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279" r:id="rId2"/>
    <p:sldId id="1002" r:id="rId3"/>
    <p:sldId id="996" r:id="rId4"/>
    <p:sldId id="988" r:id="rId5"/>
    <p:sldId id="1003" r:id="rId6"/>
    <p:sldId id="983" r:id="rId7"/>
    <p:sldId id="1005" r:id="rId8"/>
    <p:sldId id="1021" r:id="rId9"/>
    <p:sldId id="1023" r:id="rId10"/>
    <p:sldId id="1006" r:id="rId11"/>
    <p:sldId id="1009" r:id="rId12"/>
    <p:sldId id="1010" r:id="rId13"/>
    <p:sldId id="1008" r:id="rId14"/>
    <p:sldId id="1007" r:id="rId15"/>
    <p:sldId id="1011" r:id="rId16"/>
    <p:sldId id="1012" r:id="rId17"/>
    <p:sldId id="1014" r:id="rId18"/>
    <p:sldId id="1013" r:id="rId19"/>
    <p:sldId id="1017" r:id="rId20"/>
    <p:sldId id="1018" r:id="rId21"/>
    <p:sldId id="1022" r:id="rId22"/>
    <p:sldId id="1024" r:id="rId23"/>
    <p:sldId id="1015" r:id="rId24"/>
    <p:sldId id="1026" r:id="rId25"/>
    <p:sldId id="1027" r:id="rId26"/>
    <p:sldId id="1028" r:id="rId27"/>
    <p:sldId id="1016" r:id="rId28"/>
    <p:sldId id="1020" r:id="rId29"/>
    <p:sldId id="756" r:id="rId30"/>
    <p:sldId id="1025" r:id="rId31"/>
    <p:sldId id="1019" r:id="rId32"/>
  </p:sldIdLst>
  <p:sldSz cx="12192000" cy="6858000"/>
  <p:notesSz cx="6858000" cy="9144000"/>
  <p:embeddedFontLst>
    <p:embeddedFont>
      <p:font typeface="MS Mincho" panose="02020609040205080304" pitchFamily="49" charset="-128"/>
      <p:regular r:id="rId35"/>
    </p:embeddedFont>
    <p:embeddedFont>
      <p:font typeface="Calibri" panose="020F0502020204030204" pitchFamily="34" charset="0"/>
      <p:regular r:id="rId36"/>
      <p:bold r:id="rId37"/>
      <p:italic r:id="rId38"/>
      <p:boldItalic r:id="rId39"/>
    </p:embeddedFont>
    <p:embeddedFont>
      <p:font typeface="Geometria" panose="020B0604020202020204" charset="0"/>
      <p:regular r:id="rId40"/>
      <p:bold r:id="rId41"/>
      <p:italic r:id="rId42"/>
      <p:boldItalic r:id="rId43"/>
    </p:embeddedFont>
    <p:embeddedFont>
      <p:font typeface="Geometria-Medium" panose="020B0604020202020204" charset="0"/>
      <p:regular r:id="rId44"/>
      <p:bold r:id="rId45"/>
    </p:embeddedFont>
    <p:embeddedFont>
      <p:font typeface="Montserrat"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506" userDrawn="1">
          <p15:clr>
            <a:srgbClr val="A4A3A4"/>
          </p15:clr>
        </p15:guide>
        <p15:guide id="3" pos="7174" userDrawn="1">
          <p15:clr>
            <a:srgbClr val="A4A3A4"/>
          </p15:clr>
        </p15:guide>
        <p15:guide id="4" orient="horz" pos="3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60253-5A40-2258-009B-1B63259A65F7}" name="Hudson, Jennifer" initials="" userId="S::uctqjva@ucl.ac.uk::4ea88f0c-e9a5-4e03-83a0-9faa81c103c6" providerId="AD"/>
  <p188:author id="{FB172765-2061-A614-1337-72EE68876DB4}" name="Soomin Oh (International Development)" initials="SO(D" userId="S::s.oh@bham.ac.uk::4d18827f-126f-4e8d-a91d-7f464194e691" providerId="AD"/>
  <p188:author id="{6EF63D82-6EA3-BC39-D8A2-B0E7F093D8E9}" name="Gastbenutzer" initials="Ga" userId="S::urn:spo:anon#0545bdefe591a130aa7d0fb2e126b0f87c413ea7f66d808d131466b016b59e73::" providerId="AD"/>
  <p188:author id="{0B7D79DD-D3CD-06E6-AE98-C4608FFC31AC}" name="Soomin Oh" initials="SO" userId="Soomin Oh" providerId="None"/>
  <p188:author id="{055F58EC-BB42-FBE6-1841-F4291AFD2485}" name="David Hudson (International Development)" initials="" userId="S::d.e.hudson@bham.ac.uk::251db3c0-a746-4ff3-b778-b1c059a9a756" providerId="AD"/>
  <p188:author id="{C1C3B5EC-86D2-562E-B394-F415965EA03F}" name="Oh, Soomin" initials="OS" userId="S::uctqsoh@ucl.ac.uk::22936f77-ef8a-4b0d-99a7-88f2bc13e5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6CF"/>
    <a:srgbClr val="DA4D28"/>
    <a:srgbClr val="E9EFFA"/>
    <a:srgbClr val="D9E4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6340" autoAdjust="0"/>
  </p:normalViewPr>
  <p:slideViewPr>
    <p:cSldViewPr snapToGrid="0">
      <p:cViewPr>
        <p:scale>
          <a:sx n="75" d="100"/>
          <a:sy n="75" d="100"/>
        </p:scale>
        <p:origin x="296" y="-284"/>
      </p:cViewPr>
      <p:guideLst>
        <p:guide orient="horz" pos="3906"/>
        <p:guide pos="506"/>
        <p:guide pos="7174"/>
        <p:guide orient="horz" pos="3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66C5B7-0BFF-6B42-AD0F-7E22437413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118709-12A6-E24D-9EA8-7CB71C7B4A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E75C5-6D55-CE49-BA36-02FC10B32E05}" type="datetimeFigureOut">
              <a:rPr lang="en-US" smtClean="0"/>
              <a:t>5/5/2026</a:t>
            </a:fld>
            <a:endParaRPr lang="en-US"/>
          </a:p>
        </p:txBody>
      </p:sp>
      <p:sp>
        <p:nvSpPr>
          <p:cNvPr id="4" name="Footer Placeholder 3">
            <a:extLst>
              <a:ext uri="{FF2B5EF4-FFF2-40B4-BE49-F238E27FC236}">
                <a16:creationId xmlns:a16="http://schemas.microsoft.com/office/drawing/2014/main" id="{28982962-CA47-F74C-9FA0-8351FCECFD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A3FE44-DCBC-D94C-A889-9A141A1724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3ECB9-8597-A94E-82BD-15A5548DF1AC}" type="slidenum">
              <a:rPr lang="en-US" smtClean="0"/>
              <a:t>‹#›</a:t>
            </a:fld>
            <a:endParaRPr lang="en-US"/>
          </a:p>
        </p:txBody>
      </p:sp>
    </p:spTree>
    <p:extLst>
      <p:ext uri="{BB962C8B-B14F-4D97-AF65-F5344CB8AC3E}">
        <p14:creationId xmlns:p14="http://schemas.microsoft.com/office/powerpoint/2010/main" val="1069023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D55A3-E29F-454B-91C2-C025FD37B4CE}"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C5C89-178B-CD47-BC39-71558EBF5B36}" type="slidenum">
              <a:rPr lang="en-US" smtClean="0"/>
              <a:t>‹#›</a:t>
            </a:fld>
            <a:endParaRPr lang="en-US"/>
          </a:p>
        </p:txBody>
      </p:sp>
    </p:spTree>
    <p:extLst>
      <p:ext uri="{BB962C8B-B14F-4D97-AF65-F5344CB8AC3E}">
        <p14:creationId xmlns:p14="http://schemas.microsoft.com/office/powerpoint/2010/main" val="399023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4C5C89-178B-CD47-BC39-71558EBF5B36}" type="slidenum">
              <a:rPr lang="en-US" smtClean="0"/>
              <a:t>1</a:t>
            </a:fld>
            <a:endParaRPr lang="en-US"/>
          </a:p>
        </p:txBody>
      </p:sp>
    </p:spTree>
    <p:extLst>
      <p:ext uri="{BB962C8B-B14F-4D97-AF65-F5344CB8AC3E}">
        <p14:creationId xmlns:p14="http://schemas.microsoft.com/office/powerpoint/2010/main" val="218385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on the 4% - this tracks across the other questions that have the option of ‘not happening’</a:t>
            </a:r>
          </a:p>
        </p:txBody>
      </p:sp>
      <p:sp>
        <p:nvSpPr>
          <p:cNvPr id="4" name="Slide Number Placeholder 3"/>
          <p:cNvSpPr>
            <a:spLocks noGrp="1"/>
          </p:cNvSpPr>
          <p:nvPr>
            <p:ph type="sldNum" sz="quarter" idx="5"/>
          </p:nvPr>
        </p:nvSpPr>
        <p:spPr/>
        <p:txBody>
          <a:bodyPr/>
          <a:lstStyle/>
          <a:p>
            <a:fld id="{814C5C89-178B-CD47-BC39-71558EBF5B36}" type="slidenum">
              <a:rPr lang="en-US" smtClean="0"/>
              <a:t>6</a:t>
            </a:fld>
            <a:endParaRPr lang="en-US"/>
          </a:p>
        </p:txBody>
      </p:sp>
    </p:spTree>
    <p:extLst>
      <p:ext uri="{BB962C8B-B14F-4D97-AF65-F5344CB8AC3E}">
        <p14:creationId xmlns:p14="http://schemas.microsoft.com/office/powerpoint/2010/main" val="1373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Higher level of concern possibly due to adults with kids – their concern for their </a:t>
            </a:r>
            <a:r>
              <a:rPr lang="en-GB" sz="1200" kern="1200" dirty="0" err="1">
                <a:solidFill>
                  <a:schemeClr val="tx1"/>
                </a:solidFill>
                <a:effectLst/>
                <a:latin typeface="+mn-lt"/>
                <a:ea typeface="+mn-ea"/>
                <a:cs typeface="+mn-cs"/>
              </a:rPr>
              <a:t>childrens</a:t>
            </a:r>
            <a:r>
              <a:rPr lang="en-GB" sz="1200" kern="1200" dirty="0">
                <a:solidFill>
                  <a:schemeClr val="tx1"/>
                </a:solidFill>
                <a:effectLst/>
                <a:latin typeface="+mn-lt"/>
                <a:ea typeface="+mn-ea"/>
                <a:cs typeface="+mn-cs"/>
              </a:rPr>
              <a:t> futures</a:t>
            </a:r>
          </a:p>
          <a:p>
            <a:endParaRPr lang="en-GB" dirty="0"/>
          </a:p>
        </p:txBody>
      </p:sp>
      <p:sp>
        <p:nvSpPr>
          <p:cNvPr id="4" name="Slide Number Placeholder 3"/>
          <p:cNvSpPr>
            <a:spLocks noGrp="1"/>
          </p:cNvSpPr>
          <p:nvPr>
            <p:ph type="sldNum" sz="quarter" idx="5"/>
          </p:nvPr>
        </p:nvSpPr>
        <p:spPr/>
        <p:txBody>
          <a:bodyPr/>
          <a:lstStyle/>
          <a:p>
            <a:fld id="{814C5C89-178B-CD47-BC39-71558EBF5B36}" type="slidenum">
              <a:rPr lang="en-US" smtClean="0"/>
              <a:t>8</a:t>
            </a:fld>
            <a:endParaRPr lang="en-US"/>
          </a:p>
        </p:txBody>
      </p:sp>
    </p:spTree>
    <p:extLst>
      <p:ext uri="{BB962C8B-B14F-4D97-AF65-F5344CB8AC3E}">
        <p14:creationId xmlns:p14="http://schemas.microsoft.com/office/powerpoint/2010/main" val="357825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What predicts support for Ireland's EU Presidency climate-food priority?</a:t>
            </a:r>
          </a:p>
          <a:p>
            <a:pPr marL="0" indent="0">
              <a:buNone/>
            </a:pPr>
            <a:r>
              <a:rPr lang="en-GB" dirty="0" err="1"/>
              <a:t>Sociodemographics</a:t>
            </a:r>
            <a:r>
              <a:rPr lang="en-GB" dirty="0"/>
              <a:t> alone (Step 1) explain very little. Adding behaviours and media (Step 2) roughly doubles this. But the real jump comes with the attitudes block (Step 3), which triples the explanatory power. Adding segments (Step 4) barely moves the needle further (0.316). So attitudes are doing the heavy lifting here — who you are matters far less than what you think and do.</a:t>
            </a:r>
          </a:p>
          <a:p>
            <a:pPr marL="0" indent="0">
              <a:buNone/>
            </a:pPr>
            <a:r>
              <a:rPr lang="en-GB" dirty="0"/>
              <a:t>Positive predictors:</a:t>
            </a:r>
          </a:p>
          <a:p>
            <a:pPr marL="0" indent="0">
              <a:buNone/>
            </a:pPr>
            <a:r>
              <a:rPr lang="en-GB" dirty="0"/>
              <a:t>Food security agreement is the single strongest predictor in the model. People who agree that climate change is already making food harder to grow/access/afford are about 22 percentage points more likely to support the EU presidency push.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Government efficacy (the belief that government action can make a difference, 0–10 scale) is significant at +2.4pp per point on the scale. Each step up on the 0–10 scale adds about 2.4pp to the probability of support — so the gap between someone at 0 and someone at 10 is about 24pp. This is robust across both steps where it appears.</a:t>
            </a:r>
          </a:p>
          <a:p>
            <a:pPr marL="0" indent="0">
              <a:buNone/>
            </a:pPr>
            <a:r>
              <a:rPr lang="en-GB" dirty="0"/>
              <a:t>Donated to an international development organisation is the strongest behavioural predictor. It increases support by +7.2pp in the full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CC experience (personally experienced climate change effects) and CC impact on other countries (believing climate change substantially impacts people in other countries) are both robustly significant. Personal experience adds about 3.6pp; believing in substantial impact on others adds about 8pp. Both hold up after controlling for segments.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Boomer+ is the only generation effect that survives all four steps, though it attenuates dramatically — from +16.5pp in Step 1 down to +4.2pp in the full model. The large initial effect is mostly mediated by the behaviours and attitudes that older people tend to 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Multiculturalism: positive — people who see Ireland becoming more diverse as a positive thing are about 5.9pp more likely to support in the full model. This is interesting because it suggests a broader cosmopolitan orientation matters, not just climate-specific attitudes.</a:t>
            </a:r>
          </a:p>
          <a:p>
            <a:pPr marL="0" indent="0">
              <a:buNone/>
            </a:pPr>
            <a:endParaRPr lang="en-GB" dirty="0"/>
          </a:p>
          <a:p>
            <a:pPr marL="0" indent="0">
              <a:buNone/>
            </a:pPr>
            <a:r>
              <a:rPr lang="en-GB" dirty="0"/>
              <a:t>Negative predictors: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CC denial works in the opposite direction: deniers are about 7.5pp less likely to support the priority.</a:t>
            </a:r>
          </a:p>
          <a:p>
            <a:pPr marL="0" indent="0">
              <a:buNone/>
            </a:pPr>
            <a:r>
              <a:rPr lang="en-GB" dirty="0"/>
              <a:t>Travelled overseas is significantly negative in every step.</a:t>
            </a:r>
          </a:p>
          <a:p>
            <a:pPr marL="0" indent="0">
              <a:buNone/>
            </a:pPr>
            <a:r>
              <a:rPr lang="en-GB" dirty="0"/>
              <a:t>Catholic is robustly negative across all four steps (-6.8pp in Step 1, -3.7pp in Step 4). Self-identified Catholics are less supportive even after controlling for everything else.</a:t>
            </a:r>
          </a:p>
          <a:p>
            <a:pPr marL="0" indent="0">
              <a:buNone/>
            </a:pPr>
            <a:endParaRPr lang="en-GB" dirty="0"/>
          </a:p>
          <a:p>
            <a:pPr marL="0" indent="0">
              <a:buNone/>
            </a:pPr>
            <a:r>
              <a:rPr lang="en-GB" dirty="0"/>
              <a:t>Predictors that wash out — the mediation story:</a:t>
            </a:r>
          </a:p>
          <a:p>
            <a:pPr marL="0" indent="0">
              <a:buNone/>
            </a:pPr>
            <a:r>
              <a:rPr lang="en-GB" dirty="0"/>
              <a:t>University education is a good example of mediation. It's strongly significant in Step 1 (+10.9pp) and Step 2 (+9.3pp), but drops to near zero and non-significant once attitudes are added in Step 3. This means the "education effect" on EU presidency support is entirely explained by the climate attitudes and beliefs that university-educated people tend to hold.</a:t>
            </a:r>
          </a:p>
          <a:p>
            <a:pPr marL="0" indent="0">
              <a:buNone/>
            </a:pPr>
            <a:r>
              <a:rPr lang="en-GB" dirty="0"/>
              <a:t>Citizen: European and Citizen: global follow a similar pattern — significant in Steps 1–3 but losing significance in the full model. The cosmopolitan identity effect is partially mediated by attitudes and partially by segment membership.</a:t>
            </a:r>
          </a:p>
          <a:p>
            <a:pPr marL="0" indent="0">
              <a:buNone/>
            </a:pPr>
            <a:r>
              <a:rPr lang="en-GB" dirty="0"/>
              <a:t>News consumption — TV, radio, newspaper, social media all have small positive effects in Step 2, but every one drops to non-significance once attitudes enter in Step 3. News consumption shapes climate attitudes, which in turn shape policy support — but news consumption doesn't have an independent direct effect.</a:t>
            </a:r>
          </a:p>
          <a:p>
            <a:pPr marL="0" indent="0">
              <a:buNone/>
            </a:pPr>
            <a:r>
              <a:rPr lang="en-GB" dirty="0"/>
              <a:t>The segment effects (Step 4 only):</a:t>
            </a:r>
          </a:p>
          <a:p>
            <a:pPr marL="0" indent="0">
              <a:buNone/>
            </a:pPr>
            <a:r>
              <a:rPr lang="en-GB" dirty="0"/>
              <a:t>Only two segments differ significantly from the Empathiser reference group. Disengaged are 8.3pp less likely to support, and Community Champions are 10.6pp more likely. The other segments (Pragmatists, Multilateralists, Global Citizens) don't differ significantly from Empathisers once all the individual-level predictors are controlled for. This is informative — it means most of what makes segments different in their support for this policy is captured by the behaviours and attitudes already in the model. The segments that remain distinct are the extremes: the least engaged (Disengaged) and the most community-oriented (Community Champions).</a:t>
            </a:r>
          </a:p>
          <a:p>
            <a:pPr marL="0" indent="0">
              <a:buNone/>
            </a:pPr>
            <a:r>
              <a:rPr lang="en-GB" dirty="0"/>
              <a:t>The bottom line: If the goal is to build public support for Ireland's EU presidency climate-food priority, the model suggests the most effective levers are attitudinal — specifically, building the connection between climate change and food insecurity in people's minds (the food security agree variable is far and away the strongest predictor), reinforcing that climate change impacts people in other countries, and building confidence that government action can make a difference. The demographic and media channels matter mainly insofar as they shape those attitudes.</a:t>
            </a:r>
          </a:p>
          <a:p>
            <a:endParaRPr lang="en-US" dirty="0"/>
          </a:p>
          <a:p>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21</a:t>
            </a:fld>
            <a:endParaRPr lang="en-US"/>
          </a:p>
        </p:txBody>
      </p:sp>
    </p:spTree>
    <p:extLst>
      <p:ext uri="{BB962C8B-B14F-4D97-AF65-F5344CB8AC3E}">
        <p14:creationId xmlns:p14="http://schemas.microsoft.com/office/powerpoint/2010/main" val="117082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C80E-59B3-636C-AC0F-338E3A537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89C68-80A8-213D-B69D-C1626DEB6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EC1D2-DD97-8F77-4D6E-FBBE33ADC804}"/>
              </a:ext>
            </a:extLst>
          </p:cNvPr>
          <p:cNvSpPr>
            <a:spLocks noGrp="1"/>
          </p:cNvSpPr>
          <p:nvPr>
            <p:ph type="body" idx="1"/>
          </p:nvPr>
        </p:nvSpPr>
        <p:spPr/>
        <p:txBody>
          <a:bodyPr/>
          <a:lstStyle/>
          <a:p>
            <a:pPr marL="0" indent="0">
              <a:buNone/>
            </a:pPr>
            <a:r>
              <a:rPr lang="en-GB" dirty="0"/>
              <a:t>What predicts support for Ireland's EU Presidency climate-food priority?</a:t>
            </a:r>
          </a:p>
          <a:p>
            <a:pPr marL="0" indent="0">
              <a:buNone/>
            </a:pPr>
            <a:r>
              <a:rPr lang="en-GB" dirty="0" err="1"/>
              <a:t>Sociodemographics</a:t>
            </a:r>
            <a:r>
              <a:rPr lang="en-GB" dirty="0"/>
              <a:t> alone (Step 1) explain very little. Adding behaviours and media (Step 2) roughly doubles this. But the real jump comes with the attitudes block (Step 3), which triples the explanatory power. Adding segments (Step 4) barely moves the needle further (0.316). So attitudes are doing the heavy lifting here — who you are matters far less than what you think and do.</a:t>
            </a:r>
          </a:p>
          <a:p>
            <a:pPr marL="0" indent="0">
              <a:buNone/>
            </a:pPr>
            <a:r>
              <a:rPr lang="en-GB" dirty="0"/>
              <a:t>Positive predictors:</a:t>
            </a:r>
          </a:p>
          <a:p>
            <a:pPr marL="0" indent="0">
              <a:buNone/>
            </a:pPr>
            <a:r>
              <a:rPr lang="en-GB" dirty="0"/>
              <a:t>Food security agreement is the single strongest predictor in the model. People who agree that climate change is already making food harder to grow/access/afford are about 22 percentage points more likely to support the EU presidency push.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Government efficacy (the belief that government action can make a difference, 0–10 scale) is significant at +2.4pp per point on the scale. Each step up on the 0–10 scale adds about 2.4pp to the probability of support — so the gap between someone at 0 and someone at 10 is about 24pp. This is robust across both steps where it appears.</a:t>
            </a:r>
          </a:p>
          <a:p>
            <a:pPr marL="0" indent="0">
              <a:buNone/>
            </a:pPr>
            <a:r>
              <a:rPr lang="en-GB" dirty="0"/>
              <a:t>Donated to an international development organisation is the strongest behavioural predictor. It increases support by +7.2pp in the full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CC experience (personally experienced climate change effects) and CC impact on other countries (believing climate change substantially impacts people in other countries) are both robustly significant. Personal experience adds about 3.6pp; believing in substantial impact on others adds about 8pp. Both hold up after controlling for segments.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Boomer+ is the only generation effect that survives all four steps, though it attenuates dramatically — from +16.5pp in Step 1 down to +4.2pp in the full model. The large initial effect is mostly mediated by the behaviours and attitudes that older people tend to 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Multiculturalism: positive — people who see Ireland becoming more diverse as a positive thing are about 5.9pp more likely to support in the full model. This is interesting because it suggests a broader cosmopolitan orientation matters, not just climate-specific attitudes.</a:t>
            </a:r>
          </a:p>
          <a:p>
            <a:pPr marL="0" indent="0">
              <a:buNone/>
            </a:pPr>
            <a:endParaRPr lang="en-GB" dirty="0"/>
          </a:p>
          <a:p>
            <a:pPr marL="0" indent="0">
              <a:buNone/>
            </a:pPr>
            <a:r>
              <a:rPr lang="en-GB" dirty="0"/>
              <a:t>Negative predictors: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CC denial works in the opposite direction: deniers are about 7.5pp less likely to support the priority.</a:t>
            </a:r>
          </a:p>
          <a:p>
            <a:pPr marL="0" indent="0">
              <a:buNone/>
            </a:pPr>
            <a:r>
              <a:rPr lang="en-GB" dirty="0"/>
              <a:t>Travelled overseas is significantly negative in every step.</a:t>
            </a:r>
          </a:p>
          <a:p>
            <a:pPr marL="0" indent="0">
              <a:buNone/>
            </a:pPr>
            <a:r>
              <a:rPr lang="en-GB" dirty="0"/>
              <a:t>Catholic is robustly negative across all four steps (-6.8pp in Step 1, -3.7pp in Step 4). Self-identified Catholics are less supportive even after controlling for everything else.</a:t>
            </a:r>
          </a:p>
          <a:p>
            <a:pPr marL="0" indent="0">
              <a:buNone/>
            </a:pPr>
            <a:endParaRPr lang="en-GB" dirty="0"/>
          </a:p>
          <a:p>
            <a:pPr marL="0" indent="0">
              <a:buNone/>
            </a:pPr>
            <a:r>
              <a:rPr lang="en-GB" dirty="0"/>
              <a:t>Predictors that wash out — the mediation story:</a:t>
            </a:r>
          </a:p>
          <a:p>
            <a:pPr marL="0" indent="0">
              <a:buNone/>
            </a:pPr>
            <a:r>
              <a:rPr lang="en-GB" dirty="0"/>
              <a:t>University education is a good example of mediation. It's strongly significant in Step 1 (+10.9pp) and Step 2 (+9.3pp), but drops to near zero and non-significant once attitudes are added in Step 3. This means the "education effect" on EU presidency support is entirely explained by the climate attitudes and beliefs that university-educated people tend to hold.</a:t>
            </a:r>
          </a:p>
          <a:p>
            <a:pPr marL="0" indent="0">
              <a:buNone/>
            </a:pPr>
            <a:r>
              <a:rPr lang="en-GB" dirty="0"/>
              <a:t>Citizen: European and Citizen: global follow a similar pattern — significant in Steps 1–3 but losing significance in the full model. The cosmopolitan identity effect is partially mediated by attitudes and partially by segment membership.</a:t>
            </a:r>
          </a:p>
          <a:p>
            <a:pPr marL="0" indent="0">
              <a:buNone/>
            </a:pPr>
            <a:r>
              <a:rPr lang="en-GB" dirty="0"/>
              <a:t>News consumption — TV, radio, newspaper, social media all have small positive effects in Step 2, but every one drops to non-significance once attitudes enter in Step 3. News consumption shapes climate attitudes, which in turn shape policy support — but news consumption doesn't have an independent direct effect.</a:t>
            </a:r>
          </a:p>
          <a:p>
            <a:pPr marL="0" indent="0">
              <a:buNone/>
            </a:pPr>
            <a:r>
              <a:rPr lang="en-GB" dirty="0"/>
              <a:t>The segment effects (Step 4 only):</a:t>
            </a:r>
          </a:p>
          <a:p>
            <a:pPr marL="0" indent="0">
              <a:buNone/>
            </a:pPr>
            <a:r>
              <a:rPr lang="en-GB" dirty="0"/>
              <a:t>Only two segments differ significantly from the Empathiser reference group. Disengaged are 8.3pp less likely to support, and Community Champions are 10.6pp more likely. The other segments (Pragmatists, Multilateralists, Global Citizens) don't differ significantly from Empathisers once all the individual-level predictors are controlled for. This is informative — it means most of what makes segments different in their support for this policy is captured by the behaviours and attitudes already in the model. The segments that remain distinct are the extremes: the least engaged (Disengaged) and the most community-oriented (Community Champions).</a:t>
            </a:r>
          </a:p>
          <a:p>
            <a:pPr marL="0" indent="0">
              <a:buNone/>
            </a:pPr>
            <a:r>
              <a:rPr lang="en-GB" dirty="0"/>
              <a:t>The bottom line: If the goal is to build public support for Ireland's EU presidency climate-food priority, the model suggests the most effective levers are attitudinal — specifically, building the connection between climate change and food insecurity in people's minds (the food security agree variable is far and away the strongest predictor), reinforcing that climate change impacts people in other countries, and building confidence that government action can make a difference. The demographic and media channels matter mainly insofar as they shape those attitudes.</a:t>
            </a:r>
          </a:p>
          <a:p>
            <a:endParaRPr lang="en-US" dirty="0"/>
          </a:p>
          <a:p>
            <a:endParaRPr lang="en-US" dirty="0"/>
          </a:p>
        </p:txBody>
      </p:sp>
      <p:sp>
        <p:nvSpPr>
          <p:cNvPr id="4" name="Slide Number Placeholder 3">
            <a:extLst>
              <a:ext uri="{FF2B5EF4-FFF2-40B4-BE49-F238E27FC236}">
                <a16:creationId xmlns:a16="http://schemas.microsoft.com/office/drawing/2014/main" id="{92696D4F-BBA0-3573-F886-13407B7352DD}"/>
              </a:ext>
            </a:extLst>
          </p:cNvPr>
          <p:cNvSpPr>
            <a:spLocks noGrp="1"/>
          </p:cNvSpPr>
          <p:nvPr>
            <p:ph type="sldNum" sz="quarter" idx="5"/>
          </p:nvPr>
        </p:nvSpPr>
        <p:spPr/>
        <p:txBody>
          <a:bodyPr/>
          <a:lstStyle/>
          <a:p>
            <a:fld id="{814C5C89-178B-CD47-BC39-71558EBF5B36}" type="slidenum">
              <a:rPr lang="en-US" smtClean="0"/>
              <a:t>22</a:t>
            </a:fld>
            <a:endParaRPr lang="en-US"/>
          </a:p>
        </p:txBody>
      </p:sp>
    </p:spTree>
    <p:extLst>
      <p:ext uri="{BB962C8B-B14F-4D97-AF65-F5344CB8AC3E}">
        <p14:creationId xmlns:p14="http://schemas.microsoft.com/office/powerpoint/2010/main" val="62297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29</a:t>
            </a:fld>
            <a:endParaRPr lang="en-US" dirty="0"/>
          </a:p>
        </p:txBody>
      </p:sp>
    </p:spTree>
    <p:extLst>
      <p:ext uri="{BB962C8B-B14F-4D97-AF65-F5344CB8AC3E}">
        <p14:creationId xmlns:p14="http://schemas.microsoft.com/office/powerpoint/2010/main" val="2856569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OGO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Tree>
    <p:extLst>
      <p:ext uri="{BB962C8B-B14F-4D97-AF65-F5344CB8AC3E}">
        <p14:creationId xmlns:p14="http://schemas.microsoft.com/office/powerpoint/2010/main" val="5864827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callout text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4375687" y="1262367"/>
            <a:ext cx="7013038" cy="493170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22" name="Rectangle 21">
            <a:extLst>
              <a:ext uri="{FF2B5EF4-FFF2-40B4-BE49-F238E27FC236}">
                <a16:creationId xmlns:a16="http://schemas.microsoft.com/office/drawing/2014/main" id="{8D7A0B98-5215-2E4F-AF34-0045A90A54E2}"/>
              </a:ext>
            </a:extLst>
          </p:cNvPr>
          <p:cNvSpPr/>
          <p:nvPr userDrawn="1"/>
        </p:nvSpPr>
        <p:spPr>
          <a:xfrm>
            <a:off x="803275" y="1262368"/>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35" name="Content Placeholder 3">
            <a:extLst>
              <a:ext uri="{FF2B5EF4-FFF2-40B4-BE49-F238E27FC236}">
                <a16:creationId xmlns:a16="http://schemas.microsoft.com/office/drawing/2014/main" id="{E6684C23-11C5-304F-96DF-AA69343FA3EA}"/>
              </a:ext>
            </a:extLst>
          </p:cNvPr>
          <p:cNvSpPr>
            <a:spLocks noGrp="1"/>
          </p:cNvSpPr>
          <p:nvPr>
            <p:ph sz="quarter" idx="10"/>
          </p:nvPr>
        </p:nvSpPr>
        <p:spPr>
          <a:xfrm>
            <a:off x="803275" y="3554413"/>
            <a:ext cx="3419475" cy="2162175"/>
          </a:xfrm>
        </p:spPr>
        <p:txBody>
          <a:bodyPr>
            <a:normAutofit/>
          </a:bodyPr>
          <a:lstStyle>
            <a:lvl1pPr algn="r">
              <a:defRPr sz="1300">
                <a:solidFill>
                  <a:schemeClr val="bg1"/>
                </a:solidFill>
              </a:defRPr>
            </a:lvl1pPr>
            <a:lvl2pPr algn="r">
              <a:defRPr sz="1300">
                <a:solidFill>
                  <a:schemeClr val="bg1"/>
                </a:solidFill>
              </a:defRPr>
            </a:lvl2pPr>
            <a:lvl3pPr algn="r">
              <a:defRPr sz="1300">
                <a:solidFill>
                  <a:schemeClr val="bg1"/>
                </a:solidFill>
              </a:defRPr>
            </a:lvl3pPr>
            <a:lvl4pPr algn="r">
              <a:defRPr sz="1300">
                <a:solidFill>
                  <a:schemeClr val="bg1"/>
                </a:solidFill>
              </a:defRPr>
            </a:lvl4pPr>
            <a:lvl5pPr algn="r">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7">
            <a:extLst>
              <a:ext uri="{FF2B5EF4-FFF2-40B4-BE49-F238E27FC236}">
                <a16:creationId xmlns:a16="http://schemas.microsoft.com/office/drawing/2014/main" id="{AF460C6F-689A-2A4A-B711-DDECEFE6CCE4}"/>
              </a:ext>
            </a:extLst>
          </p:cNvPr>
          <p:cNvSpPr>
            <a:spLocks noGrp="1"/>
          </p:cNvSpPr>
          <p:nvPr>
            <p:ph sz="quarter" idx="11" hasCustomPrompt="1"/>
          </p:nvPr>
        </p:nvSpPr>
        <p:spPr>
          <a:xfrm>
            <a:off x="1812925" y="1368425"/>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64229F07-D9DB-5E48-AD62-E9965635511F}"/>
              </a:ext>
            </a:extLst>
          </p:cNvPr>
          <p:cNvSpPr>
            <a:spLocks noGrp="1"/>
          </p:cNvSpPr>
          <p:nvPr>
            <p:ph sz="quarter" idx="12" hasCustomPrompt="1"/>
          </p:nvPr>
        </p:nvSpPr>
        <p:spPr>
          <a:xfrm>
            <a:off x="912813" y="1368425"/>
            <a:ext cx="900112" cy="900113"/>
          </a:xfrm>
        </p:spPr>
        <p:txBody>
          <a:bodyPr>
            <a:normAutofit/>
          </a:bodyPr>
          <a:lstStyle>
            <a:lvl1pPr marL="0" indent="0">
              <a:buNone/>
              <a:defRPr sz="1000"/>
            </a:lvl1pPr>
          </a:lstStyle>
          <a:p>
            <a:pPr lvl="0"/>
            <a:r>
              <a:rPr lang="en-US"/>
              <a:t>Icon</a:t>
            </a:r>
          </a:p>
        </p:txBody>
      </p:sp>
      <p:sp>
        <p:nvSpPr>
          <p:cNvPr id="14" name="Content Placeholder 7">
            <a:extLst>
              <a:ext uri="{FF2B5EF4-FFF2-40B4-BE49-F238E27FC236}">
                <a16:creationId xmlns:a16="http://schemas.microsoft.com/office/drawing/2014/main" id="{8339FD9B-B017-5D4D-8CE0-8E991E6B20AF}"/>
              </a:ext>
            </a:extLst>
          </p:cNvPr>
          <p:cNvSpPr>
            <a:spLocks noGrp="1"/>
          </p:cNvSpPr>
          <p:nvPr>
            <p:ph sz="quarter" idx="13" hasCustomPrompt="1"/>
          </p:nvPr>
        </p:nvSpPr>
        <p:spPr>
          <a:xfrm>
            <a:off x="912813"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5" name="Content Placeholder 3">
            <a:extLst>
              <a:ext uri="{FF2B5EF4-FFF2-40B4-BE49-F238E27FC236}">
                <a16:creationId xmlns:a16="http://schemas.microsoft.com/office/drawing/2014/main" id="{0B9DEF64-8FF4-E542-AB24-8EDDAF26C46D}"/>
              </a:ext>
            </a:extLst>
          </p:cNvPr>
          <p:cNvSpPr>
            <a:spLocks noGrp="1"/>
          </p:cNvSpPr>
          <p:nvPr>
            <p:ph sz="quarter" idx="14" hasCustomPrompt="1"/>
          </p:nvPr>
        </p:nvSpPr>
        <p:spPr>
          <a:xfrm>
            <a:off x="4375150" y="5716588"/>
            <a:ext cx="7013575" cy="477837"/>
          </a:xfrm>
        </p:spPr>
        <p:txBody>
          <a:bodyPr anchor="b">
            <a:normAutofit/>
          </a:bodyPr>
          <a:lstStyle>
            <a:lvl1pPr marL="0" indent="0">
              <a:buNone/>
              <a:defRPr sz="800">
                <a:solidFill>
                  <a:schemeClr val="bg1"/>
                </a:solidFill>
              </a:defRPr>
            </a:lvl1pPr>
          </a:lstStyle>
          <a:p>
            <a:pPr lvl="0"/>
            <a:r>
              <a:rPr lang="en-US"/>
              <a:t>Footer text</a:t>
            </a:r>
          </a:p>
        </p:txBody>
      </p:sp>
      <p:sp>
        <p:nvSpPr>
          <p:cNvPr id="12" name="Title 1">
            <a:extLst>
              <a:ext uri="{FF2B5EF4-FFF2-40B4-BE49-F238E27FC236}">
                <a16:creationId xmlns:a16="http://schemas.microsoft.com/office/drawing/2014/main" id="{19802E7A-69B6-3542-A02B-77A8EF8A711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TextBox 2">
            <a:extLst>
              <a:ext uri="{FF2B5EF4-FFF2-40B4-BE49-F238E27FC236}">
                <a16:creationId xmlns:a16="http://schemas.microsoft.com/office/drawing/2014/main" id="{F627097D-BFB3-78B3-6DFE-99D718EC7F6A}"/>
              </a:ext>
            </a:extLst>
          </p:cNvPr>
          <p:cNvSpPr txBox="1"/>
          <p:nvPr userDrawn="1"/>
        </p:nvSpPr>
        <p:spPr>
          <a:xfrm>
            <a:off x="838200" y="5852249"/>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CE9FD894-CD2D-4096-198A-450D4F8F2AA1}"/>
              </a:ext>
            </a:extLst>
          </p:cNvPr>
          <p:cNvPicPr>
            <a:picLocks noChangeAspect="1"/>
          </p:cNvPicPr>
          <p:nvPr userDrawn="1"/>
        </p:nvPicPr>
        <p:blipFill rotWithShape="1">
          <a:blip r:embed="rId2"/>
          <a:srcRect l="16576"/>
          <a:stretch/>
        </p:blipFill>
        <p:spPr>
          <a:xfrm>
            <a:off x="1390435" y="5710608"/>
            <a:ext cx="2888244" cy="529504"/>
          </a:xfrm>
          <a:prstGeom prst="rect">
            <a:avLst/>
          </a:prstGeom>
        </p:spPr>
      </p:pic>
    </p:spTree>
    <p:extLst>
      <p:ext uri="{BB962C8B-B14F-4D97-AF65-F5344CB8AC3E}">
        <p14:creationId xmlns:p14="http://schemas.microsoft.com/office/powerpoint/2010/main" val="261501899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text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4375687" y="1262367"/>
            <a:ext cx="7013038" cy="4925551"/>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0" name="Content Placeholder 3">
            <a:extLst>
              <a:ext uri="{FF2B5EF4-FFF2-40B4-BE49-F238E27FC236}">
                <a16:creationId xmlns:a16="http://schemas.microsoft.com/office/drawing/2014/main" id="{9C34967D-8DD9-DD43-9CDB-31413925D09F}"/>
              </a:ext>
            </a:extLst>
          </p:cNvPr>
          <p:cNvSpPr>
            <a:spLocks noGrp="1"/>
          </p:cNvSpPr>
          <p:nvPr>
            <p:ph sz="quarter" idx="10"/>
          </p:nvPr>
        </p:nvSpPr>
        <p:spPr>
          <a:xfrm>
            <a:off x="803275" y="1262367"/>
            <a:ext cx="3419475" cy="4454221"/>
          </a:xfrm>
        </p:spPr>
        <p:txBody>
          <a:bodyPr anchor="ctr">
            <a:normAutofit/>
          </a:bodyPr>
          <a:lstStyle>
            <a:lvl1pPr algn="r">
              <a:defRPr sz="1300">
                <a:solidFill>
                  <a:schemeClr val="bg1"/>
                </a:solidFill>
              </a:defRPr>
            </a:lvl1pPr>
            <a:lvl2pPr algn="r">
              <a:defRPr sz="1300">
                <a:solidFill>
                  <a:schemeClr val="bg1"/>
                </a:solidFill>
              </a:defRPr>
            </a:lvl2pPr>
            <a:lvl3pPr algn="r">
              <a:defRPr sz="1300">
                <a:solidFill>
                  <a:schemeClr val="bg1"/>
                </a:solidFill>
              </a:defRPr>
            </a:lvl3pPr>
            <a:lvl4pPr algn="r">
              <a:defRPr sz="1300">
                <a:solidFill>
                  <a:schemeClr val="bg1"/>
                </a:solidFill>
              </a:defRPr>
            </a:lvl4pPr>
            <a:lvl5pPr algn="r">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11E1B272-C831-524C-8E0D-2816B26A8F90}"/>
              </a:ext>
            </a:extLst>
          </p:cNvPr>
          <p:cNvSpPr>
            <a:spLocks noGrp="1"/>
          </p:cNvSpPr>
          <p:nvPr>
            <p:ph sz="quarter" idx="14" hasCustomPrompt="1"/>
          </p:nvPr>
        </p:nvSpPr>
        <p:spPr>
          <a:xfrm>
            <a:off x="4375150" y="5716588"/>
            <a:ext cx="7013575" cy="477837"/>
          </a:xfrm>
        </p:spPr>
        <p:txBody>
          <a:bodyPr anchor="b">
            <a:normAutofit/>
          </a:bodyPr>
          <a:lstStyle>
            <a:lvl1pPr marL="0" indent="0">
              <a:buNone/>
              <a:defRPr sz="800">
                <a:solidFill>
                  <a:schemeClr val="bg1"/>
                </a:solidFill>
              </a:defRPr>
            </a:lvl1pPr>
          </a:lstStyle>
          <a:p>
            <a:pPr lvl="0"/>
            <a:r>
              <a:rPr lang="en-US"/>
              <a:t>Footer text</a:t>
            </a:r>
          </a:p>
        </p:txBody>
      </p:sp>
      <p:sp>
        <p:nvSpPr>
          <p:cNvPr id="9" name="Title 1">
            <a:extLst>
              <a:ext uri="{FF2B5EF4-FFF2-40B4-BE49-F238E27FC236}">
                <a16:creationId xmlns:a16="http://schemas.microsoft.com/office/drawing/2014/main" id="{F6E3C0D1-4605-8644-80DB-EB30DC414FBB}"/>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grpSp>
        <p:nvGrpSpPr>
          <p:cNvPr id="3" name="Group 2">
            <a:extLst>
              <a:ext uri="{FF2B5EF4-FFF2-40B4-BE49-F238E27FC236}">
                <a16:creationId xmlns:a16="http://schemas.microsoft.com/office/drawing/2014/main" id="{A0AE68CA-58CF-7DF2-FD10-A18EEBC7D9C0}"/>
              </a:ext>
            </a:extLst>
          </p:cNvPr>
          <p:cNvGrpSpPr/>
          <p:nvPr userDrawn="1"/>
        </p:nvGrpSpPr>
        <p:grpSpPr>
          <a:xfrm>
            <a:off x="803275" y="5710608"/>
            <a:ext cx="3440479" cy="529504"/>
            <a:chOff x="803275" y="5710608"/>
            <a:chExt cx="3440479" cy="529504"/>
          </a:xfrm>
        </p:grpSpPr>
        <p:sp>
          <p:nvSpPr>
            <p:cNvPr id="2" name="TextBox 1">
              <a:extLst>
                <a:ext uri="{FF2B5EF4-FFF2-40B4-BE49-F238E27FC236}">
                  <a16:creationId xmlns:a16="http://schemas.microsoft.com/office/drawing/2014/main" id="{0324484C-DD1D-E734-810B-40827BAE7461}"/>
                </a:ext>
              </a:extLst>
            </p:cNvPr>
            <p:cNvSpPr txBox="1"/>
            <p:nvPr userDrawn="1"/>
          </p:nvSpPr>
          <p:spPr>
            <a:xfrm>
              <a:off x="803275" y="5852249"/>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6EA7CDCF-05F0-D849-893A-836877C905F5}"/>
                </a:ext>
              </a:extLst>
            </p:cNvPr>
            <p:cNvPicPr>
              <a:picLocks noChangeAspect="1"/>
            </p:cNvPicPr>
            <p:nvPr userDrawn="1"/>
          </p:nvPicPr>
          <p:blipFill rotWithShape="1">
            <a:blip r:embed="rId2"/>
            <a:srcRect l="16576"/>
            <a:stretch/>
          </p:blipFill>
          <p:spPr>
            <a:xfrm>
              <a:off x="1355510" y="5710608"/>
              <a:ext cx="2888244" cy="529504"/>
            </a:xfrm>
            <a:prstGeom prst="rect">
              <a:avLst/>
            </a:prstGeom>
          </p:spPr>
        </p:pic>
      </p:grpSp>
    </p:spTree>
    <p:extLst>
      <p:ext uri="{BB962C8B-B14F-4D97-AF65-F5344CB8AC3E}">
        <p14:creationId xmlns:p14="http://schemas.microsoft.com/office/powerpoint/2010/main" val="304053633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callout text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0" name="Rectangle 9">
            <a:extLst>
              <a:ext uri="{FF2B5EF4-FFF2-40B4-BE49-F238E27FC236}">
                <a16:creationId xmlns:a16="http://schemas.microsoft.com/office/drawing/2014/main" id="{6C51FEBE-B078-094C-A281-FF09FDC188FF}"/>
              </a:ext>
            </a:extLst>
          </p:cNvPr>
          <p:cNvSpPr/>
          <p:nvPr userDrawn="1"/>
        </p:nvSpPr>
        <p:spPr>
          <a:xfrm>
            <a:off x="7983163" y="1263146"/>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3565130"/>
            <a:ext cx="3419475" cy="21621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7">
            <a:extLst>
              <a:ext uri="{FF2B5EF4-FFF2-40B4-BE49-F238E27FC236}">
                <a16:creationId xmlns:a16="http://schemas.microsoft.com/office/drawing/2014/main" id="{F37CE461-BDFE-1144-A34F-B293AADAF573}"/>
              </a:ext>
            </a:extLst>
          </p:cNvPr>
          <p:cNvSpPr>
            <a:spLocks noGrp="1"/>
          </p:cNvSpPr>
          <p:nvPr>
            <p:ph sz="quarter" idx="16" hasCustomPrompt="1"/>
          </p:nvPr>
        </p:nvSpPr>
        <p:spPr>
          <a:xfrm>
            <a:off x="8979285" y="1364088"/>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CD67F612-4B88-C547-A8B6-CF9251538B3F}"/>
              </a:ext>
            </a:extLst>
          </p:cNvPr>
          <p:cNvSpPr>
            <a:spLocks noGrp="1"/>
          </p:cNvSpPr>
          <p:nvPr>
            <p:ph sz="quarter" idx="17" hasCustomPrompt="1"/>
          </p:nvPr>
        </p:nvSpPr>
        <p:spPr>
          <a:xfrm>
            <a:off x="8079173" y="1364088"/>
            <a:ext cx="900112" cy="900113"/>
          </a:xfrm>
        </p:spPr>
        <p:txBody>
          <a:bodyPr>
            <a:normAutofit/>
          </a:bodyPr>
          <a:lstStyle>
            <a:lvl1pPr marL="0" indent="0">
              <a:buNone/>
              <a:defRPr sz="1000"/>
            </a:lvl1pPr>
          </a:lstStyle>
          <a:p>
            <a:pPr lvl="0"/>
            <a:r>
              <a:rPr lang="en-US"/>
              <a:t>Icon</a:t>
            </a:r>
          </a:p>
        </p:txBody>
      </p:sp>
      <p:sp>
        <p:nvSpPr>
          <p:cNvPr id="15" name="Content Placeholder 7">
            <a:extLst>
              <a:ext uri="{FF2B5EF4-FFF2-40B4-BE49-F238E27FC236}">
                <a16:creationId xmlns:a16="http://schemas.microsoft.com/office/drawing/2014/main" id="{884CC5FE-9771-CD4B-935A-8220502BBF48}"/>
              </a:ext>
            </a:extLst>
          </p:cNvPr>
          <p:cNvSpPr>
            <a:spLocks noGrp="1"/>
          </p:cNvSpPr>
          <p:nvPr>
            <p:ph sz="quarter" idx="18" hasCustomPrompt="1"/>
          </p:nvPr>
        </p:nvSpPr>
        <p:spPr>
          <a:xfrm>
            <a:off x="8079173" y="2283857"/>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6" name="Content Placeholder 3">
            <a:extLst>
              <a:ext uri="{FF2B5EF4-FFF2-40B4-BE49-F238E27FC236}">
                <a16:creationId xmlns:a16="http://schemas.microsoft.com/office/drawing/2014/main" id="{5ABB62E7-27D4-374E-A167-AB16FC98CCCC}"/>
              </a:ext>
            </a:extLst>
          </p:cNvPr>
          <p:cNvSpPr>
            <a:spLocks noGrp="1"/>
          </p:cNvSpPr>
          <p:nvPr>
            <p:ph sz="quarter" idx="14" hasCustomPrompt="1"/>
          </p:nvPr>
        </p:nvSpPr>
        <p:spPr>
          <a:xfrm>
            <a:off x="800396" y="5716588"/>
            <a:ext cx="6992413" cy="477837"/>
          </a:xfrm>
        </p:spPr>
        <p:txBody>
          <a:bodyPr anchor="b">
            <a:normAutofit/>
          </a:bodyPr>
          <a:lstStyle>
            <a:lvl1pPr marL="0" indent="0">
              <a:buNone/>
              <a:defRPr sz="800">
                <a:solidFill>
                  <a:schemeClr val="bg1"/>
                </a:solidFill>
              </a:defRPr>
            </a:lvl1pPr>
          </a:lstStyle>
          <a:p>
            <a:pPr lvl="0"/>
            <a:r>
              <a:rPr lang="en-US"/>
              <a:t>Footer text</a:t>
            </a:r>
          </a:p>
        </p:txBody>
      </p:sp>
      <p:sp>
        <p:nvSpPr>
          <p:cNvPr id="14" name="Title 1">
            <a:extLst>
              <a:ext uri="{FF2B5EF4-FFF2-40B4-BE49-F238E27FC236}">
                <a16:creationId xmlns:a16="http://schemas.microsoft.com/office/drawing/2014/main" id="{D9599C98-81EC-3041-B74B-41E2292E7E47}"/>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TextBox 2">
            <a:extLst>
              <a:ext uri="{FF2B5EF4-FFF2-40B4-BE49-F238E27FC236}">
                <a16:creationId xmlns:a16="http://schemas.microsoft.com/office/drawing/2014/main" id="{F21A666E-4973-B549-0CF2-0A27F94279CE}"/>
              </a:ext>
            </a:extLst>
          </p:cNvPr>
          <p:cNvSpPr txBox="1"/>
          <p:nvPr userDrawn="1"/>
        </p:nvSpPr>
        <p:spPr>
          <a:xfrm>
            <a:off x="8036169" y="5852249"/>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60E6DE7E-E8AA-E153-222C-16B91DB122B0}"/>
              </a:ext>
            </a:extLst>
          </p:cNvPr>
          <p:cNvPicPr>
            <a:picLocks noChangeAspect="1"/>
          </p:cNvPicPr>
          <p:nvPr userDrawn="1"/>
        </p:nvPicPr>
        <p:blipFill rotWithShape="1">
          <a:blip r:embed="rId2"/>
          <a:srcRect l="16576"/>
          <a:stretch/>
        </p:blipFill>
        <p:spPr>
          <a:xfrm>
            <a:off x="8588404" y="5710608"/>
            <a:ext cx="2888244" cy="529504"/>
          </a:xfrm>
          <a:prstGeom prst="rect">
            <a:avLst/>
          </a:prstGeom>
        </p:spPr>
      </p:pic>
    </p:spTree>
    <p:extLst>
      <p:ext uri="{BB962C8B-B14F-4D97-AF65-F5344CB8AC3E}">
        <p14:creationId xmlns:p14="http://schemas.microsoft.com/office/powerpoint/2010/main" val="2070716956"/>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aph callout text 2">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1279394"/>
            <a:ext cx="3419475" cy="4430886"/>
          </a:xfrm>
        </p:spPr>
        <p:txBody>
          <a:bodyPr anchor="ct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840DA341-B0F2-FD4A-B26C-60321EA9D33B}"/>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8" name="Content Placeholder 3">
            <a:extLst>
              <a:ext uri="{FF2B5EF4-FFF2-40B4-BE49-F238E27FC236}">
                <a16:creationId xmlns:a16="http://schemas.microsoft.com/office/drawing/2014/main" id="{CDA2C4ED-5345-6444-9B0D-7717DE387D8A}"/>
              </a:ext>
            </a:extLst>
          </p:cNvPr>
          <p:cNvSpPr>
            <a:spLocks noGrp="1"/>
          </p:cNvSpPr>
          <p:nvPr>
            <p:ph sz="quarter" idx="14"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9" name="Title 1">
            <a:extLst>
              <a:ext uri="{FF2B5EF4-FFF2-40B4-BE49-F238E27FC236}">
                <a16:creationId xmlns:a16="http://schemas.microsoft.com/office/drawing/2014/main" id="{78E784ED-5782-AE42-8506-504171A305F2}"/>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2" name="TextBox 1">
            <a:extLst>
              <a:ext uri="{FF2B5EF4-FFF2-40B4-BE49-F238E27FC236}">
                <a16:creationId xmlns:a16="http://schemas.microsoft.com/office/drawing/2014/main" id="{FA5AA819-AC61-11CB-BC85-D3105A7D6F8D}"/>
              </a:ext>
            </a:extLst>
          </p:cNvPr>
          <p:cNvSpPr txBox="1"/>
          <p:nvPr userDrawn="1"/>
        </p:nvSpPr>
        <p:spPr>
          <a:xfrm>
            <a:off x="8036169" y="5852249"/>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548A473A-67DB-15E6-2EA4-62F2D0CE150B}"/>
              </a:ext>
            </a:extLst>
          </p:cNvPr>
          <p:cNvPicPr>
            <a:picLocks noChangeAspect="1"/>
          </p:cNvPicPr>
          <p:nvPr userDrawn="1"/>
        </p:nvPicPr>
        <p:blipFill rotWithShape="1">
          <a:blip r:embed="rId2"/>
          <a:srcRect l="16576"/>
          <a:stretch/>
        </p:blipFill>
        <p:spPr>
          <a:xfrm>
            <a:off x="8588404" y="5710608"/>
            <a:ext cx="2888244" cy="529504"/>
          </a:xfrm>
          <a:prstGeom prst="rect">
            <a:avLst/>
          </a:prstGeom>
        </p:spPr>
      </p:pic>
    </p:spTree>
    <p:extLst>
      <p:ext uri="{BB962C8B-B14F-4D97-AF65-F5344CB8AC3E}">
        <p14:creationId xmlns:p14="http://schemas.microsoft.com/office/powerpoint/2010/main" val="335854871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7DC58DB-850B-0D44-B001-63C62A1273FF}"/>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5524453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ogo Bottom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05BAB-9429-0749-82C7-1041EDA74931}"/>
              </a:ext>
            </a:extLst>
          </p:cNvPr>
          <p:cNvPicPr>
            <a:picLocks noChangeAspect="1"/>
          </p:cNvPicPr>
          <p:nvPr userDrawn="1"/>
        </p:nvPicPr>
        <p:blipFill>
          <a:blip r:embed="rId2"/>
          <a:stretch>
            <a:fillRect/>
          </a:stretch>
        </p:blipFill>
        <p:spPr>
          <a:xfrm>
            <a:off x="9644866" y="5652512"/>
            <a:ext cx="2343934" cy="1002288"/>
          </a:xfrm>
          <a:prstGeom prst="rect">
            <a:avLst/>
          </a:prstGeom>
        </p:spPr>
      </p:pic>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61201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 2020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67027757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 2021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374132575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 2022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402298826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 2023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169520327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OGO - CONFETT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
        <p:nvSpPr>
          <p:cNvPr id="4" name="Rectangle 3">
            <a:extLst>
              <a:ext uri="{FF2B5EF4-FFF2-40B4-BE49-F238E27FC236}">
                <a16:creationId xmlns:a16="http://schemas.microsoft.com/office/drawing/2014/main" id="{0837878E-B6CB-8844-8D75-4D92D4604357}"/>
              </a:ext>
            </a:extLst>
          </p:cNvPr>
          <p:cNvSpPr/>
          <p:nvPr/>
        </p:nvSpPr>
        <p:spPr>
          <a:xfrm rot="1380000">
            <a:off x="4126084" y="6059363"/>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nut 4">
            <a:extLst>
              <a:ext uri="{FF2B5EF4-FFF2-40B4-BE49-F238E27FC236}">
                <a16:creationId xmlns:a16="http://schemas.microsoft.com/office/drawing/2014/main" id="{D6C4DB50-239A-2444-8402-574CB864AB0E}"/>
              </a:ext>
            </a:extLst>
          </p:cNvPr>
          <p:cNvSpPr/>
          <p:nvPr/>
        </p:nvSpPr>
        <p:spPr>
          <a:xfrm>
            <a:off x="1503828" y="2351536"/>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86D133-CC47-BE44-98FA-BF422B422738}"/>
              </a:ext>
            </a:extLst>
          </p:cNvPr>
          <p:cNvSpPr/>
          <p:nvPr/>
        </p:nvSpPr>
        <p:spPr>
          <a:xfrm>
            <a:off x="2265270" y="4636056"/>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riangle 6">
            <a:extLst>
              <a:ext uri="{FF2B5EF4-FFF2-40B4-BE49-F238E27FC236}">
                <a16:creationId xmlns:a16="http://schemas.microsoft.com/office/drawing/2014/main" id="{2489591F-3F5E-1141-851B-E532B8C68750}"/>
              </a:ext>
            </a:extLst>
          </p:cNvPr>
          <p:cNvSpPr/>
          <p:nvPr/>
        </p:nvSpPr>
        <p:spPr>
          <a:xfrm rot="1380000">
            <a:off x="3190907" y="5347686"/>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2E6CC4-B12A-B949-ACE2-7F22EABF149C}"/>
              </a:ext>
            </a:extLst>
          </p:cNvPr>
          <p:cNvSpPr/>
          <p:nvPr/>
        </p:nvSpPr>
        <p:spPr>
          <a:xfrm rot="9540000">
            <a:off x="616369" y="468315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AC5028D-4719-BB48-895F-B937A7760B23}"/>
              </a:ext>
            </a:extLst>
          </p:cNvPr>
          <p:cNvGrpSpPr/>
          <p:nvPr/>
        </p:nvGrpSpPr>
        <p:grpSpPr>
          <a:xfrm>
            <a:off x="5340707" y="5493817"/>
            <a:ext cx="246266" cy="162706"/>
            <a:chOff x="9428278" y="1954326"/>
            <a:chExt cx="608222" cy="401848"/>
          </a:xfrm>
          <a:solidFill>
            <a:schemeClr val="accent2"/>
          </a:solidFill>
        </p:grpSpPr>
        <p:sp>
          <p:nvSpPr>
            <p:cNvPr id="19" name="Rectangle 18">
              <a:extLst>
                <a:ext uri="{FF2B5EF4-FFF2-40B4-BE49-F238E27FC236}">
                  <a16:creationId xmlns:a16="http://schemas.microsoft.com/office/drawing/2014/main" id="{01131779-B8F9-FA4D-A586-9DD3931378A2}"/>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CAF798-97C0-2442-A95F-DD14A53E88A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iangle 9">
            <a:extLst>
              <a:ext uri="{FF2B5EF4-FFF2-40B4-BE49-F238E27FC236}">
                <a16:creationId xmlns:a16="http://schemas.microsoft.com/office/drawing/2014/main" id="{B687C75E-118B-A04A-A1B0-B67810ADC20C}"/>
              </a:ext>
            </a:extLst>
          </p:cNvPr>
          <p:cNvSpPr/>
          <p:nvPr/>
        </p:nvSpPr>
        <p:spPr>
          <a:xfrm rot="1380000">
            <a:off x="1533082" y="44352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nut 10">
            <a:extLst>
              <a:ext uri="{FF2B5EF4-FFF2-40B4-BE49-F238E27FC236}">
                <a16:creationId xmlns:a16="http://schemas.microsoft.com/office/drawing/2014/main" id="{9888ED32-9CE3-B24E-81A2-4EB6E69E34CC}"/>
              </a:ext>
            </a:extLst>
          </p:cNvPr>
          <p:cNvSpPr/>
          <p:nvPr/>
        </p:nvSpPr>
        <p:spPr>
          <a:xfrm>
            <a:off x="2555284" y="6064643"/>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A86BD3C9-F7FD-5E42-818E-E7706804A520}"/>
              </a:ext>
            </a:extLst>
          </p:cNvPr>
          <p:cNvSpPr/>
          <p:nvPr/>
        </p:nvSpPr>
        <p:spPr>
          <a:xfrm>
            <a:off x="773053" y="5652042"/>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69CEC7BB-E91A-B04F-A42A-F88B96222C3D}"/>
              </a:ext>
            </a:extLst>
          </p:cNvPr>
          <p:cNvGrpSpPr/>
          <p:nvPr/>
        </p:nvGrpSpPr>
        <p:grpSpPr>
          <a:xfrm>
            <a:off x="1307419" y="6351389"/>
            <a:ext cx="246266" cy="162706"/>
            <a:chOff x="9428278" y="1954326"/>
            <a:chExt cx="608222" cy="401848"/>
          </a:xfrm>
          <a:solidFill>
            <a:schemeClr val="bg1"/>
          </a:solidFill>
        </p:grpSpPr>
        <p:sp>
          <p:nvSpPr>
            <p:cNvPr id="17" name="Rectangle 16">
              <a:extLst>
                <a:ext uri="{FF2B5EF4-FFF2-40B4-BE49-F238E27FC236}">
                  <a16:creationId xmlns:a16="http://schemas.microsoft.com/office/drawing/2014/main" id="{B35D9ECC-53A9-9D41-9577-8374796E5D0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DF66C2-2800-9349-A83D-7541E6F06177}"/>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61FA5F8D-4CB3-DD4A-9D6C-99A6BFF1635B}"/>
              </a:ext>
            </a:extLst>
          </p:cNvPr>
          <p:cNvSpPr/>
          <p:nvPr/>
        </p:nvSpPr>
        <p:spPr>
          <a:xfrm rot="9540000">
            <a:off x="1859049" y="5527571"/>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a:extLst>
              <a:ext uri="{FF2B5EF4-FFF2-40B4-BE49-F238E27FC236}">
                <a16:creationId xmlns:a16="http://schemas.microsoft.com/office/drawing/2014/main" id="{20DCB445-72ED-E64E-9824-9C95FF3B6A75}"/>
              </a:ext>
            </a:extLst>
          </p:cNvPr>
          <p:cNvSpPr/>
          <p:nvPr/>
        </p:nvSpPr>
        <p:spPr>
          <a:xfrm>
            <a:off x="4275676" y="5116272"/>
            <a:ext cx="205738" cy="205738"/>
          </a:xfrm>
          <a:prstGeom prst="donut">
            <a:avLst>
              <a:gd name="adj" fmla="val 495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a:extLst>
              <a:ext uri="{FF2B5EF4-FFF2-40B4-BE49-F238E27FC236}">
                <a16:creationId xmlns:a16="http://schemas.microsoft.com/office/drawing/2014/main" id="{0F8551AB-ADFE-3446-898D-57EFA94034E2}"/>
              </a:ext>
            </a:extLst>
          </p:cNvPr>
          <p:cNvGrpSpPr/>
          <p:nvPr userDrawn="1"/>
        </p:nvGrpSpPr>
        <p:grpSpPr>
          <a:xfrm>
            <a:off x="1251200" y="3667504"/>
            <a:ext cx="246266" cy="162706"/>
            <a:chOff x="9428278" y="1954326"/>
            <a:chExt cx="608222" cy="401848"/>
          </a:xfrm>
          <a:solidFill>
            <a:schemeClr val="accent2"/>
          </a:solidFill>
        </p:grpSpPr>
        <p:sp>
          <p:nvSpPr>
            <p:cNvPr id="22" name="Rectangle 21">
              <a:extLst>
                <a:ext uri="{FF2B5EF4-FFF2-40B4-BE49-F238E27FC236}">
                  <a16:creationId xmlns:a16="http://schemas.microsoft.com/office/drawing/2014/main" id="{23C04365-273D-6141-A9A8-3FB8EDB1A28F}"/>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681F28-139D-2B4D-BA40-533AD67EB9C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159349B0-25E3-8E46-ABDC-FEE7C0E6228E}"/>
              </a:ext>
            </a:extLst>
          </p:cNvPr>
          <p:cNvSpPr/>
          <p:nvPr userDrawn="1"/>
        </p:nvSpPr>
        <p:spPr>
          <a:xfrm rot="1380000">
            <a:off x="564082" y="3081214"/>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892A7D-6E1B-594C-B93B-2AB2DB31FAA0}"/>
              </a:ext>
            </a:extLst>
          </p:cNvPr>
          <p:cNvSpPr/>
          <p:nvPr userDrawn="1"/>
        </p:nvSpPr>
        <p:spPr>
          <a:xfrm rot="1380000">
            <a:off x="5743254" y="620457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8CDBF8F-43A4-6E4B-A7E2-1DC3A046C02F}"/>
              </a:ext>
            </a:extLst>
          </p:cNvPr>
          <p:cNvSpPr/>
          <p:nvPr userDrawn="1"/>
        </p:nvSpPr>
        <p:spPr>
          <a:xfrm rot="9540000">
            <a:off x="7149650" y="6264850"/>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26">
            <a:extLst>
              <a:ext uri="{FF2B5EF4-FFF2-40B4-BE49-F238E27FC236}">
                <a16:creationId xmlns:a16="http://schemas.microsoft.com/office/drawing/2014/main" id="{46AF0778-4403-8A41-AECB-7D193352E8DB}"/>
              </a:ext>
            </a:extLst>
          </p:cNvPr>
          <p:cNvSpPr/>
          <p:nvPr userDrawn="1"/>
        </p:nvSpPr>
        <p:spPr>
          <a:xfrm>
            <a:off x="6730509" y="5286184"/>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27">
            <a:extLst>
              <a:ext uri="{FF2B5EF4-FFF2-40B4-BE49-F238E27FC236}">
                <a16:creationId xmlns:a16="http://schemas.microsoft.com/office/drawing/2014/main" id="{EC2BEAFD-A76E-3B4D-A999-23AA5F2AE2A4}"/>
              </a:ext>
            </a:extLst>
          </p:cNvPr>
          <p:cNvGrpSpPr/>
          <p:nvPr userDrawn="1"/>
        </p:nvGrpSpPr>
        <p:grpSpPr>
          <a:xfrm>
            <a:off x="699115" y="1916063"/>
            <a:ext cx="246266" cy="162706"/>
            <a:chOff x="9428278" y="1954326"/>
            <a:chExt cx="608222" cy="401848"/>
          </a:xfrm>
          <a:solidFill>
            <a:schemeClr val="bg1"/>
          </a:solidFill>
        </p:grpSpPr>
        <p:sp>
          <p:nvSpPr>
            <p:cNvPr id="29" name="Rectangle 28">
              <a:extLst>
                <a:ext uri="{FF2B5EF4-FFF2-40B4-BE49-F238E27FC236}">
                  <a16:creationId xmlns:a16="http://schemas.microsoft.com/office/drawing/2014/main" id="{47061500-2BCC-B547-A7C2-46EE615F1DAA}"/>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4474057-DCF6-EF4B-907F-B65455124AA1}"/>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riangle 30">
            <a:extLst>
              <a:ext uri="{FF2B5EF4-FFF2-40B4-BE49-F238E27FC236}">
                <a16:creationId xmlns:a16="http://schemas.microsoft.com/office/drawing/2014/main" id="{7AAD524E-FB99-4F46-B159-8BBACF7C2702}"/>
              </a:ext>
            </a:extLst>
          </p:cNvPr>
          <p:cNvSpPr/>
          <p:nvPr userDrawn="1"/>
        </p:nvSpPr>
        <p:spPr>
          <a:xfrm rot="1380000">
            <a:off x="1881423" y="1401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4ECAFA-495D-EB47-A2D4-432F6B66B0F4}"/>
              </a:ext>
            </a:extLst>
          </p:cNvPr>
          <p:cNvSpPr/>
          <p:nvPr userDrawn="1"/>
        </p:nvSpPr>
        <p:spPr>
          <a:xfrm rot="1380000">
            <a:off x="1211053" y="96115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a:extLst>
              <a:ext uri="{FF2B5EF4-FFF2-40B4-BE49-F238E27FC236}">
                <a16:creationId xmlns:a16="http://schemas.microsoft.com/office/drawing/2014/main" id="{69579B93-EB26-1C48-99B6-0928D2C868B6}"/>
              </a:ext>
            </a:extLst>
          </p:cNvPr>
          <p:cNvSpPr/>
          <p:nvPr userDrawn="1"/>
        </p:nvSpPr>
        <p:spPr>
          <a:xfrm>
            <a:off x="2835456" y="1616948"/>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a:extLst>
              <a:ext uri="{FF2B5EF4-FFF2-40B4-BE49-F238E27FC236}">
                <a16:creationId xmlns:a16="http://schemas.microsoft.com/office/drawing/2014/main" id="{4F726635-49D3-EC4D-88D0-DB3CA990EEFC}"/>
              </a:ext>
            </a:extLst>
          </p:cNvPr>
          <p:cNvSpPr/>
          <p:nvPr userDrawn="1"/>
        </p:nvSpPr>
        <p:spPr>
          <a:xfrm>
            <a:off x="8116646" y="540179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riangle 34">
            <a:extLst>
              <a:ext uri="{FF2B5EF4-FFF2-40B4-BE49-F238E27FC236}">
                <a16:creationId xmlns:a16="http://schemas.microsoft.com/office/drawing/2014/main" id="{630FE0E5-62CA-6B42-8542-4E3E2F038655}"/>
              </a:ext>
            </a:extLst>
          </p:cNvPr>
          <p:cNvSpPr/>
          <p:nvPr userDrawn="1"/>
        </p:nvSpPr>
        <p:spPr>
          <a:xfrm rot="1380000">
            <a:off x="8224240" y="6231904"/>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nut 35">
            <a:extLst>
              <a:ext uri="{FF2B5EF4-FFF2-40B4-BE49-F238E27FC236}">
                <a16:creationId xmlns:a16="http://schemas.microsoft.com/office/drawing/2014/main" id="{D0E3368A-C1F1-704B-8FF2-CA40E2E3B22B}"/>
              </a:ext>
            </a:extLst>
          </p:cNvPr>
          <p:cNvSpPr/>
          <p:nvPr userDrawn="1"/>
        </p:nvSpPr>
        <p:spPr>
          <a:xfrm>
            <a:off x="9009583" y="5883560"/>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a:extLst>
              <a:ext uri="{FF2B5EF4-FFF2-40B4-BE49-F238E27FC236}">
                <a16:creationId xmlns:a16="http://schemas.microsoft.com/office/drawing/2014/main" id="{0A2EEF9A-147F-3E47-A3E4-0ED6ABBDD014}"/>
              </a:ext>
            </a:extLst>
          </p:cNvPr>
          <p:cNvGrpSpPr/>
          <p:nvPr userDrawn="1"/>
        </p:nvGrpSpPr>
        <p:grpSpPr>
          <a:xfrm>
            <a:off x="9915056" y="4679088"/>
            <a:ext cx="246266" cy="162706"/>
            <a:chOff x="9428278" y="1954326"/>
            <a:chExt cx="608222" cy="401848"/>
          </a:xfrm>
          <a:solidFill>
            <a:schemeClr val="bg1"/>
          </a:solidFill>
        </p:grpSpPr>
        <p:sp>
          <p:nvSpPr>
            <p:cNvPr id="38" name="Rectangle 37">
              <a:extLst>
                <a:ext uri="{FF2B5EF4-FFF2-40B4-BE49-F238E27FC236}">
                  <a16:creationId xmlns:a16="http://schemas.microsoft.com/office/drawing/2014/main" id="{0F4BBD0B-282A-6A4F-B3DD-590174D13F1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D797DB0-F31B-814A-9648-639AECDA585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E5CC1414-3F1C-5440-8BF4-BD7505FE6CF2}"/>
              </a:ext>
            </a:extLst>
          </p:cNvPr>
          <p:cNvSpPr/>
          <p:nvPr userDrawn="1"/>
        </p:nvSpPr>
        <p:spPr>
          <a:xfrm rot="9540000">
            <a:off x="9925132" y="5712707"/>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40">
            <a:extLst>
              <a:ext uri="{FF2B5EF4-FFF2-40B4-BE49-F238E27FC236}">
                <a16:creationId xmlns:a16="http://schemas.microsoft.com/office/drawing/2014/main" id="{782FB1D7-5B29-A746-A992-053221ECDB5F}"/>
              </a:ext>
            </a:extLst>
          </p:cNvPr>
          <p:cNvSpPr/>
          <p:nvPr userDrawn="1"/>
        </p:nvSpPr>
        <p:spPr>
          <a:xfrm>
            <a:off x="10339343" y="6377634"/>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extLst>
              <a:ext uri="{FF2B5EF4-FFF2-40B4-BE49-F238E27FC236}">
                <a16:creationId xmlns:a16="http://schemas.microsoft.com/office/drawing/2014/main" id="{B508534E-92A8-F34B-8EE9-21B9C7733ED6}"/>
              </a:ext>
            </a:extLst>
          </p:cNvPr>
          <p:cNvSpPr/>
          <p:nvPr userDrawn="1"/>
        </p:nvSpPr>
        <p:spPr>
          <a:xfrm rot="1380000">
            <a:off x="10955531" y="5443399"/>
            <a:ext cx="182602" cy="182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FF6CB63-D24A-E644-AD06-3A4A9BB95E41}"/>
              </a:ext>
            </a:extLst>
          </p:cNvPr>
          <p:cNvGrpSpPr/>
          <p:nvPr userDrawn="1"/>
        </p:nvGrpSpPr>
        <p:grpSpPr>
          <a:xfrm>
            <a:off x="11236685" y="6311397"/>
            <a:ext cx="246266" cy="162706"/>
            <a:chOff x="9428278" y="1954326"/>
            <a:chExt cx="608222" cy="401848"/>
          </a:xfrm>
          <a:solidFill>
            <a:schemeClr val="accent5"/>
          </a:solidFill>
        </p:grpSpPr>
        <p:sp>
          <p:nvSpPr>
            <p:cNvPr id="44" name="Rectangle 43">
              <a:extLst>
                <a:ext uri="{FF2B5EF4-FFF2-40B4-BE49-F238E27FC236}">
                  <a16:creationId xmlns:a16="http://schemas.microsoft.com/office/drawing/2014/main" id="{7B183DB7-9660-7248-857A-C1A3F108F46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1C936E7-CF32-6448-B31B-791B6B981DA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riangle 45">
            <a:extLst>
              <a:ext uri="{FF2B5EF4-FFF2-40B4-BE49-F238E27FC236}">
                <a16:creationId xmlns:a16="http://schemas.microsoft.com/office/drawing/2014/main" id="{992E664E-E79C-4848-B42D-D6189DDD43AE}"/>
              </a:ext>
            </a:extLst>
          </p:cNvPr>
          <p:cNvSpPr/>
          <p:nvPr userDrawn="1"/>
        </p:nvSpPr>
        <p:spPr>
          <a:xfrm rot="1380000">
            <a:off x="11518984" y="4533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nut 46">
            <a:extLst>
              <a:ext uri="{FF2B5EF4-FFF2-40B4-BE49-F238E27FC236}">
                <a16:creationId xmlns:a16="http://schemas.microsoft.com/office/drawing/2014/main" id="{2589517A-F44F-D442-BE74-E2CD9387229A}"/>
              </a:ext>
            </a:extLst>
          </p:cNvPr>
          <p:cNvSpPr/>
          <p:nvPr userDrawn="1"/>
        </p:nvSpPr>
        <p:spPr>
          <a:xfrm>
            <a:off x="10866362" y="3748857"/>
            <a:ext cx="205738" cy="205738"/>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a:extLst>
              <a:ext uri="{FF2B5EF4-FFF2-40B4-BE49-F238E27FC236}">
                <a16:creationId xmlns:a16="http://schemas.microsoft.com/office/drawing/2014/main" id="{02D911CD-019B-EA4F-AF1E-3BDFE39ECE97}"/>
              </a:ext>
            </a:extLst>
          </p:cNvPr>
          <p:cNvSpPr/>
          <p:nvPr userDrawn="1"/>
        </p:nvSpPr>
        <p:spPr>
          <a:xfrm rot="9540000">
            <a:off x="10173443" y="278301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36D87A-522A-D543-9DC2-D9932469005F}"/>
              </a:ext>
            </a:extLst>
          </p:cNvPr>
          <p:cNvSpPr/>
          <p:nvPr userDrawn="1"/>
        </p:nvSpPr>
        <p:spPr>
          <a:xfrm rot="1380000">
            <a:off x="9446046" y="1611627"/>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32DFCB0-5D64-BB4F-BD4D-CEF83254124B}"/>
              </a:ext>
            </a:extLst>
          </p:cNvPr>
          <p:cNvGrpSpPr/>
          <p:nvPr userDrawn="1"/>
        </p:nvGrpSpPr>
        <p:grpSpPr>
          <a:xfrm>
            <a:off x="7811314" y="1187854"/>
            <a:ext cx="246266" cy="162706"/>
            <a:chOff x="9428278" y="1954326"/>
            <a:chExt cx="608222" cy="401848"/>
          </a:xfrm>
          <a:solidFill>
            <a:schemeClr val="bg1"/>
          </a:solidFill>
        </p:grpSpPr>
        <p:sp>
          <p:nvSpPr>
            <p:cNvPr id="51" name="Rectangle 50">
              <a:extLst>
                <a:ext uri="{FF2B5EF4-FFF2-40B4-BE49-F238E27FC236}">
                  <a16:creationId xmlns:a16="http://schemas.microsoft.com/office/drawing/2014/main" id="{1871155C-8459-7340-86FE-3DCBA59F51F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F825DB-C938-C044-8FB9-D7740EE7E7D6}"/>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iangle 52">
            <a:extLst>
              <a:ext uri="{FF2B5EF4-FFF2-40B4-BE49-F238E27FC236}">
                <a16:creationId xmlns:a16="http://schemas.microsoft.com/office/drawing/2014/main" id="{C9C31A91-3698-5940-96AA-20C640E7003B}"/>
              </a:ext>
            </a:extLst>
          </p:cNvPr>
          <p:cNvSpPr/>
          <p:nvPr userDrawn="1"/>
        </p:nvSpPr>
        <p:spPr>
          <a:xfrm rot="1380000">
            <a:off x="6482453" y="12856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nut 53">
            <a:extLst>
              <a:ext uri="{FF2B5EF4-FFF2-40B4-BE49-F238E27FC236}">
                <a16:creationId xmlns:a16="http://schemas.microsoft.com/office/drawing/2014/main" id="{810A2ACA-BC8C-D640-BADB-F6169E42B00B}"/>
              </a:ext>
            </a:extLst>
          </p:cNvPr>
          <p:cNvSpPr/>
          <p:nvPr userDrawn="1"/>
        </p:nvSpPr>
        <p:spPr>
          <a:xfrm>
            <a:off x="9343412" y="658417"/>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onut 54">
            <a:extLst>
              <a:ext uri="{FF2B5EF4-FFF2-40B4-BE49-F238E27FC236}">
                <a16:creationId xmlns:a16="http://schemas.microsoft.com/office/drawing/2014/main" id="{5E9BC2B4-06FE-7048-BB79-57A18D43C95C}"/>
              </a:ext>
            </a:extLst>
          </p:cNvPr>
          <p:cNvSpPr/>
          <p:nvPr userDrawn="1"/>
        </p:nvSpPr>
        <p:spPr>
          <a:xfrm>
            <a:off x="11442427" y="296677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6" name="Group 55">
            <a:extLst>
              <a:ext uri="{FF2B5EF4-FFF2-40B4-BE49-F238E27FC236}">
                <a16:creationId xmlns:a16="http://schemas.microsoft.com/office/drawing/2014/main" id="{A90976DA-6872-EE4A-9BBD-89588F6902E0}"/>
              </a:ext>
            </a:extLst>
          </p:cNvPr>
          <p:cNvGrpSpPr/>
          <p:nvPr userDrawn="1"/>
        </p:nvGrpSpPr>
        <p:grpSpPr>
          <a:xfrm>
            <a:off x="10888343" y="2058710"/>
            <a:ext cx="246266" cy="162706"/>
            <a:chOff x="9428278" y="1954326"/>
            <a:chExt cx="608222" cy="401848"/>
          </a:xfrm>
          <a:solidFill>
            <a:schemeClr val="bg1"/>
          </a:solidFill>
        </p:grpSpPr>
        <p:sp>
          <p:nvSpPr>
            <p:cNvPr id="57" name="Rectangle 56">
              <a:extLst>
                <a:ext uri="{FF2B5EF4-FFF2-40B4-BE49-F238E27FC236}">
                  <a16:creationId xmlns:a16="http://schemas.microsoft.com/office/drawing/2014/main" id="{181BE565-5049-E14A-9B5D-8977B1B40E7E}"/>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D132039-2153-B649-B711-32DAD9996670}"/>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riangle 58">
            <a:extLst>
              <a:ext uri="{FF2B5EF4-FFF2-40B4-BE49-F238E27FC236}">
                <a16:creationId xmlns:a16="http://schemas.microsoft.com/office/drawing/2014/main" id="{8A3F2A7E-156E-EC46-A8A3-33F5A2E41A5C}"/>
              </a:ext>
            </a:extLst>
          </p:cNvPr>
          <p:cNvSpPr/>
          <p:nvPr userDrawn="1"/>
        </p:nvSpPr>
        <p:spPr>
          <a:xfrm rot="1380000">
            <a:off x="10212625" y="1213047"/>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nut 59">
            <a:extLst>
              <a:ext uri="{FF2B5EF4-FFF2-40B4-BE49-F238E27FC236}">
                <a16:creationId xmlns:a16="http://schemas.microsoft.com/office/drawing/2014/main" id="{1B007BEA-6F83-4740-8844-127FABDF4362}"/>
              </a:ext>
            </a:extLst>
          </p:cNvPr>
          <p:cNvSpPr/>
          <p:nvPr userDrawn="1"/>
        </p:nvSpPr>
        <p:spPr>
          <a:xfrm>
            <a:off x="10640013" y="383371"/>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extLst>
              <a:ext uri="{FF2B5EF4-FFF2-40B4-BE49-F238E27FC236}">
                <a16:creationId xmlns:a16="http://schemas.microsoft.com/office/drawing/2014/main" id="{811DDD52-BF0E-2640-AB6B-16146762099F}"/>
              </a:ext>
            </a:extLst>
          </p:cNvPr>
          <p:cNvSpPr/>
          <p:nvPr userDrawn="1"/>
        </p:nvSpPr>
        <p:spPr>
          <a:xfrm rot="9540000">
            <a:off x="11402337" y="1213877"/>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3765B2-940F-A642-A42C-A2F094F04583}"/>
              </a:ext>
            </a:extLst>
          </p:cNvPr>
          <p:cNvSpPr/>
          <p:nvPr userDrawn="1"/>
        </p:nvSpPr>
        <p:spPr>
          <a:xfrm rot="9540000">
            <a:off x="4493535" y="1271936"/>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D58FD38-2B25-D948-A51F-7C7CCF5B6F97}"/>
              </a:ext>
            </a:extLst>
          </p:cNvPr>
          <p:cNvSpPr/>
          <p:nvPr userDrawn="1"/>
        </p:nvSpPr>
        <p:spPr>
          <a:xfrm rot="1380000">
            <a:off x="5434711" y="482185"/>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iangle 63">
            <a:extLst>
              <a:ext uri="{FF2B5EF4-FFF2-40B4-BE49-F238E27FC236}">
                <a16:creationId xmlns:a16="http://schemas.microsoft.com/office/drawing/2014/main" id="{DECC6A94-BB91-7D4E-8952-4302C68B78A1}"/>
              </a:ext>
            </a:extLst>
          </p:cNvPr>
          <p:cNvSpPr/>
          <p:nvPr userDrawn="1"/>
        </p:nvSpPr>
        <p:spPr>
          <a:xfrm rot="1380000">
            <a:off x="3801224" y="32335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89E9ACE-3EDF-D64B-BB59-8054DFF59B94}"/>
              </a:ext>
            </a:extLst>
          </p:cNvPr>
          <p:cNvGrpSpPr/>
          <p:nvPr userDrawn="1"/>
        </p:nvGrpSpPr>
        <p:grpSpPr>
          <a:xfrm>
            <a:off x="3167186" y="893087"/>
            <a:ext cx="246266" cy="162706"/>
            <a:chOff x="9428278" y="1954326"/>
            <a:chExt cx="608222" cy="401848"/>
          </a:xfrm>
          <a:solidFill>
            <a:schemeClr val="accent4"/>
          </a:solidFill>
        </p:grpSpPr>
        <p:sp>
          <p:nvSpPr>
            <p:cNvPr id="66" name="Rectangle 65">
              <a:extLst>
                <a:ext uri="{FF2B5EF4-FFF2-40B4-BE49-F238E27FC236}">
                  <a16:creationId xmlns:a16="http://schemas.microsoft.com/office/drawing/2014/main" id="{38564591-10E0-C243-AB35-C7F61869561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C38611C-B3A5-474E-9B30-25C58F75265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Donut 67">
            <a:extLst>
              <a:ext uri="{FF2B5EF4-FFF2-40B4-BE49-F238E27FC236}">
                <a16:creationId xmlns:a16="http://schemas.microsoft.com/office/drawing/2014/main" id="{B5872172-699A-634F-92A2-CE726970760B}"/>
              </a:ext>
            </a:extLst>
          </p:cNvPr>
          <p:cNvSpPr/>
          <p:nvPr userDrawn="1"/>
        </p:nvSpPr>
        <p:spPr>
          <a:xfrm>
            <a:off x="484142" y="35420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a:extLst>
              <a:ext uri="{FF2B5EF4-FFF2-40B4-BE49-F238E27FC236}">
                <a16:creationId xmlns:a16="http://schemas.microsoft.com/office/drawing/2014/main" id="{08AFE7BC-12E2-E847-A31D-CF4869DD80C5}"/>
              </a:ext>
            </a:extLst>
          </p:cNvPr>
          <p:cNvSpPr/>
          <p:nvPr userDrawn="1"/>
        </p:nvSpPr>
        <p:spPr>
          <a:xfrm rot="9540000">
            <a:off x="1968050" y="386565"/>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nut 69">
            <a:extLst>
              <a:ext uri="{FF2B5EF4-FFF2-40B4-BE49-F238E27FC236}">
                <a16:creationId xmlns:a16="http://schemas.microsoft.com/office/drawing/2014/main" id="{6D357D43-2C31-054C-A7A2-3C2FF3F99FC5}"/>
              </a:ext>
            </a:extLst>
          </p:cNvPr>
          <p:cNvSpPr/>
          <p:nvPr userDrawn="1"/>
        </p:nvSpPr>
        <p:spPr>
          <a:xfrm>
            <a:off x="7260303" y="45242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90671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PALE BLUE">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0825511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PURPLE">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343744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MESSAGE - YELLOW">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0989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Yellow splash ra">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30456CA-F7ED-0E41-B357-75035B25E61D}"/>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CE2EB1A6-9B9F-4043-B41E-60FF2230146D}"/>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Oval 6">
            <a:extLst>
              <a:ext uri="{FF2B5EF4-FFF2-40B4-BE49-F238E27FC236}">
                <a16:creationId xmlns:a16="http://schemas.microsoft.com/office/drawing/2014/main" id="{8C37ECC2-A755-F242-8CAB-A2B55AFCEF50}"/>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6804832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Yellow splash la">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BA9784-CFB6-454F-84C4-259692F8DDCA}"/>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5E409FD7-C64A-F94E-955D-0A18E9D6DF10}"/>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546E2D9F-86E1-0043-860E-F6D501A684FD}"/>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124983461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MESSAGE - BLUE">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03578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splash ra">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BF7C2D8-985C-9C4C-A8F8-FC87EEAA56F5}"/>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9" name="Text Placeholder 9">
            <a:extLst>
              <a:ext uri="{FF2B5EF4-FFF2-40B4-BE49-F238E27FC236}">
                <a16:creationId xmlns:a16="http://schemas.microsoft.com/office/drawing/2014/main" id="{97DE834A-2DC6-0840-862B-688B623C440D}"/>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Oval 6">
            <a:extLst>
              <a:ext uri="{FF2B5EF4-FFF2-40B4-BE49-F238E27FC236}">
                <a16:creationId xmlns:a16="http://schemas.microsoft.com/office/drawing/2014/main" id="{0A9BBB80-65AD-954B-9E78-8009545634C1}"/>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12486116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splash la">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234EF9F-0033-B04B-994D-C5C6774707F8}"/>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6" name="Text Placeholder 9">
            <a:extLst>
              <a:ext uri="{FF2B5EF4-FFF2-40B4-BE49-F238E27FC236}">
                <a16:creationId xmlns:a16="http://schemas.microsoft.com/office/drawing/2014/main" id="{74F9B158-A13E-E84C-9E3B-E388A8A9EB13}"/>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DE9855FB-D4E4-1140-8BDA-27FE98B3FAA7}"/>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243955342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MESSAGE - PURPL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6578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rple splash ra">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24FE1B-C5D5-6D45-8150-09D7707ED13B}"/>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5" name="Text Placeholder 9">
            <a:extLst>
              <a:ext uri="{FF2B5EF4-FFF2-40B4-BE49-F238E27FC236}">
                <a16:creationId xmlns:a16="http://schemas.microsoft.com/office/drawing/2014/main" id="{E8DCD406-B57E-0C43-A71E-32458A08568B}"/>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ADBA2F5C-1042-E047-84AD-5704A84A12EB}"/>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373683695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OGO - TILT">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59ACC94-C819-8248-83C6-FC456B4B5305}"/>
              </a:ext>
            </a:extLst>
          </p:cNvPr>
          <p:cNvSpPr/>
          <p:nvPr userDrawn="1"/>
        </p:nvSpPr>
        <p:spPr>
          <a:xfrm>
            <a:off x="6664260" y="1"/>
            <a:ext cx="5527741" cy="6856013"/>
          </a:xfrm>
          <a:custGeom>
            <a:avLst/>
            <a:gdLst>
              <a:gd name="connsiteX0" fmla="*/ 2910202 w 5527741"/>
              <a:gd name="connsiteY0" fmla="*/ 0 h 6856013"/>
              <a:gd name="connsiteX1" fmla="*/ 5527741 w 5527741"/>
              <a:gd name="connsiteY1" fmla="*/ 0 h 6856013"/>
              <a:gd name="connsiteX2" fmla="*/ 5527741 w 5527741"/>
              <a:gd name="connsiteY2" fmla="*/ 6856012 h 6856013"/>
              <a:gd name="connsiteX3" fmla="*/ 0 w 5527741"/>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5527741" h="6856013">
                <a:moveTo>
                  <a:pt x="2910202" y="0"/>
                </a:moveTo>
                <a:lnTo>
                  <a:pt x="5527741" y="0"/>
                </a:lnTo>
                <a:lnTo>
                  <a:pt x="5527741" y="6856012"/>
                </a:lnTo>
                <a:lnTo>
                  <a:pt x="0" y="68560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EEF3308E-C38C-0D4A-BF07-30BA5A0C6A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8139" y="1838321"/>
            <a:ext cx="7390029" cy="3181358"/>
          </a:xfrm>
          <a:prstGeom prst="rect">
            <a:avLst/>
          </a:prstGeom>
        </p:spPr>
      </p:pic>
    </p:spTree>
    <p:extLst>
      <p:ext uri="{BB962C8B-B14F-4D97-AF65-F5344CB8AC3E}">
        <p14:creationId xmlns:p14="http://schemas.microsoft.com/office/powerpoint/2010/main" val="94404491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rple splash la">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4827CA-E4D6-A245-8EE5-3F68155D640F}"/>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5" name="Text Placeholder 9">
            <a:extLst>
              <a:ext uri="{FF2B5EF4-FFF2-40B4-BE49-F238E27FC236}">
                <a16:creationId xmlns:a16="http://schemas.microsoft.com/office/drawing/2014/main" id="{FCB96576-B20A-E145-9FFD-C4496CC605D4}"/>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8FDCBA4A-A004-844E-8C70-BCBB331CA684}"/>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87437202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MAT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FE851-EF0F-A34F-B2BD-4412858BFCBD}"/>
              </a:ext>
            </a:extLst>
          </p:cNvPr>
          <p:cNvSpPr/>
          <p:nvPr userDrawn="1"/>
        </p:nvSpPr>
        <p:spPr>
          <a:xfrm>
            <a:off x="0" y="2830882"/>
            <a:ext cx="12182104" cy="402711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4925134-0C05-AE49-97B7-2E0A772084F6}"/>
              </a:ext>
            </a:extLst>
          </p:cNvPr>
          <p:cNvSpPr/>
          <p:nvPr userDrawn="1"/>
        </p:nvSpPr>
        <p:spPr>
          <a:xfrm>
            <a:off x="9545702" y="623712"/>
            <a:ext cx="2646299" cy="6234288"/>
          </a:xfrm>
          <a:custGeom>
            <a:avLst/>
            <a:gdLst>
              <a:gd name="connsiteX0" fmla="*/ 2646299 w 2646299"/>
              <a:gd name="connsiteY0" fmla="*/ 0 h 6234288"/>
              <a:gd name="connsiteX1" fmla="*/ 2646299 w 2646299"/>
              <a:gd name="connsiteY1" fmla="*/ 6234288 h 6234288"/>
              <a:gd name="connsiteX2" fmla="*/ 0 w 2646299"/>
              <a:gd name="connsiteY2" fmla="*/ 6234288 h 6234288"/>
            </a:gdLst>
            <a:ahLst/>
            <a:cxnLst>
              <a:cxn ang="0">
                <a:pos x="connsiteX0" y="connsiteY0"/>
              </a:cxn>
              <a:cxn ang="0">
                <a:pos x="connsiteX1" y="connsiteY1"/>
              </a:cxn>
              <a:cxn ang="0">
                <a:pos x="connsiteX2" y="connsiteY2"/>
              </a:cxn>
            </a:cxnLst>
            <a:rect l="l" t="t" r="r" b="b"/>
            <a:pathLst>
              <a:path w="2646299" h="6234288">
                <a:moveTo>
                  <a:pt x="2646299" y="0"/>
                </a:moveTo>
                <a:lnTo>
                  <a:pt x="2646299" y="6234288"/>
                </a:lnTo>
                <a:lnTo>
                  <a:pt x="0" y="62342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A70473-BB2D-DC43-A048-7D1784F9E754}"/>
              </a:ext>
            </a:extLst>
          </p:cNvPr>
          <p:cNvGrpSpPr/>
          <p:nvPr userDrawn="1"/>
        </p:nvGrpSpPr>
        <p:grpSpPr>
          <a:xfrm>
            <a:off x="1243204" y="701457"/>
            <a:ext cx="9346242" cy="1580556"/>
            <a:chOff x="1243204" y="638827"/>
            <a:chExt cx="9346242" cy="1580556"/>
          </a:xfrm>
        </p:grpSpPr>
        <p:pic>
          <p:nvPicPr>
            <p:cNvPr id="7" name="Graphic 2">
              <a:extLst>
                <a:ext uri="{FF2B5EF4-FFF2-40B4-BE49-F238E27FC236}">
                  <a16:creationId xmlns:a16="http://schemas.microsoft.com/office/drawing/2014/main" id="{168F409F-2236-714A-9706-7F770ABE791E}"/>
                </a:ext>
              </a:extLst>
            </p:cNvPr>
            <p:cNvPicPr>
              <a:picLocks noChangeAspect="1"/>
            </p:cNvPicPr>
            <p:nvPr/>
          </p:nvPicPr>
          <p:blipFill>
            <a:blip r:embed="rId2"/>
            <a:stretch>
              <a:fillRect/>
            </a:stretch>
          </p:blipFill>
          <p:spPr>
            <a:xfrm>
              <a:off x="4538345" y="763037"/>
              <a:ext cx="3115310" cy="1332135"/>
            </a:xfrm>
            <a:prstGeom prst="rect">
              <a:avLst/>
            </a:prstGeom>
          </p:spPr>
        </p:pic>
        <p:pic>
          <p:nvPicPr>
            <p:cNvPr id="8" name="Graphic 6">
              <a:extLst>
                <a:ext uri="{FF2B5EF4-FFF2-40B4-BE49-F238E27FC236}">
                  <a16:creationId xmlns:a16="http://schemas.microsoft.com/office/drawing/2014/main" id="{9806D101-D264-8444-A163-236F636D81B1}"/>
                </a:ext>
              </a:extLst>
            </p:cNvPr>
            <p:cNvPicPr>
              <a:picLocks noChangeAspect="1"/>
            </p:cNvPicPr>
            <p:nvPr/>
          </p:nvPicPr>
          <p:blipFill>
            <a:blip r:embed="rId3"/>
            <a:stretch>
              <a:fillRect/>
            </a:stretch>
          </p:blipFill>
          <p:spPr>
            <a:xfrm>
              <a:off x="1243204" y="638827"/>
              <a:ext cx="3003056" cy="1580556"/>
            </a:xfrm>
            <a:prstGeom prst="rect">
              <a:avLst/>
            </a:prstGeom>
          </p:spPr>
        </p:pic>
        <p:pic>
          <p:nvPicPr>
            <p:cNvPr id="9" name="Graphic 7">
              <a:extLst>
                <a:ext uri="{FF2B5EF4-FFF2-40B4-BE49-F238E27FC236}">
                  <a16:creationId xmlns:a16="http://schemas.microsoft.com/office/drawing/2014/main" id="{984BDF22-09E2-6C4E-B76D-3EE3FEAE0CEA}"/>
                </a:ext>
              </a:extLst>
            </p:cNvPr>
            <p:cNvPicPr>
              <a:picLocks noChangeAspect="1"/>
            </p:cNvPicPr>
            <p:nvPr/>
          </p:nvPicPr>
          <p:blipFill>
            <a:blip r:embed="rId4"/>
            <a:stretch>
              <a:fillRect/>
            </a:stretch>
          </p:blipFill>
          <p:spPr>
            <a:xfrm>
              <a:off x="8026797" y="758545"/>
              <a:ext cx="2562649" cy="1341120"/>
            </a:xfrm>
            <a:prstGeom prst="rect">
              <a:avLst/>
            </a:prstGeom>
          </p:spPr>
        </p:pic>
      </p:grpSp>
    </p:spTree>
    <p:extLst>
      <p:ext uri="{BB962C8B-B14F-4D97-AF65-F5344CB8AC3E}">
        <p14:creationId xmlns:p14="http://schemas.microsoft.com/office/powerpoint/2010/main" val="2369368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5FD-956F-0647-A315-75E408CAEE2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06652804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98845D4-4FE1-3F49-BBF3-38B4291BC5D9}"/>
              </a:ext>
            </a:extLst>
          </p:cNvPr>
          <p:cNvSpPr/>
          <p:nvPr userDrawn="1"/>
        </p:nvSpPr>
        <p:spPr>
          <a:xfrm rot="1380000">
            <a:off x="-958764" y="5068337"/>
            <a:ext cx="8637525" cy="3106658"/>
          </a:xfrm>
          <a:custGeom>
            <a:avLst/>
            <a:gdLst>
              <a:gd name="connsiteX0" fmla="*/ 0 w 8891955"/>
              <a:gd name="connsiteY0" fmla="*/ 0 h 3198169"/>
              <a:gd name="connsiteX1" fmla="*/ 8891955 w 8891955"/>
              <a:gd name="connsiteY1" fmla="*/ 0 h 3198169"/>
              <a:gd name="connsiteX2" fmla="*/ 1357542 w 8891955"/>
              <a:gd name="connsiteY2" fmla="*/ 3198169 h 3198169"/>
            </a:gdLst>
            <a:ahLst/>
            <a:cxnLst>
              <a:cxn ang="0">
                <a:pos x="connsiteX0" y="connsiteY0"/>
              </a:cxn>
              <a:cxn ang="0">
                <a:pos x="connsiteX1" y="connsiteY1"/>
              </a:cxn>
              <a:cxn ang="0">
                <a:pos x="connsiteX2" y="connsiteY2"/>
              </a:cxn>
            </a:cxnLst>
            <a:rect l="l" t="t" r="r" b="b"/>
            <a:pathLst>
              <a:path w="8891955" h="3198169">
                <a:moveTo>
                  <a:pt x="0" y="0"/>
                </a:moveTo>
                <a:lnTo>
                  <a:pt x="8891955" y="0"/>
                </a:lnTo>
                <a:lnTo>
                  <a:pt x="1357542" y="3198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31BAFAE-4B1B-6743-8BE6-0C8975D79261}"/>
              </a:ext>
            </a:extLst>
          </p:cNvPr>
          <p:cNvGrpSpPr/>
          <p:nvPr userDrawn="1"/>
        </p:nvGrpSpPr>
        <p:grpSpPr>
          <a:xfrm>
            <a:off x="-1061031" y="-755259"/>
            <a:ext cx="3757441" cy="6940988"/>
            <a:chOff x="-1046283" y="-755259"/>
            <a:chExt cx="3757441" cy="6940988"/>
          </a:xfrm>
        </p:grpSpPr>
        <p:sp>
          <p:nvSpPr>
            <p:cNvPr id="6" name="Freeform 5">
              <a:extLst>
                <a:ext uri="{FF2B5EF4-FFF2-40B4-BE49-F238E27FC236}">
                  <a16:creationId xmlns:a16="http://schemas.microsoft.com/office/drawing/2014/main" id="{D98785A1-872E-1445-A434-A370E7BB6C12}"/>
                </a:ext>
              </a:extLst>
            </p:cNvPr>
            <p:cNvSpPr/>
            <p:nvPr/>
          </p:nvSpPr>
          <p:spPr>
            <a:xfrm rot="1380000">
              <a:off x="-1046283" y="-755259"/>
              <a:ext cx="2496464" cy="6940988"/>
            </a:xfrm>
            <a:custGeom>
              <a:avLst/>
              <a:gdLst>
                <a:gd name="connsiteX0" fmla="*/ 0 w 2496464"/>
                <a:gd name="connsiteY0" fmla="*/ 1059686 h 6940988"/>
                <a:gd name="connsiteX1" fmla="*/ 2496463 w 2496464"/>
                <a:gd name="connsiteY1" fmla="*/ 0 h 6940988"/>
                <a:gd name="connsiteX2" fmla="*/ 2496464 w 2496464"/>
                <a:gd name="connsiteY2" fmla="*/ 6940988 h 6940988"/>
              </a:gdLst>
              <a:ahLst/>
              <a:cxnLst>
                <a:cxn ang="0">
                  <a:pos x="connsiteX0" y="connsiteY0"/>
                </a:cxn>
                <a:cxn ang="0">
                  <a:pos x="connsiteX1" y="connsiteY1"/>
                </a:cxn>
                <a:cxn ang="0">
                  <a:pos x="connsiteX2" y="connsiteY2"/>
                </a:cxn>
              </a:cxnLst>
              <a:rect l="l" t="t" r="r" b="b"/>
              <a:pathLst>
                <a:path w="2496464" h="6940988">
                  <a:moveTo>
                    <a:pt x="0" y="1059686"/>
                  </a:moveTo>
                  <a:lnTo>
                    <a:pt x="2496463" y="0"/>
                  </a:lnTo>
                  <a:lnTo>
                    <a:pt x="2496464" y="69409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51A9592-BA94-5043-82E0-00171BA34A88}"/>
                </a:ext>
              </a:extLst>
            </p:cNvPr>
            <p:cNvGrpSpPr/>
            <p:nvPr/>
          </p:nvGrpSpPr>
          <p:grpSpPr>
            <a:xfrm>
              <a:off x="-3176" y="0"/>
              <a:ext cx="2714334" cy="1649366"/>
              <a:chOff x="-3175" y="0"/>
              <a:chExt cx="2714334" cy="1649366"/>
            </a:xfrm>
          </p:grpSpPr>
          <p:sp>
            <p:nvSpPr>
              <p:cNvPr id="8" name="Freeform 7">
                <a:extLst>
                  <a:ext uri="{FF2B5EF4-FFF2-40B4-BE49-F238E27FC236}">
                    <a16:creationId xmlns:a16="http://schemas.microsoft.com/office/drawing/2014/main" id="{DB030F32-9C8C-1542-B56F-D02E778FA40E}"/>
                  </a:ext>
                </a:extLst>
              </p:cNvPr>
              <p:cNvSpPr/>
              <p:nvPr/>
            </p:nvSpPr>
            <p:spPr>
              <a:xfrm>
                <a:off x="-3175" y="0"/>
                <a:ext cx="2714334" cy="1649366"/>
              </a:xfrm>
              <a:custGeom>
                <a:avLst/>
                <a:gdLst>
                  <a:gd name="connsiteX0" fmla="*/ 0 w 2714334"/>
                  <a:gd name="connsiteY0" fmla="*/ 0 h 1649366"/>
                  <a:gd name="connsiteX1" fmla="*/ 2714334 w 2714334"/>
                  <a:gd name="connsiteY1" fmla="*/ 0 h 1649366"/>
                  <a:gd name="connsiteX2" fmla="*/ 2014220 w 2714334"/>
                  <a:gd name="connsiteY2" fmla="*/ 1649366 h 1649366"/>
                  <a:gd name="connsiteX3" fmla="*/ 0 w 2714334"/>
                  <a:gd name="connsiteY3" fmla="*/ 794381 h 1649366"/>
                </a:gdLst>
                <a:ahLst/>
                <a:cxnLst>
                  <a:cxn ang="0">
                    <a:pos x="connsiteX0" y="connsiteY0"/>
                  </a:cxn>
                  <a:cxn ang="0">
                    <a:pos x="connsiteX1" y="connsiteY1"/>
                  </a:cxn>
                  <a:cxn ang="0">
                    <a:pos x="connsiteX2" y="connsiteY2"/>
                  </a:cxn>
                  <a:cxn ang="0">
                    <a:pos x="connsiteX3" y="connsiteY3"/>
                  </a:cxn>
                </a:cxnLst>
                <a:rect l="l" t="t" r="r" b="b"/>
                <a:pathLst>
                  <a:path w="2714334" h="1649366">
                    <a:moveTo>
                      <a:pt x="0" y="0"/>
                    </a:moveTo>
                    <a:lnTo>
                      <a:pt x="2714334" y="0"/>
                    </a:lnTo>
                    <a:lnTo>
                      <a:pt x="2014220" y="1649366"/>
                    </a:lnTo>
                    <a:lnTo>
                      <a:pt x="0" y="7943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1">
                <a:extLst>
                  <a:ext uri="{FF2B5EF4-FFF2-40B4-BE49-F238E27FC236}">
                    <a16:creationId xmlns:a16="http://schemas.microsoft.com/office/drawing/2014/main" id="{0B0240BF-E963-4B44-97BF-AEC8918C697C}"/>
                  </a:ext>
                </a:extLst>
              </p:cNvPr>
              <p:cNvPicPr>
                <a:picLocks noChangeAspect="1"/>
              </p:cNvPicPr>
              <p:nvPr/>
            </p:nvPicPr>
            <p:blipFill>
              <a:blip r:embed="rId2"/>
              <a:stretch>
                <a:fillRect/>
              </a:stretch>
            </p:blipFill>
            <p:spPr>
              <a:xfrm>
                <a:off x="78218" y="894"/>
                <a:ext cx="2331321" cy="996894"/>
              </a:xfrm>
              <a:prstGeom prst="rect">
                <a:avLst/>
              </a:prstGeom>
            </p:spPr>
          </p:pic>
        </p:grpSp>
      </p:grpSp>
      <p:sp>
        <p:nvSpPr>
          <p:cNvPr id="12" name="Donut 11">
            <a:extLst>
              <a:ext uri="{FF2B5EF4-FFF2-40B4-BE49-F238E27FC236}">
                <a16:creationId xmlns:a16="http://schemas.microsoft.com/office/drawing/2014/main" id="{67697BAF-284F-684A-B904-25656ECC18F9}"/>
              </a:ext>
            </a:extLst>
          </p:cNvPr>
          <p:cNvSpPr/>
          <p:nvPr userDrawn="1"/>
        </p:nvSpPr>
        <p:spPr>
          <a:xfrm>
            <a:off x="9279138" y="4881461"/>
            <a:ext cx="997844" cy="997844"/>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F0407DB-F594-E44F-AB93-2019098B411B}"/>
              </a:ext>
            </a:extLst>
          </p:cNvPr>
          <p:cNvSpPr>
            <a:spLocks noGrp="1"/>
          </p:cNvSpPr>
          <p:nvPr>
            <p:ph type="subTitle" idx="1"/>
          </p:nvPr>
        </p:nvSpPr>
        <p:spPr>
          <a:xfrm>
            <a:off x="5239657" y="5247963"/>
            <a:ext cx="4761015" cy="1149602"/>
          </a:xfrm>
        </p:spPr>
        <p:txBody>
          <a:bodyPr wrap="none" lIns="0" tIns="0" rIns="0" bIns="0">
            <a:noAutofit/>
          </a:bodyPr>
          <a:lstStyle>
            <a:lvl1pPr marL="0" indent="0" algn="r">
              <a:buNone/>
              <a:defRPr sz="2000" b="0" i="0">
                <a:solidFill>
                  <a:schemeClr val="tx1"/>
                </a:solidFill>
                <a:latin typeface="Geometria-Medium" panose="020B0503020204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1C4A8E08-E6C9-5642-A9FB-92F4FEC89130}"/>
              </a:ext>
            </a:extLst>
          </p:cNvPr>
          <p:cNvSpPr>
            <a:spLocks noGrp="1"/>
          </p:cNvSpPr>
          <p:nvPr>
            <p:ph type="ctrTitle" hasCustomPrompt="1"/>
          </p:nvPr>
        </p:nvSpPr>
        <p:spPr>
          <a:xfrm>
            <a:off x="3193143" y="997788"/>
            <a:ext cx="6810562" cy="3490148"/>
          </a:xfrm>
          <a:prstGeom prst="rect">
            <a:avLst/>
          </a:prstGeom>
        </p:spPr>
        <p:txBody>
          <a:bodyPr wrap="square" lIns="90000" tIns="0" rIns="0" bIns="0" anchor="ctr" anchorCtr="0">
            <a:normAutofit/>
          </a:bodyPr>
          <a:lstStyle>
            <a:lvl1pPr algn="r">
              <a:defRPr sz="3800">
                <a:solidFill>
                  <a:schemeClr val="tx1"/>
                </a:solidFill>
              </a:defRPr>
            </a:lvl1pPr>
          </a:lstStyle>
          <a:p>
            <a:r>
              <a:rPr lang="en-US"/>
              <a:t>CLICK TO EDIT MASTER TITLE STYLE</a:t>
            </a:r>
          </a:p>
        </p:txBody>
      </p:sp>
      <p:sp>
        <p:nvSpPr>
          <p:cNvPr id="17" name="Subtitle 2">
            <a:extLst>
              <a:ext uri="{FF2B5EF4-FFF2-40B4-BE49-F238E27FC236}">
                <a16:creationId xmlns:a16="http://schemas.microsoft.com/office/drawing/2014/main" id="{504DC1B0-554B-E44B-B115-311720EFC49F}"/>
              </a:ext>
            </a:extLst>
          </p:cNvPr>
          <p:cNvSpPr txBox="1">
            <a:spLocks/>
          </p:cNvSpPr>
          <p:nvPr userDrawn="1"/>
        </p:nvSpPr>
        <p:spPr>
          <a:xfrm>
            <a:off x="703715" y="5177097"/>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t>/</a:t>
            </a:r>
            <a:endParaRPr lang="en-US" sz="1600"/>
          </a:p>
        </p:txBody>
      </p:sp>
      <p:sp>
        <p:nvSpPr>
          <p:cNvPr id="18" name="Subtitle 2">
            <a:extLst>
              <a:ext uri="{FF2B5EF4-FFF2-40B4-BE49-F238E27FC236}">
                <a16:creationId xmlns:a16="http://schemas.microsoft.com/office/drawing/2014/main" id="{BE35BDFA-429A-BB4C-9B14-93344DF401CA}"/>
              </a:ext>
            </a:extLst>
          </p:cNvPr>
          <p:cNvSpPr txBox="1">
            <a:spLocks/>
          </p:cNvSpPr>
          <p:nvPr userDrawn="1"/>
        </p:nvSpPr>
        <p:spPr>
          <a:xfrm>
            <a:off x="703715" y="5491422"/>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solidFill>
                  <a:schemeClr val="accent2"/>
                </a:solidFill>
              </a:rPr>
              <a:t>//</a:t>
            </a:r>
            <a:endParaRPr lang="en-US" sz="1600">
              <a:solidFill>
                <a:schemeClr val="accent2"/>
              </a:solidFill>
            </a:endParaRPr>
          </a:p>
        </p:txBody>
      </p:sp>
      <p:sp>
        <p:nvSpPr>
          <p:cNvPr id="19" name="Subtitle 2">
            <a:extLst>
              <a:ext uri="{FF2B5EF4-FFF2-40B4-BE49-F238E27FC236}">
                <a16:creationId xmlns:a16="http://schemas.microsoft.com/office/drawing/2014/main" id="{F7443F65-6291-D747-952E-1F2F876EEE72}"/>
              </a:ext>
            </a:extLst>
          </p:cNvPr>
          <p:cNvSpPr txBox="1">
            <a:spLocks/>
          </p:cNvSpPr>
          <p:nvPr userDrawn="1"/>
        </p:nvSpPr>
        <p:spPr>
          <a:xfrm>
            <a:off x="703715" y="5805747"/>
            <a:ext cx="370575" cy="221599"/>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solidFill>
                  <a:schemeClr val="accent4"/>
                </a:solidFill>
              </a:rPr>
              <a:t>///</a:t>
            </a:r>
            <a:endParaRPr lang="en-US" sz="1600">
              <a:solidFill>
                <a:schemeClr val="accent4"/>
              </a:solidFill>
            </a:endParaRPr>
          </a:p>
        </p:txBody>
      </p:sp>
    </p:spTree>
    <p:extLst>
      <p:ext uri="{BB962C8B-B14F-4D97-AF65-F5344CB8AC3E}">
        <p14:creationId xmlns:p14="http://schemas.microsoft.com/office/powerpoint/2010/main" val="50185180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3"/>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414648D-4C1C-514A-84B0-9971E1435289}"/>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B17C3BF-E9AA-2745-B90F-6201F1A870BE}"/>
              </a:ext>
            </a:extLst>
          </p:cNvPr>
          <p:cNvGrpSpPr/>
          <p:nvPr userDrawn="1"/>
        </p:nvGrpSpPr>
        <p:grpSpPr>
          <a:xfrm>
            <a:off x="672827" y="3338190"/>
            <a:ext cx="3977014" cy="3005284"/>
            <a:chOff x="494892" y="3459543"/>
            <a:chExt cx="3977014" cy="3005284"/>
          </a:xfrm>
        </p:grpSpPr>
        <p:sp>
          <p:nvSpPr>
            <p:cNvPr id="8" name="Rectangle 7">
              <a:extLst>
                <a:ext uri="{FF2B5EF4-FFF2-40B4-BE49-F238E27FC236}">
                  <a16:creationId xmlns:a16="http://schemas.microsoft.com/office/drawing/2014/main" id="{25AF60BB-9CE1-F542-92AB-59398345D46A}"/>
                </a:ext>
              </a:extLst>
            </p:cNvPr>
            <p:cNvSpPr/>
            <p:nvPr/>
          </p:nvSpPr>
          <p:spPr>
            <a:xfrm rot="1380000">
              <a:off x="1682303" y="4477754"/>
              <a:ext cx="253666" cy="253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a:extLst>
                <a:ext uri="{FF2B5EF4-FFF2-40B4-BE49-F238E27FC236}">
                  <a16:creationId xmlns:a16="http://schemas.microsoft.com/office/drawing/2014/main" id="{5D12BBEC-FC21-1448-A79E-372FADE8EAE8}"/>
                </a:ext>
              </a:extLst>
            </p:cNvPr>
            <p:cNvSpPr/>
            <p:nvPr/>
          </p:nvSpPr>
          <p:spPr>
            <a:xfrm>
              <a:off x="3415638" y="3471937"/>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DBDD74AB-A7BF-364F-BB64-5521AE7003C9}"/>
                </a:ext>
              </a:extLst>
            </p:cNvPr>
            <p:cNvSpPr/>
            <p:nvPr/>
          </p:nvSpPr>
          <p:spPr>
            <a:xfrm>
              <a:off x="2875822" y="4562017"/>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iangle 10">
              <a:extLst>
                <a:ext uri="{FF2B5EF4-FFF2-40B4-BE49-F238E27FC236}">
                  <a16:creationId xmlns:a16="http://schemas.microsoft.com/office/drawing/2014/main" id="{10F0C91F-27A7-0647-9FC5-198204271E55}"/>
                </a:ext>
              </a:extLst>
            </p:cNvPr>
            <p:cNvSpPr/>
            <p:nvPr/>
          </p:nvSpPr>
          <p:spPr>
            <a:xfrm rot="1380000">
              <a:off x="3645835" y="5100065"/>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BB4091-1211-DB47-9AA8-8A3C4EF3245D}"/>
                </a:ext>
              </a:extLst>
            </p:cNvPr>
            <p:cNvSpPr/>
            <p:nvPr/>
          </p:nvSpPr>
          <p:spPr>
            <a:xfrm rot="9540000">
              <a:off x="4202742" y="4065124"/>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14D3ED8-597D-E745-BAA3-D0C232E0277D}"/>
                </a:ext>
              </a:extLst>
            </p:cNvPr>
            <p:cNvGrpSpPr/>
            <p:nvPr/>
          </p:nvGrpSpPr>
          <p:grpSpPr>
            <a:xfrm>
              <a:off x="2290251" y="3842094"/>
              <a:ext cx="342106" cy="226027"/>
              <a:chOff x="9428278" y="1954326"/>
              <a:chExt cx="608222" cy="401848"/>
            </a:xfrm>
            <a:solidFill>
              <a:schemeClr val="accent2"/>
            </a:solidFill>
          </p:grpSpPr>
          <p:sp>
            <p:nvSpPr>
              <p:cNvPr id="23" name="Rectangle 22">
                <a:extLst>
                  <a:ext uri="{FF2B5EF4-FFF2-40B4-BE49-F238E27FC236}">
                    <a16:creationId xmlns:a16="http://schemas.microsoft.com/office/drawing/2014/main" id="{D01AF605-5A59-3B45-8836-CC5B7391670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D20774-7F51-D741-991C-C6593BE6F38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riangle 13">
              <a:extLst>
                <a:ext uri="{FF2B5EF4-FFF2-40B4-BE49-F238E27FC236}">
                  <a16:creationId xmlns:a16="http://schemas.microsoft.com/office/drawing/2014/main" id="{47D7F1DE-E0B7-4C4D-868A-7F2CA055D5B0}"/>
                </a:ext>
              </a:extLst>
            </p:cNvPr>
            <p:cNvSpPr/>
            <p:nvPr/>
          </p:nvSpPr>
          <p:spPr>
            <a:xfrm rot="1380000">
              <a:off x="1258049" y="3459543"/>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a:extLst>
                <a:ext uri="{FF2B5EF4-FFF2-40B4-BE49-F238E27FC236}">
                  <a16:creationId xmlns:a16="http://schemas.microsoft.com/office/drawing/2014/main" id="{171B69B8-4AC7-F243-A90F-EA07EF2E9CAB}"/>
                </a:ext>
              </a:extLst>
            </p:cNvPr>
            <p:cNvSpPr/>
            <p:nvPr/>
          </p:nvSpPr>
          <p:spPr>
            <a:xfrm>
              <a:off x="2135802" y="5987229"/>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9653EB6A-C568-2D43-BC41-A460EBB745F5}"/>
                </a:ext>
              </a:extLst>
            </p:cNvPr>
            <p:cNvSpPr/>
            <p:nvPr/>
          </p:nvSpPr>
          <p:spPr>
            <a:xfrm>
              <a:off x="837663" y="5302509"/>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7DAFAAFB-94E5-A744-B452-8BAEB2004BD1}"/>
                </a:ext>
              </a:extLst>
            </p:cNvPr>
            <p:cNvGrpSpPr/>
            <p:nvPr/>
          </p:nvGrpSpPr>
          <p:grpSpPr>
            <a:xfrm>
              <a:off x="672827" y="6238800"/>
              <a:ext cx="342106" cy="226027"/>
              <a:chOff x="9428278" y="1954326"/>
              <a:chExt cx="608222" cy="401848"/>
            </a:xfrm>
            <a:solidFill>
              <a:schemeClr val="bg1"/>
            </a:solidFill>
          </p:grpSpPr>
          <p:sp>
            <p:nvSpPr>
              <p:cNvPr id="21" name="Rectangle 20">
                <a:extLst>
                  <a:ext uri="{FF2B5EF4-FFF2-40B4-BE49-F238E27FC236}">
                    <a16:creationId xmlns:a16="http://schemas.microsoft.com/office/drawing/2014/main" id="{8398C1F9-6FBC-0B40-BBA8-F4EE99C9DA11}"/>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FD206A-F80F-EE4C-A7F9-D7E20F4DA17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8FFFD8D-DBDC-504E-8CD0-95F49349E29B}"/>
                </a:ext>
              </a:extLst>
            </p:cNvPr>
            <p:cNvSpPr/>
            <p:nvPr/>
          </p:nvSpPr>
          <p:spPr>
            <a:xfrm rot="1380000">
              <a:off x="4125874" y="5923880"/>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3FBFF9-E537-5948-AEAD-4EBEBAA4FBE6}"/>
                </a:ext>
              </a:extLst>
            </p:cNvPr>
            <p:cNvSpPr/>
            <p:nvPr/>
          </p:nvSpPr>
          <p:spPr>
            <a:xfrm rot="9540000">
              <a:off x="1951414" y="5307135"/>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a:extLst>
                <a:ext uri="{FF2B5EF4-FFF2-40B4-BE49-F238E27FC236}">
                  <a16:creationId xmlns:a16="http://schemas.microsoft.com/office/drawing/2014/main" id="{4FC93DE2-E437-984A-979B-E7D17E86A96E}"/>
                </a:ext>
              </a:extLst>
            </p:cNvPr>
            <p:cNvSpPr/>
            <p:nvPr/>
          </p:nvSpPr>
          <p:spPr>
            <a:xfrm>
              <a:off x="494892" y="4145903"/>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Donut 24">
            <a:extLst>
              <a:ext uri="{FF2B5EF4-FFF2-40B4-BE49-F238E27FC236}">
                <a16:creationId xmlns:a16="http://schemas.microsoft.com/office/drawing/2014/main" id="{67AAC46B-9E24-2845-8953-413136277594}"/>
              </a:ext>
            </a:extLst>
          </p:cNvPr>
          <p:cNvSpPr/>
          <p:nvPr userDrawn="1"/>
        </p:nvSpPr>
        <p:spPr>
          <a:xfrm>
            <a:off x="9281970" y="1216235"/>
            <a:ext cx="1452096" cy="145209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solidFill>
            <a:schemeClr val="accent3"/>
          </a:solidFill>
        </p:spPr>
        <p:txBody>
          <a:bodyPr wrap="square" lIns="90000" tIns="46800" rIns="90000" bIns="46800" anchor="t" anchorCtr="0">
            <a:spAutoFit/>
          </a:bodyPr>
          <a:lstStyle>
            <a:lvl1pPr>
              <a:defRPr sz="5000">
                <a:solidFill>
                  <a:schemeClr val="tx1"/>
                </a:solidFill>
              </a:defRPr>
            </a:lvl1pPr>
          </a:lstStyle>
          <a:p>
            <a:r>
              <a:rPr lang="en-US"/>
              <a:t>CLICK TO EDIT MASTER TITLE STYLE</a:t>
            </a:r>
          </a:p>
        </p:txBody>
      </p:sp>
    </p:spTree>
    <p:extLst>
      <p:ext uri="{BB962C8B-B14F-4D97-AF65-F5344CB8AC3E}">
        <p14:creationId xmlns:p14="http://schemas.microsoft.com/office/powerpoint/2010/main" val="235564732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2">
    <p:bg>
      <p:bgPr>
        <a:solidFill>
          <a:schemeClr val="accent2"/>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D209FE92-F9D9-B14F-847D-5B3409405860}"/>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2D3E8EE-61D5-0542-B75B-23DEB395BA16}"/>
              </a:ext>
            </a:extLst>
          </p:cNvPr>
          <p:cNvGrpSpPr/>
          <p:nvPr userDrawn="1"/>
        </p:nvGrpSpPr>
        <p:grpSpPr>
          <a:xfrm>
            <a:off x="8508162" y="446282"/>
            <a:ext cx="3446627" cy="3214834"/>
            <a:chOff x="8508162" y="446282"/>
            <a:chExt cx="3446627" cy="3214834"/>
          </a:xfrm>
        </p:grpSpPr>
        <p:sp>
          <p:nvSpPr>
            <p:cNvPr id="28" name="Rectangle 27">
              <a:extLst>
                <a:ext uri="{FF2B5EF4-FFF2-40B4-BE49-F238E27FC236}">
                  <a16:creationId xmlns:a16="http://schemas.microsoft.com/office/drawing/2014/main" id="{85FB7E4C-33B5-5643-8761-BED38C776C3F}"/>
                </a:ext>
              </a:extLst>
            </p:cNvPr>
            <p:cNvSpPr/>
            <p:nvPr/>
          </p:nvSpPr>
          <p:spPr>
            <a:xfrm rot="1380000">
              <a:off x="9367592" y="1301857"/>
              <a:ext cx="1280852" cy="12808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28">
              <a:extLst>
                <a:ext uri="{FF2B5EF4-FFF2-40B4-BE49-F238E27FC236}">
                  <a16:creationId xmlns:a16="http://schemas.microsoft.com/office/drawing/2014/main" id="{84211E6E-987A-4B4C-8BF6-F1268CC82626}"/>
                </a:ext>
              </a:extLst>
            </p:cNvPr>
            <p:cNvSpPr/>
            <p:nvPr/>
          </p:nvSpPr>
          <p:spPr>
            <a:xfrm>
              <a:off x="11086137" y="515826"/>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a:extLst>
                <a:ext uri="{FF2B5EF4-FFF2-40B4-BE49-F238E27FC236}">
                  <a16:creationId xmlns:a16="http://schemas.microsoft.com/office/drawing/2014/main" id="{1F8A3455-D4D0-B74A-BC2C-25FD8EAA84E2}"/>
                </a:ext>
              </a:extLst>
            </p:cNvPr>
            <p:cNvSpPr/>
            <p:nvPr/>
          </p:nvSpPr>
          <p:spPr>
            <a:xfrm>
              <a:off x="11003521" y="1777356"/>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riangle 30">
              <a:extLst>
                <a:ext uri="{FF2B5EF4-FFF2-40B4-BE49-F238E27FC236}">
                  <a16:creationId xmlns:a16="http://schemas.microsoft.com/office/drawing/2014/main" id="{3ECB90DB-491E-5243-B028-246577EFE8A6}"/>
                </a:ext>
              </a:extLst>
            </p:cNvPr>
            <p:cNvSpPr/>
            <p:nvPr/>
          </p:nvSpPr>
          <p:spPr>
            <a:xfrm rot="1380000">
              <a:off x="11030584" y="2524954"/>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D161B8-C6F9-944C-8E22-F905B39053B5}"/>
                </a:ext>
              </a:extLst>
            </p:cNvPr>
            <p:cNvSpPr/>
            <p:nvPr/>
          </p:nvSpPr>
          <p:spPr>
            <a:xfrm rot="9540000">
              <a:off x="11549391" y="1223313"/>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C4F3E95-195A-AB43-8433-AFFDAA75159A}"/>
                </a:ext>
              </a:extLst>
            </p:cNvPr>
            <p:cNvGrpSpPr/>
            <p:nvPr/>
          </p:nvGrpSpPr>
          <p:grpSpPr>
            <a:xfrm>
              <a:off x="9960750" y="790733"/>
              <a:ext cx="342106" cy="226027"/>
              <a:chOff x="9428278" y="1954326"/>
              <a:chExt cx="608222" cy="401848"/>
            </a:xfrm>
            <a:solidFill>
              <a:schemeClr val="accent2"/>
            </a:solidFill>
          </p:grpSpPr>
          <p:sp>
            <p:nvSpPr>
              <p:cNvPr id="43" name="Rectangle 42">
                <a:extLst>
                  <a:ext uri="{FF2B5EF4-FFF2-40B4-BE49-F238E27FC236}">
                    <a16:creationId xmlns:a16="http://schemas.microsoft.com/office/drawing/2014/main" id="{B263AC24-887B-A741-B97C-C2EF5EC4305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F70C556-2C87-B14A-AB88-C79B7DC2E4E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riangle 33">
              <a:extLst>
                <a:ext uri="{FF2B5EF4-FFF2-40B4-BE49-F238E27FC236}">
                  <a16:creationId xmlns:a16="http://schemas.microsoft.com/office/drawing/2014/main" id="{B872571C-AA73-E641-9AB4-2FB6A0238B4D}"/>
                </a:ext>
              </a:extLst>
            </p:cNvPr>
            <p:cNvSpPr/>
            <p:nvPr/>
          </p:nvSpPr>
          <p:spPr>
            <a:xfrm rot="1380000">
              <a:off x="8928548" y="446282"/>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34">
              <a:extLst>
                <a:ext uri="{FF2B5EF4-FFF2-40B4-BE49-F238E27FC236}">
                  <a16:creationId xmlns:a16="http://schemas.microsoft.com/office/drawing/2014/main" id="{07BA707D-8583-5F44-8C1D-7F168FA44F23}"/>
                </a:ext>
              </a:extLst>
            </p:cNvPr>
            <p:cNvSpPr/>
            <p:nvPr/>
          </p:nvSpPr>
          <p:spPr>
            <a:xfrm>
              <a:off x="10168251" y="3221618"/>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a:extLst>
                <a:ext uri="{FF2B5EF4-FFF2-40B4-BE49-F238E27FC236}">
                  <a16:creationId xmlns:a16="http://schemas.microsoft.com/office/drawing/2014/main" id="{60695DD7-220B-D147-A2D0-9C44F3E4F8AE}"/>
                </a:ext>
              </a:extLst>
            </p:cNvPr>
            <p:cNvSpPr/>
            <p:nvPr/>
          </p:nvSpPr>
          <p:spPr>
            <a:xfrm>
              <a:off x="8508162" y="2536898"/>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a:extLst>
                <a:ext uri="{FF2B5EF4-FFF2-40B4-BE49-F238E27FC236}">
                  <a16:creationId xmlns:a16="http://schemas.microsoft.com/office/drawing/2014/main" id="{1E222177-5456-904F-AE50-29C334E02818}"/>
                </a:ext>
              </a:extLst>
            </p:cNvPr>
            <p:cNvGrpSpPr/>
            <p:nvPr/>
          </p:nvGrpSpPr>
          <p:grpSpPr>
            <a:xfrm>
              <a:off x="8800526" y="3435089"/>
              <a:ext cx="342106" cy="226027"/>
              <a:chOff x="9428278" y="1954326"/>
              <a:chExt cx="608222" cy="401848"/>
            </a:xfrm>
            <a:solidFill>
              <a:schemeClr val="bg1"/>
            </a:solidFill>
          </p:grpSpPr>
          <p:sp>
            <p:nvSpPr>
              <p:cNvPr id="41" name="Rectangle 40">
                <a:extLst>
                  <a:ext uri="{FF2B5EF4-FFF2-40B4-BE49-F238E27FC236}">
                    <a16:creationId xmlns:a16="http://schemas.microsoft.com/office/drawing/2014/main" id="{4159112E-2378-714A-930D-42FA9F79613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68DE6C8-6DC5-2146-BD40-085A9D5A7F0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9FD947B0-535C-E647-B44F-D2F5E6905823}"/>
                </a:ext>
              </a:extLst>
            </p:cNvPr>
            <p:cNvSpPr/>
            <p:nvPr/>
          </p:nvSpPr>
          <p:spPr>
            <a:xfrm rot="9540000">
              <a:off x="9431413" y="2732024"/>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a:extLst>
                <a:ext uri="{FF2B5EF4-FFF2-40B4-BE49-F238E27FC236}">
                  <a16:creationId xmlns:a16="http://schemas.microsoft.com/office/drawing/2014/main" id="{33E4B40E-82CD-804A-9680-9EC4371846C8}"/>
                </a:ext>
              </a:extLst>
            </p:cNvPr>
            <p:cNvSpPr/>
            <p:nvPr/>
          </p:nvSpPr>
          <p:spPr>
            <a:xfrm>
              <a:off x="8527341" y="1494592"/>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D5961B2B-9DFF-384A-B7F5-378AC1C5C6A7}"/>
                </a:ext>
              </a:extLst>
            </p:cNvPr>
            <p:cNvSpPr/>
            <p:nvPr/>
          </p:nvSpPr>
          <p:spPr>
            <a:xfrm rot="1380000">
              <a:off x="11701123" y="3101119"/>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noFill/>
        </p:spPr>
        <p:txBody>
          <a:bodyPr wrap="square" lIns="90000" tIns="46800" rIns="90000" bIns="46800" anchor="t" anchorCtr="0">
            <a:spAutoFit/>
          </a:bodyPr>
          <a:lstStyle>
            <a:lvl1pPr>
              <a:defRPr sz="5000">
                <a:solidFill>
                  <a:schemeClr val="tx1"/>
                </a:solidFill>
              </a:defRPr>
            </a:lvl1pPr>
          </a:lstStyle>
          <a:p>
            <a:r>
              <a:rPr lang="en-US"/>
              <a:t>CLICK TO EDIT MASTER TITLE STYLE</a:t>
            </a:r>
          </a:p>
        </p:txBody>
      </p:sp>
    </p:spTree>
    <p:extLst>
      <p:ext uri="{BB962C8B-B14F-4D97-AF65-F5344CB8AC3E}">
        <p14:creationId xmlns:p14="http://schemas.microsoft.com/office/powerpoint/2010/main" val="3614657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iled tex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35" name="Rectangle 34">
            <a:extLst>
              <a:ext uri="{FF2B5EF4-FFF2-40B4-BE49-F238E27FC236}">
                <a16:creationId xmlns:a16="http://schemas.microsoft.com/office/drawing/2014/main" id="{1D79738E-A0AA-2F47-8642-7A69B3C6386A}"/>
              </a:ext>
            </a:extLst>
          </p:cNvPr>
          <p:cNvSpPr/>
          <p:nvPr userDrawn="1"/>
        </p:nvSpPr>
        <p:spPr>
          <a:xfrm>
            <a:off x="803275" y="1262368"/>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37" name="Rectangle 36">
            <a:extLst>
              <a:ext uri="{FF2B5EF4-FFF2-40B4-BE49-F238E27FC236}">
                <a16:creationId xmlns:a16="http://schemas.microsoft.com/office/drawing/2014/main" id="{ED0519D9-EFF6-0245-A437-93983E57C1AB}"/>
              </a:ext>
            </a:extLst>
          </p:cNvPr>
          <p:cNvSpPr/>
          <p:nvPr userDrawn="1"/>
        </p:nvSpPr>
        <p:spPr>
          <a:xfrm>
            <a:off x="7971605" y="1262692"/>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42" name="Rectangle 41">
            <a:extLst>
              <a:ext uri="{FF2B5EF4-FFF2-40B4-BE49-F238E27FC236}">
                <a16:creationId xmlns:a16="http://schemas.microsoft.com/office/drawing/2014/main" id="{DABE6DD4-47AA-8643-B157-C22FA3BD344F}"/>
              </a:ext>
            </a:extLst>
          </p:cNvPr>
          <p:cNvSpPr/>
          <p:nvPr userDrawn="1"/>
        </p:nvSpPr>
        <p:spPr>
          <a:xfrm>
            <a:off x="4386000" y="1258805"/>
            <a:ext cx="3420000" cy="1006491"/>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44" name="Content Placeholder 3">
            <a:extLst>
              <a:ext uri="{FF2B5EF4-FFF2-40B4-BE49-F238E27FC236}">
                <a16:creationId xmlns:a16="http://schemas.microsoft.com/office/drawing/2014/main" id="{C89A1C11-464D-F046-8783-631EEB57473B}"/>
              </a:ext>
            </a:extLst>
          </p:cNvPr>
          <p:cNvSpPr>
            <a:spLocks noGrp="1"/>
          </p:cNvSpPr>
          <p:nvPr>
            <p:ph sz="quarter" idx="10"/>
          </p:nvPr>
        </p:nvSpPr>
        <p:spPr>
          <a:xfrm>
            <a:off x="803275" y="2322593"/>
            <a:ext cx="3419475" cy="3869508"/>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5" name="Content Placeholder 3">
            <a:extLst>
              <a:ext uri="{FF2B5EF4-FFF2-40B4-BE49-F238E27FC236}">
                <a16:creationId xmlns:a16="http://schemas.microsoft.com/office/drawing/2014/main" id="{B5849979-7F05-A943-A477-E70E5E9A2F6E}"/>
              </a:ext>
            </a:extLst>
          </p:cNvPr>
          <p:cNvSpPr>
            <a:spLocks noGrp="1"/>
          </p:cNvSpPr>
          <p:nvPr>
            <p:ph sz="quarter" idx="11"/>
          </p:nvPr>
        </p:nvSpPr>
        <p:spPr>
          <a:xfrm>
            <a:off x="4398668" y="2322770"/>
            <a:ext cx="3397019" cy="3869512"/>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6" name="Content Placeholder 3">
            <a:extLst>
              <a:ext uri="{FF2B5EF4-FFF2-40B4-BE49-F238E27FC236}">
                <a16:creationId xmlns:a16="http://schemas.microsoft.com/office/drawing/2014/main" id="{6EB747F8-0BAE-6543-B366-8EFDEE551799}"/>
              </a:ext>
            </a:extLst>
          </p:cNvPr>
          <p:cNvSpPr>
            <a:spLocks noGrp="1"/>
          </p:cNvSpPr>
          <p:nvPr>
            <p:ph sz="quarter" idx="12"/>
          </p:nvPr>
        </p:nvSpPr>
        <p:spPr>
          <a:xfrm>
            <a:off x="7997869" y="2322770"/>
            <a:ext cx="3397019" cy="38730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7E14874A-4CBB-0448-A965-82CD90123F90}"/>
              </a:ext>
            </a:extLst>
          </p:cNvPr>
          <p:cNvSpPr>
            <a:spLocks noGrp="1"/>
          </p:cNvSpPr>
          <p:nvPr>
            <p:ph sz="quarter" idx="13" hasCustomPrompt="1"/>
          </p:nvPr>
        </p:nvSpPr>
        <p:spPr>
          <a:xfrm>
            <a:off x="803275" y="1258888"/>
            <a:ext cx="3419475" cy="1006475"/>
          </a:xfrm>
        </p:spPr>
        <p:txBody>
          <a:bodyPr anchor="ctr">
            <a:normAutofit/>
          </a:bodyPr>
          <a:lstStyle>
            <a:lvl1pPr marL="0" indent="0" algn="ctr">
              <a:buNone/>
              <a:defRPr sz="1800" b="1"/>
            </a:lvl1pPr>
          </a:lstStyle>
          <a:p>
            <a:pPr lvl="0"/>
            <a:r>
              <a:rPr lang="en-US"/>
              <a:t>TITLE</a:t>
            </a:r>
          </a:p>
        </p:txBody>
      </p:sp>
      <p:sp>
        <p:nvSpPr>
          <p:cNvPr id="14" name="Content Placeholder 5">
            <a:extLst>
              <a:ext uri="{FF2B5EF4-FFF2-40B4-BE49-F238E27FC236}">
                <a16:creationId xmlns:a16="http://schemas.microsoft.com/office/drawing/2014/main" id="{23CB28BF-CFD3-F94C-B5B9-5B11507E7262}"/>
              </a:ext>
            </a:extLst>
          </p:cNvPr>
          <p:cNvSpPr>
            <a:spLocks noGrp="1"/>
          </p:cNvSpPr>
          <p:nvPr>
            <p:ph sz="quarter" idx="14" hasCustomPrompt="1"/>
          </p:nvPr>
        </p:nvSpPr>
        <p:spPr>
          <a:xfrm>
            <a:off x="4398668" y="1273325"/>
            <a:ext cx="3419475" cy="1006475"/>
          </a:xfrm>
        </p:spPr>
        <p:txBody>
          <a:bodyPr anchor="ctr">
            <a:normAutofit/>
          </a:bodyPr>
          <a:lstStyle>
            <a:lvl1pPr marL="0" indent="0" algn="ctr">
              <a:buNone/>
              <a:defRPr sz="1800" b="1"/>
            </a:lvl1pPr>
          </a:lstStyle>
          <a:p>
            <a:pPr lvl="0"/>
            <a:r>
              <a:rPr lang="en-US"/>
              <a:t>TITLE</a:t>
            </a:r>
          </a:p>
        </p:txBody>
      </p:sp>
      <p:sp>
        <p:nvSpPr>
          <p:cNvPr id="15" name="Content Placeholder 5">
            <a:extLst>
              <a:ext uri="{FF2B5EF4-FFF2-40B4-BE49-F238E27FC236}">
                <a16:creationId xmlns:a16="http://schemas.microsoft.com/office/drawing/2014/main" id="{D2ED89DC-25CA-BA49-9C66-0EBFA68D75FE}"/>
              </a:ext>
            </a:extLst>
          </p:cNvPr>
          <p:cNvSpPr>
            <a:spLocks noGrp="1"/>
          </p:cNvSpPr>
          <p:nvPr>
            <p:ph sz="quarter" idx="15" hasCustomPrompt="1"/>
          </p:nvPr>
        </p:nvSpPr>
        <p:spPr>
          <a:xfrm>
            <a:off x="7982141" y="1269095"/>
            <a:ext cx="3419475" cy="1006475"/>
          </a:xfrm>
        </p:spPr>
        <p:txBody>
          <a:bodyPr anchor="ctr">
            <a:normAutofit/>
          </a:bodyPr>
          <a:lstStyle>
            <a:lvl1pPr marL="0" indent="0" algn="ctr">
              <a:buNone/>
              <a:defRPr sz="1800" b="1"/>
            </a:lvl1pPr>
          </a:lstStyle>
          <a:p>
            <a:pPr lvl="0"/>
            <a:r>
              <a:rPr lang="en-US"/>
              <a:t>TITLE</a:t>
            </a:r>
          </a:p>
        </p:txBody>
      </p:sp>
      <p:sp>
        <p:nvSpPr>
          <p:cNvPr id="16" name="Title 1">
            <a:extLst>
              <a:ext uri="{FF2B5EF4-FFF2-40B4-BE49-F238E27FC236}">
                <a16:creationId xmlns:a16="http://schemas.microsoft.com/office/drawing/2014/main" id="{557EC2AD-222A-AA4E-9008-010AD194FFD3}"/>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TextBox 2">
            <a:extLst>
              <a:ext uri="{FF2B5EF4-FFF2-40B4-BE49-F238E27FC236}">
                <a16:creationId xmlns:a16="http://schemas.microsoft.com/office/drawing/2014/main" id="{399A7B53-F645-C23F-89E0-64E94514FDAD}"/>
              </a:ext>
            </a:extLst>
          </p:cNvPr>
          <p:cNvSpPr txBox="1"/>
          <p:nvPr userDrawn="1"/>
        </p:nvSpPr>
        <p:spPr>
          <a:xfrm>
            <a:off x="8284822" y="6381753"/>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A8AF78D2-EC84-6EC8-8FD7-F203DBB0BFB7}"/>
              </a:ext>
            </a:extLst>
          </p:cNvPr>
          <p:cNvPicPr>
            <a:picLocks noChangeAspect="1"/>
          </p:cNvPicPr>
          <p:nvPr userDrawn="1"/>
        </p:nvPicPr>
        <p:blipFill rotWithShape="1">
          <a:blip r:embed="rId2"/>
          <a:srcRect l="16576"/>
          <a:stretch/>
        </p:blipFill>
        <p:spPr>
          <a:xfrm>
            <a:off x="8837057" y="6240112"/>
            <a:ext cx="2888244" cy="529504"/>
          </a:xfrm>
          <a:prstGeom prst="rect">
            <a:avLst/>
          </a:prstGeom>
        </p:spPr>
      </p:pic>
    </p:spTree>
    <p:extLst>
      <p:ext uri="{BB962C8B-B14F-4D97-AF65-F5344CB8AC3E}">
        <p14:creationId xmlns:p14="http://schemas.microsoft.com/office/powerpoint/2010/main" val="383239123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iled tex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35" name="Rectangle 34">
            <a:extLst>
              <a:ext uri="{FF2B5EF4-FFF2-40B4-BE49-F238E27FC236}">
                <a16:creationId xmlns:a16="http://schemas.microsoft.com/office/drawing/2014/main" id="{1D79738E-A0AA-2F47-8642-7A69B3C6386A}"/>
              </a:ext>
            </a:extLst>
          </p:cNvPr>
          <p:cNvSpPr/>
          <p:nvPr userDrawn="1"/>
        </p:nvSpPr>
        <p:spPr>
          <a:xfrm>
            <a:off x="803275"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44" name="Content Placeholder 3">
            <a:extLst>
              <a:ext uri="{FF2B5EF4-FFF2-40B4-BE49-F238E27FC236}">
                <a16:creationId xmlns:a16="http://schemas.microsoft.com/office/drawing/2014/main" id="{C89A1C11-464D-F046-8783-631EEB57473B}"/>
              </a:ext>
            </a:extLst>
          </p:cNvPr>
          <p:cNvSpPr>
            <a:spLocks noGrp="1"/>
          </p:cNvSpPr>
          <p:nvPr>
            <p:ph sz="quarter" idx="10"/>
          </p:nvPr>
        </p:nvSpPr>
        <p:spPr>
          <a:xfrm>
            <a:off x="803275"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5D36B262-0488-2944-AAA3-200C736EBE9B}"/>
              </a:ext>
            </a:extLst>
          </p:cNvPr>
          <p:cNvSpPr/>
          <p:nvPr userDrawn="1"/>
        </p:nvSpPr>
        <p:spPr>
          <a:xfrm>
            <a:off x="3475219"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1" name="Content Placeholder 3">
            <a:extLst>
              <a:ext uri="{FF2B5EF4-FFF2-40B4-BE49-F238E27FC236}">
                <a16:creationId xmlns:a16="http://schemas.microsoft.com/office/drawing/2014/main" id="{66DCB23B-3803-9048-B3FA-7F1A97A14144}"/>
              </a:ext>
            </a:extLst>
          </p:cNvPr>
          <p:cNvSpPr>
            <a:spLocks noGrp="1"/>
          </p:cNvSpPr>
          <p:nvPr>
            <p:ph sz="quarter" idx="11"/>
          </p:nvPr>
        </p:nvSpPr>
        <p:spPr>
          <a:xfrm>
            <a:off x="3475219"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6FE8C27D-B416-9E49-B199-EED288FE1A45}"/>
              </a:ext>
            </a:extLst>
          </p:cNvPr>
          <p:cNvSpPr/>
          <p:nvPr userDrawn="1"/>
        </p:nvSpPr>
        <p:spPr>
          <a:xfrm>
            <a:off x="6147163" y="1263002"/>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3" name="Content Placeholder 3">
            <a:extLst>
              <a:ext uri="{FF2B5EF4-FFF2-40B4-BE49-F238E27FC236}">
                <a16:creationId xmlns:a16="http://schemas.microsoft.com/office/drawing/2014/main" id="{05C1D2BE-5684-2B4D-B84C-A4D4D9E1D8E3}"/>
              </a:ext>
            </a:extLst>
          </p:cNvPr>
          <p:cNvSpPr>
            <a:spLocks noGrp="1"/>
          </p:cNvSpPr>
          <p:nvPr>
            <p:ph sz="quarter" idx="12"/>
          </p:nvPr>
        </p:nvSpPr>
        <p:spPr>
          <a:xfrm>
            <a:off x="6147163" y="2323227"/>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63FB9E91-B683-3548-A864-F4B631976DD9}"/>
              </a:ext>
            </a:extLst>
          </p:cNvPr>
          <p:cNvSpPr/>
          <p:nvPr userDrawn="1"/>
        </p:nvSpPr>
        <p:spPr>
          <a:xfrm>
            <a:off x="8819107"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5" name="Content Placeholder 3">
            <a:extLst>
              <a:ext uri="{FF2B5EF4-FFF2-40B4-BE49-F238E27FC236}">
                <a16:creationId xmlns:a16="http://schemas.microsoft.com/office/drawing/2014/main" id="{63F41418-D6C5-CB43-9126-DF51D53BAFBD}"/>
              </a:ext>
            </a:extLst>
          </p:cNvPr>
          <p:cNvSpPr>
            <a:spLocks noGrp="1"/>
          </p:cNvSpPr>
          <p:nvPr>
            <p:ph sz="quarter" idx="13"/>
          </p:nvPr>
        </p:nvSpPr>
        <p:spPr>
          <a:xfrm>
            <a:off x="8819107"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5">
            <a:extLst>
              <a:ext uri="{FF2B5EF4-FFF2-40B4-BE49-F238E27FC236}">
                <a16:creationId xmlns:a16="http://schemas.microsoft.com/office/drawing/2014/main" id="{B50367E5-CA60-2D4B-9B47-187E3B124F10}"/>
              </a:ext>
            </a:extLst>
          </p:cNvPr>
          <p:cNvSpPr>
            <a:spLocks noGrp="1"/>
          </p:cNvSpPr>
          <p:nvPr>
            <p:ph sz="quarter" idx="15" hasCustomPrompt="1"/>
          </p:nvPr>
        </p:nvSpPr>
        <p:spPr>
          <a:xfrm>
            <a:off x="8819107" y="1269095"/>
            <a:ext cx="2582509" cy="1006475"/>
          </a:xfrm>
        </p:spPr>
        <p:txBody>
          <a:bodyPr anchor="ctr">
            <a:normAutofit/>
          </a:bodyPr>
          <a:lstStyle>
            <a:lvl1pPr marL="0" indent="0" algn="ctr">
              <a:buNone/>
              <a:defRPr sz="1800" b="1"/>
            </a:lvl1pPr>
          </a:lstStyle>
          <a:p>
            <a:pPr lvl="0"/>
            <a:r>
              <a:rPr lang="en-US"/>
              <a:t>TITLE</a:t>
            </a:r>
          </a:p>
        </p:txBody>
      </p:sp>
      <p:sp>
        <p:nvSpPr>
          <p:cNvPr id="18" name="Content Placeholder 5">
            <a:extLst>
              <a:ext uri="{FF2B5EF4-FFF2-40B4-BE49-F238E27FC236}">
                <a16:creationId xmlns:a16="http://schemas.microsoft.com/office/drawing/2014/main" id="{7483C218-B740-094B-992D-D160B3B1F1F8}"/>
              </a:ext>
            </a:extLst>
          </p:cNvPr>
          <p:cNvSpPr>
            <a:spLocks noGrp="1"/>
          </p:cNvSpPr>
          <p:nvPr>
            <p:ph sz="quarter" idx="16" hasCustomPrompt="1"/>
          </p:nvPr>
        </p:nvSpPr>
        <p:spPr>
          <a:xfrm>
            <a:off x="803276" y="1258888"/>
            <a:ext cx="2556000" cy="1006475"/>
          </a:xfrm>
        </p:spPr>
        <p:txBody>
          <a:bodyPr anchor="ctr">
            <a:normAutofit/>
          </a:bodyPr>
          <a:lstStyle>
            <a:lvl1pPr marL="0" indent="0" algn="ctr">
              <a:buNone/>
              <a:defRPr sz="1800" b="1"/>
            </a:lvl1pPr>
          </a:lstStyle>
          <a:p>
            <a:pPr lvl="0"/>
            <a:r>
              <a:rPr lang="en-US"/>
              <a:t>TITLE</a:t>
            </a:r>
          </a:p>
        </p:txBody>
      </p:sp>
      <p:sp>
        <p:nvSpPr>
          <p:cNvPr id="19" name="Content Placeholder 5">
            <a:extLst>
              <a:ext uri="{FF2B5EF4-FFF2-40B4-BE49-F238E27FC236}">
                <a16:creationId xmlns:a16="http://schemas.microsoft.com/office/drawing/2014/main" id="{41D0C7A0-9FBB-7B41-BB9D-2F9F8F5B5A3B}"/>
              </a:ext>
            </a:extLst>
          </p:cNvPr>
          <p:cNvSpPr>
            <a:spLocks noGrp="1"/>
          </p:cNvSpPr>
          <p:nvPr>
            <p:ph sz="quarter" idx="17" hasCustomPrompt="1"/>
          </p:nvPr>
        </p:nvSpPr>
        <p:spPr>
          <a:xfrm>
            <a:off x="3478200" y="1272874"/>
            <a:ext cx="2556000" cy="1006475"/>
          </a:xfrm>
        </p:spPr>
        <p:txBody>
          <a:bodyPr anchor="ctr">
            <a:normAutofit/>
          </a:bodyPr>
          <a:lstStyle>
            <a:lvl1pPr marL="0" indent="0" algn="ctr">
              <a:buNone/>
              <a:defRPr sz="1800" b="1"/>
            </a:lvl1pPr>
          </a:lstStyle>
          <a:p>
            <a:pPr lvl="0"/>
            <a:r>
              <a:rPr lang="en-US"/>
              <a:t>TITLE</a:t>
            </a:r>
          </a:p>
        </p:txBody>
      </p:sp>
      <p:sp>
        <p:nvSpPr>
          <p:cNvPr id="20" name="Content Placeholder 5">
            <a:extLst>
              <a:ext uri="{FF2B5EF4-FFF2-40B4-BE49-F238E27FC236}">
                <a16:creationId xmlns:a16="http://schemas.microsoft.com/office/drawing/2014/main" id="{4E493733-6D66-AE43-B80A-140B707D3AB7}"/>
              </a:ext>
            </a:extLst>
          </p:cNvPr>
          <p:cNvSpPr>
            <a:spLocks noGrp="1"/>
          </p:cNvSpPr>
          <p:nvPr>
            <p:ph sz="quarter" idx="18" hasCustomPrompt="1"/>
          </p:nvPr>
        </p:nvSpPr>
        <p:spPr>
          <a:xfrm>
            <a:off x="6144182" y="1258888"/>
            <a:ext cx="2556000" cy="1006475"/>
          </a:xfrm>
        </p:spPr>
        <p:txBody>
          <a:bodyPr anchor="ctr">
            <a:normAutofit/>
          </a:bodyPr>
          <a:lstStyle>
            <a:lvl1pPr marL="0" indent="0" algn="ctr">
              <a:buNone/>
              <a:defRPr sz="1800" b="1"/>
            </a:lvl1pPr>
          </a:lstStyle>
          <a:p>
            <a:pPr lvl="0"/>
            <a:r>
              <a:rPr lang="en-US"/>
              <a:t>TITLE</a:t>
            </a:r>
          </a:p>
        </p:txBody>
      </p:sp>
      <p:sp>
        <p:nvSpPr>
          <p:cNvPr id="22" name="Title 1">
            <a:extLst>
              <a:ext uri="{FF2B5EF4-FFF2-40B4-BE49-F238E27FC236}">
                <a16:creationId xmlns:a16="http://schemas.microsoft.com/office/drawing/2014/main" id="{6813ED3C-A5B2-D248-BF67-54A1F1C074A2}"/>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TextBox 2">
            <a:extLst>
              <a:ext uri="{FF2B5EF4-FFF2-40B4-BE49-F238E27FC236}">
                <a16:creationId xmlns:a16="http://schemas.microsoft.com/office/drawing/2014/main" id="{16D8BAE3-B2FB-0B2F-9C9A-A36060E694F8}"/>
              </a:ext>
            </a:extLst>
          </p:cNvPr>
          <p:cNvSpPr txBox="1"/>
          <p:nvPr userDrawn="1"/>
        </p:nvSpPr>
        <p:spPr>
          <a:xfrm>
            <a:off x="8284822" y="6381753"/>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7936390A-AE5A-B720-F7FA-03D7D74A727C}"/>
              </a:ext>
            </a:extLst>
          </p:cNvPr>
          <p:cNvPicPr>
            <a:picLocks noChangeAspect="1"/>
          </p:cNvPicPr>
          <p:nvPr userDrawn="1"/>
        </p:nvPicPr>
        <p:blipFill rotWithShape="1">
          <a:blip r:embed="rId2"/>
          <a:srcRect l="16576"/>
          <a:stretch/>
        </p:blipFill>
        <p:spPr>
          <a:xfrm>
            <a:off x="8837057" y="6240112"/>
            <a:ext cx="2888244" cy="529504"/>
          </a:xfrm>
          <a:prstGeom prst="rect">
            <a:avLst/>
          </a:prstGeom>
        </p:spPr>
      </p:pic>
    </p:spTree>
    <p:extLst>
      <p:ext uri="{BB962C8B-B14F-4D97-AF65-F5344CB8AC3E}">
        <p14:creationId xmlns:p14="http://schemas.microsoft.com/office/powerpoint/2010/main" val="148053009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22" name="Rectangle 21">
            <a:extLst>
              <a:ext uri="{FF2B5EF4-FFF2-40B4-BE49-F238E27FC236}">
                <a16:creationId xmlns:a16="http://schemas.microsoft.com/office/drawing/2014/main" id="{8D7A0B98-5215-2E4F-AF34-0045A90A54E2}"/>
              </a:ext>
            </a:extLst>
          </p:cNvPr>
          <p:cNvSpPr/>
          <p:nvPr userDrawn="1"/>
        </p:nvSpPr>
        <p:spPr>
          <a:xfrm>
            <a:off x="803275" y="1262368"/>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3" name="Rectangle 22">
            <a:extLst>
              <a:ext uri="{FF2B5EF4-FFF2-40B4-BE49-F238E27FC236}">
                <a16:creationId xmlns:a16="http://schemas.microsoft.com/office/drawing/2014/main" id="{1E0F0190-5315-464B-8CE5-8F934AB80133}"/>
              </a:ext>
            </a:extLst>
          </p:cNvPr>
          <p:cNvSpPr/>
          <p:nvPr userDrawn="1"/>
        </p:nvSpPr>
        <p:spPr>
          <a:xfrm>
            <a:off x="4386000" y="1269080"/>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4" name="Rectangle 23">
            <a:extLst>
              <a:ext uri="{FF2B5EF4-FFF2-40B4-BE49-F238E27FC236}">
                <a16:creationId xmlns:a16="http://schemas.microsoft.com/office/drawing/2014/main" id="{5DD20FEE-5EDA-5644-97E0-06B9BF5FDD16}"/>
              </a:ext>
            </a:extLst>
          </p:cNvPr>
          <p:cNvSpPr/>
          <p:nvPr userDrawn="1"/>
        </p:nvSpPr>
        <p:spPr>
          <a:xfrm>
            <a:off x="7971605" y="1269080"/>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6" name="Rectangle 25">
            <a:extLst>
              <a:ext uri="{FF2B5EF4-FFF2-40B4-BE49-F238E27FC236}">
                <a16:creationId xmlns:a16="http://schemas.microsoft.com/office/drawing/2014/main" id="{89C79FD3-A255-714F-BBE2-BC6DB35F2239}"/>
              </a:ext>
            </a:extLst>
          </p:cNvPr>
          <p:cNvSpPr/>
          <p:nvPr userDrawn="1"/>
        </p:nvSpPr>
        <p:spPr>
          <a:xfrm>
            <a:off x="803275" y="3553653"/>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7" name="Rectangle 26">
            <a:extLst>
              <a:ext uri="{FF2B5EF4-FFF2-40B4-BE49-F238E27FC236}">
                <a16:creationId xmlns:a16="http://schemas.microsoft.com/office/drawing/2014/main" id="{8A93D7C3-32A5-084D-BD94-9F626849EBC4}"/>
              </a:ext>
            </a:extLst>
          </p:cNvPr>
          <p:cNvSpPr/>
          <p:nvPr userDrawn="1"/>
        </p:nvSpPr>
        <p:spPr>
          <a:xfrm>
            <a:off x="4386000" y="3553653"/>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8" name="Rectangle 27">
            <a:extLst>
              <a:ext uri="{FF2B5EF4-FFF2-40B4-BE49-F238E27FC236}">
                <a16:creationId xmlns:a16="http://schemas.microsoft.com/office/drawing/2014/main" id="{1AF7D071-D450-AF44-B5F5-3990B4F1778B}"/>
              </a:ext>
            </a:extLst>
          </p:cNvPr>
          <p:cNvSpPr/>
          <p:nvPr userDrawn="1"/>
        </p:nvSpPr>
        <p:spPr>
          <a:xfrm>
            <a:off x="7971605" y="3560365"/>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8" name="Content Placeholder 7">
            <a:extLst>
              <a:ext uri="{FF2B5EF4-FFF2-40B4-BE49-F238E27FC236}">
                <a16:creationId xmlns:a16="http://schemas.microsoft.com/office/drawing/2014/main" id="{FD1C64A5-879D-2544-96BC-8C018D5343F9}"/>
              </a:ext>
            </a:extLst>
          </p:cNvPr>
          <p:cNvSpPr>
            <a:spLocks noGrp="1"/>
          </p:cNvSpPr>
          <p:nvPr>
            <p:ph sz="quarter" idx="10" hasCustomPrompt="1"/>
          </p:nvPr>
        </p:nvSpPr>
        <p:spPr>
          <a:xfrm>
            <a:off x="1812925" y="1368425"/>
            <a:ext cx="2298700" cy="900113"/>
          </a:xfrm>
        </p:spPr>
        <p:txBody>
          <a:bodyPr>
            <a:noAutofit/>
          </a:bodyPr>
          <a:lstStyle>
            <a:lvl1pPr marL="0" indent="0" algn="r">
              <a:buNone/>
              <a:defRPr sz="6000" b="1"/>
            </a:lvl1pPr>
          </a:lstStyle>
          <a:p>
            <a:pPr lvl="0"/>
            <a:r>
              <a:rPr lang="en-US"/>
              <a:t>XX%</a:t>
            </a:r>
          </a:p>
        </p:txBody>
      </p:sp>
      <p:sp>
        <p:nvSpPr>
          <p:cNvPr id="10" name="Content Placeholder 9">
            <a:extLst>
              <a:ext uri="{FF2B5EF4-FFF2-40B4-BE49-F238E27FC236}">
                <a16:creationId xmlns:a16="http://schemas.microsoft.com/office/drawing/2014/main" id="{BFB1122E-D61D-E744-83AB-088867256A8C}"/>
              </a:ext>
            </a:extLst>
          </p:cNvPr>
          <p:cNvSpPr>
            <a:spLocks noGrp="1"/>
          </p:cNvSpPr>
          <p:nvPr>
            <p:ph sz="quarter" idx="11" hasCustomPrompt="1"/>
          </p:nvPr>
        </p:nvSpPr>
        <p:spPr>
          <a:xfrm>
            <a:off x="912813" y="1368425"/>
            <a:ext cx="900112" cy="900113"/>
          </a:xfrm>
        </p:spPr>
        <p:txBody>
          <a:bodyPr>
            <a:normAutofit/>
          </a:bodyPr>
          <a:lstStyle>
            <a:lvl1pPr marL="0" indent="0">
              <a:buNone/>
              <a:defRPr sz="1000"/>
            </a:lvl1pPr>
          </a:lstStyle>
          <a:p>
            <a:pPr lvl="0"/>
            <a:r>
              <a:rPr lang="en-US"/>
              <a:t>Icon</a:t>
            </a:r>
          </a:p>
        </p:txBody>
      </p:sp>
      <p:sp>
        <p:nvSpPr>
          <p:cNvPr id="35" name="Content Placeholder 7">
            <a:extLst>
              <a:ext uri="{FF2B5EF4-FFF2-40B4-BE49-F238E27FC236}">
                <a16:creationId xmlns:a16="http://schemas.microsoft.com/office/drawing/2014/main" id="{F06D8BED-CCC7-994A-B908-C3E5FC900F4B}"/>
              </a:ext>
            </a:extLst>
          </p:cNvPr>
          <p:cNvSpPr>
            <a:spLocks noGrp="1"/>
          </p:cNvSpPr>
          <p:nvPr>
            <p:ph sz="quarter" idx="12" hasCustomPrompt="1"/>
          </p:nvPr>
        </p:nvSpPr>
        <p:spPr>
          <a:xfrm>
            <a:off x="912813"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6" name="Content Placeholder 7">
            <a:extLst>
              <a:ext uri="{FF2B5EF4-FFF2-40B4-BE49-F238E27FC236}">
                <a16:creationId xmlns:a16="http://schemas.microsoft.com/office/drawing/2014/main" id="{6129A287-4FE2-1A42-A67C-DFC7A74D4973}"/>
              </a:ext>
            </a:extLst>
          </p:cNvPr>
          <p:cNvSpPr>
            <a:spLocks noGrp="1"/>
          </p:cNvSpPr>
          <p:nvPr>
            <p:ph sz="quarter" idx="13" hasCustomPrompt="1"/>
          </p:nvPr>
        </p:nvSpPr>
        <p:spPr>
          <a:xfrm>
            <a:off x="5398146" y="1368425"/>
            <a:ext cx="2298700" cy="900113"/>
          </a:xfrm>
        </p:spPr>
        <p:txBody>
          <a:bodyPr>
            <a:noAutofit/>
          </a:bodyPr>
          <a:lstStyle>
            <a:lvl1pPr marL="0" indent="0" algn="r">
              <a:buNone/>
              <a:defRPr sz="6000" b="1"/>
            </a:lvl1pPr>
          </a:lstStyle>
          <a:p>
            <a:pPr lvl="0"/>
            <a:r>
              <a:rPr lang="en-US"/>
              <a:t>XX%</a:t>
            </a:r>
          </a:p>
        </p:txBody>
      </p:sp>
      <p:sp>
        <p:nvSpPr>
          <p:cNvPr id="37" name="Content Placeholder 9">
            <a:extLst>
              <a:ext uri="{FF2B5EF4-FFF2-40B4-BE49-F238E27FC236}">
                <a16:creationId xmlns:a16="http://schemas.microsoft.com/office/drawing/2014/main" id="{426C66AF-F32F-3A46-95B2-1660D2738AA5}"/>
              </a:ext>
            </a:extLst>
          </p:cNvPr>
          <p:cNvSpPr>
            <a:spLocks noGrp="1"/>
          </p:cNvSpPr>
          <p:nvPr>
            <p:ph sz="quarter" idx="14" hasCustomPrompt="1"/>
          </p:nvPr>
        </p:nvSpPr>
        <p:spPr>
          <a:xfrm>
            <a:off x="4498034" y="1368425"/>
            <a:ext cx="900112" cy="900113"/>
          </a:xfrm>
        </p:spPr>
        <p:txBody>
          <a:bodyPr>
            <a:normAutofit/>
          </a:bodyPr>
          <a:lstStyle>
            <a:lvl1pPr marL="0" indent="0">
              <a:buNone/>
              <a:defRPr sz="1000"/>
            </a:lvl1pPr>
          </a:lstStyle>
          <a:p>
            <a:pPr lvl="0"/>
            <a:r>
              <a:rPr lang="en-US"/>
              <a:t>Icon</a:t>
            </a:r>
          </a:p>
        </p:txBody>
      </p:sp>
      <p:sp>
        <p:nvSpPr>
          <p:cNvPr id="38" name="Content Placeholder 7">
            <a:extLst>
              <a:ext uri="{FF2B5EF4-FFF2-40B4-BE49-F238E27FC236}">
                <a16:creationId xmlns:a16="http://schemas.microsoft.com/office/drawing/2014/main" id="{3FCABC47-4266-CC41-B527-714BB09F3296}"/>
              </a:ext>
            </a:extLst>
          </p:cNvPr>
          <p:cNvSpPr>
            <a:spLocks noGrp="1"/>
          </p:cNvSpPr>
          <p:nvPr>
            <p:ph sz="quarter" idx="15" hasCustomPrompt="1"/>
          </p:nvPr>
        </p:nvSpPr>
        <p:spPr>
          <a:xfrm>
            <a:off x="4498034"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9" name="Content Placeholder 7">
            <a:extLst>
              <a:ext uri="{FF2B5EF4-FFF2-40B4-BE49-F238E27FC236}">
                <a16:creationId xmlns:a16="http://schemas.microsoft.com/office/drawing/2014/main" id="{54DB2F21-4081-3343-9758-817AF62D0B9F}"/>
              </a:ext>
            </a:extLst>
          </p:cNvPr>
          <p:cNvSpPr>
            <a:spLocks noGrp="1"/>
          </p:cNvSpPr>
          <p:nvPr>
            <p:ph sz="quarter" idx="16" hasCustomPrompt="1"/>
          </p:nvPr>
        </p:nvSpPr>
        <p:spPr>
          <a:xfrm>
            <a:off x="8979285" y="1374027"/>
            <a:ext cx="2298700" cy="900113"/>
          </a:xfrm>
        </p:spPr>
        <p:txBody>
          <a:bodyPr>
            <a:noAutofit/>
          </a:bodyPr>
          <a:lstStyle>
            <a:lvl1pPr marL="0" indent="0" algn="r">
              <a:buNone/>
              <a:defRPr sz="6000" b="1"/>
            </a:lvl1pPr>
          </a:lstStyle>
          <a:p>
            <a:pPr lvl="0"/>
            <a:r>
              <a:rPr lang="en-US"/>
              <a:t>XX%</a:t>
            </a:r>
          </a:p>
        </p:txBody>
      </p:sp>
      <p:sp>
        <p:nvSpPr>
          <p:cNvPr id="40" name="Content Placeholder 9">
            <a:extLst>
              <a:ext uri="{FF2B5EF4-FFF2-40B4-BE49-F238E27FC236}">
                <a16:creationId xmlns:a16="http://schemas.microsoft.com/office/drawing/2014/main" id="{A8AA391B-7B19-0746-B3EF-34EF65D6FB9A}"/>
              </a:ext>
            </a:extLst>
          </p:cNvPr>
          <p:cNvSpPr>
            <a:spLocks noGrp="1"/>
          </p:cNvSpPr>
          <p:nvPr>
            <p:ph sz="quarter" idx="17" hasCustomPrompt="1"/>
          </p:nvPr>
        </p:nvSpPr>
        <p:spPr>
          <a:xfrm>
            <a:off x="8079173" y="1374027"/>
            <a:ext cx="900112" cy="900113"/>
          </a:xfrm>
        </p:spPr>
        <p:txBody>
          <a:bodyPr>
            <a:normAutofit/>
          </a:bodyPr>
          <a:lstStyle>
            <a:lvl1pPr marL="0" indent="0">
              <a:buNone/>
              <a:defRPr sz="1000"/>
            </a:lvl1pPr>
          </a:lstStyle>
          <a:p>
            <a:pPr lvl="0"/>
            <a:r>
              <a:rPr lang="en-US"/>
              <a:t>Icon</a:t>
            </a:r>
          </a:p>
        </p:txBody>
      </p:sp>
      <p:sp>
        <p:nvSpPr>
          <p:cNvPr id="41" name="Content Placeholder 7">
            <a:extLst>
              <a:ext uri="{FF2B5EF4-FFF2-40B4-BE49-F238E27FC236}">
                <a16:creationId xmlns:a16="http://schemas.microsoft.com/office/drawing/2014/main" id="{B098E114-258F-7D43-A81F-512BB9513702}"/>
              </a:ext>
            </a:extLst>
          </p:cNvPr>
          <p:cNvSpPr>
            <a:spLocks noGrp="1"/>
          </p:cNvSpPr>
          <p:nvPr>
            <p:ph sz="quarter" idx="18" hasCustomPrompt="1"/>
          </p:nvPr>
        </p:nvSpPr>
        <p:spPr>
          <a:xfrm>
            <a:off x="8079173" y="229379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2" name="Content Placeholder 7">
            <a:extLst>
              <a:ext uri="{FF2B5EF4-FFF2-40B4-BE49-F238E27FC236}">
                <a16:creationId xmlns:a16="http://schemas.microsoft.com/office/drawing/2014/main" id="{75B996DA-9A84-E64F-9A3B-A671CB83EFB4}"/>
              </a:ext>
            </a:extLst>
          </p:cNvPr>
          <p:cNvSpPr>
            <a:spLocks noGrp="1"/>
          </p:cNvSpPr>
          <p:nvPr>
            <p:ph sz="quarter" idx="19" hasCustomPrompt="1"/>
          </p:nvPr>
        </p:nvSpPr>
        <p:spPr>
          <a:xfrm>
            <a:off x="1812843" y="3652617"/>
            <a:ext cx="2298700" cy="900113"/>
          </a:xfrm>
        </p:spPr>
        <p:txBody>
          <a:bodyPr>
            <a:noAutofit/>
          </a:bodyPr>
          <a:lstStyle>
            <a:lvl1pPr marL="0" indent="0" algn="r">
              <a:buNone/>
              <a:defRPr sz="6000" b="1"/>
            </a:lvl1pPr>
          </a:lstStyle>
          <a:p>
            <a:pPr lvl="0"/>
            <a:r>
              <a:rPr lang="en-US"/>
              <a:t>XX%</a:t>
            </a:r>
          </a:p>
        </p:txBody>
      </p:sp>
      <p:sp>
        <p:nvSpPr>
          <p:cNvPr id="43" name="Content Placeholder 9">
            <a:extLst>
              <a:ext uri="{FF2B5EF4-FFF2-40B4-BE49-F238E27FC236}">
                <a16:creationId xmlns:a16="http://schemas.microsoft.com/office/drawing/2014/main" id="{E754AC5F-4521-4841-9BA6-D68E2FABEE6E}"/>
              </a:ext>
            </a:extLst>
          </p:cNvPr>
          <p:cNvSpPr>
            <a:spLocks noGrp="1"/>
          </p:cNvSpPr>
          <p:nvPr>
            <p:ph sz="quarter" idx="20" hasCustomPrompt="1"/>
          </p:nvPr>
        </p:nvSpPr>
        <p:spPr>
          <a:xfrm>
            <a:off x="912731" y="3652617"/>
            <a:ext cx="900112" cy="900113"/>
          </a:xfrm>
        </p:spPr>
        <p:txBody>
          <a:bodyPr>
            <a:normAutofit/>
          </a:bodyPr>
          <a:lstStyle>
            <a:lvl1pPr marL="0" indent="0">
              <a:buNone/>
              <a:defRPr sz="1000"/>
            </a:lvl1pPr>
          </a:lstStyle>
          <a:p>
            <a:pPr lvl="0"/>
            <a:r>
              <a:rPr lang="en-US"/>
              <a:t>Icon</a:t>
            </a:r>
          </a:p>
        </p:txBody>
      </p:sp>
      <p:sp>
        <p:nvSpPr>
          <p:cNvPr id="44" name="Content Placeholder 7">
            <a:extLst>
              <a:ext uri="{FF2B5EF4-FFF2-40B4-BE49-F238E27FC236}">
                <a16:creationId xmlns:a16="http://schemas.microsoft.com/office/drawing/2014/main" id="{034738AF-6C05-A747-B1FC-D2061FF6FEC2}"/>
              </a:ext>
            </a:extLst>
          </p:cNvPr>
          <p:cNvSpPr>
            <a:spLocks noGrp="1"/>
          </p:cNvSpPr>
          <p:nvPr>
            <p:ph sz="quarter" idx="21" hasCustomPrompt="1"/>
          </p:nvPr>
        </p:nvSpPr>
        <p:spPr>
          <a:xfrm>
            <a:off x="912731"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5" name="Content Placeholder 7">
            <a:extLst>
              <a:ext uri="{FF2B5EF4-FFF2-40B4-BE49-F238E27FC236}">
                <a16:creationId xmlns:a16="http://schemas.microsoft.com/office/drawing/2014/main" id="{2C49E62F-5356-5645-AB77-2C625A0473FD}"/>
              </a:ext>
            </a:extLst>
          </p:cNvPr>
          <p:cNvSpPr>
            <a:spLocks noGrp="1"/>
          </p:cNvSpPr>
          <p:nvPr>
            <p:ph sz="quarter" idx="22" hasCustomPrompt="1"/>
          </p:nvPr>
        </p:nvSpPr>
        <p:spPr>
          <a:xfrm>
            <a:off x="5398064" y="3652617"/>
            <a:ext cx="2298700" cy="900113"/>
          </a:xfrm>
        </p:spPr>
        <p:txBody>
          <a:bodyPr>
            <a:noAutofit/>
          </a:bodyPr>
          <a:lstStyle>
            <a:lvl1pPr marL="0" indent="0" algn="r">
              <a:buNone/>
              <a:defRPr sz="6000" b="1"/>
            </a:lvl1pPr>
          </a:lstStyle>
          <a:p>
            <a:pPr lvl="0"/>
            <a:r>
              <a:rPr lang="en-US"/>
              <a:t>XX%</a:t>
            </a:r>
          </a:p>
        </p:txBody>
      </p:sp>
      <p:sp>
        <p:nvSpPr>
          <p:cNvPr id="46" name="Content Placeholder 9">
            <a:extLst>
              <a:ext uri="{FF2B5EF4-FFF2-40B4-BE49-F238E27FC236}">
                <a16:creationId xmlns:a16="http://schemas.microsoft.com/office/drawing/2014/main" id="{D9D08617-583A-AB4E-9B93-176F1D07C26D}"/>
              </a:ext>
            </a:extLst>
          </p:cNvPr>
          <p:cNvSpPr>
            <a:spLocks noGrp="1"/>
          </p:cNvSpPr>
          <p:nvPr>
            <p:ph sz="quarter" idx="23" hasCustomPrompt="1"/>
          </p:nvPr>
        </p:nvSpPr>
        <p:spPr>
          <a:xfrm>
            <a:off x="4497952" y="3652617"/>
            <a:ext cx="900112" cy="900113"/>
          </a:xfrm>
        </p:spPr>
        <p:txBody>
          <a:bodyPr>
            <a:normAutofit/>
          </a:bodyPr>
          <a:lstStyle>
            <a:lvl1pPr marL="0" indent="0">
              <a:buNone/>
              <a:defRPr sz="1000"/>
            </a:lvl1pPr>
          </a:lstStyle>
          <a:p>
            <a:pPr lvl="0"/>
            <a:r>
              <a:rPr lang="en-US"/>
              <a:t>Icon</a:t>
            </a:r>
          </a:p>
        </p:txBody>
      </p:sp>
      <p:sp>
        <p:nvSpPr>
          <p:cNvPr id="47" name="Content Placeholder 7">
            <a:extLst>
              <a:ext uri="{FF2B5EF4-FFF2-40B4-BE49-F238E27FC236}">
                <a16:creationId xmlns:a16="http://schemas.microsoft.com/office/drawing/2014/main" id="{D21882DD-048D-4145-AE12-DB411AAFD25B}"/>
              </a:ext>
            </a:extLst>
          </p:cNvPr>
          <p:cNvSpPr>
            <a:spLocks noGrp="1"/>
          </p:cNvSpPr>
          <p:nvPr>
            <p:ph sz="quarter" idx="24" hasCustomPrompt="1"/>
          </p:nvPr>
        </p:nvSpPr>
        <p:spPr>
          <a:xfrm>
            <a:off x="4497952"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8" name="Content Placeholder 7">
            <a:extLst>
              <a:ext uri="{FF2B5EF4-FFF2-40B4-BE49-F238E27FC236}">
                <a16:creationId xmlns:a16="http://schemas.microsoft.com/office/drawing/2014/main" id="{B244E1FA-E25A-E04C-9D29-8A8CD901E1C1}"/>
              </a:ext>
            </a:extLst>
          </p:cNvPr>
          <p:cNvSpPr>
            <a:spLocks noGrp="1"/>
          </p:cNvSpPr>
          <p:nvPr>
            <p:ph sz="quarter" idx="25" hasCustomPrompt="1"/>
          </p:nvPr>
        </p:nvSpPr>
        <p:spPr>
          <a:xfrm>
            <a:off x="8979203" y="3658219"/>
            <a:ext cx="2298700" cy="900113"/>
          </a:xfrm>
        </p:spPr>
        <p:txBody>
          <a:bodyPr>
            <a:noAutofit/>
          </a:bodyPr>
          <a:lstStyle>
            <a:lvl1pPr marL="0" indent="0" algn="r">
              <a:buNone/>
              <a:defRPr sz="6000" b="1"/>
            </a:lvl1pPr>
          </a:lstStyle>
          <a:p>
            <a:pPr lvl="0"/>
            <a:r>
              <a:rPr lang="en-US"/>
              <a:t>XX%</a:t>
            </a:r>
          </a:p>
        </p:txBody>
      </p:sp>
      <p:sp>
        <p:nvSpPr>
          <p:cNvPr id="49" name="Content Placeholder 9">
            <a:extLst>
              <a:ext uri="{FF2B5EF4-FFF2-40B4-BE49-F238E27FC236}">
                <a16:creationId xmlns:a16="http://schemas.microsoft.com/office/drawing/2014/main" id="{67200D7F-0BD5-FB4A-8F4C-8D99B63DB9D5}"/>
              </a:ext>
            </a:extLst>
          </p:cNvPr>
          <p:cNvSpPr>
            <a:spLocks noGrp="1"/>
          </p:cNvSpPr>
          <p:nvPr>
            <p:ph sz="quarter" idx="26" hasCustomPrompt="1"/>
          </p:nvPr>
        </p:nvSpPr>
        <p:spPr>
          <a:xfrm>
            <a:off x="8079091" y="3658219"/>
            <a:ext cx="900112" cy="900113"/>
          </a:xfrm>
        </p:spPr>
        <p:txBody>
          <a:bodyPr>
            <a:normAutofit/>
          </a:bodyPr>
          <a:lstStyle>
            <a:lvl1pPr marL="0" indent="0">
              <a:buNone/>
              <a:defRPr sz="1000"/>
            </a:lvl1pPr>
          </a:lstStyle>
          <a:p>
            <a:pPr lvl="0"/>
            <a:r>
              <a:rPr lang="en-US"/>
              <a:t>Icon</a:t>
            </a:r>
          </a:p>
        </p:txBody>
      </p:sp>
      <p:sp>
        <p:nvSpPr>
          <p:cNvPr id="50" name="Content Placeholder 7">
            <a:extLst>
              <a:ext uri="{FF2B5EF4-FFF2-40B4-BE49-F238E27FC236}">
                <a16:creationId xmlns:a16="http://schemas.microsoft.com/office/drawing/2014/main" id="{8AC9F09D-DE06-B34F-BAA9-3FB9E535D733}"/>
              </a:ext>
            </a:extLst>
          </p:cNvPr>
          <p:cNvSpPr>
            <a:spLocks noGrp="1"/>
          </p:cNvSpPr>
          <p:nvPr>
            <p:ph sz="quarter" idx="27" hasCustomPrompt="1"/>
          </p:nvPr>
        </p:nvSpPr>
        <p:spPr>
          <a:xfrm>
            <a:off x="8079091" y="4577988"/>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53" name="Content Placeholder 3">
            <a:extLst>
              <a:ext uri="{FF2B5EF4-FFF2-40B4-BE49-F238E27FC236}">
                <a16:creationId xmlns:a16="http://schemas.microsoft.com/office/drawing/2014/main" id="{95665EBC-238F-2E4E-A137-A6F40C2E63D2}"/>
              </a:ext>
            </a:extLst>
          </p:cNvPr>
          <p:cNvSpPr>
            <a:spLocks noGrp="1"/>
          </p:cNvSpPr>
          <p:nvPr>
            <p:ph sz="quarter" idx="28"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30" name="Title 1">
            <a:extLst>
              <a:ext uri="{FF2B5EF4-FFF2-40B4-BE49-F238E27FC236}">
                <a16:creationId xmlns:a16="http://schemas.microsoft.com/office/drawing/2014/main" id="{134A3244-0027-DA48-911E-6C2215FBC218}"/>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TextBox 2">
            <a:extLst>
              <a:ext uri="{FF2B5EF4-FFF2-40B4-BE49-F238E27FC236}">
                <a16:creationId xmlns:a16="http://schemas.microsoft.com/office/drawing/2014/main" id="{442DE9A2-641A-2BE3-984E-F49565175708}"/>
              </a:ext>
            </a:extLst>
          </p:cNvPr>
          <p:cNvSpPr txBox="1"/>
          <p:nvPr userDrawn="1"/>
        </p:nvSpPr>
        <p:spPr>
          <a:xfrm>
            <a:off x="8079091" y="5956260"/>
            <a:ext cx="603050" cy="246221"/>
          </a:xfrm>
          <a:prstGeom prst="rect">
            <a:avLst/>
          </a:prstGeom>
          <a:solidFill>
            <a:schemeClr val="tx1"/>
          </a:solidFill>
        </p:spPr>
        <p:txBody>
          <a:bodyPr wrap="none" rtlCol="0">
            <a:spAutoFit/>
          </a:bodyPr>
          <a:lstStyle/>
          <a:p>
            <a:r>
              <a:rPr lang="en-GB" sz="1000" b="1">
                <a:solidFill>
                  <a:schemeClr val="bg1"/>
                </a:solidFill>
                <a:latin typeface="Geometria" panose="020B0503020204020204" pitchFamily="34" charset="77"/>
              </a:rPr>
              <a:t>©️2025</a:t>
            </a:r>
          </a:p>
        </p:txBody>
      </p:sp>
      <p:pic>
        <p:nvPicPr>
          <p:cNvPr id="4" name="Picture 3">
            <a:extLst>
              <a:ext uri="{FF2B5EF4-FFF2-40B4-BE49-F238E27FC236}">
                <a16:creationId xmlns:a16="http://schemas.microsoft.com/office/drawing/2014/main" id="{5059253D-33BC-7618-8C87-10340890781F}"/>
              </a:ext>
            </a:extLst>
          </p:cNvPr>
          <p:cNvPicPr>
            <a:picLocks noChangeAspect="1"/>
          </p:cNvPicPr>
          <p:nvPr userDrawn="1"/>
        </p:nvPicPr>
        <p:blipFill rotWithShape="1">
          <a:blip r:embed="rId2"/>
          <a:srcRect l="16576"/>
          <a:stretch/>
        </p:blipFill>
        <p:spPr>
          <a:xfrm>
            <a:off x="8631326" y="5814619"/>
            <a:ext cx="2888244" cy="529504"/>
          </a:xfrm>
          <a:prstGeom prst="rect">
            <a:avLst/>
          </a:prstGeom>
        </p:spPr>
      </p:pic>
    </p:spTree>
    <p:extLst>
      <p:ext uri="{BB962C8B-B14F-4D97-AF65-F5344CB8AC3E}">
        <p14:creationId xmlns:p14="http://schemas.microsoft.com/office/powerpoint/2010/main" val="372816927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5BB939-5237-1443-9343-7E57450B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8">
            <a:extLst>
              <a:ext uri="{FF2B5EF4-FFF2-40B4-BE49-F238E27FC236}">
                <a16:creationId xmlns:a16="http://schemas.microsoft.com/office/drawing/2014/main" id="{F46BF366-CDCB-CF4C-B5F7-FA382DA880E0}"/>
              </a:ext>
            </a:extLst>
          </p:cNvPr>
          <p:cNvSpPr>
            <a:spLocks noGrp="1"/>
          </p:cNvSpPr>
          <p:nvPr>
            <p:ph type="title"/>
          </p:nvPr>
        </p:nvSpPr>
        <p:spPr>
          <a:xfrm>
            <a:off x="838200" y="617888"/>
            <a:ext cx="10515600" cy="1072800"/>
          </a:xfrm>
          <a:prstGeom prst="rect">
            <a:avLst/>
          </a:prstGeom>
        </p:spPr>
        <p:txBody>
          <a:bodyPr vert="horz" wrap="square" lIns="91440" tIns="45720" rIns="91440" bIns="45720" rtlCol="0" anchor="t" anchorCtr="0">
            <a:normAutofit/>
          </a:bodyPr>
          <a:lstStyle/>
          <a:p>
            <a:r>
              <a:rPr lang="en-GB"/>
              <a:t>Click to edit Master title style</a:t>
            </a:r>
            <a:endParaRPr lang="en-US"/>
          </a:p>
        </p:txBody>
      </p:sp>
    </p:spTree>
    <p:extLst>
      <p:ext uri="{BB962C8B-B14F-4D97-AF65-F5344CB8AC3E}">
        <p14:creationId xmlns:p14="http://schemas.microsoft.com/office/powerpoint/2010/main" val="65701445"/>
      </p:ext>
    </p:extLst>
  </p:cSld>
  <p:clrMap bg1="dk1" tx1="lt1" bg2="dk2" tx2="lt2" accent1="accent1" accent2="accent2" accent3="accent3" accent4="accent4" accent5="accent5" accent6="accent6" hlink="hlink" folHlink="folHlink"/>
  <p:sldLayoutIdLst>
    <p:sldLayoutId id="2147483655" r:id="rId1"/>
    <p:sldLayoutId id="2147483668" r:id="rId2"/>
    <p:sldLayoutId id="2147483665" r:id="rId3"/>
    <p:sldLayoutId id="2147483649" r:id="rId4"/>
    <p:sldLayoutId id="2147483651" r:id="rId5"/>
    <p:sldLayoutId id="2147483667" r:id="rId6"/>
    <p:sldLayoutId id="2147483680" r:id="rId7"/>
    <p:sldLayoutId id="2147483681" r:id="rId8"/>
    <p:sldLayoutId id="2147483674" r:id="rId9"/>
    <p:sldLayoutId id="2147483675" r:id="rId10"/>
    <p:sldLayoutId id="2147483677" r:id="rId11"/>
    <p:sldLayoutId id="2147483676" r:id="rId12"/>
    <p:sldLayoutId id="2147483679" r:id="rId13"/>
    <p:sldLayoutId id="2147483650" r:id="rId14"/>
    <p:sldLayoutId id="2147483669" r:id="rId15"/>
    <p:sldLayoutId id="2147483670" r:id="rId16"/>
    <p:sldLayoutId id="2147483671" r:id="rId17"/>
    <p:sldLayoutId id="2147483672" r:id="rId18"/>
    <p:sldLayoutId id="2147483673" r:id="rId19"/>
    <p:sldLayoutId id="2147483663" r:id="rId20"/>
    <p:sldLayoutId id="2147483664" r:id="rId21"/>
    <p:sldLayoutId id="2147483660" r:id="rId22"/>
    <p:sldLayoutId id="2147483682" r:id="rId23"/>
    <p:sldLayoutId id="2147483684" r:id="rId24"/>
    <p:sldLayoutId id="2147483661" r:id="rId25"/>
    <p:sldLayoutId id="2147483685" r:id="rId26"/>
    <p:sldLayoutId id="2147483683" r:id="rId27"/>
    <p:sldLayoutId id="2147483662" r:id="rId28"/>
    <p:sldLayoutId id="2147483686" r:id="rId29"/>
    <p:sldLayoutId id="2147483687" r:id="rId30"/>
    <p:sldLayoutId id="2147483666" r:id="rId31"/>
    <p:sldLayoutId id="2147483688" r:id="rId32"/>
  </p:sldLayoutIdLst>
  <p:transition spd="slow">
    <p:wipe/>
  </p:transition>
  <p:txStyles>
    <p:titleStyle>
      <a:lvl1pPr algn="l" defTabSz="914400" rtl="0" eaLnBrk="1" latinLnBrk="0" hangingPunct="1">
        <a:lnSpc>
          <a:spcPct val="90000"/>
        </a:lnSpc>
        <a:spcBef>
          <a:spcPct val="0"/>
        </a:spcBef>
        <a:buNone/>
        <a:defRPr sz="3000" b="1" i="0" kern="1200" cap="all" baseline="0">
          <a:solidFill>
            <a:schemeClr val="bg2"/>
          </a:solidFill>
          <a:latin typeface="Montserrat" panose="02000505000000020004" pitchFamily="2" charset="77"/>
          <a:ea typeface="+mj-ea"/>
          <a:cs typeface="Prompt SemiBold"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developmentengagementlab.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twitter.com/DevEngageLab" TargetMode="External"/><Relationship Id="rId2" Type="http://schemas.openxmlformats.org/officeDocument/2006/relationships/hyperlink" Target="http://www.developmentcompass.org/" TargetMode="External"/><Relationship Id="rId1" Type="http://schemas.openxmlformats.org/officeDocument/2006/relationships/slideLayout" Target="../slideLayouts/slideLayout31.xml"/><Relationship Id="rId4" Type="http://schemas.openxmlformats.org/officeDocument/2006/relationships/hyperlink" Target="mailto:del@ucl.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8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9F2C-15C8-5D40-81A9-535FD3EC5AA7}"/>
              </a:ext>
            </a:extLst>
          </p:cNvPr>
          <p:cNvSpPr>
            <a:spLocks noGrp="1"/>
          </p:cNvSpPr>
          <p:nvPr>
            <p:ph type="ctrTitle"/>
          </p:nvPr>
        </p:nvSpPr>
        <p:spPr>
          <a:xfrm>
            <a:off x="3102804" y="997788"/>
            <a:ext cx="7812025" cy="3490148"/>
          </a:xfrm>
        </p:spPr>
        <p:txBody>
          <a:bodyPr/>
          <a:lstStyle/>
          <a:p>
            <a:r>
              <a:rPr lang="en-GB" sz="4000" dirty="0">
                <a:solidFill>
                  <a:schemeClr val="bg2"/>
                </a:solidFill>
              </a:rPr>
              <a:t>The Irish Public on </a:t>
            </a:r>
            <a:br>
              <a:rPr lang="en-GB" sz="4000" dirty="0">
                <a:solidFill>
                  <a:schemeClr val="bg2"/>
                </a:solidFill>
              </a:rPr>
            </a:br>
            <a:r>
              <a:rPr lang="en-GB" sz="4000" dirty="0">
                <a:solidFill>
                  <a:schemeClr val="bg2"/>
                </a:solidFill>
              </a:rPr>
              <a:t>Climate Change,
Food Security
&amp; Responsibility</a:t>
            </a:r>
            <a:endParaRPr lang="en-IE" noProof="0" dirty="0">
              <a:solidFill>
                <a:schemeClr val="bg2"/>
              </a:solidFill>
            </a:endParaRPr>
          </a:p>
        </p:txBody>
      </p:sp>
      <p:sp>
        <p:nvSpPr>
          <p:cNvPr id="3" name="Subtitle 2">
            <a:extLst>
              <a:ext uri="{FF2B5EF4-FFF2-40B4-BE49-F238E27FC236}">
                <a16:creationId xmlns:a16="http://schemas.microsoft.com/office/drawing/2014/main" id="{F4215699-1E56-B348-8407-541E9AFA5727}"/>
              </a:ext>
            </a:extLst>
          </p:cNvPr>
          <p:cNvSpPr>
            <a:spLocks noGrp="1"/>
          </p:cNvSpPr>
          <p:nvPr>
            <p:ph type="subTitle" idx="1"/>
          </p:nvPr>
        </p:nvSpPr>
        <p:spPr>
          <a:xfrm>
            <a:off x="6059488" y="5247963"/>
            <a:ext cx="3941184" cy="1149602"/>
          </a:xfrm>
        </p:spPr>
        <p:txBody>
          <a:bodyPr>
            <a:normAutofit/>
          </a:bodyPr>
          <a:lstStyle/>
          <a:p>
            <a:r>
              <a:rPr lang="en-IE" noProof="0" dirty="0"/>
              <a:t>David Hudson</a:t>
            </a:r>
          </a:p>
        </p:txBody>
      </p:sp>
      <p:sp>
        <p:nvSpPr>
          <p:cNvPr id="11" name="Subtitle 2">
            <a:extLst>
              <a:ext uri="{FF2B5EF4-FFF2-40B4-BE49-F238E27FC236}">
                <a16:creationId xmlns:a16="http://schemas.microsoft.com/office/drawing/2014/main" id="{A184AF46-412C-4D49-A567-991D943599A2}"/>
              </a:ext>
            </a:extLst>
          </p:cNvPr>
          <p:cNvSpPr txBox="1">
            <a:spLocks/>
          </p:cNvSpPr>
          <p:nvPr/>
        </p:nvSpPr>
        <p:spPr>
          <a:xfrm>
            <a:off x="1201276" y="5177097"/>
            <a:ext cx="3151666"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noProof="0" dirty="0" err="1"/>
              <a:t>Dochas</a:t>
            </a:r>
            <a:r>
              <a:rPr lang="en-IE" sz="1600" noProof="0" dirty="0"/>
              <a:t> Worldview Wave 7</a:t>
            </a:r>
          </a:p>
        </p:txBody>
      </p:sp>
      <p:sp>
        <p:nvSpPr>
          <p:cNvPr id="12" name="Subtitle 2">
            <a:extLst>
              <a:ext uri="{FF2B5EF4-FFF2-40B4-BE49-F238E27FC236}">
                <a16:creationId xmlns:a16="http://schemas.microsoft.com/office/drawing/2014/main" id="{66CA6869-8352-084C-A8EC-85F358BD2A76}"/>
              </a:ext>
            </a:extLst>
          </p:cNvPr>
          <p:cNvSpPr txBox="1">
            <a:spLocks/>
          </p:cNvSpPr>
          <p:nvPr/>
        </p:nvSpPr>
        <p:spPr>
          <a:xfrm>
            <a:off x="1201276" y="5491422"/>
            <a:ext cx="3653412"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noProof="0" dirty="0">
                <a:solidFill>
                  <a:schemeClr val="accent2"/>
                </a:solidFill>
              </a:rPr>
              <a:t>April 2026</a:t>
            </a:r>
          </a:p>
        </p:txBody>
      </p:sp>
      <p:sp>
        <p:nvSpPr>
          <p:cNvPr id="13" name="Subtitle 2">
            <a:extLst>
              <a:ext uri="{FF2B5EF4-FFF2-40B4-BE49-F238E27FC236}">
                <a16:creationId xmlns:a16="http://schemas.microsoft.com/office/drawing/2014/main" id="{BD98637A-B48D-514A-A164-0AA4527AC33E}"/>
              </a:ext>
            </a:extLst>
          </p:cNvPr>
          <p:cNvSpPr txBox="1">
            <a:spLocks/>
          </p:cNvSpPr>
          <p:nvPr/>
        </p:nvSpPr>
        <p:spPr>
          <a:xfrm>
            <a:off x="1201275" y="5805747"/>
            <a:ext cx="3803059" cy="221599"/>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600" noProof="0" dirty="0">
                <a:solidFill>
                  <a:schemeClr val="accent4"/>
                </a:solidFill>
                <a:latin typeface="Geometria"/>
                <a:cs typeface="Rubik"/>
                <a:hlinkClick r:id="rId4">
                  <a:extLst>
                    <a:ext uri="{A12FA001-AC4F-418D-AE19-62706E023703}">
                      <ahyp:hlinkClr xmlns:ahyp="http://schemas.microsoft.com/office/drawing/2018/hyperlinkcolor" val="tx"/>
                    </a:ext>
                  </a:extLst>
                </a:hlinkClick>
              </a:rPr>
              <a:t>www.developmentengagementlab.org</a:t>
            </a:r>
            <a:endParaRPr lang="en-IE" sz="1600" noProof="0" dirty="0">
              <a:solidFill>
                <a:schemeClr val="accent4"/>
              </a:solidFill>
              <a:latin typeface="Geometria"/>
              <a:cs typeface="Rubik"/>
            </a:endParaRPr>
          </a:p>
        </p:txBody>
      </p:sp>
    </p:spTree>
    <p:extLst>
      <p:ext uri="{BB962C8B-B14F-4D97-AF65-F5344CB8AC3E}">
        <p14:creationId xmlns:p14="http://schemas.microsoft.com/office/powerpoint/2010/main" val="116919623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177B0-61E7-CD5A-6CFA-854D4FF77903}"/>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83238C2-B802-FD91-67B7-BD0F1DB3456E}"/>
              </a:ext>
            </a:extLst>
          </p:cNvPr>
          <p:cNvSpPr>
            <a:spLocks noGrp="1"/>
          </p:cNvSpPr>
          <p:nvPr>
            <p:ph sz="quarter" idx="11"/>
          </p:nvPr>
        </p:nvSpPr>
        <p:spPr/>
        <p:txBody>
          <a:bodyPr>
            <a:noAutofit/>
          </a:bodyPr>
          <a:lstStyle/>
          <a:p>
            <a:pPr marL="0" indent="0">
              <a:buNone/>
            </a:pPr>
            <a:r>
              <a:rPr lang="en-GB" sz="1400" dirty="0">
                <a:solidFill>
                  <a:srgbClr val="181F15"/>
                </a:solidFill>
              </a:rPr>
              <a:t>Over two-thirds agree that climate change is already making it harder for people to grow, access, or afford food – with a quarter (25%) strongly agreeing. Only 8% disagree.</a:t>
            </a:r>
          </a:p>
          <a:p>
            <a:pPr marL="0" indent="0">
              <a:spcBef>
                <a:spcPts val="800"/>
              </a:spcBef>
              <a:spcAft>
                <a:spcPts val="400"/>
              </a:spcAft>
              <a:buNone/>
            </a:pPr>
            <a:r>
              <a:rPr lang="en-GB" sz="1400" dirty="0">
                <a:solidFill>
                  <a:srgbClr val="181F15"/>
                </a:solidFill>
              </a:rPr>
              <a:t>This is not seen as a future problem. The Irish public recognises that climate change is already disrupting food systems around the world.</a:t>
            </a:r>
          </a:p>
        </p:txBody>
      </p:sp>
      <p:sp>
        <p:nvSpPr>
          <p:cNvPr id="14" name="Content Placeholder 13">
            <a:extLst>
              <a:ext uri="{FF2B5EF4-FFF2-40B4-BE49-F238E27FC236}">
                <a16:creationId xmlns:a16="http://schemas.microsoft.com/office/drawing/2014/main" id="{AB2FB7AE-40A6-B397-5D84-8668F3503795}"/>
              </a:ext>
            </a:extLst>
          </p:cNvPr>
          <p:cNvSpPr>
            <a:spLocks noGrp="1"/>
          </p:cNvSpPr>
          <p:nvPr>
            <p:ph sz="quarter" idx="16"/>
          </p:nvPr>
        </p:nvSpPr>
        <p:spPr/>
        <p:txBody>
          <a:bodyPr/>
          <a:lstStyle/>
          <a:p>
            <a:r>
              <a:rPr lang="en-IE" noProof="0" dirty="0"/>
              <a:t>68%</a:t>
            </a:r>
          </a:p>
        </p:txBody>
      </p:sp>
      <p:sp>
        <p:nvSpPr>
          <p:cNvPr id="16" name="Content Placeholder 15">
            <a:extLst>
              <a:ext uri="{FF2B5EF4-FFF2-40B4-BE49-F238E27FC236}">
                <a16:creationId xmlns:a16="http://schemas.microsoft.com/office/drawing/2014/main" id="{C6A33D81-8751-924C-B52C-3B5128619EFC}"/>
              </a:ext>
            </a:extLst>
          </p:cNvPr>
          <p:cNvSpPr>
            <a:spLocks noGrp="1"/>
          </p:cNvSpPr>
          <p:nvPr>
            <p:ph sz="quarter" idx="18"/>
          </p:nvPr>
        </p:nvSpPr>
        <p:spPr/>
        <p:txBody>
          <a:bodyPr/>
          <a:lstStyle/>
          <a:p>
            <a:r>
              <a:rPr lang="en-IE" noProof="0" dirty="0"/>
              <a:t>agree that CC is already making it harder for people to grow, access, or afford food</a:t>
            </a:r>
          </a:p>
        </p:txBody>
      </p:sp>
      <p:sp>
        <p:nvSpPr>
          <p:cNvPr id="4" name="Title 3">
            <a:extLst>
              <a:ext uri="{FF2B5EF4-FFF2-40B4-BE49-F238E27FC236}">
                <a16:creationId xmlns:a16="http://schemas.microsoft.com/office/drawing/2014/main" id="{9092562C-3344-F9D1-68A3-9341B6A8E965}"/>
              </a:ext>
            </a:extLst>
          </p:cNvPr>
          <p:cNvSpPr>
            <a:spLocks noGrp="1"/>
          </p:cNvSpPr>
          <p:nvPr>
            <p:ph type="title"/>
          </p:nvPr>
        </p:nvSpPr>
        <p:spPr>
          <a:xfrm>
            <a:off x="838200" y="617888"/>
            <a:ext cx="10515600" cy="535531"/>
          </a:xfrm>
        </p:spPr>
        <p:txBody>
          <a:bodyPr/>
          <a:lstStyle/>
          <a:p>
            <a:r>
              <a:rPr lang="en-GB" sz="3200" dirty="0">
                <a:solidFill>
                  <a:srgbClr val="2E3B68"/>
                </a:solidFill>
              </a:rPr>
              <a:t>THE FOOD SECURITY LINK IS ALREADY REAL</a:t>
            </a:r>
            <a:endParaRPr lang="en-IE" noProof="0" dirty="0"/>
          </a:p>
        </p:txBody>
      </p:sp>
      <p:pic>
        <p:nvPicPr>
          <p:cNvPr id="2" name="Picture 1" descr="plot_QB7_5_cc_food_agree.png">
            <a:extLst>
              <a:ext uri="{FF2B5EF4-FFF2-40B4-BE49-F238E27FC236}">
                <a16:creationId xmlns:a16="http://schemas.microsoft.com/office/drawing/2014/main" id="{6F09EFD3-620D-2CF7-FDBB-F0B74A958AE3}"/>
              </a:ext>
            </a:extLst>
          </p:cNvPr>
          <p:cNvPicPr>
            <a:picLocks noChangeAspect="1"/>
          </p:cNvPicPr>
          <p:nvPr/>
        </p:nvPicPr>
        <p:blipFill>
          <a:blip r:embed="rId2"/>
          <a:stretch>
            <a:fillRect/>
          </a:stretch>
        </p:blipFill>
        <p:spPr>
          <a:xfrm>
            <a:off x="838446" y="1781324"/>
            <a:ext cx="6790671" cy="3496070"/>
          </a:xfrm>
          <a:prstGeom prst="rect">
            <a:avLst/>
          </a:prstGeom>
        </p:spPr>
      </p:pic>
      <p:pic>
        <p:nvPicPr>
          <p:cNvPr id="9" name="Content Placeholder 8">
            <a:extLst>
              <a:ext uri="{FF2B5EF4-FFF2-40B4-BE49-F238E27FC236}">
                <a16:creationId xmlns:a16="http://schemas.microsoft.com/office/drawing/2014/main" id="{11FA25E0-B3DE-3B4D-E6EB-809C7AEC85A4}"/>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5263056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ABD3-9A42-3465-1B98-D9C29A8B21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FA955-D7E1-6DED-593A-CC53F0F225A4}"/>
              </a:ext>
            </a:extLst>
          </p:cNvPr>
          <p:cNvSpPr>
            <a:spLocks noGrp="1"/>
          </p:cNvSpPr>
          <p:nvPr>
            <p:ph sz="quarter" idx="16"/>
          </p:nvPr>
        </p:nvSpPr>
        <p:spPr/>
        <p:txBody>
          <a:bodyPr/>
          <a:lstStyle/>
          <a:p>
            <a:r>
              <a:rPr lang="en-GB" dirty="0">
                <a:solidFill>
                  <a:srgbClr val="2E3B68"/>
                </a:solidFill>
                <a:latin typeface="Arial"/>
              </a:rPr>
              <a:t>63%</a:t>
            </a:r>
          </a:p>
        </p:txBody>
      </p:sp>
      <p:sp>
        <p:nvSpPr>
          <p:cNvPr id="5" name="Content Placeholder 4">
            <a:extLst>
              <a:ext uri="{FF2B5EF4-FFF2-40B4-BE49-F238E27FC236}">
                <a16:creationId xmlns:a16="http://schemas.microsoft.com/office/drawing/2014/main" id="{401F29B7-39DE-250E-1F59-659652659DCB}"/>
              </a:ext>
            </a:extLst>
          </p:cNvPr>
          <p:cNvSpPr>
            <a:spLocks noGrp="1"/>
          </p:cNvSpPr>
          <p:nvPr>
            <p:ph sz="quarter" idx="18"/>
          </p:nvPr>
        </p:nvSpPr>
        <p:spPr/>
        <p:txBody>
          <a:bodyPr/>
          <a:lstStyle/>
          <a:p>
            <a:r>
              <a:rPr lang="en-GB" dirty="0">
                <a:solidFill>
                  <a:srgbClr val="505456"/>
                </a:solidFill>
              </a:rPr>
              <a:t>cite extreme weather damaging crops and livestock</a:t>
            </a:r>
          </a:p>
        </p:txBody>
      </p:sp>
      <p:sp>
        <p:nvSpPr>
          <p:cNvPr id="7" name="Title 6">
            <a:extLst>
              <a:ext uri="{FF2B5EF4-FFF2-40B4-BE49-F238E27FC236}">
                <a16:creationId xmlns:a16="http://schemas.microsoft.com/office/drawing/2014/main" id="{7E7A661D-812B-EADC-61F3-8666F12E97E6}"/>
              </a:ext>
            </a:extLst>
          </p:cNvPr>
          <p:cNvSpPr>
            <a:spLocks noGrp="1"/>
          </p:cNvSpPr>
          <p:nvPr>
            <p:ph type="title"/>
          </p:nvPr>
        </p:nvSpPr>
        <p:spPr>
          <a:xfrm>
            <a:off x="838200" y="264421"/>
            <a:ext cx="10564438" cy="978729"/>
          </a:xfrm>
        </p:spPr>
        <p:txBody>
          <a:bodyPr/>
          <a:lstStyle/>
          <a:p>
            <a:r>
              <a:rPr lang="en-GB" sz="3200" dirty="0">
                <a:solidFill>
                  <a:srgbClr val="2E3B68"/>
                </a:solidFill>
              </a:rPr>
              <a:t>EXTREME WEATHER seen as KEY PATHWAY for FOOD INSECURITY</a:t>
            </a:r>
            <a:endParaRPr lang="en-IE" noProof="0" dirty="0"/>
          </a:p>
        </p:txBody>
      </p:sp>
      <p:sp>
        <p:nvSpPr>
          <p:cNvPr id="11" name="Content Placeholder 10">
            <a:extLst>
              <a:ext uri="{FF2B5EF4-FFF2-40B4-BE49-F238E27FC236}">
                <a16:creationId xmlns:a16="http://schemas.microsoft.com/office/drawing/2014/main" id="{0079AF7F-AC26-B4F5-9618-1B536001C3C5}"/>
              </a:ext>
            </a:extLst>
          </p:cNvPr>
          <p:cNvSpPr>
            <a:spLocks noGrp="1"/>
          </p:cNvSpPr>
          <p:nvPr>
            <p:ph sz="quarter" idx="11"/>
          </p:nvPr>
        </p:nvSpPr>
        <p:spPr/>
        <p:txBody>
          <a:bodyPr>
            <a:noAutofit/>
          </a:bodyPr>
          <a:lstStyle/>
          <a:p>
            <a:pPr marL="0" indent="0">
              <a:buNone/>
            </a:pPr>
            <a:r>
              <a:rPr lang="en-GB" sz="1400" dirty="0">
                <a:solidFill>
                  <a:srgbClr val="181F15"/>
                </a:solidFill>
              </a:rPr>
              <a:t>Extreme weather is the primary pathway (63%) by some way. Higher food prices (44%) and water shortages (40%) form a second tier. The spread of viruses (30%) and conflict (26%) are also identified.</a:t>
            </a:r>
          </a:p>
          <a:p>
            <a:pPr marL="0" indent="0">
              <a:spcBef>
                <a:spcPts val="800"/>
              </a:spcBef>
              <a:spcAft>
                <a:spcPts val="400"/>
              </a:spcAft>
              <a:buNone/>
            </a:pPr>
            <a:r>
              <a:rPr lang="en-GB" sz="1400" dirty="0">
                <a:solidFill>
                  <a:srgbClr val="181F15"/>
                </a:solidFill>
              </a:rPr>
              <a:t>The public has a relatively clear mental model of how climate change hits food: through weather, then prices, then water.</a:t>
            </a:r>
          </a:p>
        </p:txBody>
      </p:sp>
      <p:pic>
        <p:nvPicPr>
          <p:cNvPr id="4" name="Picture 3" descr="plot_QB7_6_cc_food_ways.png">
            <a:extLst>
              <a:ext uri="{FF2B5EF4-FFF2-40B4-BE49-F238E27FC236}">
                <a16:creationId xmlns:a16="http://schemas.microsoft.com/office/drawing/2014/main" id="{02F65259-EB19-AC6E-2F39-7ECE54DC2FFA}"/>
              </a:ext>
            </a:extLst>
          </p:cNvPr>
          <p:cNvPicPr>
            <a:picLocks noChangeAspect="1"/>
          </p:cNvPicPr>
          <p:nvPr/>
        </p:nvPicPr>
        <p:blipFill>
          <a:blip r:embed="rId2"/>
          <a:stretch>
            <a:fillRect/>
          </a:stretch>
        </p:blipFill>
        <p:spPr>
          <a:xfrm>
            <a:off x="1124527" y="1294294"/>
            <a:ext cx="6309921" cy="4875598"/>
          </a:xfrm>
          <a:prstGeom prst="rect">
            <a:avLst/>
          </a:prstGeom>
        </p:spPr>
      </p:pic>
      <p:pic>
        <p:nvPicPr>
          <p:cNvPr id="12" name="Content Placeholder 11">
            <a:extLst>
              <a:ext uri="{FF2B5EF4-FFF2-40B4-BE49-F238E27FC236}">
                <a16:creationId xmlns:a16="http://schemas.microsoft.com/office/drawing/2014/main" id="{2D944F1F-5E1C-A8C8-889C-8960F243BB1E}"/>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55815653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A98F-630A-F722-AF37-98FCEF2352E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5F8BF-A459-8FEA-1A00-085DE06F0811}"/>
              </a:ext>
            </a:extLst>
          </p:cNvPr>
          <p:cNvSpPr>
            <a:spLocks noGrp="1"/>
          </p:cNvSpPr>
          <p:nvPr>
            <p:ph sz="quarter" idx="11"/>
          </p:nvPr>
        </p:nvSpPr>
        <p:spPr/>
        <p:txBody>
          <a:bodyPr/>
          <a:lstStyle/>
          <a:p>
            <a:r>
              <a:rPr lang="en-GB" dirty="0">
                <a:solidFill>
                  <a:srgbClr val="2E3B68"/>
                </a:solidFill>
                <a:latin typeface="Arial"/>
              </a:rPr>
              <a:t>46</a:t>
            </a:r>
            <a:r>
              <a:rPr lang="en-IE" noProof="0" dirty="0"/>
              <a:t>%</a:t>
            </a:r>
          </a:p>
        </p:txBody>
      </p:sp>
      <p:sp>
        <p:nvSpPr>
          <p:cNvPr id="5" name="Content Placeholder 4">
            <a:extLst>
              <a:ext uri="{FF2B5EF4-FFF2-40B4-BE49-F238E27FC236}">
                <a16:creationId xmlns:a16="http://schemas.microsoft.com/office/drawing/2014/main" id="{427747EE-20AD-3818-45EE-9559D2DCC1C0}"/>
              </a:ext>
            </a:extLst>
          </p:cNvPr>
          <p:cNvSpPr>
            <a:spLocks noGrp="1"/>
          </p:cNvSpPr>
          <p:nvPr>
            <p:ph sz="quarter" idx="13"/>
          </p:nvPr>
        </p:nvSpPr>
        <p:spPr/>
        <p:txBody>
          <a:bodyPr/>
          <a:lstStyle/>
          <a:p>
            <a:pPr algn="l"/>
            <a:r>
              <a:rPr lang="en-GB" dirty="0">
                <a:solidFill>
                  <a:srgbClr val="505456"/>
                </a:solidFill>
              </a:rPr>
              <a:t>say future generations’ quality of life is most at risk</a:t>
            </a:r>
          </a:p>
        </p:txBody>
      </p:sp>
      <p:sp>
        <p:nvSpPr>
          <p:cNvPr id="7" name="Title 6">
            <a:extLst>
              <a:ext uri="{FF2B5EF4-FFF2-40B4-BE49-F238E27FC236}">
                <a16:creationId xmlns:a16="http://schemas.microsoft.com/office/drawing/2014/main" id="{5C215EFD-C1BF-CBAB-7432-9E8C88FEC43E}"/>
              </a:ext>
            </a:extLst>
          </p:cNvPr>
          <p:cNvSpPr>
            <a:spLocks noGrp="1"/>
          </p:cNvSpPr>
          <p:nvPr>
            <p:ph type="title"/>
          </p:nvPr>
        </p:nvSpPr>
        <p:spPr>
          <a:xfrm>
            <a:off x="838200" y="617888"/>
            <a:ext cx="10515600" cy="535531"/>
          </a:xfrm>
        </p:spPr>
        <p:txBody>
          <a:bodyPr/>
          <a:lstStyle/>
          <a:p>
            <a:r>
              <a:rPr lang="en-GB" sz="3200" dirty="0">
                <a:solidFill>
                  <a:srgbClr val="2E3B68"/>
                </a:solidFill>
              </a:rPr>
              <a:t>FUTURE GENERATIONS SEEN AS MOST AT RISK</a:t>
            </a:r>
            <a:endParaRPr lang="en-IE" noProof="0" dirty="0"/>
          </a:p>
        </p:txBody>
      </p:sp>
      <p:sp>
        <p:nvSpPr>
          <p:cNvPr id="16" name="Content Placeholder 15">
            <a:extLst>
              <a:ext uri="{FF2B5EF4-FFF2-40B4-BE49-F238E27FC236}">
                <a16:creationId xmlns:a16="http://schemas.microsoft.com/office/drawing/2014/main" id="{3A875BA7-C9F1-A2C9-F05F-DD905A7B24EF}"/>
              </a:ext>
            </a:extLst>
          </p:cNvPr>
          <p:cNvSpPr>
            <a:spLocks noGrp="1"/>
          </p:cNvSpPr>
          <p:nvPr>
            <p:ph sz="quarter" idx="10"/>
          </p:nvPr>
        </p:nvSpPr>
        <p:spPr/>
        <p:txBody>
          <a:bodyPr>
            <a:normAutofit/>
          </a:bodyPr>
          <a:lstStyle/>
          <a:p>
            <a:pPr marL="0" indent="0" algn="l">
              <a:buNone/>
            </a:pPr>
            <a:r>
              <a:rPr lang="en-GB" sz="1400" dirty="0">
                <a:solidFill>
                  <a:srgbClr val="181F15"/>
                </a:solidFill>
              </a:rPr>
              <a:t>Future generations (46%), health and wellbeing (42%), affordable food (42%), and the environment (40%) top the list. The public’s concern is strongest when looking into the future and at broad human systems.</a:t>
            </a:r>
          </a:p>
          <a:p>
            <a:pPr marL="0" indent="0" algn="l">
              <a:spcBef>
                <a:spcPts val="800"/>
              </a:spcBef>
              <a:spcAft>
                <a:spcPts val="400"/>
              </a:spcAft>
              <a:buNone/>
            </a:pPr>
            <a:r>
              <a:rPr lang="en-GB" sz="1400" dirty="0">
                <a:solidFill>
                  <a:srgbClr val="181F15"/>
                </a:solidFill>
              </a:rPr>
              <a:t>Political stability (25%) is less prominent but still significant – a quarter of the public connect food insecurity to peace and stability.</a:t>
            </a:r>
          </a:p>
        </p:txBody>
      </p:sp>
      <p:pic>
        <p:nvPicPr>
          <p:cNvPr id="4" name="Picture 3" descr="plot_QB7_7_cc_food_risk.png">
            <a:extLst>
              <a:ext uri="{FF2B5EF4-FFF2-40B4-BE49-F238E27FC236}">
                <a16:creationId xmlns:a16="http://schemas.microsoft.com/office/drawing/2014/main" id="{D693B589-1E4F-59DD-DA27-3441B14FE8B8}"/>
              </a:ext>
            </a:extLst>
          </p:cNvPr>
          <p:cNvPicPr>
            <a:picLocks noChangeAspect="1"/>
          </p:cNvPicPr>
          <p:nvPr/>
        </p:nvPicPr>
        <p:blipFill>
          <a:blip r:embed="rId2"/>
          <a:stretch>
            <a:fillRect/>
          </a:stretch>
        </p:blipFill>
        <p:spPr>
          <a:xfrm>
            <a:off x="4764268" y="1430302"/>
            <a:ext cx="6400800" cy="4504577"/>
          </a:xfrm>
          <a:prstGeom prst="rect">
            <a:avLst/>
          </a:prstGeom>
        </p:spPr>
      </p:pic>
      <p:pic>
        <p:nvPicPr>
          <p:cNvPr id="11" name="Content Placeholder 10">
            <a:extLst>
              <a:ext uri="{FF2B5EF4-FFF2-40B4-BE49-F238E27FC236}">
                <a16:creationId xmlns:a16="http://schemas.microsoft.com/office/drawing/2014/main" id="{77828A32-3866-95BA-330D-93A01DA43F8F}"/>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276810838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11F5-2E3C-84E6-BB10-DC1989965D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9138-C8D1-7576-9EA5-0D31F5FCBAF6}"/>
              </a:ext>
            </a:extLst>
          </p:cNvPr>
          <p:cNvSpPr>
            <a:spLocks noGrp="1"/>
          </p:cNvSpPr>
          <p:nvPr>
            <p:ph sz="quarter" idx="11"/>
          </p:nvPr>
        </p:nvSpPr>
        <p:spPr/>
        <p:txBody>
          <a:bodyPr/>
          <a:lstStyle/>
          <a:p>
            <a:r>
              <a:rPr lang="en-GB" dirty="0">
                <a:solidFill>
                  <a:srgbClr val="2E3B68"/>
                </a:solidFill>
                <a:latin typeface="Arial"/>
              </a:rPr>
              <a:t>52</a:t>
            </a:r>
            <a:r>
              <a:rPr lang="en-IE" noProof="0" dirty="0"/>
              <a:t>%</a:t>
            </a:r>
          </a:p>
        </p:txBody>
      </p:sp>
      <p:sp>
        <p:nvSpPr>
          <p:cNvPr id="5" name="Content Placeholder 4">
            <a:extLst>
              <a:ext uri="{FF2B5EF4-FFF2-40B4-BE49-F238E27FC236}">
                <a16:creationId xmlns:a16="http://schemas.microsoft.com/office/drawing/2014/main" id="{9828D904-8BA2-99CA-15DD-604755ED9893}"/>
              </a:ext>
            </a:extLst>
          </p:cNvPr>
          <p:cNvSpPr>
            <a:spLocks noGrp="1"/>
          </p:cNvSpPr>
          <p:nvPr>
            <p:ph sz="quarter" idx="13"/>
          </p:nvPr>
        </p:nvSpPr>
        <p:spPr/>
        <p:txBody>
          <a:bodyPr/>
          <a:lstStyle/>
          <a:p>
            <a:pPr algn="l"/>
            <a:r>
              <a:rPr lang="en-GB" dirty="0">
                <a:solidFill>
                  <a:srgbClr val="505456"/>
                </a:solidFill>
              </a:rPr>
              <a:t>place flooding in their top three consequences for Ireland</a:t>
            </a:r>
          </a:p>
        </p:txBody>
      </p:sp>
      <p:sp>
        <p:nvSpPr>
          <p:cNvPr id="7" name="Title 6">
            <a:extLst>
              <a:ext uri="{FF2B5EF4-FFF2-40B4-BE49-F238E27FC236}">
                <a16:creationId xmlns:a16="http://schemas.microsoft.com/office/drawing/2014/main" id="{B1D06DE5-3F68-6659-AD77-29B119090204}"/>
              </a:ext>
            </a:extLst>
          </p:cNvPr>
          <p:cNvSpPr>
            <a:spLocks noGrp="1"/>
          </p:cNvSpPr>
          <p:nvPr>
            <p:ph type="title"/>
          </p:nvPr>
        </p:nvSpPr>
        <p:spPr>
          <a:xfrm>
            <a:off x="838200" y="617888"/>
            <a:ext cx="10515600" cy="535531"/>
          </a:xfrm>
        </p:spPr>
        <p:txBody>
          <a:bodyPr/>
          <a:lstStyle/>
          <a:p>
            <a:r>
              <a:rPr lang="en-GB" sz="3200" dirty="0">
                <a:solidFill>
                  <a:srgbClr val="2E3B68"/>
                </a:solidFill>
              </a:rPr>
              <a:t>FLOODING, FOOD &amp; BIODIVERSITY TOP THE LIST</a:t>
            </a:r>
            <a:endParaRPr lang="en-IE" noProof="0" dirty="0"/>
          </a:p>
        </p:txBody>
      </p:sp>
      <p:sp>
        <p:nvSpPr>
          <p:cNvPr id="16" name="Content Placeholder 15">
            <a:extLst>
              <a:ext uri="{FF2B5EF4-FFF2-40B4-BE49-F238E27FC236}">
                <a16:creationId xmlns:a16="http://schemas.microsoft.com/office/drawing/2014/main" id="{A6D3D515-7258-CB08-42AE-5E8FBFB4F354}"/>
              </a:ext>
            </a:extLst>
          </p:cNvPr>
          <p:cNvSpPr>
            <a:spLocks noGrp="1"/>
          </p:cNvSpPr>
          <p:nvPr>
            <p:ph sz="quarter" idx="10"/>
          </p:nvPr>
        </p:nvSpPr>
        <p:spPr/>
        <p:txBody>
          <a:bodyPr>
            <a:normAutofit fontScale="92500" lnSpcReduction="10000"/>
          </a:bodyPr>
          <a:lstStyle/>
          <a:p>
            <a:pPr marL="0" indent="0">
              <a:buNone/>
            </a:pPr>
            <a:r>
              <a:rPr lang="en-GB" sz="1400" dirty="0">
                <a:solidFill>
                  <a:srgbClr val="181F15"/>
                </a:solidFill>
              </a:rPr>
              <a:t>What’s the nature of the problem? Flooding tops the list (52%, ranked first by 24%). Food and water shortages (46%), loss of biodiversity (44%), and more of the world becoming uninhabitable (42%) form a tightly clustered second tier.</a:t>
            </a:r>
          </a:p>
          <a:p>
            <a:pPr marL="0" indent="0">
              <a:spcBef>
                <a:spcPts val="800"/>
              </a:spcBef>
              <a:spcAft>
                <a:spcPts val="400"/>
              </a:spcAft>
              <a:buNone/>
            </a:pPr>
            <a:r>
              <a:rPr lang="en-GB" sz="1400" dirty="0">
                <a:solidFill>
                  <a:srgbClr val="181F15"/>
                </a:solidFill>
              </a:rPr>
              <a:t>The public sees climate change in environmental and stability terms – health impacts (19%) and economic growth (14%) are mentioned less frequently.</a:t>
            </a:r>
          </a:p>
        </p:txBody>
      </p:sp>
      <p:pic>
        <p:nvPicPr>
          <p:cNvPr id="4" name="Picture 3" descr="plot_QB7_4_cc_consequences.png">
            <a:extLst>
              <a:ext uri="{FF2B5EF4-FFF2-40B4-BE49-F238E27FC236}">
                <a16:creationId xmlns:a16="http://schemas.microsoft.com/office/drawing/2014/main" id="{622097F7-5B66-B2C4-D0A2-AA5225C97CE7}"/>
              </a:ext>
            </a:extLst>
          </p:cNvPr>
          <p:cNvPicPr>
            <a:picLocks noChangeAspect="1"/>
          </p:cNvPicPr>
          <p:nvPr/>
        </p:nvPicPr>
        <p:blipFill>
          <a:blip r:embed="rId2"/>
          <a:stretch>
            <a:fillRect/>
          </a:stretch>
        </p:blipFill>
        <p:spPr>
          <a:xfrm>
            <a:off x="4297363" y="1300013"/>
            <a:ext cx="6981824" cy="4913474"/>
          </a:xfrm>
          <a:prstGeom prst="rect">
            <a:avLst/>
          </a:prstGeom>
        </p:spPr>
      </p:pic>
      <p:pic>
        <p:nvPicPr>
          <p:cNvPr id="11" name="Content Placeholder 10">
            <a:extLst>
              <a:ext uri="{FF2B5EF4-FFF2-40B4-BE49-F238E27FC236}">
                <a16:creationId xmlns:a16="http://schemas.microsoft.com/office/drawing/2014/main" id="{A0C9ED54-1C7B-9F65-2EE4-181C8C62258F}"/>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135416339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804A2-56DF-52CB-984F-7E31D6E9FD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C41DF9-B953-71A7-A819-C01C0A84CA99}"/>
              </a:ext>
            </a:extLst>
          </p:cNvPr>
          <p:cNvSpPr>
            <a:spLocks noGrp="1"/>
          </p:cNvSpPr>
          <p:nvPr>
            <p:ph type="body" idx="1"/>
          </p:nvPr>
        </p:nvSpPr>
        <p:spPr/>
        <p:txBody>
          <a:bodyPr>
            <a:normAutofit fontScale="92500"/>
          </a:bodyPr>
          <a:lstStyle/>
          <a:p>
            <a:r>
              <a:rPr lang="en-IE" noProof="0" dirty="0"/>
              <a:t>The public sees this as an institutional problem. Businesses, the EU, and international organisations should bear the greatest responsibility.</a:t>
            </a:r>
          </a:p>
        </p:txBody>
      </p:sp>
      <p:sp>
        <p:nvSpPr>
          <p:cNvPr id="2" name="Title 1">
            <a:extLst>
              <a:ext uri="{FF2B5EF4-FFF2-40B4-BE49-F238E27FC236}">
                <a16:creationId xmlns:a16="http://schemas.microsoft.com/office/drawing/2014/main" id="{61EF0866-E497-462A-A5AE-0AA969850BA8}"/>
              </a:ext>
            </a:extLst>
          </p:cNvPr>
          <p:cNvSpPr>
            <a:spLocks noGrp="1"/>
          </p:cNvSpPr>
          <p:nvPr>
            <p:ph type="title"/>
          </p:nvPr>
        </p:nvSpPr>
        <p:spPr>
          <a:xfrm>
            <a:off x="672827" y="619200"/>
            <a:ext cx="5423173" cy="2172006"/>
          </a:xfrm>
        </p:spPr>
        <p:txBody>
          <a:bodyPr/>
          <a:lstStyle/>
          <a:p>
            <a:r>
              <a:rPr lang="en-IE" noProof="0" dirty="0"/>
              <a:t>Who should fix it and how?</a:t>
            </a:r>
          </a:p>
        </p:txBody>
      </p:sp>
    </p:spTree>
    <p:extLst>
      <p:ext uri="{BB962C8B-B14F-4D97-AF65-F5344CB8AC3E}">
        <p14:creationId xmlns:p14="http://schemas.microsoft.com/office/powerpoint/2010/main" val="369374821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727D-2BDC-E231-4E7B-0537D8F4B3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96169-631C-0626-5738-967B6E927250}"/>
              </a:ext>
            </a:extLst>
          </p:cNvPr>
          <p:cNvSpPr>
            <a:spLocks noGrp="1"/>
          </p:cNvSpPr>
          <p:nvPr>
            <p:ph sz="quarter" idx="16"/>
          </p:nvPr>
        </p:nvSpPr>
        <p:spPr/>
        <p:txBody>
          <a:bodyPr/>
          <a:lstStyle/>
          <a:p>
            <a:r>
              <a:rPr lang="en-GB" dirty="0">
                <a:solidFill>
                  <a:srgbClr val="2E3B68"/>
                </a:solidFill>
                <a:latin typeface="Arial"/>
              </a:rPr>
              <a:t>7.0</a:t>
            </a:r>
          </a:p>
        </p:txBody>
      </p:sp>
      <p:sp>
        <p:nvSpPr>
          <p:cNvPr id="5" name="Content Placeholder 4">
            <a:extLst>
              <a:ext uri="{FF2B5EF4-FFF2-40B4-BE49-F238E27FC236}">
                <a16:creationId xmlns:a16="http://schemas.microsoft.com/office/drawing/2014/main" id="{BD5F98F2-AC8F-EC85-4E83-893ED93A0C5B}"/>
              </a:ext>
            </a:extLst>
          </p:cNvPr>
          <p:cNvSpPr>
            <a:spLocks noGrp="1"/>
          </p:cNvSpPr>
          <p:nvPr>
            <p:ph sz="quarter" idx="18"/>
          </p:nvPr>
        </p:nvSpPr>
        <p:spPr/>
        <p:txBody>
          <a:bodyPr/>
          <a:lstStyle/>
          <a:p>
            <a:pPr algn="l"/>
            <a:r>
              <a:rPr lang="en-GB" dirty="0">
                <a:solidFill>
                  <a:srgbClr val="505456"/>
                </a:solidFill>
              </a:rPr>
              <a:t>mean score for businesses — rated most responsible on the 0–10 scale</a:t>
            </a:r>
          </a:p>
        </p:txBody>
      </p:sp>
      <p:sp>
        <p:nvSpPr>
          <p:cNvPr id="7" name="Title 6">
            <a:extLst>
              <a:ext uri="{FF2B5EF4-FFF2-40B4-BE49-F238E27FC236}">
                <a16:creationId xmlns:a16="http://schemas.microsoft.com/office/drawing/2014/main" id="{2121BE9B-2404-D050-0717-11D800EE025F}"/>
              </a:ext>
            </a:extLst>
          </p:cNvPr>
          <p:cNvSpPr>
            <a:spLocks noGrp="1"/>
          </p:cNvSpPr>
          <p:nvPr>
            <p:ph type="title"/>
          </p:nvPr>
        </p:nvSpPr>
        <p:spPr>
          <a:xfrm>
            <a:off x="838200" y="264421"/>
            <a:ext cx="10515600" cy="978729"/>
          </a:xfrm>
        </p:spPr>
        <p:txBody>
          <a:bodyPr/>
          <a:lstStyle/>
          <a:p>
            <a:r>
              <a:rPr lang="en-GB" sz="3200" dirty="0">
                <a:solidFill>
                  <a:srgbClr val="2E3B68"/>
                </a:solidFill>
              </a:rPr>
              <a:t>Responsibility for taking action: INSTITUTIONS FIRST, INDIVIDUALS LAST</a:t>
            </a:r>
            <a:endParaRPr lang="en-IE" noProof="0" dirty="0"/>
          </a:p>
        </p:txBody>
      </p:sp>
      <p:sp>
        <p:nvSpPr>
          <p:cNvPr id="11" name="Content Placeholder 10">
            <a:extLst>
              <a:ext uri="{FF2B5EF4-FFF2-40B4-BE49-F238E27FC236}">
                <a16:creationId xmlns:a16="http://schemas.microsoft.com/office/drawing/2014/main" id="{44FF0EB4-9850-570D-1056-DEA13891E46F}"/>
              </a:ext>
            </a:extLst>
          </p:cNvPr>
          <p:cNvSpPr>
            <a:spLocks noGrp="1"/>
          </p:cNvSpPr>
          <p:nvPr>
            <p:ph sz="quarter" idx="11"/>
          </p:nvPr>
        </p:nvSpPr>
        <p:spPr/>
        <p:txBody>
          <a:bodyPr>
            <a:noAutofit/>
          </a:bodyPr>
          <a:lstStyle/>
          <a:p>
            <a:pPr marL="0" indent="0">
              <a:buNone/>
            </a:pPr>
            <a:r>
              <a:rPr lang="en-GB" sz="1400" dirty="0">
                <a:solidFill>
                  <a:srgbClr val="181F15"/>
                </a:solidFill>
              </a:rPr>
              <a:t>Businesses (7.0), the EU (6.9), and international organisations (6.7) top the responsibility ranking. The Irish Government scores 6.4. Individual citizens and local authorities both sit at 5.9; “me personally” at 5.6.</a:t>
            </a:r>
          </a:p>
          <a:p>
            <a:pPr marL="0" indent="0">
              <a:buNone/>
            </a:pPr>
            <a:r>
              <a:rPr lang="en-GB" sz="1400" dirty="0">
                <a:solidFill>
                  <a:srgbClr val="181F15"/>
                </a:solidFill>
              </a:rPr>
              <a:t>The hierarchy is clear: the public places most responsibility on powerful institutional actors. Systemic problems call for systemic solutions.</a:t>
            </a:r>
          </a:p>
        </p:txBody>
      </p:sp>
      <p:pic>
        <p:nvPicPr>
          <p:cNvPr id="6" name="Picture 5" descr="plot_QB7_9_cc_responsibility.png">
            <a:extLst>
              <a:ext uri="{FF2B5EF4-FFF2-40B4-BE49-F238E27FC236}">
                <a16:creationId xmlns:a16="http://schemas.microsoft.com/office/drawing/2014/main" id="{BF954596-73CD-33DB-05EB-6B1F7C5661B8}"/>
              </a:ext>
            </a:extLst>
          </p:cNvPr>
          <p:cNvPicPr>
            <a:picLocks noChangeAspect="1"/>
          </p:cNvPicPr>
          <p:nvPr/>
        </p:nvPicPr>
        <p:blipFill>
          <a:blip r:embed="rId2"/>
          <a:stretch>
            <a:fillRect/>
          </a:stretch>
        </p:blipFill>
        <p:spPr>
          <a:xfrm>
            <a:off x="1132307" y="1424443"/>
            <a:ext cx="6400800" cy="4504577"/>
          </a:xfrm>
          <a:prstGeom prst="rect">
            <a:avLst/>
          </a:prstGeom>
        </p:spPr>
      </p:pic>
      <p:pic>
        <p:nvPicPr>
          <p:cNvPr id="13" name="Content Placeholder 12">
            <a:extLst>
              <a:ext uri="{FF2B5EF4-FFF2-40B4-BE49-F238E27FC236}">
                <a16:creationId xmlns:a16="http://schemas.microsoft.com/office/drawing/2014/main" id="{9F10FC6F-ED5B-6F09-01B9-7787263F8141}"/>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32572480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9C395-EF73-2659-EA97-F811BBCEED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DEBDA-7210-655C-D26A-7E8B681393AB}"/>
              </a:ext>
            </a:extLst>
          </p:cNvPr>
          <p:cNvSpPr>
            <a:spLocks noGrp="1"/>
          </p:cNvSpPr>
          <p:nvPr>
            <p:ph sz="quarter" idx="11"/>
          </p:nvPr>
        </p:nvSpPr>
        <p:spPr/>
        <p:txBody>
          <a:bodyPr/>
          <a:lstStyle/>
          <a:p>
            <a:r>
              <a:rPr lang="en-GB" dirty="0">
                <a:solidFill>
                  <a:srgbClr val="2E3B68"/>
                </a:solidFill>
              </a:rPr>
              <a:t>8.1</a:t>
            </a:r>
            <a:endParaRPr lang="en-IE" noProof="0" dirty="0"/>
          </a:p>
        </p:txBody>
      </p:sp>
      <p:sp>
        <p:nvSpPr>
          <p:cNvPr id="5" name="Content Placeholder 4">
            <a:extLst>
              <a:ext uri="{FF2B5EF4-FFF2-40B4-BE49-F238E27FC236}">
                <a16:creationId xmlns:a16="http://schemas.microsoft.com/office/drawing/2014/main" id="{77529474-7D7C-1DAF-5DA0-5636F3372FD2}"/>
              </a:ext>
            </a:extLst>
          </p:cNvPr>
          <p:cNvSpPr>
            <a:spLocks noGrp="1"/>
          </p:cNvSpPr>
          <p:nvPr>
            <p:ph sz="quarter" idx="13"/>
          </p:nvPr>
        </p:nvSpPr>
        <p:spPr/>
        <p:txBody>
          <a:bodyPr/>
          <a:lstStyle/>
          <a:p>
            <a:pPr algn="l"/>
            <a:r>
              <a:rPr lang="en-GB" dirty="0">
                <a:solidFill>
                  <a:srgbClr val="505456"/>
                </a:solidFill>
              </a:rPr>
              <a:t>Community champions’ rating for businesses — vs 5.4 among the Disengaged</a:t>
            </a:r>
          </a:p>
        </p:txBody>
      </p:sp>
      <p:sp>
        <p:nvSpPr>
          <p:cNvPr id="7" name="Title 6">
            <a:extLst>
              <a:ext uri="{FF2B5EF4-FFF2-40B4-BE49-F238E27FC236}">
                <a16:creationId xmlns:a16="http://schemas.microsoft.com/office/drawing/2014/main" id="{7994D7DA-54C3-17F7-A912-DE07D44649E9}"/>
              </a:ext>
            </a:extLst>
          </p:cNvPr>
          <p:cNvSpPr>
            <a:spLocks noGrp="1"/>
          </p:cNvSpPr>
          <p:nvPr>
            <p:ph type="title"/>
          </p:nvPr>
        </p:nvSpPr>
        <p:spPr>
          <a:xfrm>
            <a:off x="838200" y="276285"/>
            <a:ext cx="10515600" cy="978729"/>
          </a:xfrm>
        </p:spPr>
        <p:txBody>
          <a:bodyPr/>
          <a:lstStyle/>
          <a:p>
            <a:r>
              <a:rPr lang="en-GB" sz="3200" dirty="0">
                <a:solidFill>
                  <a:srgbClr val="2E3B68"/>
                </a:solidFill>
              </a:rPr>
              <a:t>THE DISENGAGED are 50/50 on INSTITUTIONAL RESPONSIBILITY</a:t>
            </a:r>
            <a:endParaRPr lang="en-IE" noProof="0" dirty="0"/>
          </a:p>
        </p:txBody>
      </p:sp>
      <p:sp>
        <p:nvSpPr>
          <p:cNvPr id="16" name="Content Placeholder 15">
            <a:extLst>
              <a:ext uri="{FF2B5EF4-FFF2-40B4-BE49-F238E27FC236}">
                <a16:creationId xmlns:a16="http://schemas.microsoft.com/office/drawing/2014/main" id="{12183323-C59E-7B7D-1999-2BF7C28A4FAE}"/>
              </a:ext>
            </a:extLst>
          </p:cNvPr>
          <p:cNvSpPr>
            <a:spLocks noGrp="1"/>
          </p:cNvSpPr>
          <p:nvPr>
            <p:ph sz="quarter" idx="10"/>
          </p:nvPr>
        </p:nvSpPr>
        <p:spPr/>
        <p:txBody>
          <a:bodyPr>
            <a:normAutofit fontScale="85000" lnSpcReduction="20000"/>
          </a:bodyPr>
          <a:lstStyle/>
          <a:p>
            <a:pPr marL="0" indent="0" algn="l">
              <a:buNone/>
            </a:pPr>
            <a:r>
              <a:rPr lang="en-GB" sz="1400" dirty="0">
                <a:solidFill>
                  <a:srgbClr val="181F15"/>
                </a:solidFill>
              </a:rPr>
              <a:t>Community champions assign the highest scores across all actors: businesses (8.1), the EU (8.0), international organisations (7.8). They also accept higher personal responsibility (6.8) than any other segment.</a:t>
            </a:r>
          </a:p>
          <a:p>
            <a:pPr marL="0" indent="0" algn="l">
              <a:buNone/>
            </a:pPr>
            <a:r>
              <a:rPr lang="en-GB" sz="1400" dirty="0">
                <a:solidFill>
                  <a:srgbClr val="181F15"/>
                </a:solidFill>
              </a:rPr>
              <a:t>The Disengaged rate every actor 1.5–2 points lower. Their “me personally” score is just 3.7. Even institutional responsibility barely registers for this segment.</a:t>
            </a:r>
          </a:p>
          <a:p>
            <a:pPr marL="0" indent="0" algn="l">
              <a:buNone/>
            </a:pPr>
            <a:r>
              <a:rPr lang="en-GB" sz="1400" dirty="0">
                <a:solidFill>
                  <a:srgbClr val="181F15"/>
                </a:solidFill>
              </a:rPr>
              <a:t>The gap between segments tells us that the challenge is not just persuading people to act personally – it is persuading the Disengaged that anyone should act at all.</a:t>
            </a:r>
          </a:p>
        </p:txBody>
      </p:sp>
      <p:pic>
        <p:nvPicPr>
          <p:cNvPr id="2" name="Picture 1" descr="plot_QB7_9_cc_responsibility_by_segment.png">
            <a:extLst>
              <a:ext uri="{FF2B5EF4-FFF2-40B4-BE49-F238E27FC236}">
                <a16:creationId xmlns:a16="http://schemas.microsoft.com/office/drawing/2014/main" id="{C56C2630-7D73-6F27-0C1A-1B372EC4836A}"/>
              </a:ext>
            </a:extLst>
          </p:cNvPr>
          <p:cNvPicPr>
            <a:picLocks noChangeAspect="1"/>
          </p:cNvPicPr>
          <p:nvPr/>
        </p:nvPicPr>
        <p:blipFill>
          <a:blip r:embed="rId2"/>
          <a:stretch>
            <a:fillRect/>
          </a:stretch>
        </p:blipFill>
        <p:spPr>
          <a:xfrm>
            <a:off x="4519749" y="1368425"/>
            <a:ext cx="6723697" cy="4889961"/>
          </a:xfrm>
          <a:prstGeom prst="rect">
            <a:avLst/>
          </a:prstGeom>
        </p:spPr>
      </p:pic>
      <p:pic>
        <p:nvPicPr>
          <p:cNvPr id="11" name="Content Placeholder 10">
            <a:extLst>
              <a:ext uri="{FF2B5EF4-FFF2-40B4-BE49-F238E27FC236}">
                <a16:creationId xmlns:a16="http://schemas.microsoft.com/office/drawing/2014/main" id="{5453081E-3517-4E92-ED6A-5C2E1C2EDD5D}"/>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92344766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7D2D-E3A1-822C-FA6B-054535EF45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FD8F2-9CFB-8153-954D-14E37C1525B5}"/>
              </a:ext>
            </a:extLst>
          </p:cNvPr>
          <p:cNvSpPr>
            <a:spLocks noGrp="1"/>
          </p:cNvSpPr>
          <p:nvPr>
            <p:ph sz="quarter" idx="16"/>
          </p:nvPr>
        </p:nvSpPr>
        <p:spPr/>
        <p:txBody>
          <a:bodyPr/>
          <a:lstStyle/>
          <a:p>
            <a:r>
              <a:rPr lang="en-GB" dirty="0">
                <a:solidFill>
                  <a:srgbClr val="2E3B68"/>
                </a:solidFill>
                <a:latin typeface="Arial"/>
              </a:rPr>
              <a:t>37%</a:t>
            </a:r>
          </a:p>
        </p:txBody>
      </p:sp>
      <p:sp>
        <p:nvSpPr>
          <p:cNvPr id="5" name="Content Placeholder 4">
            <a:extLst>
              <a:ext uri="{FF2B5EF4-FFF2-40B4-BE49-F238E27FC236}">
                <a16:creationId xmlns:a16="http://schemas.microsoft.com/office/drawing/2014/main" id="{7EDBA270-16AA-7BD6-CCDA-48FB22324061}"/>
              </a:ext>
            </a:extLst>
          </p:cNvPr>
          <p:cNvSpPr>
            <a:spLocks noGrp="1"/>
          </p:cNvSpPr>
          <p:nvPr>
            <p:ph sz="quarter" idx="18"/>
          </p:nvPr>
        </p:nvSpPr>
        <p:spPr/>
        <p:txBody>
          <a:bodyPr/>
          <a:lstStyle/>
          <a:p>
            <a:pPr algn="l"/>
            <a:r>
              <a:rPr lang="en-GB" dirty="0">
                <a:solidFill>
                  <a:srgbClr val="505456"/>
                </a:solidFill>
              </a:rPr>
              <a:t>say incentivising renewable energy should be a government priority</a:t>
            </a:r>
          </a:p>
        </p:txBody>
      </p:sp>
      <p:sp>
        <p:nvSpPr>
          <p:cNvPr id="7" name="Title 6">
            <a:extLst>
              <a:ext uri="{FF2B5EF4-FFF2-40B4-BE49-F238E27FC236}">
                <a16:creationId xmlns:a16="http://schemas.microsoft.com/office/drawing/2014/main" id="{E90757F2-8DB8-7508-B52E-8F58D3C6F939}"/>
              </a:ext>
            </a:extLst>
          </p:cNvPr>
          <p:cNvSpPr>
            <a:spLocks noGrp="1"/>
          </p:cNvSpPr>
          <p:nvPr>
            <p:ph type="title"/>
          </p:nvPr>
        </p:nvSpPr>
        <p:spPr>
          <a:xfrm>
            <a:off x="838200" y="264421"/>
            <a:ext cx="10515600" cy="978729"/>
          </a:xfrm>
        </p:spPr>
        <p:txBody>
          <a:bodyPr/>
          <a:lstStyle/>
          <a:p>
            <a:r>
              <a:rPr lang="en-GB" sz="3200" dirty="0">
                <a:solidFill>
                  <a:srgbClr val="2E3B68"/>
                </a:solidFill>
              </a:rPr>
              <a:t>INCENTIVES AND REGULATION, NOT PERSONAL SACRIFICE</a:t>
            </a:r>
            <a:endParaRPr lang="en-IE" noProof="0" dirty="0"/>
          </a:p>
        </p:txBody>
      </p:sp>
      <p:sp>
        <p:nvSpPr>
          <p:cNvPr id="11" name="Content Placeholder 10">
            <a:extLst>
              <a:ext uri="{FF2B5EF4-FFF2-40B4-BE49-F238E27FC236}">
                <a16:creationId xmlns:a16="http://schemas.microsoft.com/office/drawing/2014/main" id="{A528281A-AFD4-7A0C-DAE6-264461875195}"/>
              </a:ext>
            </a:extLst>
          </p:cNvPr>
          <p:cNvSpPr>
            <a:spLocks noGrp="1"/>
          </p:cNvSpPr>
          <p:nvPr>
            <p:ph sz="quarter" idx="11"/>
          </p:nvPr>
        </p:nvSpPr>
        <p:spPr/>
        <p:txBody>
          <a:bodyPr>
            <a:normAutofit fontScale="92500" lnSpcReduction="10000"/>
          </a:bodyPr>
          <a:lstStyle/>
          <a:p>
            <a:pPr marL="0" indent="0">
              <a:buNone/>
            </a:pPr>
            <a:r>
              <a:rPr lang="en-GB" sz="1400" dirty="0">
                <a:solidFill>
                  <a:srgbClr val="181F15"/>
                </a:solidFill>
              </a:rPr>
              <a:t>Renewable energy incentives (37%) and stricter regulation of high emitters (36%) top the list. Reducing consumption/reuse (33%) and halting deforestation (32%) follow closely.</a:t>
            </a:r>
          </a:p>
          <a:p>
            <a:pPr marL="0" indent="0">
              <a:buNone/>
            </a:pPr>
            <a:r>
              <a:rPr lang="en-GB" sz="1400" dirty="0">
                <a:solidFill>
                  <a:srgbClr val="181F15"/>
                </a:solidFill>
              </a:rPr>
              <a:t>The public favours carrots and sticks for big polluters over personal lifestyle changes or outright bans. Banning fossil fuels (16%), changing food systems (12%), and taxing air travel (9%) are much less popular.</a:t>
            </a:r>
          </a:p>
        </p:txBody>
      </p:sp>
      <p:pic>
        <p:nvPicPr>
          <p:cNvPr id="2" name="Picture 1" descr="plot_QB7_11_govt_priorities.png">
            <a:extLst>
              <a:ext uri="{FF2B5EF4-FFF2-40B4-BE49-F238E27FC236}">
                <a16:creationId xmlns:a16="http://schemas.microsoft.com/office/drawing/2014/main" id="{E98717BA-7481-4057-785C-9B72E7180481}"/>
              </a:ext>
            </a:extLst>
          </p:cNvPr>
          <p:cNvPicPr>
            <a:picLocks noChangeAspect="1"/>
          </p:cNvPicPr>
          <p:nvPr/>
        </p:nvPicPr>
        <p:blipFill>
          <a:blip r:embed="rId2"/>
          <a:stretch>
            <a:fillRect/>
          </a:stretch>
        </p:blipFill>
        <p:spPr>
          <a:xfrm>
            <a:off x="1546272" y="1243150"/>
            <a:ext cx="5631965" cy="4926741"/>
          </a:xfrm>
          <a:prstGeom prst="rect">
            <a:avLst/>
          </a:prstGeom>
        </p:spPr>
      </p:pic>
      <p:pic>
        <p:nvPicPr>
          <p:cNvPr id="12" name="Content Placeholder 11">
            <a:extLst>
              <a:ext uri="{FF2B5EF4-FFF2-40B4-BE49-F238E27FC236}">
                <a16:creationId xmlns:a16="http://schemas.microsoft.com/office/drawing/2014/main" id="{363F8B09-CDDA-3130-3E59-58653F94B53E}"/>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258134290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BBFE-2C63-300A-3478-B4B02B0E90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03C2D48-DCEF-E67B-F4CE-E5510AB0CB3B}"/>
              </a:ext>
            </a:extLst>
          </p:cNvPr>
          <p:cNvSpPr>
            <a:spLocks noGrp="1"/>
          </p:cNvSpPr>
          <p:nvPr>
            <p:ph type="body" idx="1"/>
          </p:nvPr>
        </p:nvSpPr>
        <p:spPr/>
        <p:txBody>
          <a:bodyPr>
            <a:normAutofit fontScale="92500"/>
          </a:bodyPr>
          <a:lstStyle/>
          <a:p>
            <a:pPr algn="l"/>
            <a:r>
              <a:rPr lang="en-GB" sz="2800" dirty="0">
                <a:solidFill>
                  <a:srgbClr val="FFFFFF"/>
                </a:solidFill>
              </a:rPr>
              <a:t>The public wants government action, trusts scientists, and supports Ireland using its EU Presidency to champion climate and food security</a:t>
            </a:r>
          </a:p>
        </p:txBody>
      </p:sp>
      <p:sp>
        <p:nvSpPr>
          <p:cNvPr id="2" name="Title 1">
            <a:extLst>
              <a:ext uri="{FF2B5EF4-FFF2-40B4-BE49-F238E27FC236}">
                <a16:creationId xmlns:a16="http://schemas.microsoft.com/office/drawing/2014/main" id="{02B17454-3BE4-220F-6E7C-DDEA92A6C244}"/>
              </a:ext>
            </a:extLst>
          </p:cNvPr>
          <p:cNvSpPr>
            <a:spLocks noGrp="1"/>
          </p:cNvSpPr>
          <p:nvPr>
            <p:ph type="title"/>
          </p:nvPr>
        </p:nvSpPr>
        <p:spPr>
          <a:xfrm>
            <a:off x="672827" y="619200"/>
            <a:ext cx="5423173" cy="2864503"/>
          </a:xfrm>
        </p:spPr>
        <p:txBody>
          <a:bodyPr/>
          <a:lstStyle/>
          <a:p>
            <a:r>
              <a:rPr lang="en-IE" noProof="0" dirty="0"/>
              <a:t>A Mandate to act: Ireland’s 2026 EU Presidency</a:t>
            </a:r>
          </a:p>
        </p:txBody>
      </p:sp>
    </p:spTree>
    <p:extLst>
      <p:ext uri="{BB962C8B-B14F-4D97-AF65-F5344CB8AC3E}">
        <p14:creationId xmlns:p14="http://schemas.microsoft.com/office/powerpoint/2010/main" val="351068898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A8BB-C729-0026-E474-5F210146A5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A8C43-3A10-A579-04C3-6FC5BE1B5616}"/>
              </a:ext>
            </a:extLst>
          </p:cNvPr>
          <p:cNvSpPr>
            <a:spLocks noGrp="1"/>
          </p:cNvSpPr>
          <p:nvPr>
            <p:ph sz="quarter" idx="11"/>
          </p:nvPr>
        </p:nvSpPr>
        <p:spPr/>
        <p:txBody>
          <a:bodyPr/>
          <a:lstStyle/>
          <a:p>
            <a:r>
              <a:rPr lang="en-GB" dirty="0">
                <a:solidFill>
                  <a:srgbClr val="2E3B68"/>
                </a:solidFill>
              </a:rPr>
              <a:t>63%</a:t>
            </a:r>
            <a:endParaRPr lang="en-IE" noProof="0" dirty="0"/>
          </a:p>
        </p:txBody>
      </p:sp>
      <p:sp>
        <p:nvSpPr>
          <p:cNvPr id="5" name="Content Placeholder 4">
            <a:extLst>
              <a:ext uri="{FF2B5EF4-FFF2-40B4-BE49-F238E27FC236}">
                <a16:creationId xmlns:a16="http://schemas.microsoft.com/office/drawing/2014/main" id="{67431B1E-9716-33B5-F579-DA266A0DF286}"/>
              </a:ext>
            </a:extLst>
          </p:cNvPr>
          <p:cNvSpPr>
            <a:spLocks noGrp="1"/>
          </p:cNvSpPr>
          <p:nvPr>
            <p:ph sz="quarter" idx="13"/>
          </p:nvPr>
        </p:nvSpPr>
        <p:spPr/>
        <p:txBody>
          <a:bodyPr/>
          <a:lstStyle/>
          <a:p>
            <a:r>
              <a:rPr lang="en-GB" dirty="0">
                <a:solidFill>
                  <a:srgbClr val="505456"/>
                </a:solidFill>
              </a:rPr>
              <a:t>agree Ireland should use its EU Presidency to prioritise tackling climate-related food insecurity</a:t>
            </a:r>
          </a:p>
        </p:txBody>
      </p:sp>
      <p:sp>
        <p:nvSpPr>
          <p:cNvPr id="7" name="Title 6">
            <a:extLst>
              <a:ext uri="{FF2B5EF4-FFF2-40B4-BE49-F238E27FC236}">
                <a16:creationId xmlns:a16="http://schemas.microsoft.com/office/drawing/2014/main" id="{B09D44AA-3449-D97A-1254-E1225B9A4EFB}"/>
              </a:ext>
            </a:extLst>
          </p:cNvPr>
          <p:cNvSpPr>
            <a:spLocks noGrp="1"/>
          </p:cNvSpPr>
          <p:nvPr>
            <p:ph type="title"/>
          </p:nvPr>
        </p:nvSpPr>
        <p:spPr>
          <a:xfrm>
            <a:off x="838199" y="617888"/>
            <a:ext cx="10975109" cy="978729"/>
          </a:xfrm>
        </p:spPr>
        <p:txBody>
          <a:bodyPr/>
          <a:lstStyle/>
          <a:p>
            <a:r>
              <a:rPr lang="en-GB" sz="3200" dirty="0">
                <a:solidFill>
                  <a:srgbClr val="2E3B68"/>
                </a:solidFill>
              </a:rPr>
              <a:t>CLEAR MANDATE FOR IRELAND’S EU PRESIDENCY</a:t>
            </a:r>
            <a:endParaRPr lang="en-IE" noProof="0" dirty="0"/>
          </a:p>
        </p:txBody>
      </p:sp>
      <p:sp>
        <p:nvSpPr>
          <p:cNvPr id="16" name="Content Placeholder 15">
            <a:extLst>
              <a:ext uri="{FF2B5EF4-FFF2-40B4-BE49-F238E27FC236}">
                <a16:creationId xmlns:a16="http://schemas.microsoft.com/office/drawing/2014/main" id="{ABCED302-FF3B-0929-E8D2-0CD40E38E177}"/>
              </a:ext>
            </a:extLst>
          </p:cNvPr>
          <p:cNvSpPr>
            <a:spLocks noGrp="1"/>
          </p:cNvSpPr>
          <p:nvPr>
            <p:ph sz="quarter" idx="10"/>
          </p:nvPr>
        </p:nvSpPr>
        <p:spPr/>
        <p:txBody>
          <a:bodyPr>
            <a:normAutofit lnSpcReduction="10000"/>
          </a:bodyPr>
          <a:lstStyle/>
          <a:p>
            <a:pPr marL="0" indent="0" algn="l">
              <a:buNone/>
            </a:pPr>
            <a:r>
              <a:rPr lang="en-GB" sz="1400" dirty="0">
                <a:solidFill>
                  <a:srgbClr val="181F15"/>
                </a:solidFill>
              </a:rPr>
              <a:t>Nearly two-thirds agree that during its July-December 2026 Presidency, Ireland should push the EU to prioritise climate-related food insecurity at home and abroad. Only 11% disagree.</a:t>
            </a:r>
          </a:p>
          <a:p>
            <a:pPr marL="0" indent="0" algn="l">
              <a:spcBef>
                <a:spcPts val="800"/>
              </a:spcBef>
              <a:spcAft>
                <a:spcPts val="400"/>
              </a:spcAft>
              <a:buNone/>
            </a:pPr>
            <a:r>
              <a:rPr lang="en-GB" sz="1400" dirty="0">
                <a:solidFill>
                  <a:srgbClr val="181F15"/>
                </a:solidFill>
              </a:rPr>
              <a:t>This is a clear public mandate. The Irish public wants Ireland to lead — not just contribute – on the issue of food security and the intersection of climate change and global hunger.</a:t>
            </a:r>
          </a:p>
        </p:txBody>
      </p:sp>
      <p:pic>
        <p:nvPicPr>
          <p:cNvPr id="4" name="Picture 3" descr="plot_QB7_10_eu_presidency.png">
            <a:extLst>
              <a:ext uri="{FF2B5EF4-FFF2-40B4-BE49-F238E27FC236}">
                <a16:creationId xmlns:a16="http://schemas.microsoft.com/office/drawing/2014/main" id="{B4A91B8E-BD09-EC6C-B3ED-D88EFEC68B5F}"/>
              </a:ext>
            </a:extLst>
          </p:cNvPr>
          <p:cNvPicPr>
            <a:picLocks noChangeAspect="1"/>
          </p:cNvPicPr>
          <p:nvPr/>
        </p:nvPicPr>
        <p:blipFill>
          <a:blip r:embed="rId2"/>
          <a:stretch>
            <a:fillRect/>
          </a:stretch>
        </p:blipFill>
        <p:spPr>
          <a:xfrm>
            <a:off x="4768852" y="1818481"/>
            <a:ext cx="6400800" cy="3295351"/>
          </a:xfrm>
          <a:prstGeom prst="rect">
            <a:avLst/>
          </a:prstGeom>
        </p:spPr>
      </p:pic>
      <p:pic>
        <p:nvPicPr>
          <p:cNvPr id="11" name="Content Placeholder 10">
            <a:extLst>
              <a:ext uri="{FF2B5EF4-FFF2-40B4-BE49-F238E27FC236}">
                <a16:creationId xmlns:a16="http://schemas.microsoft.com/office/drawing/2014/main" id="{5513D9BE-24FB-D66B-B118-E9A683FD87FD}"/>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248873368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239F-72C0-C4F0-4B45-FA8AF0855A45}"/>
              </a:ext>
            </a:extLst>
          </p:cNvPr>
          <p:cNvSpPr>
            <a:spLocks noGrp="1"/>
          </p:cNvSpPr>
          <p:nvPr>
            <p:ph type="title"/>
          </p:nvPr>
        </p:nvSpPr>
        <p:spPr/>
        <p:txBody>
          <a:bodyPr/>
          <a:lstStyle/>
          <a:p>
            <a:r>
              <a:rPr lang="en-GB" sz="3200" dirty="0"/>
              <a:t>Irish Public on </a:t>
            </a:r>
            <a:br>
              <a:rPr lang="en-GB" sz="3200" dirty="0"/>
            </a:br>
            <a:r>
              <a:rPr lang="en-GB" sz="3200" dirty="0"/>
              <a:t>Climate Change,
Food Security
&amp; Responsibility</a:t>
            </a:r>
            <a:endParaRPr lang="en-US" dirty="0"/>
          </a:p>
        </p:txBody>
      </p:sp>
      <p:sp>
        <p:nvSpPr>
          <p:cNvPr id="3" name="Text Placeholder 2">
            <a:extLst>
              <a:ext uri="{FF2B5EF4-FFF2-40B4-BE49-F238E27FC236}">
                <a16:creationId xmlns:a16="http://schemas.microsoft.com/office/drawing/2014/main" id="{7D15693C-138B-0C3A-D8D5-031F7A687842}"/>
              </a:ext>
            </a:extLst>
          </p:cNvPr>
          <p:cNvSpPr>
            <a:spLocks noGrp="1"/>
          </p:cNvSpPr>
          <p:nvPr>
            <p:ph type="body" sz="quarter" idx="10"/>
          </p:nvPr>
        </p:nvSpPr>
        <p:spPr>
          <a:xfrm>
            <a:off x="838200" y="3429000"/>
            <a:ext cx="5014913" cy="2847975"/>
          </a:xfrm>
        </p:spPr>
        <p:txBody>
          <a:bodyPr>
            <a:normAutofit lnSpcReduction="10000"/>
          </a:bodyPr>
          <a:lstStyle/>
          <a:p>
            <a:pPr marL="514350" indent="-514350">
              <a:buFont typeface="+mj-lt"/>
              <a:buAutoNum type="arabicPeriod"/>
            </a:pPr>
            <a:r>
              <a:rPr lang="en-IE" dirty="0"/>
              <a:t>Climate effects and connections</a:t>
            </a:r>
          </a:p>
          <a:p>
            <a:pPr marL="514350" indent="-514350">
              <a:buFont typeface="+mj-lt"/>
              <a:buAutoNum type="arabicPeriod"/>
            </a:pPr>
            <a:r>
              <a:rPr lang="en-IE" dirty="0"/>
              <a:t>Who should fix it and how?</a:t>
            </a:r>
          </a:p>
          <a:p>
            <a:pPr marL="514350" indent="-514350">
              <a:buFont typeface="+mj-lt"/>
              <a:buAutoNum type="arabicPeriod"/>
            </a:pPr>
            <a:r>
              <a:rPr lang="en-IE" dirty="0"/>
              <a:t>A Mandate to act: Ireland’s 2026 EU Presidency</a:t>
            </a:r>
            <a:endParaRPr lang="en-GB" dirty="0"/>
          </a:p>
        </p:txBody>
      </p:sp>
      <p:sp>
        <p:nvSpPr>
          <p:cNvPr id="4" name="Oval 3">
            <a:extLst>
              <a:ext uri="{FF2B5EF4-FFF2-40B4-BE49-F238E27FC236}">
                <a16:creationId xmlns:a16="http://schemas.microsoft.com/office/drawing/2014/main" id="{8A673F57-BEFB-93F7-89FE-1DB7B61A5FF5}"/>
              </a:ext>
            </a:extLst>
          </p:cNvPr>
          <p:cNvSpPr/>
          <p:nvPr/>
        </p:nvSpPr>
        <p:spPr>
          <a:xfrm>
            <a:off x="6545178" y="1089000"/>
            <a:ext cx="4680000" cy="4680000"/>
          </a:xfrm>
          <a:prstGeom prst="ellipse">
            <a:avLst/>
          </a:prstGeom>
          <a:blipFill>
            <a:blip r:embed="rId2"/>
            <a:stretch>
              <a:fillRect l="-9000" r="-16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737238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B3F02-1D59-454C-AFE2-10447727FF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2DA93-EAFC-150A-1D88-270018E93B20}"/>
              </a:ext>
            </a:extLst>
          </p:cNvPr>
          <p:cNvSpPr>
            <a:spLocks noGrp="1"/>
          </p:cNvSpPr>
          <p:nvPr>
            <p:ph sz="quarter" idx="16"/>
          </p:nvPr>
        </p:nvSpPr>
        <p:spPr/>
        <p:txBody>
          <a:bodyPr/>
          <a:lstStyle/>
          <a:p>
            <a:r>
              <a:rPr lang="en-GB" dirty="0">
                <a:solidFill>
                  <a:srgbClr val="2E3B68"/>
                </a:solidFill>
                <a:latin typeface="Arial"/>
              </a:rPr>
              <a:t>90%</a:t>
            </a:r>
          </a:p>
        </p:txBody>
      </p:sp>
      <p:sp>
        <p:nvSpPr>
          <p:cNvPr id="5" name="Content Placeholder 4">
            <a:extLst>
              <a:ext uri="{FF2B5EF4-FFF2-40B4-BE49-F238E27FC236}">
                <a16:creationId xmlns:a16="http://schemas.microsoft.com/office/drawing/2014/main" id="{AD50B2A7-2FCE-6A8D-4FA7-ED5641BFC553}"/>
              </a:ext>
            </a:extLst>
          </p:cNvPr>
          <p:cNvSpPr>
            <a:spLocks noGrp="1"/>
          </p:cNvSpPr>
          <p:nvPr>
            <p:ph sz="quarter" idx="18"/>
          </p:nvPr>
        </p:nvSpPr>
        <p:spPr/>
        <p:txBody>
          <a:bodyPr/>
          <a:lstStyle/>
          <a:p>
            <a:pPr algn="l"/>
            <a:r>
              <a:rPr lang="en-GB" dirty="0">
                <a:solidFill>
                  <a:srgbClr val="505456"/>
                </a:solidFill>
              </a:rPr>
              <a:t>of Community champions agree — with half strongly agreeing</a:t>
            </a:r>
          </a:p>
        </p:txBody>
      </p:sp>
      <p:sp>
        <p:nvSpPr>
          <p:cNvPr id="7" name="Title 6">
            <a:extLst>
              <a:ext uri="{FF2B5EF4-FFF2-40B4-BE49-F238E27FC236}">
                <a16:creationId xmlns:a16="http://schemas.microsoft.com/office/drawing/2014/main" id="{397C5726-2D8F-A8D7-75F6-C9E95339B4D3}"/>
              </a:ext>
            </a:extLst>
          </p:cNvPr>
          <p:cNvSpPr>
            <a:spLocks noGrp="1"/>
          </p:cNvSpPr>
          <p:nvPr>
            <p:ph type="title"/>
          </p:nvPr>
        </p:nvSpPr>
        <p:spPr>
          <a:xfrm>
            <a:off x="838200" y="617888"/>
            <a:ext cx="10515600" cy="535531"/>
          </a:xfrm>
        </p:spPr>
        <p:txBody>
          <a:bodyPr/>
          <a:lstStyle/>
          <a:p>
            <a:r>
              <a:rPr lang="en-GB" sz="3200" dirty="0">
                <a:solidFill>
                  <a:srgbClr val="2E3B68"/>
                </a:solidFill>
              </a:rPr>
              <a:t>MANDATE ACROSS ALL ENGAGED SEGMENTS</a:t>
            </a:r>
            <a:endParaRPr lang="en-IE" noProof="0" dirty="0"/>
          </a:p>
        </p:txBody>
      </p:sp>
      <p:sp>
        <p:nvSpPr>
          <p:cNvPr id="11" name="Content Placeholder 10">
            <a:extLst>
              <a:ext uri="{FF2B5EF4-FFF2-40B4-BE49-F238E27FC236}">
                <a16:creationId xmlns:a16="http://schemas.microsoft.com/office/drawing/2014/main" id="{1992B17A-F01E-5860-2E8C-E71F16E1FF6A}"/>
              </a:ext>
            </a:extLst>
          </p:cNvPr>
          <p:cNvSpPr>
            <a:spLocks noGrp="1"/>
          </p:cNvSpPr>
          <p:nvPr>
            <p:ph sz="quarter" idx="11"/>
          </p:nvPr>
        </p:nvSpPr>
        <p:spPr/>
        <p:txBody>
          <a:bodyPr>
            <a:normAutofit fontScale="85000" lnSpcReduction="10000"/>
          </a:bodyPr>
          <a:lstStyle/>
          <a:p>
            <a:pPr marL="0" indent="0">
              <a:buNone/>
            </a:pPr>
            <a:r>
              <a:rPr lang="en-GB" sz="1400" dirty="0">
                <a:solidFill>
                  <a:srgbClr val="181F15"/>
                </a:solidFill>
              </a:rPr>
              <a:t>Agreement is overwhelming among Community champions (90%), Multilateralists (75%), Global citizens (74%), Pragmatists (69%), and Empathisers (62%). The five engaged segments represent over 80% of the population.</a:t>
            </a:r>
          </a:p>
          <a:p>
            <a:pPr marL="0" indent="0">
              <a:buNone/>
            </a:pPr>
            <a:r>
              <a:rPr lang="en-GB" sz="1400" dirty="0">
                <a:solidFill>
                  <a:srgbClr val="181F15"/>
                </a:solidFill>
              </a:rPr>
              <a:t>Only the Disengaged dissent: 27% agree, 33% disagree, 40% sit on the fence. </a:t>
            </a:r>
          </a:p>
          <a:p>
            <a:pPr marL="0" indent="0">
              <a:buNone/>
            </a:pPr>
            <a:r>
              <a:rPr lang="en-GB" sz="1400" dirty="0">
                <a:solidFill>
                  <a:srgbClr val="181F15"/>
                </a:solidFill>
              </a:rPr>
              <a:t>The scale of consensus across the engaged majority provides a solid foundation for Irish leadership on tacking climate-related food insecurity.</a:t>
            </a:r>
          </a:p>
        </p:txBody>
      </p:sp>
      <p:pic>
        <p:nvPicPr>
          <p:cNvPr id="2" name="Picture 1" descr="plot_QB7_10_eu_presidency_by_segment.png">
            <a:extLst>
              <a:ext uri="{FF2B5EF4-FFF2-40B4-BE49-F238E27FC236}">
                <a16:creationId xmlns:a16="http://schemas.microsoft.com/office/drawing/2014/main" id="{ACA71810-3D71-C0C3-6CCE-3F5B227C2581}"/>
              </a:ext>
            </a:extLst>
          </p:cNvPr>
          <p:cNvPicPr>
            <a:picLocks noChangeAspect="1"/>
          </p:cNvPicPr>
          <p:nvPr/>
        </p:nvPicPr>
        <p:blipFill>
          <a:blip r:embed="rId2"/>
          <a:stretch>
            <a:fillRect/>
          </a:stretch>
        </p:blipFill>
        <p:spPr>
          <a:xfrm>
            <a:off x="939795" y="1320381"/>
            <a:ext cx="6698673" cy="4871762"/>
          </a:xfrm>
          <a:prstGeom prst="rect">
            <a:avLst/>
          </a:prstGeom>
        </p:spPr>
      </p:pic>
      <p:pic>
        <p:nvPicPr>
          <p:cNvPr id="12" name="Content Placeholder 11">
            <a:extLst>
              <a:ext uri="{FF2B5EF4-FFF2-40B4-BE49-F238E27FC236}">
                <a16:creationId xmlns:a16="http://schemas.microsoft.com/office/drawing/2014/main" id="{6E7C304C-B573-3D2E-5066-DF5A675FB5B2}"/>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195469009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CA510E-79E5-C61D-764C-53E38D5EF7AE}"/>
              </a:ext>
            </a:extLst>
          </p:cNvPr>
          <p:cNvSpPr>
            <a:spLocks noGrp="1"/>
          </p:cNvSpPr>
          <p:nvPr>
            <p:ph sz="quarter" idx="11"/>
          </p:nvPr>
        </p:nvSpPr>
        <p:spPr/>
        <p:txBody>
          <a:bodyPr>
            <a:normAutofit lnSpcReduction="10000"/>
          </a:bodyPr>
          <a:lstStyle/>
          <a:p>
            <a:pPr marL="0" indent="0">
              <a:spcBef>
                <a:spcPts val="0"/>
              </a:spcBef>
              <a:spcAft>
                <a:spcPts val="1200"/>
              </a:spcAft>
              <a:buNone/>
            </a:pPr>
            <a:r>
              <a:rPr lang="en-GB" sz="1800" dirty="0"/>
              <a:t>If the goal is to build public support for Ireland's EU presidency climate-food priority, the model suggests the most effective levers are attitudinal — specifically, building the connection between climate change and food insecurity in people's minds, reinforcing that climate change impacts people in other countries, and building confidence that government action can make a difference. The demographic and media channels matter mainly insofar as they shape those attitudes.</a:t>
            </a:r>
          </a:p>
        </p:txBody>
      </p:sp>
      <p:sp>
        <p:nvSpPr>
          <p:cNvPr id="4" name="Title 3">
            <a:extLst>
              <a:ext uri="{FF2B5EF4-FFF2-40B4-BE49-F238E27FC236}">
                <a16:creationId xmlns:a16="http://schemas.microsoft.com/office/drawing/2014/main" id="{B5D87A92-FD53-2CD1-DCD5-4990BA5250D8}"/>
              </a:ext>
            </a:extLst>
          </p:cNvPr>
          <p:cNvSpPr>
            <a:spLocks noGrp="1"/>
          </p:cNvSpPr>
          <p:nvPr>
            <p:ph type="title"/>
          </p:nvPr>
        </p:nvSpPr>
        <p:spPr>
          <a:xfrm>
            <a:off x="838200" y="356064"/>
            <a:ext cx="10515600" cy="923330"/>
          </a:xfrm>
        </p:spPr>
        <p:txBody>
          <a:bodyPr/>
          <a:lstStyle/>
          <a:p>
            <a:r>
              <a:rPr lang="en-GB" dirty="0"/>
              <a:t>What predicts support for Ireland's EU Presidency climate-food priority?</a:t>
            </a:r>
            <a:endParaRPr lang="en-US" dirty="0"/>
          </a:p>
        </p:txBody>
      </p:sp>
      <p:pic>
        <p:nvPicPr>
          <p:cNvPr id="6" name="Picture 5">
            <a:extLst>
              <a:ext uri="{FF2B5EF4-FFF2-40B4-BE49-F238E27FC236}">
                <a16:creationId xmlns:a16="http://schemas.microsoft.com/office/drawing/2014/main" id="{4C702D9E-9130-D6C0-01FC-695A3F1675FC}"/>
              </a:ext>
            </a:extLst>
          </p:cNvPr>
          <p:cNvPicPr>
            <a:picLocks noChangeAspect="1"/>
          </p:cNvPicPr>
          <p:nvPr/>
        </p:nvPicPr>
        <p:blipFill>
          <a:blip r:embed="rId3"/>
          <a:stretch>
            <a:fillRect/>
          </a:stretch>
        </p:blipFill>
        <p:spPr>
          <a:xfrm>
            <a:off x="838200" y="1627737"/>
            <a:ext cx="6923519" cy="4228777"/>
          </a:xfrm>
          <a:prstGeom prst="rect">
            <a:avLst/>
          </a:prstGeom>
        </p:spPr>
      </p:pic>
    </p:spTree>
    <p:extLst>
      <p:ext uri="{BB962C8B-B14F-4D97-AF65-F5344CB8AC3E}">
        <p14:creationId xmlns:p14="http://schemas.microsoft.com/office/powerpoint/2010/main" val="168917111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EF2D6-6805-893B-54FA-BB948C6DA2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A3AA9-4FD1-EE77-EE17-02A8F62E2D32}"/>
              </a:ext>
            </a:extLst>
          </p:cNvPr>
          <p:cNvSpPr>
            <a:spLocks noGrp="1"/>
          </p:cNvSpPr>
          <p:nvPr>
            <p:ph sz="quarter" idx="11"/>
          </p:nvPr>
        </p:nvSpPr>
        <p:spPr/>
        <p:txBody>
          <a:bodyPr>
            <a:normAutofit lnSpcReduction="10000"/>
          </a:bodyPr>
          <a:lstStyle/>
          <a:p>
            <a:pPr>
              <a:spcBef>
                <a:spcPts val="0"/>
              </a:spcBef>
            </a:pPr>
            <a:r>
              <a:rPr lang="en-GB" b="1" dirty="0"/>
              <a:t>Positive predictors</a:t>
            </a:r>
            <a:r>
              <a:rPr lang="en-GB" dirty="0"/>
              <a:t>: </a:t>
            </a:r>
          </a:p>
          <a:p>
            <a:pPr lvl="1">
              <a:spcBef>
                <a:spcPts val="0"/>
              </a:spcBef>
            </a:pPr>
            <a:r>
              <a:rPr lang="en-GB" dirty="0"/>
              <a:t>Food security agreement: about 22 percentage points more likely to support the EU presidency push.</a:t>
            </a:r>
          </a:p>
          <a:p>
            <a:pPr lvl="1">
              <a:spcBef>
                <a:spcPts val="0"/>
              </a:spcBef>
            </a:pPr>
            <a:r>
              <a:rPr lang="en-GB" dirty="0"/>
              <a:t>Government efficacy: each step up on the 0–10 scale adds about 2.4pp to the probability of support</a:t>
            </a:r>
          </a:p>
          <a:p>
            <a:pPr lvl="1">
              <a:spcBef>
                <a:spcPts val="0"/>
              </a:spcBef>
            </a:pPr>
            <a:r>
              <a:rPr lang="en-GB" dirty="0"/>
              <a:t>Donated to a development NGO: +7.2pp </a:t>
            </a:r>
          </a:p>
          <a:p>
            <a:pPr lvl="1">
              <a:spcBef>
                <a:spcPts val="0"/>
              </a:spcBef>
            </a:pPr>
            <a:r>
              <a:rPr lang="en-GB" dirty="0"/>
              <a:t>Personal experience of climate change: Personal experience adds about 3.6pp; believing in substantial impact on others adds about 8pp.</a:t>
            </a:r>
          </a:p>
          <a:p>
            <a:pPr lvl="1">
              <a:spcBef>
                <a:spcPts val="0"/>
              </a:spcBef>
            </a:pPr>
            <a:r>
              <a:rPr lang="en-GB" dirty="0"/>
              <a:t>Belief that climate change impacts other countries</a:t>
            </a:r>
          </a:p>
          <a:p>
            <a:pPr lvl="1">
              <a:spcBef>
                <a:spcPts val="0"/>
              </a:spcBef>
            </a:pPr>
            <a:r>
              <a:rPr lang="en-GB" dirty="0"/>
              <a:t>Being born before 1965 (Baby Boomer or older): +4.2pp</a:t>
            </a:r>
          </a:p>
          <a:p>
            <a:pPr lvl="1">
              <a:spcBef>
                <a:spcPts val="0"/>
              </a:spcBef>
            </a:pPr>
            <a:r>
              <a:rPr lang="en-GB" dirty="0"/>
              <a:t>Multiculturalism: + 5.9pp </a:t>
            </a:r>
          </a:p>
          <a:p>
            <a:pPr>
              <a:spcBef>
                <a:spcPts val="0"/>
              </a:spcBef>
            </a:pPr>
            <a:r>
              <a:rPr lang="en-GB" b="1" dirty="0"/>
              <a:t>Negative predictors</a:t>
            </a:r>
            <a:r>
              <a:rPr lang="en-GB" dirty="0"/>
              <a:t>:</a:t>
            </a:r>
          </a:p>
          <a:p>
            <a:pPr lvl="1">
              <a:spcBef>
                <a:spcPts val="0"/>
              </a:spcBef>
            </a:pPr>
            <a:r>
              <a:rPr lang="en-GB" dirty="0"/>
              <a:t>Climate change denial: -7.5pp</a:t>
            </a:r>
          </a:p>
          <a:p>
            <a:pPr lvl="1">
              <a:spcBef>
                <a:spcPts val="0"/>
              </a:spcBef>
            </a:pPr>
            <a:r>
              <a:rPr lang="en-GB" dirty="0"/>
              <a:t>Travelled overseas</a:t>
            </a:r>
          </a:p>
          <a:p>
            <a:pPr lvl="1">
              <a:spcBef>
                <a:spcPts val="0"/>
              </a:spcBef>
            </a:pPr>
            <a:r>
              <a:rPr lang="en-GB" dirty="0"/>
              <a:t>Catholic: -3.7pp</a:t>
            </a:r>
          </a:p>
        </p:txBody>
      </p:sp>
      <p:sp>
        <p:nvSpPr>
          <p:cNvPr id="4" name="Title 3">
            <a:extLst>
              <a:ext uri="{FF2B5EF4-FFF2-40B4-BE49-F238E27FC236}">
                <a16:creationId xmlns:a16="http://schemas.microsoft.com/office/drawing/2014/main" id="{6B9924AB-B9C0-062A-19DD-D9FEB6F0BC9A}"/>
              </a:ext>
            </a:extLst>
          </p:cNvPr>
          <p:cNvSpPr>
            <a:spLocks noGrp="1"/>
          </p:cNvSpPr>
          <p:nvPr>
            <p:ph type="title"/>
          </p:nvPr>
        </p:nvSpPr>
        <p:spPr>
          <a:xfrm>
            <a:off x="838200" y="356064"/>
            <a:ext cx="10515600" cy="923330"/>
          </a:xfrm>
        </p:spPr>
        <p:txBody>
          <a:bodyPr/>
          <a:lstStyle/>
          <a:p>
            <a:r>
              <a:rPr lang="en-GB" dirty="0"/>
              <a:t>What predicts support for Ireland's EU Presidency climate-food priority?</a:t>
            </a:r>
            <a:endParaRPr lang="en-US" dirty="0"/>
          </a:p>
        </p:txBody>
      </p:sp>
      <p:pic>
        <p:nvPicPr>
          <p:cNvPr id="6" name="Picture 5">
            <a:extLst>
              <a:ext uri="{FF2B5EF4-FFF2-40B4-BE49-F238E27FC236}">
                <a16:creationId xmlns:a16="http://schemas.microsoft.com/office/drawing/2014/main" id="{6690C5E0-59AF-0728-296A-DE92077B62E8}"/>
              </a:ext>
            </a:extLst>
          </p:cNvPr>
          <p:cNvPicPr>
            <a:picLocks noChangeAspect="1"/>
          </p:cNvPicPr>
          <p:nvPr/>
        </p:nvPicPr>
        <p:blipFill>
          <a:blip r:embed="rId3"/>
          <a:stretch>
            <a:fillRect/>
          </a:stretch>
        </p:blipFill>
        <p:spPr>
          <a:xfrm>
            <a:off x="838200" y="1627737"/>
            <a:ext cx="6923519" cy="4228777"/>
          </a:xfrm>
          <a:prstGeom prst="rect">
            <a:avLst/>
          </a:prstGeom>
        </p:spPr>
      </p:pic>
    </p:spTree>
    <p:extLst>
      <p:ext uri="{BB962C8B-B14F-4D97-AF65-F5344CB8AC3E}">
        <p14:creationId xmlns:p14="http://schemas.microsoft.com/office/powerpoint/2010/main" val="104792344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5E946-C2C3-01D3-677C-04F6B42918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0858A-A69C-F5C1-8D84-A44B587B17F9}"/>
              </a:ext>
            </a:extLst>
          </p:cNvPr>
          <p:cNvSpPr>
            <a:spLocks noGrp="1"/>
          </p:cNvSpPr>
          <p:nvPr>
            <p:ph sz="quarter" idx="11"/>
          </p:nvPr>
        </p:nvSpPr>
        <p:spPr/>
        <p:txBody>
          <a:bodyPr/>
          <a:lstStyle/>
          <a:p>
            <a:r>
              <a:rPr lang="en-GB" dirty="0">
                <a:solidFill>
                  <a:srgbClr val="2E3B68"/>
                </a:solidFill>
                <a:latin typeface="Arial"/>
              </a:rPr>
              <a:t>47%</a:t>
            </a:r>
            <a:endParaRPr lang="en-IE" noProof="0" dirty="0"/>
          </a:p>
        </p:txBody>
      </p:sp>
      <p:sp>
        <p:nvSpPr>
          <p:cNvPr id="5" name="Content Placeholder 4">
            <a:extLst>
              <a:ext uri="{FF2B5EF4-FFF2-40B4-BE49-F238E27FC236}">
                <a16:creationId xmlns:a16="http://schemas.microsoft.com/office/drawing/2014/main" id="{2C69CD45-2B5E-1088-D1BB-B1887005FE61}"/>
              </a:ext>
            </a:extLst>
          </p:cNvPr>
          <p:cNvSpPr>
            <a:spLocks noGrp="1"/>
          </p:cNvSpPr>
          <p:nvPr>
            <p:ph sz="quarter" idx="13"/>
          </p:nvPr>
        </p:nvSpPr>
        <p:spPr/>
        <p:txBody>
          <a:bodyPr/>
          <a:lstStyle/>
          <a:p>
            <a:pPr algn="l"/>
            <a:r>
              <a:rPr lang="en-GB" dirty="0">
                <a:solidFill>
                  <a:srgbClr val="505456"/>
                </a:solidFill>
              </a:rPr>
              <a:t>say reducing food waste is the most effective action on food insecurity</a:t>
            </a:r>
          </a:p>
        </p:txBody>
      </p:sp>
      <p:sp>
        <p:nvSpPr>
          <p:cNvPr id="7" name="Title 6">
            <a:extLst>
              <a:ext uri="{FF2B5EF4-FFF2-40B4-BE49-F238E27FC236}">
                <a16:creationId xmlns:a16="http://schemas.microsoft.com/office/drawing/2014/main" id="{BE8A6F20-1DAD-6F6F-729B-30202EE2A7B8}"/>
              </a:ext>
            </a:extLst>
          </p:cNvPr>
          <p:cNvSpPr>
            <a:spLocks noGrp="1"/>
          </p:cNvSpPr>
          <p:nvPr>
            <p:ph type="title"/>
          </p:nvPr>
        </p:nvSpPr>
        <p:spPr>
          <a:xfrm>
            <a:off x="838199" y="617888"/>
            <a:ext cx="10873509" cy="535531"/>
          </a:xfrm>
        </p:spPr>
        <p:txBody>
          <a:bodyPr/>
          <a:lstStyle/>
          <a:p>
            <a:r>
              <a:rPr lang="en-GB" sz="3200" dirty="0">
                <a:solidFill>
                  <a:srgbClr val="2E3B68"/>
                </a:solidFill>
              </a:rPr>
              <a:t>FIX SYSTEMS, Not patch problems</a:t>
            </a:r>
            <a:endParaRPr lang="en-IE" noProof="0" dirty="0"/>
          </a:p>
        </p:txBody>
      </p:sp>
      <p:sp>
        <p:nvSpPr>
          <p:cNvPr id="16" name="Content Placeholder 15">
            <a:extLst>
              <a:ext uri="{FF2B5EF4-FFF2-40B4-BE49-F238E27FC236}">
                <a16:creationId xmlns:a16="http://schemas.microsoft.com/office/drawing/2014/main" id="{D7992677-3235-3D7C-7CFD-09CC88E9ADEB}"/>
              </a:ext>
            </a:extLst>
          </p:cNvPr>
          <p:cNvSpPr>
            <a:spLocks noGrp="1"/>
          </p:cNvSpPr>
          <p:nvPr>
            <p:ph sz="quarter" idx="10"/>
          </p:nvPr>
        </p:nvSpPr>
        <p:spPr/>
        <p:txBody>
          <a:bodyPr>
            <a:normAutofit fontScale="92500" lnSpcReduction="20000"/>
          </a:bodyPr>
          <a:lstStyle/>
          <a:p>
            <a:pPr marL="0" indent="0" algn="l">
              <a:buNone/>
            </a:pPr>
            <a:r>
              <a:rPr lang="en-GB" sz="1400" dirty="0">
                <a:solidFill>
                  <a:srgbClr val="181F15"/>
                </a:solidFill>
              </a:rPr>
              <a:t>It is striking that the Irish public is very much in the systems change space. Reducing food waste (47%), changing food systems (42%), and climate-resilient farming in developing countries (42%), improving supply chains (34%) and supporting small-scale farmers (31%) lead.</a:t>
            </a:r>
          </a:p>
          <a:p>
            <a:pPr marL="0" indent="0" algn="l">
              <a:spcBef>
                <a:spcPts val="800"/>
              </a:spcBef>
              <a:spcAft>
                <a:spcPts val="400"/>
              </a:spcAft>
              <a:buNone/>
            </a:pPr>
            <a:r>
              <a:rPr lang="en-GB" sz="1400" dirty="0">
                <a:solidFill>
                  <a:srgbClr val="181F15"/>
                </a:solidFill>
              </a:rPr>
              <a:t>The emphasis on food waste is notable – a tangible, relatable action. But the strong support for structural solutions shows the public understands that food insecurity requires systemic change, not just emergency aid.</a:t>
            </a:r>
          </a:p>
        </p:txBody>
      </p:sp>
      <p:pic>
        <p:nvPicPr>
          <p:cNvPr id="4" name="Picture 3" descr="plot_QB7_12_effective_actions.png">
            <a:extLst>
              <a:ext uri="{FF2B5EF4-FFF2-40B4-BE49-F238E27FC236}">
                <a16:creationId xmlns:a16="http://schemas.microsoft.com/office/drawing/2014/main" id="{4E634201-5473-7BB5-60E0-0994EACA9848}"/>
              </a:ext>
            </a:extLst>
          </p:cNvPr>
          <p:cNvPicPr>
            <a:picLocks noChangeAspect="1"/>
          </p:cNvPicPr>
          <p:nvPr/>
        </p:nvPicPr>
        <p:blipFill>
          <a:blip r:embed="rId2"/>
          <a:stretch>
            <a:fillRect/>
          </a:stretch>
        </p:blipFill>
        <p:spPr>
          <a:xfrm>
            <a:off x="4768852" y="1368425"/>
            <a:ext cx="6400800" cy="4610698"/>
          </a:xfrm>
          <a:prstGeom prst="rect">
            <a:avLst/>
          </a:prstGeom>
        </p:spPr>
      </p:pic>
      <p:pic>
        <p:nvPicPr>
          <p:cNvPr id="11" name="Content Placeholder 10">
            <a:extLst>
              <a:ext uri="{FF2B5EF4-FFF2-40B4-BE49-F238E27FC236}">
                <a16:creationId xmlns:a16="http://schemas.microsoft.com/office/drawing/2014/main" id="{3A3AAD48-F376-1E86-0566-2088D41AC43A}"/>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405296815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8C25-E3B1-E2DD-03BC-958CF685A8E0}"/>
              </a:ext>
            </a:extLst>
          </p:cNvPr>
          <p:cNvSpPr>
            <a:spLocks noGrp="1"/>
          </p:cNvSpPr>
          <p:nvPr>
            <p:ph type="title"/>
          </p:nvPr>
        </p:nvSpPr>
        <p:spPr/>
        <p:txBody>
          <a:bodyPr/>
          <a:lstStyle/>
          <a:p>
            <a:r>
              <a:rPr lang="en-GB" dirty="0"/>
              <a:t>Pathways to the Irish Public based on how to address climate insecurity</a:t>
            </a:r>
          </a:p>
        </p:txBody>
      </p:sp>
      <p:graphicFrame>
        <p:nvGraphicFramePr>
          <p:cNvPr id="6" name="Content Placeholder 5">
            <a:extLst>
              <a:ext uri="{FF2B5EF4-FFF2-40B4-BE49-F238E27FC236}">
                <a16:creationId xmlns:a16="http://schemas.microsoft.com/office/drawing/2014/main" id="{2955A540-542A-C336-281B-80B59AF8EDB2}"/>
              </a:ext>
            </a:extLst>
          </p:cNvPr>
          <p:cNvGraphicFramePr>
            <a:graphicFrameLocks noGrp="1"/>
          </p:cNvGraphicFramePr>
          <p:nvPr>
            <p:ph idx="1"/>
            <p:extLst>
              <p:ext uri="{D42A27DB-BD31-4B8C-83A1-F6EECF244321}">
                <p14:modId xmlns:p14="http://schemas.microsoft.com/office/powerpoint/2010/main" val="944847075"/>
              </p:ext>
            </p:extLst>
          </p:nvPr>
        </p:nvGraphicFramePr>
        <p:xfrm>
          <a:off x="4360511" y="1841635"/>
          <a:ext cx="6993289" cy="3827463"/>
        </p:xfrm>
        <a:graphic>
          <a:graphicData uri="http://schemas.openxmlformats.org/drawingml/2006/table">
            <a:tbl>
              <a:tblPr firstRow="1" firstCol="1" bandRow="1"/>
              <a:tblGrid>
                <a:gridCol w="1152470">
                  <a:extLst>
                    <a:ext uri="{9D8B030D-6E8A-4147-A177-3AD203B41FA5}">
                      <a16:colId xmlns:a16="http://schemas.microsoft.com/office/drawing/2014/main" val="709139685"/>
                    </a:ext>
                  </a:extLst>
                </a:gridCol>
                <a:gridCol w="1324932">
                  <a:extLst>
                    <a:ext uri="{9D8B030D-6E8A-4147-A177-3AD203B41FA5}">
                      <a16:colId xmlns:a16="http://schemas.microsoft.com/office/drawing/2014/main" val="1086929753"/>
                    </a:ext>
                  </a:extLst>
                </a:gridCol>
                <a:gridCol w="1162279">
                  <a:extLst>
                    <a:ext uri="{9D8B030D-6E8A-4147-A177-3AD203B41FA5}">
                      <a16:colId xmlns:a16="http://schemas.microsoft.com/office/drawing/2014/main" val="1775956162"/>
                    </a:ext>
                  </a:extLst>
                </a:gridCol>
                <a:gridCol w="3353608">
                  <a:extLst>
                    <a:ext uri="{9D8B030D-6E8A-4147-A177-3AD203B41FA5}">
                      <a16:colId xmlns:a16="http://schemas.microsoft.com/office/drawing/2014/main" val="1820654082"/>
                    </a:ext>
                  </a:extLst>
                </a:gridCol>
              </a:tblGrid>
              <a:tr h="119031">
                <a:tc>
                  <a:txBody>
                    <a:bodyPr/>
                    <a:lstStyle/>
                    <a:p>
                      <a:pPr algn="ctr">
                        <a:lnSpc>
                          <a:spcPct val="115000"/>
                        </a:lnSpc>
                        <a:spcBef>
                          <a:spcPts val="200"/>
                        </a:spcBef>
                        <a:spcAft>
                          <a:spcPts val="200"/>
                        </a:spcAft>
                        <a:buNone/>
                      </a:pPr>
                      <a:r>
                        <a:rPr lang="en-US" sz="7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Group</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tc>
                  <a:txBody>
                    <a:bodyPr/>
                    <a:lstStyle/>
                    <a:p>
                      <a:pPr algn="ctr">
                        <a:lnSpc>
                          <a:spcPct val="115000"/>
                        </a:lnSpc>
                        <a:spcBef>
                          <a:spcPts val="200"/>
                        </a:spcBef>
                        <a:spcAft>
                          <a:spcPts val="200"/>
                        </a:spcAft>
                        <a:buNone/>
                      </a:pPr>
                      <a:r>
                        <a:rPr lang="en-US" sz="700" b="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Name</a:t>
                      </a:r>
                      <a:endParaRPr lang="en-GB" sz="9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tc>
                  <a:txBody>
                    <a:bodyPr/>
                    <a:lstStyle/>
                    <a:p>
                      <a:pPr algn="ctr">
                        <a:lnSpc>
                          <a:spcPct val="115000"/>
                        </a:lnSpc>
                        <a:spcBef>
                          <a:spcPts val="200"/>
                        </a:spcBef>
                        <a:spcAft>
                          <a:spcPts val="200"/>
                        </a:spcAft>
                        <a:buNone/>
                      </a:pPr>
                      <a:r>
                        <a:rPr lang="en-US" sz="700" b="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Size</a:t>
                      </a:r>
                      <a:endParaRPr lang="en-GB" sz="9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tc>
                  <a:txBody>
                    <a:bodyPr/>
                    <a:lstStyle/>
                    <a:p>
                      <a:pPr algn="ctr">
                        <a:lnSpc>
                          <a:spcPct val="115000"/>
                        </a:lnSpc>
                        <a:spcBef>
                          <a:spcPts val="200"/>
                        </a:spcBef>
                        <a:spcAft>
                          <a:spcPts val="200"/>
                        </a:spcAft>
                        <a:buNone/>
                      </a:pPr>
                      <a:r>
                        <a:rPr lang="en-US" sz="700" b="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What they believe</a:t>
                      </a:r>
                      <a:endParaRPr lang="en-GB" sz="9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extLst>
                  <a:ext uri="{0D108BD9-81ED-4DB2-BD59-A6C34878D82A}">
                    <a16:rowId xmlns:a16="http://schemas.microsoft.com/office/drawing/2014/main" val="4241665903"/>
                  </a:ext>
                </a:extLst>
              </a:tr>
              <a:tr h="661377">
                <a:tc>
                  <a:txBody>
                    <a:bodyPr/>
                    <a:lstStyle/>
                    <a:p>
                      <a:pPr algn="ctr">
                        <a:lnSpc>
                          <a:spcPct val="115000"/>
                        </a:lnSpc>
                        <a:spcBef>
                          <a:spcPts val="200"/>
                        </a:spcBef>
                        <a:spcAft>
                          <a:spcPts val="200"/>
                        </a:spcAft>
                        <a:buNone/>
                      </a:pP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tc>
                  <a:txBody>
                    <a:bodyPr/>
                    <a:lstStyle/>
                    <a:p>
                      <a:pPr>
                        <a:lnSpc>
                          <a:spcPct val="115000"/>
                        </a:lnSpc>
                        <a:spcBef>
                          <a:spcPts val="200"/>
                        </a:spcBef>
                        <a:spcAft>
                          <a:spcPts val="200"/>
                        </a:spcAft>
                        <a:buNone/>
                      </a:pPr>
                      <a:r>
                        <a:rPr lang="en-US" sz="9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Climate-Impact</a:t>
                      </a:r>
                      <a:br>
                        <a:rPr lang="en-US" sz="9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br>
                      <a:r>
                        <a:rPr lang="en-US" sz="9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Believers</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2E3B68"/>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gn="ctr">
                        <a:lnSpc>
                          <a:spcPct val="115000"/>
                        </a:lnSpc>
                        <a:spcBef>
                          <a:spcPts val="200"/>
                        </a:spcBef>
                        <a:spcAft>
                          <a:spcPts val="200"/>
                        </a:spcAft>
                        <a:buNone/>
                      </a:pPr>
                      <a:r>
                        <a:rPr lang="en-US" sz="1000" b="1">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30%</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nSpc>
                          <a:spcPct val="115000"/>
                        </a:lnSpc>
                        <a:spcBef>
                          <a:spcPts val="200"/>
                        </a:spcBef>
                        <a:spcAft>
                          <a:spcPts val="200"/>
                        </a:spcAft>
                        <a:buNone/>
                      </a:pPr>
                      <a:r>
                        <a:rPr lang="en-US" sz="9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Extreme weather drives their mental model — floods, crop failure, supply disruption. 76% agree CC affects food access. High trust in scientists (7.2/10). The mainstream of Irish climate opinion. Ready for specific policy asks and action-oriented messaging.</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extLst>
                  <a:ext uri="{0D108BD9-81ED-4DB2-BD59-A6C34878D82A}">
                    <a16:rowId xmlns:a16="http://schemas.microsoft.com/office/drawing/2014/main" val="3592763352"/>
                  </a:ext>
                </a:extLst>
              </a:tr>
              <a:tr h="795226">
                <a:tc>
                  <a:txBody>
                    <a:bodyPr/>
                    <a:lstStyle/>
                    <a:p>
                      <a:pPr algn="ctr">
                        <a:lnSpc>
                          <a:spcPct val="115000"/>
                        </a:lnSpc>
                        <a:spcBef>
                          <a:spcPts val="200"/>
                        </a:spcBef>
                        <a:spcAft>
                          <a:spcPts val="200"/>
                        </a:spcAft>
                        <a:buNone/>
                      </a:pPr>
                      <a:r>
                        <a:rPr lang="en-US" sz="8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Class 4</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009972"/>
                      </a:solidFill>
                      <a:prstDash val="solid"/>
                      <a:round/>
                      <a:headEnd type="none" w="med" len="med"/>
                      <a:tailEnd type="none" w="med" len="med"/>
                    </a:lnL>
                    <a:lnR w="12700" cap="flat" cmpd="sng" algn="ctr">
                      <a:solidFill>
                        <a:srgbClr val="009972"/>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009972"/>
                      </a:solidFill>
                      <a:prstDash val="solid"/>
                      <a:round/>
                      <a:headEnd type="none" w="med" len="med"/>
                      <a:tailEnd type="none" w="med" len="med"/>
                    </a:lnB>
                    <a:solidFill>
                      <a:srgbClr val="009972"/>
                    </a:solidFill>
                  </a:tcPr>
                </a:tc>
                <a:tc>
                  <a:txBody>
                    <a:bodyPr/>
                    <a:lstStyle/>
                    <a:p>
                      <a:pPr>
                        <a:lnSpc>
                          <a:spcPct val="115000"/>
                        </a:lnSpc>
                        <a:spcBef>
                          <a:spcPts val="200"/>
                        </a:spcBef>
                        <a:spcAft>
                          <a:spcPts val="200"/>
                        </a:spcAft>
                        <a:buNone/>
                      </a:pPr>
                      <a:r>
                        <a:rPr lang="en-US" sz="900" b="1">
                          <a:solidFill>
                            <a:srgbClr val="009972"/>
                          </a:solidFill>
                          <a:effectLst/>
                          <a:latin typeface="Calibri" panose="020F0502020204030204" pitchFamily="34" charset="0"/>
                          <a:ea typeface="MS Mincho" panose="02020609040205080304" pitchFamily="49" charset="-128"/>
                          <a:cs typeface="Times New Roman" panose="02020603050405020304" pitchFamily="18" charset="0"/>
                        </a:rPr>
                        <a:t>Full-Spectrum</a:t>
                      </a:r>
                      <a:br>
                        <a:rPr lang="en-US" sz="900" b="1">
                          <a:solidFill>
                            <a:srgbClr val="009972"/>
                          </a:solidFill>
                          <a:effectLst/>
                          <a:latin typeface="Calibri" panose="020F0502020204030204" pitchFamily="34" charset="0"/>
                          <a:ea typeface="MS Mincho" panose="02020609040205080304" pitchFamily="49" charset="-128"/>
                          <a:cs typeface="Times New Roman" panose="02020603050405020304" pitchFamily="18" charset="0"/>
                        </a:rPr>
                      </a:br>
                      <a:r>
                        <a:rPr lang="en-US" sz="900" b="1">
                          <a:solidFill>
                            <a:srgbClr val="009972"/>
                          </a:solidFill>
                          <a:effectLst/>
                          <a:latin typeface="Calibri" panose="020F0502020204030204" pitchFamily="34" charset="0"/>
                          <a:ea typeface="MS Mincho" panose="02020609040205080304" pitchFamily="49" charset="-128"/>
                          <a:cs typeface="Times New Roman" panose="02020603050405020304" pitchFamily="18" charset="0"/>
                        </a:rPr>
                        <a:t>Believers</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009972"/>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a:lnSpc>
                          <a:spcPct val="115000"/>
                        </a:lnSpc>
                        <a:spcBef>
                          <a:spcPts val="200"/>
                        </a:spcBef>
                        <a:spcAft>
                          <a:spcPts val="200"/>
                        </a:spcAft>
                        <a:buNone/>
                      </a:pPr>
                      <a:r>
                        <a:rPr lang="en-US" sz="1000" b="1">
                          <a:solidFill>
                            <a:srgbClr val="009972"/>
                          </a:solidFill>
                          <a:effectLst/>
                          <a:latin typeface="Calibri" panose="020F0502020204030204" pitchFamily="34" charset="0"/>
                          <a:ea typeface="MS Mincho" panose="02020609040205080304" pitchFamily="49" charset="-128"/>
                          <a:cs typeface="Times New Roman" panose="02020603050405020304" pitchFamily="18" charset="0"/>
                        </a:rPr>
                        <a:t>29%</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Bef>
                          <a:spcPts val="200"/>
                        </a:spcBef>
                        <a:spcAft>
                          <a:spcPts val="200"/>
                        </a:spcAft>
                        <a:buNone/>
                      </a:pPr>
                      <a:r>
                        <a:rPr lang="en-US" sz="9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most intellectually engaged group — they see all pathways: weather, water, conflict, prices, virus spread. 85% CC–food agreement; 75% back EU Presidency climate action. Highest scientific trust (7.7/10). Already converted; needs deepening, not convincing.</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518384523"/>
                  </a:ext>
                </a:extLst>
              </a:tr>
              <a:tr h="795226">
                <a:tc>
                  <a:txBody>
                    <a:bodyPr/>
                    <a:lstStyle/>
                    <a:p>
                      <a:pPr algn="ctr">
                        <a:lnSpc>
                          <a:spcPct val="115000"/>
                        </a:lnSpc>
                        <a:spcBef>
                          <a:spcPts val="200"/>
                        </a:spcBef>
                        <a:spcAft>
                          <a:spcPts val="200"/>
                        </a:spcAft>
                        <a:buNone/>
                      </a:pPr>
                      <a:r>
                        <a:rPr lang="en-US" sz="8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Group 1</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0076A7"/>
                      </a:solidFill>
                      <a:prstDash val="solid"/>
                      <a:round/>
                      <a:headEnd type="none" w="med" len="med"/>
                      <a:tailEnd type="none" w="med" len="med"/>
                    </a:lnL>
                    <a:lnR w="12700" cap="flat" cmpd="sng" algn="ctr">
                      <a:solidFill>
                        <a:srgbClr val="0076A7"/>
                      </a:solidFill>
                      <a:prstDash val="solid"/>
                      <a:round/>
                      <a:headEnd type="none" w="med" len="med"/>
                      <a:tailEnd type="none" w="med" len="med"/>
                    </a:lnR>
                    <a:lnT w="12700" cap="flat" cmpd="sng" algn="ctr">
                      <a:solidFill>
                        <a:srgbClr val="009972"/>
                      </a:solidFill>
                      <a:prstDash val="solid"/>
                      <a:round/>
                      <a:headEnd type="none" w="med" len="med"/>
                      <a:tailEnd type="none" w="med" len="med"/>
                    </a:lnT>
                    <a:lnB w="12700" cap="flat" cmpd="sng" algn="ctr">
                      <a:solidFill>
                        <a:srgbClr val="0076A7"/>
                      </a:solidFill>
                      <a:prstDash val="solid"/>
                      <a:round/>
                      <a:headEnd type="none" w="med" len="med"/>
                      <a:tailEnd type="none" w="med" len="med"/>
                    </a:lnB>
                    <a:solidFill>
                      <a:srgbClr val="0076A7"/>
                    </a:solidFill>
                  </a:tcPr>
                </a:tc>
                <a:tc>
                  <a:txBody>
                    <a:bodyPr/>
                    <a:lstStyle/>
                    <a:p>
                      <a:pPr>
                        <a:lnSpc>
                          <a:spcPct val="115000"/>
                        </a:lnSpc>
                        <a:spcBef>
                          <a:spcPts val="200"/>
                        </a:spcBef>
                        <a:spcAft>
                          <a:spcPts val="200"/>
                        </a:spcAft>
                        <a:buNone/>
                      </a:pPr>
                      <a:r>
                        <a:rPr lang="en-US" sz="900" b="1">
                          <a:solidFill>
                            <a:srgbClr val="0076A7"/>
                          </a:solidFill>
                          <a:effectLst/>
                          <a:latin typeface="Calibri" panose="020F0502020204030204" pitchFamily="34" charset="0"/>
                          <a:ea typeface="MS Mincho" panose="02020609040205080304" pitchFamily="49" charset="-128"/>
                          <a:cs typeface="Times New Roman" panose="02020603050405020304" pitchFamily="18" charset="0"/>
                        </a:rPr>
                        <a:t>Systemic</a:t>
                      </a:r>
                      <a:br>
                        <a:rPr lang="en-US" sz="900" b="1">
                          <a:solidFill>
                            <a:srgbClr val="0076A7"/>
                          </a:solidFill>
                          <a:effectLst/>
                          <a:latin typeface="Calibri" panose="020F0502020204030204" pitchFamily="34" charset="0"/>
                          <a:ea typeface="MS Mincho" panose="02020609040205080304" pitchFamily="49" charset="-128"/>
                          <a:cs typeface="Times New Roman" panose="02020603050405020304" pitchFamily="18" charset="0"/>
                        </a:rPr>
                      </a:br>
                      <a:r>
                        <a:rPr lang="en-US" sz="900" b="1">
                          <a:solidFill>
                            <a:srgbClr val="0076A7"/>
                          </a:solidFill>
                          <a:effectLst/>
                          <a:latin typeface="Calibri" panose="020F0502020204030204" pitchFamily="34" charset="0"/>
                          <a:ea typeface="MS Mincho" panose="02020609040205080304" pitchFamily="49" charset="-128"/>
                          <a:cs typeface="Times New Roman" panose="02020603050405020304" pitchFamily="18" charset="0"/>
                        </a:rPr>
                        <a:t>Thinkers</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0076A7"/>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gn="ctr">
                        <a:lnSpc>
                          <a:spcPct val="115000"/>
                        </a:lnSpc>
                        <a:spcBef>
                          <a:spcPts val="200"/>
                        </a:spcBef>
                        <a:spcAft>
                          <a:spcPts val="200"/>
                        </a:spcAft>
                        <a:buNone/>
                      </a:pPr>
                      <a:r>
                        <a:rPr lang="en-US" sz="1000" b="1">
                          <a:solidFill>
                            <a:srgbClr val="0076A7"/>
                          </a:solidFill>
                          <a:effectLst/>
                          <a:latin typeface="Calibri" panose="020F0502020204030204" pitchFamily="34" charset="0"/>
                          <a:ea typeface="MS Mincho" panose="02020609040205080304" pitchFamily="49" charset="-128"/>
                          <a:cs typeface="Times New Roman" panose="02020603050405020304" pitchFamily="18" charset="0"/>
                        </a:rPr>
                        <a:t>22%</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nSpc>
                          <a:spcPct val="115000"/>
                        </a:lnSpc>
                        <a:spcBef>
                          <a:spcPts val="200"/>
                        </a:spcBef>
                        <a:spcAft>
                          <a:spcPts val="200"/>
                        </a:spcAft>
                        <a:buNone/>
                      </a:pPr>
                      <a:r>
                        <a:rPr lang="en-US" sz="9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counterintuitive group — they understand systemic pathways (conflict, prices, water) but do NOT select extreme weather as a cause. 61% CC–food agreement. More nuanced and analytical than emotional. Responds to economic and policy framing, not weather drama.</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extLst>
                  <a:ext uri="{0D108BD9-81ED-4DB2-BD59-A6C34878D82A}">
                    <a16:rowId xmlns:a16="http://schemas.microsoft.com/office/drawing/2014/main" val="85072224"/>
                  </a:ext>
                </a:extLst>
              </a:tr>
              <a:tr h="795226">
                <a:tc>
                  <a:txBody>
                    <a:bodyPr/>
                    <a:lstStyle/>
                    <a:p>
                      <a:pPr algn="ctr">
                        <a:lnSpc>
                          <a:spcPct val="115000"/>
                        </a:lnSpc>
                        <a:spcBef>
                          <a:spcPts val="200"/>
                        </a:spcBef>
                        <a:spcAft>
                          <a:spcPts val="200"/>
                        </a:spcAft>
                        <a:buNone/>
                      </a:pPr>
                      <a:r>
                        <a:rPr lang="en-US" sz="8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Group 5</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E88B3A"/>
                      </a:solidFill>
                      <a:prstDash val="solid"/>
                      <a:round/>
                      <a:headEnd type="none" w="med" len="med"/>
                      <a:tailEnd type="none" w="med" len="med"/>
                    </a:lnL>
                    <a:lnR w="12700" cap="flat" cmpd="sng" algn="ctr">
                      <a:solidFill>
                        <a:srgbClr val="E88B3A"/>
                      </a:solidFill>
                      <a:prstDash val="solid"/>
                      <a:round/>
                      <a:headEnd type="none" w="med" len="med"/>
                      <a:tailEnd type="none" w="med" len="med"/>
                    </a:lnR>
                    <a:lnT w="12700" cap="flat" cmpd="sng" algn="ctr">
                      <a:solidFill>
                        <a:srgbClr val="0076A7"/>
                      </a:solidFill>
                      <a:prstDash val="solid"/>
                      <a:round/>
                      <a:headEnd type="none" w="med" len="med"/>
                      <a:tailEnd type="none" w="med" len="med"/>
                    </a:lnT>
                    <a:lnB w="12700" cap="flat" cmpd="sng" algn="ctr">
                      <a:solidFill>
                        <a:srgbClr val="E88B3A"/>
                      </a:solidFill>
                      <a:prstDash val="solid"/>
                      <a:round/>
                      <a:headEnd type="none" w="med" len="med"/>
                      <a:tailEnd type="none" w="med" len="med"/>
                    </a:lnB>
                    <a:solidFill>
                      <a:srgbClr val="E88B3A"/>
                    </a:solidFill>
                  </a:tcPr>
                </a:tc>
                <a:tc>
                  <a:txBody>
                    <a:bodyPr/>
                    <a:lstStyle/>
                    <a:p>
                      <a:pPr>
                        <a:lnSpc>
                          <a:spcPct val="115000"/>
                        </a:lnSpc>
                        <a:spcBef>
                          <a:spcPts val="200"/>
                        </a:spcBef>
                        <a:spcAft>
                          <a:spcPts val="200"/>
                        </a:spcAft>
                        <a:buNone/>
                      </a:pPr>
                      <a:r>
                        <a:rPr lang="en-US" sz="900" b="1">
                          <a:solidFill>
                            <a:srgbClr val="E88B3A"/>
                          </a:solidFill>
                          <a:effectLst/>
                          <a:latin typeface="Calibri" panose="020F0502020204030204" pitchFamily="34" charset="0"/>
                          <a:ea typeface="MS Mincho" panose="02020609040205080304" pitchFamily="49" charset="-128"/>
                          <a:cs typeface="Times New Roman" panose="02020603050405020304" pitchFamily="18" charset="0"/>
                        </a:rPr>
                        <a:t>Distribution &amp;</a:t>
                      </a:r>
                      <a:br>
                        <a:rPr lang="en-US" sz="900" b="1">
                          <a:solidFill>
                            <a:srgbClr val="E88B3A"/>
                          </a:solidFill>
                          <a:effectLst/>
                          <a:latin typeface="Calibri" panose="020F0502020204030204" pitchFamily="34" charset="0"/>
                          <a:ea typeface="MS Mincho" panose="02020609040205080304" pitchFamily="49" charset="-128"/>
                          <a:cs typeface="Times New Roman" panose="02020603050405020304" pitchFamily="18" charset="0"/>
                        </a:rPr>
                      </a:br>
                      <a:r>
                        <a:rPr lang="en-US" sz="900" b="1">
                          <a:solidFill>
                            <a:srgbClr val="E88B3A"/>
                          </a:solidFill>
                          <a:effectLst/>
                          <a:latin typeface="Calibri" panose="020F0502020204030204" pitchFamily="34" charset="0"/>
                          <a:ea typeface="MS Mincho" panose="02020609040205080304" pitchFamily="49" charset="-128"/>
                          <a:cs typeface="Times New Roman" panose="02020603050405020304" pitchFamily="18" charset="0"/>
                        </a:rPr>
                        <a:t>Access Framers</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E88B3A"/>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ctr">
                        <a:lnSpc>
                          <a:spcPct val="115000"/>
                        </a:lnSpc>
                        <a:spcBef>
                          <a:spcPts val="200"/>
                        </a:spcBef>
                        <a:spcAft>
                          <a:spcPts val="200"/>
                        </a:spcAft>
                        <a:buNone/>
                      </a:pPr>
                      <a:r>
                        <a:rPr lang="en-US" sz="1000" b="1">
                          <a:solidFill>
                            <a:srgbClr val="E88B3A"/>
                          </a:solidFill>
                          <a:effectLst/>
                          <a:latin typeface="Calibri" panose="020F0502020204030204" pitchFamily="34" charset="0"/>
                          <a:ea typeface="MS Mincho" panose="02020609040205080304" pitchFamily="49" charset="-128"/>
                          <a:cs typeface="Times New Roman" panose="02020603050405020304" pitchFamily="18" charset="0"/>
                        </a:rPr>
                        <a:t>17%</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Bef>
                          <a:spcPts val="200"/>
                        </a:spcBef>
                        <a:spcAft>
                          <a:spcPts val="200"/>
                        </a:spcAft>
                        <a:buNone/>
                      </a:pPr>
                      <a:r>
                        <a:rPr lang="en-US" sz="9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Defined by a distinctive belief: the food problem is not production but distribution — "we already produce enough food." 59% CC–food agreement. Food justice and equity lens. Responds to Global South solidarity and trade justice narratives. Natural heartland for Dóchas.</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639473435"/>
                  </a:ext>
                </a:extLst>
              </a:tr>
              <a:tr h="661377">
                <a:tc>
                  <a:txBody>
                    <a:bodyPr/>
                    <a:lstStyle/>
                    <a:p>
                      <a:pPr algn="ctr">
                        <a:lnSpc>
                          <a:spcPct val="115000"/>
                        </a:lnSpc>
                        <a:spcBef>
                          <a:spcPts val="200"/>
                        </a:spcBef>
                        <a:spcAft>
                          <a:spcPts val="200"/>
                        </a:spcAft>
                        <a:buNone/>
                      </a:pPr>
                      <a:r>
                        <a:rPr lang="en-US" sz="8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Group 3</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D8415C"/>
                      </a:solidFill>
                      <a:prstDash val="solid"/>
                      <a:round/>
                      <a:headEnd type="none" w="med" len="med"/>
                      <a:tailEnd type="none" w="med" len="med"/>
                    </a:lnL>
                    <a:lnR w="12700" cap="flat" cmpd="sng" algn="ctr">
                      <a:solidFill>
                        <a:srgbClr val="D8415C"/>
                      </a:solidFill>
                      <a:prstDash val="solid"/>
                      <a:round/>
                      <a:headEnd type="none" w="med" len="med"/>
                      <a:tailEnd type="none" w="med" len="med"/>
                    </a:lnR>
                    <a:lnT w="12700" cap="flat" cmpd="sng" algn="ctr">
                      <a:solidFill>
                        <a:srgbClr val="E88B3A"/>
                      </a:solidFill>
                      <a:prstDash val="solid"/>
                      <a:round/>
                      <a:headEnd type="none" w="med" len="med"/>
                      <a:tailEnd type="none" w="med" len="med"/>
                    </a:lnT>
                    <a:lnB w="12700" cap="flat" cmpd="sng" algn="ctr">
                      <a:solidFill>
                        <a:srgbClr val="D8415C"/>
                      </a:solidFill>
                      <a:prstDash val="solid"/>
                      <a:round/>
                      <a:headEnd type="none" w="med" len="med"/>
                      <a:tailEnd type="none" w="med" len="med"/>
                    </a:lnB>
                    <a:solidFill>
                      <a:srgbClr val="D8415C"/>
                    </a:solidFill>
                  </a:tcPr>
                </a:tc>
                <a:tc>
                  <a:txBody>
                    <a:bodyPr/>
                    <a:lstStyle/>
                    <a:p>
                      <a:pPr>
                        <a:lnSpc>
                          <a:spcPct val="115000"/>
                        </a:lnSpc>
                        <a:spcBef>
                          <a:spcPts val="200"/>
                        </a:spcBef>
                        <a:spcAft>
                          <a:spcPts val="200"/>
                        </a:spcAft>
                        <a:buNone/>
                      </a:pPr>
                      <a:r>
                        <a:rPr lang="en-US" sz="900" b="1">
                          <a:solidFill>
                            <a:srgbClr val="D8415C"/>
                          </a:solidFill>
                          <a:effectLst/>
                          <a:latin typeface="Calibri" panose="020F0502020204030204" pitchFamily="34" charset="0"/>
                          <a:ea typeface="MS Mincho" panose="02020609040205080304" pitchFamily="49" charset="-128"/>
                          <a:cs typeface="Times New Roman" panose="02020603050405020304" pitchFamily="18" charset="0"/>
                        </a:rPr>
                        <a:t>Climate</a:t>
                      </a:r>
                      <a:br>
                        <a:rPr lang="en-US" sz="900" b="1">
                          <a:solidFill>
                            <a:srgbClr val="D8415C"/>
                          </a:solidFill>
                          <a:effectLst/>
                          <a:latin typeface="Calibri" panose="020F0502020204030204" pitchFamily="34" charset="0"/>
                          <a:ea typeface="MS Mincho" panose="02020609040205080304" pitchFamily="49" charset="-128"/>
                          <a:cs typeface="Times New Roman" panose="02020603050405020304" pitchFamily="18" charset="0"/>
                        </a:rPr>
                      </a:br>
                      <a:r>
                        <a:rPr lang="en-US" sz="900" b="1">
                          <a:solidFill>
                            <a:srgbClr val="D8415C"/>
                          </a:solidFill>
                          <a:effectLst/>
                          <a:latin typeface="Calibri" panose="020F0502020204030204" pitchFamily="34" charset="0"/>
                          <a:ea typeface="MS Mincho" panose="02020609040205080304" pitchFamily="49" charset="-128"/>
                          <a:cs typeface="Times New Roman" panose="02020603050405020304" pitchFamily="18" charset="0"/>
                        </a:rPr>
                        <a:t>Deniers</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D8415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gn="ctr">
                        <a:lnSpc>
                          <a:spcPct val="115000"/>
                        </a:lnSpc>
                        <a:spcBef>
                          <a:spcPts val="200"/>
                        </a:spcBef>
                        <a:spcAft>
                          <a:spcPts val="200"/>
                        </a:spcAft>
                        <a:buNone/>
                      </a:pPr>
                      <a:r>
                        <a:rPr lang="en-US" sz="1000" b="1">
                          <a:solidFill>
                            <a:srgbClr val="D8415C"/>
                          </a:solidFill>
                          <a:effectLst/>
                          <a:latin typeface="Calibri" panose="020F0502020204030204" pitchFamily="34" charset="0"/>
                          <a:ea typeface="MS Mincho" panose="02020609040205080304" pitchFamily="49" charset="-128"/>
                          <a:cs typeface="Times New Roman" panose="02020603050405020304" pitchFamily="18" charset="0"/>
                        </a:rPr>
                        <a:t>3%</a:t>
                      </a:r>
                      <a:endParaRPr lang="en-GB" sz="100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tc>
                  <a:txBody>
                    <a:bodyPr/>
                    <a:lstStyle/>
                    <a:p>
                      <a:pPr>
                        <a:lnSpc>
                          <a:spcPct val="115000"/>
                        </a:lnSpc>
                        <a:spcBef>
                          <a:spcPts val="200"/>
                        </a:spcBef>
                        <a:spcAft>
                          <a:spcPts val="200"/>
                        </a:spcAft>
                        <a:buNone/>
                      </a:pPr>
                      <a:r>
                        <a:rPr lang="en-US" sz="9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100% select the denial item. The only group for whom CC is not happening. 77% are Disengaged segment. 3% of the relevant public. Not a viable audience for CC–food messaging. Do not invest campaign budget here.</a:t>
                      </a:r>
                      <a:endParaRPr lang="en-GB"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8195" marR="58195"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0F8"/>
                    </a:solidFill>
                  </a:tcPr>
                </a:tc>
                <a:extLst>
                  <a:ext uri="{0D108BD9-81ED-4DB2-BD59-A6C34878D82A}">
                    <a16:rowId xmlns:a16="http://schemas.microsoft.com/office/drawing/2014/main" val="2028068439"/>
                  </a:ext>
                </a:extLst>
              </a:tr>
            </a:tbl>
          </a:graphicData>
        </a:graphic>
      </p:graphicFrame>
      <p:graphicFrame>
        <p:nvGraphicFramePr>
          <p:cNvPr id="8" name="Table 7">
            <a:extLst>
              <a:ext uri="{FF2B5EF4-FFF2-40B4-BE49-F238E27FC236}">
                <a16:creationId xmlns:a16="http://schemas.microsoft.com/office/drawing/2014/main" id="{2D17D056-CF1A-F6B9-46F7-2165C82EB514}"/>
              </a:ext>
            </a:extLst>
          </p:cNvPr>
          <p:cNvGraphicFramePr>
            <a:graphicFrameLocks noGrp="1"/>
          </p:cNvGraphicFramePr>
          <p:nvPr>
            <p:extLst>
              <p:ext uri="{D42A27DB-BD31-4B8C-83A1-F6EECF244321}">
                <p14:modId xmlns:p14="http://schemas.microsoft.com/office/powerpoint/2010/main" val="2546152828"/>
              </p:ext>
            </p:extLst>
          </p:nvPr>
        </p:nvGraphicFramePr>
        <p:xfrm>
          <a:off x="838200" y="1841635"/>
          <a:ext cx="3269343" cy="4351984"/>
        </p:xfrm>
        <a:graphic>
          <a:graphicData uri="http://schemas.openxmlformats.org/drawingml/2006/table">
            <a:tbl>
              <a:tblPr firstRow="1" firstCol="1" bandRow="1"/>
              <a:tblGrid>
                <a:gridCol w="3269343">
                  <a:extLst>
                    <a:ext uri="{9D8B030D-6E8A-4147-A177-3AD203B41FA5}">
                      <a16:colId xmlns:a16="http://schemas.microsoft.com/office/drawing/2014/main" val="345196479"/>
                    </a:ext>
                  </a:extLst>
                </a:gridCol>
              </a:tblGrid>
              <a:tr h="131855">
                <a:tc>
                  <a:txBody>
                    <a:bodyPr/>
                    <a:lstStyle/>
                    <a:p>
                      <a:pPr algn="ctr">
                        <a:lnSpc>
                          <a:spcPct val="115000"/>
                        </a:lnSpc>
                        <a:spcBef>
                          <a:spcPts val="200"/>
                        </a:spcBef>
                        <a:spcAft>
                          <a:spcPts val="200"/>
                        </a:spcAft>
                        <a:buNone/>
                      </a:pPr>
                      <a:r>
                        <a:rPr lang="en-US" sz="8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FOR DÓCHAS MEMBERS &amp; NGO CAMPAIGNERS</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2E3B68"/>
                      </a:solidFill>
                      <a:prstDash val="solid"/>
                      <a:round/>
                      <a:headEnd type="none" w="med" len="med"/>
                      <a:tailEnd type="none" w="med" len="med"/>
                    </a:lnL>
                    <a:lnR w="12700" cap="flat" cmpd="sng" algn="ctr">
                      <a:solidFill>
                        <a:srgbClr val="2E3B68"/>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2E3B68"/>
                      </a:solidFill>
                      <a:prstDash val="solid"/>
                      <a:round/>
                      <a:headEnd type="none" w="med" len="med"/>
                      <a:tailEnd type="none" w="med" len="med"/>
                    </a:lnB>
                    <a:solidFill>
                      <a:srgbClr val="2E3B68"/>
                    </a:solidFill>
                  </a:tcPr>
                </a:tc>
                <a:extLst>
                  <a:ext uri="{0D108BD9-81ED-4DB2-BD59-A6C34878D82A}">
                    <a16:rowId xmlns:a16="http://schemas.microsoft.com/office/drawing/2014/main" val="4291161011"/>
                  </a:ext>
                </a:extLst>
              </a:tr>
              <a:tr h="131855">
                <a:tc>
                  <a:txBody>
                    <a:bodyPr/>
                    <a:lstStyle/>
                    <a:p>
                      <a:pPr>
                        <a:lnSpc>
                          <a:spcPct val="115000"/>
                        </a:lnSpc>
                        <a:spcBef>
                          <a:spcPts val="200"/>
                        </a:spcBef>
                        <a:spcAft>
                          <a:spcPts val="200"/>
                        </a:spcAft>
                        <a:buNone/>
                      </a:pPr>
                      <a:r>
                        <a:rPr lang="en-US" sz="8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Groups 2 &amp; 4 — Activate and Deepen (59%)</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0CCE0"/>
                      </a:solidFill>
                      <a:prstDash val="solid"/>
                      <a:round/>
                      <a:headEnd type="none" w="med" len="med"/>
                      <a:tailEnd type="none" w="med" len="med"/>
                    </a:lnL>
                    <a:lnR w="12700" cap="flat" cmpd="sng" algn="ctr">
                      <a:solidFill>
                        <a:srgbClr val="C0CCE0"/>
                      </a:solidFill>
                      <a:prstDash val="solid"/>
                      <a:round/>
                      <a:headEnd type="none" w="med" len="med"/>
                      <a:tailEnd type="none" w="med" len="med"/>
                    </a:lnR>
                    <a:lnT w="12700" cap="flat" cmpd="sng" algn="ctr">
                      <a:solidFill>
                        <a:srgbClr val="2E3B68"/>
                      </a:solidFill>
                      <a:prstDash val="solid"/>
                      <a:round/>
                      <a:headEnd type="none" w="med" len="med"/>
                      <a:tailEnd type="none" w="med" len="med"/>
                    </a:lnT>
                    <a:lnB w="12700" cap="flat" cmpd="sng" algn="ctr">
                      <a:solidFill>
                        <a:srgbClr val="C0CCE0"/>
                      </a:solidFill>
                      <a:prstDash val="solid"/>
                      <a:round/>
                      <a:headEnd type="none" w="med" len="med"/>
                      <a:tailEnd type="none" w="med" len="med"/>
                    </a:lnB>
                    <a:solidFill>
                      <a:srgbClr val="E8EFF8"/>
                    </a:solidFill>
                  </a:tcPr>
                </a:tc>
                <a:extLst>
                  <a:ext uri="{0D108BD9-81ED-4DB2-BD59-A6C34878D82A}">
                    <a16:rowId xmlns:a16="http://schemas.microsoft.com/office/drawing/2014/main" val="4228317999"/>
                  </a:ext>
                </a:extLst>
              </a:tr>
              <a:tr h="921172">
                <a:tc>
                  <a:txBody>
                    <a:bodyPr/>
                    <a:lstStyle/>
                    <a:p>
                      <a:pPr>
                        <a:lnSpc>
                          <a:spcPct val="115000"/>
                        </a:lnSpc>
                        <a:spcBef>
                          <a:spcPts val="200"/>
                        </a:spcBef>
                        <a:spcAft>
                          <a:spcPts val="200"/>
                        </a:spcAft>
                        <a:buNone/>
                      </a:pP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 Climate-Impact Believers: weather-led impact stories, concrete Irish examples (disrupted supply chains, food price rises). </a:t>
                      </a:r>
                    </a:p>
                    <a:p>
                      <a:pPr>
                        <a:lnSpc>
                          <a:spcPct val="115000"/>
                        </a:lnSpc>
                        <a:spcBef>
                          <a:spcPts val="200"/>
                        </a:spcBef>
                        <a:spcAft>
                          <a:spcPts val="200"/>
                        </a:spcAft>
                        <a:buNone/>
                      </a:pP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 Full-Spectrum Believers: systemic policy content — trade policy, global food systems, EU ambition. Both are primed for action; give them something specific to do.</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0CCE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579536114"/>
                  </a:ext>
                </a:extLst>
              </a:tr>
              <a:tr h="271939">
                <a:tc>
                  <a:txBody>
                    <a:bodyPr/>
                    <a:lstStyle/>
                    <a:p>
                      <a:pPr>
                        <a:lnSpc>
                          <a:spcPct val="115000"/>
                        </a:lnSpc>
                        <a:spcBef>
                          <a:spcPts val="200"/>
                        </a:spcBef>
                        <a:spcAft>
                          <a:spcPts val="200"/>
                        </a:spcAft>
                        <a:buNone/>
                      </a:pPr>
                      <a:r>
                        <a:rPr lang="en-US" sz="8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Group 1 — Systemic Thinkers: engage the economic mind (22%)</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0CCE0"/>
                      </a:solidFill>
                      <a:prstDash val="solid"/>
                      <a:round/>
                      <a:headEnd type="none" w="med" len="med"/>
                      <a:tailEnd type="none" w="med" len="med"/>
                    </a:lnL>
                    <a:lnR w="12700" cap="flat" cmpd="sng" algn="ctr">
                      <a:solidFill>
                        <a:srgbClr val="C0CCE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0CCE0"/>
                      </a:solidFill>
                      <a:prstDash val="solid"/>
                      <a:round/>
                      <a:headEnd type="none" w="med" len="med"/>
                      <a:tailEnd type="none" w="med" len="med"/>
                    </a:lnB>
                    <a:solidFill>
                      <a:srgbClr val="E8EFF8"/>
                    </a:solidFill>
                  </a:tcPr>
                </a:tc>
                <a:extLst>
                  <a:ext uri="{0D108BD9-81ED-4DB2-BD59-A6C34878D82A}">
                    <a16:rowId xmlns:a16="http://schemas.microsoft.com/office/drawing/2014/main" val="2598079751"/>
                  </a:ext>
                </a:extLst>
              </a:tr>
              <a:tr h="921172">
                <a:tc>
                  <a:txBody>
                    <a:bodyPr/>
                    <a:lstStyle/>
                    <a:p>
                      <a:pPr>
                        <a:lnSpc>
                          <a:spcPct val="115000"/>
                        </a:lnSpc>
                        <a:spcBef>
                          <a:spcPts val="200"/>
                        </a:spcBef>
                        <a:spcAft>
                          <a:spcPts val="200"/>
                        </a:spcAft>
                        <a:buNone/>
                      </a:pP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Avoid weather stuff – it doesn't resonate here. Use trade, supply chains,</a:t>
                      </a:r>
                      <a:b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prices, and economic sovereignty framing. "Climate change is a food security risk Ireland can't afford to ignore" speaks to this group. Link to Ireland’s economic interests in a stable global food system.</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0CCE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404943542"/>
                  </a:ext>
                </a:extLst>
              </a:tr>
              <a:tr h="131855">
                <a:tc>
                  <a:txBody>
                    <a:bodyPr/>
                    <a:lstStyle/>
                    <a:p>
                      <a:pPr>
                        <a:lnSpc>
                          <a:spcPct val="115000"/>
                        </a:lnSpc>
                        <a:spcBef>
                          <a:spcPts val="200"/>
                        </a:spcBef>
                        <a:spcAft>
                          <a:spcPts val="200"/>
                        </a:spcAft>
                        <a:buNone/>
                      </a:pPr>
                      <a:r>
                        <a:rPr lang="en-US" sz="8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Group 5 — Distribution Framers: equity and access (17%)</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0CCE0"/>
                      </a:solidFill>
                      <a:prstDash val="solid"/>
                      <a:round/>
                      <a:headEnd type="none" w="med" len="med"/>
                      <a:tailEnd type="none" w="med" len="med"/>
                    </a:lnL>
                    <a:lnR w="12700" cap="flat" cmpd="sng" algn="ctr">
                      <a:solidFill>
                        <a:srgbClr val="C0CCE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0CCE0"/>
                      </a:solidFill>
                      <a:prstDash val="solid"/>
                      <a:round/>
                      <a:headEnd type="none" w="med" len="med"/>
                      <a:tailEnd type="none" w="med" len="med"/>
                    </a:lnB>
                    <a:solidFill>
                      <a:srgbClr val="E8EFF8"/>
                    </a:solidFill>
                  </a:tcPr>
                </a:tc>
                <a:extLst>
                  <a:ext uri="{0D108BD9-81ED-4DB2-BD59-A6C34878D82A}">
                    <a16:rowId xmlns:a16="http://schemas.microsoft.com/office/drawing/2014/main" val="1195419093"/>
                  </a:ext>
                </a:extLst>
              </a:tr>
              <a:tr h="1053882">
                <a:tc>
                  <a:txBody>
                    <a:bodyPr/>
                    <a:lstStyle/>
                    <a:p>
                      <a:pPr>
                        <a:lnSpc>
                          <a:spcPct val="115000"/>
                        </a:lnSpc>
                        <a:spcBef>
                          <a:spcPts val="200"/>
                        </a:spcBef>
                        <a:spcAft>
                          <a:spcPts val="200"/>
                        </a:spcAft>
                        <a:buNone/>
                      </a:pP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Lead with justice and access. "We produce enough food — the problem is that climate change makes it impossible for millions to access it." Link to</a:t>
                      </a:r>
                      <a:b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n-US" sz="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Dóchas</a:t>
                      </a: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members' overseas programming in drought/flood-affected communities. Trade and equity narratives land here. Natural </a:t>
                      </a:r>
                      <a:r>
                        <a:rPr lang="en-US" sz="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Dóchas</a:t>
                      </a: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heartland.</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0CCE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929580685"/>
                  </a:ext>
                </a:extLst>
              </a:tr>
              <a:tr h="131855">
                <a:tc>
                  <a:txBody>
                    <a:bodyPr/>
                    <a:lstStyle/>
                    <a:p>
                      <a:pPr>
                        <a:lnSpc>
                          <a:spcPct val="115000"/>
                        </a:lnSpc>
                        <a:spcBef>
                          <a:spcPts val="200"/>
                        </a:spcBef>
                        <a:spcAft>
                          <a:spcPts val="200"/>
                        </a:spcAft>
                        <a:buNone/>
                      </a:pPr>
                      <a:r>
                        <a:rPr lang="en-US" sz="800" b="1" dirty="0">
                          <a:solidFill>
                            <a:srgbClr val="2E3B68"/>
                          </a:solidFill>
                          <a:effectLst/>
                          <a:latin typeface="Calibri" panose="020F0502020204030204" pitchFamily="34" charset="0"/>
                          <a:ea typeface="MS Mincho" panose="02020609040205080304" pitchFamily="49" charset="-128"/>
                          <a:cs typeface="Times New Roman" panose="02020603050405020304" pitchFamily="18" charset="0"/>
                        </a:rPr>
                        <a:t>Group 3 — Deniers: do not invest (3%)</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0CCE0"/>
                      </a:solidFill>
                      <a:prstDash val="solid"/>
                      <a:round/>
                      <a:headEnd type="none" w="med" len="med"/>
                      <a:tailEnd type="none" w="med" len="med"/>
                    </a:lnL>
                    <a:lnR w="12700" cap="flat" cmpd="sng" algn="ctr">
                      <a:solidFill>
                        <a:srgbClr val="C0CCE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0CCE0"/>
                      </a:solidFill>
                      <a:prstDash val="solid"/>
                      <a:round/>
                      <a:headEnd type="none" w="med" len="med"/>
                      <a:tailEnd type="none" w="med" len="med"/>
                    </a:lnB>
                    <a:solidFill>
                      <a:srgbClr val="E8EFF8"/>
                    </a:solidFill>
                  </a:tcPr>
                </a:tc>
                <a:extLst>
                  <a:ext uri="{0D108BD9-81ED-4DB2-BD59-A6C34878D82A}">
                    <a16:rowId xmlns:a16="http://schemas.microsoft.com/office/drawing/2014/main" val="1981712626"/>
                  </a:ext>
                </a:extLst>
              </a:tr>
              <a:tr h="655751">
                <a:tc>
                  <a:txBody>
                    <a:bodyPr/>
                    <a:lstStyle/>
                    <a:p>
                      <a:pPr>
                        <a:lnSpc>
                          <a:spcPct val="115000"/>
                        </a:lnSpc>
                        <a:spcBef>
                          <a:spcPts val="200"/>
                        </a:spcBef>
                        <a:spcAft>
                          <a:spcPts val="200"/>
                        </a:spcAft>
                        <a:buNone/>
                      </a:pPr>
                      <a:r>
                        <a:rPr lang="en-US" sz="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No messaging strategy works for active Deniers. Their resistance is structural, not informational. Do not design campaigns around converting them – it’s a waste of time and money and may trigger reactance among the reachable 97%.</a:t>
                      </a:r>
                      <a:endParaRPr lang="en-GB"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57700" marR="57700" marT="0"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0CCE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10231680"/>
                  </a:ext>
                </a:extLst>
              </a:tr>
            </a:tbl>
          </a:graphicData>
        </a:graphic>
      </p:graphicFrame>
    </p:spTree>
    <p:extLst>
      <p:ext uri="{BB962C8B-B14F-4D97-AF65-F5344CB8AC3E}">
        <p14:creationId xmlns:p14="http://schemas.microsoft.com/office/powerpoint/2010/main" val="154494372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7909-7CD6-9948-29F0-371B2A075B19}"/>
              </a:ext>
            </a:extLst>
          </p:cNvPr>
          <p:cNvSpPr>
            <a:spLocks noGrp="1"/>
          </p:cNvSpPr>
          <p:nvPr>
            <p:ph type="title"/>
          </p:nvPr>
        </p:nvSpPr>
        <p:spPr/>
        <p:txBody>
          <a:bodyPr/>
          <a:lstStyle/>
          <a:p>
            <a:r>
              <a:rPr lang="en-GB" dirty="0"/>
              <a:t>Worldview segment by LCA group</a:t>
            </a:r>
            <a:br>
              <a:rPr lang="en-GB" dirty="0"/>
            </a:br>
            <a:r>
              <a:rPr lang="en-GB" sz="1800" b="0" dirty="0">
                <a:solidFill>
                  <a:schemeClr val="tx2">
                    <a:lumMod val="50000"/>
                  </a:schemeClr>
                </a:solidFill>
              </a:rPr>
              <a:t>Dashed line = overall population average</a:t>
            </a:r>
            <a:br>
              <a:rPr lang="en-GB" sz="1800" b="0" dirty="0">
                <a:solidFill>
                  <a:schemeClr val="tx2">
                    <a:lumMod val="50000"/>
                  </a:schemeClr>
                </a:solidFill>
              </a:rPr>
            </a:br>
            <a:br>
              <a:rPr lang="en-GB" sz="1800" b="0" dirty="0">
                <a:solidFill>
                  <a:schemeClr val="tx2">
                    <a:lumMod val="50000"/>
                  </a:schemeClr>
                </a:solidFill>
              </a:rPr>
            </a:br>
            <a:br>
              <a:rPr lang="en-GB" dirty="0"/>
            </a:br>
            <a:endParaRPr lang="en-GB" dirty="0"/>
          </a:p>
        </p:txBody>
      </p:sp>
      <p:pic>
        <p:nvPicPr>
          <p:cNvPr id="9" name="Content Placeholder 8">
            <a:extLst>
              <a:ext uri="{FF2B5EF4-FFF2-40B4-BE49-F238E27FC236}">
                <a16:creationId xmlns:a16="http://schemas.microsoft.com/office/drawing/2014/main" id="{7ACCDEC8-F9BF-8445-088A-84A43F9668C4}"/>
              </a:ext>
            </a:extLst>
          </p:cNvPr>
          <p:cNvPicPr>
            <a:picLocks noGrp="1" noChangeAspect="1"/>
          </p:cNvPicPr>
          <p:nvPr>
            <p:ph idx="1"/>
          </p:nvPr>
        </p:nvPicPr>
        <p:blipFill>
          <a:blip r:embed="rId2"/>
          <a:stretch>
            <a:fillRect/>
          </a:stretch>
        </p:blipFill>
        <p:spPr>
          <a:xfrm>
            <a:off x="838200" y="1828006"/>
            <a:ext cx="10515600" cy="3822700"/>
          </a:xfrm>
          <a:prstGeom prst="rect">
            <a:avLst/>
          </a:prstGeom>
        </p:spPr>
      </p:pic>
    </p:spTree>
    <p:extLst>
      <p:ext uri="{BB962C8B-B14F-4D97-AF65-F5344CB8AC3E}">
        <p14:creationId xmlns:p14="http://schemas.microsoft.com/office/powerpoint/2010/main" val="215115194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47E4-3A60-16F4-7703-4B06BDF60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C7971-2FBD-9A04-3BEA-E78ECD54EDCE}"/>
              </a:ext>
            </a:extLst>
          </p:cNvPr>
          <p:cNvSpPr>
            <a:spLocks noGrp="1"/>
          </p:cNvSpPr>
          <p:nvPr>
            <p:ph type="title"/>
          </p:nvPr>
        </p:nvSpPr>
        <p:spPr/>
        <p:txBody>
          <a:bodyPr/>
          <a:lstStyle/>
          <a:p>
            <a:r>
              <a:rPr lang="en-GB" dirty="0"/>
              <a:t>Demographic over/under-representation </a:t>
            </a:r>
            <a:r>
              <a:rPr lang="en-GB" sz="1800" b="0" dirty="0">
                <a:solidFill>
                  <a:schemeClr val="tx2">
                    <a:lumMod val="50000"/>
                  </a:schemeClr>
                </a:solidFill>
              </a:rPr>
              <a:t>Index of representation: 1× = population average. &gt;1× = over-represented </a:t>
            </a:r>
            <a:br>
              <a:rPr lang="en-GB" dirty="0"/>
            </a:br>
            <a:br>
              <a:rPr lang="en-GB" dirty="0"/>
            </a:br>
            <a:endParaRPr lang="en-GB" dirty="0"/>
          </a:p>
        </p:txBody>
      </p:sp>
      <p:pic>
        <p:nvPicPr>
          <p:cNvPr id="5" name="Content Placeholder 4">
            <a:extLst>
              <a:ext uri="{FF2B5EF4-FFF2-40B4-BE49-F238E27FC236}">
                <a16:creationId xmlns:a16="http://schemas.microsoft.com/office/drawing/2014/main" id="{806881F2-4A3A-A78A-0F3A-E1D56CE6041B}"/>
              </a:ext>
            </a:extLst>
          </p:cNvPr>
          <p:cNvPicPr>
            <a:picLocks noGrp="1" noChangeAspect="1"/>
          </p:cNvPicPr>
          <p:nvPr>
            <p:ph idx="1"/>
          </p:nvPr>
        </p:nvPicPr>
        <p:blipFill>
          <a:blip r:embed="rId2"/>
          <a:stretch>
            <a:fillRect/>
          </a:stretch>
        </p:blipFill>
        <p:spPr>
          <a:xfrm>
            <a:off x="838200" y="1828006"/>
            <a:ext cx="10515600" cy="3822700"/>
          </a:xfrm>
          <a:prstGeom prst="rect">
            <a:avLst/>
          </a:prstGeom>
        </p:spPr>
      </p:pic>
    </p:spTree>
    <p:extLst>
      <p:ext uri="{BB962C8B-B14F-4D97-AF65-F5344CB8AC3E}">
        <p14:creationId xmlns:p14="http://schemas.microsoft.com/office/powerpoint/2010/main" val="120256055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68B1-7B4B-E9ED-268B-AFC99E591B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9C255-EABB-2E55-1E7A-5114EDA70ED9}"/>
              </a:ext>
            </a:extLst>
          </p:cNvPr>
          <p:cNvSpPr>
            <a:spLocks noGrp="1"/>
          </p:cNvSpPr>
          <p:nvPr>
            <p:ph sz="quarter" idx="16"/>
          </p:nvPr>
        </p:nvSpPr>
        <p:spPr/>
        <p:txBody>
          <a:bodyPr/>
          <a:lstStyle/>
          <a:p>
            <a:r>
              <a:rPr lang="en-GB" dirty="0">
                <a:solidFill>
                  <a:srgbClr val="2E3B68"/>
                </a:solidFill>
                <a:latin typeface="Arial"/>
              </a:rPr>
              <a:t>6.8</a:t>
            </a:r>
          </a:p>
        </p:txBody>
      </p:sp>
      <p:sp>
        <p:nvSpPr>
          <p:cNvPr id="5" name="Content Placeholder 4">
            <a:extLst>
              <a:ext uri="{FF2B5EF4-FFF2-40B4-BE49-F238E27FC236}">
                <a16:creationId xmlns:a16="http://schemas.microsoft.com/office/drawing/2014/main" id="{D5806CFC-D4B8-3B00-9E13-26609227254F}"/>
              </a:ext>
            </a:extLst>
          </p:cNvPr>
          <p:cNvSpPr>
            <a:spLocks noGrp="1"/>
          </p:cNvSpPr>
          <p:nvPr>
            <p:ph sz="quarter" idx="18"/>
          </p:nvPr>
        </p:nvSpPr>
        <p:spPr/>
        <p:txBody>
          <a:bodyPr/>
          <a:lstStyle/>
          <a:p>
            <a:pPr algn="l"/>
            <a:r>
              <a:rPr lang="en-GB" dirty="0">
                <a:solidFill>
                  <a:srgbClr val="505456"/>
                </a:solidFill>
              </a:rPr>
              <a:t>mean trust score for scientists — well ahead of all other sources</a:t>
            </a:r>
          </a:p>
        </p:txBody>
      </p:sp>
      <p:sp>
        <p:nvSpPr>
          <p:cNvPr id="7" name="Title 6">
            <a:extLst>
              <a:ext uri="{FF2B5EF4-FFF2-40B4-BE49-F238E27FC236}">
                <a16:creationId xmlns:a16="http://schemas.microsoft.com/office/drawing/2014/main" id="{146D6F35-B4BC-61C0-9269-FFA2B1E92D1F}"/>
              </a:ext>
            </a:extLst>
          </p:cNvPr>
          <p:cNvSpPr>
            <a:spLocks noGrp="1"/>
          </p:cNvSpPr>
          <p:nvPr>
            <p:ph type="title"/>
          </p:nvPr>
        </p:nvSpPr>
        <p:spPr>
          <a:xfrm>
            <a:off x="838200" y="617888"/>
            <a:ext cx="10515600" cy="535531"/>
          </a:xfrm>
        </p:spPr>
        <p:txBody>
          <a:bodyPr/>
          <a:lstStyle/>
          <a:p>
            <a:r>
              <a:rPr lang="en-GB" sz="3200" dirty="0">
                <a:solidFill>
                  <a:srgbClr val="2E3B68"/>
                </a:solidFill>
              </a:rPr>
              <a:t>SCIENTISTS ARE THE MOST TRUSTED VOICE</a:t>
            </a:r>
            <a:endParaRPr lang="en-IE" noProof="0" dirty="0"/>
          </a:p>
        </p:txBody>
      </p:sp>
      <p:sp>
        <p:nvSpPr>
          <p:cNvPr id="11" name="Content Placeholder 10">
            <a:extLst>
              <a:ext uri="{FF2B5EF4-FFF2-40B4-BE49-F238E27FC236}">
                <a16:creationId xmlns:a16="http://schemas.microsoft.com/office/drawing/2014/main" id="{1B46686B-C5A4-A32C-4EDC-4CCD6A584437}"/>
              </a:ext>
            </a:extLst>
          </p:cNvPr>
          <p:cNvSpPr>
            <a:spLocks noGrp="1"/>
          </p:cNvSpPr>
          <p:nvPr>
            <p:ph sz="quarter" idx="11"/>
          </p:nvPr>
        </p:nvSpPr>
        <p:spPr/>
        <p:txBody>
          <a:bodyPr>
            <a:normAutofit fontScale="85000" lnSpcReduction="10000"/>
          </a:bodyPr>
          <a:lstStyle/>
          <a:p>
            <a:pPr marL="0" indent="0">
              <a:buNone/>
            </a:pPr>
            <a:r>
              <a:rPr lang="en-GB" sz="1400" dirty="0">
                <a:solidFill>
                  <a:srgbClr val="181F15"/>
                </a:solidFill>
              </a:rPr>
              <a:t>Scientists and researchers are the most trusted voices on the issue (6.8), followed by NGOs/charities (6.1). International organisations (5.8), the EU (5.7), and the Irish Government (5.5) form a middle cluster. Media sit lowest (5.2).</a:t>
            </a:r>
          </a:p>
          <a:p>
            <a:pPr marL="0" indent="0">
              <a:buNone/>
            </a:pPr>
            <a:r>
              <a:rPr lang="en-GB" sz="1400" dirty="0">
                <a:solidFill>
                  <a:srgbClr val="181F15"/>
                </a:solidFill>
              </a:rPr>
              <a:t>The data suggests that independent expertise commands the most trust and credibility, suggesting that climate and food security communications could usefully be led by scientific messengers, supported by NGOs. Government and media are less trusted channels.</a:t>
            </a:r>
          </a:p>
        </p:txBody>
      </p:sp>
      <p:pic>
        <p:nvPicPr>
          <p:cNvPr id="2" name="Picture 1" descr="plot_QB7_13_trust_sources.png">
            <a:extLst>
              <a:ext uri="{FF2B5EF4-FFF2-40B4-BE49-F238E27FC236}">
                <a16:creationId xmlns:a16="http://schemas.microsoft.com/office/drawing/2014/main" id="{679EFC1A-16E2-6E1A-2B73-D2E217093944}"/>
              </a:ext>
            </a:extLst>
          </p:cNvPr>
          <p:cNvPicPr>
            <a:picLocks noChangeAspect="1"/>
          </p:cNvPicPr>
          <p:nvPr/>
        </p:nvPicPr>
        <p:blipFill>
          <a:blip r:embed="rId2"/>
          <a:stretch>
            <a:fillRect/>
          </a:stretch>
        </p:blipFill>
        <p:spPr>
          <a:xfrm>
            <a:off x="838200" y="1287383"/>
            <a:ext cx="6937823" cy="4882508"/>
          </a:xfrm>
          <a:prstGeom prst="rect">
            <a:avLst/>
          </a:prstGeom>
        </p:spPr>
      </p:pic>
      <p:pic>
        <p:nvPicPr>
          <p:cNvPr id="12" name="Content Placeholder 11">
            <a:extLst>
              <a:ext uri="{FF2B5EF4-FFF2-40B4-BE49-F238E27FC236}">
                <a16:creationId xmlns:a16="http://schemas.microsoft.com/office/drawing/2014/main" id="{1088D48F-B095-E567-5117-CE997574EF09}"/>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4759837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5FF8A3-EE15-CAEE-A4BD-75C175CFD9AE}"/>
              </a:ext>
            </a:extLst>
          </p:cNvPr>
          <p:cNvSpPr>
            <a:spLocks noGrp="1"/>
          </p:cNvSpPr>
          <p:nvPr>
            <p:ph sz="quarter" idx="10"/>
          </p:nvPr>
        </p:nvSpPr>
        <p:spPr/>
        <p:txBody>
          <a:bodyPr/>
          <a:lstStyle/>
          <a:p>
            <a:pPr marL="0" indent="0">
              <a:buNone/>
            </a:pPr>
            <a:r>
              <a:rPr lang="en-US" dirty="0"/>
              <a:t>Scientists are the most trusted spokespeople on climate and food security – across all segments, and significantly even for the Disengaged segment. </a:t>
            </a:r>
          </a:p>
          <a:p>
            <a:pPr marL="0" indent="0">
              <a:buNone/>
            </a:pPr>
            <a:r>
              <a:rPr lang="en-US" dirty="0"/>
              <a:t>For the Disengaged, they tend to (just) trust scientists more than not trust them (5.2 out of 10), which is significantly more than the other sources shown in red.</a:t>
            </a:r>
          </a:p>
          <a:p>
            <a:pPr marL="0" indent="0">
              <a:buNone/>
            </a:pPr>
            <a:r>
              <a:rPr lang="en-US" dirty="0"/>
              <a:t>NGOs and charities – among the five most engaged segments – enjoy mean scores &gt;6/10 and are the second most trusted voice on the issue. </a:t>
            </a:r>
          </a:p>
          <a:p>
            <a:pPr marL="0" indent="0">
              <a:buNone/>
            </a:pPr>
            <a:r>
              <a:rPr lang="en-US" dirty="0"/>
              <a:t>The heatmap shows the predicted trust scores from a multilevel model, adjusted for demographics.</a:t>
            </a:r>
          </a:p>
        </p:txBody>
      </p:sp>
      <p:sp>
        <p:nvSpPr>
          <p:cNvPr id="4" name="Title 3">
            <a:extLst>
              <a:ext uri="{FF2B5EF4-FFF2-40B4-BE49-F238E27FC236}">
                <a16:creationId xmlns:a16="http://schemas.microsoft.com/office/drawing/2014/main" id="{1F6ADC46-1D0C-AF23-7B67-E1F2D57C2EF7}"/>
              </a:ext>
            </a:extLst>
          </p:cNvPr>
          <p:cNvSpPr>
            <a:spLocks noGrp="1"/>
          </p:cNvSpPr>
          <p:nvPr>
            <p:ph type="title"/>
          </p:nvPr>
        </p:nvSpPr>
        <p:spPr/>
        <p:txBody>
          <a:bodyPr/>
          <a:lstStyle/>
          <a:p>
            <a:r>
              <a:rPr lang="en-US" dirty="0"/>
              <a:t>Trust profiles: who trusts whom?</a:t>
            </a:r>
          </a:p>
        </p:txBody>
      </p:sp>
      <p:pic>
        <p:nvPicPr>
          <p:cNvPr id="11" name="Content Placeholder 7">
            <a:extLst>
              <a:ext uri="{FF2B5EF4-FFF2-40B4-BE49-F238E27FC236}">
                <a16:creationId xmlns:a16="http://schemas.microsoft.com/office/drawing/2014/main" id="{667BE992-DDBE-1F1A-9AEA-D53993EE9446}"/>
              </a:ext>
            </a:extLst>
          </p:cNvPr>
          <p:cNvPicPr>
            <a:picLocks noGrp="1" noChangeAspect="1"/>
          </p:cNvPicPr>
          <p:nvPr>
            <p:ph sz="quarter" idx="14"/>
          </p:nvPr>
        </p:nvPicPr>
        <p:blipFill>
          <a:blip r:embed="rId2"/>
          <a:stretch>
            <a:fillRect/>
          </a:stretch>
        </p:blipFill>
        <p:spPr>
          <a:xfrm>
            <a:off x="4391651" y="1751091"/>
            <a:ext cx="6962149" cy="3799568"/>
          </a:xfrm>
          <a:prstGeom prst="rect">
            <a:avLst/>
          </a:prstGeom>
        </p:spPr>
      </p:pic>
    </p:spTree>
    <p:extLst>
      <p:ext uri="{BB962C8B-B14F-4D97-AF65-F5344CB8AC3E}">
        <p14:creationId xmlns:p14="http://schemas.microsoft.com/office/powerpoint/2010/main" val="401578655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2090-1E3F-8B4A-A060-F38B9D7FCB9A}"/>
              </a:ext>
            </a:extLst>
          </p:cNvPr>
          <p:cNvSpPr>
            <a:spLocks noGrp="1"/>
          </p:cNvSpPr>
          <p:nvPr>
            <p:ph type="title"/>
          </p:nvPr>
        </p:nvSpPr>
        <p:spPr>
          <a:xfrm>
            <a:off x="838200" y="405527"/>
            <a:ext cx="5014762" cy="1072800"/>
          </a:xfrm>
        </p:spPr>
        <p:txBody>
          <a:bodyPr/>
          <a:lstStyle/>
          <a:p>
            <a:r>
              <a:rPr lang="en-IE" noProof="0" dirty="0">
                <a:latin typeface="Montserrat"/>
                <a:cs typeface="Prompt SemiBold"/>
              </a:rPr>
              <a:t>Insights</a:t>
            </a:r>
            <a:endParaRPr lang="en-IE" noProof="0" dirty="0"/>
          </a:p>
        </p:txBody>
      </p:sp>
      <p:sp>
        <p:nvSpPr>
          <p:cNvPr id="3" name="Text Placeholder 2">
            <a:extLst>
              <a:ext uri="{FF2B5EF4-FFF2-40B4-BE49-F238E27FC236}">
                <a16:creationId xmlns:a16="http://schemas.microsoft.com/office/drawing/2014/main" id="{950B3F8D-316B-B253-C767-A01670DBEB91}"/>
              </a:ext>
            </a:extLst>
          </p:cNvPr>
          <p:cNvSpPr>
            <a:spLocks noGrp="1"/>
          </p:cNvSpPr>
          <p:nvPr>
            <p:ph type="body" sz="quarter" idx="10"/>
          </p:nvPr>
        </p:nvSpPr>
        <p:spPr/>
        <p:txBody>
          <a:bodyPr>
            <a:normAutofit lnSpcReduction="10000"/>
          </a:bodyPr>
          <a:lstStyle/>
          <a:p>
            <a:pPr marL="0" indent="0">
              <a:buNone/>
            </a:pPr>
            <a:r>
              <a:rPr lang="en-GB" sz="1600" dirty="0"/>
              <a:t>Climate awareness is broad, shallow, but deepening rapidly: 58% have experienced CC but only 9% “a great deal.” The public sees it as a serious future and global threat, and the 2026 data vs 2023 suggest that the personal, familial, and community effects are rapidly increasing.</a:t>
            </a:r>
          </a:p>
          <a:p>
            <a:pPr marL="0" indent="0">
              <a:buNone/>
            </a:pPr>
            <a:r>
              <a:rPr lang="en-GB" sz="1600" dirty="0"/>
              <a:t>The Disengaged (18%) are consistently the outlier — higher denial, lower trust, minimal acceptance of even institutional responsibility. Reaching them requires fundamentally different strategies.</a:t>
            </a:r>
          </a:p>
          <a:p>
            <a:pPr marL="0" indent="0">
              <a:buNone/>
            </a:pPr>
            <a:r>
              <a:rPr lang="en-GB" sz="1600" dirty="0"/>
              <a:t>The public places responsibility on institutions, not individuals. Businesses, the EU, and international organisations are expected to lead. Government policy should focus on incentives and regulation.</a:t>
            </a:r>
          </a:p>
          <a:p>
            <a:pPr marL="0" indent="0">
              <a:buNone/>
            </a:pPr>
            <a:r>
              <a:rPr lang="en-GB" sz="1600" dirty="0"/>
              <a:t>There is a clear mandate (63%) for Ireland to use its EU Presidency to champion climate-related food insecurity — with support above 62% in every engaged segment.</a:t>
            </a:r>
          </a:p>
        </p:txBody>
      </p:sp>
      <p:sp>
        <p:nvSpPr>
          <p:cNvPr id="7" name="Oval 6">
            <a:extLst>
              <a:ext uri="{FF2B5EF4-FFF2-40B4-BE49-F238E27FC236}">
                <a16:creationId xmlns:a16="http://schemas.microsoft.com/office/drawing/2014/main" id="{8262BDAA-D9D4-B3C7-B42D-A3C621C7F59E}"/>
              </a:ext>
            </a:extLst>
          </p:cNvPr>
          <p:cNvSpPr/>
          <p:nvPr/>
        </p:nvSpPr>
        <p:spPr>
          <a:xfrm>
            <a:off x="6565690" y="1089000"/>
            <a:ext cx="4680000" cy="4680000"/>
          </a:xfrm>
          <a:prstGeom prst="ellipse">
            <a:avLst/>
          </a:prstGeom>
          <a:blipFill dpi="0" rotWithShape="1">
            <a:blip r:embed="rId3"/>
            <a:srcRect/>
            <a:stretch>
              <a:fillRect l="-30000" r="-30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noProof="0" dirty="0"/>
          </a:p>
        </p:txBody>
      </p:sp>
    </p:spTree>
    <p:extLst>
      <p:ext uri="{BB962C8B-B14F-4D97-AF65-F5344CB8AC3E}">
        <p14:creationId xmlns:p14="http://schemas.microsoft.com/office/powerpoint/2010/main" val="143981250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91B2-925C-DA00-F462-F49F9648D74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2F7959-1C51-0EEF-581D-56694B557CF7}"/>
              </a:ext>
            </a:extLst>
          </p:cNvPr>
          <p:cNvSpPr>
            <a:spLocks noGrp="1"/>
          </p:cNvSpPr>
          <p:nvPr>
            <p:ph type="body" idx="1"/>
          </p:nvPr>
        </p:nvSpPr>
        <p:spPr/>
        <p:txBody>
          <a:bodyPr/>
          <a:lstStyle/>
          <a:p>
            <a:r>
              <a:rPr lang="en-IE" noProof="0" dirty="0"/>
              <a:t>The Irish public tends to accept the science, feel the effects, and see the link between climate change and food security</a:t>
            </a:r>
          </a:p>
        </p:txBody>
      </p:sp>
      <p:sp>
        <p:nvSpPr>
          <p:cNvPr id="2" name="Title 1">
            <a:extLst>
              <a:ext uri="{FF2B5EF4-FFF2-40B4-BE49-F238E27FC236}">
                <a16:creationId xmlns:a16="http://schemas.microsoft.com/office/drawing/2014/main" id="{12E2734C-8507-945D-6299-B8883C8F6031}"/>
              </a:ext>
            </a:extLst>
          </p:cNvPr>
          <p:cNvSpPr>
            <a:spLocks noGrp="1"/>
          </p:cNvSpPr>
          <p:nvPr>
            <p:ph type="title"/>
          </p:nvPr>
        </p:nvSpPr>
        <p:spPr>
          <a:xfrm>
            <a:off x="672827" y="619200"/>
            <a:ext cx="5423173" cy="2172006"/>
          </a:xfrm>
        </p:spPr>
        <p:txBody>
          <a:bodyPr/>
          <a:lstStyle/>
          <a:p>
            <a:r>
              <a:rPr lang="en-IE" noProof="0" dirty="0"/>
              <a:t>Climate effects and connections</a:t>
            </a:r>
          </a:p>
        </p:txBody>
      </p:sp>
    </p:spTree>
    <p:extLst>
      <p:ext uri="{BB962C8B-B14F-4D97-AF65-F5344CB8AC3E}">
        <p14:creationId xmlns:p14="http://schemas.microsoft.com/office/powerpoint/2010/main" val="61722698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FDD1-E890-E686-213B-1C942FA5611E}"/>
              </a:ext>
            </a:extLst>
          </p:cNvPr>
          <p:cNvSpPr>
            <a:spLocks noGrp="1"/>
          </p:cNvSpPr>
          <p:nvPr>
            <p:ph type="title"/>
          </p:nvPr>
        </p:nvSpPr>
        <p:spPr/>
        <p:txBody>
          <a:bodyPr/>
          <a:lstStyle/>
          <a:p>
            <a:r>
              <a:rPr lang="en-GB" dirty="0"/>
              <a:t>Messaging implication</a:t>
            </a:r>
          </a:p>
        </p:txBody>
      </p:sp>
      <p:sp>
        <p:nvSpPr>
          <p:cNvPr id="3" name="Text Placeholder 2">
            <a:extLst>
              <a:ext uri="{FF2B5EF4-FFF2-40B4-BE49-F238E27FC236}">
                <a16:creationId xmlns:a16="http://schemas.microsoft.com/office/drawing/2014/main" id="{8A3B30F6-4109-20C8-985D-49BCCD0850FD}"/>
              </a:ext>
            </a:extLst>
          </p:cNvPr>
          <p:cNvSpPr>
            <a:spLocks noGrp="1"/>
          </p:cNvSpPr>
          <p:nvPr>
            <p:ph type="body" sz="quarter" idx="10"/>
          </p:nvPr>
        </p:nvSpPr>
        <p:spPr/>
        <p:txBody>
          <a:bodyPr>
            <a:normAutofit fontScale="62500" lnSpcReduction="20000"/>
          </a:bodyPr>
          <a:lstStyle/>
          <a:p>
            <a:pPr marL="0" indent="0">
              <a:buNone/>
            </a:pPr>
            <a:r>
              <a:rPr lang="en-GB" b="1" dirty="0"/>
              <a:t>Lead with lived experience</a:t>
            </a:r>
            <a:r>
              <a:rPr lang="en-GB" dirty="0"/>
              <a:t>. Use first-person testimonials – real Irish people describing how CC has already affected their lives. The bridge from 'it happened to them' to 'it will happen to my family’ is short, automatic, and emotionally available.</a:t>
            </a:r>
          </a:p>
          <a:p>
            <a:pPr marL="0" indent="0">
              <a:buNone/>
            </a:pPr>
            <a:r>
              <a:rPr lang="en-GB" b="1" dirty="0"/>
              <a:t>Frame food: make it local and concrete</a:t>
            </a:r>
            <a:r>
              <a:rPr lang="en-GB" dirty="0"/>
              <a:t>.</a:t>
            </a:r>
            <a:r>
              <a:rPr lang="en-GB" b="1" dirty="0"/>
              <a:t> </a:t>
            </a:r>
            <a:r>
              <a:rPr lang="en-GB" dirty="0"/>
              <a:t>'Your family's food security is already in the chain’ – rising grocery prices, availability of Irish produce, the cost of a weekly shop. 59% are already disposed to believe this; specific examples convert disposition into conviction.</a:t>
            </a:r>
          </a:p>
          <a:p>
            <a:pPr marL="0" indent="0">
              <a:buNone/>
            </a:pPr>
            <a:r>
              <a:rPr lang="en-GB" b="1" dirty="0"/>
              <a:t>Messengers as well as the message</a:t>
            </a:r>
            <a:r>
              <a:rPr lang="en-GB" dirty="0"/>
              <a:t>. Scientists are the most trusted messengers. Communications should lead with scientific voices, supported by NGOs. Government and media are less effective channels.</a:t>
            </a:r>
          </a:p>
          <a:p>
            <a:endParaRPr lang="en-GB" dirty="0"/>
          </a:p>
          <a:p>
            <a:endParaRPr lang="en-GB" dirty="0"/>
          </a:p>
        </p:txBody>
      </p:sp>
      <p:sp>
        <p:nvSpPr>
          <p:cNvPr id="4" name="Oval 3">
            <a:extLst>
              <a:ext uri="{FF2B5EF4-FFF2-40B4-BE49-F238E27FC236}">
                <a16:creationId xmlns:a16="http://schemas.microsoft.com/office/drawing/2014/main" id="{CB4DBEAC-F9CB-2B95-877D-247803116464}"/>
              </a:ext>
            </a:extLst>
          </p:cNvPr>
          <p:cNvSpPr/>
          <p:nvPr/>
        </p:nvSpPr>
        <p:spPr>
          <a:xfrm>
            <a:off x="6547903" y="1089000"/>
            <a:ext cx="4680000" cy="4680000"/>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280035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33D0-085E-ECAD-1AF6-742CDCB3085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EA05331-0331-2F19-EC2A-0AE9AAD4F76C}"/>
              </a:ext>
            </a:extLst>
          </p:cNvPr>
          <p:cNvSpPr txBox="1">
            <a:spLocks/>
          </p:cNvSpPr>
          <p:nvPr/>
        </p:nvSpPr>
        <p:spPr>
          <a:xfrm>
            <a:off x="803275" y="3336758"/>
            <a:ext cx="8942034" cy="2864018"/>
          </a:xfrm>
          <a:prstGeom prst="rect">
            <a:avLst/>
          </a:prstGeom>
          <a:solidFill>
            <a:schemeClr val="accent2">
              <a:lumMod val="20000"/>
              <a:lumOff val="80000"/>
              <a:alpha val="0"/>
            </a:schemeClr>
          </a:solidFill>
        </p:spPr>
        <p:txBody>
          <a:bodyPr wrap="square" lIns="360000" tIns="360000" rIns="360000" bIns="360000" numCol="2" spcCol="360000" anchor="b" anchorCtr="0">
            <a:noAutofit/>
          </a:bodyPr>
          <a:lstStyle>
            <a:lvl1pPr algn="l" defTabSz="914400" rtl="0" eaLnBrk="1" latinLnBrk="0" hangingPunct="1">
              <a:lnSpc>
                <a:spcPct val="90000"/>
              </a:lnSpc>
              <a:spcBef>
                <a:spcPct val="0"/>
              </a:spcBef>
              <a:buNone/>
              <a:defRPr sz="4400" b="1" i="0" kern="1200">
                <a:solidFill>
                  <a:schemeClr val="bg1"/>
                </a:solidFill>
                <a:latin typeface="Rubik" pitchFamily="2" charset="-79"/>
                <a:ea typeface="+mj-ea"/>
                <a:cs typeface="Rubik" pitchFamily="2" charset="-79"/>
              </a:defRPr>
            </a:lvl1pPr>
          </a:lstStyle>
          <a:p>
            <a:pPr lvl="0" algn="just">
              <a:lnSpc>
                <a:spcPct val="110000"/>
              </a:lnSpc>
              <a:defRPr/>
            </a:pPr>
            <a:endParaRPr lang="en-IE" sz="1050" b="0" noProof="0" dirty="0">
              <a:solidFill>
                <a:srgbClr val="333A78"/>
              </a:solidFill>
              <a:latin typeface="Montserrat" pitchFamily="2" charset="77"/>
              <a:cs typeface="Prompt Light" pitchFamily="2" charset="-34"/>
            </a:endParaRPr>
          </a:p>
        </p:txBody>
      </p:sp>
      <p:sp>
        <p:nvSpPr>
          <p:cNvPr id="2" name="TextBox 1">
            <a:extLst>
              <a:ext uri="{FF2B5EF4-FFF2-40B4-BE49-F238E27FC236}">
                <a16:creationId xmlns:a16="http://schemas.microsoft.com/office/drawing/2014/main" id="{AF95D76C-EA91-A2AC-F576-F6EAEF38830C}"/>
              </a:ext>
            </a:extLst>
          </p:cNvPr>
          <p:cNvSpPr txBox="1"/>
          <p:nvPr/>
        </p:nvSpPr>
        <p:spPr>
          <a:xfrm>
            <a:off x="803275" y="3336758"/>
            <a:ext cx="9014493" cy="3801041"/>
          </a:xfrm>
          <a:prstGeom prst="rect">
            <a:avLst/>
          </a:prstGeom>
          <a:noFill/>
        </p:spPr>
        <p:txBody>
          <a:bodyPr wrap="square" numCol="2" spcCol="360000" rtlCol="0">
            <a:spAutoFit/>
          </a:bodyPr>
          <a:lstStyle/>
          <a:p>
            <a:pPr lvl="0">
              <a:lnSpc>
                <a:spcPct val="110000"/>
              </a:lnSpc>
              <a:defRPr/>
            </a:pPr>
            <a:r>
              <a:rPr lang="en-IE" sz="1000" noProof="0" dirty="0">
                <a:solidFill>
                  <a:srgbClr val="333A78"/>
                </a:solidFill>
                <a:latin typeface="Montserrat" pitchFamily="2" charset="77"/>
                <a:cs typeface="Prompt Light" pitchFamily="2" charset="-34"/>
              </a:rPr>
              <a:t>The Development Engagement Lab (DEL) </a:t>
            </a:r>
            <a:r>
              <a:rPr lang="en-IE" sz="1000" noProof="0" dirty="0">
                <a:solidFill>
                  <a:srgbClr val="333A78"/>
                </a:solidFill>
                <a:latin typeface="Montserrat" pitchFamily="2" charset="77"/>
              </a:rPr>
              <a:t>is a five-year study of public attitudes and engagement with global development in France, Germany, Great Britain, and the United States </a:t>
            </a:r>
            <a:r>
              <a:rPr lang="en-IE" sz="1000" noProof="0" dirty="0">
                <a:solidFill>
                  <a:srgbClr val="333A78"/>
                </a:solidFill>
                <a:latin typeface="Montserrat" pitchFamily="2" charset="77"/>
                <a:cs typeface="Prompt Light" pitchFamily="2" charset="-34"/>
              </a:rPr>
              <a:t>(2018-2023). </a:t>
            </a:r>
          </a:p>
          <a:p>
            <a:pPr lvl="0">
              <a:lnSpc>
                <a:spcPct val="110000"/>
              </a:lnSpc>
              <a:defRPr/>
            </a:pPr>
            <a:endParaRPr lang="en-IE" sz="1000" noProof="0" dirty="0">
              <a:solidFill>
                <a:srgbClr val="333A78"/>
              </a:solidFill>
              <a:latin typeface="Montserrat" pitchFamily="2" charset="77"/>
              <a:cs typeface="Prompt Light" pitchFamily="2" charset="-34"/>
            </a:endParaRPr>
          </a:p>
          <a:p>
            <a:pPr lvl="0">
              <a:lnSpc>
                <a:spcPct val="110000"/>
              </a:lnSpc>
              <a:defRPr/>
            </a:pPr>
            <a:r>
              <a:rPr lang="en-IE" sz="1000" noProof="0" dirty="0">
                <a:solidFill>
                  <a:srgbClr val="333A78"/>
                </a:solidFill>
                <a:latin typeface="Montserrat" pitchFamily="2" charset="77"/>
                <a:cs typeface="Prompt Light" pitchFamily="2" charset="-34"/>
              </a:rPr>
              <a:t>DEL is a partner focussed research programme, convening and co-producing research and insights with over 30 international development NGOs and government agencies </a:t>
            </a:r>
            <a:r>
              <a:rPr lang="en-IE" sz="1000" noProof="0" dirty="0">
                <a:solidFill>
                  <a:srgbClr val="333A78"/>
                </a:solidFill>
                <a:latin typeface="Montserrat" pitchFamily="2" charset="77"/>
              </a:rPr>
              <a:t>to understand the drivers of engagement and inform development communications. </a:t>
            </a:r>
            <a:endParaRPr lang="en-IE" sz="1000" noProof="0" dirty="0">
              <a:solidFill>
                <a:srgbClr val="333A78"/>
              </a:solidFill>
              <a:latin typeface="Montserrat" pitchFamily="2" charset="77"/>
              <a:cs typeface="Prompt Light" pitchFamily="2" charset="-34"/>
            </a:endParaRPr>
          </a:p>
          <a:p>
            <a:pPr lvl="0">
              <a:lnSpc>
                <a:spcPct val="110000"/>
              </a:lnSpc>
              <a:defRPr/>
            </a:pPr>
            <a:endParaRPr lang="en-IE" sz="1000" noProof="0" dirty="0">
              <a:solidFill>
                <a:srgbClr val="333A78"/>
              </a:solidFill>
              <a:latin typeface="Montserrat" pitchFamily="2" charset="77"/>
              <a:cs typeface="Prompt Light" pitchFamily="2" charset="-34"/>
            </a:endParaRPr>
          </a:p>
          <a:p>
            <a:pPr lvl="0">
              <a:lnSpc>
                <a:spcPct val="110000"/>
              </a:lnSpc>
              <a:defRPr/>
            </a:pPr>
            <a:r>
              <a:rPr lang="en-IE" sz="1000" noProof="0" dirty="0">
                <a:solidFill>
                  <a:srgbClr val="333A78"/>
                </a:solidFill>
                <a:latin typeface="Montserrat" pitchFamily="2" charset="77"/>
                <a:cs typeface="Prompt Light" pitchFamily="2" charset="-34"/>
              </a:rPr>
              <a:t>Fieldwork is carried out by YouGov and surveys are weighted to be a nationally representative of the adult population. </a:t>
            </a:r>
            <a:r>
              <a:rPr lang="en-IE" sz="1000" noProof="0" dirty="0">
                <a:solidFill>
                  <a:srgbClr val="333A78"/>
                </a:solidFill>
                <a:latin typeface="Montserrat" pitchFamily="2" charset="77"/>
              </a:rPr>
              <a:t>DEL is funded by the Bill &amp; Melinda Gates Foundation and led by Professor Jennifer Hudson (University College London) and Professor David Hudson (University of Birmingham). </a:t>
            </a:r>
            <a:r>
              <a:rPr lang="en-IE" sz="1000" noProof="0" dirty="0">
                <a:solidFill>
                  <a:srgbClr val="333A78"/>
                </a:solidFill>
                <a:latin typeface="Montserrat" pitchFamily="2" charset="77"/>
                <a:cs typeface="Prompt Light" pitchFamily="2" charset="-34"/>
              </a:rPr>
              <a:t> </a:t>
            </a: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a:p>
            <a:pPr lvl="0">
              <a:lnSpc>
                <a:spcPct val="110000"/>
              </a:lnSpc>
              <a:spcBef>
                <a:spcPct val="0"/>
              </a:spcBef>
              <a:defRPr/>
            </a:pPr>
            <a:r>
              <a:rPr lang="en-IE" sz="1000" noProof="0" dirty="0">
                <a:solidFill>
                  <a:srgbClr val="333A78"/>
                </a:solidFill>
                <a:latin typeface="Montserrat" pitchFamily="2" charset="77"/>
                <a:cs typeface="Prompt Light" pitchFamily="2" charset="-34"/>
              </a:rPr>
              <a:t>The </a:t>
            </a:r>
            <a:r>
              <a:rPr lang="en-IE" sz="1000" b="1" noProof="0" dirty="0">
                <a:solidFill>
                  <a:srgbClr val="333A78"/>
                </a:solidFill>
                <a:latin typeface="Montserrat" pitchFamily="2" charset="77"/>
                <a:cs typeface="Prompt Light" pitchFamily="2" charset="-34"/>
              </a:rPr>
              <a:t>Development Engagement Lab </a:t>
            </a:r>
            <a:br>
              <a:rPr lang="en-IE" sz="1000" b="1" noProof="0" dirty="0">
                <a:solidFill>
                  <a:srgbClr val="333A78"/>
                </a:solidFill>
                <a:latin typeface="Montserrat" pitchFamily="2" charset="77"/>
                <a:cs typeface="Prompt Light" pitchFamily="2" charset="-34"/>
              </a:rPr>
            </a:br>
            <a:r>
              <a:rPr lang="en-IE" sz="1000" noProof="0" dirty="0">
                <a:solidFill>
                  <a:srgbClr val="333A78"/>
                </a:solidFill>
                <a:latin typeface="Montserrat" pitchFamily="2" charset="77"/>
                <a:cs typeface="Prompt Light" pitchFamily="2" charset="-34"/>
              </a:rPr>
              <a:t>(Aid Attitudes Tracker Phase 2) has three goals:</a:t>
            </a:r>
          </a:p>
          <a:p>
            <a:pPr marL="228600" lvl="0" indent="-228600">
              <a:lnSpc>
                <a:spcPct val="110000"/>
              </a:lnSpc>
              <a:spcBef>
                <a:spcPct val="0"/>
              </a:spcBef>
              <a:buFont typeface="+mj-lt"/>
              <a:buAutoNum type="arabicPeriod"/>
              <a:defRPr/>
            </a:pPr>
            <a:r>
              <a:rPr lang="en-IE" sz="1000" noProof="0" dirty="0">
                <a:solidFill>
                  <a:srgbClr val="333A78"/>
                </a:solidFill>
                <a:latin typeface="Montserrat" pitchFamily="2" charset="77"/>
                <a:cs typeface="Prompt Light" pitchFamily="2" charset="-34"/>
              </a:rPr>
              <a:t>Co-production of an evidence base for development campaigning</a:t>
            </a:r>
          </a:p>
          <a:p>
            <a:pPr marL="228600" lvl="0" indent="-228600">
              <a:lnSpc>
                <a:spcPct val="110000"/>
              </a:lnSpc>
              <a:spcBef>
                <a:spcPct val="0"/>
              </a:spcBef>
              <a:buFont typeface="+mj-lt"/>
              <a:buAutoNum type="arabicPeriod"/>
              <a:defRPr/>
            </a:pPr>
            <a:r>
              <a:rPr lang="en-IE" sz="1000" noProof="0" dirty="0">
                <a:solidFill>
                  <a:srgbClr val="333A78"/>
                </a:solidFill>
                <a:latin typeface="Montserrat" pitchFamily="2" charset="77"/>
                <a:cs typeface="Prompt Light" pitchFamily="2" charset="-34"/>
              </a:rPr>
              <a:t>Enabling collaboration across the sector </a:t>
            </a:r>
          </a:p>
          <a:p>
            <a:pPr marL="228600" lvl="0" indent="-228600">
              <a:lnSpc>
                <a:spcPct val="110000"/>
              </a:lnSpc>
              <a:spcBef>
                <a:spcPct val="0"/>
              </a:spcBef>
              <a:buFont typeface="+mj-lt"/>
              <a:buAutoNum type="arabicPeriod"/>
              <a:defRPr/>
            </a:pPr>
            <a:r>
              <a:rPr lang="en-IE" sz="1000" noProof="0" dirty="0">
                <a:solidFill>
                  <a:srgbClr val="333A78"/>
                </a:solidFill>
                <a:latin typeface="Montserrat" pitchFamily="2" charset="77"/>
                <a:cs typeface="Prompt Light" pitchFamily="2" charset="-34"/>
              </a:rPr>
              <a:t>Increasing advocacy capacity through the sharing of research and strategic insights </a:t>
            </a:r>
          </a:p>
          <a:p>
            <a:pPr lvl="0">
              <a:lnSpc>
                <a:spcPct val="110000"/>
              </a:lnSpc>
              <a:spcBef>
                <a:spcPct val="0"/>
              </a:spcBef>
              <a:defRPr/>
            </a:pPr>
            <a:r>
              <a:rPr lang="en-IE" sz="1000" noProof="0" dirty="0">
                <a:solidFill>
                  <a:srgbClr val="333A78"/>
                </a:solidFill>
                <a:latin typeface="Montserrat" pitchFamily="2" charset="77"/>
                <a:cs typeface="Prompt Light" pitchFamily="2" charset="-34"/>
              </a:rPr>
              <a:t> </a:t>
            </a:r>
          </a:p>
          <a:p>
            <a:pPr lvl="0">
              <a:lnSpc>
                <a:spcPct val="110000"/>
              </a:lnSpc>
              <a:defRPr/>
            </a:pPr>
            <a:r>
              <a:rPr lang="en-IE" sz="1000" noProof="0" dirty="0">
                <a:solidFill>
                  <a:srgbClr val="333A78"/>
                </a:solidFill>
                <a:latin typeface="Montserrat" pitchFamily="2" charset="77"/>
              </a:rPr>
              <a:t>You can find out more information about DEL research at </a:t>
            </a:r>
            <a:r>
              <a:rPr lang="en-IE" sz="1000" u="sng" noProof="0" dirty="0">
                <a:solidFill>
                  <a:srgbClr val="333A78"/>
                </a:solidFill>
                <a:latin typeface="Montserrat" pitchFamily="2" charset="77"/>
                <a:hlinkClick r:id="rId2">
                  <a:extLst>
                    <a:ext uri="{A12FA001-AC4F-418D-AE19-62706E023703}">
                      <ahyp:hlinkClr xmlns:ahyp="http://schemas.microsoft.com/office/drawing/2018/hyperlinkcolor" val="tx"/>
                    </a:ext>
                  </a:extLst>
                </a:hlinkClick>
              </a:rPr>
              <a:t>www.developmentcompass.org</a:t>
            </a:r>
            <a:r>
              <a:rPr lang="en-IE" sz="1000" noProof="0" dirty="0">
                <a:solidFill>
                  <a:srgbClr val="333A78"/>
                </a:solidFill>
                <a:latin typeface="Montserrat" pitchFamily="2" charset="77"/>
              </a:rPr>
              <a:t>, follow us on Twitter </a:t>
            </a:r>
            <a:r>
              <a:rPr lang="en-IE" sz="1000" u="sng" noProof="0" dirty="0">
                <a:solidFill>
                  <a:srgbClr val="333A78"/>
                </a:solidFill>
                <a:latin typeface="Montserrat" pitchFamily="2" charset="77"/>
                <a:hlinkClick r:id="rId3">
                  <a:extLst>
                    <a:ext uri="{A12FA001-AC4F-418D-AE19-62706E023703}">
                      <ahyp:hlinkClr xmlns:ahyp="http://schemas.microsoft.com/office/drawing/2018/hyperlinkcolor" val="tx"/>
                    </a:ext>
                  </a:extLst>
                </a:hlinkClick>
              </a:rPr>
              <a:t>@DevEngageLab</a:t>
            </a:r>
            <a:r>
              <a:rPr lang="en-IE" sz="1000" noProof="0" dirty="0">
                <a:solidFill>
                  <a:srgbClr val="333A78"/>
                </a:solidFill>
                <a:latin typeface="Montserrat" pitchFamily="2" charset="77"/>
              </a:rPr>
              <a:t> or by contacting </a:t>
            </a:r>
            <a:r>
              <a:rPr lang="en-IE" sz="1000" u="sng" noProof="0" dirty="0">
                <a:solidFill>
                  <a:srgbClr val="333A78"/>
                </a:solidFill>
                <a:latin typeface="Montserrat" pitchFamily="2" charset="77"/>
                <a:hlinkClick r:id="rId4">
                  <a:extLst>
                    <a:ext uri="{A12FA001-AC4F-418D-AE19-62706E023703}">
                      <ahyp:hlinkClr xmlns:ahyp="http://schemas.microsoft.com/office/drawing/2018/hyperlinkcolor" val="tx"/>
                    </a:ext>
                  </a:extLst>
                </a:hlinkClick>
              </a:rPr>
              <a:t>del@ucl.ac.uk</a:t>
            </a:r>
            <a:r>
              <a:rPr lang="en-IE" sz="1000" noProof="0" dirty="0">
                <a:solidFill>
                  <a:srgbClr val="333A78"/>
                </a:solidFill>
                <a:latin typeface="Montserrat" pitchFamily="2" charset="77"/>
              </a:rPr>
              <a:t>. </a:t>
            </a:r>
            <a:r>
              <a:rPr lang="en-IE" sz="1000" noProof="0" dirty="0">
                <a:solidFill>
                  <a:srgbClr val="333A78"/>
                </a:solidFill>
                <a:latin typeface="Montserrat" pitchFamily="2" charset="77"/>
                <a:cs typeface="Prompt Light" pitchFamily="2" charset="-34"/>
              </a:rPr>
              <a:t> </a:t>
            </a:r>
          </a:p>
          <a:p>
            <a:pPr lvl="0">
              <a:lnSpc>
                <a:spcPct val="110000"/>
              </a:lnSpc>
              <a:spcBef>
                <a:spcPct val="0"/>
              </a:spcBef>
              <a:defRPr/>
            </a:pPr>
            <a:endParaRPr lang="en-IE" sz="1000" noProof="0" dirty="0">
              <a:solidFill>
                <a:srgbClr val="333A78"/>
              </a:solidFill>
              <a:latin typeface="Montserrat" pitchFamily="2" charset="77"/>
              <a:cs typeface="Prompt Light" pitchFamily="2" charset="-34"/>
            </a:endParaRPr>
          </a:p>
        </p:txBody>
      </p:sp>
    </p:spTree>
    <p:extLst>
      <p:ext uri="{BB962C8B-B14F-4D97-AF65-F5344CB8AC3E}">
        <p14:creationId xmlns:p14="http://schemas.microsoft.com/office/powerpoint/2010/main" val="400869867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ot_QB7_1_cc_experience.png">
            <a:extLst>
              <a:ext uri="{FF2B5EF4-FFF2-40B4-BE49-F238E27FC236}">
                <a16:creationId xmlns:a16="http://schemas.microsoft.com/office/drawing/2014/main" id="{0F250855-CAEA-82F6-89EF-043A2CF8C9C5}"/>
              </a:ext>
            </a:extLst>
          </p:cNvPr>
          <p:cNvPicPr>
            <a:picLocks noChangeAspect="1"/>
          </p:cNvPicPr>
          <p:nvPr/>
        </p:nvPicPr>
        <p:blipFill>
          <a:blip r:embed="rId2"/>
          <a:stretch>
            <a:fillRect/>
          </a:stretch>
        </p:blipFill>
        <p:spPr>
          <a:xfrm>
            <a:off x="4399948" y="1297487"/>
            <a:ext cx="6913106" cy="4865113"/>
          </a:xfrm>
          <a:prstGeom prst="rect">
            <a:avLst/>
          </a:prstGeom>
        </p:spPr>
      </p:pic>
      <p:sp>
        <p:nvSpPr>
          <p:cNvPr id="8" name="Content Placeholder 7">
            <a:extLst>
              <a:ext uri="{FF2B5EF4-FFF2-40B4-BE49-F238E27FC236}">
                <a16:creationId xmlns:a16="http://schemas.microsoft.com/office/drawing/2014/main" id="{7C5A8795-0711-8A01-ADE4-691D39924282}"/>
              </a:ext>
            </a:extLst>
          </p:cNvPr>
          <p:cNvSpPr>
            <a:spLocks noGrp="1"/>
          </p:cNvSpPr>
          <p:nvPr>
            <p:ph sz="quarter" idx="10"/>
          </p:nvPr>
        </p:nvSpPr>
        <p:spPr/>
        <p:txBody>
          <a:bodyPr>
            <a:normAutofit lnSpcReduction="10000"/>
          </a:bodyPr>
          <a:lstStyle/>
          <a:p>
            <a:pPr marL="0" indent="0">
              <a:buNone/>
            </a:pPr>
            <a:r>
              <a:rPr lang="en-GB" sz="1400" dirty="0">
                <a:solidFill>
                  <a:srgbClr val="181F15"/>
                </a:solidFill>
              </a:rPr>
              <a:t>A majority of the Irish public say they have personally experienced the effects of climate change. Nearly half (49%) say “somewhat”, while 9% say “a great deal”.</a:t>
            </a:r>
          </a:p>
          <a:p>
            <a:pPr marL="0" indent="0">
              <a:spcBef>
                <a:spcPts val="800"/>
              </a:spcBef>
              <a:spcAft>
                <a:spcPts val="400"/>
              </a:spcAft>
              <a:buNone/>
            </a:pPr>
            <a:r>
              <a:rPr lang="en-GB" sz="1400" dirty="0">
                <a:solidFill>
                  <a:srgbClr val="181F15"/>
                </a:solidFill>
              </a:rPr>
              <a:t>A third (33%) say “not very much” and one in ten (10%) “not at all”. For most, members of the public, climate change is real-but-background presence rather than a dramatic disruption.</a:t>
            </a:r>
          </a:p>
        </p:txBody>
      </p:sp>
      <p:sp>
        <p:nvSpPr>
          <p:cNvPr id="2" name="Content Placeholder 1">
            <a:extLst>
              <a:ext uri="{FF2B5EF4-FFF2-40B4-BE49-F238E27FC236}">
                <a16:creationId xmlns:a16="http://schemas.microsoft.com/office/drawing/2014/main" id="{5667A047-7970-4CDF-6967-0D7CFA597AC8}"/>
              </a:ext>
            </a:extLst>
          </p:cNvPr>
          <p:cNvSpPr>
            <a:spLocks noGrp="1"/>
          </p:cNvSpPr>
          <p:nvPr>
            <p:ph sz="quarter" idx="11"/>
          </p:nvPr>
        </p:nvSpPr>
        <p:spPr/>
        <p:txBody>
          <a:bodyPr/>
          <a:lstStyle/>
          <a:p>
            <a:r>
              <a:rPr lang="en-IE" noProof="0" dirty="0"/>
              <a:t>58%</a:t>
            </a:r>
          </a:p>
        </p:txBody>
      </p:sp>
      <p:sp>
        <p:nvSpPr>
          <p:cNvPr id="6" name="Content Placeholder 5">
            <a:extLst>
              <a:ext uri="{FF2B5EF4-FFF2-40B4-BE49-F238E27FC236}">
                <a16:creationId xmlns:a16="http://schemas.microsoft.com/office/drawing/2014/main" id="{07948BEE-69D1-68F0-4B4D-79EF27CA5DA3}"/>
              </a:ext>
            </a:extLst>
          </p:cNvPr>
          <p:cNvSpPr>
            <a:spLocks noGrp="1"/>
          </p:cNvSpPr>
          <p:nvPr>
            <p:ph sz="quarter" idx="13"/>
          </p:nvPr>
        </p:nvSpPr>
        <p:spPr/>
        <p:txBody>
          <a:bodyPr/>
          <a:lstStyle/>
          <a:p>
            <a:r>
              <a:rPr lang="en-IE" noProof="0" dirty="0"/>
              <a:t>have personally experienced climate change to at least some extent</a:t>
            </a:r>
          </a:p>
        </p:txBody>
      </p:sp>
      <p:sp>
        <p:nvSpPr>
          <p:cNvPr id="4" name="Title 3">
            <a:extLst>
              <a:ext uri="{FF2B5EF4-FFF2-40B4-BE49-F238E27FC236}">
                <a16:creationId xmlns:a16="http://schemas.microsoft.com/office/drawing/2014/main" id="{CD819F2E-2909-E42A-3268-E57CE0802C16}"/>
              </a:ext>
            </a:extLst>
          </p:cNvPr>
          <p:cNvSpPr>
            <a:spLocks noGrp="1"/>
          </p:cNvSpPr>
          <p:nvPr>
            <p:ph type="title"/>
          </p:nvPr>
        </p:nvSpPr>
        <p:spPr>
          <a:xfrm>
            <a:off x="838200" y="617888"/>
            <a:ext cx="10515600" cy="507831"/>
          </a:xfrm>
        </p:spPr>
        <p:txBody>
          <a:bodyPr/>
          <a:lstStyle/>
          <a:p>
            <a:r>
              <a:rPr lang="en-IE" noProof="0" dirty="0"/>
              <a:t>Majority feel effects of Climate Change</a:t>
            </a:r>
          </a:p>
        </p:txBody>
      </p:sp>
      <p:pic>
        <p:nvPicPr>
          <p:cNvPr id="13" name="Content Placeholder 12">
            <a:extLst>
              <a:ext uri="{FF2B5EF4-FFF2-40B4-BE49-F238E27FC236}">
                <a16:creationId xmlns:a16="http://schemas.microsoft.com/office/drawing/2014/main" id="{13EA4862-6C76-918C-31FE-44B1B84839B1}"/>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168343519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9AC7-44DA-D2B0-8574-AFD872A52ED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EB2BC9-1284-1640-307B-5419926D4DB9}"/>
              </a:ext>
            </a:extLst>
          </p:cNvPr>
          <p:cNvSpPr>
            <a:spLocks noGrp="1"/>
          </p:cNvSpPr>
          <p:nvPr>
            <p:ph sz="quarter" idx="10"/>
          </p:nvPr>
        </p:nvSpPr>
        <p:spPr/>
        <p:txBody>
          <a:bodyPr>
            <a:normAutofit fontScale="92500" lnSpcReduction="20000"/>
          </a:bodyPr>
          <a:lstStyle/>
          <a:p>
            <a:pPr marL="0" indent="0">
              <a:buNone/>
            </a:pPr>
            <a:r>
              <a:rPr lang="en-GB" sz="1400" dirty="0">
                <a:solidFill>
                  <a:srgbClr val="181F15"/>
                </a:solidFill>
              </a:rPr>
              <a:t>Among Community champions, 77% report experiencing climate change. Global citizens are close behind at 73%. The Disengaged are the clear outlier: 64% say “not very much” or “not at all”.</a:t>
            </a:r>
          </a:p>
          <a:p>
            <a:pPr marL="0" indent="0">
              <a:buNone/>
            </a:pPr>
            <a:r>
              <a:rPr lang="en-GB" sz="1400" dirty="0">
                <a:solidFill>
                  <a:srgbClr val="181F15"/>
                </a:solidFill>
              </a:rPr>
              <a:t>Over a quarter (28%) of the Disengaged say “not at all” – more than seven times the rate among the most engaged segments. This engagement gradient runs through every question in this survey – with a gap between the Disengaged and the other five segments.</a:t>
            </a:r>
          </a:p>
        </p:txBody>
      </p:sp>
      <p:sp>
        <p:nvSpPr>
          <p:cNvPr id="2" name="Content Placeholder 1">
            <a:extLst>
              <a:ext uri="{FF2B5EF4-FFF2-40B4-BE49-F238E27FC236}">
                <a16:creationId xmlns:a16="http://schemas.microsoft.com/office/drawing/2014/main" id="{C45BA38C-6198-C564-B8DF-AE0F1EEE41AA}"/>
              </a:ext>
            </a:extLst>
          </p:cNvPr>
          <p:cNvSpPr>
            <a:spLocks noGrp="1"/>
          </p:cNvSpPr>
          <p:nvPr>
            <p:ph sz="quarter" idx="11"/>
          </p:nvPr>
        </p:nvSpPr>
        <p:spPr/>
        <p:txBody>
          <a:bodyPr/>
          <a:lstStyle/>
          <a:p>
            <a:r>
              <a:rPr lang="en-IE" dirty="0"/>
              <a:t>2</a:t>
            </a:r>
            <a:r>
              <a:rPr lang="en-IE" noProof="0" dirty="0"/>
              <a:t>8%</a:t>
            </a:r>
          </a:p>
        </p:txBody>
      </p:sp>
      <p:sp>
        <p:nvSpPr>
          <p:cNvPr id="6" name="Content Placeholder 5">
            <a:extLst>
              <a:ext uri="{FF2B5EF4-FFF2-40B4-BE49-F238E27FC236}">
                <a16:creationId xmlns:a16="http://schemas.microsoft.com/office/drawing/2014/main" id="{06667830-A909-817E-4970-8D8BA92D20C4}"/>
              </a:ext>
            </a:extLst>
          </p:cNvPr>
          <p:cNvSpPr>
            <a:spLocks noGrp="1"/>
          </p:cNvSpPr>
          <p:nvPr>
            <p:ph sz="quarter" idx="13"/>
          </p:nvPr>
        </p:nvSpPr>
        <p:spPr/>
        <p:txBody>
          <a:bodyPr/>
          <a:lstStyle/>
          <a:p>
            <a:r>
              <a:rPr lang="en-IE" noProof="0" dirty="0"/>
              <a:t>of the Disengaged say “not at all” — vs 3-4% among Global citizens and Community champions</a:t>
            </a:r>
          </a:p>
        </p:txBody>
      </p:sp>
      <p:sp>
        <p:nvSpPr>
          <p:cNvPr id="4" name="Title 3">
            <a:extLst>
              <a:ext uri="{FF2B5EF4-FFF2-40B4-BE49-F238E27FC236}">
                <a16:creationId xmlns:a16="http://schemas.microsoft.com/office/drawing/2014/main" id="{C4A50841-22FF-710A-52B5-E24895F83874}"/>
              </a:ext>
            </a:extLst>
          </p:cNvPr>
          <p:cNvSpPr>
            <a:spLocks noGrp="1"/>
          </p:cNvSpPr>
          <p:nvPr>
            <p:ph type="title"/>
          </p:nvPr>
        </p:nvSpPr>
        <p:spPr>
          <a:xfrm>
            <a:off x="838200" y="617888"/>
            <a:ext cx="10515600" cy="507831"/>
          </a:xfrm>
        </p:spPr>
        <p:txBody>
          <a:bodyPr/>
          <a:lstStyle/>
          <a:p>
            <a:r>
              <a:rPr lang="en-IE" noProof="0" dirty="0"/>
              <a:t>… but experience tracks engagement</a:t>
            </a:r>
          </a:p>
        </p:txBody>
      </p:sp>
      <p:pic>
        <p:nvPicPr>
          <p:cNvPr id="5" name="Picture 4" descr="plot_QB7_1_cc_experience_by_segment.png">
            <a:extLst>
              <a:ext uri="{FF2B5EF4-FFF2-40B4-BE49-F238E27FC236}">
                <a16:creationId xmlns:a16="http://schemas.microsoft.com/office/drawing/2014/main" id="{294904EB-F32B-B8D2-8910-AC481714C594}"/>
              </a:ext>
            </a:extLst>
          </p:cNvPr>
          <p:cNvPicPr>
            <a:picLocks noChangeAspect="1"/>
          </p:cNvPicPr>
          <p:nvPr/>
        </p:nvPicPr>
        <p:blipFill>
          <a:blip r:embed="rId2"/>
          <a:stretch>
            <a:fillRect/>
          </a:stretch>
        </p:blipFill>
        <p:spPr>
          <a:xfrm>
            <a:off x="4700452" y="1294294"/>
            <a:ext cx="6305006" cy="4871800"/>
          </a:xfrm>
          <a:prstGeom prst="rect">
            <a:avLst/>
          </a:prstGeom>
        </p:spPr>
      </p:pic>
      <p:pic>
        <p:nvPicPr>
          <p:cNvPr id="12" name="Content Placeholder 11">
            <a:extLst>
              <a:ext uri="{FF2B5EF4-FFF2-40B4-BE49-F238E27FC236}">
                <a16:creationId xmlns:a16="http://schemas.microsoft.com/office/drawing/2014/main" id="{D10833D5-3A04-7FAB-46B2-EADB01883A1B}"/>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374040756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549EA-1823-DFBA-5A18-01D3E037BE04}"/>
              </a:ext>
            </a:extLst>
          </p:cNvPr>
          <p:cNvSpPr>
            <a:spLocks noGrp="1"/>
          </p:cNvSpPr>
          <p:nvPr>
            <p:ph sz="quarter" idx="16"/>
          </p:nvPr>
        </p:nvSpPr>
        <p:spPr/>
        <p:txBody>
          <a:bodyPr/>
          <a:lstStyle/>
          <a:p>
            <a:r>
              <a:rPr lang="en-IE" noProof="0" dirty="0"/>
              <a:t>78%</a:t>
            </a:r>
          </a:p>
        </p:txBody>
      </p:sp>
      <p:sp>
        <p:nvSpPr>
          <p:cNvPr id="5" name="Content Placeholder 4">
            <a:extLst>
              <a:ext uri="{FF2B5EF4-FFF2-40B4-BE49-F238E27FC236}">
                <a16:creationId xmlns:a16="http://schemas.microsoft.com/office/drawing/2014/main" id="{43DE1B8A-00BD-CAFB-63FF-D3404AD4506D}"/>
              </a:ext>
            </a:extLst>
          </p:cNvPr>
          <p:cNvSpPr>
            <a:spLocks noGrp="1"/>
          </p:cNvSpPr>
          <p:nvPr>
            <p:ph sz="quarter" idx="18"/>
          </p:nvPr>
        </p:nvSpPr>
        <p:spPr/>
        <p:txBody>
          <a:bodyPr/>
          <a:lstStyle/>
          <a:p>
            <a:pPr algn="l"/>
            <a:r>
              <a:rPr lang="en-GB" dirty="0">
                <a:solidFill>
                  <a:srgbClr val="505456"/>
                </a:solidFill>
              </a:rPr>
              <a:t>accept a significant human role in climate change</a:t>
            </a:r>
          </a:p>
        </p:txBody>
      </p:sp>
      <p:sp>
        <p:nvSpPr>
          <p:cNvPr id="7" name="Title 6">
            <a:extLst>
              <a:ext uri="{FF2B5EF4-FFF2-40B4-BE49-F238E27FC236}">
                <a16:creationId xmlns:a16="http://schemas.microsoft.com/office/drawing/2014/main" id="{EA838765-E582-65F1-9B90-DEBC5CD91BC7}"/>
              </a:ext>
            </a:extLst>
          </p:cNvPr>
          <p:cNvSpPr>
            <a:spLocks noGrp="1"/>
          </p:cNvSpPr>
          <p:nvPr>
            <p:ph type="title"/>
          </p:nvPr>
        </p:nvSpPr>
        <p:spPr>
          <a:xfrm>
            <a:off x="838200" y="617888"/>
            <a:ext cx="10515600" cy="507831"/>
          </a:xfrm>
        </p:spPr>
        <p:txBody>
          <a:bodyPr/>
          <a:lstStyle/>
          <a:p>
            <a:r>
              <a:rPr lang="en-GB" dirty="0"/>
              <a:t>Anthropogenic causes are widely accepted</a:t>
            </a:r>
            <a:endParaRPr lang="en-IE" noProof="0" dirty="0"/>
          </a:p>
        </p:txBody>
      </p:sp>
      <p:sp>
        <p:nvSpPr>
          <p:cNvPr id="11" name="Content Placeholder 10">
            <a:extLst>
              <a:ext uri="{FF2B5EF4-FFF2-40B4-BE49-F238E27FC236}">
                <a16:creationId xmlns:a16="http://schemas.microsoft.com/office/drawing/2014/main" id="{75FC2B6E-74A8-2466-1186-4C4DBF87158D}"/>
              </a:ext>
            </a:extLst>
          </p:cNvPr>
          <p:cNvSpPr>
            <a:spLocks noGrp="1"/>
          </p:cNvSpPr>
          <p:nvPr>
            <p:ph sz="quarter" idx="11"/>
          </p:nvPr>
        </p:nvSpPr>
        <p:spPr/>
        <p:txBody>
          <a:bodyPr>
            <a:noAutofit/>
          </a:bodyPr>
          <a:lstStyle/>
          <a:p>
            <a:pPr marL="0" indent="0">
              <a:buNone/>
            </a:pPr>
            <a:r>
              <a:rPr lang="en-GB" sz="1400" dirty="0">
                <a:solidFill>
                  <a:srgbClr val="181F15"/>
                </a:solidFill>
              </a:rPr>
              <a:t>The plurality view is that climate change is caused mostly by human activities (44%). A further third (34%) see it as equally human and natural. Together, 78% accept a significant human role.</a:t>
            </a:r>
          </a:p>
          <a:p>
            <a:pPr marL="0" indent="0">
              <a:spcBef>
                <a:spcPts val="800"/>
              </a:spcBef>
              <a:spcAft>
                <a:spcPts val="400"/>
              </a:spcAft>
              <a:buNone/>
            </a:pPr>
            <a:r>
              <a:rPr lang="en-GB" sz="1400" dirty="0">
                <a:solidFill>
                  <a:srgbClr val="181F15"/>
                </a:solidFill>
              </a:rPr>
              <a:t>Climate denial remains marginal: only 4% say it is “not happening”. Around 15% attribute it mostly to natural changes.</a:t>
            </a:r>
          </a:p>
        </p:txBody>
      </p:sp>
      <p:pic>
        <p:nvPicPr>
          <p:cNvPr id="2" name="Picture 1" descr="plot_QB7_3_cc_cause.png">
            <a:extLst>
              <a:ext uri="{FF2B5EF4-FFF2-40B4-BE49-F238E27FC236}">
                <a16:creationId xmlns:a16="http://schemas.microsoft.com/office/drawing/2014/main" id="{C26E4E3A-16A1-C8DB-DC5E-4B1A948B5E11}"/>
              </a:ext>
            </a:extLst>
          </p:cNvPr>
          <p:cNvPicPr>
            <a:picLocks noChangeAspect="1"/>
          </p:cNvPicPr>
          <p:nvPr/>
        </p:nvPicPr>
        <p:blipFill>
          <a:blip r:embed="rId3"/>
          <a:stretch>
            <a:fillRect/>
          </a:stretch>
        </p:blipFill>
        <p:spPr>
          <a:xfrm>
            <a:off x="838200" y="1364088"/>
            <a:ext cx="6842760" cy="4815608"/>
          </a:xfrm>
          <a:prstGeom prst="rect">
            <a:avLst/>
          </a:prstGeom>
        </p:spPr>
      </p:pic>
      <p:pic>
        <p:nvPicPr>
          <p:cNvPr id="12" name="Content Placeholder 11">
            <a:extLst>
              <a:ext uri="{FF2B5EF4-FFF2-40B4-BE49-F238E27FC236}">
                <a16:creationId xmlns:a16="http://schemas.microsoft.com/office/drawing/2014/main" id="{1447D0E8-0DA0-7189-8E50-839E3D22253E}"/>
              </a:ext>
            </a:extLst>
          </p:cNvPr>
          <p:cNvPicPr>
            <a:picLocks noGrp="1" noChangeAspect="1"/>
          </p:cNvPicPr>
          <p:nvPr>
            <p:ph sz="quarter" idx="17"/>
          </p:nvPr>
        </p:nvPicPr>
        <p:blipFill>
          <a:blip r:embed="rId4">
            <a:extLst>
              <a:ext uri="{96DAC541-7B7A-43D3-8B79-37D633B846F1}">
                <asvg:svgBlip xmlns:asvg="http://schemas.microsoft.com/office/drawing/2016/SVG/main" r:embed="rId5"/>
              </a:ext>
            </a:extLst>
          </a:blip>
          <a:stretch>
            <a:fillRect/>
          </a:stretch>
        </p:blipFill>
        <p:spPr>
          <a:prstGeom prst="rect">
            <a:avLst/>
          </a:prstGeom>
        </p:spPr>
      </p:pic>
    </p:spTree>
    <p:extLst>
      <p:ext uri="{BB962C8B-B14F-4D97-AF65-F5344CB8AC3E}">
        <p14:creationId xmlns:p14="http://schemas.microsoft.com/office/powerpoint/2010/main" val="323808746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36D-DADA-5A2C-4617-9DE5DB6510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3C7C7-9CE7-2094-714C-B4C92D2B17BC}"/>
              </a:ext>
            </a:extLst>
          </p:cNvPr>
          <p:cNvSpPr>
            <a:spLocks noGrp="1"/>
          </p:cNvSpPr>
          <p:nvPr>
            <p:ph sz="quarter" idx="11"/>
          </p:nvPr>
        </p:nvSpPr>
        <p:spPr/>
        <p:txBody>
          <a:bodyPr/>
          <a:lstStyle/>
          <a:p>
            <a:r>
              <a:rPr lang="en-GB" dirty="0">
                <a:solidFill>
                  <a:srgbClr val="2E3B68"/>
                </a:solidFill>
                <a:latin typeface="Arial"/>
              </a:rPr>
              <a:t>57</a:t>
            </a:r>
            <a:r>
              <a:rPr lang="en-IE" noProof="0" dirty="0"/>
              <a:t>%</a:t>
            </a:r>
          </a:p>
        </p:txBody>
      </p:sp>
      <p:sp>
        <p:nvSpPr>
          <p:cNvPr id="5" name="Content Placeholder 4">
            <a:extLst>
              <a:ext uri="{FF2B5EF4-FFF2-40B4-BE49-F238E27FC236}">
                <a16:creationId xmlns:a16="http://schemas.microsoft.com/office/drawing/2014/main" id="{1C054F1B-5F53-B934-9BCD-5E03403B3D6D}"/>
              </a:ext>
            </a:extLst>
          </p:cNvPr>
          <p:cNvSpPr>
            <a:spLocks noGrp="1"/>
          </p:cNvSpPr>
          <p:nvPr>
            <p:ph sz="quarter" idx="13"/>
          </p:nvPr>
        </p:nvSpPr>
        <p:spPr/>
        <p:txBody>
          <a:bodyPr/>
          <a:lstStyle/>
          <a:p>
            <a:r>
              <a:rPr lang="en-GB" dirty="0">
                <a:solidFill>
                  <a:srgbClr val="505456"/>
                </a:solidFill>
              </a:rPr>
              <a:t>say climate change will have “a great deal” of impact on future generations</a:t>
            </a:r>
          </a:p>
        </p:txBody>
      </p:sp>
      <p:sp>
        <p:nvSpPr>
          <p:cNvPr id="7" name="Title 6">
            <a:extLst>
              <a:ext uri="{FF2B5EF4-FFF2-40B4-BE49-F238E27FC236}">
                <a16:creationId xmlns:a16="http://schemas.microsoft.com/office/drawing/2014/main" id="{A9326423-D1F4-28A3-2BB8-B37E30087DD5}"/>
              </a:ext>
            </a:extLst>
          </p:cNvPr>
          <p:cNvSpPr>
            <a:spLocks noGrp="1"/>
          </p:cNvSpPr>
          <p:nvPr>
            <p:ph type="title"/>
          </p:nvPr>
        </p:nvSpPr>
        <p:spPr>
          <a:xfrm>
            <a:off x="838200" y="617888"/>
            <a:ext cx="10515600" cy="535531"/>
          </a:xfrm>
        </p:spPr>
        <p:txBody>
          <a:bodyPr/>
          <a:lstStyle/>
          <a:p>
            <a:r>
              <a:rPr lang="en-GB" sz="3200" dirty="0">
                <a:solidFill>
                  <a:srgbClr val="2E3B68"/>
                </a:solidFill>
              </a:rPr>
              <a:t>A THREAT FOR OTHERS AND FOR THE FUTURE</a:t>
            </a:r>
            <a:endParaRPr lang="en-IE" noProof="0" dirty="0"/>
          </a:p>
        </p:txBody>
      </p:sp>
      <p:sp>
        <p:nvSpPr>
          <p:cNvPr id="16" name="Content Placeholder 15">
            <a:extLst>
              <a:ext uri="{FF2B5EF4-FFF2-40B4-BE49-F238E27FC236}">
                <a16:creationId xmlns:a16="http://schemas.microsoft.com/office/drawing/2014/main" id="{28E5D671-327F-0ED7-8210-8B05C36B833B}"/>
              </a:ext>
            </a:extLst>
          </p:cNvPr>
          <p:cNvSpPr>
            <a:spLocks noGrp="1"/>
          </p:cNvSpPr>
          <p:nvPr>
            <p:ph sz="quarter" idx="10"/>
          </p:nvPr>
        </p:nvSpPr>
        <p:spPr/>
        <p:txBody>
          <a:bodyPr>
            <a:normAutofit/>
          </a:bodyPr>
          <a:lstStyle/>
          <a:p>
            <a:pPr marL="0" indent="0">
              <a:buNone/>
            </a:pPr>
            <a:r>
              <a:rPr lang="en-IE" noProof="0" dirty="0"/>
              <a:t>There is a striking proximity-distance effect. Only 17% report that they will personally be impacted “a great deal”, but this rises to 22% for Ireland as a whole, 49% for other countries, and 57% for future generations.</a:t>
            </a:r>
          </a:p>
          <a:p>
            <a:pPr marL="0" indent="0">
              <a:buNone/>
            </a:pPr>
            <a:r>
              <a:rPr lang="en-IE" noProof="0" dirty="0"/>
              <a:t>NB Wave 4 in 2023 … </a:t>
            </a:r>
          </a:p>
        </p:txBody>
      </p:sp>
      <p:pic>
        <p:nvPicPr>
          <p:cNvPr id="2" name="Picture 1" descr="plot_QB7_2_cc_impact.png">
            <a:extLst>
              <a:ext uri="{FF2B5EF4-FFF2-40B4-BE49-F238E27FC236}">
                <a16:creationId xmlns:a16="http://schemas.microsoft.com/office/drawing/2014/main" id="{75D88710-7FD0-6BAE-4D5D-5E5DEEC262E2}"/>
              </a:ext>
            </a:extLst>
          </p:cNvPr>
          <p:cNvPicPr>
            <a:picLocks noChangeAspect="1"/>
          </p:cNvPicPr>
          <p:nvPr/>
        </p:nvPicPr>
        <p:blipFill>
          <a:blip r:embed="rId2"/>
          <a:stretch>
            <a:fillRect/>
          </a:stretch>
        </p:blipFill>
        <p:spPr>
          <a:xfrm>
            <a:off x="4405171" y="1750827"/>
            <a:ext cx="6874016" cy="4271104"/>
          </a:xfrm>
          <a:prstGeom prst="rect">
            <a:avLst/>
          </a:prstGeom>
        </p:spPr>
      </p:pic>
      <p:pic>
        <p:nvPicPr>
          <p:cNvPr id="11" name="Content Placeholder 10">
            <a:extLst>
              <a:ext uri="{FF2B5EF4-FFF2-40B4-BE49-F238E27FC236}">
                <a16:creationId xmlns:a16="http://schemas.microsoft.com/office/drawing/2014/main" id="{558B83BB-D665-6C7D-E01B-981532E834BD}"/>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prstGeom prst="rect">
            <a:avLst/>
          </a:prstGeom>
        </p:spPr>
      </p:pic>
    </p:spTree>
    <p:extLst>
      <p:ext uri="{BB962C8B-B14F-4D97-AF65-F5344CB8AC3E}">
        <p14:creationId xmlns:p14="http://schemas.microsoft.com/office/powerpoint/2010/main" val="133605014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5FEE24-C2D2-E056-EF0E-15BE2C617179}"/>
              </a:ext>
            </a:extLst>
          </p:cNvPr>
          <p:cNvSpPr>
            <a:spLocks noGrp="1"/>
          </p:cNvSpPr>
          <p:nvPr>
            <p:ph sz="quarter" idx="10"/>
          </p:nvPr>
        </p:nvSpPr>
        <p:spPr/>
        <p:txBody>
          <a:bodyPr>
            <a:normAutofit lnSpcReduction="10000"/>
          </a:bodyPr>
          <a:lstStyle/>
          <a:p>
            <a:pPr marL="0" indent="0">
              <a:buNone/>
            </a:pPr>
            <a:r>
              <a:rPr lang="en-US" dirty="0"/>
              <a:t> We also asked this question in 2023. The plot compares the percentage of respondents saying 'A great deal' or 'Moderate' impact” in 2023 (orange) with 2026 (blue).</a:t>
            </a:r>
          </a:p>
          <a:p>
            <a:pPr marL="0" indent="0">
              <a:buNone/>
            </a:pPr>
            <a:r>
              <a:rPr lang="en-US" dirty="0"/>
              <a:t>It shows that there has been no change in the perceived impact of future generations (and other countries – see note below), but big jumps in the perceived impact on respondents personally (+10 percentage points), respondents’ families (+14pp) and other people in Ireland in general (+6pp).</a:t>
            </a:r>
          </a:p>
          <a:p>
            <a:pPr marL="0" indent="0">
              <a:buNone/>
            </a:pPr>
            <a:r>
              <a:rPr lang="en-US" dirty="0"/>
              <a:t>These data give the overwhelming impression of climate change ‘coming home’ in terms of its impacts.</a:t>
            </a:r>
          </a:p>
          <a:p>
            <a:pPr marL="0" indent="0">
              <a:buNone/>
            </a:pPr>
            <a:r>
              <a:rPr lang="en-US" dirty="0"/>
              <a:t>NB We had to exclude from comparison: ”People in other countries” because it was asked differently in 2023 and are not directly comparable. From Wave 4 (2023) People in the Global South = 80%, People in the Global North = 68%. From Wave 7 (2026) People in other countries = 79%</a:t>
            </a:r>
          </a:p>
        </p:txBody>
      </p:sp>
      <p:sp>
        <p:nvSpPr>
          <p:cNvPr id="4" name="Title 3">
            <a:extLst>
              <a:ext uri="{FF2B5EF4-FFF2-40B4-BE49-F238E27FC236}">
                <a16:creationId xmlns:a16="http://schemas.microsoft.com/office/drawing/2014/main" id="{4BB66873-2841-1951-C8F4-4CE0EE5E47C1}"/>
              </a:ext>
            </a:extLst>
          </p:cNvPr>
          <p:cNvSpPr>
            <a:spLocks noGrp="1"/>
          </p:cNvSpPr>
          <p:nvPr>
            <p:ph type="title"/>
          </p:nvPr>
        </p:nvSpPr>
        <p:spPr>
          <a:xfrm>
            <a:off x="803275" y="339037"/>
            <a:ext cx="10448636" cy="923330"/>
          </a:xfrm>
        </p:spPr>
        <p:txBody>
          <a:bodyPr/>
          <a:lstStyle/>
          <a:p>
            <a:r>
              <a:rPr lang="en-US" dirty="0"/>
              <a:t>Perceived impact of climate change </a:t>
            </a:r>
            <a:br>
              <a:rPr lang="en-US" dirty="0"/>
            </a:br>
            <a:r>
              <a:rPr lang="en-US" dirty="0"/>
              <a:t>2023 vs 2026: Coming home?</a:t>
            </a:r>
          </a:p>
        </p:txBody>
      </p:sp>
      <p:pic>
        <p:nvPicPr>
          <p:cNvPr id="6" name="Picture 5">
            <a:extLst>
              <a:ext uri="{FF2B5EF4-FFF2-40B4-BE49-F238E27FC236}">
                <a16:creationId xmlns:a16="http://schemas.microsoft.com/office/drawing/2014/main" id="{3299BAE1-0B52-28E9-C5FC-A13563D5159F}"/>
              </a:ext>
            </a:extLst>
          </p:cNvPr>
          <p:cNvPicPr>
            <a:picLocks noChangeAspect="1"/>
          </p:cNvPicPr>
          <p:nvPr/>
        </p:nvPicPr>
        <p:blipFill>
          <a:blip r:embed="rId3"/>
          <a:stretch>
            <a:fillRect/>
          </a:stretch>
        </p:blipFill>
        <p:spPr>
          <a:xfrm>
            <a:off x="4385143" y="1697796"/>
            <a:ext cx="7003582" cy="4136947"/>
          </a:xfrm>
          <a:prstGeom prst="rect">
            <a:avLst/>
          </a:prstGeom>
        </p:spPr>
      </p:pic>
    </p:spTree>
    <p:extLst>
      <p:ext uri="{BB962C8B-B14F-4D97-AF65-F5344CB8AC3E}">
        <p14:creationId xmlns:p14="http://schemas.microsoft.com/office/powerpoint/2010/main" val="39540511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2C53A-D477-1993-209A-8BCEB37760CF}"/>
              </a:ext>
            </a:extLst>
          </p:cNvPr>
          <p:cNvSpPr>
            <a:spLocks noGrp="1"/>
          </p:cNvSpPr>
          <p:nvPr>
            <p:ph type="title"/>
          </p:nvPr>
        </p:nvSpPr>
        <p:spPr>
          <a:xfrm>
            <a:off x="838199" y="617888"/>
            <a:ext cx="11087911" cy="923330"/>
          </a:xfrm>
        </p:spPr>
        <p:txBody>
          <a:bodyPr/>
          <a:lstStyle/>
          <a:p>
            <a:r>
              <a:rPr lang="en-GB" dirty="0"/>
              <a:t>What is it that makes people say their family? </a:t>
            </a:r>
          </a:p>
        </p:txBody>
      </p:sp>
      <p:sp>
        <p:nvSpPr>
          <p:cNvPr id="8" name="Content Placeholder 7">
            <a:extLst>
              <a:ext uri="{FF2B5EF4-FFF2-40B4-BE49-F238E27FC236}">
                <a16:creationId xmlns:a16="http://schemas.microsoft.com/office/drawing/2014/main" id="{57143DC0-10EA-ED1D-C070-63A5EEA39718}"/>
              </a:ext>
            </a:extLst>
          </p:cNvPr>
          <p:cNvSpPr>
            <a:spLocks noGrp="1"/>
          </p:cNvSpPr>
          <p:nvPr>
            <p:ph sz="quarter" idx="10"/>
          </p:nvPr>
        </p:nvSpPr>
        <p:spPr/>
        <p:txBody>
          <a:bodyPr>
            <a:normAutofit fontScale="85000" lnSpcReduction="10000"/>
          </a:bodyPr>
          <a:lstStyle/>
          <a:p>
            <a:pPr marL="0" indent="0">
              <a:buNone/>
            </a:pPr>
            <a:r>
              <a:rPr lang="en-US" b="1" dirty="0"/>
              <a:t>Experience is the gateway. </a:t>
            </a:r>
            <a:r>
              <a:rPr lang="en-US" dirty="0"/>
              <a:t>Irish adults who have personally experienced climate change are 26 percentage points more likely to believe it will substantially impact their family. Nothing else comes close. This effect operates independently of demographics, media habits, and even worldview segment – making it the most powerful communications lever available.</a:t>
            </a:r>
            <a:endParaRPr lang="en-GB" dirty="0"/>
          </a:p>
          <a:p>
            <a:pPr marL="0" indent="0">
              <a:buNone/>
            </a:pPr>
            <a:r>
              <a:rPr lang="en-US" b="1" dirty="0"/>
              <a:t>The climate–food link is a bridge to personal risk. </a:t>
            </a:r>
            <a:r>
              <a:rPr lang="en-US" dirty="0"/>
              <a:t>Believing that climate change threatens food security independently adds 22 pp to family impact perception. Connecting the global (food system disruption) to the local (family grocery bills, children's nutrition) is an effective frame – it holds up after full statistical controls.</a:t>
            </a:r>
            <a:endParaRPr lang="en-GB" dirty="0"/>
          </a:p>
          <a:p>
            <a:pPr marL="0" indent="0">
              <a:buNone/>
            </a:pPr>
            <a:r>
              <a:rPr lang="en-US" b="1" dirty="0"/>
              <a:t>Denial blocks personal risk perception. </a:t>
            </a:r>
            <a:r>
              <a:rPr lang="en-US" dirty="0"/>
              <a:t>People who deny the human cause of climate change are 14 pp less likely to perceive family impact. Cause belief is a necessary, if not sufficient, precondition. No amount of family-framing messaging lands with this group until the causal story is accepted.</a:t>
            </a:r>
          </a:p>
          <a:p>
            <a:pPr marL="0" indent="0">
              <a:buNone/>
            </a:pPr>
            <a:r>
              <a:rPr lang="en-US" b="1" dirty="0"/>
              <a:t>Income and location matter modestly. </a:t>
            </a:r>
            <a:r>
              <a:rPr lang="en-US" dirty="0"/>
              <a:t>Higher-income households (&gt;€100k) are 8 pp more likely to perceive family impact, and Dublin residents are 5 pp more likely than those outside the capital. Both effects are modest but consistent </a:t>
            </a:r>
            <a:endParaRPr lang="en-GB" dirty="0"/>
          </a:p>
        </p:txBody>
      </p:sp>
      <p:pic>
        <p:nvPicPr>
          <p:cNvPr id="9" name="Content Placeholder 5">
            <a:extLst>
              <a:ext uri="{FF2B5EF4-FFF2-40B4-BE49-F238E27FC236}">
                <a16:creationId xmlns:a16="http://schemas.microsoft.com/office/drawing/2014/main" id="{EF2DE144-8EB4-CCF8-7D89-1F7A4ED54B2A}"/>
              </a:ext>
            </a:extLst>
          </p:cNvPr>
          <p:cNvPicPr>
            <a:picLocks noChangeAspect="1"/>
          </p:cNvPicPr>
          <p:nvPr/>
        </p:nvPicPr>
        <p:blipFill>
          <a:blip r:embed="rId2"/>
          <a:stretch>
            <a:fillRect/>
          </a:stretch>
        </p:blipFill>
        <p:spPr>
          <a:xfrm>
            <a:off x="4500777" y="1536044"/>
            <a:ext cx="6853024" cy="4185718"/>
          </a:xfrm>
          <a:prstGeom prst="rect">
            <a:avLst/>
          </a:prstGeom>
        </p:spPr>
      </p:pic>
    </p:spTree>
    <p:extLst>
      <p:ext uri="{BB962C8B-B14F-4D97-AF65-F5344CB8AC3E}">
        <p14:creationId xmlns:p14="http://schemas.microsoft.com/office/powerpoint/2010/main" val="2222509639"/>
      </p:ext>
    </p:extLst>
  </p:cSld>
  <p:clrMapOvr>
    <a:masterClrMapping/>
  </p:clrMapOvr>
  <p:transition spd="slow">
    <p:wipe/>
  </p:transition>
</p:sld>
</file>

<file path=ppt/theme/theme1.xml><?xml version="1.0" encoding="utf-8"?>
<a:theme xmlns:a="http://schemas.openxmlformats.org/drawingml/2006/main" name="Office Theme">
  <a:themeElements>
    <a:clrScheme name="DEL-1">
      <a:dk1>
        <a:srgbClr val="181F15"/>
      </a:dk1>
      <a:lt1>
        <a:srgbClr val="FFFFFF"/>
      </a:lt1>
      <a:dk2>
        <a:srgbClr val="333A78"/>
      </a:dk2>
      <a:lt2>
        <a:srgbClr val="FFFFFF"/>
      </a:lt2>
      <a:accent1>
        <a:srgbClr val="181F15"/>
      </a:accent1>
      <a:accent2>
        <a:srgbClr val="0078B9"/>
      </a:accent2>
      <a:accent3>
        <a:srgbClr val="333A78"/>
      </a:accent3>
      <a:accent4>
        <a:srgbClr val="F19100"/>
      </a:accent4>
      <a:accent5>
        <a:srgbClr val="D94D28"/>
      </a:accent5>
      <a:accent6>
        <a:srgbClr val="007C74"/>
      </a:accent6>
      <a:hlink>
        <a:srgbClr val="46B2FF"/>
      </a:hlink>
      <a:folHlink>
        <a:srgbClr val="333A7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9363000-0D87-BD46-B691-CB685DCA19CF}" vid="{89177530-F148-D747-B47B-5958D561B4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Office Theme</Template>
  <TotalTime>17202</TotalTime>
  <Words>5024</Words>
  <Application>Microsoft Office PowerPoint</Application>
  <PresentationFormat>Widescreen</PresentationFormat>
  <Paragraphs>238</Paragraphs>
  <Slides>31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Prompt SemiBold</vt:lpstr>
      <vt:lpstr>Calibri</vt:lpstr>
      <vt:lpstr>Arial</vt:lpstr>
      <vt:lpstr>Rubik</vt:lpstr>
      <vt:lpstr>Montserrat</vt:lpstr>
      <vt:lpstr>Times New Roman</vt:lpstr>
      <vt:lpstr>Geometria-Medium</vt:lpstr>
      <vt:lpstr>Geometria</vt:lpstr>
      <vt:lpstr>Prompt Light</vt:lpstr>
      <vt:lpstr>MS Mincho</vt:lpstr>
      <vt:lpstr>Office Theme</vt:lpstr>
      <vt:lpstr>The Irish Public on  Climate Change,
Food Security
&amp; Responsibility</vt:lpstr>
      <vt:lpstr>Irish Public on  Climate Change,
Food Security
&amp; Responsibility</vt:lpstr>
      <vt:lpstr>Climate effects and connections</vt:lpstr>
      <vt:lpstr>Majority feel effects of Climate Change</vt:lpstr>
      <vt:lpstr>… but experience tracks engagement</vt:lpstr>
      <vt:lpstr>Anthropogenic causes are widely accepted</vt:lpstr>
      <vt:lpstr>A THREAT FOR OTHERS AND FOR THE FUTURE</vt:lpstr>
      <vt:lpstr>Perceived impact of climate change  2023 vs 2026: Coming home?</vt:lpstr>
      <vt:lpstr>What is it that makes people say their family? </vt:lpstr>
      <vt:lpstr>THE FOOD SECURITY LINK IS ALREADY REAL</vt:lpstr>
      <vt:lpstr>EXTREME WEATHER seen as KEY PATHWAY for FOOD INSECURITY</vt:lpstr>
      <vt:lpstr>FUTURE GENERATIONS SEEN AS MOST AT RISK</vt:lpstr>
      <vt:lpstr>FLOODING, FOOD &amp; BIODIVERSITY TOP THE LIST</vt:lpstr>
      <vt:lpstr>Who should fix it and how?</vt:lpstr>
      <vt:lpstr>Responsibility for taking action: INSTITUTIONS FIRST, INDIVIDUALS LAST</vt:lpstr>
      <vt:lpstr>THE DISENGAGED are 50/50 on INSTITUTIONAL RESPONSIBILITY</vt:lpstr>
      <vt:lpstr>INCENTIVES AND REGULATION, NOT PERSONAL SACRIFICE</vt:lpstr>
      <vt:lpstr>A Mandate to act: Ireland’s 2026 EU Presidency</vt:lpstr>
      <vt:lpstr>CLEAR MANDATE FOR IRELAND’S EU PRESIDENCY</vt:lpstr>
      <vt:lpstr>MANDATE ACROSS ALL ENGAGED SEGMENTS</vt:lpstr>
      <vt:lpstr>What predicts support for Ireland's EU Presidency climate-food priority?</vt:lpstr>
      <vt:lpstr>What predicts support for Ireland's EU Presidency climate-food priority?</vt:lpstr>
      <vt:lpstr>FIX SYSTEMS, Not patch problems</vt:lpstr>
      <vt:lpstr>Pathways to the Irish Public based on how to address climate insecurity</vt:lpstr>
      <vt:lpstr>Worldview segment by LCA group Dashed line = overall population average   </vt:lpstr>
      <vt:lpstr>Demographic over/under-representation Index of representation: 1× = population average. &gt;1× = over-represented   </vt:lpstr>
      <vt:lpstr>SCIENTISTS ARE THE MOST TRUSTED VOICE</vt:lpstr>
      <vt:lpstr>Trust profiles: who trusts whom?</vt:lpstr>
      <vt:lpstr>Insights</vt:lpstr>
      <vt:lpstr>Messaging implication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Morini, Paolo</dc:creator>
  <cp:lastModifiedBy>Claudia Lynch</cp:lastModifiedBy>
  <cp:revision>110</cp:revision>
  <cp:lastPrinted>2024-02-05T16:03:39Z</cp:lastPrinted>
  <dcterms:created xsi:type="dcterms:W3CDTF">2023-01-12T17:19:42Z</dcterms:created>
  <dcterms:modified xsi:type="dcterms:W3CDTF">2026-05-05T15:32:47Z</dcterms:modified>
</cp:coreProperties>
</file>