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tags/tag18.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charts/chart15.xml" ContentType="application/vnd.openxmlformats-officedocument.drawingml.chart+xml"/>
  <Override PartName="/ppt/theme/themeOverride3.xml" ContentType="application/vnd.openxmlformats-officedocument.themeOverride+xml"/>
  <Override PartName="/ppt/notesSlides/notesSlide17.xml" ContentType="application/vnd.openxmlformats-officedocument.presentationml.notesSlide+xml"/>
  <Override PartName="/ppt/charts/chart16.xml" ContentType="application/vnd.openxmlformats-officedocument.drawingml.chart+xml"/>
  <Override PartName="/ppt/theme/themeOverride4.xml" ContentType="application/vnd.openxmlformats-officedocument.themeOverride+xml"/>
  <Override PartName="/ppt/notesSlides/notesSlide18.xml" ContentType="application/vnd.openxmlformats-officedocument.presentationml.notesSlide+xml"/>
  <Override PartName="/ppt/charts/chart17.xml" ContentType="application/vnd.openxmlformats-officedocument.drawingml.chart+xml"/>
  <Override PartName="/ppt/theme/themeOverride5.xml" ContentType="application/vnd.openxmlformats-officedocument.themeOverride+xml"/>
  <Override PartName="/ppt/notesSlides/notesSlide19.xml" ContentType="application/vnd.openxmlformats-officedocument.presentationml.notesSlide+xml"/>
  <Override PartName="/ppt/charts/chart18.xml" ContentType="application/vnd.openxmlformats-officedocument.drawingml.chart+xml"/>
  <Override PartName="/ppt/theme/themeOverride6.xml" ContentType="application/vnd.openxmlformats-officedocument.themeOverride+xml"/>
  <Override PartName="/ppt/notesSlides/notesSlide20.xml" ContentType="application/vnd.openxmlformats-officedocument.presentationml.notesSlide+xml"/>
  <Override PartName="/ppt/charts/chart19.xml" ContentType="application/vnd.openxmlformats-officedocument.drawingml.chart+xml"/>
  <Override PartName="/ppt/theme/themeOverride7.xml" ContentType="application/vnd.openxmlformats-officedocument.themeOverride+xml"/>
  <Override PartName="/ppt/notesSlides/notesSlide21.xml" ContentType="application/vnd.openxmlformats-officedocument.presentationml.notesSlide+xml"/>
  <Override PartName="/ppt/charts/chart20.xml" ContentType="application/vnd.openxmlformats-officedocument.drawingml.chart+xml"/>
  <Override PartName="/ppt/theme/themeOverride8.xml" ContentType="application/vnd.openxmlformats-officedocument.themeOverride+xml"/>
  <Override PartName="/ppt/notesSlides/notesSlide22.xml" ContentType="application/vnd.openxmlformats-officedocument.presentationml.notesSlide+xml"/>
  <Override PartName="/ppt/charts/chart21.xml" ContentType="application/vnd.openxmlformats-officedocument.drawingml.chart+xml"/>
  <Override PartName="/ppt/theme/themeOverride9.xml" ContentType="application/vnd.openxmlformats-officedocument.themeOverride+xml"/>
  <Override PartName="/ppt/notesSlides/notesSlide23.xml" ContentType="application/vnd.openxmlformats-officedocument.presentationml.notesSlide+xml"/>
  <Override PartName="/ppt/charts/chart22.xml" ContentType="application/vnd.openxmlformats-officedocument.drawingml.chart+xml"/>
  <Override PartName="/ppt/theme/themeOverride10.xml" ContentType="application/vnd.openxmlformats-officedocument.themeOverride+xml"/>
  <Override PartName="/ppt/notesSlides/notesSlide24.xml" ContentType="application/vnd.openxmlformats-officedocument.presentationml.notesSlide+xml"/>
  <Override PartName="/ppt/charts/chart23.xml" ContentType="application/vnd.openxmlformats-officedocument.drawingml.chart+xml"/>
  <Override PartName="/ppt/theme/themeOverride11.xml" ContentType="application/vnd.openxmlformats-officedocument.themeOverride+xml"/>
  <Override PartName="/ppt/notesSlides/notesSlide25.xml" ContentType="application/vnd.openxmlformats-officedocument.presentationml.notesSlide+xml"/>
  <Override PartName="/ppt/charts/chart24.xml" ContentType="application/vnd.openxmlformats-officedocument.drawingml.chart+xml"/>
  <Override PartName="/ppt/theme/themeOverride12.xml" ContentType="application/vnd.openxmlformats-officedocument.themeOverride+xml"/>
  <Override PartName="/ppt/notesSlides/notesSlide26.xml" ContentType="application/vnd.openxmlformats-officedocument.presentationml.notesSlide+xml"/>
  <Override PartName="/ppt/charts/chart25.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notesSlides/notesSlide27.xml" ContentType="application/vnd.openxmlformats-officedocument.presentationml.notesSlide+xml"/>
  <Override PartName="/ppt/charts/chart26.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notesSlides/notesSlide28.xml" ContentType="application/vnd.openxmlformats-officedocument.presentationml.notesSlide+xml"/>
  <Override PartName="/ppt/charts/chart27.xml" ContentType="application/vnd.openxmlformats-officedocument.drawingml.chart+xml"/>
  <Override PartName="/ppt/theme/themeOverride15.xml" ContentType="application/vnd.openxmlformats-officedocument.themeOverride+xml"/>
  <Override PartName="/ppt/charts/chart28.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9.xml" ContentType="application/vnd.openxmlformats-officedocument.presentationml.notesSlide+xml"/>
  <Override PartName="/ppt/charts/chart29.xml" ContentType="application/vnd.openxmlformats-officedocument.drawingml.chart+xml"/>
  <Override PartName="/ppt/theme/themeOverride16.xml" ContentType="application/vnd.openxmlformats-officedocument.themeOverride+xml"/>
  <Override PartName="/ppt/notesSlides/notesSlide30.xml" ContentType="application/vnd.openxmlformats-officedocument.presentationml.notesSlide+xml"/>
  <Override PartName="/ppt/charts/chart30.xml" ContentType="application/vnd.openxmlformats-officedocument.drawingml.chart+xml"/>
  <Override PartName="/ppt/theme/themeOverride17.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1.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2.xml" ContentType="application/vnd.openxmlformats-officedocument.drawingml.chart+xml"/>
  <Override PartName="/ppt/theme/themeOverride18.xml" ContentType="application/vnd.openxmlformats-officedocument.themeOverride+xml"/>
  <Override PartName="/ppt/notesSlides/notesSlide35.xml" ContentType="application/vnd.openxmlformats-officedocument.presentationml.notesSlide+xml"/>
  <Override PartName="/ppt/charts/chart33.xml" ContentType="application/vnd.openxmlformats-officedocument.drawingml.chart+xml"/>
  <Override PartName="/ppt/theme/themeOverride19.xml" ContentType="application/vnd.openxmlformats-officedocument.themeOverride+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charts/chart34.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5.xml" ContentType="application/vnd.openxmlformats-officedocument.drawingml.chart+xml"/>
  <Override PartName="/ppt/theme/themeOverride20.xml" ContentType="application/vnd.openxmlformats-officedocument.themeOverride+xml"/>
  <Override PartName="/ppt/notesSlides/notesSlide40.xml" ContentType="application/vnd.openxmlformats-officedocument.presentationml.notesSlide+xml"/>
  <Override PartName="/ppt/charts/chart36.xml" ContentType="application/vnd.openxmlformats-officedocument.drawingml.chart+xml"/>
  <Override PartName="/ppt/theme/themeOverride21.xml" ContentType="application/vnd.openxmlformats-officedocument.themeOverride+xml"/>
  <Override PartName="/ppt/tags/tag20.xml" ContentType="application/vnd.openxmlformats-officedocument.presentationml.tags+xml"/>
  <Override PartName="/ppt/notesSlides/notesSlide41.xml" ContentType="application/vnd.openxmlformats-officedocument.presentationml.notesSlide+xml"/>
  <Override PartName="/ppt/charts/chart3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8.xml" ContentType="application/vnd.openxmlformats-officedocument.drawingml.chart+xml"/>
  <Override PartName="/ppt/theme/themeOverride2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0.xml" ContentType="application/vnd.openxmlformats-officedocument.drawingml.chart+xml"/>
  <Override PartName="/ppt/theme/themeOverride24.xml" ContentType="application/vnd.openxmlformats-officedocument.themeOverride+xml"/>
  <Override PartName="/ppt/notesSlides/notesSlide48.xml" ContentType="application/vnd.openxmlformats-officedocument.presentationml.notesSlide+xml"/>
  <Override PartName="/ppt/charts/chart41.xml" ContentType="application/vnd.openxmlformats-officedocument.drawingml.chart+xml"/>
  <Override PartName="/ppt/theme/themeOverride25.xml" ContentType="application/vnd.openxmlformats-officedocument.themeOverride+xml"/>
  <Override PartName="/ppt/notesSlides/notesSlide49.xml" ContentType="application/vnd.openxmlformats-officedocument.presentationml.notesSlide+xml"/>
  <Override PartName="/ppt/charts/chart42.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0.xml" ContentType="application/vnd.openxmlformats-officedocument.presentationml.notesSlide+xml"/>
  <Override PartName="/ppt/charts/chart43.xml" ContentType="application/vnd.openxmlformats-officedocument.drawingml.chart+xml"/>
  <Override PartName="/ppt/theme/themeOverride26.xml" ContentType="application/vnd.openxmlformats-officedocument.themeOverride+xml"/>
  <Override PartName="/ppt/charts/chart44.xml" ContentType="application/vnd.openxmlformats-officedocument.drawingml.chart+xml"/>
  <Override PartName="/ppt/theme/themeOverride27.xml" ContentType="application/vnd.openxmlformats-officedocument.themeOverride+xml"/>
  <Override PartName="/ppt/charts/chart45.xml" ContentType="application/vnd.openxmlformats-officedocument.drawingml.chart+xml"/>
  <Override PartName="/ppt/theme/themeOverride28.xml" ContentType="application/vnd.openxmlformats-officedocument.themeOverride+xml"/>
  <Override PartName="/ppt/charts/chart46.xml" ContentType="application/vnd.openxmlformats-officedocument.drawingml.chart+xml"/>
  <Override PartName="/ppt/theme/themeOverride29.xml" ContentType="application/vnd.openxmlformats-officedocument.themeOverride+xml"/>
  <Override PartName="/ppt/notesSlides/notesSlide51.xml" ContentType="application/vnd.openxmlformats-officedocument.presentationml.notesSlide+xml"/>
  <Override PartName="/ppt/charts/chart47.xml" ContentType="application/vnd.openxmlformats-officedocument.drawingml.chart+xml"/>
  <Override PartName="/ppt/theme/themeOverride30.xml" ContentType="application/vnd.openxmlformats-officedocument.themeOverride+xml"/>
  <Override PartName="/ppt/tags/tag21.xml" ContentType="application/vnd.openxmlformats-officedocument.presentationml.tags+xml"/>
  <Override PartName="/ppt/notesSlides/notesSlide52.xml" ContentType="application/vnd.openxmlformats-officedocument.presentationml.notesSlide+xml"/>
  <Override PartName="/ppt/charts/chart48.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49.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31.xml" ContentType="application/vnd.openxmlformats-officedocument.themeOverride+xml"/>
  <Override PartName="/ppt/notesSlides/notesSlide55.xml" ContentType="application/vnd.openxmlformats-officedocument.presentationml.notesSlide+xml"/>
  <Override PartName="/ppt/charts/chart50.xml" ContentType="application/vnd.openxmlformats-officedocument.drawingml.chart+xml"/>
  <Override PartName="/ppt/theme/themeOverride32.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51.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33.xml" ContentType="application/vnd.openxmlformats-officedocument.themeOverride+xml"/>
  <Override PartName="/ppt/tags/tag22.xml" ContentType="application/vnd.openxmlformats-officedocument.presentationml.tags+xml"/>
  <Override PartName="/ppt/notesSlides/notesSlide58.xml" ContentType="application/vnd.openxmlformats-officedocument.presentationml.notesSlide+xml"/>
  <Override PartName="/ppt/charts/chart52.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9.xml" ContentType="application/vnd.openxmlformats-officedocument.presentationml.notesSlide+xml"/>
  <Override PartName="/ppt/charts/chart53.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34.xml" ContentType="application/vnd.openxmlformats-officedocument.themeOverride+xml"/>
  <Override PartName="/ppt/notesSlides/notesSlide60.xml" ContentType="application/vnd.openxmlformats-officedocument.presentationml.notesSlide+xml"/>
  <Override PartName="/ppt/charts/chart54.xml" ContentType="application/vnd.openxmlformats-officedocument.drawingml.chart+xml"/>
  <Override PartName="/ppt/theme/themeOverride35.xml" ContentType="application/vnd.openxmlformats-officedocument.themeOverride+xml"/>
  <Override PartName="/ppt/notesSlides/notesSlide61.xml" ContentType="application/vnd.openxmlformats-officedocument.presentationml.notesSlide+xml"/>
  <Override PartName="/ppt/charts/chart55.xml" ContentType="application/vnd.openxmlformats-officedocument.drawingml.chart+xml"/>
  <Override PartName="/ppt/theme/themeOverride36.xml" ContentType="application/vnd.openxmlformats-officedocument.themeOverride+xml"/>
  <Override PartName="/ppt/notesSlides/notesSlide62.xml" ContentType="application/vnd.openxmlformats-officedocument.presentationml.notesSlide+xml"/>
  <Override PartName="/ppt/charts/chart5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37.xml" ContentType="application/vnd.openxmlformats-officedocument.themeOverride+xml"/>
  <Override PartName="/ppt/notesSlides/notesSlide63.xml" ContentType="application/vnd.openxmlformats-officedocument.presentationml.notesSlide+xml"/>
  <Override PartName="/ppt/charts/chart5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38.xml" ContentType="application/vnd.openxmlformats-officedocument.themeOverride+xml"/>
  <Override PartName="/ppt/notesSlides/notesSlide64.xml" ContentType="application/vnd.openxmlformats-officedocument.presentationml.notesSlide+xml"/>
  <Override PartName="/ppt/charts/chart5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39.xml" ContentType="application/vnd.openxmlformats-officedocument.themeOverride+xml"/>
  <Override PartName="/ppt/notesSlides/notesSlide65.xml" ContentType="application/vnd.openxmlformats-officedocument.presentationml.notesSlide+xml"/>
  <Override PartName="/ppt/charts/chart59.xml" ContentType="application/vnd.openxmlformats-officedocument.drawingml.chart+xml"/>
  <Override PartName="/ppt/theme/themeOverride40.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60.xml" ContentType="application/vnd.openxmlformats-officedocument.drawingml.chart+xml"/>
  <Override PartName="/ppt/theme/themeOverride41.xml" ContentType="application/vnd.openxmlformats-officedocument.themeOverride+xml"/>
  <Override PartName="/ppt/notesSlides/notesSlide68.xml" ContentType="application/vnd.openxmlformats-officedocument.presentationml.notesSlide+xml"/>
  <Override PartName="/ppt/charts/chart61.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4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62.xml" ContentType="application/vnd.openxmlformats-officedocument.drawingml.chart+xml"/>
  <Override PartName="/ppt/theme/themeOverride43.xml" ContentType="application/vnd.openxmlformats-officedocument.themeOverride+xml"/>
  <Override PartName="/ppt/charts/chart63.xml" ContentType="application/vnd.openxmlformats-officedocument.drawingml.chart+xml"/>
  <Override PartName="/ppt/theme/themeOverride44.xml" ContentType="application/vnd.openxmlformats-officedocument.themeOverride+xml"/>
  <Override PartName="/ppt/charts/chart64.xml" ContentType="application/vnd.openxmlformats-officedocument.drawingml.chart+xml"/>
  <Override PartName="/ppt/theme/themeOverride45.xml" ContentType="application/vnd.openxmlformats-officedocument.themeOverride+xml"/>
  <Override PartName="/ppt/charts/chart65.xml" ContentType="application/vnd.openxmlformats-officedocument.drawingml.chart+xml"/>
  <Override PartName="/ppt/theme/themeOverride46.xml" ContentType="application/vnd.openxmlformats-officedocument.themeOverride+xml"/>
  <Override PartName="/ppt/charts/chart66.xml" ContentType="application/vnd.openxmlformats-officedocument.drawingml.chart+xml"/>
  <Override PartName="/ppt/theme/themeOverride47.xml" ContentType="application/vnd.openxmlformats-officedocument.themeOverride+xml"/>
  <Override PartName="/ppt/charts/chart67.xml" ContentType="application/vnd.openxmlformats-officedocument.drawingml.chart+xml"/>
  <Override PartName="/ppt/theme/themeOverride48.xml" ContentType="application/vnd.openxmlformats-officedocument.themeOverride+xml"/>
  <Override PartName="/ppt/charts/chart68.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73.xml" ContentType="application/vnd.openxmlformats-officedocument.presentationml.notesSlide+xml"/>
  <Override PartName="/ppt/charts/chart69.xml" ContentType="application/vnd.openxmlformats-officedocument.drawingml.chart+xml"/>
  <Override PartName="/ppt/theme/themeOverride49.xml" ContentType="application/vnd.openxmlformats-officedocument.themeOverride+xml"/>
  <Override PartName="/ppt/charts/chart70.xml" ContentType="application/vnd.openxmlformats-officedocument.drawingml.chart+xml"/>
  <Override PartName="/ppt/theme/themeOverride50.xml" ContentType="application/vnd.openxmlformats-officedocument.themeOverride+xml"/>
  <Override PartName="/ppt/charts/chart71.xml" ContentType="application/vnd.openxmlformats-officedocument.drawingml.chart+xml"/>
  <Override PartName="/ppt/theme/themeOverride51.xml" ContentType="application/vnd.openxmlformats-officedocument.themeOverride+xml"/>
  <Override PartName="/ppt/charts/chart72.xml" ContentType="application/vnd.openxmlformats-officedocument.drawingml.chart+xml"/>
  <Override PartName="/ppt/theme/themeOverride52.xml" ContentType="application/vnd.openxmlformats-officedocument.themeOverride+xml"/>
  <Override PartName="/ppt/charts/chart73.xml" ContentType="application/vnd.openxmlformats-officedocument.drawingml.chart+xml"/>
  <Override PartName="/ppt/theme/themeOverride53.xml" ContentType="application/vnd.openxmlformats-officedocument.themeOverrid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74.xml" ContentType="application/vnd.openxmlformats-officedocument.presentationml.notesSlide+xml"/>
  <Override PartName="/ppt/charts/chart75.xml" ContentType="application/vnd.openxmlformats-officedocument.drawingml.chart+xml"/>
  <Override PartName="/ppt/theme/themeOverride54.xml" ContentType="application/vnd.openxmlformats-officedocument.themeOverride+xml"/>
  <Override PartName="/ppt/charts/chart76.xml" ContentType="application/vnd.openxmlformats-officedocument.drawingml.chart+xml"/>
  <Override PartName="/ppt/theme/themeOverride55.xml" ContentType="application/vnd.openxmlformats-officedocument.themeOverride+xml"/>
  <Override PartName="/ppt/charts/chart77.xml" ContentType="application/vnd.openxmlformats-officedocument.drawingml.chart+xml"/>
  <Override PartName="/ppt/theme/themeOverride56.xml" ContentType="application/vnd.openxmlformats-officedocument.themeOverride+xml"/>
  <Override PartName="/ppt/charts/chart78.xml" ContentType="application/vnd.openxmlformats-officedocument.drawingml.chart+xml"/>
  <Override PartName="/ppt/theme/themeOverride57.xml" ContentType="application/vnd.openxmlformats-officedocument.themeOverride+xml"/>
  <Override PartName="/ppt/charts/chart79.xml" ContentType="application/vnd.openxmlformats-officedocument.drawingml.chart+xml"/>
  <Override PartName="/ppt/theme/themeOverride58.xml" ContentType="application/vnd.openxmlformats-officedocument.themeOverride+xml"/>
  <Override PartName="/ppt/charts/chart80.xml" ContentType="application/vnd.openxmlformats-officedocument.drawingml.chart+xml"/>
  <Override PartName="/ppt/theme/themeOverride59.xml" ContentType="application/vnd.openxmlformats-officedocument.themeOverride+xml"/>
  <Override PartName="/ppt/charts/chart8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75.xml" ContentType="application/vnd.openxmlformats-officedocument.presentationml.notesSlide+xml"/>
  <Override PartName="/ppt/charts/chart82.xml" ContentType="application/vnd.openxmlformats-officedocument.drawingml.chart+xml"/>
  <Override PartName="/ppt/theme/themeOverride60.xml" ContentType="application/vnd.openxmlformats-officedocument.themeOverride+xml"/>
  <Override PartName="/ppt/charts/chart83.xml" ContentType="application/vnd.openxmlformats-officedocument.drawingml.chart+xml"/>
  <Override PartName="/ppt/theme/themeOverride61.xml" ContentType="application/vnd.openxmlformats-officedocument.themeOverride+xml"/>
  <Override PartName="/ppt/charts/chart84.xml" ContentType="application/vnd.openxmlformats-officedocument.drawingml.chart+xml"/>
  <Override PartName="/ppt/theme/themeOverride62.xml" ContentType="application/vnd.openxmlformats-officedocument.themeOverride+xml"/>
  <Override PartName="/ppt/charts/chart85.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76.xml" ContentType="application/vnd.openxmlformats-officedocument.presentationml.notesSlide+xml"/>
  <Override PartName="/ppt/charts/chart86.xml" ContentType="application/vnd.openxmlformats-officedocument.drawingml.chart+xml"/>
  <Override PartName="/ppt/theme/themeOverride63.xml" ContentType="application/vnd.openxmlformats-officedocument.themeOverride+xml"/>
  <Override PartName="/ppt/charts/chart87.xml" ContentType="application/vnd.openxmlformats-officedocument.drawingml.chart+xml"/>
  <Override PartName="/ppt/theme/themeOverride64.xml" ContentType="application/vnd.openxmlformats-officedocument.themeOverride+xml"/>
  <Override PartName="/ppt/charts/chart88.xml" ContentType="application/vnd.openxmlformats-officedocument.drawingml.chart+xml"/>
  <Override PartName="/ppt/theme/themeOverride65.xml" ContentType="application/vnd.openxmlformats-officedocument.themeOverride+xml"/>
  <Override PartName="/ppt/charts/chart89.xml" ContentType="application/vnd.openxmlformats-officedocument.drawingml.chart+xml"/>
  <Override PartName="/ppt/theme/themeOverride66.xml" ContentType="application/vnd.openxmlformats-officedocument.themeOverride+xml"/>
  <Override PartName="/ppt/charts/chart90.xml" ContentType="application/vnd.openxmlformats-officedocument.drawingml.chart+xml"/>
  <Override PartName="/ppt/theme/themeOverride67.xml" ContentType="application/vnd.openxmlformats-officedocument.themeOverride+xml"/>
  <Override PartName="/ppt/charts/chart91.xml" ContentType="application/vnd.openxmlformats-officedocument.drawingml.chart+xml"/>
  <Override PartName="/ppt/theme/themeOverride68.xml" ContentType="application/vnd.openxmlformats-officedocument.themeOverride+xml"/>
  <Override PartName="/ppt/charts/chart92.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77.xml" ContentType="application/vnd.openxmlformats-officedocument.presentationml.notesSlide+xml"/>
  <Override PartName="/ppt/charts/chart93.xml" ContentType="application/vnd.openxmlformats-officedocument.drawingml.chart+xml"/>
  <Override PartName="/ppt/theme/themeOverride69.xml" ContentType="application/vnd.openxmlformats-officedocument.themeOverride+xml"/>
  <Override PartName="/ppt/charts/chart94.xml" ContentType="application/vnd.openxmlformats-officedocument.drawingml.chart+xml"/>
  <Override PartName="/ppt/theme/themeOverride70.xml" ContentType="application/vnd.openxmlformats-officedocument.themeOverride+xml"/>
  <Override PartName="/ppt/charts/chart95.xml" ContentType="application/vnd.openxmlformats-officedocument.drawingml.chart+xml"/>
  <Override PartName="/ppt/theme/themeOverride71.xml" ContentType="application/vnd.openxmlformats-officedocument.themeOverride+xml"/>
  <Override PartName="/ppt/charts/chart96.xml" ContentType="application/vnd.openxmlformats-officedocument.drawingml.chart+xml"/>
  <Override PartName="/ppt/theme/themeOverride72.xml" ContentType="application/vnd.openxmlformats-officedocument.themeOverride+xml"/>
  <Override PartName="/ppt/charts/chart97.xml" ContentType="application/vnd.openxmlformats-officedocument.drawingml.chart+xml"/>
  <Override PartName="/ppt/theme/themeOverride73.xml" ContentType="application/vnd.openxmlformats-officedocument.themeOverride+xml"/>
  <Override PartName="/ppt/charts/chart98.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78.xml" ContentType="application/vnd.openxmlformats-officedocument.presentationml.notesSlide+xml"/>
  <Override PartName="/ppt/charts/chart99.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100.xml" ContentType="application/vnd.openxmlformats-officedocument.drawingml.chart+xml"/>
  <Override PartName="/ppt/theme/themeOverride74.xml" ContentType="application/vnd.openxmlformats-officedocument.themeOverride+xml"/>
  <Override PartName="/ppt/charts/chart101.xml" ContentType="application/vnd.openxmlformats-officedocument.drawingml.chart+xml"/>
  <Override PartName="/ppt/theme/themeOverride75.xml" ContentType="application/vnd.openxmlformats-officedocument.themeOverride+xml"/>
  <Override PartName="/ppt/charts/chart102.xml" ContentType="application/vnd.openxmlformats-officedocument.drawingml.chart+xml"/>
  <Override PartName="/ppt/theme/themeOverride76.xml" ContentType="application/vnd.openxmlformats-officedocument.themeOverride+xml"/>
  <Override PartName="/ppt/charts/chart103.xml" ContentType="application/vnd.openxmlformats-officedocument.drawingml.chart+xml"/>
  <Override PartName="/ppt/theme/themeOverride77.xml" ContentType="application/vnd.openxmlformats-officedocument.themeOverride+xml"/>
  <Override PartName="/ppt/charts/chart104.xml" ContentType="application/vnd.openxmlformats-officedocument.drawingml.chart+xml"/>
  <Override PartName="/ppt/theme/themeOverride78.xml" ContentType="application/vnd.openxmlformats-officedocument.themeOverride+xml"/>
  <Override PartName="/ppt/charts/chart105.xml" ContentType="application/vnd.openxmlformats-officedocument.drawingml.chart+xml"/>
  <Override PartName="/ppt/theme/themeOverride79.xml" ContentType="application/vnd.openxmlformats-officedocument.themeOverride+xml"/>
  <Override PartName="/ppt/notesSlides/notesSlide79.xml" ContentType="application/vnd.openxmlformats-officedocument.presentationml.notesSlide+xml"/>
  <Override PartName="/ppt/charts/chart106.xml" ContentType="application/vnd.openxmlformats-officedocument.drawingml.chart+xml"/>
  <Override PartName="/ppt/theme/themeOverride80.xml" ContentType="application/vnd.openxmlformats-officedocument.themeOverride+xml"/>
  <Override PartName="/ppt/charts/chart107.xml" ContentType="application/vnd.openxmlformats-officedocument.drawingml.chart+xml"/>
  <Override PartName="/ppt/theme/themeOverride81.xml" ContentType="application/vnd.openxmlformats-officedocument.themeOverride+xml"/>
  <Override PartName="/ppt/charts/chart108.xml" ContentType="application/vnd.openxmlformats-officedocument.drawingml.chart+xml"/>
  <Override PartName="/ppt/theme/themeOverride82.xml" ContentType="application/vnd.openxmlformats-officedocument.themeOverride+xml"/>
  <Override PartName="/ppt/charts/chart10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80.xml" ContentType="application/vnd.openxmlformats-officedocument.presentationml.notesSlide+xml"/>
  <Override PartName="/ppt/charts/chart110.xml" ContentType="application/vnd.openxmlformats-officedocument.drawingml.chart+xml"/>
  <Override PartName="/ppt/theme/themeOverride83.xml" ContentType="application/vnd.openxmlformats-officedocument.themeOverride+xml"/>
  <Override PartName="/ppt/charts/chart111.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12.xml" ContentType="application/vnd.openxmlformats-officedocument.drawingml.chart+xml"/>
  <Override PartName="/ppt/theme/themeOverride84.xml" ContentType="application/vnd.openxmlformats-officedocument.themeOverride+xml"/>
  <Override PartName="/ppt/charts/chart113.xml" ContentType="application/vnd.openxmlformats-officedocument.drawingml.chart+xml"/>
  <Override PartName="/ppt/theme/themeOverride85.xml" ContentType="application/vnd.openxmlformats-officedocument.themeOverride+xml"/>
  <Override PartName="/ppt/charts/chart114.xml" ContentType="application/vnd.openxmlformats-officedocument.drawingml.chart+xml"/>
  <Override PartName="/ppt/theme/themeOverride86.xml" ContentType="application/vnd.openxmlformats-officedocument.themeOverride+xml"/>
  <Override PartName="/ppt/charts/chart115.xml" ContentType="application/vnd.openxmlformats-officedocument.drawingml.chart+xml"/>
  <Override PartName="/ppt/theme/themeOverride87.xml" ContentType="application/vnd.openxmlformats-officedocument.themeOverride+xml"/>
  <Override PartName="/ppt/charts/chart116.xml" ContentType="application/vnd.openxmlformats-officedocument.drawingml.chart+xml"/>
  <Override PartName="/ppt/theme/themeOverride88.xml" ContentType="application/vnd.openxmlformats-officedocument.themeOverride+xml"/>
  <Override PartName="/ppt/notesSlides/notesSlide81.xml" ContentType="application/vnd.openxmlformats-officedocument.presentationml.notesSlide+xml"/>
  <Override PartName="/ppt/charts/chart117.xml" ContentType="application/vnd.openxmlformats-officedocument.drawingml.chart+xml"/>
  <Override PartName="/ppt/theme/themeOverride89.xml" ContentType="application/vnd.openxmlformats-officedocument.themeOverride+xml"/>
  <Override PartName="/ppt/charts/chart118.xml" ContentType="application/vnd.openxmlformats-officedocument.drawingml.chart+xml"/>
  <Override PartName="/ppt/theme/themeOverride90.xml" ContentType="application/vnd.openxmlformats-officedocument.themeOverride+xml"/>
  <Override PartName="/ppt/charts/chart119.xml" ContentType="application/vnd.openxmlformats-officedocument.drawingml.chart+xml"/>
  <Override PartName="/ppt/theme/themeOverride91.xml" ContentType="application/vnd.openxmlformats-officedocument.themeOverride+xml"/>
  <Override PartName="/ppt/charts/chart120.xml" ContentType="application/vnd.openxmlformats-officedocument.drawingml.chart+xml"/>
  <Override PartName="/ppt/theme/themeOverride92.xml" ContentType="application/vnd.openxmlformats-officedocument.themeOverride+xml"/>
  <Override PartName="/ppt/charts/chart121.xml" ContentType="application/vnd.openxmlformats-officedocument.drawingml.chart+xml"/>
  <Override PartName="/ppt/theme/themeOverride93.xml" ContentType="application/vnd.openxmlformats-officedocument.themeOverride+xml"/>
  <Override PartName="/ppt/charts/chart122.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82.xml" ContentType="application/vnd.openxmlformats-officedocument.presentationml.notesSlide+xml"/>
  <Override PartName="/ppt/charts/chart123.xml" ContentType="application/vnd.openxmlformats-officedocument.drawingml.chart+xml"/>
  <Override PartName="/ppt/theme/themeOverride94.xml" ContentType="application/vnd.openxmlformats-officedocument.themeOverride+xml"/>
  <Override PartName="/ppt/charts/chart124.xml" ContentType="application/vnd.openxmlformats-officedocument.drawingml.chart+xml"/>
  <Override PartName="/ppt/theme/themeOverride95.xml" ContentType="application/vnd.openxmlformats-officedocument.themeOverride+xml"/>
  <Override PartName="/ppt/charts/chart125.xml" ContentType="application/vnd.openxmlformats-officedocument.drawingml.chart+xml"/>
  <Override PartName="/ppt/theme/themeOverride96.xml" ContentType="application/vnd.openxmlformats-officedocument.themeOverride+xml"/>
  <Override PartName="/ppt/charts/chart126.xml" ContentType="application/vnd.openxmlformats-officedocument.drawingml.chart+xml"/>
  <Override PartName="/ppt/theme/themeOverride97.xml" ContentType="application/vnd.openxmlformats-officedocument.themeOverride+xml"/>
  <Override PartName="/ppt/charts/chart127.xml" ContentType="application/vnd.openxmlformats-officedocument.drawingml.chart+xml"/>
  <Override PartName="/ppt/theme/themeOverride98.xml" ContentType="application/vnd.openxmlformats-officedocument.themeOverride+xml"/>
  <Override PartName="/ppt/charts/chart128.xml" ContentType="application/vnd.openxmlformats-officedocument.drawingml.chart+xml"/>
  <Override PartName="/ppt/theme/themeOverride99.xml" ContentType="application/vnd.openxmlformats-officedocument.themeOverride+xml"/>
  <Override PartName="/ppt/charts/chart12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83.xml" ContentType="application/vnd.openxmlformats-officedocument.presentationml.notesSlide+xml"/>
  <Override PartName="/ppt/charts/chart130.xml" ContentType="application/vnd.openxmlformats-officedocument.drawingml.chart+xml"/>
  <Override PartName="/ppt/theme/themeOverride100.xml" ContentType="application/vnd.openxmlformats-officedocument.themeOverride+xml"/>
  <Override PartName="/ppt/charts/chart131.xml" ContentType="application/vnd.openxmlformats-officedocument.drawingml.chart+xml"/>
  <Override PartName="/ppt/theme/themeOverride101.xml" ContentType="application/vnd.openxmlformats-officedocument.themeOverride+xml"/>
  <Override PartName="/ppt/charts/chart132.xml" ContentType="application/vnd.openxmlformats-officedocument.drawingml.chart+xml"/>
  <Override PartName="/ppt/theme/themeOverride102.xml" ContentType="application/vnd.openxmlformats-officedocument.themeOverride+xml"/>
  <Override PartName="/ppt/charts/chart13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84.xml" ContentType="application/vnd.openxmlformats-officedocument.presentationml.notesSlide+xml"/>
  <Override PartName="/ppt/charts/chart134.xml" ContentType="application/vnd.openxmlformats-officedocument.drawingml.chart+xml"/>
  <Override PartName="/ppt/theme/themeOverride103.xml" ContentType="application/vnd.openxmlformats-officedocument.themeOverride+xml"/>
  <Override PartName="/ppt/charts/chart135.xml" ContentType="application/vnd.openxmlformats-officedocument.drawingml.chart+xml"/>
  <Override PartName="/ppt/theme/themeOverride104.xml" ContentType="application/vnd.openxmlformats-officedocument.themeOverride+xml"/>
  <Override PartName="/ppt/charts/chart136.xml" ContentType="application/vnd.openxmlformats-officedocument.drawingml.chart+xml"/>
  <Override PartName="/ppt/theme/themeOverride105.xml" ContentType="application/vnd.openxmlformats-officedocument.themeOverride+xml"/>
  <Override PartName="/ppt/charts/chart137.xml" ContentType="application/vnd.openxmlformats-officedocument.drawingml.chart+xml"/>
  <Override PartName="/ppt/theme/themeOverride106.xml" ContentType="application/vnd.openxmlformats-officedocument.themeOverride+xml"/>
  <Override PartName="/ppt/charts/chart138.xml" ContentType="application/vnd.openxmlformats-officedocument.drawingml.chart+xml"/>
  <Override PartName="/ppt/theme/themeOverride107.xml" ContentType="application/vnd.openxmlformats-officedocument.themeOverride+xml"/>
  <Override PartName="/ppt/charts/chart139.xml" ContentType="application/vnd.openxmlformats-officedocument.drawingml.chart+xml"/>
  <Override PartName="/ppt/theme/themeOverride108.xml" ContentType="application/vnd.openxmlformats-officedocument.themeOverride+xml"/>
  <Override PartName="/ppt/charts/chart14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85.xml" ContentType="application/vnd.openxmlformats-officedocument.presentationml.notesSlide+xml"/>
  <Override PartName="/ppt/charts/chart141.xml" ContentType="application/vnd.openxmlformats-officedocument.drawingml.chart+xml"/>
  <Override PartName="/ppt/theme/themeOverride109.xml" ContentType="application/vnd.openxmlformats-officedocument.themeOverride+xml"/>
  <Override PartName="/ppt/charts/chart142.xml" ContentType="application/vnd.openxmlformats-officedocument.drawingml.chart+xml"/>
  <Override PartName="/ppt/theme/themeOverride110.xml" ContentType="application/vnd.openxmlformats-officedocument.themeOverride+xml"/>
  <Override PartName="/ppt/charts/chart143.xml" ContentType="application/vnd.openxmlformats-officedocument.drawingml.chart+xml"/>
  <Override PartName="/ppt/theme/themeOverride111.xml" ContentType="application/vnd.openxmlformats-officedocument.themeOverride+xml"/>
  <Override PartName="/ppt/charts/chart144.xml" ContentType="application/vnd.openxmlformats-officedocument.drawingml.chart+xml"/>
  <Override PartName="/ppt/theme/themeOverride112.xml" ContentType="application/vnd.openxmlformats-officedocument.themeOverride+xml"/>
  <Override PartName="/ppt/charts/chart145.xml" ContentType="application/vnd.openxmlformats-officedocument.drawingml.chart+xml"/>
  <Override PartName="/ppt/theme/themeOverride113.xml" ContentType="application/vnd.openxmlformats-officedocument.themeOverride+xml"/>
  <Override PartName="/ppt/charts/chart146.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86.xml" ContentType="application/vnd.openxmlformats-officedocument.presentationml.notesSlide+xml"/>
  <Override PartName="/ppt/charts/chart147.xml" ContentType="application/vnd.openxmlformats-officedocument.drawingml.chart+xml"/>
  <Override PartName="/ppt/theme/themeOverride114.xml" ContentType="application/vnd.openxmlformats-officedocument.themeOverride+xml"/>
  <Override PartName="/ppt/charts/chart148.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49.xml" ContentType="application/vnd.openxmlformats-officedocument.drawingml.chart+xml"/>
  <Override PartName="/ppt/theme/themeOverride115.xml" ContentType="application/vnd.openxmlformats-officedocument.themeOverride+xml"/>
  <Override PartName="/ppt/charts/chart150.xml" ContentType="application/vnd.openxmlformats-officedocument.drawingml.chart+xml"/>
  <Override PartName="/ppt/theme/themeOverride116.xml" ContentType="application/vnd.openxmlformats-officedocument.themeOverride+xml"/>
  <Override PartName="/ppt/charts/chart151.xml" ContentType="application/vnd.openxmlformats-officedocument.drawingml.chart+xml"/>
  <Override PartName="/ppt/theme/themeOverride117.xml" ContentType="application/vnd.openxmlformats-officedocument.themeOverride+xml"/>
  <Override PartName="/ppt/charts/chart152.xml" ContentType="application/vnd.openxmlformats-officedocument.drawingml.chart+xml"/>
  <Override PartName="/ppt/theme/themeOverride118.xml" ContentType="application/vnd.openxmlformats-officedocument.themeOverride+xml"/>
  <Override PartName="/ppt/charts/chart153.xml" ContentType="application/vnd.openxmlformats-officedocument.drawingml.chart+xml"/>
  <Override PartName="/ppt/theme/themeOverride119.xml" ContentType="application/vnd.openxmlformats-officedocument.themeOverride+xml"/>
  <Override PartName="/ppt/notesSlides/notesSlide87.xml" ContentType="application/vnd.openxmlformats-officedocument.presentationml.notesSlide+xml"/>
  <Override PartName="/ppt/charts/chart154.xml" ContentType="application/vnd.openxmlformats-officedocument.drawingml.chart+xml"/>
  <Override PartName="/ppt/theme/themeOverride120.xml" ContentType="application/vnd.openxmlformats-officedocument.themeOverride+xml"/>
  <Override PartName="/ppt/charts/chart155.xml" ContentType="application/vnd.openxmlformats-officedocument.drawingml.chart+xml"/>
  <Override PartName="/ppt/theme/themeOverride121.xml" ContentType="application/vnd.openxmlformats-officedocument.themeOverride+xml"/>
  <Override PartName="/ppt/charts/chart156.xml" ContentType="application/vnd.openxmlformats-officedocument.drawingml.chart+xml"/>
  <Override PartName="/ppt/theme/themeOverride122.xml" ContentType="application/vnd.openxmlformats-officedocument.themeOverride+xml"/>
  <Override PartName="/ppt/charts/chart157.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88.xml" ContentType="application/vnd.openxmlformats-officedocument.presentationml.notesSlide+xml"/>
  <Override PartName="/ppt/charts/chart158.xml" ContentType="application/vnd.openxmlformats-officedocument.drawingml.chart+xml"/>
  <Override PartName="/ppt/theme/themeOverride123.xml" ContentType="application/vnd.openxmlformats-officedocument.themeOverride+xml"/>
  <Override PartName="/ppt/charts/chart159.xml" ContentType="application/vnd.openxmlformats-officedocument.drawingml.chart+xml"/>
  <Override PartName="/ppt/theme/themeOverride124.xml" ContentType="application/vnd.openxmlformats-officedocument.themeOverride+xml"/>
  <Override PartName="/ppt/charts/chart160.xml" ContentType="application/vnd.openxmlformats-officedocument.drawingml.chart+xml"/>
  <Override PartName="/ppt/theme/themeOverride125.xml" ContentType="application/vnd.openxmlformats-officedocument.themeOverride+xml"/>
  <Override PartName="/ppt/charts/chart161.xml" ContentType="application/vnd.openxmlformats-officedocument.drawingml.chart+xml"/>
  <Override PartName="/ppt/theme/themeOverride126.xml" ContentType="application/vnd.openxmlformats-officedocument.themeOverride+xml"/>
  <Override PartName="/ppt/charts/chart162.xml" ContentType="application/vnd.openxmlformats-officedocument.drawingml.chart+xml"/>
  <Override PartName="/ppt/theme/themeOverride127.xml" ContentType="application/vnd.openxmlformats-officedocument.themeOverride+xml"/>
  <Override PartName="/ppt/charts/chart163.xml" ContentType="application/vnd.openxmlformats-officedocument.drawingml.chart+xml"/>
  <Override PartName="/ppt/theme/themeOverride128.xml" ContentType="application/vnd.openxmlformats-officedocument.themeOverride+xml"/>
  <Override PartName="/ppt/charts/chart164.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89.xml" ContentType="application/vnd.openxmlformats-officedocument.presentationml.notesSlide+xml"/>
  <Override PartName="/ppt/charts/chart165.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6.xml" ContentType="application/vnd.openxmlformats-officedocument.drawingml.chart+xml"/>
  <Override PartName="/ppt/theme/themeOverride129.xml" ContentType="application/vnd.openxmlformats-officedocument.themeOverride+xml"/>
  <Override PartName="/ppt/charts/chart167.xml" ContentType="application/vnd.openxmlformats-officedocument.drawingml.chart+xml"/>
  <Override PartName="/ppt/theme/themeOverride130.xml" ContentType="application/vnd.openxmlformats-officedocument.themeOverride+xml"/>
  <Override PartName="/ppt/charts/chart168.xml" ContentType="application/vnd.openxmlformats-officedocument.drawingml.chart+xml"/>
  <Override PartName="/ppt/theme/themeOverride131.xml" ContentType="application/vnd.openxmlformats-officedocument.themeOverride+xml"/>
  <Override PartName="/ppt/charts/chart169.xml" ContentType="application/vnd.openxmlformats-officedocument.drawingml.chart+xml"/>
  <Override PartName="/ppt/theme/themeOverride132.xml" ContentType="application/vnd.openxmlformats-officedocument.themeOverride+xml"/>
  <Override PartName="/ppt/charts/chart170.xml" ContentType="application/vnd.openxmlformats-officedocument.drawingml.chart+xml"/>
  <Override PartName="/ppt/theme/themeOverride133.xml" ContentType="application/vnd.openxmlformats-officedocument.themeOverride+xml"/>
  <Override PartName="/ppt/notesSlides/notesSlide90.xml" ContentType="application/vnd.openxmlformats-officedocument.presentationml.notesSlide+xml"/>
  <Override PartName="/ppt/charts/chart171.xml" ContentType="application/vnd.openxmlformats-officedocument.drawingml.chart+xml"/>
  <Override PartName="/ppt/theme/themeOverride134.xml" ContentType="application/vnd.openxmlformats-officedocument.themeOverride+xml"/>
  <Override PartName="/ppt/charts/chart17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73.xml" ContentType="application/vnd.openxmlformats-officedocument.drawingml.chart+xml"/>
  <Override PartName="/ppt/theme/themeOverride135.xml" ContentType="application/vnd.openxmlformats-officedocument.themeOverride+xml"/>
  <Override PartName="/ppt/charts/chart174.xml" ContentType="application/vnd.openxmlformats-officedocument.drawingml.chart+xml"/>
  <Override PartName="/ppt/theme/themeOverride136.xml" ContentType="application/vnd.openxmlformats-officedocument.themeOverride+xml"/>
  <Override PartName="/ppt/charts/chart175.xml" ContentType="application/vnd.openxmlformats-officedocument.drawingml.chart+xml"/>
  <Override PartName="/ppt/theme/themeOverride137.xml" ContentType="application/vnd.openxmlformats-officedocument.themeOverride+xml"/>
  <Override PartName="/ppt/charts/chart176.xml" ContentType="application/vnd.openxmlformats-officedocument.drawingml.chart+xml"/>
  <Override PartName="/ppt/theme/themeOverride138.xml" ContentType="application/vnd.openxmlformats-officedocument.themeOverride+xml"/>
  <Override PartName="/ppt/charts/chart177.xml" ContentType="application/vnd.openxmlformats-officedocument.drawingml.chart+xml"/>
  <Override PartName="/ppt/theme/themeOverride139.xml" ContentType="application/vnd.openxmlformats-officedocument.themeOverride+xml"/>
  <Override PartName="/ppt/notesSlides/notesSlide91.xml" ContentType="application/vnd.openxmlformats-officedocument.presentationml.notesSlide+xml"/>
  <Override PartName="/ppt/charts/chart178.xml" ContentType="application/vnd.openxmlformats-officedocument.drawingml.chart+xml"/>
  <Override PartName="/ppt/theme/themeOverride140.xml" ContentType="application/vnd.openxmlformats-officedocument.themeOverride+xml"/>
  <Override PartName="/ppt/charts/chart179.xml" ContentType="application/vnd.openxmlformats-officedocument.drawingml.chart+xml"/>
  <Override PartName="/ppt/theme/themeOverride141.xml" ContentType="application/vnd.openxmlformats-officedocument.themeOverride+xml"/>
  <Override PartName="/ppt/charts/chart180.xml" ContentType="application/vnd.openxmlformats-officedocument.drawingml.chart+xml"/>
  <Override PartName="/ppt/theme/themeOverride142.xml" ContentType="application/vnd.openxmlformats-officedocument.themeOverride+xml"/>
  <Override PartName="/ppt/charts/chart181.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92.xml" ContentType="application/vnd.openxmlformats-officedocument.presentationml.notesSlide+xml"/>
  <Override PartName="/ppt/charts/chart182.xml" ContentType="application/vnd.openxmlformats-officedocument.drawingml.chart+xml"/>
  <Override PartName="/ppt/theme/themeOverride143.xml" ContentType="application/vnd.openxmlformats-officedocument.themeOverride+xml"/>
  <Override PartName="/ppt/charts/chart183.xml" ContentType="application/vnd.openxmlformats-officedocument.drawingml.chart+xml"/>
  <Override PartName="/ppt/theme/themeOverride144.xml" ContentType="application/vnd.openxmlformats-officedocument.themeOverride+xml"/>
  <Override PartName="/ppt/charts/chart184.xml" ContentType="application/vnd.openxmlformats-officedocument.drawingml.chart+xml"/>
  <Override PartName="/ppt/theme/themeOverride145.xml" ContentType="application/vnd.openxmlformats-officedocument.themeOverride+xml"/>
  <Override PartName="/ppt/charts/chart185.xml" ContentType="application/vnd.openxmlformats-officedocument.drawingml.chart+xml"/>
  <Override PartName="/ppt/theme/themeOverride146.xml" ContentType="application/vnd.openxmlformats-officedocument.themeOverride+xml"/>
  <Override PartName="/ppt/charts/chart186.xml" ContentType="application/vnd.openxmlformats-officedocument.drawingml.chart+xml"/>
  <Override PartName="/ppt/theme/themeOverride147.xml" ContentType="application/vnd.openxmlformats-officedocument.themeOverride+xml"/>
  <Override PartName="/ppt/charts/chart187.xml" ContentType="application/vnd.openxmlformats-officedocument.drawingml.chart+xml"/>
  <Override PartName="/ppt/theme/themeOverride148.xml" ContentType="application/vnd.openxmlformats-officedocument.themeOverride+xml"/>
  <Override PartName="/ppt/charts/chart188.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93.xml" ContentType="application/vnd.openxmlformats-officedocument.presentationml.notesSlide+xml"/>
  <Override PartName="/ppt/charts/chart189.xml" ContentType="application/vnd.openxmlformats-officedocument.drawingml.chart+xml"/>
  <Override PartName="/ppt/theme/themeOverride149.xml" ContentType="application/vnd.openxmlformats-officedocument.themeOverride+xml"/>
  <Override PartName="/ppt/charts/chart190.xml" ContentType="application/vnd.openxmlformats-officedocument.drawingml.chart+xml"/>
  <Override PartName="/ppt/theme/themeOverride150.xml" ContentType="application/vnd.openxmlformats-officedocument.themeOverride+xml"/>
  <Override PartName="/ppt/charts/chart191.xml" ContentType="application/vnd.openxmlformats-officedocument.drawingml.chart+xml"/>
  <Override PartName="/ppt/theme/themeOverride151.xml" ContentType="application/vnd.openxmlformats-officedocument.themeOverride+xml"/>
  <Override PartName="/ppt/charts/chart192.xml" ContentType="application/vnd.openxmlformats-officedocument.drawingml.chart+xml"/>
  <Override PartName="/ppt/theme/themeOverride152.xml" ContentType="application/vnd.openxmlformats-officedocument.themeOverride+xml"/>
  <Override PartName="/ppt/charts/chart193.xml" ContentType="application/vnd.openxmlformats-officedocument.drawingml.chart+xml"/>
  <Override PartName="/ppt/theme/themeOverride153.xml" ContentType="application/vnd.openxmlformats-officedocument.themeOverride+xml"/>
  <Override PartName="/ppt/charts/chart194.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94.xml" ContentType="application/vnd.openxmlformats-officedocument.presentationml.notesSlide+xml"/>
  <Override PartName="/ppt/charts/chart19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96.xml" ContentType="application/vnd.openxmlformats-officedocument.drawingml.chart+xml"/>
  <Override PartName="/ppt/theme/themeOverride154.xml" ContentType="application/vnd.openxmlformats-officedocument.themeOverride+xml"/>
  <Override PartName="/ppt/charts/chart197.xml" ContentType="application/vnd.openxmlformats-officedocument.drawingml.chart+xml"/>
  <Override PartName="/ppt/theme/themeOverride155.xml" ContentType="application/vnd.openxmlformats-officedocument.themeOverride+xml"/>
  <Override PartName="/ppt/charts/chart198.xml" ContentType="application/vnd.openxmlformats-officedocument.drawingml.chart+xml"/>
  <Override PartName="/ppt/theme/themeOverride156.xml" ContentType="application/vnd.openxmlformats-officedocument.themeOverride+xml"/>
  <Override PartName="/ppt/charts/chart199.xml" ContentType="application/vnd.openxmlformats-officedocument.drawingml.chart+xml"/>
  <Override PartName="/ppt/theme/themeOverride157.xml" ContentType="application/vnd.openxmlformats-officedocument.themeOverride+xml"/>
  <Override PartName="/ppt/charts/chart200.xml" ContentType="application/vnd.openxmlformats-officedocument.drawingml.chart+xml"/>
  <Override PartName="/ppt/theme/themeOverride158.xml" ContentType="application/vnd.openxmlformats-officedocument.themeOverride+xml"/>
  <Override PartName="/ppt/charts/chart201.xml" ContentType="application/vnd.openxmlformats-officedocument.drawingml.chart+xml"/>
  <Override PartName="/ppt/theme/themeOverride159.xml" ContentType="application/vnd.openxmlformats-officedocument.themeOverride+xml"/>
  <Override PartName="/ppt/notesSlides/notesSlide95.xml" ContentType="application/vnd.openxmlformats-officedocument.presentationml.notesSlide+xml"/>
  <Override PartName="/ppt/charts/chart20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203.xml" ContentType="application/vnd.openxmlformats-officedocument.drawingml.chart+xml"/>
  <Override PartName="/ppt/theme/themeOverride160.xml" ContentType="application/vnd.openxmlformats-officedocument.themeOverride+xml"/>
  <Override PartName="/ppt/charts/chart204.xml" ContentType="application/vnd.openxmlformats-officedocument.drawingml.chart+xml"/>
  <Override PartName="/ppt/theme/themeOverride161.xml" ContentType="application/vnd.openxmlformats-officedocument.themeOverride+xml"/>
  <Override PartName="/ppt/charts/chart205.xml" ContentType="application/vnd.openxmlformats-officedocument.drawingml.chart+xml"/>
  <Override PartName="/ppt/theme/themeOverride162.xml" ContentType="application/vnd.openxmlformats-officedocument.themeOverr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4"/>
    <p:sldMasterId id="2147483923" r:id="rId5"/>
  </p:sldMasterIdLst>
  <p:notesMasterIdLst>
    <p:notesMasterId r:id="rId109"/>
  </p:notesMasterIdLst>
  <p:handoutMasterIdLst>
    <p:handoutMasterId r:id="rId110"/>
  </p:handoutMasterIdLst>
  <p:sldIdLst>
    <p:sldId id="2144446195" r:id="rId6"/>
    <p:sldId id="2147474768" r:id="rId7"/>
    <p:sldId id="2144446306" r:id="rId8"/>
    <p:sldId id="2147475065" r:id="rId9"/>
    <p:sldId id="2147475006" r:id="rId10"/>
    <p:sldId id="2147475007" r:id="rId11"/>
    <p:sldId id="2147475008" r:id="rId12"/>
    <p:sldId id="2147475269" r:id="rId13"/>
    <p:sldId id="2147474592" r:id="rId14"/>
    <p:sldId id="2147475299" r:id="rId15"/>
    <p:sldId id="2147475300" r:id="rId16"/>
    <p:sldId id="2147475280" r:id="rId17"/>
    <p:sldId id="2147475004" r:id="rId18"/>
    <p:sldId id="2147475011" r:id="rId19"/>
    <p:sldId id="2147475012" r:id="rId20"/>
    <p:sldId id="2147475013" r:id="rId21"/>
    <p:sldId id="2147475014" r:id="rId22"/>
    <p:sldId id="2147475015" r:id="rId23"/>
    <p:sldId id="2147475016" r:id="rId24"/>
    <p:sldId id="2147475018" r:id="rId25"/>
    <p:sldId id="2147475019" r:id="rId26"/>
    <p:sldId id="2147475025" r:id="rId27"/>
    <p:sldId id="2147475026" r:id="rId28"/>
    <p:sldId id="2147475037" r:id="rId29"/>
    <p:sldId id="2147475038" r:id="rId30"/>
    <p:sldId id="2147475039" r:id="rId31"/>
    <p:sldId id="2147475040" r:id="rId32"/>
    <p:sldId id="2147475045" r:id="rId33"/>
    <p:sldId id="2147475046" r:id="rId34"/>
    <p:sldId id="2147475047" r:id="rId35"/>
    <p:sldId id="2147475048" r:id="rId36"/>
    <p:sldId id="2147475049" r:id="rId37"/>
    <p:sldId id="2147475050" r:id="rId38"/>
    <p:sldId id="2147475051" r:id="rId39"/>
    <p:sldId id="2147475052" r:id="rId40"/>
    <p:sldId id="2147475020" r:id="rId41"/>
    <p:sldId id="2147475021" r:id="rId42"/>
    <p:sldId id="2147475022" r:id="rId43"/>
    <p:sldId id="2147475023" r:id="rId44"/>
    <p:sldId id="2147475024" r:id="rId45"/>
    <p:sldId id="2147475027" r:id="rId46"/>
    <p:sldId id="2147475028" r:id="rId47"/>
    <p:sldId id="2147475031" r:id="rId48"/>
    <p:sldId id="2147475032" r:id="rId49"/>
    <p:sldId id="2147475033" r:id="rId50"/>
    <p:sldId id="2147475034" r:id="rId51"/>
    <p:sldId id="2147475043" r:id="rId52"/>
    <p:sldId id="2147475044" r:id="rId53"/>
    <p:sldId id="2147475055" r:id="rId54"/>
    <p:sldId id="2147475056" r:id="rId55"/>
    <p:sldId id="2147475057" r:id="rId56"/>
    <p:sldId id="2147475060" r:id="rId57"/>
    <p:sldId id="2147475061" r:id="rId58"/>
    <p:sldId id="2147475062" r:id="rId59"/>
    <p:sldId id="2147475063" r:id="rId60"/>
    <p:sldId id="2147475064" r:id="rId61"/>
    <p:sldId id="2147475252" r:id="rId62"/>
    <p:sldId id="2147475253" r:id="rId63"/>
    <p:sldId id="2147475254" r:id="rId64"/>
    <p:sldId id="2147475266" r:id="rId65"/>
    <p:sldId id="2147475267" r:id="rId66"/>
    <p:sldId id="2147475257" r:id="rId67"/>
    <p:sldId id="2147475258" r:id="rId68"/>
    <p:sldId id="2147475259" r:id="rId69"/>
    <p:sldId id="2147475260" r:id="rId70"/>
    <p:sldId id="2147475261" r:id="rId71"/>
    <p:sldId id="2147475255" r:id="rId72"/>
    <p:sldId id="2147475262" r:id="rId73"/>
    <p:sldId id="2147475263" r:id="rId74"/>
    <p:sldId id="2147475268" r:id="rId75"/>
    <p:sldId id="2147475264" r:id="rId76"/>
    <p:sldId id="2147475265" r:id="rId77"/>
    <p:sldId id="2147474997" r:id="rId78"/>
    <p:sldId id="2147475301" r:id="rId79"/>
    <p:sldId id="2147474989" r:id="rId80"/>
    <p:sldId id="2147474518" r:id="rId81"/>
    <p:sldId id="2147475003" r:id="rId82"/>
    <p:sldId id="2147474345" r:id="rId83"/>
    <p:sldId id="2147474346" r:id="rId84"/>
    <p:sldId id="2147474347" r:id="rId85"/>
    <p:sldId id="2147474348" r:id="rId86"/>
    <p:sldId id="2147475291" r:id="rId87"/>
    <p:sldId id="2147475292" r:id="rId88"/>
    <p:sldId id="2147475279" r:id="rId89"/>
    <p:sldId id="2147475284" r:id="rId90"/>
    <p:sldId id="2147475293" r:id="rId91"/>
    <p:sldId id="2147475294" r:id="rId92"/>
    <p:sldId id="2147475281" r:id="rId93"/>
    <p:sldId id="2147475285" r:id="rId94"/>
    <p:sldId id="2147475295" r:id="rId95"/>
    <p:sldId id="2147475296" r:id="rId96"/>
    <p:sldId id="2147475282" r:id="rId97"/>
    <p:sldId id="2147475286" r:id="rId98"/>
    <p:sldId id="2147475297" r:id="rId99"/>
    <p:sldId id="2147475277" r:id="rId100"/>
    <p:sldId id="2147475283" r:id="rId101"/>
    <p:sldId id="2147475287" r:id="rId102"/>
    <p:sldId id="2147475298" r:id="rId103"/>
    <p:sldId id="2147475278" r:id="rId104"/>
    <p:sldId id="2147475289" r:id="rId105"/>
    <p:sldId id="2147475288" r:id="rId106"/>
    <p:sldId id="2147475002" r:id="rId107"/>
    <p:sldId id="2146846852" r:id="rId10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38CE719-8B08-E34E-453D-5CB7FDA88621}" name="Luke Reaper" initials="LR" userId="S::Luke.Reaper@ipsos.com::f81dc27d-ac30-4b8e-aa0a-9a04337f3a26" providerId="AD"/>
  <p188:author id="{B492AB2F-F53B-4F56-EE2F-25F0212E1289}" name="Carole Carmody" initials="CC" userId="S::carole@banda.ie::9c4b25fc-ff0e-4ae5-b403-91809dc9cbdb" providerId="AD"/>
  <p188:author id="{B564563D-ACBA-AA54-E08F-81BEF4F7E429}" name="Brenda Waldron" initials="BW" userId="S::Brenda.Waldron@ipsos.com::9cde0f60-a571-4690-8906-1f6759d6810f" providerId="AD"/>
  <p188:author id="{2ED2FD55-E12B-BE52-77D9-339247B237BC}" name="Pooja Sankhe" initials="PS" userId="Pooja Sankhe" providerId="None"/>
  <p188:author id="{3C488A76-9733-9792-137F-81496D78C9AF}" name="Katie Kirkwood" initials="KK" userId="S::katie@banda.ie::1dddeba5-1529-4046-902d-2e2a3e1113df" providerId="AD"/>
  <p188:author id="{6DFF0893-3D01-E776-1455-6D042A6CDCA5}" name="Carole Carmody" initials="CC" userId="S::Carole.Carmody@ipsos.com::a38c21eb-5db6-43fa-8a73-78eeb652019c" providerId="AD"/>
  <p188:author id="{1A0565A9-EABF-D1B6-B9A1-98ADA89A4575}" name="Luke Reaper" initials="LR" userId="S::luke@banda.ie::0480d412-7907-4c01-8d5e-f40db3666505" providerId="AD"/>
  <p188:author id="{8152EFCC-20ED-680B-E3C7-DA62A087EEC2}" name="Katie Kirkwood" initials="KK" userId="S::Katie.Kirkwood@ipsos.com::b1c1f925-c7d2-4d02-aaaf-8bd994e01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52B1DD"/>
    <a:srgbClr val="39A6D7"/>
    <a:srgbClr val="217DA6"/>
    <a:srgbClr val="299ACD"/>
    <a:srgbClr val="1DAFAD"/>
    <a:srgbClr val="DEF7F9"/>
    <a:srgbClr val="CBF6F6"/>
    <a:srgbClr val="FF8FBA"/>
    <a:srgbClr val="1CA0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F43DA8-F5AA-4184-AD30-94BAB6D5C1E6}" v="301" dt="2026-04-28T10:23:01.015"/>
    <p1510:client id="{861A477E-91F8-4AFD-9528-DA571486D68F}" v="354" dt="2026-04-28T08:16:03.165"/>
    <p1510:client id="{23EE21C7-2388-45A9-8426-E9A34490242E}" v="2" dt="2026-04-27T23:05:50.285"/>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8/10/relationships/authors" Target="author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handoutMaster" Target="handoutMasters/handoutMaster1.xml"/><Relationship Id="rId115"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Kirkwood" userId="b1c1f925-c7d2-4d02-aaaf-8bd994e01bdf" providerId="ADAL" clId="{41E548DC-E78F-4909-9806-12043DCFFC64}"/>
    <pc:docChg chg="undo custSel addSld delSld modSld sldOrd">
      <pc:chgData name="Katie Kirkwood" userId="b1c1f925-c7d2-4d02-aaaf-8bd994e01bdf" providerId="ADAL" clId="{41E548DC-E78F-4909-9806-12043DCFFC64}" dt="2026-04-28T10:23:01.015" v="11243" actId="20577"/>
      <pc:docMkLst>
        <pc:docMk/>
      </pc:docMkLst>
      <pc:sldChg chg="modSp mod">
        <pc:chgData name="Katie Kirkwood" userId="b1c1f925-c7d2-4d02-aaaf-8bd994e01bdf" providerId="ADAL" clId="{41E548DC-E78F-4909-9806-12043DCFFC64}" dt="2026-04-24T16:45:59.358" v="2681" actId="20577"/>
        <pc:sldMkLst>
          <pc:docMk/>
          <pc:sldMk cId="281043938" sldId="2144446195"/>
        </pc:sldMkLst>
        <pc:spChg chg="mod">
          <ac:chgData name="Katie Kirkwood" userId="b1c1f925-c7d2-4d02-aaaf-8bd994e01bdf" providerId="ADAL" clId="{41E548DC-E78F-4909-9806-12043DCFFC64}" dt="2026-04-24T16:45:59.358" v="2681" actId="20577"/>
          <ac:spMkLst>
            <pc:docMk/>
            <pc:sldMk cId="281043938" sldId="2144446195"/>
            <ac:spMk id="29" creationId="{AD142655-6C80-74F2-3FC7-414E43FED1A7}"/>
          </ac:spMkLst>
        </pc:spChg>
      </pc:sldChg>
      <pc:sldChg chg="add">
        <pc:chgData name="Katie Kirkwood" userId="b1c1f925-c7d2-4d02-aaaf-8bd994e01bdf" providerId="ADAL" clId="{41E548DC-E78F-4909-9806-12043DCFFC64}" dt="2026-04-17T14:07:02.488" v="0"/>
        <pc:sldMkLst>
          <pc:docMk/>
          <pc:sldMk cId="896663028" sldId="2144446306"/>
        </pc:sldMkLst>
      </pc:sldChg>
      <pc:sldChg chg="addSp delSp modSp add mod">
        <pc:chgData name="Katie Kirkwood" userId="b1c1f925-c7d2-4d02-aaaf-8bd994e01bdf" providerId="ADAL" clId="{41E548DC-E78F-4909-9806-12043DCFFC64}" dt="2026-04-27T13:49:14.195" v="10899" actId="20577"/>
        <pc:sldMkLst>
          <pc:docMk/>
          <pc:sldMk cId="44336232" sldId="2146846852"/>
        </pc:sldMkLst>
        <pc:spChg chg="mod">
          <ac:chgData name="Katie Kirkwood" userId="b1c1f925-c7d2-4d02-aaaf-8bd994e01bdf" providerId="ADAL" clId="{41E548DC-E78F-4909-9806-12043DCFFC64}" dt="2026-04-27T13:24:55.769" v="9866" actId="20577"/>
          <ac:spMkLst>
            <pc:docMk/>
            <pc:sldMk cId="44336232" sldId="2146846852"/>
            <ac:spMk id="23" creationId="{1FC6119D-C654-472C-B983-B7959DBFDA78}"/>
          </ac:spMkLst>
        </pc:spChg>
        <pc:spChg chg="mod">
          <ac:chgData name="Katie Kirkwood" userId="b1c1f925-c7d2-4d02-aaaf-8bd994e01bdf" providerId="ADAL" clId="{41E548DC-E78F-4909-9806-12043DCFFC64}" dt="2026-04-27T13:30:16.144" v="10282" actId="20577"/>
          <ac:spMkLst>
            <pc:docMk/>
            <pc:sldMk cId="44336232" sldId="2146846852"/>
            <ac:spMk id="24" creationId="{0AE96185-3DF2-4517-80DE-DF6C943103EA}"/>
          </ac:spMkLst>
        </pc:spChg>
        <pc:spChg chg="mod">
          <ac:chgData name="Katie Kirkwood" userId="b1c1f925-c7d2-4d02-aaaf-8bd994e01bdf" providerId="ADAL" clId="{41E548DC-E78F-4909-9806-12043DCFFC64}" dt="2026-04-27T13:40:06.162" v="10592" actId="20577"/>
          <ac:spMkLst>
            <pc:docMk/>
            <pc:sldMk cId="44336232" sldId="2146846852"/>
            <ac:spMk id="25" creationId="{B639036C-8AC8-4B28-8684-21BD344698E5}"/>
          </ac:spMkLst>
        </pc:spChg>
        <pc:spChg chg="mod">
          <ac:chgData name="Katie Kirkwood" userId="b1c1f925-c7d2-4d02-aaaf-8bd994e01bdf" providerId="ADAL" clId="{41E548DC-E78F-4909-9806-12043DCFFC64}" dt="2026-04-27T13:28:27.777" v="10175" actId="14100"/>
          <ac:spMkLst>
            <pc:docMk/>
            <pc:sldMk cId="44336232" sldId="2146846852"/>
            <ac:spMk id="26" creationId="{9EF9FF0E-80D8-4991-9A9B-6FA674606FBE}"/>
          </ac:spMkLst>
        </pc:spChg>
        <pc:spChg chg="mod">
          <ac:chgData name="Katie Kirkwood" userId="b1c1f925-c7d2-4d02-aaaf-8bd994e01bdf" providerId="ADAL" clId="{41E548DC-E78F-4909-9806-12043DCFFC64}" dt="2026-04-27T13:31:05.521" v="10330" actId="20577"/>
          <ac:spMkLst>
            <pc:docMk/>
            <pc:sldMk cId="44336232" sldId="2146846852"/>
            <ac:spMk id="27" creationId="{89B0A05A-37AC-400B-9D8F-98E8200AB59A}"/>
          </ac:spMkLst>
        </pc:spChg>
        <pc:spChg chg="mod">
          <ac:chgData name="Katie Kirkwood" userId="b1c1f925-c7d2-4d02-aaaf-8bd994e01bdf" providerId="ADAL" clId="{41E548DC-E78F-4909-9806-12043DCFFC64}" dt="2026-04-27T13:40:45.461" v="10608" actId="20577"/>
          <ac:spMkLst>
            <pc:docMk/>
            <pc:sldMk cId="44336232" sldId="2146846852"/>
            <ac:spMk id="28" creationId="{AB07A1DA-78D4-4A11-9755-65CF2D9E79A2}"/>
          </ac:spMkLst>
        </pc:spChg>
        <pc:spChg chg="mod">
          <ac:chgData name="Katie Kirkwood" userId="b1c1f925-c7d2-4d02-aaaf-8bd994e01bdf" providerId="ADAL" clId="{41E548DC-E78F-4909-9806-12043DCFFC64}" dt="2026-04-27T13:33:53.163" v="10541"/>
          <ac:spMkLst>
            <pc:docMk/>
            <pc:sldMk cId="44336232" sldId="2146846852"/>
            <ac:spMk id="29" creationId="{82B461B9-C361-474F-BB41-35C28AA61A69}"/>
          </ac:spMkLst>
        </pc:spChg>
        <pc:spChg chg="mod">
          <ac:chgData name="Katie Kirkwood" userId="b1c1f925-c7d2-4d02-aaaf-8bd994e01bdf" providerId="ADAL" clId="{41E548DC-E78F-4909-9806-12043DCFFC64}" dt="2026-04-27T13:33:56.561" v="10542" actId="20577"/>
          <ac:spMkLst>
            <pc:docMk/>
            <pc:sldMk cId="44336232" sldId="2146846852"/>
            <ac:spMk id="30" creationId="{ED4C42AB-6A28-40E8-BC8D-32ED298A307C}"/>
          </ac:spMkLst>
        </pc:spChg>
        <pc:spChg chg="mod">
          <ac:chgData name="Katie Kirkwood" userId="b1c1f925-c7d2-4d02-aaaf-8bd994e01bdf" providerId="ADAL" clId="{41E548DC-E78F-4909-9806-12043DCFFC64}" dt="2026-04-27T13:42:02.565" v="10653" actId="20577"/>
          <ac:spMkLst>
            <pc:docMk/>
            <pc:sldMk cId="44336232" sldId="2146846852"/>
            <ac:spMk id="31" creationId="{71EF0C2D-E2C2-42B3-B814-C7B57E106108}"/>
          </ac:spMkLst>
        </pc:spChg>
        <pc:spChg chg="mod">
          <ac:chgData name="Katie Kirkwood" userId="b1c1f925-c7d2-4d02-aaaf-8bd994e01bdf" providerId="ADAL" clId="{41E548DC-E78F-4909-9806-12043DCFFC64}" dt="2026-04-27T13:47:22.232" v="10835" actId="20577"/>
          <ac:spMkLst>
            <pc:docMk/>
            <pc:sldMk cId="44336232" sldId="2146846852"/>
            <ac:spMk id="32" creationId="{B24F1B9F-1600-455C-9F6C-B6B8561E0F96}"/>
          </ac:spMkLst>
        </pc:spChg>
        <pc:spChg chg="mod">
          <ac:chgData name="Katie Kirkwood" userId="b1c1f925-c7d2-4d02-aaaf-8bd994e01bdf" providerId="ADAL" clId="{41E548DC-E78F-4909-9806-12043DCFFC64}" dt="2026-04-27T13:49:14.195" v="10899" actId="20577"/>
          <ac:spMkLst>
            <pc:docMk/>
            <pc:sldMk cId="44336232" sldId="2146846852"/>
            <ac:spMk id="33" creationId="{DCE7A3AF-8C6B-47FC-AF54-F4A503CFFEB2}"/>
          </ac:spMkLst>
        </pc:spChg>
        <pc:spChg chg="add del mod">
          <ac:chgData name="Katie Kirkwood" userId="b1c1f925-c7d2-4d02-aaaf-8bd994e01bdf" providerId="ADAL" clId="{41E548DC-E78F-4909-9806-12043DCFFC64}" dt="2026-04-27T10:46:16.789" v="9375" actId="478"/>
          <ac:spMkLst>
            <pc:docMk/>
            <pc:sldMk cId="44336232" sldId="2146846852"/>
            <ac:spMk id="36" creationId="{5270F205-A275-68A1-DDD8-7BEE4A4B5CF0}"/>
          </ac:spMkLst>
        </pc:spChg>
      </pc:sldChg>
      <pc:sldChg chg="addSp delSp modSp add mod">
        <pc:chgData name="Katie Kirkwood" userId="b1c1f925-c7d2-4d02-aaaf-8bd994e01bdf" providerId="ADAL" clId="{41E548DC-E78F-4909-9806-12043DCFFC64}" dt="2026-04-26T21:38:10.063" v="3119" actId="207"/>
        <pc:sldMkLst>
          <pc:docMk/>
          <pc:sldMk cId="848043105" sldId="2147474345"/>
        </pc:sldMkLst>
        <pc:spChg chg="mod">
          <ac:chgData name="Katie Kirkwood" userId="b1c1f925-c7d2-4d02-aaaf-8bd994e01bdf" providerId="ADAL" clId="{41E548DC-E78F-4909-9806-12043DCFFC64}" dt="2026-04-26T21:38:10.063" v="3119" actId="207"/>
          <ac:spMkLst>
            <pc:docMk/>
            <pc:sldMk cId="848043105" sldId="2147474345"/>
            <ac:spMk id="58" creationId="{48891ABF-0471-4C74-ABD2-B195C3FB4696}"/>
          </ac:spMkLst>
        </pc:spChg>
      </pc:sldChg>
      <pc:sldChg chg="addSp delSp modSp add mod">
        <pc:chgData name="Katie Kirkwood" userId="b1c1f925-c7d2-4d02-aaaf-8bd994e01bdf" providerId="ADAL" clId="{41E548DC-E78F-4909-9806-12043DCFFC64}" dt="2026-04-28T10:17:45.917" v="11115" actId="20577"/>
        <pc:sldMkLst>
          <pc:docMk/>
          <pc:sldMk cId="4016975634" sldId="2147474346"/>
        </pc:sldMkLst>
        <pc:spChg chg="mod">
          <ac:chgData name="Katie Kirkwood" userId="b1c1f925-c7d2-4d02-aaaf-8bd994e01bdf" providerId="ADAL" clId="{41E548DC-E78F-4909-9806-12043DCFFC64}" dt="2026-04-28T10:17:45.917" v="11115" actId="20577"/>
          <ac:spMkLst>
            <pc:docMk/>
            <pc:sldMk cId="4016975634" sldId="2147474346"/>
            <ac:spMk id="5" creationId="{1A15E055-1B9C-64C9-082E-748249264F71}"/>
          </ac:spMkLst>
        </pc:spChg>
      </pc:sldChg>
      <pc:sldChg chg="addSp delSp modSp add mod">
        <pc:chgData name="Katie Kirkwood" userId="b1c1f925-c7d2-4d02-aaaf-8bd994e01bdf" providerId="ADAL" clId="{41E548DC-E78F-4909-9806-12043DCFFC64}" dt="2026-04-28T10:17:57.226" v="11117" actId="20577"/>
        <pc:sldMkLst>
          <pc:docMk/>
          <pc:sldMk cId="1138033459" sldId="2147474347"/>
        </pc:sldMkLst>
        <pc:spChg chg="mod">
          <ac:chgData name="Katie Kirkwood" userId="b1c1f925-c7d2-4d02-aaaf-8bd994e01bdf" providerId="ADAL" clId="{41E548DC-E78F-4909-9806-12043DCFFC64}" dt="2026-04-28T10:17:57.226" v="11117" actId="20577"/>
          <ac:spMkLst>
            <pc:docMk/>
            <pc:sldMk cId="1138033459" sldId="2147474347"/>
            <ac:spMk id="8" creationId="{AA514062-295E-DF52-A20E-DDAD6C3BA8BF}"/>
          </ac:spMkLst>
        </pc:spChg>
        <pc:graphicFrameChg chg="modGraphic">
          <ac:chgData name="Katie Kirkwood" userId="b1c1f925-c7d2-4d02-aaaf-8bd994e01bdf" providerId="ADAL" clId="{41E548DC-E78F-4909-9806-12043DCFFC64}" dt="2026-04-27T13:05:22.450" v="9474" actId="14100"/>
          <ac:graphicFrameMkLst>
            <pc:docMk/>
            <pc:sldMk cId="1138033459" sldId="2147474347"/>
            <ac:graphicFrameMk id="33" creationId="{BA17DB06-4C31-CC27-F94C-F650A670351B}"/>
          </ac:graphicFrameMkLst>
        </pc:graphicFrameChg>
      </pc:sldChg>
      <pc:sldChg chg="addSp delSp modSp add mod">
        <pc:chgData name="Katie Kirkwood" userId="b1c1f925-c7d2-4d02-aaaf-8bd994e01bdf" providerId="ADAL" clId="{41E548DC-E78F-4909-9806-12043DCFFC64}" dt="2026-04-26T21:48:02.716" v="3971" actId="6549"/>
        <pc:sldMkLst>
          <pc:docMk/>
          <pc:sldMk cId="96197439" sldId="2147474348"/>
        </pc:sldMkLst>
        <pc:spChg chg="mod">
          <ac:chgData name="Katie Kirkwood" userId="b1c1f925-c7d2-4d02-aaaf-8bd994e01bdf" providerId="ADAL" clId="{41E548DC-E78F-4909-9806-12043DCFFC64}" dt="2026-04-26T21:48:02.716" v="3971" actId="6549"/>
          <ac:spMkLst>
            <pc:docMk/>
            <pc:sldMk cId="96197439" sldId="2147474348"/>
            <ac:spMk id="16" creationId="{E458A14A-6523-4A88-8CD8-5DA3BA26A6F7}"/>
          </ac:spMkLst>
        </pc:spChg>
      </pc:sldChg>
      <pc:sldChg chg="modSp add mod">
        <pc:chgData name="Katie Kirkwood" userId="b1c1f925-c7d2-4d02-aaaf-8bd994e01bdf" providerId="ADAL" clId="{41E548DC-E78F-4909-9806-12043DCFFC64}" dt="2026-04-17T14:15:49.752" v="51" actId="14100"/>
        <pc:sldMkLst>
          <pc:docMk/>
          <pc:sldMk cId="4147861507" sldId="2147474518"/>
        </pc:sldMkLst>
        <pc:spChg chg="mod">
          <ac:chgData name="Katie Kirkwood" userId="b1c1f925-c7d2-4d02-aaaf-8bd994e01bdf" providerId="ADAL" clId="{41E548DC-E78F-4909-9806-12043DCFFC64}" dt="2026-04-17T14:15:49.752" v="51" actId="14100"/>
          <ac:spMkLst>
            <pc:docMk/>
            <pc:sldMk cId="4147861507" sldId="2147474518"/>
            <ac:spMk id="18" creationId="{7D2DD2ED-BA35-01EC-1705-50737D0160F3}"/>
          </ac:spMkLst>
        </pc:spChg>
      </pc:sldChg>
      <pc:sldChg chg="delSp modSp mod">
        <pc:chgData name="Katie Kirkwood" userId="b1c1f925-c7d2-4d02-aaaf-8bd994e01bdf" providerId="ADAL" clId="{41E548DC-E78F-4909-9806-12043DCFFC64}" dt="2026-04-23T09:17:45.225" v="324" actId="6549"/>
        <pc:sldMkLst>
          <pc:docMk/>
          <pc:sldMk cId="3204532111" sldId="2147474592"/>
        </pc:sldMkLst>
        <pc:spChg chg="mod">
          <ac:chgData name="Katie Kirkwood" userId="b1c1f925-c7d2-4d02-aaaf-8bd994e01bdf" providerId="ADAL" clId="{41E548DC-E78F-4909-9806-12043DCFFC64}" dt="2026-04-23T09:17:45.225" v="324" actId="6549"/>
          <ac:spMkLst>
            <pc:docMk/>
            <pc:sldMk cId="3204532111" sldId="2147474592"/>
            <ac:spMk id="3" creationId="{5DA6AA6D-803A-41FE-8617-4A56DA2F51AC}"/>
          </ac:spMkLst>
        </pc:spChg>
      </pc:sldChg>
      <pc:sldChg chg="addSp delSp modSp add mod">
        <pc:chgData name="Katie Kirkwood" userId="b1c1f925-c7d2-4d02-aaaf-8bd994e01bdf" providerId="ADAL" clId="{41E548DC-E78F-4909-9806-12043DCFFC64}" dt="2026-04-24T12:16:31.004" v="1902" actId="478"/>
        <pc:sldMkLst>
          <pc:docMk/>
          <pc:sldMk cId="495339175" sldId="2147474997"/>
        </pc:sldMkLst>
      </pc:sldChg>
      <pc:sldChg chg="addSp delSp modSp add mod">
        <pc:chgData name="Katie Kirkwood" userId="b1c1f925-c7d2-4d02-aaaf-8bd994e01bdf" providerId="ADAL" clId="{41E548DC-E78F-4909-9806-12043DCFFC64}" dt="2026-04-27T13:24:02.519" v="9833" actId="20577"/>
        <pc:sldMkLst>
          <pc:docMk/>
          <pc:sldMk cId="2057739349" sldId="2147475002"/>
        </pc:sldMkLst>
        <pc:spChg chg="mod">
          <ac:chgData name="Katie Kirkwood" userId="b1c1f925-c7d2-4d02-aaaf-8bd994e01bdf" providerId="ADAL" clId="{41E548DC-E78F-4909-9806-12043DCFFC64}" dt="2026-04-27T12:58:12.001" v="9419" actId="20577"/>
          <ac:spMkLst>
            <pc:docMk/>
            <pc:sldMk cId="2057739349" sldId="2147475002"/>
            <ac:spMk id="2" creationId="{68715FC2-B347-48A6-8830-02C693837D75}"/>
          </ac:spMkLst>
        </pc:spChg>
        <pc:spChg chg="add del mod">
          <ac:chgData name="Katie Kirkwood" userId="b1c1f925-c7d2-4d02-aaaf-8bd994e01bdf" providerId="ADAL" clId="{41E548DC-E78F-4909-9806-12043DCFFC64}" dt="2026-04-27T10:46:14.137" v="9374" actId="478"/>
          <ac:spMkLst>
            <pc:docMk/>
            <pc:sldMk cId="2057739349" sldId="2147475002"/>
            <ac:spMk id="5" creationId="{9F0359E3-D164-4259-2E52-03560A0D73B8}"/>
          </ac:spMkLst>
        </pc:spChg>
        <pc:spChg chg="mod">
          <ac:chgData name="Katie Kirkwood" userId="b1c1f925-c7d2-4d02-aaaf-8bd994e01bdf" providerId="ADAL" clId="{41E548DC-E78F-4909-9806-12043DCFFC64}" dt="2026-04-27T13:07:50.205" v="9514" actId="20577"/>
          <ac:spMkLst>
            <pc:docMk/>
            <pc:sldMk cId="2057739349" sldId="2147475002"/>
            <ac:spMk id="21" creationId="{50CAD26D-83A8-47F6-9BE2-1EE6BD397127}"/>
          </ac:spMkLst>
        </pc:spChg>
        <pc:spChg chg="mod">
          <ac:chgData name="Katie Kirkwood" userId="b1c1f925-c7d2-4d02-aaaf-8bd994e01bdf" providerId="ADAL" clId="{41E548DC-E78F-4909-9806-12043DCFFC64}" dt="2026-04-27T13:13:51.488" v="9622" actId="20577"/>
          <ac:spMkLst>
            <pc:docMk/>
            <pc:sldMk cId="2057739349" sldId="2147475002"/>
            <ac:spMk id="23" creationId="{CAD08601-C861-4D17-BF2E-31EA5CB4F1B3}"/>
          </ac:spMkLst>
        </pc:spChg>
        <pc:spChg chg="mod">
          <ac:chgData name="Katie Kirkwood" userId="b1c1f925-c7d2-4d02-aaaf-8bd994e01bdf" providerId="ADAL" clId="{41E548DC-E78F-4909-9806-12043DCFFC64}" dt="2026-04-27T13:00:56.459" v="9463" actId="14100"/>
          <ac:spMkLst>
            <pc:docMk/>
            <pc:sldMk cId="2057739349" sldId="2147475002"/>
            <ac:spMk id="24" creationId="{A56FAB02-FC18-43DF-995A-1EFA2EE94A38}"/>
          </ac:spMkLst>
        </pc:spChg>
        <pc:spChg chg="mod">
          <ac:chgData name="Katie Kirkwood" userId="b1c1f925-c7d2-4d02-aaaf-8bd994e01bdf" providerId="ADAL" clId="{41E548DC-E78F-4909-9806-12043DCFFC64}" dt="2026-04-27T13:08:44.081" v="9524" actId="6549"/>
          <ac:spMkLst>
            <pc:docMk/>
            <pc:sldMk cId="2057739349" sldId="2147475002"/>
            <ac:spMk id="25" creationId="{BF334462-B143-40DA-9EAC-AD2F66C47B94}"/>
          </ac:spMkLst>
        </pc:spChg>
        <pc:spChg chg="mod">
          <ac:chgData name="Katie Kirkwood" userId="b1c1f925-c7d2-4d02-aaaf-8bd994e01bdf" providerId="ADAL" clId="{41E548DC-E78F-4909-9806-12043DCFFC64}" dt="2026-04-27T13:16:03.736" v="9767" actId="14100"/>
          <ac:spMkLst>
            <pc:docMk/>
            <pc:sldMk cId="2057739349" sldId="2147475002"/>
            <ac:spMk id="26" creationId="{631BF5D8-2757-46CE-B9B7-ADA4CACEA43E}"/>
          </ac:spMkLst>
        </pc:spChg>
        <pc:spChg chg="mod">
          <ac:chgData name="Katie Kirkwood" userId="b1c1f925-c7d2-4d02-aaaf-8bd994e01bdf" providerId="ADAL" clId="{41E548DC-E78F-4909-9806-12043DCFFC64}" dt="2026-04-27T13:01:49.215" v="9471" actId="20577"/>
          <ac:spMkLst>
            <pc:docMk/>
            <pc:sldMk cId="2057739349" sldId="2147475002"/>
            <ac:spMk id="27" creationId="{5EC9D3DB-F31B-4614-8ECB-2ED1A2AA6D80}"/>
          </ac:spMkLst>
        </pc:spChg>
        <pc:spChg chg="mod">
          <ac:chgData name="Katie Kirkwood" userId="b1c1f925-c7d2-4d02-aaaf-8bd994e01bdf" providerId="ADAL" clId="{41E548DC-E78F-4909-9806-12043DCFFC64}" dt="2026-04-27T13:11:20.090" v="9544" actId="14100"/>
          <ac:spMkLst>
            <pc:docMk/>
            <pc:sldMk cId="2057739349" sldId="2147475002"/>
            <ac:spMk id="28" creationId="{0C825F78-3216-4718-B362-2E54D60D4F38}"/>
          </ac:spMkLst>
        </pc:spChg>
        <pc:spChg chg="mod">
          <ac:chgData name="Katie Kirkwood" userId="b1c1f925-c7d2-4d02-aaaf-8bd994e01bdf" providerId="ADAL" clId="{41E548DC-E78F-4909-9806-12043DCFFC64}" dt="2026-04-27T13:17:48.842" v="9791" actId="20577"/>
          <ac:spMkLst>
            <pc:docMk/>
            <pc:sldMk cId="2057739349" sldId="2147475002"/>
            <ac:spMk id="29" creationId="{7EE5B709-B21B-460A-A7F9-477045637CEC}"/>
          </ac:spMkLst>
        </pc:spChg>
        <pc:spChg chg="mod">
          <ac:chgData name="Katie Kirkwood" userId="b1c1f925-c7d2-4d02-aaaf-8bd994e01bdf" providerId="ADAL" clId="{41E548DC-E78F-4909-9806-12043DCFFC64}" dt="2026-04-27T13:06:18.209" v="9490" actId="20577"/>
          <ac:spMkLst>
            <pc:docMk/>
            <pc:sldMk cId="2057739349" sldId="2147475002"/>
            <ac:spMk id="30" creationId="{3615E8C2-9F53-4EAD-A782-AED0F9DE5D6F}"/>
          </ac:spMkLst>
        </pc:spChg>
        <pc:spChg chg="mod">
          <ac:chgData name="Katie Kirkwood" userId="b1c1f925-c7d2-4d02-aaaf-8bd994e01bdf" providerId="ADAL" clId="{41E548DC-E78F-4909-9806-12043DCFFC64}" dt="2026-04-27T13:12:42.786" v="9593" actId="20577"/>
          <ac:spMkLst>
            <pc:docMk/>
            <pc:sldMk cId="2057739349" sldId="2147475002"/>
            <ac:spMk id="31" creationId="{4039FD83-7BE4-424C-B621-60CCBE796BBA}"/>
          </ac:spMkLst>
        </pc:spChg>
        <pc:spChg chg="mod">
          <ac:chgData name="Katie Kirkwood" userId="b1c1f925-c7d2-4d02-aaaf-8bd994e01bdf" providerId="ADAL" clId="{41E548DC-E78F-4909-9806-12043DCFFC64}" dt="2026-04-27T13:24:02.519" v="9833" actId="20577"/>
          <ac:spMkLst>
            <pc:docMk/>
            <pc:sldMk cId="2057739349" sldId="2147475002"/>
            <ac:spMk id="49" creationId="{2ED0DB03-967E-4379-B74F-96B022350E21}"/>
          </ac:spMkLst>
        </pc:spChg>
      </pc:sldChg>
      <pc:sldChg chg="add">
        <pc:chgData name="Katie Kirkwood" userId="b1c1f925-c7d2-4d02-aaaf-8bd994e01bdf" providerId="ADAL" clId="{41E548DC-E78F-4909-9806-12043DCFFC64}" dt="2026-04-17T14:15:32.727" v="33"/>
        <pc:sldMkLst>
          <pc:docMk/>
          <pc:sldMk cId="3534991878" sldId="2147475003"/>
        </pc:sldMkLst>
      </pc:sldChg>
      <pc:sldChg chg="ord">
        <pc:chgData name="Katie Kirkwood" userId="b1c1f925-c7d2-4d02-aaaf-8bd994e01bdf" providerId="ADAL" clId="{41E548DC-E78F-4909-9806-12043DCFFC64}" dt="2026-04-17T14:07:14.311" v="2"/>
        <pc:sldMkLst>
          <pc:docMk/>
          <pc:sldMk cId="99366058" sldId="2147475004"/>
        </pc:sldMkLst>
      </pc:sldChg>
      <pc:sldChg chg="mod modShow">
        <pc:chgData name="Katie Kirkwood" userId="b1c1f925-c7d2-4d02-aaaf-8bd994e01bdf" providerId="ADAL" clId="{41E548DC-E78F-4909-9806-12043DCFFC64}" dt="2026-04-24T14:05:03.870" v="2208" actId="729"/>
        <pc:sldMkLst>
          <pc:docMk/>
          <pc:sldMk cId="1183539770" sldId="2147475007"/>
        </pc:sldMkLst>
      </pc:sldChg>
      <pc:sldChg chg="modSp mod modShow">
        <pc:chgData name="Katie Kirkwood" userId="b1c1f925-c7d2-4d02-aaaf-8bd994e01bdf" providerId="ADAL" clId="{41E548DC-E78F-4909-9806-12043DCFFC64}" dt="2026-04-28T10:15:23.548" v="11071" actId="20577"/>
        <pc:sldMkLst>
          <pc:docMk/>
          <pc:sldMk cId="2030701335" sldId="2147475008"/>
        </pc:sldMkLst>
        <pc:spChg chg="mod">
          <ac:chgData name="Katie Kirkwood" userId="b1c1f925-c7d2-4d02-aaaf-8bd994e01bdf" providerId="ADAL" clId="{41E548DC-E78F-4909-9806-12043DCFFC64}" dt="2026-04-28T10:15:23.548" v="11071" actId="20577"/>
          <ac:spMkLst>
            <pc:docMk/>
            <pc:sldMk cId="2030701335" sldId="2147475008"/>
            <ac:spMk id="27" creationId="{3F0C71A3-B5DB-ECFC-3BE8-D82B474C5E9E}"/>
          </ac:spMkLst>
        </pc:spChg>
      </pc:sldChg>
      <pc:sldChg chg="mod modShow">
        <pc:chgData name="Katie Kirkwood" userId="b1c1f925-c7d2-4d02-aaaf-8bd994e01bdf" providerId="ADAL" clId="{41E548DC-E78F-4909-9806-12043DCFFC64}" dt="2026-04-24T14:05:11.152" v="2210" actId="729"/>
        <pc:sldMkLst>
          <pc:docMk/>
          <pc:sldMk cId="630485723" sldId="2147475011"/>
        </pc:sldMkLst>
      </pc:sldChg>
      <pc:sldChg chg="modSp mod modShow">
        <pc:chgData name="Katie Kirkwood" userId="b1c1f925-c7d2-4d02-aaaf-8bd994e01bdf" providerId="ADAL" clId="{41E548DC-E78F-4909-9806-12043DCFFC64}" dt="2026-04-28T10:07:39.486" v="10987" actId="20577"/>
        <pc:sldMkLst>
          <pc:docMk/>
          <pc:sldMk cId="2267172571" sldId="2147475012"/>
        </pc:sldMkLst>
        <pc:spChg chg="mod">
          <ac:chgData name="Katie Kirkwood" userId="b1c1f925-c7d2-4d02-aaaf-8bd994e01bdf" providerId="ADAL" clId="{41E548DC-E78F-4909-9806-12043DCFFC64}" dt="2026-04-28T10:07:39.486" v="10987" actId="20577"/>
          <ac:spMkLst>
            <pc:docMk/>
            <pc:sldMk cId="2267172571" sldId="2147475012"/>
            <ac:spMk id="16" creationId="{07218B1C-9AF5-115E-3183-4BD0B6D7806B}"/>
          </ac:spMkLst>
        </pc:spChg>
      </pc:sldChg>
      <pc:sldChg chg="modSp mod">
        <pc:chgData name="Katie Kirkwood" userId="b1c1f925-c7d2-4d02-aaaf-8bd994e01bdf" providerId="ADAL" clId="{41E548DC-E78F-4909-9806-12043DCFFC64}" dt="2026-04-28T10:13:09.873" v="11037" actId="20577"/>
        <pc:sldMkLst>
          <pc:docMk/>
          <pc:sldMk cId="737577817" sldId="2147475014"/>
        </pc:sldMkLst>
        <pc:spChg chg="mod">
          <ac:chgData name="Katie Kirkwood" userId="b1c1f925-c7d2-4d02-aaaf-8bd994e01bdf" providerId="ADAL" clId="{41E548DC-E78F-4909-9806-12043DCFFC64}" dt="2026-04-28T10:13:09.873" v="11037" actId="20577"/>
          <ac:spMkLst>
            <pc:docMk/>
            <pc:sldMk cId="737577817" sldId="2147475014"/>
            <ac:spMk id="9" creationId="{E19FC19F-782B-5D52-BDDA-4D1609B8D1C5}"/>
          </ac:spMkLst>
        </pc:spChg>
      </pc:sldChg>
      <pc:sldChg chg="modNotesTx">
        <pc:chgData name="Katie Kirkwood" userId="b1c1f925-c7d2-4d02-aaaf-8bd994e01bdf" providerId="ADAL" clId="{41E548DC-E78F-4909-9806-12043DCFFC64}" dt="2026-04-26T16:39:53.367" v="2691" actId="20577"/>
        <pc:sldMkLst>
          <pc:docMk/>
          <pc:sldMk cId="2518946947" sldId="2147475015"/>
        </pc:sldMkLst>
      </pc:sldChg>
      <pc:sldChg chg="mod modShow">
        <pc:chgData name="Katie Kirkwood" userId="b1c1f925-c7d2-4d02-aaaf-8bd994e01bdf" providerId="ADAL" clId="{41E548DC-E78F-4909-9806-12043DCFFC64}" dt="2026-04-24T14:05:17.341" v="2212" actId="729"/>
        <pc:sldMkLst>
          <pc:docMk/>
          <pc:sldMk cId="3689689114" sldId="2147475016"/>
        </pc:sldMkLst>
      </pc:sldChg>
      <pc:sldChg chg="modSp mod">
        <pc:chgData name="Katie Kirkwood" userId="b1c1f925-c7d2-4d02-aaaf-8bd994e01bdf" providerId="ADAL" clId="{41E548DC-E78F-4909-9806-12043DCFFC64}" dt="2026-04-26T17:09:20.601" v="2727" actId="20577"/>
        <pc:sldMkLst>
          <pc:docMk/>
          <pc:sldMk cId="1365746184" sldId="2147475018"/>
        </pc:sldMkLst>
        <pc:spChg chg="mod">
          <ac:chgData name="Katie Kirkwood" userId="b1c1f925-c7d2-4d02-aaaf-8bd994e01bdf" providerId="ADAL" clId="{41E548DC-E78F-4909-9806-12043DCFFC64}" dt="2026-04-26T17:09:20.601" v="2727" actId="20577"/>
          <ac:spMkLst>
            <pc:docMk/>
            <pc:sldMk cId="1365746184" sldId="2147475018"/>
            <ac:spMk id="5" creationId="{67260069-DE83-4247-8482-2297B1730419}"/>
          </ac:spMkLst>
        </pc:spChg>
      </pc:sldChg>
      <pc:sldChg chg="modSp mod">
        <pc:chgData name="Katie Kirkwood" userId="b1c1f925-c7d2-4d02-aaaf-8bd994e01bdf" providerId="ADAL" clId="{41E548DC-E78F-4909-9806-12043DCFFC64}" dt="2026-04-28T10:13:15.806" v="11039" actId="20577"/>
        <pc:sldMkLst>
          <pc:docMk/>
          <pc:sldMk cId="1444175667" sldId="2147475019"/>
        </pc:sldMkLst>
        <pc:spChg chg="mod">
          <ac:chgData name="Katie Kirkwood" userId="b1c1f925-c7d2-4d02-aaaf-8bd994e01bdf" providerId="ADAL" clId="{41E548DC-E78F-4909-9806-12043DCFFC64}" dt="2026-04-28T10:13:15.806" v="11039" actId="20577"/>
          <ac:spMkLst>
            <pc:docMk/>
            <pc:sldMk cId="1444175667" sldId="2147475019"/>
            <ac:spMk id="5" creationId="{67260069-DE83-4247-8482-2297B1730419}"/>
          </ac:spMkLst>
        </pc:spChg>
      </pc:sldChg>
      <pc:sldChg chg="mod modShow">
        <pc:chgData name="Katie Kirkwood" userId="b1c1f925-c7d2-4d02-aaaf-8bd994e01bdf" providerId="ADAL" clId="{41E548DC-E78F-4909-9806-12043DCFFC64}" dt="2026-04-24T14:05:38.917" v="2221" actId="729"/>
        <pc:sldMkLst>
          <pc:docMk/>
          <pc:sldMk cId="1234267552" sldId="2147475021"/>
        </pc:sldMkLst>
      </pc:sldChg>
      <pc:sldChg chg="mod modShow">
        <pc:chgData name="Katie Kirkwood" userId="b1c1f925-c7d2-4d02-aaaf-8bd994e01bdf" providerId="ADAL" clId="{41E548DC-E78F-4909-9806-12043DCFFC64}" dt="2026-04-24T14:05:41.335" v="2222" actId="729"/>
        <pc:sldMkLst>
          <pc:docMk/>
          <pc:sldMk cId="3114420036" sldId="2147475022"/>
        </pc:sldMkLst>
      </pc:sldChg>
      <pc:sldChg chg="modSp mod modShow">
        <pc:chgData name="Katie Kirkwood" userId="b1c1f925-c7d2-4d02-aaaf-8bd994e01bdf" providerId="ADAL" clId="{41E548DC-E78F-4909-9806-12043DCFFC64}" dt="2026-04-28T08:53:50.148" v="10911" actId="20577"/>
        <pc:sldMkLst>
          <pc:docMk/>
          <pc:sldMk cId="3440385779" sldId="2147475024"/>
        </pc:sldMkLst>
        <pc:spChg chg="mod">
          <ac:chgData name="Katie Kirkwood" userId="b1c1f925-c7d2-4d02-aaaf-8bd994e01bdf" providerId="ADAL" clId="{41E548DC-E78F-4909-9806-12043DCFFC64}" dt="2026-04-28T08:53:50.148" v="10911" actId="20577"/>
          <ac:spMkLst>
            <pc:docMk/>
            <pc:sldMk cId="3440385779" sldId="2147475024"/>
            <ac:spMk id="3" creationId="{DC800303-754C-4AF9-B6EE-6DEA6B529B30}"/>
          </ac:spMkLst>
        </pc:spChg>
      </pc:sldChg>
      <pc:sldChg chg="modSp mod ord">
        <pc:chgData name="Katie Kirkwood" userId="b1c1f925-c7d2-4d02-aaaf-8bd994e01bdf" providerId="ADAL" clId="{41E548DC-E78F-4909-9806-12043DCFFC64}" dt="2026-04-26T16:50:31.846" v="2694" actId="14100"/>
        <pc:sldMkLst>
          <pc:docMk/>
          <pc:sldMk cId="4039927086" sldId="2147475025"/>
        </pc:sldMkLst>
        <pc:spChg chg="mod">
          <ac:chgData name="Katie Kirkwood" userId="b1c1f925-c7d2-4d02-aaaf-8bd994e01bdf" providerId="ADAL" clId="{41E548DC-E78F-4909-9806-12043DCFFC64}" dt="2026-04-26T16:50:31.846" v="2694" actId="14100"/>
          <ac:spMkLst>
            <pc:docMk/>
            <pc:sldMk cId="4039927086" sldId="2147475025"/>
            <ac:spMk id="16" creationId="{5CC5E0BD-BD79-9FAE-1F10-482623A46305}"/>
          </ac:spMkLst>
        </pc:spChg>
        <pc:spChg chg="mod">
          <ac:chgData name="Katie Kirkwood" userId="b1c1f925-c7d2-4d02-aaaf-8bd994e01bdf" providerId="ADAL" clId="{41E548DC-E78F-4909-9806-12043DCFFC64}" dt="2026-04-26T16:50:24.932" v="2693" actId="1076"/>
          <ac:spMkLst>
            <pc:docMk/>
            <pc:sldMk cId="4039927086" sldId="2147475025"/>
            <ac:spMk id="26" creationId="{166D7CEF-2F74-ECF5-3BD2-BE377D5D3010}"/>
          </ac:spMkLst>
        </pc:spChg>
        <pc:spChg chg="mod">
          <ac:chgData name="Katie Kirkwood" userId="b1c1f925-c7d2-4d02-aaaf-8bd994e01bdf" providerId="ADAL" clId="{41E548DC-E78F-4909-9806-12043DCFFC64}" dt="2026-04-26T16:50:21.079" v="2692" actId="14100"/>
          <ac:spMkLst>
            <pc:docMk/>
            <pc:sldMk cId="4039927086" sldId="2147475025"/>
            <ac:spMk id="31" creationId="{4A52B913-D03E-1196-C5BA-1D525D914AE4}"/>
          </ac:spMkLst>
        </pc:spChg>
      </pc:sldChg>
      <pc:sldChg chg="modSp mod ord">
        <pc:chgData name="Katie Kirkwood" userId="b1c1f925-c7d2-4d02-aaaf-8bd994e01bdf" providerId="ADAL" clId="{41E548DC-E78F-4909-9806-12043DCFFC64}" dt="2026-04-28T10:18:47.541" v="11119" actId="20577"/>
        <pc:sldMkLst>
          <pc:docMk/>
          <pc:sldMk cId="3028884216" sldId="2147475026"/>
        </pc:sldMkLst>
        <pc:spChg chg="mod">
          <ac:chgData name="Katie Kirkwood" userId="b1c1f925-c7d2-4d02-aaaf-8bd994e01bdf" providerId="ADAL" clId="{41E548DC-E78F-4909-9806-12043DCFFC64}" dt="2026-04-28T10:18:47.541" v="11119" actId="20577"/>
          <ac:spMkLst>
            <pc:docMk/>
            <pc:sldMk cId="3028884216" sldId="2147475026"/>
            <ac:spMk id="5" creationId="{67260069-DE83-4247-8482-2297B1730419}"/>
          </ac:spMkLst>
        </pc:spChg>
      </pc:sldChg>
      <pc:sldChg chg="modSp mod">
        <pc:chgData name="Katie Kirkwood" userId="b1c1f925-c7d2-4d02-aaaf-8bd994e01bdf" providerId="ADAL" clId="{41E548DC-E78F-4909-9806-12043DCFFC64}" dt="2026-04-28T08:55:00.356" v="10936" actId="20577"/>
        <pc:sldMkLst>
          <pc:docMk/>
          <pc:sldMk cId="2429813765" sldId="2147475028"/>
        </pc:sldMkLst>
        <pc:spChg chg="mod">
          <ac:chgData name="Katie Kirkwood" userId="b1c1f925-c7d2-4d02-aaaf-8bd994e01bdf" providerId="ADAL" clId="{41E548DC-E78F-4909-9806-12043DCFFC64}" dt="2026-04-28T08:55:00.356" v="10936" actId="20577"/>
          <ac:spMkLst>
            <pc:docMk/>
            <pc:sldMk cId="2429813765" sldId="2147475028"/>
            <ac:spMk id="3" creationId="{DC800303-754C-4AF9-B6EE-6DEA6B529B30}"/>
          </ac:spMkLst>
        </pc:spChg>
      </pc:sldChg>
      <pc:sldChg chg="mod modShow">
        <pc:chgData name="Katie Kirkwood" userId="b1c1f925-c7d2-4d02-aaaf-8bd994e01bdf" providerId="ADAL" clId="{41E548DC-E78F-4909-9806-12043DCFFC64}" dt="2026-04-24T14:05:47.753" v="2224" actId="729"/>
        <pc:sldMkLst>
          <pc:docMk/>
          <pc:sldMk cId="1285229548" sldId="2147475031"/>
        </pc:sldMkLst>
      </pc:sldChg>
      <pc:sldChg chg="modSp mod modShow">
        <pc:chgData name="Katie Kirkwood" userId="b1c1f925-c7d2-4d02-aaaf-8bd994e01bdf" providerId="ADAL" clId="{41E548DC-E78F-4909-9806-12043DCFFC64}" dt="2026-04-28T08:55:48.890" v="10944" actId="20577"/>
        <pc:sldMkLst>
          <pc:docMk/>
          <pc:sldMk cId="4219673795" sldId="2147475032"/>
        </pc:sldMkLst>
        <pc:spChg chg="mod">
          <ac:chgData name="Katie Kirkwood" userId="b1c1f925-c7d2-4d02-aaaf-8bd994e01bdf" providerId="ADAL" clId="{41E548DC-E78F-4909-9806-12043DCFFC64}" dt="2026-04-28T08:55:48.890" v="10944" actId="20577"/>
          <ac:spMkLst>
            <pc:docMk/>
            <pc:sldMk cId="4219673795" sldId="2147475032"/>
            <ac:spMk id="3" creationId="{DC800303-754C-4AF9-B6EE-6DEA6B529B30}"/>
          </ac:spMkLst>
        </pc:spChg>
      </pc:sldChg>
      <pc:sldChg chg="modSp mod modShow">
        <pc:chgData name="Katie Kirkwood" userId="b1c1f925-c7d2-4d02-aaaf-8bd994e01bdf" providerId="ADAL" clId="{41E548DC-E78F-4909-9806-12043DCFFC64}" dt="2026-04-28T10:14:00.525" v="11047" actId="20577"/>
        <pc:sldMkLst>
          <pc:docMk/>
          <pc:sldMk cId="3722104927" sldId="2147475034"/>
        </pc:sldMkLst>
        <pc:spChg chg="mod">
          <ac:chgData name="Katie Kirkwood" userId="b1c1f925-c7d2-4d02-aaaf-8bd994e01bdf" providerId="ADAL" clId="{41E548DC-E78F-4909-9806-12043DCFFC64}" dt="2026-04-28T10:14:00.525" v="11047" actId="20577"/>
          <ac:spMkLst>
            <pc:docMk/>
            <pc:sldMk cId="3722104927" sldId="2147475034"/>
            <ac:spMk id="2" creationId="{3636C94B-E5F6-2601-72D8-22A5C6D0F1E4}"/>
          </ac:spMkLst>
        </pc:spChg>
      </pc:sldChg>
      <pc:sldChg chg="mod ord modShow">
        <pc:chgData name="Katie Kirkwood" userId="b1c1f925-c7d2-4d02-aaaf-8bd994e01bdf" providerId="ADAL" clId="{41E548DC-E78F-4909-9806-12043DCFFC64}" dt="2026-04-24T14:05:21.539" v="2213" actId="729"/>
        <pc:sldMkLst>
          <pc:docMk/>
          <pc:sldMk cId="4155981415" sldId="2147475037"/>
        </pc:sldMkLst>
      </pc:sldChg>
      <pc:sldChg chg="modSp mod ord modShow">
        <pc:chgData name="Katie Kirkwood" userId="b1c1f925-c7d2-4d02-aaaf-8bd994e01bdf" providerId="ADAL" clId="{41E548DC-E78F-4909-9806-12043DCFFC64}" dt="2026-04-28T10:16:08.971" v="11082" actId="20577"/>
        <pc:sldMkLst>
          <pc:docMk/>
          <pc:sldMk cId="2385241655" sldId="2147475038"/>
        </pc:sldMkLst>
        <pc:spChg chg="mod">
          <ac:chgData name="Katie Kirkwood" userId="b1c1f925-c7d2-4d02-aaaf-8bd994e01bdf" providerId="ADAL" clId="{41E548DC-E78F-4909-9806-12043DCFFC64}" dt="2026-04-28T10:16:08.971" v="11082" actId="20577"/>
          <ac:spMkLst>
            <pc:docMk/>
            <pc:sldMk cId="2385241655" sldId="2147475038"/>
            <ac:spMk id="3" creationId="{DC800303-754C-4AF9-B6EE-6DEA6B529B30}"/>
          </ac:spMkLst>
        </pc:spChg>
      </pc:sldChg>
      <pc:sldChg chg="modSp mod ord">
        <pc:chgData name="Katie Kirkwood" userId="b1c1f925-c7d2-4d02-aaaf-8bd994e01bdf" providerId="ADAL" clId="{41E548DC-E78F-4909-9806-12043DCFFC64}" dt="2026-04-24T13:23:30.426" v="2062" actId="20577"/>
        <pc:sldMkLst>
          <pc:docMk/>
          <pc:sldMk cId="692656590" sldId="2147475039"/>
        </pc:sldMkLst>
        <pc:spChg chg="mod">
          <ac:chgData name="Katie Kirkwood" userId="b1c1f925-c7d2-4d02-aaaf-8bd994e01bdf" providerId="ADAL" clId="{41E548DC-E78F-4909-9806-12043DCFFC64}" dt="2026-04-24T13:23:30.426" v="2062" actId="20577"/>
          <ac:spMkLst>
            <pc:docMk/>
            <pc:sldMk cId="692656590" sldId="2147475039"/>
            <ac:spMk id="5" creationId="{67260069-DE83-4247-8482-2297B1730419}"/>
          </ac:spMkLst>
        </pc:spChg>
      </pc:sldChg>
      <pc:sldChg chg="mod ord modShow">
        <pc:chgData name="Katie Kirkwood" userId="b1c1f925-c7d2-4d02-aaaf-8bd994e01bdf" providerId="ADAL" clId="{41E548DC-E78F-4909-9806-12043DCFFC64}" dt="2026-04-24T14:05:25.569" v="2215" actId="729"/>
        <pc:sldMkLst>
          <pc:docMk/>
          <pc:sldMk cId="1934408407" sldId="2147475040"/>
        </pc:sldMkLst>
      </pc:sldChg>
      <pc:sldChg chg="mod modShow">
        <pc:chgData name="Katie Kirkwood" userId="b1c1f925-c7d2-4d02-aaaf-8bd994e01bdf" providerId="ADAL" clId="{41E548DC-E78F-4909-9806-12043DCFFC64}" dt="2026-04-24T14:05:56.646" v="2227" actId="729"/>
        <pc:sldMkLst>
          <pc:docMk/>
          <pc:sldMk cId="2207975857" sldId="2147475044"/>
        </pc:sldMkLst>
      </pc:sldChg>
      <pc:sldChg chg="modSp mod ord">
        <pc:chgData name="Katie Kirkwood" userId="b1c1f925-c7d2-4d02-aaaf-8bd994e01bdf" providerId="ADAL" clId="{41E548DC-E78F-4909-9806-12043DCFFC64}" dt="2026-04-28T10:16:17.593" v="11086" actId="20577"/>
        <pc:sldMkLst>
          <pc:docMk/>
          <pc:sldMk cId="2211457904" sldId="2147475045"/>
        </pc:sldMkLst>
        <pc:spChg chg="mod">
          <ac:chgData name="Katie Kirkwood" userId="b1c1f925-c7d2-4d02-aaaf-8bd994e01bdf" providerId="ADAL" clId="{41E548DC-E78F-4909-9806-12043DCFFC64}" dt="2026-04-28T10:16:17.593" v="11086" actId="20577"/>
          <ac:spMkLst>
            <pc:docMk/>
            <pc:sldMk cId="2211457904" sldId="2147475045"/>
            <ac:spMk id="3" creationId="{DC800303-754C-4AF9-B6EE-6DEA6B529B30}"/>
          </ac:spMkLst>
        </pc:spChg>
      </pc:sldChg>
      <pc:sldChg chg="modSp mod ord modShow">
        <pc:chgData name="Katie Kirkwood" userId="b1c1f925-c7d2-4d02-aaaf-8bd994e01bdf" providerId="ADAL" clId="{41E548DC-E78F-4909-9806-12043DCFFC64}" dt="2026-04-28T10:13:29.622" v="11043" actId="20577"/>
        <pc:sldMkLst>
          <pc:docMk/>
          <pc:sldMk cId="1761353573" sldId="2147475046"/>
        </pc:sldMkLst>
        <pc:spChg chg="mod">
          <ac:chgData name="Katie Kirkwood" userId="b1c1f925-c7d2-4d02-aaaf-8bd994e01bdf" providerId="ADAL" clId="{41E548DC-E78F-4909-9806-12043DCFFC64}" dt="2026-04-28T10:13:29.622" v="11043" actId="20577"/>
          <ac:spMkLst>
            <pc:docMk/>
            <pc:sldMk cId="1761353573" sldId="2147475046"/>
            <ac:spMk id="11" creationId="{CF6A5C34-AA5B-7CA4-28D3-D3D6738FBC4B}"/>
          </ac:spMkLst>
        </pc:spChg>
      </pc:sldChg>
      <pc:sldChg chg="delSp modSp mod ord modShow">
        <pc:chgData name="Katie Kirkwood" userId="b1c1f925-c7d2-4d02-aaaf-8bd994e01bdf" providerId="ADAL" clId="{41E548DC-E78F-4909-9806-12043DCFFC64}" dt="2026-04-26T17:52:45.421" v="2818" actId="1076"/>
        <pc:sldMkLst>
          <pc:docMk/>
          <pc:sldMk cId="1986463905" sldId="2147475047"/>
        </pc:sldMkLst>
        <pc:spChg chg="mod">
          <ac:chgData name="Katie Kirkwood" userId="b1c1f925-c7d2-4d02-aaaf-8bd994e01bdf" providerId="ADAL" clId="{41E548DC-E78F-4909-9806-12043DCFFC64}" dt="2026-04-26T17:52:45.421" v="2818" actId="1076"/>
          <ac:spMkLst>
            <pc:docMk/>
            <pc:sldMk cId="1986463905" sldId="2147475047"/>
            <ac:spMk id="25" creationId="{385D4E72-1EDE-EBD8-1731-076280CFF170}"/>
          </ac:spMkLst>
        </pc:spChg>
      </pc:sldChg>
      <pc:sldChg chg="ord">
        <pc:chgData name="Katie Kirkwood" userId="b1c1f925-c7d2-4d02-aaaf-8bd994e01bdf" providerId="ADAL" clId="{41E548DC-E78F-4909-9806-12043DCFFC64}" dt="2026-04-17T14:10:57.692" v="22"/>
        <pc:sldMkLst>
          <pc:docMk/>
          <pc:sldMk cId="3120272541" sldId="2147475048"/>
        </pc:sldMkLst>
      </pc:sldChg>
      <pc:sldChg chg="modSp mod ord modShow">
        <pc:chgData name="Katie Kirkwood" userId="b1c1f925-c7d2-4d02-aaaf-8bd994e01bdf" providerId="ADAL" clId="{41E548DC-E78F-4909-9806-12043DCFFC64}" dt="2026-04-24T14:05:32.535" v="2218" actId="729"/>
        <pc:sldMkLst>
          <pc:docMk/>
          <pc:sldMk cId="292556791" sldId="2147475049"/>
        </pc:sldMkLst>
        <pc:spChg chg="mod">
          <ac:chgData name="Katie Kirkwood" userId="b1c1f925-c7d2-4d02-aaaf-8bd994e01bdf" providerId="ADAL" clId="{41E548DC-E78F-4909-9806-12043DCFFC64}" dt="2026-04-24T13:52:45.160" v="2207" actId="20577"/>
          <ac:spMkLst>
            <pc:docMk/>
            <pc:sldMk cId="292556791" sldId="2147475049"/>
            <ac:spMk id="5" creationId="{67260069-DE83-4247-8482-2297B1730419}"/>
          </ac:spMkLst>
        </pc:spChg>
      </pc:sldChg>
      <pc:sldChg chg="modSp mod ord modShow">
        <pc:chgData name="Katie Kirkwood" userId="b1c1f925-c7d2-4d02-aaaf-8bd994e01bdf" providerId="ADAL" clId="{41E548DC-E78F-4909-9806-12043DCFFC64}" dt="2026-04-28T10:16:27.867" v="11090" actId="20577"/>
        <pc:sldMkLst>
          <pc:docMk/>
          <pc:sldMk cId="114941764" sldId="2147475050"/>
        </pc:sldMkLst>
        <pc:spChg chg="mod">
          <ac:chgData name="Katie Kirkwood" userId="b1c1f925-c7d2-4d02-aaaf-8bd994e01bdf" providerId="ADAL" clId="{41E548DC-E78F-4909-9806-12043DCFFC64}" dt="2026-04-28T10:16:27.867" v="11090" actId="20577"/>
          <ac:spMkLst>
            <pc:docMk/>
            <pc:sldMk cId="114941764" sldId="2147475050"/>
            <ac:spMk id="5" creationId="{67260069-DE83-4247-8482-2297B1730419}"/>
          </ac:spMkLst>
        </pc:spChg>
      </pc:sldChg>
      <pc:sldChg chg="ord">
        <pc:chgData name="Katie Kirkwood" userId="b1c1f925-c7d2-4d02-aaaf-8bd994e01bdf" providerId="ADAL" clId="{41E548DC-E78F-4909-9806-12043DCFFC64}" dt="2026-04-17T14:10:57.692" v="22"/>
        <pc:sldMkLst>
          <pc:docMk/>
          <pc:sldMk cId="1193608616" sldId="2147475051"/>
        </pc:sldMkLst>
      </pc:sldChg>
      <pc:sldChg chg="modSp mod ord modShow">
        <pc:chgData name="Katie Kirkwood" userId="b1c1f925-c7d2-4d02-aaaf-8bd994e01bdf" providerId="ADAL" clId="{41E548DC-E78F-4909-9806-12043DCFFC64}" dt="2026-04-28T10:18:58.569" v="11121" actId="20577"/>
        <pc:sldMkLst>
          <pc:docMk/>
          <pc:sldMk cId="3633456799" sldId="2147475052"/>
        </pc:sldMkLst>
        <pc:spChg chg="mod">
          <ac:chgData name="Katie Kirkwood" userId="b1c1f925-c7d2-4d02-aaaf-8bd994e01bdf" providerId="ADAL" clId="{41E548DC-E78F-4909-9806-12043DCFFC64}" dt="2026-04-28T10:18:58.569" v="11121" actId="20577"/>
          <ac:spMkLst>
            <pc:docMk/>
            <pc:sldMk cId="3633456799" sldId="2147475052"/>
            <ac:spMk id="3" creationId="{DC800303-754C-4AF9-B6EE-6DEA6B529B30}"/>
          </ac:spMkLst>
        </pc:spChg>
      </pc:sldChg>
      <pc:sldChg chg="modSp mod">
        <pc:chgData name="Katie Kirkwood" userId="b1c1f925-c7d2-4d02-aaaf-8bd994e01bdf" providerId="ADAL" clId="{41E548DC-E78F-4909-9806-12043DCFFC64}" dt="2026-04-26T17:36:54.056" v="2816" actId="20577"/>
        <pc:sldMkLst>
          <pc:docMk/>
          <pc:sldMk cId="2305653970" sldId="2147475055"/>
        </pc:sldMkLst>
        <pc:spChg chg="mod">
          <ac:chgData name="Katie Kirkwood" userId="b1c1f925-c7d2-4d02-aaaf-8bd994e01bdf" providerId="ADAL" clId="{41E548DC-E78F-4909-9806-12043DCFFC64}" dt="2026-04-26T17:36:54.056" v="2816" actId="20577"/>
          <ac:spMkLst>
            <pc:docMk/>
            <pc:sldMk cId="2305653970" sldId="2147475055"/>
            <ac:spMk id="15" creationId="{DA1B8953-0645-301C-B806-31C07E8340E7}"/>
          </ac:spMkLst>
        </pc:spChg>
      </pc:sldChg>
      <pc:sldChg chg="modSp mod modShow modNotesTx">
        <pc:chgData name="Katie Kirkwood" userId="b1c1f925-c7d2-4d02-aaaf-8bd994e01bdf" providerId="ADAL" clId="{41E548DC-E78F-4909-9806-12043DCFFC64}" dt="2026-04-28T10:20:02.329" v="11124" actId="20577"/>
        <pc:sldMkLst>
          <pc:docMk/>
          <pc:sldMk cId="1921826004" sldId="2147475056"/>
        </pc:sldMkLst>
        <pc:spChg chg="mod">
          <ac:chgData name="Katie Kirkwood" userId="b1c1f925-c7d2-4d02-aaaf-8bd994e01bdf" providerId="ADAL" clId="{41E548DC-E78F-4909-9806-12043DCFFC64}" dt="2026-04-28T10:19:39.450" v="11123" actId="20577"/>
          <ac:spMkLst>
            <pc:docMk/>
            <pc:sldMk cId="1921826004" sldId="2147475056"/>
            <ac:spMk id="3" creationId="{DC800303-754C-4AF9-B6EE-6DEA6B529B30}"/>
          </ac:spMkLst>
        </pc:spChg>
      </pc:sldChg>
      <pc:sldChg chg="mod modShow">
        <pc:chgData name="Katie Kirkwood" userId="b1c1f925-c7d2-4d02-aaaf-8bd994e01bdf" providerId="ADAL" clId="{41E548DC-E78F-4909-9806-12043DCFFC64}" dt="2026-04-24T14:06:00.999" v="2229" actId="729"/>
        <pc:sldMkLst>
          <pc:docMk/>
          <pc:sldMk cId="3527452115" sldId="2147475057"/>
        </pc:sldMkLst>
      </pc:sldChg>
      <pc:sldChg chg="mod modShow">
        <pc:chgData name="Katie Kirkwood" userId="b1c1f925-c7d2-4d02-aaaf-8bd994e01bdf" providerId="ADAL" clId="{41E548DC-E78F-4909-9806-12043DCFFC64}" dt="2026-04-24T14:06:06.298" v="2230" actId="729"/>
        <pc:sldMkLst>
          <pc:docMk/>
          <pc:sldMk cId="1408449588" sldId="2147475064"/>
        </pc:sldMkLst>
      </pc:sldChg>
      <pc:sldChg chg="delSp modSp mod">
        <pc:chgData name="Katie Kirkwood" userId="b1c1f925-c7d2-4d02-aaaf-8bd994e01bdf" providerId="ADAL" clId="{41E548DC-E78F-4909-9806-12043DCFFC64}" dt="2026-04-28T10:14:27.693" v="11057" actId="20577"/>
        <pc:sldMkLst>
          <pc:docMk/>
          <pc:sldMk cId="3410595259" sldId="2147475253"/>
        </pc:sldMkLst>
        <pc:spChg chg="mod">
          <ac:chgData name="Katie Kirkwood" userId="b1c1f925-c7d2-4d02-aaaf-8bd994e01bdf" providerId="ADAL" clId="{41E548DC-E78F-4909-9806-12043DCFFC64}" dt="2026-04-28T10:14:27.693" v="11057" actId="20577"/>
          <ac:spMkLst>
            <pc:docMk/>
            <pc:sldMk cId="3410595259" sldId="2147475253"/>
            <ac:spMk id="13" creationId="{025B59C2-F1F8-C301-EEC4-E1F3E55BFE14}"/>
          </ac:spMkLst>
        </pc:spChg>
      </pc:sldChg>
      <pc:sldChg chg="modSp mod modShow">
        <pc:chgData name="Katie Kirkwood" userId="b1c1f925-c7d2-4d02-aaaf-8bd994e01bdf" providerId="ADAL" clId="{41E548DC-E78F-4909-9806-12043DCFFC64}" dt="2026-04-24T15:45:34.413" v="2507" actId="20577"/>
        <pc:sldMkLst>
          <pc:docMk/>
          <pc:sldMk cId="2748641778" sldId="2147475257"/>
        </pc:sldMkLst>
        <pc:spChg chg="mod">
          <ac:chgData name="Katie Kirkwood" userId="b1c1f925-c7d2-4d02-aaaf-8bd994e01bdf" providerId="ADAL" clId="{41E548DC-E78F-4909-9806-12043DCFFC64}" dt="2026-04-24T15:45:34.413" v="2507" actId="20577"/>
          <ac:spMkLst>
            <pc:docMk/>
            <pc:sldMk cId="2748641778" sldId="2147475257"/>
            <ac:spMk id="9" creationId="{3EAA9FB7-8965-16F7-C983-925511A730E2}"/>
          </ac:spMkLst>
        </pc:spChg>
      </pc:sldChg>
      <pc:sldChg chg="modSp mod">
        <pc:chgData name="Katie Kirkwood" userId="b1c1f925-c7d2-4d02-aaaf-8bd994e01bdf" providerId="ADAL" clId="{41E548DC-E78F-4909-9806-12043DCFFC64}" dt="2026-04-28T10:17:32.204" v="11112" actId="20577"/>
        <pc:sldMkLst>
          <pc:docMk/>
          <pc:sldMk cId="1888707074" sldId="2147475258"/>
        </pc:sldMkLst>
        <pc:spChg chg="mod">
          <ac:chgData name="Katie Kirkwood" userId="b1c1f925-c7d2-4d02-aaaf-8bd994e01bdf" providerId="ADAL" clId="{41E548DC-E78F-4909-9806-12043DCFFC64}" dt="2026-04-28T10:17:32.204" v="11112" actId="20577"/>
          <ac:spMkLst>
            <pc:docMk/>
            <pc:sldMk cId="1888707074" sldId="2147475258"/>
            <ac:spMk id="13" creationId="{66CDA275-154D-55FA-7371-754C89661213}"/>
          </ac:spMkLst>
        </pc:spChg>
      </pc:sldChg>
      <pc:sldChg chg="modSp mod">
        <pc:chgData name="Katie Kirkwood" userId="b1c1f925-c7d2-4d02-aaaf-8bd994e01bdf" providerId="ADAL" clId="{41E548DC-E78F-4909-9806-12043DCFFC64}" dt="2026-04-28T10:14:48.587" v="11065" actId="20577"/>
        <pc:sldMkLst>
          <pc:docMk/>
          <pc:sldMk cId="1372128764" sldId="2147475261"/>
        </pc:sldMkLst>
        <pc:spChg chg="mod">
          <ac:chgData name="Katie Kirkwood" userId="b1c1f925-c7d2-4d02-aaaf-8bd994e01bdf" providerId="ADAL" clId="{41E548DC-E78F-4909-9806-12043DCFFC64}" dt="2026-04-28T10:14:48.587" v="11065" actId="20577"/>
          <ac:spMkLst>
            <pc:docMk/>
            <pc:sldMk cId="1372128764" sldId="2147475261"/>
            <ac:spMk id="13" creationId="{6228556C-CB8F-6A9B-E920-8FF83D7ACB83}"/>
          </ac:spMkLst>
        </pc:spChg>
      </pc:sldChg>
      <pc:sldChg chg="modSp mod">
        <pc:chgData name="Katie Kirkwood" userId="b1c1f925-c7d2-4d02-aaaf-8bd994e01bdf" providerId="ADAL" clId="{41E548DC-E78F-4909-9806-12043DCFFC64}" dt="2026-04-28T10:12:27.013" v="11035" actId="20577"/>
        <pc:sldMkLst>
          <pc:docMk/>
          <pc:sldMk cId="3269089466" sldId="2147475262"/>
        </pc:sldMkLst>
        <pc:spChg chg="mod">
          <ac:chgData name="Katie Kirkwood" userId="b1c1f925-c7d2-4d02-aaaf-8bd994e01bdf" providerId="ADAL" clId="{41E548DC-E78F-4909-9806-12043DCFFC64}" dt="2026-04-28T10:12:27.013" v="11035" actId="20577"/>
          <ac:spMkLst>
            <pc:docMk/>
            <pc:sldMk cId="3269089466" sldId="2147475262"/>
            <ac:spMk id="13" creationId="{045AA3CC-D067-C46B-7DA6-F751150D8DE2}"/>
          </ac:spMkLst>
        </pc:spChg>
      </pc:sldChg>
      <pc:sldChg chg="modSp mod">
        <pc:chgData name="Katie Kirkwood" userId="b1c1f925-c7d2-4d02-aaaf-8bd994e01bdf" providerId="ADAL" clId="{41E548DC-E78F-4909-9806-12043DCFFC64}" dt="2026-04-26T19:58:15.261" v="2829" actId="20577"/>
        <pc:sldMkLst>
          <pc:docMk/>
          <pc:sldMk cId="1355906800" sldId="2147475264"/>
        </pc:sldMkLst>
        <pc:spChg chg="mod">
          <ac:chgData name="Katie Kirkwood" userId="b1c1f925-c7d2-4d02-aaaf-8bd994e01bdf" providerId="ADAL" clId="{41E548DC-E78F-4909-9806-12043DCFFC64}" dt="2026-04-26T19:58:15.261" v="2829" actId="20577"/>
          <ac:spMkLst>
            <pc:docMk/>
            <pc:sldMk cId="1355906800" sldId="2147475264"/>
            <ac:spMk id="11" creationId="{301B8BDE-C216-B878-5663-CF95F8F05187}"/>
          </ac:spMkLst>
        </pc:spChg>
      </pc:sldChg>
      <pc:sldChg chg="modSp mod">
        <pc:chgData name="Katie Kirkwood" userId="b1c1f925-c7d2-4d02-aaaf-8bd994e01bdf" providerId="ADAL" clId="{41E548DC-E78F-4909-9806-12043DCFFC64}" dt="2026-04-28T10:17:07.211" v="11102" actId="20577"/>
        <pc:sldMkLst>
          <pc:docMk/>
          <pc:sldMk cId="1980468892" sldId="2147475266"/>
        </pc:sldMkLst>
        <pc:spChg chg="mod">
          <ac:chgData name="Katie Kirkwood" userId="b1c1f925-c7d2-4d02-aaaf-8bd994e01bdf" providerId="ADAL" clId="{41E548DC-E78F-4909-9806-12043DCFFC64}" dt="2026-04-28T10:17:07.211" v="11102" actId="20577"/>
          <ac:spMkLst>
            <pc:docMk/>
            <pc:sldMk cId="1980468892" sldId="2147475266"/>
            <ac:spMk id="3" creationId="{F3FD241B-0562-3C64-A055-541574FA36A9}"/>
          </ac:spMkLst>
        </pc:spChg>
      </pc:sldChg>
      <pc:sldChg chg="modSp mod">
        <pc:chgData name="Katie Kirkwood" userId="b1c1f925-c7d2-4d02-aaaf-8bd994e01bdf" providerId="ADAL" clId="{41E548DC-E78F-4909-9806-12043DCFFC64}" dt="2026-04-28T10:17:19.146" v="11108" actId="20577"/>
        <pc:sldMkLst>
          <pc:docMk/>
          <pc:sldMk cId="968782371" sldId="2147475267"/>
        </pc:sldMkLst>
        <pc:spChg chg="mod">
          <ac:chgData name="Katie Kirkwood" userId="b1c1f925-c7d2-4d02-aaaf-8bd994e01bdf" providerId="ADAL" clId="{41E548DC-E78F-4909-9806-12043DCFFC64}" dt="2026-04-28T10:17:19.146" v="11108" actId="20577"/>
          <ac:spMkLst>
            <pc:docMk/>
            <pc:sldMk cId="968782371" sldId="2147475267"/>
            <ac:spMk id="13" creationId="{053A502B-6377-F661-5CF4-467DFB6FA239}"/>
          </ac:spMkLst>
        </pc:spChg>
      </pc:sldChg>
      <pc:sldChg chg="modSp mod modShow">
        <pc:chgData name="Katie Kirkwood" userId="b1c1f925-c7d2-4d02-aaaf-8bd994e01bdf" providerId="ADAL" clId="{41E548DC-E78F-4909-9806-12043DCFFC64}" dt="2026-04-28T10:14:56.569" v="11067" actId="20577"/>
        <pc:sldMkLst>
          <pc:docMk/>
          <pc:sldMk cId="2407300990" sldId="2147475268"/>
        </pc:sldMkLst>
        <pc:spChg chg="mod">
          <ac:chgData name="Katie Kirkwood" userId="b1c1f925-c7d2-4d02-aaaf-8bd994e01bdf" providerId="ADAL" clId="{41E548DC-E78F-4909-9806-12043DCFFC64}" dt="2026-04-28T10:14:56.569" v="11067" actId="20577"/>
          <ac:spMkLst>
            <pc:docMk/>
            <pc:sldMk cId="2407300990" sldId="2147475268"/>
            <ac:spMk id="3" creationId="{495CE3BF-6CFF-1E16-207F-F26937F6E86E}"/>
          </ac:spMkLst>
        </pc:spChg>
      </pc:sldChg>
      <pc:sldChg chg="add">
        <pc:chgData name="Katie Kirkwood" userId="b1c1f925-c7d2-4d02-aaaf-8bd994e01bdf" providerId="ADAL" clId="{41E548DC-E78F-4909-9806-12043DCFFC64}" dt="2026-04-17T14:07:32.473" v="3"/>
        <pc:sldMkLst>
          <pc:docMk/>
          <pc:sldMk cId="2071551441" sldId="2147475269"/>
        </pc:sldMkLst>
      </pc:sldChg>
      <pc:sldChg chg="addSp delSp modSp add mod">
        <pc:chgData name="Katie Kirkwood" userId="b1c1f925-c7d2-4d02-aaaf-8bd994e01bdf" providerId="ADAL" clId="{41E548DC-E78F-4909-9806-12043DCFFC64}" dt="2026-04-27T10:17:16.747" v="7991" actId="20577"/>
        <pc:sldMkLst>
          <pc:docMk/>
          <pc:sldMk cId="2615416002" sldId="2147475277"/>
        </pc:sldMkLst>
        <pc:spChg chg="mod">
          <ac:chgData name="Katie Kirkwood" userId="b1c1f925-c7d2-4d02-aaaf-8bd994e01bdf" providerId="ADAL" clId="{41E548DC-E78F-4909-9806-12043DCFFC64}" dt="2026-04-27T10:17:16.747" v="7991" actId="20577"/>
          <ac:spMkLst>
            <pc:docMk/>
            <pc:sldMk cId="2615416002" sldId="2147475277"/>
            <ac:spMk id="5" creationId="{F2BAB47A-7239-89C7-B1A6-FE4305D57A6D}"/>
          </ac:spMkLst>
        </pc:spChg>
        <pc:spChg chg="add mod">
          <ac:chgData name="Katie Kirkwood" userId="b1c1f925-c7d2-4d02-aaaf-8bd994e01bdf" providerId="ADAL" clId="{41E548DC-E78F-4909-9806-12043DCFFC64}" dt="2026-04-26T21:16:01.989" v="3059" actId="14100"/>
          <ac:spMkLst>
            <pc:docMk/>
            <pc:sldMk cId="2615416002" sldId="2147475277"/>
            <ac:spMk id="71" creationId="{7D2033BF-4BA6-B1E4-4404-3DCDD07C0858}"/>
          </ac:spMkLst>
        </pc:spChg>
        <pc:graphicFrameChg chg="modGraphic">
          <ac:chgData name="Katie Kirkwood" userId="b1c1f925-c7d2-4d02-aaaf-8bd994e01bdf" providerId="ADAL" clId="{41E548DC-E78F-4909-9806-12043DCFFC64}" dt="2026-04-27T10:11:46.107" v="7593" actId="6549"/>
          <ac:graphicFrameMkLst>
            <pc:docMk/>
            <pc:sldMk cId="2615416002" sldId="2147475277"/>
            <ac:graphicFrameMk id="22" creationId="{137D5D32-FD36-6993-E1F5-69F84A764E3F}"/>
          </ac:graphicFrameMkLst>
        </pc:graphicFrameChg>
      </pc:sldChg>
      <pc:sldChg chg="addSp delSp modSp add mod">
        <pc:chgData name="Katie Kirkwood" userId="b1c1f925-c7d2-4d02-aaaf-8bd994e01bdf" providerId="ADAL" clId="{41E548DC-E78F-4909-9806-12043DCFFC64}" dt="2026-04-27T10:30:40.165" v="8869" actId="20577"/>
        <pc:sldMkLst>
          <pc:docMk/>
          <pc:sldMk cId="1285735304" sldId="2147475278"/>
        </pc:sldMkLst>
        <pc:spChg chg="mod">
          <ac:chgData name="Katie Kirkwood" userId="b1c1f925-c7d2-4d02-aaaf-8bd994e01bdf" providerId="ADAL" clId="{41E548DC-E78F-4909-9806-12043DCFFC64}" dt="2026-04-27T10:30:40.165" v="8869" actId="20577"/>
          <ac:spMkLst>
            <pc:docMk/>
            <pc:sldMk cId="1285735304" sldId="2147475278"/>
            <ac:spMk id="5" creationId="{4B535CB3-B56D-6D61-79DA-61408E526938}"/>
          </ac:spMkLst>
        </pc:spChg>
        <pc:spChg chg="mod">
          <ac:chgData name="Katie Kirkwood" userId="b1c1f925-c7d2-4d02-aaaf-8bd994e01bdf" providerId="ADAL" clId="{41E548DC-E78F-4909-9806-12043DCFFC64}" dt="2026-04-26T21:29:44.308" v="3087" actId="1076"/>
          <ac:spMkLst>
            <pc:docMk/>
            <pc:sldMk cId="1285735304" sldId="2147475278"/>
            <ac:spMk id="21" creationId="{F67BD49E-8257-5731-357B-18A8E7F139ED}"/>
          </ac:spMkLst>
        </pc:spChg>
        <pc:spChg chg="mod">
          <ac:chgData name="Katie Kirkwood" userId="b1c1f925-c7d2-4d02-aaaf-8bd994e01bdf" providerId="ADAL" clId="{41E548DC-E78F-4909-9806-12043DCFFC64}" dt="2026-04-26T21:29:33.578" v="3086" actId="1076"/>
          <ac:spMkLst>
            <pc:docMk/>
            <pc:sldMk cId="1285735304" sldId="2147475278"/>
            <ac:spMk id="23" creationId="{E363E689-1317-C7FA-25EE-93D821FDE608}"/>
          </ac:spMkLst>
        </pc:spChg>
        <pc:spChg chg="mod">
          <ac:chgData name="Katie Kirkwood" userId="b1c1f925-c7d2-4d02-aaaf-8bd994e01bdf" providerId="ADAL" clId="{41E548DC-E78F-4909-9806-12043DCFFC64}" dt="2026-04-26T21:29:54.464" v="3090" actId="1076"/>
          <ac:spMkLst>
            <pc:docMk/>
            <pc:sldMk cId="1285735304" sldId="2147475278"/>
            <ac:spMk id="25" creationId="{21FF8BEC-4493-6A63-D6FA-448E3D017015}"/>
          </ac:spMkLst>
        </pc:spChg>
        <pc:spChg chg="mod">
          <ac:chgData name="Katie Kirkwood" userId="b1c1f925-c7d2-4d02-aaaf-8bd994e01bdf" providerId="ADAL" clId="{41E548DC-E78F-4909-9806-12043DCFFC64}" dt="2026-04-26T21:29:27.899" v="3085" actId="1076"/>
          <ac:spMkLst>
            <pc:docMk/>
            <pc:sldMk cId="1285735304" sldId="2147475278"/>
            <ac:spMk id="26" creationId="{BEDE0052-7582-BB85-F6DB-AE76386A5AAD}"/>
          </ac:spMkLst>
        </pc:spChg>
        <pc:spChg chg="mod">
          <ac:chgData name="Katie Kirkwood" userId="b1c1f925-c7d2-4d02-aaaf-8bd994e01bdf" providerId="ADAL" clId="{41E548DC-E78F-4909-9806-12043DCFFC64}" dt="2026-04-26T21:30:52.520" v="3097" actId="1076"/>
          <ac:spMkLst>
            <pc:docMk/>
            <pc:sldMk cId="1285735304" sldId="2147475278"/>
            <ac:spMk id="31" creationId="{AF9F468F-3CDA-0FE6-2F13-CAF1692C0472}"/>
          </ac:spMkLst>
        </pc:spChg>
        <pc:spChg chg="mod">
          <ac:chgData name="Katie Kirkwood" userId="b1c1f925-c7d2-4d02-aaaf-8bd994e01bdf" providerId="ADAL" clId="{41E548DC-E78F-4909-9806-12043DCFFC64}" dt="2026-04-26T21:30:49.811" v="3096" actId="1076"/>
          <ac:spMkLst>
            <pc:docMk/>
            <pc:sldMk cId="1285735304" sldId="2147475278"/>
            <ac:spMk id="32" creationId="{3D652B8A-4C56-7A50-CC7E-3E8E175BB2DD}"/>
          </ac:spMkLst>
        </pc:spChg>
        <pc:spChg chg="mod">
          <ac:chgData name="Katie Kirkwood" userId="b1c1f925-c7d2-4d02-aaaf-8bd994e01bdf" providerId="ADAL" clId="{41E548DC-E78F-4909-9806-12043DCFFC64}" dt="2026-04-26T21:30:54.973" v="3098" actId="1076"/>
          <ac:spMkLst>
            <pc:docMk/>
            <pc:sldMk cId="1285735304" sldId="2147475278"/>
            <ac:spMk id="44" creationId="{C39BB064-4EB7-4323-1FB9-DDC0B6B6F929}"/>
          </ac:spMkLst>
        </pc:spChg>
        <pc:spChg chg="mod">
          <ac:chgData name="Katie Kirkwood" userId="b1c1f925-c7d2-4d02-aaaf-8bd994e01bdf" providerId="ADAL" clId="{41E548DC-E78F-4909-9806-12043DCFFC64}" dt="2026-04-26T21:30:58.707" v="3099" actId="1076"/>
          <ac:spMkLst>
            <pc:docMk/>
            <pc:sldMk cId="1285735304" sldId="2147475278"/>
            <ac:spMk id="46" creationId="{9F6AF254-9B96-5490-B308-9AA0915AAC6D}"/>
          </ac:spMkLst>
        </pc:spChg>
        <pc:spChg chg="mod">
          <ac:chgData name="Katie Kirkwood" userId="b1c1f925-c7d2-4d02-aaaf-8bd994e01bdf" providerId="ADAL" clId="{41E548DC-E78F-4909-9806-12043DCFFC64}" dt="2026-04-26T21:29:20.456" v="3084" actId="1076"/>
          <ac:spMkLst>
            <pc:docMk/>
            <pc:sldMk cId="1285735304" sldId="2147475278"/>
            <ac:spMk id="63" creationId="{E181248A-6D75-E699-5CD9-D8699D06086F}"/>
          </ac:spMkLst>
        </pc:spChg>
        <pc:spChg chg="mod">
          <ac:chgData name="Katie Kirkwood" userId="b1c1f925-c7d2-4d02-aaaf-8bd994e01bdf" providerId="ADAL" clId="{41E548DC-E78F-4909-9806-12043DCFFC64}" dt="2026-04-26T21:31:02.563" v="3100" actId="1076"/>
          <ac:spMkLst>
            <pc:docMk/>
            <pc:sldMk cId="1285735304" sldId="2147475278"/>
            <ac:spMk id="79" creationId="{B50C4456-82EB-16B4-4F73-DD9A46E656AD}"/>
          </ac:spMkLst>
        </pc:spChg>
        <pc:spChg chg="add mod ord">
          <ac:chgData name="Katie Kirkwood" userId="b1c1f925-c7d2-4d02-aaaf-8bd994e01bdf" providerId="ADAL" clId="{41E548DC-E78F-4909-9806-12043DCFFC64}" dt="2026-04-26T21:28:08.369" v="3067" actId="167"/>
          <ac:spMkLst>
            <pc:docMk/>
            <pc:sldMk cId="1285735304" sldId="2147475278"/>
            <ac:spMk id="81" creationId="{4B90CF38-3532-7ABA-039C-21564EDEEDF8}"/>
          </ac:spMkLst>
        </pc:spChg>
        <pc:spChg chg="mod">
          <ac:chgData name="Katie Kirkwood" userId="b1c1f925-c7d2-4d02-aaaf-8bd994e01bdf" providerId="ADAL" clId="{41E548DC-E78F-4909-9806-12043DCFFC64}" dt="2026-04-26T21:30:03.059" v="3092" actId="14100"/>
          <ac:spMkLst>
            <pc:docMk/>
            <pc:sldMk cId="1285735304" sldId="2147475278"/>
            <ac:spMk id="85" creationId="{87225ABF-D4AB-9396-8BA6-9DEEF36DA3FB}"/>
          </ac:spMkLst>
        </pc:spChg>
        <pc:spChg chg="mod">
          <ac:chgData name="Katie Kirkwood" userId="b1c1f925-c7d2-4d02-aaaf-8bd994e01bdf" providerId="ADAL" clId="{41E548DC-E78F-4909-9806-12043DCFFC64}" dt="2026-04-26T21:30:09.937" v="3094" actId="14100"/>
          <ac:spMkLst>
            <pc:docMk/>
            <pc:sldMk cId="1285735304" sldId="2147475278"/>
            <ac:spMk id="88" creationId="{669DBCC8-4965-4B8D-C6E0-98DDF4F1F817}"/>
          </ac:spMkLst>
        </pc:spChg>
        <pc:graphicFrameChg chg="mod">
          <ac:chgData name="Katie Kirkwood" userId="b1c1f925-c7d2-4d02-aaaf-8bd994e01bdf" providerId="ADAL" clId="{41E548DC-E78F-4909-9806-12043DCFFC64}" dt="2026-04-26T21:30:46.922" v="3095" actId="14100"/>
          <ac:graphicFrameMkLst>
            <pc:docMk/>
            <pc:sldMk cId="1285735304" sldId="2147475278"/>
            <ac:graphicFrameMk id="71" creationId="{17605ECB-CA43-677E-48B4-018D0028DFC6}"/>
          </ac:graphicFrameMkLst>
        </pc:graphicFrameChg>
      </pc:sldChg>
      <pc:sldChg chg="addSp delSp modSp add mod">
        <pc:chgData name="Katie Kirkwood" userId="b1c1f925-c7d2-4d02-aaaf-8bd994e01bdf" providerId="ADAL" clId="{41E548DC-E78F-4909-9806-12043DCFFC64}" dt="2026-04-26T21:56:35.626" v="4747" actId="1076"/>
        <pc:sldMkLst>
          <pc:docMk/>
          <pc:sldMk cId="2941562825" sldId="2147475279"/>
        </pc:sldMkLst>
        <pc:spChg chg="mod">
          <ac:chgData name="Katie Kirkwood" userId="b1c1f925-c7d2-4d02-aaaf-8bd994e01bdf" providerId="ADAL" clId="{41E548DC-E78F-4909-9806-12043DCFFC64}" dt="2026-04-26T20:19:33.549" v="2845" actId="20577"/>
          <ac:spMkLst>
            <pc:docMk/>
            <pc:sldMk cId="2941562825" sldId="2147475279"/>
            <ac:spMk id="2" creationId="{85F27D16-9CFC-E27A-FC17-9B7BDB1362C2}"/>
          </ac:spMkLst>
        </pc:spChg>
        <pc:spChg chg="mod">
          <ac:chgData name="Katie Kirkwood" userId="b1c1f925-c7d2-4d02-aaaf-8bd994e01bdf" providerId="ADAL" clId="{41E548DC-E78F-4909-9806-12043DCFFC64}" dt="2026-04-26T21:56:35.626" v="4747" actId="1076"/>
          <ac:spMkLst>
            <pc:docMk/>
            <pc:sldMk cId="2941562825" sldId="2147475279"/>
            <ac:spMk id="8" creationId="{B75DF177-3856-0ED1-AACA-38598B0988E1}"/>
          </ac:spMkLst>
        </pc:spChg>
        <pc:spChg chg="mod">
          <ac:chgData name="Katie Kirkwood" userId="b1c1f925-c7d2-4d02-aaaf-8bd994e01bdf" providerId="ADAL" clId="{41E548DC-E78F-4909-9806-12043DCFFC64}" dt="2026-04-26T21:52:54.426" v="4369" actId="20577"/>
          <ac:spMkLst>
            <pc:docMk/>
            <pc:sldMk cId="2941562825" sldId="2147475279"/>
            <ac:spMk id="10" creationId="{9499B378-E922-9901-CA0F-281754CF8095}"/>
          </ac:spMkLst>
        </pc:spChg>
        <pc:spChg chg="mod">
          <ac:chgData name="Katie Kirkwood" userId="b1c1f925-c7d2-4d02-aaaf-8bd994e01bdf" providerId="ADAL" clId="{41E548DC-E78F-4909-9806-12043DCFFC64}" dt="2026-04-26T21:53:04.219" v="4379" actId="1076"/>
          <ac:spMkLst>
            <pc:docMk/>
            <pc:sldMk cId="2941562825" sldId="2147475279"/>
            <ac:spMk id="16" creationId="{41C108F3-1156-5CE6-DA39-3CAE2B558B08}"/>
          </ac:spMkLst>
        </pc:spChg>
        <pc:spChg chg="mod">
          <ac:chgData name="Katie Kirkwood" userId="b1c1f925-c7d2-4d02-aaaf-8bd994e01bdf" providerId="ADAL" clId="{41E548DC-E78F-4909-9806-12043DCFFC64}" dt="2026-04-26T21:53:08.585" v="4388" actId="20577"/>
          <ac:spMkLst>
            <pc:docMk/>
            <pc:sldMk cId="2941562825" sldId="2147475279"/>
            <ac:spMk id="20" creationId="{349CA72F-9C40-DD0F-19CA-34C772D892C1}"/>
          </ac:spMkLst>
        </pc:spChg>
        <pc:spChg chg="mod">
          <ac:chgData name="Katie Kirkwood" userId="b1c1f925-c7d2-4d02-aaaf-8bd994e01bdf" providerId="ADAL" clId="{41E548DC-E78F-4909-9806-12043DCFFC64}" dt="2026-04-26T21:52:32.870" v="4350" actId="20577"/>
          <ac:spMkLst>
            <pc:docMk/>
            <pc:sldMk cId="2941562825" sldId="2147475279"/>
            <ac:spMk id="45" creationId="{17BDC473-3195-9FAC-ED08-ED018C200DFD}"/>
          </ac:spMkLst>
        </pc:spChg>
        <pc:spChg chg="mod">
          <ac:chgData name="Katie Kirkwood" userId="b1c1f925-c7d2-4d02-aaaf-8bd994e01bdf" providerId="ADAL" clId="{41E548DC-E78F-4909-9806-12043DCFFC64}" dt="2026-04-26T21:52:44.493" v="4360" actId="1076"/>
          <ac:spMkLst>
            <pc:docMk/>
            <pc:sldMk cId="2941562825" sldId="2147475279"/>
            <ac:spMk id="48" creationId="{7707C27F-E8F0-3059-74EC-16429AB31E82}"/>
          </ac:spMkLst>
        </pc:spChg>
        <pc:spChg chg="mod">
          <ac:chgData name="Katie Kirkwood" userId="b1c1f925-c7d2-4d02-aaaf-8bd994e01bdf" providerId="ADAL" clId="{41E548DC-E78F-4909-9806-12043DCFFC64}" dt="2026-04-26T21:52:28.763" v="4341" actId="1076"/>
          <ac:spMkLst>
            <pc:docMk/>
            <pc:sldMk cId="2941562825" sldId="2147475279"/>
            <ac:spMk id="76" creationId="{4553AA6E-5A0C-C6FE-16C8-AAE2F39378FC}"/>
          </ac:spMkLst>
        </pc:spChg>
        <pc:graphicFrameChg chg="mod modGraphic">
          <ac:chgData name="Katie Kirkwood" userId="b1c1f925-c7d2-4d02-aaaf-8bd994e01bdf" providerId="ADAL" clId="{41E548DC-E78F-4909-9806-12043DCFFC64}" dt="2026-04-26T20:31:59.635" v="2867" actId="14734"/>
          <ac:graphicFrameMkLst>
            <pc:docMk/>
            <pc:sldMk cId="2941562825" sldId="2147475279"/>
            <ac:graphicFrameMk id="61" creationId="{F1A3A6FB-7206-74ED-601D-950A8DFB0B71}"/>
          </ac:graphicFrameMkLst>
        </pc:graphicFrameChg>
      </pc:sldChg>
      <pc:sldChg chg="addSp delSp modSp add mod">
        <pc:chgData name="Katie Kirkwood" userId="b1c1f925-c7d2-4d02-aaaf-8bd994e01bdf" providerId="ADAL" clId="{41E548DC-E78F-4909-9806-12043DCFFC64}" dt="2026-04-28T10:22:11.638" v="11242" actId="20577"/>
        <pc:sldMkLst>
          <pc:docMk/>
          <pc:sldMk cId="257951748" sldId="2147475280"/>
        </pc:sldMkLst>
        <pc:spChg chg="mod">
          <ac:chgData name="Katie Kirkwood" userId="b1c1f925-c7d2-4d02-aaaf-8bd994e01bdf" providerId="ADAL" clId="{41E548DC-E78F-4909-9806-12043DCFFC64}" dt="2026-04-23T09:45:26.180" v="537" actId="20577"/>
          <ac:spMkLst>
            <pc:docMk/>
            <pc:sldMk cId="257951748" sldId="2147475280"/>
            <ac:spMk id="2" creationId="{AD931B61-2812-5DFF-D66D-B864DBD47DFF}"/>
          </ac:spMkLst>
        </pc:spChg>
        <pc:spChg chg="mod">
          <ac:chgData name="Katie Kirkwood" userId="b1c1f925-c7d2-4d02-aaaf-8bd994e01bdf" providerId="ADAL" clId="{41E548DC-E78F-4909-9806-12043DCFFC64}" dt="2026-04-28T10:21:53.810" v="11240" actId="20577"/>
          <ac:spMkLst>
            <pc:docMk/>
            <pc:sldMk cId="257951748" sldId="2147475280"/>
            <ac:spMk id="8" creationId="{8E28A456-5563-5372-8325-9ECF7B358748}"/>
          </ac:spMkLst>
        </pc:spChg>
        <pc:spChg chg="mod">
          <ac:chgData name="Katie Kirkwood" userId="b1c1f925-c7d2-4d02-aaaf-8bd994e01bdf" providerId="ADAL" clId="{41E548DC-E78F-4909-9806-12043DCFFC64}" dt="2026-04-23T09:45:36.158" v="538" actId="1076"/>
          <ac:spMkLst>
            <pc:docMk/>
            <pc:sldMk cId="257951748" sldId="2147475280"/>
            <ac:spMk id="12" creationId="{30136B7D-AFF3-FE0C-1901-F25781A915E4}"/>
          </ac:spMkLst>
        </pc:spChg>
        <pc:spChg chg="mod">
          <ac:chgData name="Katie Kirkwood" userId="b1c1f925-c7d2-4d02-aaaf-8bd994e01bdf" providerId="ADAL" clId="{41E548DC-E78F-4909-9806-12043DCFFC64}" dt="2026-04-28T10:22:11.638" v="11242" actId="20577"/>
          <ac:spMkLst>
            <pc:docMk/>
            <pc:sldMk cId="257951748" sldId="2147475280"/>
            <ac:spMk id="13" creationId="{5456A0F5-BD6B-62A7-F9A9-3038B1E8755F}"/>
          </ac:spMkLst>
        </pc:spChg>
        <pc:spChg chg="mod">
          <ac:chgData name="Katie Kirkwood" userId="b1c1f925-c7d2-4d02-aaaf-8bd994e01bdf" providerId="ADAL" clId="{41E548DC-E78F-4909-9806-12043DCFFC64}" dt="2026-04-28T10:15:33.357" v="11076" actId="20577"/>
          <ac:spMkLst>
            <pc:docMk/>
            <pc:sldMk cId="257951748" sldId="2147475280"/>
            <ac:spMk id="14" creationId="{8E666007-DD1A-4DBE-957E-1FAB8B32511B}"/>
          </ac:spMkLst>
        </pc:spChg>
      </pc:sldChg>
      <pc:sldChg chg="addSp delSp modSp add mod">
        <pc:chgData name="Katie Kirkwood" userId="b1c1f925-c7d2-4d02-aaaf-8bd994e01bdf" providerId="ADAL" clId="{41E548DC-E78F-4909-9806-12043DCFFC64}" dt="2026-04-27T09:03:53.915" v="5387" actId="20577"/>
        <pc:sldMkLst>
          <pc:docMk/>
          <pc:sldMk cId="490745173" sldId="2147475281"/>
        </pc:sldMkLst>
        <pc:spChg chg="mod">
          <ac:chgData name="Katie Kirkwood" userId="b1c1f925-c7d2-4d02-aaaf-8bd994e01bdf" providerId="ADAL" clId="{41E548DC-E78F-4909-9806-12043DCFFC64}" dt="2026-04-27T09:03:53.915" v="5387" actId="20577"/>
          <ac:spMkLst>
            <pc:docMk/>
            <pc:sldMk cId="490745173" sldId="2147475281"/>
            <ac:spMk id="8" creationId="{9584DA03-BE64-9240-590A-F329B808FE54}"/>
          </ac:spMkLst>
        </pc:spChg>
        <pc:spChg chg="add mod">
          <ac:chgData name="Katie Kirkwood" userId="b1c1f925-c7d2-4d02-aaaf-8bd994e01bdf" providerId="ADAL" clId="{41E548DC-E78F-4909-9806-12043DCFFC64}" dt="2026-04-26T20:49:42.181" v="2957" actId="14100"/>
          <ac:spMkLst>
            <pc:docMk/>
            <pc:sldMk cId="490745173" sldId="2147475281"/>
            <ac:spMk id="74" creationId="{3151AEF3-849D-E2FD-0FF3-C1D708D756BC}"/>
          </ac:spMkLst>
        </pc:spChg>
        <pc:graphicFrameChg chg="modGraphic">
          <ac:chgData name="Katie Kirkwood" userId="b1c1f925-c7d2-4d02-aaaf-8bd994e01bdf" providerId="ADAL" clId="{41E548DC-E78F-4909-9806-12043DCFFC64}" dt="2026-04-26T20:52:48.507" v="2967" actId="14100"/>
          <ac:graphicFrameMkLst>
            <pc:docMk/>
            <pc:sldMk cId="490745173" sldId="2147475281"/>
            <ac:graphicFrameMk id="71" creationId="{D1B02200-0BF8-02BC-6D31-DFC8E7C2502D}"/>
          </ac:graphicFrameMkLst>
        </pc:graphicFrameChg>
      </pc:sldChg>
      <pc:sldChg chg="addSp delSp modSp add mod">
        <pc:chgData name="Katie Kirkwood" userId="b1c1f925-c7d2-4d02-aaaf-8bd994e01bdf" providerId="ADAL" clId="{41E548DC-E78F-4909-9806-12043DCFFC64}" dt="2026-04-27T09:56:24.093" v="6728" actId="20577"/>
        <pc:sldMkLst>
          <pc:docMk/>
          <pc:sldMk cId="276924870" sldId="2147475282"/>
        </pc:sldMkLst>
        <pc:spChg chg="mod">
          <ac:chgData name="Katie Kirkwood" userId="b1c1f925-c7d2-4d02-aaaf-8bd994e01bdf" providerId="ADAL" clId="{41E548DC-E78F-4909-9806-12043DCFFC64}" dt="2026-04-27T09:56:24.093" v="6728" actId="20577"/>
          <ac:spMkLst>
            <pc:docMk/>
            <pc:sldMk cId="276924870" sldId="2147475282"/>
            <ac:spMk id="8" creationId="{4EB7FC97-2E35-ABBB-2A1B-F12ADAF128CF}"/>
          </ac:spMkLst>
        </pc:spChg>
        <pc:graphicFrameChg chg="mod">
          <ac:chgData name="Katie Kirkwood" userId="b1c1f925-c7d2-4d02-aaaf-8bd994e01bdf" providerId="ADAL" clId="{41E548DC-E78F-4909-9806-12043DCFFC64}" dt="2026-04-26T21:07:17.790" v="3012" actId="207"/>
          <ac:graphicFrameMkLst>
            <pc:docMk/>
            <pc:sldMk cId="276924870" sldId="2147475282"/>
            <ac:graphicFrameMk id="39" creationId="{59F48617-6A3D-7127-08E7-93D02AF769E6}"/>
          </ac:graphicFrameMkLst>
        </pc:graphicFrameChg>
      </pc:sldChg>
      <pc:sldChg chg="addSp delSp modSp add mod">
        <pc:chgData name="Katie Kirkwood" userId="b1c1f925-c7d2-4d02-aaaf-8bd994e01bdf" providerId="ADAL" clId="{41E548DC-E78F-4909-9806-12043DCFFC64}" dt="2026-04-27T10:21:16.215" v="8147" actId="20577"/>
        <pc:sldMkLst>
          <pc:docMk/>
          <pc:sldMk cId="2075822434" sldId="2147475283"/>
        </pc:sldMkLst>
        <pc:spChg chg="mod">
          <ac:chgData name="Katie Kirkwood" userId="b1c1f925-c7d2-4d02-aaaf-8bd994e01bdf" providerId="ADAL" clId="{41E548DC-E78F-4909-9806-12043DCFFC64}" dt="2026-04-27T10:21:16.215" v="8147" actId="20577"/>
          <ac:spMkLst>
            <pc:docMk/>
            <pc:sldMk cId="2075822434" sldId="2147475283"/>
            <ac:spMk id="8" creationId="{CDC1B506-11BD-82EC-C285-5C033784220D}"/>
          </ac:spMkLst>
        </pc:spChg>
        <pc:graphicFrameChg chg="modGraphic">
          <ac:chgData name="Katie Kirkwood" userId="b1c1f925-c7d2-4d02-aaaf-8bd994e01bdf" providerId="ADAL" clId="{41E548DC-E78F-4909-9806-12043DCFFC64}" dt="2026-04-26T21:19:29.033" v="3062" actId="14100"/>
          <ac:graphicFrameMkLst>
            <pc:docMk/>
            <pc:sldMk cId="2075822434" sldId="2147475283"/>
            <ac:graphicFrameMk id="33" creationId="{8AA1A8E8-9167-6976-8274-EE66E157FF8F}"/>
          </ac:graphicFrameMkLst>
        </pc:graphicFrameChg>
      </pc:sldChg>
      <pc:sldChg chg="addSp delSp modSp add mod">
        <pc:chgData name="Katie Kirkwood" userId="b1c1f925-c7d2-4d02-aaaf-8bd994e01bdf" providerId="ADAL" clId="{41E548DC-E78F-4909-9806-12043DCFFC64}" dt="2026-04-26T21:59:19.677" v="5012" actId="20577"/>
        <pc:sldMkLst>
          <pc:docMk/>
          <pc:sldMk cId="2924965646" sldId="2147475284"/>
        </pc:sldMkLst>
        <pc:spChg chg="mod">
          <ac:chgData name="Katie Kirkwood" userId="b1c1f925-c7d2-4d02-aaaf-8bd994e01bdf" providerId="ADAL" clId="{41E548DC-E78F-4909-9806-12043DCFFC64}" dt="2026-04-26T20:34:42.333" v="2876" actId="20577"/>
          <ac:spMkLst>
            <pc:docMk/>
            <pc:sldMk cId="2924965646" sldId="2147475284"/>
            <ac:spMk id="2" creationId="{E25BDCCF-596F-6730-D806-DDFB7EE2512F}"/>
          </ac:spMkLst>
        </pc:spChg>
        <pc:spChg chg="add mod">
          <ac:chgData name="Katie Kirkwood" userId="b1c1f925-c7d2-4d02-aaaf-8bd994e01bdf" providerId="ADAL" clId="{41E548DC-E78F-4909-9806-12043DCFFC64}" dt="2026-04-26T21:00:38.398" v="3000" actId="1076"/>
          <ac:spMkLst>
            <pc:docMk/>
            <pc:sldMk cId="2924965646" sldId="2147475284"/>
            <ac:spMk id="9" creationId="{63AD18B8-AD96-6EE2-A70F-8FE784BFB88F}"/>
          </ac:spMkLst>
        </pc:spChg>
        <pc:spChg chg="mod">
          <ac:chgData name="Katie Kirkwood" userId="b1c1f925-c7d2-4d02-aaaf-8bd994e01bdf" providerId="ADAL" clId="{41E548DC-E78F-4909-9806-12043DCFFC64}" dt="2026-04-26T20:44:36.217" v="2949" actId="1076"/>
          <ac:spMkLst>
            <pc:docMk/>
            <pc:sldMk cId="2924965646" sldId="2147475284"/>
            <ac:spMk id="12" creationId="{5254F82B-4F04-A5EF-345F-394063BFDE4A}"/>
          </ac:spMkLst>
        </pc:spChg>
        <pc:spChg chg="mod">
          <ac:chgData name="Katie Kirkwood" userId="b1c1f925-c7d2-4d02-aaaf-8bd994e01bdf" providerId="ADAL" clId="{41E548DC-E78F-4909-9806-12043DCFFC64}" dt="2026-04-26T21:59:19.677" v="5012" actId="20577"/>
          <ac:spMkLst>
            <pc:docMk/>
            <pc:sldMk cId="2924965646" sldId="2147475284"/>
            <ac:spMk id="16" creationId="{82C81D2A-09A4-5453-6BD7-D9741BBE2ABB}"/>
          </ac:spMkLst>
        </pc:spChg>
        <pc:spChg chg="mod">
          <ac:chgData name="Katie Kirkwood" userId="b1c1f925-c7d2-4d02-aaaf-8bd994e01bdf" providerId="ADAL" clId="{41E548DC-E78F-4909-9806-12043DCFFC64}" dt="2026-04-26T20:40:17.413" v="2948" actId="20577"/>
          <ac:spMkLst>
            <pc:docMk/>
            <pc:sldMk cId="2924965646" sldId="2147475284"/>
            <ac:spMk id="17" creationId="{1E6083D0-89C6-938A-4EA6-25287ADF0B7F}"/>
          </ac:spMkLst>
        </pc:spChg>
        <pc:spChg chg="mod">
          <ac:chgData name="Katie Kirkwood" userId="b1c1f925-c7d2-4d02-aaaf-8bd994e01bdf" providerId="ADAL" clId="{41E548DC-E78F-4909-9806-12043DCFFC64}" dt="2026-04-26T20:40:02.593" v="2928" actId="20577"/>
          <ac:spMkLst>
            <pc:docMk/>
            <pc:sldMk cId="2924965646" sldId="2147475284"/>
            <ac:spMk id="30" creationId="{17E69354-7131-DBA6-080D-4253F56783BF}"/>
          </ac:spMkLst>
        </pc:spChg>
        <pc:spChg chg="mod">
          <ac:chgData name="Katie Kirkwood" userId="b1c1f925-c7d2-4d02-aaaf-8bd994e01bdf" providerId="ADAL" clId="{41E548DC-E78F-4909-9806-12043DCFFC64}" dt="2026-04-26T21:00:14.555" v="2994" actId="1076"/>
          <ac:spMkLst>
            <pc:docMk/>
            <pc:sldMk cId="2924965646" sldId="2147475284"/>
            <ac:spMk id="36" creationId="{079B101C-F3CC-A5CE-0F5B-4920FDE09ED4}"/>
          </ac:spMkLst>
        </pc:spChg>
        <pc:spChg chg="mod">
          <ac:chgData name="Katie Kirkwood" userId="b1c1f925-c7d2-4d02-aaaf-8bd994e01bdf" providerId="ADAL" clId="{41E548DC-E78F-4909-9806-12043DCFFC64}" dt="2026-04-26T20:40:12.832" v="2939" actId="1076"/>
          <ac:spMkLst>
            <pc:docMk/>
            <pc:sldMk cId="2924965646" sldId="2147475284"/>
            <ac:spMk id="38" creationId="{1BDEB30D-2E84-57B1-944A-F2D8D084F973}"/>
          </ac:spMkLst>
        </pc:spChg>
        <pc:graphicFrameChg chg="mod modGraphic">
          <ac:chgData name="Katie Kirkwood" userId="b1c1f925-c7d2-4d02-aaaf-8bd994e01bdf" providerId="ADAL" clId="{41E548DC-E78F-4909-9806-12043DCFFC64}" dt="2026-04-26T21:01:25.446" v="3005" actId="20577"/>
          <ac:graphicFrameMkLst>
            <pc:docMk/>
            <pc:sldMk cId="2924965646" sldId="2147475284"/>
            <ac:graphicFrameMk id="20" creationId="{FE614484-E577-D953-3995-4554F4293707}"/>
          </ac:graphicFrameMkLst>
        </pc:graphicFrameChg>
        <pc:graphicFrameChg chg="mod">
          <ac:chgData name="Katie Kirkwood" userId="b1c1f925-c7d2-4d02-aaaf-8bd994e01bdf" providerId="ADAL" clId="{41E548DC-E78F-4909-9806-12043DCFFC64}" dt="2026-04-26T21:00:31.895" v="2998"/>
          <ac:graphicFrameMkLst>
            <pc:docMk/>
            <pc:sldMk cId="2924965646" sldId="2147475284"/>
            <ac:graphicFrameMk id="34" creationId="{053D9047-9C17-47D5-047D-E879B21A0897}"/>
          </ac:graphicFrameMkLst>
        </pc:graphicFrameChg>
      </pc:sldChg>
      <pc:sldChg chg="addSp delSp modSp add mod">
        <pc:chgData name="Katie Kirkwood" userId="b1c1f925-c7d2-4d02-aaaf-8bd994e01bdf" providerId="ADAL" clId="{41E548DC-E78F-4909-9806-12043DCFFC64}" dt="2026-04-27T09:36:31.510" v="5733" actId="20577"/>
        <pc:sldMkLst>
          <pc:docMk/>
          <pc:sldMk cId="2408700353" sldId="2147475285"/>
        </pc:sldMkLst>
        <pc:spChg chg="mod">
          <ac:chgData name="Katie Kirkwood" userId="b1c1f925-c7d2-4d02-aaaf-8bd994e01bdf" providerId="ADAL" clId="{41E548DC-E78F-4909-9806-12043DCFFC64}" dt="2026-04-27T09:36:31.510" v="5733" actId="20577"/>
          <ac:spMkLst>
            <pc:docMk/>
            <pc:sldMk cId="2408700353" sldId="2147475285"/>
            <ac:spMk id="16" creationId="{5A0145E0-86AC-2662-FA7B-33DD2A6DDD38}"/>
          </ac:spMkLst>
        </pc:spChg>
      </pc:sldChg>
      <pc:sldChg chg="addSp delSp modSp add mod">
        <pc:chgData name="Katie Kirkwood" userId="b1c1f925-c7d2-4d02-aaaf-8bd994e01bdf" providerId="ADAL" clId="{41E548DC-E78F-4909-9806-12043DCFFC64}" dt="2026-04-27T10:04:12.783" v="7510" actId="20577"/>
        <pc:sldMkLst>
          <pc:docMk/>
          <pc:sldMk cId="3580595469" sldId="2147475286"/>
        </pc:sldMkLst>
        <pc:spChg chg="mod">
          <ac:chgData name="Katie Kirkwood" userId="b1c1f925-c7d2-4d02-aaaf-8bd994e01bdf" providerId="ADAL" clId="{41E548DC-E78F-4909-9806-12043DCFFC64}" dt="2026-04-27T10:04:12.783" v="7510" actId="20577"/>
          <ac:spMkLst>
            <pc:docMk/>
            <pc:sldMk cId="3580595469" sldId="2147475286"/>
            <ac:spMk id="16" creationId="{43833C0C-923E-16EF-4A20-3E90803747E4}"/>
          </ac:spMkLst>
        </pc:spChg>
        <pc:spChg chg="mod">
          <ac:chgData name="Katie Kirkwood" userId="b1c1f925-c7d2-4d02-aaaf-8bd994e01bdf" providerId="ADAL" clId="{41E548DC-E78F-4909-9806-12043DCFFC64}" dt="2026-04-26T21:14:24.779" v="3048" actId="14100"/>
          <ac:spMkLst>
            <pc:docMk/>
            <pc:sldMk cId="3580595469" sldId="2147475286"/>
            <ac:spMk id="33" creationId="{8181A20B-6DF0-26CC-788F-B11FB54C79C5}"/>
          </ac:spMkLst>
        </pc:spChg>
        <pc:spChg chg="mod">
          <ac:chgData name="Katie Kirkwood" userId="b1c1f925-c7d2-4d02-aaaf-8bd994e01bdf" providerId="ADAL" clId="{41E548DC-E78F-4909-9806-12043DCFFC64}" dt="2026-04-26T21:13:57.711" v="3041" actId="1076"/>
          <ac:spMkLst>
            <pc:docMk/>
            <pc:sldMk cId="3580595469" sldId="2147475286"/>
            <ac:spMk id="36" creationId="{CAB30AAF-0BD3-2C7B-3B06-9B6C3AEC0738}"/>
          </ac:spMkLst>
        </pc:spChg>
        <pc:spChg chg="mod">
          <ac:chgData name="Katie Kirkwood" userId="b1c1f925-c7d2-4d02-aaaf-8bd994e01bdf" providerId="ADAL" clId="{41E548DC-E78F-4909-9806-12043DCFFC64}" dt="2026-04-26T21:14:01.353" v="3042" actId="1076"/>
          <ac:spMkLst>
            <pc:docMk/>
            <pc:sldMk cId="3580595469" sldId="2147475286"/>
            <ac:spMk id="42" creationId="{822813D5-FDC3-71C6-F782-905986FFD564}"/>
          </ac:spMkLst>
        </pc:spChg>
        <pc:spChg chg="mod">
          <ac:chgData name="Katie Kirkwood" userId="b1c1f925-c7d2-4d02-aaaf-8bd994e01bdf" providerId="ADAL" clId="{41E548DC-E78F-4909-9806-12043DCFFC64}" dt="2026-04-26T21:14:30.115" v="3049" actId="1076"/>
          <ac:spMkLst>
            <pc:docMk/>
            <pc:sldMk cId="3580595469" sldId="2147475286"/>
            <ac:spMk id="43" creationId="{4E8F4889-9F20-7757-DBFD-3A8483028EB7}"/>
          </ac:spMkLst>
        </pc:spChg>
        <pc:spChg chg="mod">
          <ac:chgData name="Katie Kirkwood" userId="b1c1f925-c7d2-4d02-aaaf-8bd994e01bdf" providerId="ADAL" clId="{41E548DC-E78F-4909-9806-12043DCFFC64}" dt="2026-04-26T21:14:04.647" v="3043" actId="1076"/>
          <ac:spMkLst>
            <pc:docMk/>
            <pc:sldMk cId="3580595469" sldId="2147475286"/>
            <ac:spMk id="45" creationId="{46FD8DE4-A610-525D-23B6-80C64B3F6FCF}"/>
          </ac:spMkLst>
        </pc:spChg>
        <pc:spChg chg="mod">
          <ac:chgData name="Katie Kirkwood" userId="b1c1f925-c7d2-4d02-aaaf-8bd994e01bdf" providerId="ADAL" clId="{41E548DC-E78F-4909-9806-12043DCFFC64}" dt="2026-04-26T21:14:46.251" v="3055" actId="1076"/>
          <ac:spMkLst>
            <pc:docMk/>
            <pc:sldMk cId="3580595469" sldId="2147475286"/>
            <ac:spMk id="60" creationId="{810849DB-37A9-1412-9690-32CCD0044091}"/>
          </ac:spMkLst>
        </pc:spChg>
        <pc:graphicFrameChg chg="mod">
          <ac:chgData name="Katie Kirkwood" userId="b1c1f925-c7d2-4d02-aaaf-8bd994e01bdf" providerId="ADAL" clId="{41E548DC-E78F-4909-9806-12043DCFFC64}" dt="2026-04-26T21:13:14.999" v="3025" actId="1076"/>
          <ac:graphicFrameMkLst>
            <pc:docMk/>
            <pc:sldMk cId="3580595469" sldId="2147475286"/>
            <ac:graphicFrameMk id="58" creationId="{C2B58F20-CD12-8C05-5D62-9F4EA79E4DE6}"/>
          </ac:graphicFrameMkLst>
        </pc:graphicFrameChg>
      </pc:sldChg>
      <pc:sldChg chg="addSp delSp modSp add mod">
        <pc:chgData name="Katie Kirkwood" userId="b1c1f925-c7d2-4d02-aaaf-8bd994e01bdf" providerId="ADAL" clId="{41E548DC-E78F-4909-9806-12043DCFFC64}" dt="2026-04-27T10:24:31.702" v="8466" actId="20577"/>
        <pc:sldMkLst>
          <pc:docMk/>
          <pc:sldMk cId="3630361412" sldId="2147475287"/>
        </pc:sldMkLst>
        <pc:spChg chg="mod">
          <ac:chgData name="Katie Kirkwood" userId="b1c1f925-c7d2-4d02-aaaf-8bd994e01bdf" providerId="ADAL" clId="{41E548DC-E78F-4909-9806-12043DCFFC64}" dt="2026-04-27T10:24:31.702" v="8466" actId="20577"/>
          <ac:spMkLst>
            <pc:docMk/>
            <pc:sldMk cId="3630361412" sldId="2147475287"/>
            <ac:spMk id="16" creationId="{3A3877EA-3F9E-7CDD-416A-DA64A06252FE}"/>
          </ac:spMkLst>
        </pc:spChg>
      </pc:sldChg>
      <pc:sldChg chg="addSp delSp modSp add mod">
        <pc:chgData name="Katie Kirkwood" userId="b1c1f925-c7d2-4d02-aaaf-8bd994e01bdf" providerId="ADAL" clId="{41E548DC-E78F-4909-9806-12043DCFFC64}" dt="2026-04-27T10:35:54.567" v="9373" actId="14100"/>
        <pc:sldMkLst>
          <pc:docMk/>
          <pc:sldMk cId="1147196046" sldId="2147475288"/>
        </pc:sldMkLst>
        <pc:spChg chg="mod">
          <ac:chgData name="Katie Kirkwood" userId="b1c1f925-c7d2-4d02-aaaf-8bd994e01bdf" providerId="ADAL" clId="{41E548DC-E78F-4909-9806-12043DCFFC64}" dt="2026-04-27T10:35:54.567" v="9373" actId="14100"/>
          <ac:spMkLst>
            <pc:docMk/>
            <pc:sldMk cId="1147196046" sldId="2147475288"/>
            <ac:spMk id="16" creationId="{80DA5827-69E3-28CA-5569-566DC7C509B6}"/>
          </ac:spMkLst>
        </pc:spChg>
      </pc:sldChg>
      <pc:sldChg chg="addSp delSp modSp add mod">
        <pc:chgData name="Katie Kirkwood" userId="b1c1f925-c7d2-4d02-aaaf-8bd994e01bdf" providerId="ADAL" clId="{41E548DC-E78F-4909-9806-12043DCFFC64}" dt="2026-04-27T10:33:31.141" v="9122" actId="20577"/>
        <pc:sldMkLst>
          <pc:docMk/>
          <pc:sldMk cId="1692606199" sldId="2147475289"/>
        </pc:sldMkLst>
        <pc:spChg chg="mod">
          <ac:chgData name="Katie Kirkwood" userId="b1c1f925-c7d2-4d02-aaaf-8bd994e01bdf" providerId="ADAL" clId="{41E548DC-E78F-4909-9806-12043DCFFC64}" dt="2026-04-27T10:33:31.141" v="9122" actId="20577"/>
          <ac:spMkLst>
            <pc:docMk/>
            <pc:sldMk cId="1692606199" sldId="2147475289"/>
            <ac:spMk id="8" creationId="{799FA924-DE14-58B1-368E-CFF0879F477E}"/>
          </ac:spMkLst>
        </pc:spChg>
        <pc:spChg chg="add mod ord">
          <ac:chgData name="Katie Kirkwood" userId="b1c1f925-c7d2-4d02-aaaf-8bd994e01bdf" providerId="ADAL" clId="{41E548DC-E78F-4909-9806-12043DCFFC64}" dt="2026-04-26T21:33:36.060" v="3107" actId="167"/>
          <ac:spMkLst>
            <pc:docMk/>
            <pc:sldMk cId="1692606199" sldId="2147475289"/>
            <ac:spMk id="99" creationId="{59451EBD-CED7-3E7E-C9F9-811258C9BB7E}"/>
          </ac:spMkLst>
        </pc:spChg>
        <pc:spChg chg="add mod">
          <ac:chgData name="Katie Kirkwood" userId="b1c1f925-c7d2-4d02-aaaf-8bd994e01bdf" providerId="ADAL" clId="{41E548DC-E78F-4909-9806-12043DCFFC64}" dt="2026-04-26T21:34:59.262" v="3109" actId="1076"/>
          <ac:spMkLst>
            <pc:docMk/>
            <pc:sldMk cId="1692606199" sldId="2147475289"/>
            <ac:spMk id="100" creationId="{8864BFCB-C6FA-7A9C-0EA5-C48F4EEECD91}"/>
          </ac:spMkLst>
        </pc:spChg>
        <pc:spChg chg="add mod">
          <ac:chgData name="Katie Kirkwood" userId="b1c1f925-c7d2-4d02-aaaf-8bd994e01bdf" providerId="ADAL" clId="{41E548DC-E78F-4909-9806-12043DCFFC64}" dt="2026-04-26T21:35:15.077" v="3111" actId="1076"/>
          <ac:spMkLst>
            <pc:docMk/>
            <pc:sldMk cId="1692606199" sldId="2147475289"/>
            <ac:spMk id="101" creationId="{A2285226-2A87-8917-440B-35796A68E71F}"/>
          </ac:spMkLst>
        </pc:spChg>
        <pc:spChg chg="add mod">
          <ac:chgData name="Katie Kirkwood" userId="b1c1f925-c7d2-4d02-aaaf-8bd994e01bdf" providerId="ADAL" clId="{41E548DC-E78F-4909-9806-12043DCFFC64}" dt="2026-04-26T21:35:33.835" v="3113" actId="1076"/>
          <ac:spMkLst>
            <pc:docMk/>
            <pc:sldMk cId="1692606199" sldId="2147475289"/>
            <ac:spMk id="102" creationId="{C4DFB370-C68F-F166-1840-2978FF6B57A2}"/>
          </ac:spMkLst>
        </pc:spChg>
        <pc:spChg chg="add mod">
          <ac:chgData name="Katie Kirkwood" userId="b1c1f925-c7d2-4d02-aaaf-8bd994e01bdf" providerId="ADAL" clId="{41E548DC-E78F-4909-9806-12043DCFFC64}" dt="2026-04-26T21:35:39.309" v="3115" actId="1076"/>
          <ac:spMkLst>
            <pc:docMk/>
            <pc:sldMk cId="1692606199" sldId="2147475289"/>
            <ac:spMk id="103" creationId="{3BEA018D-7FAA-DD49-61EB-15ECDD5922DC}"/>
          </ac:spMkLst>
        </pc:spChg>
        <pc:spChg chg="add mod">
          <ac:chgData name="Katie Kirkwood" userId="b1c1f925-c7d2-4d02-aaaf-8bd994e01bdf" providerId="ADAL" clId="{41E548DC-E78F-4909-9806-12043DCFFC64}" dt="2026-04-26T21:35:46.757" v="3117" actId="1076"/>
          <ac:spMkLst>
            <pc:docMk/>
            <pc:sldMk cId="1692606199" sldId="2147475289"/>
            <ac:spMk id="104" creationId="{4A1BAE8D-B491-FB2A-D3C9-23E23F20A436}"/>
          </ac:spMkLst>
        </pc:spChg>
        <pc:graphicFrameChg chg="modGraphic">
          <ac:chgData name="Katie Kirkwood" userId="b1c1f925-c7d2-4d02-aaaf-8bd994e01bdf" providerId="ADAL" clId="{41E548DC-E78F-4909-9806-12043DCFFC64}" dt="2026-04-26T21:33:20.315" v="3104" actId="14100"/>
          <ac:graphicFrameMkLst>
            <pc:docMk/>
            <pc:sldMk cId="1692606199" sldId="2147475289"/>
            <ac:graphicFrameMk id="61" creationId="{2F0E29E2-ECF2-2A5F-D1CA-7721E307A172}"/>
          </ac:graphicFrameMkLst>
        </pc:graphicFrameChg>
      </pc:sldChg>
      <pc:sldChg chg="addSp delSp modSp add mod">
        <pc:chgData name="Katie Kirkwood" userId="b1c1f925-c7d2-4d02-aaaf-8bd994e01bdf" providerId="ADAL" clId="{41E548DC-E78F-4909-9806-12043DCFFC64}" dt="2026-04-26T21:49:06.294" v="4074" actId="20577"/>
        <pc:sldMkLst>
          <pc:docMk/>
          <pc:sldMk cId="2266869802" sldId="2147475291"/>
        </pc:sldMkLst>
        <pc:spChg chg="mod">
          <ac:chgData name="Katie Kirkwood" userId="b1c1f925-c7d2-4d02-aaaf-8bd994e01bdf" providerId="ADAL" clId="{41E548DC-E78F-4909-9806-12043DCFFC64}" dt="2026-04-26T21:49:06.294" v="4074" actId="20577"/>
          <ac:spMkLst>
            <pc:docMk/>
            <pc:sldMk cId="2266869802" sldId="2147475291"/>
            <ac:spMk id="58" creationId="{3E320F31-74E8-5F6D-5308-012CB8955DDD}"/>
          </ac:spMkLst>
        </pc:spChg>
      </pc:sldChg>
      <pc:sldChg chg="addSp delSp modSp add mod">
        <pc:chgData name="Katie Kirkwood" userId="b1c1f925-c7d2-4d02-aaaf-8bd994e01bdf" providerId="ADAL" clId="{41E548DC-E78F-4909-9806-12043DCFFC64}" dt="2026-04-26T21:52:12.668" v="4329" actId="20577"/>
        <pc:sldMkLst>
          <pc:docMk/>
          <pc:sldMk cId="122882135" sldId="2147475292"/>
        </pc:sldMkLst>
        <pc:spChg chg="mod">
          <ac:chgData name="Katie Kirkwood" userId="b1c1f925-c7d2-4d02-aaaf-8bd994e01bdf" providerId="ADAL" clId="{41E548DC-E78F-4909-9806-12043DCFFC64}" dt="2026-04-26T21:52:12.668" v="4329" actId="20577"/>
          <ac:spMkLst>
            <pc:docMk/>
            <pc:sldMk cId="122882135" sldId="2147475292"/>
            <ac:spMk id="5" creationId="{6F6A20B9-B036-7A00-DE5F-E31D426138B9}"/>
          </ac:spMkLst>
        </pc:spChg>
        <pc:spChg chg="add mod">
          <ac:chgData name="Katie Kirkwood" userId="b1c1f925-c7d2-4d02-aaaf-8bd994e01bdf" providerId="ADAL" clId="{41E548DC-E78F-4909-9806-12043DCFFC64}" dt="2026-04-24T16:43:14.785" v="2673" actId="1076"/>
          <ac:spMkLst>
            <pc:docMk/>
            <pc:sldMk cId="122882135" sldId="2147475292"/>
            <ac:spMk id="41" creationId="{4392E7D2-9825-CDE3-8112-24AD42885A94}"/>
          </ac:spMkLst>
        </pc:spChg>
      </pc:sldChg>
      <pc:sldChg chg="addSp delSp modSp add mod">
        <pc:chgData name="Katie Kirkwood" userId="b1c1f925-c7d2-4d02-aaaf-8bd994e01bdf" providerId="ADAL" clId="{41E548DC-E78F-4909-9806-12043DCFFC64}" dt="2026-04-26T21:59:59.417" v="5043" actId="20577"/>
        <pc:sldMkLst>
          <pc:docMk/>
          <pc:sldMk cId="4225537883" sldId="2147475293"/>
        </pc:sldMkLst>
        <pc:spChg chg="mod">
          <ac:chgData name="Katie Kirkwood" userId="b1c1f925-c7d2-4d02-aaaf-8bd994e01bdf" providerId="ADAL" clId="{41E548DC-E78F-4909-9806-12043DCFFC64}" dt="2026-04-26T21:59:59.417" v="5043" actId="20577"/>
          <ac:spMkLst>
            <pc:docMk/>
            <pc:sldMk cId="4225537883" sldId="2147475293"/>
            <ac:spMk id="58" creationId="{A3D3FD6D-C29B-D847-AFD2-5668F4DEEA8E}"/>
          </ac:spMkLst>
        </pc:spChg>
      </pc:sldChg>
      <pc:sldChg chg="addSp delSp modSp add mod">
        <pc:chgData name="Katie Kirkwood" userId="b1c1f925-c7d2-4d02-aaaf-8bd994e01bdf" providerId="ADAL" clId="{41E548DC-E78F-4909-9806-12043DCFFC64}" dt="2026-04-26T22:03:10.390" v="5174" actId="20577"/>
        <pc:sldMkLst>
          <pc:docMk/>
          <pc:sldMk cId="4211015625" sldId="2147475294"/>
        </pc:sldMkLst>
        <pc:spChg chg="mod">
          <ac:chgData name="Katie Kirkwood" userId="b1c1f925-c7d2-4d02-aaaf-8bd994e01bdf" providerId="ADAL" clId="{41E548DC-E78F-4909-9806-12043DCFFC64}" dt="2026-04-26T22:03:10.390" v="5174" actId="20577"/>
          <ac:spMkLst>
            <pc:docMk/>
            <pc:sldMk cId="4211015625" sldId="2147475294"/>
            <ac:spMk id="5" creationId="{CE53E00B-C102-236D-734E-7A63B2BF369A}"/>
          </ac:spMkLst>
        </pc:spChg>
        <pc:spChg chg="mod">
          <ac:chgData name="Katie Kirkwood" userId="b1c1f925-c7d2-4d02-aaaf-8bd994e01bdf" providerId="ADAL" clId="{41E548DC-E78F-4909-9806-12043DCFFC64}" dt="2026-04-26T22:01:13.448" v="5049" actId="208"/>
          <ac:spMkLst>
            <pc:docMk/>
            <pc:sldMk cId="4211015625" sldId="2147475294"/>
            <ac:spMk id="65" creationId="{B6DC185B-5D2D-9108-B750-E727230327DA}"/>
          </ac:spMkLst>
        </pc:spChg>
        <pc:spChg chg="add mod">
          <ac:chgData name="Katie Kirkwood" userId="b1c1f925-c7d2-4d02-aaaf-8bd994e01bdf" providerId="ADAL" clId="{41E548DC-E78F-4909-9806-12043DCFFC64}" dt="2026-04-26T22:00:55.016" v="5047" actId="208"/>
          <ac:spMkLst>
            <pc:docMk/>
            <pc:sldMk cId="4211015625" sldId="2147475294"/>
            <ac:spMk id="85" creationId="{7494B6DC-9F99-69C1-8AD1-D9139F5B21D3}"/>
          </ac:spMkLst>
        </pc:spChg>
        <pc:graphicFrameChg chg="mod modGraphic">
          <ac:chgData name="Katie Kirkwood" userId="b1c1f925-c7d2-4d02-aaaf-8bd994e01bdf" providerId="ADAL" clId="{41E548DC-E78F-4909-9806-12043DCFFC64}" dt="2026-04-26T20:45:40.385" v="2953" actId="14734"/>
          <ac:graphicFrameMkLst>
            <pc:docMk/>
            <pc:sldMk cId="4211015625" sldId="2147475294"/>
            <ac:graphicFrameMk id="26" creationId="{1899CB9E-0A57-E58D-C1C6-CE8CD9D81D38}"/>
          </ac:graphicFrameMkLst>
        </pc:graphicFrameChg>
      </pc:sldChg>
      <pc:sldChg chg="addSp delSp modSp add mod">
        <pc:chgData name="Katie Kirkwood" userId="b1c1f925-c7d2-4d02-aaaf-8bd994e01bdf" providerId="ADAL" clId="{41E548DC-E78F-4909-9806-12043DCFFC64}" dt="2026-04-27T09:46:04.999" v="5983" actId="20577"/>
        <pc:sldMkLst>
          <pc:docMk/>
          <pc:sldMk cId="1195058017" sldId="2147475295"/>
        </pc:sldMkLst>
        <pc:spChg chg="mod">
          <ac:chgData name="Katie Kirkwood" userId="b1c1f925-c7d2-4d02-aaaf-8bd994e01bdf" providerId="ADAL" clId="{41E548DC-E78F-4909-9806-12043DCFFC64}" dt="2026-04-27T09:46:04.999" v="5983" actId="20577"/>
          <ac:spMkLst>
            <pc:docMk/>
            <pc:sldMk cId="1195058017" sldId="2147475295"/>
            <ac:spMk id="58" creationId="{8C6EBC0B-F712-2E92-0038-FB205EE2B274}"/>
          </ac:spMkLst>
        </pc:spChg>
        <pc:graphicFrameChg chg="mod">
          <ac:chgData name="Katie Kirkwood" userId="b1c1f925-c7d2-4d02-aaaf-8bd994e01bdf" providerId="ADAL" clId="{41E548DC-E78F-4909-9806-12043DCFFC64}" dt="2026-04-24T16:06:53.765" v="2638" actId="207"/>
          <ac:graphicFrameMkLst>
            <pc:docMk/>
            <pc:sldMk cId="1195058017" sldId="2147475295"/>
            <ac:graphicFrameMk id="12" creationId="{D38F1519-CE96-A64D-C15E-5AA3B6A015EF}"/>
          </ac:graphicFrameMkLst>
        </pc:graphicFrameChg>
        <pc:graphicFrameChg chg="mod">
          <ac:chgData name="Katie Kirkwood" userId="b1c1f925-c7d2-4d02-aaaf-8bd994e01bdf" providerId="ADAL" clId="{41E548DC-E78F-4909-9806-12043DCFFC64}" dt="2026-04-24T16:06:46.711" v="2636" actId="207"/>
          <ac:graphicFrameMkLst>
            <pc:docMk/>
            <pc:sldMk cId="1195058017" sldId="2147475295"/>
            <ac:graphicFrameMk id="15" creationId="{B326BE9A-6743-D64C-401E-3113531F5267}"/>
          </ac:graphicFrameMkLst>
        </pc:graphicFrameChg>
        <pc:graphicFrameChg chg="mod">
          <ac:chgData name="Katie Kirkwood" userId="b1c1f925-c7d2-4d02-aaaf-8bd994e01bdf" providerId="ADAL" clId="{41E548DC-E78F-4909-9806-12043DCFFC64}" dt="2026-04-24T16:07:13.409" v="2645" actId="207"/>
          <ac:graphicFrameMkLst>
            <pc:docMk/>
            <pc:sldMk cId="1195058017" sldId="2147475295"/>
            <ac:graphicFrameMk id="52" creationId="{9768EAC7-6550-55EC-FF9F-E652E5C09A4A}"/>
          </ac:graphicFrameMkLst>
        </pc:graphicFrameChg>
      </pc:sldChg>
      <pc:sldChg chg="addSp delSp modSp add mod">
        <pc:chgData name="Katie Kirkwood" userId="b1c1f925-c7d2-4d02-aaaf-8bd994e01bdf" providerId="ADAL" clId="{41E548DC-E78F-4909-9806-12043DCFFC64}" dt="2026-04-27T09:49:41.958" v="6277" actId="20577"/>
        <pc:sldMkLst>
          <pc:docMk/>
          <pc:sldMk cId="3330841174" sldId="2147475296"/>
        </pc:sldMkLst>
        <pc:spChg chg="mod">
          <ac:chgData name="Katie Kirkwood" userId="b1c1f925-c7d2-4d02-aaaf-8bd994e01bdf" providerId="ADAL" clId="{41E548DC-E78F-4909-9806-12043DCFFC64}" dt="2026-04-27T09:49:41.958" v="6277" actId="20577"/>
          <ac:spMkLst>
            <pc:docMk/>
            <pc:sldMk cId="3330841174" sldId="2147475296"/>
            <ac:spMk id="5" creationId="{13F11A4A-A4DB-655B-35BE-B7C3EB843D61}"/>
          </ac:spMkLst>
        </pc:spChg>
        <pc:spChg chg="mod">
          <ac:chgData name="Katie Kirkwood" userId="b1c1f925-c7d2-4d02-aaaf-8bd994e01bdf" providerId="ADAL" clId="{41E548DC-E78F-4909-9806-12043DCFFC64}" dt="2026-04-26T21:03:06.779" v="3007" actId="14100"/>
          <ac:spMkLst>
            <pc:docMk/>
            <pc:sldMk cId="3330841174" sldId="2147475296"/>
            <ac:spMk id="84" creationId="{9478058E-7FC3-611B-F666-14E65DDB864F}"/>
          </ac:spMkLst>
        </pc:spChg>
        <pc:graphicFrameChg chg="mod modGraphic">
          <ac:chgData name="Katie Kirkwood" userId="b1c1f925-c7d2-4d02-aaaf-8bd994e01bdf" providerId="ADAL" clId="{41E548DC-E78F-4909-9806-12043DCFFC64}" dt="2026-04-26T21:03:19.507" v="3010" actId="1076"/>
          <ac:graphicFrameMkLst>
            <pc:docMk/>
            <pc:sldMk cId="3330841174" sldId="2147475296"/>
            <ac:graphicFrameMk id="37" creationId="{8A4A7DAA-2F44-A104-8079-BCB2A0171142}"/>
          </ac:graphicFrameMkLst>
        </pc:graphicFrameChg>
      </pc:sldChg>
      <pc:sldChg chg="addSp delSp modSp add mod">
        <pc:chgData name="Katie Kirkwood" userId="b1c1f925-c7d2-4d02-aaaf-8bd994e01bdf" providerId="ADAL" clId="{41E548DC-E78F-4909-9806-12043DCFFC64}" dt="2026-04-27T10:10:40.720" v="7592" actId="20577"/>
        <pc:sldMkLst>
          <pc:docMk/>
          <pc:sldMk cId="3337736740" sldId="2147475297"/>
        </pc:sldMkLst>
        <pc:spChg chg="mod">
          <ac:chgData name="Katie Kirkwood" userId="b1c1f925-c7d2-4d02-aaaf-8bd994e01bdf" providerId="ADAL" clId="{41E548DC-E78F-4909-9806-12043DCFFC64}" dt="2026-04-27T10:10:40.720" v="7592" actId="20577"/>
          <ac:spMkLst>
            <pc:docMk/>
            <pc:sldMk cId="3337736740" sldId="2147475297"/>
            <ac:spMk id="58" creationId="{4F84CAA1-24FE-D59B-8F14-8B88804927C3}"/>
          </ac:spMkLst>
        </pc:spChg>
      </pc:sldChg>
      <pc:sldChg chg="addSp delSp modSp add mod">
        <pc:chgData name="Katie Kirkwood" userId="b1c1f925-c7d2-4d02-aaaf-8bd994e01bdf" providerId="ADAL" clId="{41E548DC-E78F-4909-9806-12043DCFFC64}" dt="2026-04-27T10:28:52.458" v="8737" actId="20577"/>
        <pc:sldMkLst>
          <pc:docMk/>
          <pc:sldMk cId="1833497384" sldId="2147475298"/>
        </pc:sldMkLst>
        <pc:spChg chg="add mod">
          <ac:chgData name="Katie Kirkwood" userId="b1c1f925-c7d2-4d02-aaaf-8bd994e01bdf" providerId="ADAL" clId="{41E548DC-E78F-4909-9806-12043DCFFC64}" dt="2026-04-24T16:10:58.393" v="2661" actId="14100"/>
          <ac:spMkLst>
            <pc:docMk/>
            <pc:sldMk cId="1833497384" sldId="2147475298"/>
            <ac:spMk id="53" creationId="{EBD83491-DD4D-24A7-770B-32F90A9811AB}"/>
          </ac:spMkLst>
        </pc:spChg>
        <pc:spChg chg="add mod">
          <ac:chgData name="Katie Kirkwood" userId="b1c1f925-c7d2-4d02-aaaf-8bd994e01bdf" providerId="ADAL" clId="{41E548DC-E78F-4909-9806-12043DCFFC64}" dt="2026-04-24T16:11:34.395" v="2665" actId="208"/>
          <ac:spMkLst>
            <pc:docMk/>
            <pc:sldMk cId="1833497384" sldId="2147475298"/>
            <ac:spMk id="54" creationId="{9FA17C95-B7B3-A6B9-8781-4D7DE6D9D112}"/>
          </ac:spMkLst>
        </pc:spChg>
        <pc:spChg chg="mod">
          <ac:chgData name="Katie Kirkwood" userId="b1c1f925-c7d2-4d02-aaaf-8bd994e01bdf" providerId="ADAL" clId="{41E548DC-E78F-4909-9806-12043DCFFC64}" dt="2026-04-27T10:28:52.458" v="8737" actId="20577"/>
          <ac:spMkLst>
            <pc:docMk/>
            <pc:sldMk cId="1833497384" sldId="2147475298"/>
            <ac:spMk id="58" creationId="{AB265732-32C5-4CBA-6F7F-6D49D9F62171}"/>
          </ac:spMkLst>
        </pc:spChg>
      </pc:sldChg>
      <pc:sldChg chg="delSp modSp mod">
        <pc:chgData name="Katie Kirkwood" userId="b1c1f925-c7d2-4d02-aaaf-8bd994e01bdf" providerId="ADAL" clId="{41E548DC-E78F-4909-9806-12043DCFFC64}" dt="2026-04-26T16:32:33.454" v="2686" actId="20577"/>
        <pc:sldMkLst>
          <pc:docMk/>
          <pc:sldMk cId="3477459308" sldId="2147475299"/>
        </pc:sldMkLst>
        <pc:spChg chg="mod">
          <ac:chgData name="Katie Kirkwood" userId="b1c1f925-c7d2-4d02-aaaf-8bd994e01bdf" providerId="ADAL" clId="{41E548DC-E78F-4909-9806-12043DCFFC64}" dt="2026-04-26T16:32:33.454" v="2686" actId="20577"/>
          <ac:spMkLst>
            <pc:docMk/>
            <pc:sldMk cId="3477459308" sldId="2147475299"/>
            <ac:spMk id="2" creationId="{00000000-0000-0000-0000-000000000000}"/>
          </ac:spMkLst>
        </pc:spChg>
      </pc:sldChg>
      <pc:sldChg chg="delSp modSp mod">
        <pc:chgData name="Katie Kirkwood" userId="b1c1f925-c7d2-4d02-aaaf-8bd994e01bdf" providerId="ADAL" clId="{41E548DC-E78F-4909-9806-12043DCFFC64}" dt="2026-04-23T09:25:15.280" v="328" actId="20577"/>
        <pc:sldMkLst>
          <pc:docMk/>
          <pc:sldMk cId="2345108460" sldId="2147475300"/>
        </pc:sldMkLst>
        <pc:spChg chg="mod">
          <ac:chgData name="Katie Kirkwood" userId="b1c1f925-c7d2-4d02-aaaf-8bd994e01bdf" providerId="ADAL" clId="{41E548DC-E78F-4909-9806-12043DCFFC64}" dt="2026-04-23T09:25:15.280" v="328" actId="20577"/>
          <ac:spMkLst>
            <pc:docMk/>
            <pc:sldMk cId="2345108460" sldId="2147475300"/>
            <ac:spMk id="10" creationId="{D1D14778-2543-A15A-7576-1DC539CD1306}"/>
          </ac:spMkLst>
        </pc:spChg>
      </pc:sldChg>
      <pc:sldChg chg="modSp add mod">
        <pc:chgData name="Katie Kirkwood" userId="b1c1f925-c7d2-4d02-aaaf-8bd994e01bdf" providerId="ADAL" clId="{41E548DC-E78F-4909-9806-12043DCFFC64}" dt="2026-04-28T10:23:01.015" v="11243" actId="20577"/>
        <pc:sldMkLst>
          <pc:docMk/>
          <pc:sldMk cId="1525784763" sldId="2147475301"/>
        </pc:sldMkLst>
        <pc:spChg chg="mod">
          <ac:chgData name="Katie Kirkwood" userId="b1c1f925-c7d2-4d02-aaaf-8bd994e01bdf" providerId="ADAL" clId="{41E548DC-E78F-4909-9806-12043DCFFC64}" dt="2026-04-28T10:23:01.015" v="11243" actId="20577"/>
          <ac:spMkLst>
            <pc:docMk/>
            <pc:sldMk cId="1525784763" sldId="2147475301"/>
            <ac:spMk id="18" creationId="{2E226817-82A0-2B0E-4DB2-CCB6ED9B2903}"/>
          </ac:spMkLst>
        </pc:spChg>
      </pc:sldChg>
    </pc:docChg>
  </pc:docChgLst>
  <pc:docChgLst>
    <pc:chgData name="Jack Jones" userId="0d775cc8-b75a-422f-81e7-aee94bbeaa5b" providerId="ADAL" clId="{642223A0-7314-4786-B311-CC8005598E3D}"/>
    <pc:docChg chg="custSel modSld">
      <pc:chgData name="Jack Jones" userId="0d775cc8-b75a-422f-81e7-aee94bbeaa5b" providerId="ADAL" clId="{642223A0-7314-4786-B311-CC8005598E3D}" dt="2026-04-22T11:11:23.132" v="65" actId="478"/>
      <pc:docMkLst>
        <pc:docMk/>
      </pc:docMkLst>
      <pc:sldChg chg="addSp modSp mod">
        <pc:chgData name="Jack Jones" userId="0d775cc8-b75a-422f-81e7-aee94bbeaa5b" providerId="ADAL" clId="{642223A0-7314-4786-B311-CC8005598E3D}" dt="2026-04-22T11:06:52.295" v="45" actId="403"/>
        <pc:sldMkLst>
          <pc:docMk/>
          <pc:sldMk cId="1138033459" sldId="2147474347"/>
        </pc:sldMkLst>
      </pc:sldChg>
      <pc:sldChg chg="addSp delSp modSp mod">
        <pc:chgData name="Jack Jones" userId="0d775cc8-b75a-422f-81e7-aee94bbeaa5b" providerId="ADAL" clId="{642223A0-7314-4786-B311-CC8005598E3D}" dt="2026-04-22T11:11:23.132" v="65" actId="478"/>
        <pc:sldMkLst>
          <pc:docMk/>
          <pc:sldMk cId="96197439" sldId="2147474348"/>
        </pc:sldMkLst>
      </pc:sldChg>
    </pc:docChg>
  </pc:docChgLst>
  <pc:docChgLst>
    <pc:chgData name="Barbara Scott" userId="24507148-4796-4550-bd80-f41653c5f621" providerId="ADAL" clId="{4C7F435F-0A35-4A76-A5FC-E7E7806C160F}"/>
    <pc:docChg chg="undo custSel addSld delSld modSld sldOrd">
      <pc:chgData name="Barbara Scott" userId="24507148-4796-4550-bd80-f41653c5f621" providerId="ADAL" clId="{4C7F435F-0A35-4A76-A5FC-E7E7806C160F}" dt="2026-04-27T23:05:50.285" v="2759"/>
      <pc:docMkLst>
        <pc:docMk/>
      </pc:docMkLst>
      <pc:sldChg chg="addSp delSp modSp mod modClrScheme chgLayout">
        <pc:chgData name="Barbara Scott" userId="24507148-4796-4550-bd80-f41653c5f621" providerId="ADAL" clId="{4C7F435F-0A35-4A76-A5FC-E7E7806C160F}" dt="2026-04-22T11:35:13.198" v="972" actId="27918"/>
        <pc:sldMkLst>
          <pc:docMk/>
          <pc:sldMk cId="848043105" sldId="2147474345"/>
        </pc:sldMkLst>
        <pc:spChg chg="mod ord">
          <ac:chgData name="Barbara Scott" userId="24507148-4796-4550-bd80-f41653c5f621" providerId="ADAL" clId="{4C7F435F-0A35-4A76-A5FC-E7E7806C160F}" dt="2026-04-21T22:37:40.071" v="239" actId="1076"/>
          <ac:spMkLst>
            <pc:docMk/>
            <pc:sldMk cId="848043105" sldId="2147474345"/>
            <ac:spMk id="2" creationId="{051996C5-F84C-4CE5-AA81-019EA1461ADD}"/>
          </ac:spMkLst>
        </pc:spChg>
        <pc:spChg chg="mod">
          <ac:chgData name="Barbara Scott" userId="24507148-4796-4550-bd80-f41653c5f621" providerId="ADAL" clId="{4C7F435F-0A35-4A76-A5FC-E7E7806C160F}" dt="2026-04-21T22:33:59.639" v="195" actId="208"/>
          <ac:spMkLst>
            <pc:docMk/>
            <pc:sldMk cId="848043105" sldId="2147474345"/>
            <ac:spMk id="3" creationId="{387DBBA6-5261-10ED-6C62-B31FDC45658C}"/>
          </ac:spMkLst>
        </pc:spChg>
        <pc:spChg chg="mod">
          <ac:chgData name="Barbara Scott" userId="24507148-4796-4550-bd80-f41653c5f621" providerId="ADAL" clId="{4C7F435F-0A35-4A76-A5FC-E7E7806C160F}" dt="2026-04-22T11:22:57.705" v="870" actId="1076"/>
          <ac:spMkLst>
            <pc:docMk/>
            <pc:sldMk cId="848043105" sldId="2147474345"/>
            <ac:spMk id="4" creationId="{23280A6A-87AF-5C87-DD4D-AF5E666E8821}"/>
          </ac:spMkLst>
        </pc:spChg>
        <pc:spChg chg="mod">
          <ac:chgData name="Barbara Scott" userId="24507148-4796-4550-bd80-f41653c5f621" providerId="ADAL" clId="{4C7F435F-0A35-4A76-A5FC-E7E7806C160F}" dt="2026-04-21T22:34:04.065" v="196" actId="208"/>
          <ac:spMkLst>
            <pc:docMk/>
            <pc:sldMk cId="848043105" sldId="2147474345"/>
            <ac:spMk id="5" creationId="{FE8B963F-7936-3550-3F71-3DF37FF76296}"/>
          </ac:spMkLst>
        </pc:spChg>
        <pc:spChg chg="mod">
          <ac:chgData name="Barbara Scott" userId="24507148-4796-4550-bd80-f41653c5f621" providerId="ADAL" clId="{4C7F435F-0A35-4A76-A5FC-E7E7806C160F}" dt="2026-04-22T11:33:58.102" v="964" actId="1076"/>
          <ac:spMkLst>
            <pc:docMk/>
            <pc:sldMk cId="848043105" sldId="2147474345"/>
            <ac:spMk id="8" creationId="{5E91C011-E2CC-429A-9AC0-5AB27B0720D2}"/>
          </ac:spMkLst>
        </pc:spChg>
        <pc:spChg chg="mod">
          <ac:chgData name="Barbara Scott" userId="24507148-4796-4550-bd80-f41653c5f621" providerId="ADAL" clId="{4C7F435F-0A35-4A76-A5FC-E7E7806C160F}" dt="2026-04-21T21:55:23.220" v="19" actId="20577"/>
          <ac:spMkLst>
            <pc:docMk/>
            <pc:sldMk cId="848043105" sldId="2147474345"/>
            <ac:spMk id="9" creationId="{17153BEE-2312-8A7E-9C8F-EFA47EEE460B}"/>
          </ac:spMkLst>
        </pc:spChg>
        <pc:spChg chg="mod">
          <ac:chgData name="Barbara Scott" userId="24507148-4796-4550-bd80-f41653c5f621" providerId="ADAL" clId="{4C7F435F-0A35-4A76-A5FC-E7E7806C160F}" dt="2026-04-22T11:10:19.415" v="844" actId="14100"/>
          <ac:spMkLst>
            <pc:docMk/>
            <pc:sldMk cId="848043105" sldId="2147474345"/>
            <ac:spMk id="15" creationId="{6728A3DF-E561-440F-B037-2CB8A2803ADB}"/>
          </ac:spMkLst>
        </pc:spChg>
        <pc:spChg chg="add mod">
          <ac:chgData name="Barbara Scott" userId="24507148-4796-4550-bd80-f41653c5f621" providerId="ADAL" clId="{4C7F435F-0A35-4A76-A5FC-E7E7806C160F}" dt="2026-04-22T11:23:03.008" v="872" actId="1076"/>
          <ac:spMkLst>
            <pc:docMk/>
            <pc:sldMk cId="848043105" sldId="2147474345"/>
            <ac:spMk id="19" creationId="{802C2EBB-99FD-EB2B-4BE4-E1AA3ED17909}"/>
          </ac:spMkLst>
        </pc:spChg>
        <pc:spChg chg="mod">
          <ac:chgData name="Barbara Scott" userId="24507148-4796-4550-bd80-f41653c5f621" providerId="ADAL" clId="{4C7F435F-0A35-4A76-A5FC-E7E7806C160F}" dt="2026-04-21T22:33:51.255" v="194" actId="208"/>
          <ac:spMkLst>
            <pc:docMk/>
            <pc:sldMk cId="848043105" sldId="2147474345"/>
            <ac:spMk id="20" creationId="{6568E113-D568-8FC1-6FD3-6A347232BC54}"/>
          </ac:spMkLst>
        </pc:spChg>
        <pc:spChg chg="add mod">
          <ac:chgData name="Barbara Scott" userId="24507148-4796-4550-bd80-f41653c5f621" providerId="ADAL" clId="{4C7F435F-0A35-4A76-A5FC-E7E7806C160F}" dt="2026-04-22T11:23:07.031" v="874" actId="1076"/>
          <ac:spMkLst>
            <pc:docMk/>
            <pc:sldMk cId="848043105" sldId="2147474345"/>
            <ac:spMk id="21" creationId="{4CCE7CEE-2653-F103-DC54-DF62049F5786}"/>
          </ac:spMkLst>
        </pc:spChg>
        <pc:spChg chg="add mod">
          <ac:chgData name="Barbara Scott" userId="24507148-4796-4550-bd80-f41653c5f621" providerId="ADAL" clId="{4C7F435F-0A35-4A76-A5FC-E7E7806C160F}" dt="2026-04-21T21:57:23.687" v="35" actId="1076"/>
          <ac:spMkLst>
            <pc:docMk/>
            <pc:sldMk cId="848043105" sldId="2147474345"/>
            <ac:spMk id="22" creationId="{E85CBEC3-5268-1D49-638F-5130D2B81EB9}"/>
          </ac:spMkLst>
        </pc:spChg>
        <pc:spChg chg="mod">
          <ac:chgData name="Barbara Scott" userId="24507148-4796-4550-bd80-f41653c5f621" providerId="ADAL" clId="{4C7F435F-0A35-4A76-A5FC-E7E7806C160F}" dt="2026-04-22T10:56:00.567" v="638" actId="1076"/>
          <ac:spMkLst>
            <pc:docMk/>
            <pc:sldMk cId="848043105" sldId="2147474345"/>
            <ac:spMk id="23" creationId="{CE074CCC-EF8C-8EF1-AC31-C7267D32865F}"/>
          </ac:spMkLst>
        </pc:spChg>
        <pc:spChg chg="mod">
          <ac:chgData name="Barbara Scott" userId="24507148-4796-4550-bd80-f41653c5f621" providerId="ADAL" clId="{4C7F435F-0A35-4A76-A5FC-E7E7806C160F}" dt="2026-04-22T10:56:00.567" v="638" actId="1076"/>
          <ac:spMkLst>
            <pc:docMk/>
            <pc:sldMk cId="848043105" sldId="2147474345"/>
            <ac:spMk id="24" creationId="{4C760F10-E037-9BFB-837F-940B6CA93AB7}"/>
          </ac:spMkLst>
        </pc:spChg>
        <pc:spChg chg="add mod">
          <ac:chgData name="Barbara Scott" userId="24507148-4796-4550-bd80-f41653c5f621" providerId="ADAL" clId="{4C7F435F-0A35-4A76-A5FC-E7E7806C160F}" dt="2026-04-22T11:23:24.112" v="876" actId="1076"/>
          <ac:spMkLst>
            <pc:docMk/>
            <pc:sldMk cId="848043105" sldId="2147474345"/>
            <ac:spMk id="33" creationId="{A7082412-0E88-AC1E-DFFE-75443EBD1805}"/>
          </ac:spMkLst>
        </pc:spChg>
        <pc:spChg chg="add mod">
          <ac:chgData name="Barbara Scott" userId="24507148-4796-4550-bd80-f41653c5f621" providerId="ADAL" clId="{4C7F435F-0A35-4A76-A5FC-E7E7806C160F}" dt="2026-04-21T22:37:19.005" v="236"/>
          <ac:spMkLst>
            <pc:docMk/>
            <pc:sldMk cId="848043105" sldId="2147474345"/>
            <ac:spMk id="36" creationId="{17E6AB11-2F74-0862-6B14-591D7A21F66B}"/>
          </ac:spMkLst>
        </pc:spChg>
        <pc:spChg chg="add mod">
          <ac:chgData name="Barbara Scott" userId="24507148-4796-4550-bd80-f41653c5f621" providerId="ADAL" clId="{4C7F435F-0A35-4A76-A5FC-E7E7806C160F}" dt="2026-04-21T22:37:19.005" v="236"/>
          <ac:spMkLst>
            <pc:docMk/>
            <pc:sldMk cId="848043105" sldId="2147474345"/>
            <ac:spMk id="37" creationId="{DB13B32B-4CA3-FFBF-20CB-471F9B0B74CE}"/>
          </ac:spMkLst>
        </pc:spChg>
        <pc:spChg chg="add mod">
          <ac:chgData name="Barbara Scott" userId="24507148-4796-4550-bd80-f41653c5f621" providerId="ADAL" clId="{4C7F435F-0A35-4A76-A5FC-E7E7806C160F}" dt="2026-04-21T22:42:36.742" v="283" actId="1036"/>
          <ac:spMkLst>
            <pc:docMk/>
            <pc:sldMk cId="848043105" sldId="2147474345"/>
            <ac:spMk id="40" creationId="{1D74879D-93E2-2C8D-2ED6-C2B3DB08ABF2}"/>
          </ac:spMkLst>
        </pc:spChg>
        <pc:spChg chg="add mod">
          <ac:chgData name="Barbara Scott" userId="24507148-4796-4550-bd80-f41653c5f621" providerId="ADAL" clId="{4C7F435F-0A35-4A76-A5FC-E7E7806C160F}" dt="2026-04-21T22:37:19.005" v="236"/>
          <ac:spMkLst>
            <pc:docMk/>
            <pc:sldMk cId="848043105" sldId="2147474345"/>
            <ac:spMk id="42" creationId="{04CA0F49-BDD6-6537-6975-DF05A6D1BB3E}"/>
          </ac:spMkLst>
        </pc:spChg>
        <pc:spChg chg="add mod">
          <ac:chgData name="Barbara Scott" userId="24507148-4796-4550-bd80-f41653c5f621" providerId="ADAL" clId="{4C7F435F-0A35-4A76-A5FC-E7E7806C160F}" dt="2026-04-22T11:23:28.536" v="878" actId="1076"/>
          <ac:spMkLst>
            <pc:docMk/>
            <pc:sldMk cId="848043105" sldId="2147474345"/>
            <ac:spMk id="45" creationId="{51C6C44F-B9DC-6B0C-5D7D-A7F28230604F}"/>
          </ac:spMkLst>
        </pc:spChg>
        <pc:spChg chg="add mod ord">
          <ac:chgData name="Barbara Scott" userId="24507148-4796-4550-bd80-f41653c5f621" providerId="ADAL" clId="{4C7F435F-0A35-4A76-A5FC-E7E7806C160F}" dt="2026-04-21T22:46:17.997" v="328" actId="167"/>
          <ac:spMkLst>
            <pc:docMk/>
            <pc:sldMk cId="848043105" sldId="2147474345"/>
            <ac:spMk id="46" creationId="{1B138922-3D62-DB45-2EE0-678E76ECDB6A}"/>
          </ac:spMkLst>
        </pc:spChg>
        <pc:spChg chg="mod">
          <ac:chgData name="Barbara Scott" userId="24507148-4796-4550-bd80-f41653c5f621" providerId="ADAL" clId="{4C7F435F-0A35-4A76-A5FC-E7E7806C160F}" dt="2026-04-21T22:43:01.199" v="293" actId="1037"/>
          <ac:spMkLst>
            <pc:docMk/>
            <pc:sldMk cId="848043105" sldId="2147474345"/>
            <ac:spMk id="58" creationId="{48891ABF-0471-4C74-ABD2-B195C3FB4696}"/>
          </ac:spMkLst>
        </pc:spChg>
        <pc:spChg chg="mod">
          <ac:chgData name="Barbara Scott" userId="24507148-4796-4550-bd80-f41653c5f621" providerId="ADAL" clId="{4C7F435F-0A35-4A76-A5FC-E7E7806C160F}" dt="2026-04-22T10:55:56.085" v="637" actId="1076"/>
          <ac:spMkLst>
            <pc:docMk/>
            <pc:sldMk cId="848043105" sldId="2147474345"/>
            <ac:spMk id="81" creationId="{09BB973A-FBC6-4078-9925-CA548FC9ECE2}"/>
          </ac:spMkLst>
        </pc:spChg>
        <pc:graphicFrameChg chg="add mod modGraphic">
          <ac:chgData name="Barbara Scott" userId="24507148-4796-4550-bd80-f41653c5f621" providerId="ADAL" clId="{4C7F435F-0A35-4A76-A5FC-E7E7806C160F}" dt="2026-04-22T11:10:03.745" v="843" actId="14100"/>
          <ac:graphicFrameMkLst>
            <pc:docMk/>
            <pc:sldMk cId="848043105" sldId="2147474345"/>
            <ac:graphicFrameMk id="6" creationId="{1CFA718D-A61A-1715-CA83-7DC98DA437D3}"/>
          </ac:graphicFrameMkLst>
        </pc:graphicFrameChg>
        <pc:graphicFrameChg chg="mod modGraphic">
          <ac:chgData name="Barbara Scott" userId="24507148-4796-4550-bd80-f41653c5f621" providerId="ADAL" clId="{4C7F435F-0A35-4A76-A5FC-E7E7806C160F}" dt="2026-04-22T10:54:57.282" v="623" actId="21"/>
          <ac:graphicFrameMkLst>
            <pc:docMk/>
            <pc:sldMk cId="848043105" sldId="2147474345"/>
            <ac:graphicFrameMk id="25" creationId="{7D693E5E-1C00-9324-747B-3BA1D8B5D38A}"/>
          </ac:graphicFrameMkLst>
        </pc:graphicFrameChg>
        <pc:graphicFrameChg chg="mod">
          <ac:chgData name="Barbara Scott" userId="24507148-4796-4550-bd80-f41653c5f621" providerId="ADAL" clId="{4C7F435F-0A35-4A76-A5FC-E7E7806C160F}" dt="2026-04-21T23:49:00.771" v="545" actId="404"/>
          <ac:graphicFrameMkLst>
            <pc:docMk/>
            <pc:sldMk cId="848043105" sldId="2147474345"/>
            <ac:graphicFrameMk id="39" creationId="{960D34FF-0F8B-4A31-8A8D-5BFB99C3EA15}"/>
          </ac:graphicFrameMkLst>
        </pc:graphicFrameChg>
        <pc:graphicFrameChg chg="mod">
          <ac:chgData name="Barbara Scott" userId="24507148-4796-4550-bd80-f41653c5f621" providerId="ADAL" clId="{4C7F435F-0A35-4A76-A5FC-E7E7806C160F}" dt="2026-04-21T23:48:43.021" v="541" actId="404"/>
          <ac:graphicFrameMkLst>
            <pc:docMk/>
            <pc:sldMk cId="848043105" sldId="2147474345"/>
            <ac:graphicFrameMk id="52" creationId="{1F11C625-ED4E-4AEF-8DF0-41B261687F40}"/>
          </ac:graphicFrameMkLst>
        </pc:graphicFrameChg>
        <pc:graphicFrameChg chg="mod">
          <ac:chgData name="Barbara Scott" userId="24507148-4796-4550-bd80-f41653c5f621" providerId="ADAL" clId="{4C7F435F-0A35-4A76-A5FC-E7E7806C160F}" dt="2026-04-22T11:22:48.676" v="869" actId="108"/>
          <ac:graphicFrameMkLst>
            <pc:docMk/>
            <pc:sldMk cId="848043105" sldId="2147474345"/>
            <ac:graphicFrameMk id="53" creationId="{0710CFBC-31BD-4961-9BCF-4ED567889ECC}"/>
          </ac:graphicFrameMkLst>
        </pc:graphicFrameChg>
        <pc:graphicFrameChg chg="mod">
          <ac:chgData name="Barbara Scott" userId="24507148-4796-4550-bd80-f41653c5f621" providerId="ADAL" clId="{4C7F435F-0A35-4A76-A5FC-E7E7806C160F}" dt="2026-04-22T11:22:46.835" v="868"/>
          <ac:graphicFrameMkLst>
            <pc:docMk/>
            <pc:sldMk cId="848043105" sldId="2147474345"/>
            <ac:graphicFrameMk id="79" creationId="{BBFB2724-E2FA-4D48-A703-F65FDBC5C99C}"/>
          </ac:graphicFrameMkLst>
        </pc:graphicFrameChg>
        <pc:graphicFrameChg chg="mod">
          <ac:chgData name="Barbara Scott" userId="24507148-4796-4550-bd80-f41653c5f621" providerId="ADAL" clId="{4C7F435F-0A35-4A76-A5FC-E7E7806C160F}" dt="2026-04-21T23:49:06.058" v="546" actId="404"/>
          <ac:graphicFrameMkLst>
            <pc:docMk/>
            <pc:sldMk cId="848043105" sldId="2147474345"/>
            <ac:graphicFrameMk id="87" creationId="{E239689F-1DF9-4DF6-91DE-DAA95E70B782}"/>
          </ac:graphicFrameMkLst>
        </pc:graphicFrameChg>
        <pc:graphicFrameChg chg="mod">
          <ac:chgData name="Barbara Scott" userId="24507148-4796-4550-bd80-f41653c5f621" providerId="ADAL" clId="{4C7F435F-0A35-4A76-A5FC-E7E7806C160F}" dt="2026-04-21T23:49:09.881" v="547" actId="404"/>
          <ac:graphicFrameMkLst>
            <pc:docMk/>
            <pc:sldMk cId="848043105" sldId="2147474345"/>
            <ac:graphicFrameMk id="90" creationId="{95023C84-2216-4617-BEE0-C19BCD5F53DC}"/>
          </ac:graphicFrameMkLst>
        </pc:graphicFrameChg>
      </pc:sldChg>
      <pc:sldChg chg="addSp delSp modSp mod modClrScheme chgLayout">
        <pc:chgData name="Barbara Scott" userId="24507148-4796-4550-bd80-f41653c5f621" providerId="ADAL" clId="{4C7F435F-0A35-4A76-A5FC-E7E7806C160F}" dt="2026-04-22T14:29:58.886" v="1138" actId="1035"/>
        <pc:sldMkLst>
          <pc:docMk/>
          <pc:sldMk cId="4016975634" sldId="2147474346"/>
        </pc:sldMkLst>
        <pc:spChg chg="mod ord">
          <ac:chgData name="Barbara Scott" userId="24507148-4796-4550-bd80-f41653c5f621" providerId="ADAL" clId="{4C7F435F-0A35-4A76-A5FC-E7E7806C160F}" dt="2026-04-21T22:45:58.901" v="324" actId="1076"/>
          <ac:spMkLst>
            <pc:docMk/>
            <pc:sldMk cId="4016975634" sldId="2147474346"/>
            <ac:spMk id="2" creationId="{051996C5-F84C-4CE5-AA81-019EA1461ADD}"/>
          </ac:spMkLst>
        </pc:spChg>
        <pc:spChg chg="mod">
          <ac:chgData name="Barbara Scott" userId="24507148-4796-4550-bd80-f41653c5f621" providerId="ADAL" clId="{4C7F435F-0A35-4A76-A5FC-E7E7806C160F}" dt="2026-04-21T22:45:58.901" v="324" actId="1076"/>
          <ac:spMkLst>
            <pc:docMk/>
            <pc:sldMk cId="4016975634" sldId="2147474346"/>
            <ac:spMk id="5" creationId="{1A15E055-1B9C-64C9-082E-748249264F71}"/>
          </ac:spMkLst>
        </pc:spChg>
        <pc:spChg chg="mod">
          <ac:chgData name="Barbara Scott" userId="24507148-4796-4550-bd80-f41653c5f621" providerId="ADAL" clId="{4C7F435F-0A35-4A76-A5FC-E7E7806C160F}" dt="2026-04-21T22:46:08.211" v="326" actId="1076"/>
          <ac:spMkLst>
            <pc:docMk/>
            <pc:sldMk cId="4016975634" sldId="2147474346"/>
            <ac:spMk id="6" creationId="{EE44D2A2-93B2-A54D-3075-CDD31279BD9C}"/>
          </ac:spMkLst>
        </pc:spChg>
        <pc:spChg chg="mod">
          <ac:chgData name="Barbara Scott" userId="24507148-4796-4550-bd80-f41653c5f621" providerId="ADAL" clId="{4C7F435F-0A35-4A76-A5FC-E7E7806C160F}" dt="2026-04-22T11:31:59.770" v="955" actId="1038"/>
          <ac:spMkLst>
            <pc:docMk/>
            <pc:sldMk cId="4016975634" sldId="2147474346"/>
            <ac:spMk id="11" creationId="{EA8103C5-CC53-7142-B074-DEC73E316DEE}"/>
          </ac:spMkLst>
        </pc:spChg>
        <pc:spChg chg="mod">
          <ac:chgData name="Barbara Scott" userId="24507148-4796-4550-bd80-f41653c5f621" providerId="ADAL" clId="{4C7F435F-0A35-4A76-A5FC-E7E7806C160F}" dt="2026-04-21T22:28:48.935" v="170" actId="208"/>
          <ac:spMkLst>
            <pc:docMk/>
            <pc:sldMk cId="4016975634" sldId="2147474346"/>
            <ac:spMk id="13" creationId="{B02A18B9-E32F-140A-D6FB-8F0B7CFE3393}"/>
          </ac:spMkLst>
        </pc:spChg>
        <pc:spChg chg="mod">
          <ac:chgData name="Barbara Scott" userId="24507148-4796-4550-bd80-f41653c5f621" providerId="ADAL" clId="{4C7F435F-0A35-4A76-A5FC-E7E7806C160F}" dt="2026-04-22T11:31:59.770" v="955" actId="1038"/>
          <ac:spMkLst>
            <pc:docMk/>
            <pc:sldMk cId="4016975634" sldId="2147474346"/>
            <ac:spMk id="15" creationId="{D8A64824-2CB7-954E-EF30-A06254248410}"/>
          </ac:spMkLst>
        </pc:spChg>
        <pc:spChg chg="mod">
          <ac:chgData name="Barbara Scott" userId="24507148-4796-4550-bd80-f41653c5f621" providerId="ADAL" clId="{4C7F435F-0A35-4A76-A5FC-E7E7806C160F}" dt="2026-04-21T22:36:47.027" v="228" actId="1036"/>
          <ac:spMkLst>
            <pc:docMk/>
            <pc:sldMk cId="4016975634" sldId="2147474346"/>
            <ac:spMk id="17" creationId="{248E11DE-D5B4-15CB-B32F-9AB1722115D7}"/>
          </ac:spMkLst>
        </pc:spChg>
        <pc:spChg chg="mod">
          <ac:chgData name="Barbara Scott" userId="24507148-4796-4550-bd80-f41653c5f621" providerId="ADAL" clId="{4C7F435F-0A35-4A76-A5FC-E7E7806C160F}" dt="2026-04-21T22:36:47.027" v="228" actId="1036"/>
          <ac:spMkLst>
            <pc:docMk/>
            <pc:sldMk cId="4016975634" sldId="2147474346"/>
            <ac:spMk id="18" creationId="{755DC36A-FAFF-EF76-717D-E3EDDFCE8367}"/>
          </ac:spMkLst>
        </pc:spChg>
        <pc:spChg chg="mod">
          <ac:chgData name="Barbara Scott" userId="24507148-4796-4550-bd80-f41653c5f621" providerId="ADAL" clId="{4C7F435F-0A35-4A76-A5FC-E7E7806C160F}" dt="2026-04-21T22:28:48.935" v="170" actId="208"/>
          <ac:spMkLst>
            <pc:docMk/>
            <pc:sldMk cId="4016975634" sldId="2147474346"/>
            <ac:spMk id="20" creationId="{3838AD8A-77F8-14B4-64CA-423935A2A3FB}"/>
          </ac:spMkLst>
        </pc:spChg>
        <pc:spChg chg="add mod">
          <ac:chgData name="Barbara Scott" userId="24507148-4796-4550-bd80-f41653c5f621" providerId="ADAL" clId="{4C7F435F-0A35-4A76-A5FC-E7E7806C160F}" dt="2026-04-21T22:46:08.211" v="326" actId="1076"/>
          <ac:spMkLst>
            <pc:docMk/>
            <pc:sldMk cId="4016975634" sldId="2147474346"/>
            <ac:spMk id="24" creationId="{1B403401-E79D-1EF3-184F-6966DB396284}"/>
          </ac:spMkLst>
        </pc:spChg>
        <pc:spChg chg="add mod">
          <ac:chgData name="Barbara Scott" userId="24507148-4796-4550-bd80-f41653c5f621" providerId="ADAL" clId="{4C7F435F-0A35-4A76-A5FC-E7E7806C160F}" dt="2026-04-21T22:46:08.211" v="326" actId="1076"/>
          <ac:spMkLst>
            <pc:docMk/>
            <pc:sldMk cId="4016975634" sldId="2147474346"/>
            <ac:spMk id="28" creationId="{BE5081DB-3A1B-4A69-AA73-E17B75EC3D1E}"/>
          </ac:spMkLst>
        </pc:spChg>
        <pc:spChg chg="add mod">
          <ac:chgData name="Barbara Scott" userId="24507148-4796-4550-bd80-f41653c5f621" providerId="ADAL" clId="{4C7F435F-0A35-4A76-A5FC-E7E7806C160F}" dt="2026-04-21T22:26:28.657" v="154" actId="1076"/>
          <ac:spMkLst>
            <pc:docMk/>
            <pc:sldMk cId="4016975634" sldId="2147474346"/>
            <ac:spMk id="29" creationId="{ED88DF51-7C78-414A-AE9A-8E6A074CB1F5}"/>
          </ac:spMkLst>
        </pc:spChg>
        <pc:spChg chg="add mod">
          <ac:chgData name="Barbara Scott" userId="24507148-4796-4550-bd80-f41653c5f621" providerId="ADAL" clId="{4C7F435F-0A35-4A76-A5FC-E7E7806C160F}" dt="2026-04-22T11:31:59.770" v="955" actId="1038"/>
          <ac:spMkLst>
            <pc:docMk/>
            <pc:sldMk cId="4016975634" sldId="2147474346"/>
            <ac:spMk id="30" creationId="{3E788FDC-1853-BB38-E9C2-F8230E15D918}"/>
          </ac:spMkLst>
        </pc:spChg>
        <pc:spChg chg="add mod">
          <ac:chgData name="Barbara Scott" userId="24507148-4796-4550-bd80-f41653c5f621" providerId="ADAL" clId="{4C7F435F-0A35-4A76-A5FC-E7E7806C160F}" dt="2026-04-22T11:31:59.770" v="955" actId="1038"/>
          <ac:spMkLst>
            <pc:docMk/>
            <pc:sldMk cId="4016975634" sldId="2147474346"/>
            <ac:spMk id="34" creationId="{C71285C7-CD86-167E-D468-5915EB13E737}"/>
          </ac:spMkLst>
        </pc:spChg>
        <pc:spChg chg="mod">
          <ac:chgData name="Barbara Scott" userId="24507148-4796-4550-bd80-f41653c5f621" providerId="ADAL" clId="{4C7F435F-0A35-4A76-A5FC-E7E7806C160F}" dt="2026-04-21T22:35:01.957" v="206" actId="14100"/>
          <ac:spMkLst>
            <pc:docMk/>
            <pc:sldMk cId="4016975634" sldId="2147474346"/>
            <ac:spMk id="35" creationId="{14C54786-DB84-B415-4FEE-949771892FD8}"/>
          </ac:spMkLst>
        </pc:spChg>
        <pc:spChg chg="mod">
          <ac:chgData name="Barbara Scott" userId="24507148-4796-4550-bd80-f41653c5f621" providerId="ADAL" clId="{4C7F435F-0A35-4A76-A5FC-E7E7806C160F}" dt="2026-04-21T22:34:46.561" v="202" actId="14100"/>
          <ac:spMkLst>
            <pc:docMk/>
            <pc:sldMk cId="4016975634" sldId="2147474346"/>
            <ac:spMk id="36" creationId="{35EF3058-2369-F582-45DB-743224469FEB}"/>
          </ac:spMkLst>
        </pc:spChg>
        <pc:spChg chg="mod">
          <ac:chgData name="Barbara Scott" userId="24507148-4796-4550-bd80-f41653c5f621" providerId="ADAL" clId="{4C7F435F-0A35-4A76-A5FC-E7E7806C160F}" dt="2026-04-21T22:38:22.415" v="244" actId="1035"/>
          <ac:spMkLst>
            <pc:docMk/>
            <pc:sldMk cId="4016975634" sldId="2147474346"/>
            <ac:spMk id="37" creationId="{1B5512BB-4CFF-37BC-C7E0-C39AF4FC509E}"/>
          </ac:spMkLst>
        </pc:spChg>
        <pc:spChg chg="mod">
          <ac:chgData name="Barbara Scott" userId="24507148-4796-4550-bd80-f41653c5f621" providerId="ADAL" clId="{4C7F435F-0A35-4A76-A5FC-E7E7806C160F}" dt="2026-04-21T22:38:30.193" v="248" actId="1036"/>
          <ac:spMkLst>
            <pc:docMk/>
            <pc:sldMk cId="4016975634" sldId="2147474346"/>
            <ac:spMk id="40" creationId="{24BD33F5-17D8-2605-53BE-462E63F63F07}"/>
          </ac:spMkLst>
        </pc:spChg>
        <pc:spChg chg="add mod">
          <ac:chgData name="Barbara Scott" userId="24507148-4796-4550-bd80-f41653c5f621" providerId="ADAL" clId="{4C7F435F-0A35-4A76-A5FC-E7E7806C160F}" dt="2026-04-22T14:29:58.886" v="1138" actId="1035"/>
          <ac:spMkLst>
            <pc:docMk/>
            <pc:sldMk cId="4016975634" sldId="2147474346"/>
            <ac:spMk id="41" creationId="{E6ED4E2C-6166-6267-0944-0CF47DE157DB}"/>
          </ac:spMkLst>
        </pc:spChg>
        <pc:spChg chg="mod">
          <ac:chgData name="Barbara Scott" userId="24507148-4796-4550-bd80-f41653c5f621" providerId="ADAL" clId="{4C7F435F-0A35-4A76-A5FC-E7E7806C160F}" dt="2026-04-21T22:29:13.853" v="175" actId="14100"/>
          <ac:spMkLst>
            <pc:docMk/>
            <pc:sldMk cId="4016975634" sldId="2147474346"/>
            <ac:spMk id="42" creationId="{2D3681E6-8476-A6FC-BB3B-04EEF52D8B1E}"/>
          </ac:spMkLst>
        </pc:spChg>
        <pc:spChg chg="mod">
          <ac:chgData name="Barbara Scott" userId="24507148-4796-4550-bd80-f41653c5f621" providerId="ADAL" clId="{4C7F435F-0A35-4A76-A5FC-E7E7806C160F}" dt="2026-04-21T22:29:07.041" v="173" actId="208"/>
          <ac:spMkLst>
            <pc:docMk/>
            <pc:sldMk cId="4016975634" sldId="2147474346"/>
            <ac:spMk id="43" creationId="{8268F660-B220-BEB4-5BA0-3008922835F2}"/>
          </ac:spMkLst>
        </pc:spChg>
        <pc:spChg chg="mod">
          <ac:chgData name="Barbara Scott" userId="24507148-4796-4550-bd80-f41653c5f621" providerId="ADAL" clId="{4C7F435F-0A35-4A76-A5FC-E7E7806C160F}" dt="2026-04-21T22:29:24.806" v="178" actId="1076"/>
          <ac:spMkLst>
            <pc:docMk/>
            <pc:sldMk cId="4016975634" sldId="2147474346"/>
            <ac:spMk id="47" creationId="{D605391F-8C8A-5BF7-64AA-EF759E57CA58}"/>
          </ac:spMkLst>
        </pc:spChg>
        <pc:spChg chg="mod">
          <ac:chgData name="Barbara Scott" userId="24507148-4796-4550-bd80-f41653c5f621" providerId="ADAL" clId="{4C7F435F-0A35-4A76-A5FC-E7E7806C160F}" dt="2026-04-22T11:31:59.770" v="955" actId="1038"/>
          <ac:spMkLst>
            <pc:docMk/>
            <pc:sldMk cId="4016975634" sldId="2147474346"/>
            <ac:spMk id="48" creationId="{ECFA4184-DF6B-D79E-0158-F074E48AA559}"/>
          </ac:spMkLst>
        </pc:spChg>
        <pc:spChg chg="mod">
          <ac:chgData name="Barbara Scott" userId="24507148-4796-4550-bd80-f41653c5f621" providerId="ADAL" clId="{4C7F435F-0A35-4A76-A5FC-E7E7806C160F}" dt="2026-04-22T11:31:59.770" v="955" actId="1038"/>
          <ac:spMkLst>
            <pc:docMk/>
            <pc:sldMk cId="4016975634" sldId="2147474346"/>
            <ac:spMk id="49" creationId="{FA0DF93F-9A23-62E0-619C-25DBEC5ACAEE}"/>
          </ac:spMkLst>
        </pc:spChg>
        <pc:spChg chg="mod">
          <ac:chgData name="Barbara Scott" userId="24507148-4796-4550-bd80-f41653c5f621" providerId="ADAL" clId="{4C7F435F-0A35-4A76-A5FC-E7E7806C160F}" dt="2026-04-22T11:31:59.770" v="955" actId="1038"/>
          <ac:spMkLst>
            <pc:docMk/>
            <pc:sldMk cId="4016975634" sldId="2147474346"/>
            <ac:spMk id="52" creationId="{B4738857-39C0-805E-544A-D0CC35D4FBEC}"/>
          </ac:spMkLst>
        </pc:spChg>
        <pc:spChg chg="mod">
          <ac:chgData name="Barbara Scott" userId="24507148-4796-4550-bd80-f41653c5f621" providerId="ADAL" clId="{4C7F435F-0A35-4A76-A5FC-E7E7806C160F}" dt="2026-04-22T11:31:59.770" v="955" actId="1038"/>
          <ac:spMkLst>
            <pc:docMk/>
            <pc:sldMk cId="4016975634" sldId="2147474346"/>
            <ac:spMk id="53" creationId="{AA1087EB-1742-6C66-0126-25EA6AD5DFAE}"/>
          </ac:spMkLst>
        </pc:spChg>
        <pc:spChg chg="mod">
          <ac:chgData name="Barbara Scott" userId="24507148-4796-4550-bd80-f41653c5f621" providerId="ADAL" clId="{4C7F435F-0A35-4A76-A5FC-E7E7806C160F}" dt="2026-04-21T23:55:44.153" v="615" actId="1035"/>
          <ac:spMkLst>
            <pc:docMk/>
            <pc:sldMk cId="4016975634" sldId="2147474346"/>
            <ac:spMk id="54" creationId="{1EED576C-9620-5B18-B114-21E7D59B7001}"/>
          </ac:spMkLst>
        </pc:spChg>
        <pc:spChg chg="mod">
          <ac:chgData name="Barbara Scott" userId="24507148-4796-4550-bd80-f41653c5f621" providerId="ADAL" clId="{4C7F435F-0A35-4A76-A5FC-E7E7806C160F}" dt="2026-04-21T22:36:47.027" v="228" actId="1036"/>
          <ac:spMkLst>
            <pc:docMk/>
            <pc:sldMk cId="4016975634" sldId="2147474346"/>
            <ac:spMk id="58" creationId="{2D269958-9CBE-2F17-B99F-242B4A52BA50}"/>
          </ac:spMkLst>
        </pc:spChg>
        <pc:spChg chg="mod">
          <ac:chgData name="Barbara Scott" userId="24507148-4796-4550-bd80-f41653c5f621" providerId="ADAL" clId="{4C7F435F-0A35-4A76-A5FC-E7E7806C160F}" dt="2026-04-21T22:26:40.021" v="155" actId="1076"/>
          <ac:spMkLst>
            <pc:docMk/>
            <pc:sldMk cId="4016975634" sldId="2147474346"/>
            <ac:spMk id="59" creationId="{9DF9B64D-16AD-4D97-FBB1-03086798A395}"/>
          </ac:spMkLst>
        </pc:spChg>
        <pc:spChg chg="mod">
          <ac:chgData name="Barbara Scott" userId="24507148-4796-4550-bd80-f41653c5f621" providerId="ADAL" clId="{4C7F435F-0A35-4A76-A5FC-E7E7806C160F}" dt="2026-04-21T22:37:08.991" v="235" actId="1037"/>
          <ac:spMkLst>
            <pc:docMk/>
            <pc:sldMk cId="4016975634" sldId="2147474346"/>
            <ac:spMk id="61" creationId="{E8AA5C0B-AEDB-13F7-E8BB-7C83D1813BC9}"/>
          </ac:spMkLst>
        </pc:spChg>
        <pc:spChg chg="mod">
          <ac:chgData name="Barbara Scott" userId="24507148-4796-4550-bd80-f41653c5f621" providerId="ADAL" clId="{4C7F435F-0A35-4A76-A5FC-E7E7806C160F}" dt="2026-04-21T22:37:08.991" v="235" actId="1037"/>
          <ac:spMkLst>
            <pc:docMk/>
            <pc:sldMk cId="4016975634" sldId="2147474346"/>
            <ac:spMk id="62" creationId="{C940C0AE-2A2F-31A9-FB41-14498251492E}"/>
          </ac:spMkLst>
        </pc:spChg>
        <pc:spChg chg="mod">
          <ac:chgData name="Barbara Scott" userId="24507148-4796-4550-bd80-f41653c5f621" providerId="ADAL" clId="{4C7F435F-0A35-4A76-A5FC-E7E7806C160F}" dt="2026-04-21T22:37:08.991" v="235" actId="1037"/>
          <ac:spMkLst>
            <pc:docMk/>
            <pc:sldMk cId="4016975634" sldId="2147474346"/>
            <ac:spMk id="63" creationId="{16046D6A-AFCC-CF38-29F3-5E987080C0E3}"/>
          </ac:spMkLst>
        </pc:spChg>
        <pc:spChg chg="mod">
          <ac:chgData name="Barbara Scott" userId="24507148-4796-4550-bd80-f41653c5f621" providerId="ADAL" clId="{4C7F435F-0A35-4A76-A5FC-E7E7806C160F}" dt="2026-04-21T22:37:08.991" v="235" actId="1037"/>
          <ac:spMkLst>
            <pc:docMk/>
            <pc:sldMk cId="4016975634" sldId="2147474346"/>
            <ac:spMk id="64" creationId="{08C2B00D-D5FE-E43A-91C2-185854916D99}"/>
          </ac:spMkLst>
        </pc:spChg>
        <pc:spChg chg="mod">
          <ac:chgData name="Barbara Scott" userId="24507148-4796-4550-bd80-f41653c5f621" providerId="ADAL" clId="{4C7F435F-0A35-4A76-A5FC-E7E7806C160F}" dt="2026-04-21T22:28:57.855" v="171" actId="208"/>
          <ac:spMkLst>
            <pc:docMk/>
            <pc:sldMk cId="4016975634" sldId="2147474346"/>
            <ac:spMk id="65" creationId="{F351AB7E-E21A-4EB6-88A2-32669C08B7B6}"/>
          </ac:spMkLst>
        </pc:spChg>
        <pc:spChg chg="mod">
          <ac:chgData name="Barbara Scott" userId="24507148-4796-4550-bd80-f41653c5f621" providerId="ADAL" clId="{4C7F435F-0A35-4A76-A5FC-E7E7806C160F}" dt="2026-04-21T22:37:08.991" v="235" actId="1037"/>
          <ac:spMkLst>
            <pc:docMk/>
            <pc:sldMk cId="4016975634" sldId="2147474346"/>
            <ac:spMk id="66" creationId="{152AFB95-A248-3C5C-03A3-F48478FF9647}"/>
          </ac:spMkLst>
        </pc:spChg>
        <pc:spChg chg="mod">
          <ac:chgData name="Barbara Scott" userId="24507148-4796-4550-bd80-f41653c5f621" providerId="ADAL" clId="{4C7F435F-0A35-4A76-A5FC-E7E7806C160F}" dt="2026-04-21T22:37:08.991" v="235" actId="1037"/>
          <ac:spMkLst>
            <pc:docMk/>
            <pc:sldMk cId="4016975634" sldId="2147474346"/>
            <ac:spMk id="68" creationId="{E47185D1-D7F9-6444-6DE2-FB55EC8C103C}"/>
          </ac:spMkLst>
        </pc:spChg>
        <pc:spChg chg="mod">
          <ac:chgData name="Barbara Scott" userId="24507148-4796-4550-bd80-f41653c5f621" providerId="ADAL" clId="{4C7F435F-0A35-4A76-A5FC-E7E7806C160F}" dt="2026-04-21T22:37:08.991" v="235" actId="1037"/>
          <ac:spMkLst>
            <pc:docMk/>
            <pc:sldMk cId="4016975634" sldId="2147474346"/>
            <ac:spMk id="69" creationId="{DF9B1AEC-8B99-3DC2-A08B-422BAD42F2A0}"/>
          </ac:spMkLst>
        </pc:spChg>
        <pc:spChg chg="mod">
          <ac:chgData name="Barbara Scott" userId="24507148-4796-4550-bd80-f41653c5f621" providerId="ADAL" clId="{4C7F435F-0A35-4A76-A5FC-E7E7806C160F}" dt="2026-04-21T22:37:08.991" v="235" actId="1037"/>
          <ac:spMkLst>
            <pc:docMk/>
            <pc:sldMk cId="4016975634" sldId="2147474346"/>
            <ac:spMk id="70" creationId="{30C8A783-E96A-C42A-2EB6-1BBE9C5BF935}"/>
          </ac:spMkLst>
        </pc:spChg>
        <pc:spChg chg="mod">
          <ac:chgData name="Barbara Scott" userId="24507148-4796-4550-bd80-f41653c5f621" providerId="ADAL" clId="{4C7F435F-0A35-4A76-A5FC-E7E7806C160F}" dt="2026-04-21T22:37:08.991" v="235" actId="1037"/>
          <ac:spMkLst>
            <pc:docMk/>
            <pc:sldMk cId="4016975634" sldId="2147474346"/>
            <ac:spMk id="71" creationId="{C22ECA62-4866-E03A-0122-634CC1E505F5}"/>
          </ac:spMkLst>
        </pc:spChg>
        <pc:spChg chg="mod">
          <ac:chgData name="Barbara Scott" userId="24507148-4796-4550-bd80-f41653c5f621" providerId="ADAL" clId="{4C7F435F-0A35-4A76-A5FC-E7E7806C160F}" dt="2026-04-21T22:37:08.991" v="235" actId="1037"/>
          <ac:spMkLst>
            <pc:docMk/>
            <pc:sldMk cId="4016975634" sldId="2147474346"/>
            <ac:spMk id="72" creationId="{367BB2BA-80B5-1EEB-0D1C-11207757E74E}"/>
          </ac:spMkLst>
        </pc:spChg>
        <pc:spChg chg="add mod ord">
          <ac:chgData name="Barbara Scott" userId="24507148-4796-4550-bd80-f41653c5f621" providerId="ADAL" clId="{4C7F435F-0A35-4A76-A5FC-E7E7806C160F}" dt="2026-04-22T11:33:01.240" v="963" actId="14100"/>
          <ac:spMkLst>
            <pc:docMk/>
            <pc:sldMk cId="4016975634" sldId="2147474346"/>
            <ac:spMk id="73" creationId="{C6F7B32C-E5AE-C499-84B3-AEA18D2D3A63}"/>
          </ac:spMkLst>
        </pc:spChg>
        <pc:spChg chg="mod">
          <ac:chgData name="Barbara Scott" userId="24507148-4796-4550-bd80-f41653c5f621" providerId="ADAL" clId="{4C7F435F-0A35-4A76-A5FC-E7E7806C160F}" dt="2026-04-22T11:31:59.770" v="955" actId="1038"/>
          <ac:spMkLst>
            <pc:docMk/>
            <pc:sldMk cId="4016975634" sldId="2147474346"/>
            <ac:spMk id="75" creationId="{D8CE2CFA-8A5E-40B4-9DCB-A3D3FF4AC481}"/>
          </ac:spMkLst>
        </pc:spChg>
        <pc:graphicFrameChg chg="mod">
          <ac:chgData name="Barbara Scott" userId="24507148-4796-4550-bd80-f41653c5f621" providerId="ADAL" clId="{4C7F435F-0A35-4A76-A5FC-E7E7806C160F}" dt="2026-04-21T23:54:49.488" v="598" actId="14100"/>
          <ac:graphicFrameMkLst>
            <pc:docMk/>
            <pc:sldMk cId="4016975634" sldId="2147474346"/>
            <ac:graphicFrameMk id="7" creationId="{17FAC336-79C9-92B4-5C89-F145693331A8}"/>
          </ac:graphicFrameMkLst>
        </pc:graphicFrameChg>
        <pc:graphicFrameChg chg="mod">
          <ac:chgData name="Barbara Scott" userId="24507148-4796-4550-bd80-f41653c5f621" providerId="ADAL" clId="{4C7F435F-0A35-4A76-A5FC-E7E7806C160F}" dt="2026-04-21T22:37:00.750" v="229" actId="14100"/>
          <ac:graphicFrameMkLst>
            <pc:docMk/>
            <pc:sldMk cId="4016975634" sldId="2147474346"/>
            <ac:graphicFrameMk id="10" creationId="{6458076D-4120-B330-8B10-F454FDFEA22E}"/>
          </ac:graphicFrameMkLst>
        </pc:graphicFrameChg>
        <pc:graphicFrameChg chg="mod modGraphic">
          <ac:chgData name="Barbara Scott" userId="24507148-4796-4550-bd80-f41653c5f621" providerId="ADAL" clId="{4C7F435F-0A35-4A76-A5FC-E7E7806C160F}" dt="2026-04-21T22:21:36.764" v="117" actId="14734"/>
          <ac:graphicFrameMkLst>
            <pc:docMk/>
            <pc:sldMk cId="4016975634" sldId="2147474346"/>
            <ac:graphicFrameMk id="22" creationId="{A10C1F70-AF79-192C-807A-7EDEF91DA81F}"/>
          </ac:graphicFrameMkLst>
        </pc:graphicFrameChg>
        <pc:graphicFrameChg chg="mod modGraphic">
          <ac:chgData name="Barbara Scott" userId="24507148-4796-4550-bd80-f41653c5f621" providerId="ADAL" clId="{4C7F435F-0A35-4A76-A5FC-E7E7806C160F}" dt="2026-04-21T22:25:20.487" v="132" actId="14100"/>
          <ac:graphicFrameMkLst>
            <pc:docMk/>
            <pc:sldMk cId="4016975634" sldId="2147474346"/>
            <ac:graphicFrameMk id="23" creationId="{6A3011AB-A1B3-54B8-486A-095422C04DF7}"/>
          </ac:graphicFrameMkLst>
        </pc:graphicFrameChg>
        <pc:graphicFrameChg chg="modGraphic">
          <ac:chgData name="Barbara Scott" userId="24507148-4796-4550-bd80-f41653c5f621" providerId="ADAL" clId="{4C7F435F-0A35-4A76-A5FC-E7E7806C160F}" dt="2026-04-21T22:20:39.817" v="103" actId="404"/>
          <ac:graphicFrameMkLst>
            <pc:docMk/>
            <pc:sldMk cId="4016975634" sldId="2147474346"/>
            <ac:graphicFrameMk id="25" creationId="{65ABFEA3-AC3D-718D-DE3A-9417DE874898}"/>
          </ac:graphicFrameMkLst>
        </pc:graphicFrameChg>
        <pc:graphicFrameChg chg="modGraphic">
          <ac:chgData name="Barbara Scott" userId="24507148-4796-4550-bd80-f41653c5f621" providerId="ADAL" clId="{4C7F435F-0A35-4A76-A5FC-E7E7806C160F}" dt="2026-04-21T22:20:35.489" v="102" actId="404"/>
          <ac:graphicFrameMkLst>
            <pc:docMk/>
            <pc:sldMk cId="4016975634" sldId="2147474346"/>
            <ac:graphicFrameMk id="26" creationId="{67F3FC73-FEBB-E088-CFDC-C7FB1C92507E}"/>
          </ac:graphicFrameMkLst>
        </pc:graphicFrameChg>
        <pc:graphicFrameChg chg="add mod">
          <ac:chgData name="Barbara Scott" userId="24507148-4796-4550-bd80-f41653c5f621" providerId="ADAL" clId="{4C7F435F-0A35-4A76-A5FC-E7E7806C160F}" dt="2026-04-21T22:46:08.211" v="326" actId="1076"/>
          <ac:graphicFrameMkLst>
            <pc:docMk/>
            <pc:sldMk cId="4016975634" sldId="2147474346"/>
            <ac:graphicFrameMk id="27" creationId="{F3CBFE79-C5C7-9EB5-8518-9ABBE24DE7E5}"/>
          </ac:graphicFrameMkLst>
        </pc:graphicFrameChg>
        <pc:graphicFrameChg chg="mod modGraphic">
          <ac:chgData name="Barbara Scott" userId="24507148-4796-4550-bd80-f41653c5f621" providerId="ADAL" clId="{4C7F435F-0A35-4A76-A5FC-E7E7806C160F}" dt="2026-04-22T11:32:11.185" v="957" actId="14100"/>
          <ac:graphicFrameMkLst>
            <pc:docMk/>
            <pc:sldMk cId="4016975634" sldId="2147474346"/>
            <ac:graphicFrameMk id="38" creationId="{FFCD705F-90DB-EB3A-EF0E-4A0289D15356}"/>
          </ac:graphicFrameMkLst>
        </pc:graphicFrameChg>
        <pc:graphicFrameChg chg="mod">
          <ac:chgData name="Barbara Scott" userId="24507148-4796-4550-bd80-f41653c5f621" providerId="ADAL" clId="{4C7F435F-0A35-4A76-A5FC-E7E7806C160F}" dt="2026-04-21T22:29:17.597" v="176"/>
          <ac:graphicFrameMkLst>
            <pc:docMk/>
            <pc:sldMk cId="4016975634" sldId="2147474346"/>
            <ac:graphicFrameMk id="39" creationId="{960D34FF-0F8B-4A31-8A8D-5BFB99C3EA15}"/>
          </ac:graphicFrameMkLst>
        </pc:graphicFrameChg>
        <pc:graphicFrameChg chg="mod">
          <ac:chgData name="Barbara Scott" userId="24507148-4796-4550-bd80-f41653c5f621" providerId="ADAL" clId="{4C7F435F-0A35-4A76-A5FC-E7E7806C160F}" dt="2026-04-21T22:20:48.614" v="105" actId="14100"/>
          <ac:graphicFrameMkLst>
            <pc:docMk/>
            <pc:sldMk cId="4016975634" sldId="2147474346"/>
            <ac:graphicFrameMk id="87" creationId="{E239689F-1DF9-4DF6-91DE-DAA95E70B782}"/>
          </ac:graphicFrameMkLst>
        </pc:graphicFrameChg>
        <pc:picChg chg="add mod">
          <ac:chgData name="Barbara Scott" userId="24507148-4796-4550-bd80-f41653c5f621" providerId="ADAL" clId="{4C7F435F-0A35-4A76-A5FC-E7E7806C160F}" dt="2026-04-21T22:44:27.032" v="312"/>
          <ac:picMkLst>
            <pc:docMk/>
            <pc:sldMk cId="4016975634" sldId="2147474346"/>
            <ac:picMk id="57" creationId="{7902853C-B49D-0CB6-3A6E-0777CFAF74A6}"/>
          </ac:picMkLst>
        </pc:picChg>
      </pc:sldChg>
      <pc:sldChg chg="addSp delSp modSp mod">
        <pc:chgData name="Barbara Scott" userId="24507148-4796-4550-bd80-f41653c5f621" providerId="ADAL" clId="{4C7F435F-0A35-4A76-A5FC-E7E7806C160F}" dt="2026-04-22T11:34:51.432" v="970" actId="14100"/>
        <pc:sldMkLst>
          <pc:docMk/>
          <pc:sldMk cId="1138033459" sldId="2147474347"/>
        </pc:sldMkLst>
        <pc:spChg chg="mod">
          <ac:chgData name="Barbara Scott" userId="24507148-4796-4550-bd80-f41653c5f621" providerId="ADAL" clId="{4C7F435F-0A35-4A76-A5FC-E7E7806C160F}" dt="2026-04-22T11:28:55.526" v="910" actId="14100"/>
          <ac:spMkLst>
            <pc:docMk/>
            <pc:sldMk cId="1138033459" sldId="2147474347"/>
            <ac:spMk id="3" creationId="{24BDC527-282F-4E3E-8730-55B8EA9E1BCC}"/>
          </ac:spMkLst>
        </pc:spChg>
        <pc:spChg chg="add mod">
          <ac:chgData name="Barbara Scott" userId="24507148-4796-4550-bd80-f41653c5f621" providerId="ADAL" clId="{4C7F435F-0A35-4A76-A5FC-E7E7806C160F}" dt="2026-04-21T22:06:02.817" v="57" actId="1076"/>
          <ac:spMkLst>
            <pc:docMk/>
            <pc:sldMk cId="1138033459" sldId="2147474347"/>
            <ac:spMk id="6" creationId="{732DBA5C-39C2-0C4F-EA4F-7791FB64D2BE}"/>
          </ac:spMkLst>
        </pc:spChg>
        <pc:spChg chg="mod">
          <ac:chgData name="Barbara Scott" userId="24507148-4796-4550-bd80-f41653c5f621" providerId="ADAL" clId="{4C7F435F-0A35-4A76-A5FC-E7E7806C160F}" dt="2026-04-21T22:44:03.167" v="310" actId="1035"/>
          <ac:spMkLst>
            <pc:docMk/>
            <pc:sldMk cId="1138033459" sldId="2147474347"/>
            <ac:spMk id="10" creationId="{A1CCDF49-15CD-5827-C1E6-F785A87A7E76}"/>
          </ac:spMkLst>
        </pc:spChg>
        <pc:spChg chg="mod">
          <ac:chgData name="Barbara Scott" userId="24507148-4796-4550-bd80-f41653c5f621" providerId="ADAL" clId="{4C7F435F-0A35-4A76-A5FC-E7E7806C160F}" dt="2026-04-21T22:39:02.625" v="254" actId="207"/>
          <ac:spMkLst>
            <pc:docMk/>
            <pc:sldMk cId="1138033459" sldId="2147474347"/>
            <ac:spMk id="11" creationId="{6B447F7E-B23F-0FEA-2FD5-E20BDA1CB39C}"/>
          </ac:spMkLst>
        </pc:spChg>
        <pc:spChg chg="mod">
          <ac:chgData name="Barbara Scott" userId="24507148-4796-4550-bd80-f41653c5f621" providerId="ADAL" clId="{4C7F435F-0A35-4A76-A5FC-E7E7806C160F}" dt="2026-04-21T22:44:03.167" v="310" actId="1035"/>
          <ac:spMkLst>
            <pc:docMk/>
            <pc:sldMk cId="1138033459" sldId="2147474347"/>
            <ac:spMk id="16" creationId="{3658FD72-5595-AC43-5D6D-32B2689BF10A}"/>
          </ac:spMkLst>
        </pc:spChg>
        <pc:spChg chg="add mod">
          <ac:chgData name="Barbara Scott" userId="24507148-4796-4550-bd80-f41653c5f621" providerId="ADAL" clId="{4C7F435F-0A35-4A76-A5FC-E7E7806C160F}" dt="2026-04-22T11:34:22.335" v="966" actId="1076"/>
          <ac:spMkLst>
            <pc:docMk/>
            <pc:sldMk cId="1138033459" sldId="2147474347"/>
            <ac:spMk id="17" creationId="{26AE2C3A-9BF2-AA6D-0D45-0D1922856174}"/>
          </ac:spMkLst>
        </pc:spChg>
        <pc:spChg chg="add mod">
          <ac:chgData name="Barbara Scott" userId="24507148-4796-4550-bd80-f41653c5f621" providerId="ADAL" clId="{4C7F435F-0A35-4A76-A5FC-E7E7806C160F}" dt="2026-04-21T22:06:02.817" v="57" actId="1076"/>
          <ac:spMkLst>
            <pc:docMk/>
            <pc:sldMk cId="1138033459" sldId="2147474347"/>
            <ac:spMk id="19" creationId="{5F12D22D-F21D-A074-945C-C54E34D4F26C}"/>
          </ac:spMkLst>
        </pc:spChg>
        <pc:spChg chg="mod">
          <ac:chgData name="Barbara Scott" userId="24507148-4796-4550-bd80-f41653c5f621" providerId="ADAL" clId="{4C7F435F-0A35-4A76-A5FC-E7E7806C160F}" dt="2026-04-22T11:09:14.318" v="838" actId="1076"/>
          <ac:spMkLst>
            <pc:docMk/>
            <pc:sldMk cId="1138033459" sldId="2147474347"/>
            <ac:spMk id="23" creationId="{3E2C4F85-5212-AC4E-C2F1-F0AEA7B574E2}"/>
          </ac:spMkLst>
        </pc:spChg>
        <pc:spChg chg="add mod">
          <ac:chgData name="Barbara Scott" userId="24507148-4796-4550-bd80-f41653c5f621" providerId="ADAL" clId="{4C7F435F-0A35-4A76-A5FC-E7E7806C160F}" dt="2026-04-22T11:34:19.232" v="965" actId="1076"/>
          <ac:spMkLst>
            <pc:docMk/>
            <pc:sldMk cId="1138033459" sldId="2147474347"/>
            <ac:spMk id="24" creationId="{A075DF38-477E-75FE-E9A6-E19583B41BA0}"/>
          </ac:spMkLst>
        </pc:spChg>
        <pc:spChg chg="mod">
          <ac:chgData name="Barbara Scott" userId="24507148-4796-4550-bd80-f41653c5f621" providerId="ADAL" clId="{4C7F435F-0A35-4A76-A5FC-E7E7806C160F}" dt="2026-04-22T11:34:33.207" v="967" actId="1076"/>
          <ac:spMkLst>
            <pc:docMk/>
            <pc:sldMk cId="1138033459" sldId="2147474347"/>
            <ac:spMk id="25" creationId="{7A4531BC-378C-D77B-BB46-8568D93A6EB0}"/>
          </ac:spMkLst>
        </pc:spChg>
        <pc:spChg chg="add mod">
          <ac:chgData name="Barbara Scott" userId="24507148-4796-4550-bd80-f41653c5f621" providerId="ADAL" clId="{4C7F435F-0A35-4A76-A5FC-E7E7806C160F}" dt="2026-04-22T11:34:43.831" v="969" actId="1076"/>
          <ac:spMkLst>
            <pc:docMk/>
            <pc:sldMk cId="1138033459" sldId="2147474347"/>
            <ac:spMk id="27" creationId="{5FDB427A-8CBC-F751-44FA-92AE0953133B}"/>
          </ac:spMkLst>
        </pc:spChg>
        <pc:spChg chg="add mod">
          <ac:chgData name="Barbara Scott" userId="24507148-4796-4550-bd80-f41653c5f621" providerId="ADAL" clId="{4C7F435F-0A35-4A76-A5FC-E7E7806C160F}" dt="2026-04-22T11:34:37.064" v="968" actId="1076"/>
          <ac:spMkLst>
            <pc:docMk/>
            <pc:sldMk cId="1138033459" sldId="2147474347"/>
            <ac:spMk id="29" creationId="{16205A2C-B126-9017-49FC-406F69990259}"/>
          </ac:spMkLst>
        </pc:spChg>
        <pc:spChg chg="add mod ord">
          <ac:chgData name="Barbara Scott" userId="24507148-4796-4550-bd80-f41653c5f621" providerId="ADAL" clId="{4C7F435F-0A35-4A76-A5FC-E7E7806C160F}" dt="2026-04-21T22:49:03.223" v="334" actId="167"/>
          <ac:spMkLst>
            <pc:docMk/>
            <pc:sldMk cId="1138033459" sldId="2147474347"/>
            <ac:spMk id="35" creationId="{81ED0332-A911-8746-5BD5-2D76B8BF42D3}"/>
          </ac:spMkLst>
        </pc:spChg>
        <pc:spChg chg="mod">
          <ac:chgData name="Barbara Scott" userId="24507148-4796-4550-bd80-f41653c5f621" providerId="ADAL" clId="{4C7F435F-0A35-4A76-A5FC-E7E7806C160F}" dt="2026-04-22T11:28:55.526" v="910" actId="14100"/>
          <ac:spMkLst>
            <pc:docMk/>
            <pc:sldMk cId="1138033459" sldId="2147474347"/>
            <ac:spMk id="40" creationId="{0CFBF216-D7C0-8BDA-42DA-5E380968E83E}"/>
          </ac:spMkLst>
        </pc:spChg>
        <pc:spChg chg="mod">
          <ac:chgData name="Barbara Scott" userId="24507148-4796-4550-bd80-f41653c5f621" providerId="ADAL" clId="{4C7F435F-0A35-4A76-A5FC-E7E7806C160F}" dt="2026-04-22T11:26:20.259" v="898" actId="20577"/>
          <ac:spMkLst>
            <pc:docMk/>
            <pc:sldMk cId="1138033459" sldId="2147474347"/>
            <ac:spMk id="44" creationId="{3AC53C1A-F4EB-4992-9D92-D2D36E5C949E}"/>
          </ac:spMkLst>
        </pc:spChg>
        <pc:spChg chg="mod">
          <ac:chgData name="Barbara Scott" userId="24507148-4796-4550-bd80-f41653c5f621" providerId="ADAL" clId="{4C7F435F-0A35-4A76-A5FC-E7E7806C160F}" dt="2026-04-21T22:44:03.167" v="310" actId="1035"/>
          <ac:spMkLst>
            <pc:docMk/>
            <pc:sldMk cId="1138033459" sldId="2147474347"/>
            <ac:spMk id="46" creationId="{A9EEC552-7945-4917-A20E-40E8BDA66947}"/>
          </ac:spMkLst>
        </pc:spChg>
        <pc:spChg chg="mod">
          <ac:chgData name="Barbara Scott" userId="24507148-4796-4550-bd80-f41653c5f621" providerId="ADAL" clId="{4C7F435F-0A35-4A76-A5FC-E7E7806C160F}" dt="2026-04-21T23:20:21.495" v="401" actId="20577"/>
          <ac:spMkLst>
            <pc:docMk/>
            <pc:sldMk cId="1138033459" sldId="2147474347"/>
            <ac:spMk id="47" creationId="{55DD3603-2A4F-F18B-3A5D-AA47D57329E2}"/>
          </ac:spMkLst>
        </pc:spChg>
        <pc:spChg chg="mod">
          <ac:chgData name="Barbara Scott" userId="24507148-4796-4550-bd80-f41653c5f621" providerId="ADAL" clId="{4C7F435F-0A35-4A76-A5FC-E7E7806C160F}" dt="2026-04-21T23:20:25.365" v="402" actId="6549"/>
          <ac:spMkLst>
            <pc:docMk/>
            <pc:sldMk cId="1138033459" sldId="2147474347"/>
            <ac:spMk id="48" creationId="{276A17FF-369C-F4A6-AED9-5F6EA3C3CCEC}"/>
          </ac:spMkLst>
        </pc:spChg>
        <pc:spChg chg="mod">
          <ac:chgData name="Barbara Scott" userId="24507148-4796-4550-bd80-f41653c5f621" providerId="ADAL" clId="{4C7F435F-0A35-4A76-A5FC-E7E7806C160F}" dt="2026-04-22T11:02:27.898" v="805" actId="208"/>
          <ac:spMkLst>
            <pc:docMk/>
            <pc:sldMk cId="1138033459" sldId="2147474347"/>
            <ac:spMk id="49" creationId="{A429371A-4AE2-40B7-A3C3-89626D508EBE}"/>
          </ac:spMkLst>
        </pc:spChg>
        <pc:spChg chg="mod">
          <ac:chgData name="Barbara Scott" userId="24507148-4796-4550-bd80-f41653c5f621" providerId="ADAL" clId="{4C7F435F-0A35-4A76-A5FC-E7E7806C160F}" dt="2026-04-22T11:02:24.546" v="804" actId="208"/>
          <ac:spMkLst>
            <pc:docMk/>
            <pc:sldMk cId="1138033459" sldId="2147474347"/>
            <ac:spMk id="51" creationId="{789E5D28-F8E0-4C81-84FB-F79698236DAB}"/>
          </ac:spMkLst>
        </pc:spChg>
        <pc:spChg chg="add mod">
          <ac:chgData name="Barbara Scott" userId="24507148-4796-4550-bd80-f41653c5f621" providerId="ADAL" clId="{4C7F435F-0A35-4A76-A5FC-E7E7806C160F}" dt="2026-04-21T22:49:15.683" v="335"/>
          <ac:spMkLst>
            <pc:docMk/>
            <pc:sldMk cId="1138033459" sldId="2147474347"/>
            <ac:spMk id="53" creationId="{B6531871-F312-71C7-DAF4-218F08716AF1}"/>
          </ac:spMkLst>
        </pc:spChg>
        <pc:spChg chg="add mod">
          <ac:chgData name="Barbara Scott" userId="24507148-4796-4550-bd80-f41653c5f621" providerId="ADAL" clId="{4C7F435F-0A35-4A76-A5FC-E7E7806C160F}" dt="2026-04-21T22:49:15.683" v="335"/>
          <ac:spMkLst>
            <pc:docMk/>
            <pc:sldMk cId="1138033459" sldId="2147474347"/>
            <ac:spMk id="56" creationId="{2C2A7819-5D38-064B-58B3-604F7C9A7EB4}"/>
          </ac:spMkLst>
        </pc:spChg>
        <pc:spChg chg="add mod">
          <ac:chgData name="Barbara Scott" userId="24507148-4796-4550-bd80-f41653c5f621" providerId="ADAL" clId="{4C7F435F-0A35-4A76-A5FC-E7E7806C160F}" dt="2026-04-21T22:49:15.683" v="335"/>
          <ac:spMkLst>
            <pc:docMk/>
            <pc:sldMk cId="1138033459" sldId="2147474347"/>
            <ac:spMk id="57" creationId="{1D42B9CC-D5E1-AB08-08CF-AE1BAE5F32E9}"/>
          </ac:spMkLst>
        </pc:spChg>
        <pc:spChg chg="add mod">
          <ac:chgData name="Barbara Scott" userId="24507148-4796-4550-bd80-f41653c5f621" providerId="ADAL" clId="{4C7F435F-0A35-4A76-A5FC-E7E7806C160F}" dt="2026-04-21T22:49:15.683" v="335"/>
          <ac:spMkLst>
            <pc:docMk/>
            <pc:sldMk cId="1138033459" sldId="2147474347"/>
            <ac:spMk id="61" creationId="{96A1375E-B7B2-F509-DBA6-92645FF836B4}"/>
          </ac:spMkLst>
        </pc:spChg>
        <pc:spChg chg="mod">
          <ac:chgData name="Barbara Scott" userId="24507148-4796-4550-bd80-f41653c5f621" providerId="ADAL" clId="{4C7F435F-0A35-4A76-A5FC-E7E7806C160F}" dt="2026-04-22T11:31:27.324" v="941" actId="1038"/>
          <ac:spMkLst>
            <pc:docMk/>
            <pc:sldMk cId="1138033459" sldId="2147474347"/>
            <ac:spMk id="66" creationId="{F7B963BF-3225-E9EC-E37C-37E48D6EE5BC}"/>
          </ac:spMkLst>
        </pc:spChg>
        <pc:spChg chg="mod">
          <ac:chgData name="Barbara Scott" userId="24507148-4796-4550-bd80-f41653c5f621" providerId="ADAL" clId="{4C7F435F-0A35-4A76-A5FC-E7E7806C160F}" dt="2026-04-21T22:44:03.167" v="310" actId="1035"/>
          <ac:spMkLst>
            <pc:docMk/>
            <pc:sldMk cId="1138033459" sldId="2147474347"/>
            <ac:spMk id="67" creationId="{F9DE55BD-33FE-42A5-90E3-E3E7C2768B6D}"/>
          </ac:spMkLst>
        </pc:spChg>
        <pc:spChg chg="mod">
          <ac:chgData name="Barbara Scott" userId="24507148-4796-4550-bd80-f41653c5f621" providerId="ADAL" clId="{4C7F435F-0A35-4A76-A5FC-E7E7806C160F}" dt="2026-04-21T23:42:58.910" v="487" actId="1076"/>
          <ac:spMkLst>
            <pc:docMk/>
            <pc:sldMk cId="1138033459" sldId="2147474347"/>
            <ac:spMk id="68" creationId="{5AFB366E-6152-27BF-B41F-57F050F73423}"/>
          </ac:spMkLst>
        </pc:spChg>
        <pc:spChg chg="mod">
          <ac:chgData name="Barbara Scott" userId="24507148-4796-4550-bd80-f41653c5f621" providerId="ADAL" clId="{4C7F435F-0A35-4A76-A5FC-E7E7806C160F}" dt="2026-04-22T11:28:59.823" v="911" actId="14100"/>
          <ac:spMkLst>
            <pc:docMk/>
            <pc:sldMk cId="1138033459" sldId="2147474347"/>
            <ac:spMk id="69" creationId="{5D61CABC-8D82-008B-9ADB-30277FFC433B}"/>
          </ac:spMkLst>
        </pc:spChg>
        <pc:spChg chg="mod">
          <ac:chgData name="Barbara Scott" userId="24507148-4796-4550-bd80-f41653c5f621" providerId="ADAL" clId="{4C7F435F-0A35-4A76-A5FC-E7E7806C160F}" dt="2026-04-22T11:31:27.324" v="941" actId="1038"/>
          <ac:spMkLst>
            <pc:docMk/>
            <pc:sldMk cId="1138033459" sldId="2147474347"/>
            <ac:spMk id="71" creationId="{5E74195C-9115-474B-BBA7-97BD4C5EC120}"/>
          </ac:spMkLst>
        </pc:spChg>
        <pc:spChg chg="mod">
          <ac:chgData name="Barbara Scott" userId="24507148-4796-4550-bd80-f41653c5f621" providerId="ADAL" clId="{4C7F435F-0A35-4A76-A5FC-E7E7806C160F}" dt="2026-04-22T11:09:19.469" v="839" actId="1076"/>
          <ac:spMkLst>
            <pc:docMk/>
            <pc:sldMk cId="1138033459" sldId="2147474347"/>
            <ac:spMk id="72" creationId="{D4009CEE-63E5-D722-D8C6-F8C021305565}"/>
          </ac:spMkLst>
        </pc:spChg>
        <pc:spChg chg="add mod">
          <ac:chgData name="Barbara Scott" userId="24507148-4796-4550-bd80-f41653c5f621" providerId="ADAL" clId="{4C7F435F-0A35-4A76-A5FC-E7E7806C160F}" dt="2026-04-22T11:31:27.324" v="941" actId="1038"/>
          <ac:spMkLst>
            <pc:docMk/>
            <pc:sldMk cId="1138033459" sldId="2147474347"/>
            <ac:spMk id="74" creationId="{1320F9FA-3741-696D-7098-5DC681E05592}"/>
          </ac:spMkLst>
        </pc:spChg>
        <pc:spChg chg="add mod">
          <ac:chgData name="Barbara Scott" userId="24507148-4796-4550-bd80-f41653c5f621" providerId="ADAL" clId="{4C7F435F-0A35-4A76-A5FC-E7E7806C160F}" dt="2026-04-22T11:31:27.324" v="941" actId="1038"/>
          <ac:spMkLst>
            <pc:docMk/>
            <pc:sldMk cId="1138033459" sldId="2147474347"/>
            <ac:spMk id="77" creationId="{0216DC0E-6229-58A8-9ABB-61B92AC1B2D0}"/>
          </ac:spMkLst>
        </pc:spChg>
        <pc:spChg chg="add mod">
          <ac:chgData name="Barbara Scott" userId="24507148-4796-4550-bd80-f41653c5f621" providerId="ADAL" clId="{4C7F435F-0A35-4A76-A5FC-E7E7806C160F}" dt="2026-04-22T11:29:11.174" v="913" actId="1076"/>
          <ac:spMkLst>
            <pc:docMk/>
            <pc:sldMk cId="1138033459" sldId="2147474347"/>
            <ac:spMk id="78" creationId="{9F6A996F-FFB0-C393-F95E-02F9E41F18FA}"/>
          </ac:spMkLst>
        </pc:spChg>
        <pc:spChg chg="add mod">
          <ac:chgData name="Barbara Scott" userId="24507148-4796-4550-bd80-f41653c5f621" providerId="ADAL" clId="{4C7F435F-0A35-4A76-A5FC-E7E7806C160F}" dt="2026-04-21T23:43:03.670" v="489" actId="1076"/>
          <ac:spMkLst>
            <pc:docMk/>
            <pc:sldMk cId="1138033459" sldId="2147474347"/>
            <ac:spMk id="79" creationId="{AA4DE55B-D1DE-29C5-D9A1-9A9EF288C174}"/>
          </ac:spMkLst>
        </pc:spChg>
        <pc:spChg chg="mod">
          <ac:chgData name="Barbara Scott" userId="24507148-4796-4550-bd80-f41653c5f621" providerId="ADAL" clId="{4C7F435F-0A35-4A76-A5FC-E7E7806C160F}" dt="2026-04-22T11:34:51.432" v="970" actId="14100"/>
          <ac:spMkLst>
            <pc:docMk/>
            <pc:sldMk cId="1138033459" sldId="2147474347"/>
            <ac:spMk id="88" creationId="{B3A29DDF-7F09-4E54-AE46-373FC0165555}"/>
          </ac:spMkLst>
        </pc:spChg>
        <pc:graphicFrameChg chg="add mod">
          <ac:chgData name="Barbara Scott" userId="24507148-4796-4550-bd80-f41653c5f621" providerId="ADAL" clId="{4C7F435F-0A35-4A76-A5FC-E7E7806C160F}" dt="2026-04-21T22:06:02.817" v="57" actId="1076"/>
          <ac:graphicFrameMkLst>
            <pc:docMk/>
            <pc:sldMk cId="1138033459" sldId="2147474347"/>
            <ac:graphicFrameMk id="7" creationId="{B51537EC-57D2-2258-8067-B4EF39DF54B7}"/>
          </ac:graphicFrameMkLst>
        </pc:graphicFrameChg>
        <pc:graphicFrameChg chg="mod modGraphic">
          <ac:chgData name="Barbara Scott" userId="24507148-4796-4550-bd80-f41653c5f621" providerId="ADAL" clId="{4C7F435F-0A35-4A76-A5FC-E7E7806C160F}" dt="2026-04-21T22:57:56.392" v="357" actId="14100"/>
          <ac:graphicFrameMkLst>
            <pc:docMk/>
            <pc:sldMk cId="1138033459" sldId="2147474347"/>
            <ac:graphicFrameMk id="26" creationId="{C53EF1F3-F552-9FD3-097E-842A11C9261D}"/>
          </ac:graphicFrameMkLst>
        </pc:graphicFrameChg>
        <pc:graphicFrameChg chg="modGraphic">
          <ac:chgData name="Barbara Scott" userId="24507148-4796-4550-bd80-f41653c5f621" providerId="ADAL" clId="{4C7F435F-0A35-4A76-A5FC-E7E7806C160F}" dt="2026-04-21T22:45:31.772" v="321" actId="114"/>
          <ac:graphicFrameMkLst>
            <pc:docMk/>
            <pc:sldMk cId="1138033459" sldId="2147474347"/>
            <ac:graphicFrameMk id="31" creationId="{E557921F-35C8-37C3-8986-7FE7661BFDC3}"/>
          </ac:graphicFrameMkLst>
        </pc:graphicFrameChg>
        <pc:graphicFrameChg chg="mod modGraphic">
          <ac:chgData name="Barbara Scott" userId="24507148-4796-4550-bd80-f41653c5f621" providerId="ADAL" clId="{4C7F435F-0A35-4A76-A5FC-E7E7806C160F}" dt="2026-04-22T11:28:16.361" v="906" actId="14100"/>
          <ac:graphicFrameMkLst>
            <pc:docMk/>
            <pc:sldMk cId="1138033459" sldId="2147474347"/>
            <ac:graphicFrameMk id="33" creationId="{BA17DB06-4C31-CC27-F94C-F650A670351B}"/>
          </ac:graphicFrameMkLst>
        </pc:graphicFrameChg>
        <pc:graphicFrameChg chg="mod">
          <ac:chgData name="Barbara Scott" userId="24507148-4796-4550-bd80-f41653c5f621" providerId="ADAL" clId="{4C7F435F-0A35-4A76-A5FC-E7E7806C160F}" dt="2026-04-22T11:28:13.103" v="905" actId="14100"/>
          <ac:graphicFrameMkLst>
            <pc:docMk/>
            <pc:sldMk cId="1138033459" sldId="2147474347"/>
            <ac:graphicFrameMk id="41" creationId="{A08728C6-73DB-4A82-BE36-EA7B336F6735}"/>
          </ac:graphicFrameMkLst>
        </pc:graphicFrameChg>
        <pc:graphicFrameChg chg="mod">
          <ac:chgData name="Barbara Scott" userId="24507148-4796-4550-bd80-f41653c5f621" providerId="ADAL" clId="{4C7F435F-0A35-4A76-A5FC-E7E7806C160F}" dt="2026-04-22T11:28:27.119" v="908" actId="14100"/>
          <ac:graphicFrameMkLst>
            <pc:docMk/>
            <pc:sldMk cId="1138033459" sldId="2147474347"/>
            <ac:graphicFrameMk id="42" creationId="{E514D713-2B1C-4D42-8EA5-C87A5D640688}"/>
          </ac:graphicFrameMkLst>
        </pc:graphicFrameChg>
        <pc:graphicFrameChg chg="mod modGraphic">
          <ac:chgData name="Barbara Scott" userId="24507148-4796-4550-bd80-f41653c5f621" providerId="ADAL" clId="{4C7F435F-0A35-4A76-A5FC-E7E7806C160F}" dt="2026-04-22T11:30:46.719" v="935" actId="14734"/>
          <ac:graphicFrameMkLst>
            <pc:docMk/>
            <pc:sldMk cId="1138033459" sldId="2147474347"/>
            <ac:graphicFrameMk id="54" creationId="{27B2D04E-FC2C-8649-3C5F-1652E4D13FCC}"/>
          </ac:graphicFrameMkLst>
        </pc:graphicFrameChg>
        <pc:graphicFrameChg chg="mod">
          <ac:chgData name="Barbara Scott" userId="24507148-4796-4550-bd80-f41653c5f621" providerId="ADAL" clId="{4C7F435F-0A35-4A76-A5FC-E7E7806C160F}" dt="2026-04-22T11:28:22.616" v="907" actId="14100"/>
          <ac:graphicFrameMkLst>
            <pc:docMk/>
            <pc:sldMk cId="1138033459" sldId="2147474347"/>
            <ac:graphicFrameMk id="63" creationId="{4FD37FE7-61B3-412A-B08C-1C5BF36F5E6D}"/>
          </ac:graphicFrameMkLst>
        </pc:graphicFrameChg>
        <pc:picChg chg="add mod ord">
          <ac:chgData name="Barbara Scott" userId="24507148-4796-4550-bd80-f41653c5f621" providerId="ADAL" clId="{4C7F435F-0A35-4A76-A5FC-E7E7806C160F}" dt="2026-04-21T22:44:11.254" v="311" actId="1076"/>
          <ac:picMkLst>
            <pc:docMk/>
            <pc:sldMk cId="1138033459" sldId="2147474347"/>
            <ac:picMk id="36" creationId="{68A2A1C2-75B6-B201-037D-D4780EC04AC2}"/>
          </ac:picMkLst>
        </pc:picChg>
      </pc:sldChg>
      <pc:sldChg chg="addSp delSp modSp mod modClrScheme chgLayout">
        <pc:chgData name="Barbara Scott" userId="24507148-4796-4550-bd80-f41653c5f621" providerId="ADAL" clId="{4C7F435F-0A35-4A76-A5FC-E7E7806C160F}" dt="2026-04-22T11:35:00.425" v="971" actId="1035"/>
        <pc:sldMkLst>
          <pc:docMk/>
          <pc:sldMk cId="96197439" sldId="2147474348"/>
        </pc:sldMkLst>
        <pc:spChg chg="mod ord">
          <ac:chgData name="Barbara Scott" userId="24507148-4796-4550-bd80-f41653c5f621" providerId="ADAL" clId="{4C7F435F-0A35-4A76-A5FC-E7E7806C160F}" dt="2026-04-21T22:41:32.191" v="275" actId="1076"/>
          <ac:spMkLst>
            <pc:docMk/>
            <pc:sldMk cId="96197439" sldId="2147474348"/>
            <ac:spMk id="2" creationId="{051996C5-F84C-4CE5-AA81-019EA1461ADD}"/>
          </ac:spMkLst>
        </pc:spChg>
        <pc:spChg chg="mod">
          <ac:chgData name="Barbara Scott" userId="24507148-4796-4550-bd80-f41653c5f621" providerId="ADAL" clId="{4C7F435F-0A35-4A76-A5FC-E7E7806C160F}" dt="2026-04-21T22:40:02.450" v="261" actId="207"/>
          <ac:spMkLst>
            <pc:docMk/>
            <pc:sldMk cId="96197439" sldId="2147474348"/>
            <ac:spMk id="3" creationId="{ACD38755-85B5-2FB1-1C38-A382B32F2CDC}"/>
          </ac:spMkLst>
        </pc:spChg>
        <pc:spChg chg="mod">
          <ac:chgData name="Barbara Scott" userId="24507148-4796-4550-bd80-f41653c5f621" providerId="ADAL" clId="{4C7F435F-0A35-4A76-A5FC-E7E7806C160F}" dt="2026-04-21T23:41:02.791" v="472" actId="1076"/>
          <ac:spMkLst>
            <pc:docMk/>
            <pc:sldMk cId="96197439" sldId="2147474348"/>
            <ac:spMk id="4" creationId="{C1D50583-FB93-523D-E1E3-4AE7DD3FE782}"/>
          </ac:spMkLst>
        </pc:spChg>
        <pc:spChg chg="add mod">
          <ac:chgData name="Barbara Scott" userId="24507148-4796-4550-bd80-f41653c5f621" providerId="ADAL" clId="{4C7F435F-0A35-4A76-A5FC-E7E7806C160F}" dt="2026-04-22T11:12:04.911" v="856" actId="1076"/>
          <ac:spMkLst>
            <pc:docMk/>
            <pc:sldMk cId="96197439" sldId="2147474348"/>
            <ac:spMk id="7" creationId="{71F68966-2BA6-7895-64F9-CD6C15F4F4DD}"/>
          </ac:spMkLst>
        </pc:spChg>
        <pc:spChg chg="add mod">
          <ac:chgData name="Barbara Scott" userId="24507148-4796-4550-bd80-f41653c5f621" providerId="ADAL" clId="{4C7F435F-0A35-4A76-A5FC-E7E7806C160F}" dt="2026-04-22T11:12:11.863" v="858" actId="1076"/>
          <ac:spMkLst>
            <pc:docMk/>
            <pc:sldMk cId="96197439" sldId="2147474348"/>
            <ac:spMk id="8" creationId="{D1F2F8F8-2B33-0A2E-BC3F-86AA62392A0B}"/>
          </ac:spMkLst>
        </pc:spChg>
        <pc:spChg chg="add mod">
          <ac:chgData name="Barbara Scott" userId="24507148-4796-4550-bd80-f41653c5f621" providerId="ADAL" clId="{4C7F435F-0A35-4A76-A5FC-E7E7806C160F}" dt="2026-04-22T11:12:18.566" v="860" actId="1076"/>
          <ac:spMkLst>
            <pc:docMk/>
            <pc:sldMk cId="96197439" sldId="2147474348"/>
            <ac:spMk id="9" creationId="{C28FC9DB-E53A-9BE1-4546-15943217CCC3}"/>
          </ac:spMkLst>
        </pc:spChg>
        <pc:spChg chg="add mod">
          <ac:chgData name="Barbara Scott" userId="24507148-4796-4550-bd80-f41653c5f621" providerId="ADAL" clId="{4C7F435F-0A35-4A76-A5FC-E7E7806C160F}" dt="2026-04-21T22:06:30.157" v="61" actId="1076"/>
          <ac:spMkLst>
            <pc:docMk/>
            <pc:sldMk cId="96197439" sldId="2147474348"/>
            <ac:spMk id="13" creationId="{2E33BE56-1C4C-8D11-D7E8-602045725893}"/>
          </ac:spMkLst>
        </pc:spChg>
        <pc:spChg chg="add mod">
          <ac:chgData name="Barbara Scott" userId="24507148-4796-4550-bd80-f41653c5f621" providerId="ADAL" clId="{4C7F435F-0A35-4A76-A5FC-E7E7806C160F}" dt="2026-04-21T22:40:13.476" v="263" actId="1076"/>
          <ac:spMkLst>
            <pc:docMk/>
            <pc:sldMk cId="96197439" sldId="2147474348"/>
            <ac:spMk id="15" creationId="{819D4D87-6719-0569-D0CE-E39DDBFD1B08}"/>
          </ac:spMkLst>
        </pc:spChg>
        <pc:spChg chg="mod ord">
          <ac:chgData name="Barbara Scott" userId="24507148-4796-4550-bd80-f41653c5f621" providerId="ADAL" clId="{4C7F435F-0A35-4A76-A5FC-E7E7806C160F}" dt="2026-04-21T22:41:32.191" v="275" actId="1076"/>
          <ac:spMkLst>
            <pc:docMk/>
            <pc:sldMk cId="96197439" sldId="2147474348"/>
            <ac:spMk id="16" creationId="{E458A14A-6523-4A88-8CD8-5DA3BA26A6F7}"/>
          </ac:spMkLst>
        </pc:spChg>
        <pc:spChg chg="mod">
          <ac:chgData name="Barbara Scott" userId="24507148-4796-4550-bd80-f41653c5f621" providerId="ADAL" clId="{4C7F435F-0A35-4A76-A5FC-E7E7806C160F}" dt="2026-04-22T11:35:00.425" v="971" actId="1035"/>
          <ac:spMkLst>
            <pc:docMk/>
            <pc:sldMk cId="96197439" sldId="2147474348"/>
            <ac:spMk id="22" creationId="{017ABA53-D5B3-83D5-83F7-EB657A1E1253}"/>
          </ac:spMkLst>
        </pc:spChg>
        <pc:spChg chg="add mod ord">
          <ac:chgData name="Barbara Scott" userId="24507148-4796-4550-bd80-f41653c5f621" providerId="ADAL" clId="{4C7F435F-0A35-4A76-A5FC-E7E7806C160F}" dt="2026-04-21T22:41:17.731" v="273" actId="167"/>
          <ac:spMkLst>
            <pc:docMk/>
            <pc:sldMk cId="96197439" sldId="2147474348"/>
            <ac:spMk id="23" creationId="{0596DD52-163A-5982-8968-E1D1C5537439}"/>
          </ac:spMkLst>
        </pc:spChg>
        <pc:spChg chg="add mod">
          <ac:chgData name="Barbara Scott" userId="24507148-4796-4550-bd80-f41653c5f621" providerId="ADAL" clId="{4C7F435F-0A35-4A76-A5FC-E7E7806C160F}" dt="2026-04-21T23:37:11.165" v="446"/>
          <ac:spMkLst>
            <pc:docMk/>
            <pc:sldMk cId="96197439" sldId="2147474348"/>
            <ac:spMk id="27" creationId="{51BB7AE3-5D5A-3279-F6B8-F1C56B58CE1E}"/>
          </ac:spMkLst>
        </pc:spChg>
        <pc:spChg chg="add mod">
          <ac:chgData name="Barbara Scott" userId="24507148-4796-4550-bd80-f41653c5f621" providerId="ADAL" clId="{4C7F435F-0A35-4A76-A5FC-E7E7806C160F}" dt="2026-04-21T23:37:11.165" v="446"/>
          <ac:spMkLst>
            <pc:docMk/>
            <pc:sldMk cId="96197439" sldId="2147474348"/>
            <ac:spMk id="28" creationId="{A1DD01D1-A78A-C4F2-5B22-B9F40EC57EFE}"/>
          </ac:spMkLst>
        </pc:spChg>
        <pc:spChg chg="add mod">
          <ac:chgData name="Barbara Scott" userId="24507148-4796-4550-bd80-f41653c5f621" providerId="ADAL" clId="{4C7F435F-0A35-4A76-A5FC-E7E7806C160F}" dt="2026-04-21T23:37:11.165" v="446"/>
          <ac:spMkLst>
            <pc:docMk/>
            <pc:sldMk cId="96197439" sldId="2147474348"/>
            <ac:spMk id="29" creationId="{662E1712-369C-D3D3-4075-F922E8DC3231}"/>
          </ac:spMkLst>
        </pc:spChg>
        <pc:spChg chg="add mod">
          <ac:chgData name="Barbara Scott" userId="24507148-4796-4550-bd80-f41653c5f621" providerId="ADAL" clId="{4C7F435F-0A35-4A76-A5FC-E7E7806C160F}" dt="2026-04-21T23:37:11.165" v="446"/>
          <ac:spMkLst>
            <pc:docMk/>
            <pc:sldMk cId="96197439" sldId="2147474348"/>
            <ac:spMk id="31" creationId="{309BC929-F68B-E267-D714-A20E89E3B7B2}"/>
          </ac:spMkLst>
        </pc:spChg>
        <pc:spChg chg="add mod">
          <ac:chgData name="Barbara Scott" userId="24507148-4796-4550-bd80-f41653c5f621" providerId="ADAL" clId="{4C7F435F-0A35-4A76-A5FC-E7E7806C160F}" dt="2026-04-21T23:40:37.200" v="468" actId="1076"/>
          <ac:spMkLst>
            <pc:docMk/>
            <pc:sldMk cId="96197439" sldId="2147474348"/>
            <ac:spMk id="35" creationId="{A3FD9801-05CC-9180-9927-EFFA5883219B}"/>
          </ac:spMkLst>
        </pc:spChg>
        <pc:spChg chg="mod">
          <ac:chgData name="Barbara Scott" userId="24507148-4796-4550-bd80-f41653c5f621" providerId="ADAL" clId="{4C7F435F-0A35-4A76-A5FC-E7E7806C160F}" dt="2026-04-21T23:40:28.791" v="466" actId="208"/>
          <ac:spMkLst>
            <pc:docMk/>
            <pc:sldMk cId="96197439" sldId="2147474348"/>
            <ac:spMk id="36" creationId="{C9446587-5F2F-4C2E-9E0A-02B655DF7619}"/>
          </ac:spMkLst>
        </pc:spChg>
        <pc:spChg chg="add mod">
          <ac:chgData name="Barbara Scott" userId="24507148-4796-4550-bd80-f41653c5f621" providerId="ADAL" clId="{4C7F435F-0A35-4A76-A5FC-E7E7806C160F}" dt="2026-04-21T23:40:45.599" v="470" actId="1076"/>
          <ac:spMkLst>
            <pc:docMk/>
            <pc:sldMk cId="96197439" sldId="2147474348"/>
            <ac:spMk id="43" creationId="{2E2D02EA-3BCF-9748-2B44-ABBDF2DEABF6}"/>
          </ac:spMkLst>
        </pc:spChg>
        <pc:spChg chg="add mod">
          <ac:chgData name="Barbara Scott" userId="24507148-4796-4550-bd80-f41653c5f621" providerId="ADAL" clId="{4C7F435F-0A35-4A76-A5FC-E7E7806C160F}" dt="2026-04-21T23:41:10.687" v="474" actId="1076"/>
          <ac:spMkLst>
            <pc:docMk/>
            <pc:sldMk cId="96197439" sldId="2147474348"/>
            <ac:spMk id="45" creationId="{F49847D9-3F00-B10A-2348-DA4054738F0E}"/>
          </ac:spMkLst>
        </pc:spChg>
        <pc:spChg chg="add mod">
          <ac:chgData name="Barbara Scott" userId="24507148-4796-4550-bd80-f41653c5f621" providerId="ADAL" clId="{4C7F435F-0A35-4A76-A5FC-E7E7806C160F}" dt="2026-04-21T23:41:21.494" v="476" actId="1076"/>
          <ac:spMkLst>
            <pc:docMk/>
            <pc:sldMk cId="96197439" sldId="2147474348"/>
            <ac:spMk id="47" creationId="{541904D3-605F-A020-1AAB-AD345E831097}"/>
          </ac:spMkLst>
        </pc:spChg>
        <pc:graphicFrameChg chg="add mod">
          <ac:chgData name="Barbara Scott" userId="24507148-4796-4550-bd80-f41653c5f621" providerId="ADAL" clId="{4C7F435F-0A35-4A76-A5FC-E7E7806C160F}" dt="2026-04-21T22:40:18.438" v="264" actId="1076"/>
          <ac:graphicFrameMkLst>
            <pc:docMk/>
            <pc:sldMk cId="96197439" sldId="2147474348"/>
            <ac:graphicFrameMk id="14" creationId="{BA493841-51DA-B49B-E887-B137E90AD019}"/>
          </ac:graphicFrameMkLst>
        </pc:graphicFrameChg>
        <pc:graphicFrameChg chg="mod modGraphic">
          <ac:chgData name="Barbara Scott" userId="24507148-4796-4550-bd80-f41653c5f621" providerId="ADAL" clId="{4C7F435F-0A35-4A76-A5FC-E7E7806C160F}" dt="2026-04-22T11:25:16.871" v="887" actId="1076"/>
          <ac:graphicFrameMkLst>
            <pc:docMk/>
            <pc:sldMk cId="96197439" sldId="2147474348"/>
            <ac:graphicFrameMk id="19" creationId="{12815568-797B-A3FA-73EE-4C3919F2B6C2}"/>
          </ac:graphicFrameMkLst>
        </pc:graphicFrameChg>
        <pc:graphicFrameChg chg="mod modGraphic">
          <ac:chgData name="Barbara Scott" userId="24507148-4796-4550-bd80-f41653c5f621" providerId="ADAL" clId="{4C7F435F-0A35-4A76-A5FC-E7E7806C160F}" dt="2026-04-21T23:39:48.498" v="459" actId="1076"/>
          <ac:graphicFrameMkLst>
            <pc:docMk/>
            <pc:sldMk cId="96197439" sldId="2147474348"/>
            <ac:graphicFrameMk id="20" creationId="{7B375AE8-1E2A-60C7-9AE8-6FA6362BF34D}"/>
          </ac:graphicFrameMkLst>
        </pc:graphicFrameChg>
        <pc:graphicFrameChg chg="modGraphic">
          <ac:chgData name="Barbara Scott" userId="24507148-4796-4550-bd80-f41653c5f621" providerId="ADAL" clId="{4C7F435F-0A35-4A76-A5FC-E7E7806C160F}" dt="2026-04-21T23:39:53.001" v="460" actId="404"/>
          <ac:graphicFrameMkLst>
            <pc:docMk/>
            <pc:sldMk cId="96197439" sldId="2147474348"/>
            <ac:graphicFrameMk id="21" creationId="{59FFD154-345E-5D2B-F5DC-89D6C8F491C6}"/>
          </ac:graphicFrameMkLst>
        </pc:graphicFrameChg>
        <pc:graphicFrameChg chg="mod">
          <ac:chgData name="Barbara Scott" userId="24507148-4796-4550-bd80-f41653c5f621" providerId="ADAL" clId="{4C7F435F-0A35-4A76-A5FC-E7E7806C160F}" dt="2026-04-21T22:42:07.881" v="277" actId="14100"/>
          <ac:graphicFrameMkLst>
            <pc:docMk/>
            <pc:sldMk cId="96197439" sldId="2147474348"/>
            <ac:graphicFrameMk id="34" creationId="{ABB79880-6232-45BE-A412-7C2D7D742BE5}"/>
          </ac:graphicFrameMkLst>
        </pc:graphicFrameChg>
        <pc:graphicFrameChg chg="mod">
          <ac:chgData name="Barbara Scott" userId="24507148-4796-4550-bd80-f41653c5f621" providerId="ADAL" clId="{4C7F435F-0A35-4A76-A5FC-E7E7806C160F}" dt="2026-04-21T23:40:15.270" v="464" actId="14100"/>
          <ac:graphicFrameMkLst>
            <pc:docMk/>
            <pc:sldMk cId="96197439" sldId="2147474348"/>
            <ac:graphicFrameMk id="42" creationId="{E514D713-2B1C-4D42-8EA5-C87A5D640688}"/>
          </ac:graphicFrameMkLst>
        </pc:graphicFrameChg>
        <pc:picChg chg="add mod">
          <ac:chgData name="Barbara Scott" userId="24507148-4796-4550-bd80-f41653c5f621" providerId="ADAL" clId="{4C7F435F-0A35-4A76-A5FC-E7E7806C160F}" dt="2026-04-21T22:41:50.191" v="276"/>
          <ac:picMkLst>
            <pc:docMk/>
            <pc:sldMk cId="96197439" sldId="2147474348"/>
            <ac:picMk id="25" creationId="{FE6FD11F-9BDB-9BD7-458A-F6FCAA0D149B}"/>
          </ac:picMkLst>
        </pc:picChg>
      </pc:sldChg>
      <pc:sldChg chg="addSp modSp add ord">
        <pc:chgData name="Barbara Scott" userId="24507148-4796-4550-bd80-f41653c5f621" providerId="ADAL" clId="{4C7F435F-0A35-4A76-A5FC-E7E7806C160F}" dt="2026-04-21T23:27:31.088" v="422"/>
        <pc:sldMkLst>
          <pc:docMk/>
          <pc:sldMk cId="3204532111" sldId="2147474592"/>
        </pc:sldMkLst>
      </pc:sldChg>
      <pc:sldChg chg="modSp mod">
        <pc:chgData name="Barbara Scott" userId="24507148-4796-4550-bd80-f41653c5f621" providerId="ADAL" clId="{4C7F435F-0A35-4A76-A5FC-E7E7806C160F}" dt="2026-04-24T09:54:48.514" v="1682" actId="207"/>
        <pc:sldMkLst>
          <pc:docMk/>
          <pc:sldMk cId="1130743246" sldId="2147475065"/>
        </pc:sldMkLst>
        <pc:spChg chg="mod">
          <ac:chgData name="Barbara Scott" userId="24507148-4796-4550-bd80-f41653c5f621" providerId="ADAL" clId="{4C7F435F-0A35-4A76-A5FC-E7E7806C160F}" dt="2026-04-24T09:54:48.514" v="1682" actId="207"/>
          <ac:spMkLst>
            <pc:docMk/>
            <pc:sldMk cId="1130743246" sldId="2147475065"/>
            <ac:spMk id="58" creationId="{3B3BD2C8-3D82-4FA0-B2D7-B2F2D32AFCB2}"/>
          </ac:spMkLst>
        </pc:spChg>
      </pc:sldChg>
      <pc:sldChg chg="addSp delSp modSp mod">
        <pc:chgData name="Barbara Scott" userId="24507148-4796-4550-bd80-f41653c5f621" providerId="ADAL" clId="{4C7F435F-0A35-4A76-A5FC-E7E7806C160F}" dt="2026-04-27T23:05:28.929" v="2755" actId="14826"/>
        <pc:sldMkLst>
          <pc:docMk/>
          <pc:sldMk cId="2615416002" sldId="2147475277"/>
        </pc:sldMkLst>
        <pc:spChg chg="mod">
          <ac:chgData name="Barbara Scott" userId="24507148-4796-4550-bd80-f41653c5f621" providerId="ADAL" clId="{4C7F435F-0A35-4A76-A5FC-E7E7806C160F}" dt="2026-04-24T12:03:18.346" v="2273" actId="1076"/>
          <ac:spMkLst>
            <pc:docMk/>
            <pc:sldMk cId="2615416002" sldId="2147475277"/>
            <ac:spMk id="7" creationId="{15B8F7C9-0336-D107-A6C0-C148EFFF471C}"/>
          </ac:spMkLst>
        </pc:spChg>
        <pc:spChg chg="mod">
          <ac:chgData name="Barbara Scott" userId="24507148-4796-4550-bd80-f41653c5f621" providerId="ADAL" clId="{4C7F435F-0A35-4A76-A5FC-E7E7806C160F}" dt="2026-04-24T12:03:35.704" v="2276" actId="20577"/>
          <ac:spMkLst>
            <pc:docMk/>
            <pc:sldMk cId="2615416002" sldId="2147475277"/>
            <ac:spMk id="8" creationId="{F0CEBBBB-757B-B337-338A-C0DC767BAA99}"/>
          </ac:spMkLst>
        </pc:spChg>
        <pc:spChg chg="add mod">
          <ac:chgData name="Barbara Scott" userId="24507148-4796-4550-bd80-f41653c5f621" providerId="ADAL" clId="{4C7F435F-0A35-4A76-A5FC-E7E7806C160F}" dt="2026-04-24T11:58:19.442" v="2223" actId="14100"/>
          <ac:spMkLst>
            <pc:docMk/>
            <pc:sldMk cId="2615416002" sldId="2147475277"/>
            <ac:spMk id="31" creationId="{A13AD6AC-414D-AFDA-169B-42ED9F6F7DDA}"/>
          </ac:spMkLst>
        </pc:spChg>
        <pc:spChg chg="add mod">
          <ac:chgData name="Barbara Scott" userId="24507148-4796-4550-bd80-f41653c5f621" providerId="ADAL" clId="{4C7F435F-0A35-4A76-A5FC-E7E7806C160F}" dt="2026-04-24T11:58:52.737" v="2229" actId="14100"/>
          <ac:spMkLst>
            <pc:docMk/>
            <pc:sldMk cId="2615416002" sldId="2147475277"/>
            <ac:spMk id="32" creationId="{7B42F5AF-C687-041F-F78F-918C096D0D74}"/>
          </ac:spMkLst>
        </pc:spChg>
        <pc:spChg chg="ord">
          <ac:chgData name="Barbara Scott" userId="24507148-4796-4550-bd80-f41653c5f621" providerId="ADAL" clId="{4C7F435F-0A35-4A76-A5FC-E7E7806C160F}" dt="2026-04-24T12:02:47.111" v="2266" actId="167"/>
          <ac:spMkLst>
            <pc:docMk/>
            <pc:sldMk cId="2615416002" sldId="2147475277"/>
            <ac:spMk id="33" creationId="{5D33BCB1-A35E-E57B-AD64-56B3BAA371D8}"/>
          </ac:spMkLst>
        </pc:spChg>
        <pc:spChg chg="add mod">
          <ac:chgData name="Barbara Scott" userId="24507148-4796-4550-bd80-f41653c5f621" providerId="ADAL" clId="{4C7F435F-0A35-4A76-A5FC-E7E7806C160F}" dt="2026-04-24T11:58:59.403" v="2231" actId="1076"/>
          <ac:spMkLst>
            <pc:docMk/>
            <pc:sldMk cId="2615416002" sldId="2147475277"/>
            <ac:spMk id="38" creationId="{62EEEF4E-714A-4B6B-9377-28F9F97E5500}"/>
          </ac:spMkLst>
        </pc:spChg>
        <pc:spChg chg="add mod">
          <ac:chgData name="Barbara Scott" userId="24507148-4796-4550-bd80-f41653c5f621" providerId="ADAL" clId="{4C7F435F-0A35-4A76-A5FC-E7E7806C160F}" dt="2026-04-24T11:59:10.097" v="2233" actId="1076"/>
          <ac:spMkLst>
            <pc:docMk/>
            <pc:sldMk cId="2615416002" sldId="2147475277"/>
            <ac:spMk id="39" creationId="{B5F55CB9-229E-45A1-E7B5-15EB7A2B5B0B}"/>
          </ac:spMkLst>
        </pc:spChg>
        <pc:spChg chg="add mod">
          <ac:chgData name="Barbara Scott" userId="24507148-4796-4550-bd80-f41653c5f621" providerId="ADAL" clId="{4C7F435F-0A35-4A76-A5FC-E7E7806C160F}" dt="2026-04-24T11:59:43.505" v="2238" actId="1076"/>
          <ac:spMkLst>
            <pc:docMk/>
            <pc:sldMk cId="2615416002" sldId="2147475277"/>
            <ac:spMk id="44" creationId="{EA0CAC06-F3D4-DC9B-0DA0-6E4697F2819D}"/>
          </ac:spMkLst>
        </pc:spChg>
        <pc:spChg chg="add mod">
          <ac:chgData name="Barbara Scott" userId="24507148-4796-4550-bd80-f41653c5f621" providerId="ADAL" clId="{4C7F435F-0A35-4A76-A5FC-E7E7806C160F}" dt="2026-04-24T11:59:52.242" v="2240" actId="1076"/>
          <ac:spMkLst>
            <pc:docMk/>
            <pc:sldMk cId="2615416002" sldId="2147475277"/>
            <ac:spMk id="46" creationId="{8E649558-748B-A2A3-26B7-D0912C18356F}"/>
          </ac:spMkLst>
        </pc:spChg>
        <pc:spChg chg="add mod">
          <ac:chgData name="Barbara Scott" userId="24507148-4796-4550-bd80-f41653c5f621" providerId="ADAL" clId="{4C7F435F-0A35-4A76-A5FC-E7E7806C160F}" dt="2026-04-24T12:00:59.617" v="2247" actId="1076"/>
          <ac:spMkLst>
            <pc:docMk/>
            <pc:sldMk cId="2615416002" sldId="2147475277"/>
            <ac:spMk id="47" creationId="{A5345F51-35C5-F5C9-4D8D-D71D9670B9E2}"/>
          </ac:spMkLst>
        </pc:spChg>
        <pc:spChg chg="add mod">
          <ac:chgData name="Barbara Scott" userId="24507148-4796-4550-bd80-f41653c5f621" providerId="ADAL" clId="{4C7F435F-0A35-4A76-A5FC-E7E7806C160F}" dt="2026-04-24T12:01:05.642" v="2249" actId="1076"/>
          <ac:spMkLst>
            <pc:docMk/>
            <pc:sldMk cId="2615416002" sldId="2147475277"/>
            <ac:spMk id="50" creationId="{034D608D-9A8E-9C3A-1742-BD17018476D0}"/>
          </ac:spMkLst>
        </pc:spChg>
        <pc:spChg chg="add mod">
          <ac:chgData name="Barbara Scott" userId="24507148-4796-4550-bd80-f41653c5f621" providerId="ADAL" clId="{4C7F435F-0A35-4A76-A5FC-E7E7806C160F}" dt="2026-04-24T12:01:13.170" v="2251" actId="1076"/>
          <ac:spMkLst>
            <pc:docMk/>
            <pc:sldMk cId="2615416002" sldId="2147475277"/>
            <ac:spMk id="51" creationId="{44247AB9-33FC-BDDD-3F4E-29733220A228}"/>
          </ac:spMkLst>
        </pc:spChg>
        <pc:spChg chg="add mod">
          <ac:chgData name="Barbara Scott" userId="24507148-4796-4550-bd80-f41653c5f621" providerId="ADAL" clId="{4C7F435F-0A35-4A76-A5FC-E7E7806C160F}" dt="2026-04-24T12:01:30.554" v="2257" actId="1076"/>
          <ac:spMkLst>
            <pc:docMk/>
            <pc:sldMk cId="2615416002" sldId="2147475277"/>
            <ac:spMk id="60" creationId="{5BD2A414-A799-9598-2267-368CD6814DD7}"/>
          </ac:spMkLst>
        </pc:spChg>
        <pc:spChg chg="add mod">
          <ac:chgData name="Barbara Scott" userId="24507148-4796-4550-bd80-f41653c5f621" providerId="ADAL" clId="{4C7F435F-0A35-4A76-A5FC-E7E7806C160F}" dt="2026-04-24T12:01:37.578" v="2259" actId="1076"/>
          <ac:spMkLst>
            <pc:docMk/>
            <pc:sldMk cId="2615416002" sldId="2147475277"/>
            <ac:spMk id="62" creationId="{BDCE5DB4-1077-CCE1-FE79-256F6748F18B}"/>
          </ac:spMkLst>
        </pc:spChg>
        <pc:spChg chg="add mod ord">
          <ac:chgData name="Barbara Scott" userId="24507148-4796-4550-bd80-f41653c5f621" providerId="ADAL" clId="{4C7F435F-0A35-4A76-A5FC-E7E7806C160F}" dt="2026-04-24T12:03:22.601" v="2274" actId="207"/>
          <ac:spMkLst>
            <pc:docMk/>
            <pc:sldMk cId="2615416002" sldId="2147475277"/>
            <ac:spMk id="65" creationId="{6CFD7A27-EE07-7057-BE76-50A38914CC9A}"/>
          </ac:spMkLst>
        </pc:spChg>
        <pc:spChg chg="mod">
          <ac:chgData name="Barbara Scott" userId="24507148-4796-4550-bd80-f41653c5f621" providerId="ADAL" clId="{4C7F435F-0A35-4A76-A5FC-E7E7806C160F}" dt="2026-04-24T11:54:14.355" v="2198" actId="208"/>
          <ac:spMkLst>
            <pc:docMk/>
            <pc:sldMk cId="2615416002" sldId="2147475277"/>
            <ac:spMk id="82" creationId="{0556611A-FA5B-E0EF-7F93-50B38B719D83}"/>
          </ac:spMkLst>
        </pc:spChg>
        <pc:graphicFrameChg chg="add del mod">
          <ac:chgData name="Barbara Scott" userId="24507148-4796-4550-bd80-f41653c5f621" providerId="ADAL" clId="{4C7F435F-0A35-4A76-A5FC-E7E7806C160F}" dt="2026-04-24T12:03:18.346" v="2273" actId="1076"/>
          <ac:graphicFrameMkLst>
            <pc:docMk/>
            <pc:sldMk cId="2615416002" sldId="2147475277"/>
            <ac:graphicFrameMk id="6" creationId="{AB5196A0-3E5B-12E4-E3E9-0A4DF3F922B5}"/>
          </ac:graphicFrameMkLst>
        </pc:graphicFrameChg>
        <pc:graphicFrameChg chg="add mod">
          <ac:chgData name="Barbara Scott" userId="24507148-4796-4550-bd80-f41653c5f621" providerId="ADAL" clId="{4C7F435F-0A35-4A76-A5FC-E7E7806C160F}" dt="2026-04-24T12:00:53.273" v="2246"/>
          <ac:graphicFrameMkLst>
            <pc:docMk/>
            <pc:sldMk cId="2615416002" sldId="2147475277"/>
            <ac:graphicFrameMk id="16" creationId="{1B7013F2-5720-70F5-9B24-AD7AA924BC4C}"/>
          </ac:graphicFrameMkLst>
        </pc:graphicFrameChg>
        <pc:graphicFrameChg chg="add mod">
          <ac:chgData name="Barbara Scott" userId="24507148-4796-4550-bd80-f41653c5f621" providerId="ADAL" clId="{4C7F435F-0A35-4A76-A5FC-E7E7806C160F}" dt="2026-04-24T11:56:56.899" v="2209" actId="207"/>
          <ac:graphicFrameMkLst>
            <pc:docMk/>
            <pc:sldMk cId="2615416002" sldId="2147475277"/>
            <ac:graphicFrameMk id="17" creationId="{50157FB1-BD8B-D614-9D8D-3367F12DE05B}"/>
          </ac:graphicFrameMkLst>
        </pc:graphicFrameChg>
        <pc:graphicFrameChg chg="add del mod">
          <ac:chgData name="Barbara Scott" userId="24507148-4796-4550-bd80-f41653c5f621" providerId="ADAL" clId="{4C7F435F-0A35-4A76-A5FC-E7E7806C160F}" dt="2026-04-24T12:01:20.714" v="2255" actId="21"/>
          <ac:graphicFrameMkLst>
            <pc:docMk/>
            <pc:sldMk cId="2615416002" sldId="2147475277"/>
            <ac:graphicFrameMk id="18" creationId="{1F8A9FAF-F75A-C83F-A7FA-85B9DA4B1600}"/>
          </ac:graphicFrameMkLst>
        </pc:graphicFrameChg>
        <pc:graphicFrameChg chg="add mod">
          <ac:chgData name="Barbara Scott" userId="24507148-4796-4550-bd80-f41653c5f621" providerId="ADAL" clId="{4C7F435F-0A35-4A76-A5FC-E7E7806C160F}" dt="2026-04-24T11:56:53.050" v="2208" actId="207"/>
          <ac:graphicFrameMkLst>
            <pc:docMk/>
            <pc:sldMk cId="2615416002" sldId="2147475277"/>
            <ac:graphicFrameMk id="19" creationId="{D139D9E5-64C6-5E52-4992-4680CA048077}"/>
          </ac:graphicFrameMkLst>
        </pc:graphicFrameChg>
        <pc:graphicFrameChg chg="add mod">
          <ac:chgData name="Barbara Scott" userId="24507148-4796-4550-bd80-f41653c5f621" providerId="ADAL" clId="{4C7F435F-0A35-4A76-A5FC-E7E7806C160F}" dt="2026-04-24T11:57:05.434" v="2211" actId="207"/>
          <ac:graphicFrameMkLst>
            <pc:docMk/>
            <pc:sldMk cId="2615416002" sldId="2147475277"/>
            <ac:graphicFrameMk id="20" creationId="{90B52A52-4A60-AA47-DADC-F62F5A51CD0C}"/>
          </ac:graphicFrameMkLst>
        </pc:graphicFrameChg>
        <pc:graphicFrameChg chg="add del mod">
          <ac:chgData name="Barbara Scott" userId="24507148-4796-4550-bd80-f41653c5f621" providerId="ADAL" clId="{4C7F435F-0A35-4A76-A5FC-E7E7806C160F}" dt="2026-04-24T11:57:30.459" v="2215" actId="478"/>
          <ac:graphicFrameMkLst>
            <pc:docMk/>
            <pc:sldMk cId="2615416002" sldId="2147475277"/>
            <ac:graphicFrameMk id="21" creationId="{2A85FF3A-8039-3E2F-4A80-8236E08117EE}"/>
          </ac:graphicFrameMkLst>
        </pc:graphicFrameChg>
        <pc:graphicFrameChg chg="add mod">
          <ac:chgData name="Barbara Scott" userId="24507148-4796-4550-bd80-f41653c5f621" providerId="ADAL" clId="{4C7F435F-0A35-4A76-A5FC-E7E7806C160F}" dt="2026-04-24T11:53:37.463" v="2183"/>
          <ac:graphicFrameMkLst>
            <pc:docMk/>
            <pc:sldMk cId="2615416002" sldId="2147475277"/>
            <ac:graphicFrameMk id="22" creationId="{137D5D32-FD36-6993-E1F5-69F84A764E3F}"/>
          </ac:graphicFrameMkLst>
        </pc:graphicFrameChg>
        <pc:graphicFrameChg chg="add mod">
          <ac:chgData name="Barbara Scott" userId="24507148-4796-4550-bd80-f41653c5f621" providerId="ADAL" clId="{4C7F435F-0A35-4A76-A5FC-E7E7806C160F}" dt="2026-04-24T11:53:37.463" v="2183"/>
          <ac:graphicFrameMkLst>
            <pc:docMk/>
            <pc:sldMk cId="2615416002" sldId="2147475277"/>
            <ac:graphicFrameMk id="23" creationId="{6F4975FF-81CB-4680-A44E-9A00FACC7EF6}"/>
          </ac:graphicFrameMkLst>
        </pc:graphicFrameChg>
        <pc:graphicFrameChg chg="add mod">
          <ac:chgData name="Barbara Scott" userId="24507148-4796-4550-bd80-f41653c5f621" providerId="ADAL" clId="{4C7F435F-0A35-4A76-A5FC-E7E7806C160F}" dt="2026-04-24T11:53:37.463" v="2183"/>
          <ac:graphicFrameMkLst>
            <pc:docMk/>
            <pc:sldMk cId="2615416002" sldId="2147475277"/>
            <ac:graphicFrameMk id="25" creationId="{BC99E9F9-C258-9AF0-F81C-15BE0C0406F4}"/>
          </ac:graphicFrameMkLst>
        </pc:graphicFrameChg>
        <pc:graphicFrameChg chg="add mod">
          <ac:chgData name="Barbara Scott" userId="24507148-4796-4550-bd80-f41653c5f621" providerId="ADAL" clId="{4C7F435F-0A35-4A76-A5FC-E7E7806C160F}" dt="2026-04-24T11:53:37.463" v="2183"/>
          <ac:graphicFrameMkLst>
            <pc:docMk/>
            <pc:sldMk cId="2615416002" sldId="2147475277"/>
            <ac:graphicFrameMk id="26" creationId="{29A2D7DF-8B58-5115-C1EA-D35FE93303D4}"/>
          </ac:graphicFrameMkLst>
        </pc:graphicFrameChg>
        <pc:picChg chg="add mod ord">
          <ac:chgData name="Barbara Scott" userId="24507148-4796-4550-bd80-f41653c5f621" providerId="ADAL" clId="{4C7F435F-0A35-4A76-A5FC-E7E7806C160F}" dt="2026-04-27T23:05:28.929" v="2755" actId="14826"/>
          <ac:picMkLst>
            <pc:docMk/>
            <pc:sldMk cId="2615416002" sldId="2147475277"/>
            <ac:picMk id="66" creationId="{598812C5-7ECB-0D86-3F40-59F8F89864AF}"/>
          </ac:picMkLst>
        </pc:picChg>
      </pc:sldChg>
      <pc:sldChg chg="addSp delSp modSp mod">
        <pc:chgData name="Barbara Scott" userId="24507148-4796-4550-bd80-f41653c5f621" providerId="ADAL" clId="{4C7F435F-0A35-4A76-A5FC-E7E7806C160F}" dt="2026-04-24T14:24:01.509" v="2573" actId="27918"/>
        <pc:sldMkLst>
          <pc:docMk/>
          <pc:sldMk cId="1285735304" sldId="2147475278"/>
        </pc:sldMkLst>
        <pc:spChg chg="add mod">
          <ac:chgData name="Barbara Scott" userId="24507148-4796-4550-bd80-f41653c5f621" providerId="ADAL" clId="{4C7F435F-0A35-4A76-A5FC-E7E7806C160F}" dt="2026-04-24T14:10:39.412" v="2475"/>
          <ac:spMkLst>
            <pc:docMk/>
            <pc:sldMk cId="1285735304" sldId="2147475278"/>
            <ac:spMk id="11" creationId="{4A0D3F94-9D25-2D3B-5FFD-3B6AD41FF851}"/>
          </ac:spMkLst>
        </pc:spChg>
        <pc:spChg chg="mod">
          <ac:chgData name="Barbara Scott" userId="24507148-4796-4550-bd80-f41653c5f621" providerId="ADAL" clId="{4C7F435F-0A35-4A76-A5FC-E7E7806C160F}" dt="2026-04-24T14:20:23.786" v="2536" actId="208"/>
          <ac:spMkLst>
            <pc:docMk/>
            <pc:sldMk cId="1285735304" sldId="2147475278"/>
            <ac:spMk id="19" creationId="{4136FDA1-AC68-B744-CA59-1449C94C62B6}"/>
          </ac:spMkLst>
        </pc:spChg>
        <pc:spChg chg="mod">
          <ac:chgData name="Barbara Scott" userId="24507148-4796-4550-bd80-f41653c5f621" providerId="ADAL" clId="{4C7F435F-0A35-4A76-A5FC-E7E7806C160F}" dt="2026-04-24T14:22:09.034" v="2554" actId="1036"/>
          <ac:spMkLst>
            <pc:docMk/>
            <pc:sldMk cId="1285735304" sldId="2147475278"/>
            <ac:spMk id="29" creationId="{94322CE7-9DA9-7ED6-4EF2-DCAC46A756BE}"/>
          </ac:spMkLst>
        </pc:spChg>
        <pc:spChg chg="mod">
          <ac:chgData name="Barbara Scott" userId="24507148-4796-4550-bd80-f41653c5f621" providerId="ADAL" clId="{4C7F435F-0A35-4A76-A5FC-E7E7806C160F}" dt="2026-04-24T14:23:10.152" v="2564" actId="208"/>
          <ac:spMkLst>
            <pc:docMk/>
            <pc:sldMk cId="1285735304" sldId="2147475278"/>
            <ac:spMk id="31" creationId="{AF9F468F-3CDA-0FE6-2F13-CAF1692C0472}"/>
          </ac:spMkLst>
        </pc:spChg>
        <pc:spChg chg="mod">
          <ac:chgData name="Barbara Scott" userId="24507148-4796-4550-bd80-f41653c5f621" providerId="ADAL" clId="{4C7F435F-0A35-4A76-A5FC-E7E7806C160F}" dt="2026-04-24T14:23:10.152" v="2564" actId="208"/>
          <ac:spMkLst>
            <pc:docMk/>
            <pc:sldMk cId="1285735304" sldId="2147475278"/>
            <ac:spMk id="32" creationId="{3D652B8A-4C56-7A50-CC7E-3E8E175BB2DD}"/>
          </ac:spMkLst>
        </pc:spChg>
        <pc:spChg chg="mod">
          <ac:chgData name="Barbara Scott" userId="24507148-4796-4550-bd80-f41653c5f621" providerId="ADAL" clId="{4C7F435F-0A35-4A76-A5FC-E7E7806C160F}" dt="2026-04-24T14:23:23.575" v="2566" actId="1076"/>
          <ac:spMkLst>
            <pc:docMk/>
            <pc:sldMk cId="1285735304" sldId="2147475278"/>
            <ac:spMk id="44" creationId="{C39BB064-4EB7-4323-1FB9-DDC0B6B6F929}"/>
          </ac:spMkLst>
        </pc:spChg>
        <pc:spChg chg="mod">
          <ac:chgData name="Barbara Scott" userId="24507148-4796-4550-bd80-f41653c5f621" providerId="ADAL" clId="{4C7F435F-0A35-4A76-A5FC-E7E7806C160F}" dt="2026-04-24T14:23:32.146" v="2567" actId="1076"/>
          <ac:spMkLst>
            <pc:docMk/>
            <pc:sldMk cId="1285735304" sldId="2147475278"/>
            <ac:spMk id="46" creationId="{9F6AF254-9B96-5490-B308-9AA0915AAC6D}"/>
          </ac:spMkLst>
        </pc:spChg>
        <pc:spChg chg="add mod">
          <ac:chgData name="Barbara Scott" userId="24507148-4796-4550-bd80-f41653c5f621" providerId="ADAL" clId="{4C7F435F-0A35-4A76-A5FC-E7E7806C160F}" dt="2026-04-24T14:10:39.412" v="2475"/>
          <ac:spMkLst>
            <pc:docMk/>
            <pc:sldMk cId="1285735304" sldId="2147475278"/>
            <ac:spMk id="64" creationId="{9E7921C4-523D-1F7F-6850-758F718CC2E0}"/>
          </ac:spMkLst>
        </pc:spChg>
        <pc:spChg chg="add mod">
          <ac:chgData name="Barbara Scott" userId="24507148-4796-4550-bd80-f41653c5f621" providerId="ADAL" clId="{4C7F435F-0A35-4A76-A5FC-E7E7806C160F}" dt="2026-04-24T14:10:39.412" v="2475"/>
          <ac:spMkLst>
            <pc:docMk/>
            <pc:sldMk cId="1285735304" sldId="2147475278"/>
            <ac:spMk id="69" creationId="{40C3A5B4-9F0A-7A80-B1EE-E537157A90F7}"/>
          </ac:spMkLst>
        </pc:spChg>
        <pc:spChg chg="add mod">
          <ac:chgData name="Barbara Scott" userId="24507148-4796-4550-bd80-f41653c5f621" providerId="ADAL" clId="{4C7F435F-0A35-4A76-A5FC-E7E7806C160F}" dt="2026-04-24T14:23:43.088" v="2570" actId="1076"/>
          <ac:spMkLst>
            <pc:docMk/>
            <pc:sldMk cId="1285735304" sldId="2147475278"/>
            <ac:spMk id="79" creationId="{B50C4456-82EB-16B4-4F73-DD9A46E656AD}"/>
          </ac:spMkLst>
        </pc:spChg>
        <pc:spChg chg="mod">
          <ac:chgData name="Barbara Scott" userId="24507148-4796-4550-bd80-f41653c5f621" providerId="ADAL" clId="{4C7F435F-0A35-4A76-A5FC-E7E7806C160F}" dt="2026-04-24T14:09:15.305" v="2463" actId="208"/>
          <ac:spMkLst>
            <pc:docMk/>
            <pc:sldMk cId="1285735304" sldId="2147475278"/>
            <ac:spMk id="82" creationId="{FB765404-0087-2EB5-AD11-FE151A5D73D8}"/>
          </ac:spMkLst>
        </pc:spChg>
        <pc:graphicFrameChg chg="add del modGraphic">
          <ac:chgData name="Barbara Scott" userId="24507148-4796-4550-bd80-f41653c5f621" providerId="ADAL" clId="{4C7F435F-0A35-4A76-A5FC-E7E7806C160F}" dt="2026-04-24T14:21:26.827" v="2542" actId="478"/>
          <ac:graphicFrameMkLst>
            <pc:docMk/>
            <pc:sldMk cId="1285735304" sldId="2147475278"/>
            <ac:graphicFrameMk id="36" creationId="{BD8B5545-97D4-868A-BA99-9C272B9FDBB4}"/>
          </ac:graphicFrameMkLst>
        </pc:graphicFrameChg>
        <pc:graphicFrameChg chg="modGraphic">
          <ac:chgData name="Barbara Scott" userId="24507148-4796-4550-bd80-f41653c5f621" providerId="ADAL" clId="{4C7F435F-0A35-4A76-A5FC-E7E7806C160F}" dt="2026-04-24T14:19:47.172" v="2529" actId="404"/>
          <ac:graphicFrameMkLst>
            <pc:docMk/>
            <pc:sldMk cId="1285735304" sldId="2147475278"/>
            <ac:graphicFrameMk id="37" creationId="{9DF12B18-6819-C85B-70D8-5BA56F825D10}"/>
          </ac:graphicFrameMkLst>
        </pc:graphicFrameChg>
        <pc:graphicFrameChg chg="add mod">
          <ac:chgData name="Barbara Scott" userId="24507148-4796-4550-bd80-f41653c5f621" providerId="ADAL" clId="{4C7F435F-0A35-4A76-A5FC-E7E7806C160F}" dt="2026-04-24T14:10:39.412" v="2475"/>
          <ac:graphicFrameMkLst>
            <pc:docMk/>
            <pc:sldMk cId="1285735304" sldId="2147475278"/>
            <ac:graphicFrameMk id="60" creationId="{8CA5C5F7-39A5-F11F-2788-6B799DFB70D4}"/>
          </ac:graphicFrameMkLst>
        </pc:graphicFrameChg>
        <pc:graphicFrameChg chg="add mod ord">
          <ac:chgData name="Barbara Scott" userId="24507148-4796-4550-bd80-f41653c5f621" providerId="ADAL" clId="{4C7F435F-0A35-4A76-A5FC-E7E7806C160F}" dt="2026-04-24T14:22:32.680" v="2557" actId="207"/>
          <ac:graphicFrameMkLst>
            <pc:docMk/>
            <pc:sldMk cId="1285735304" sldId="2147475278"/>
            <ac:graphicFrameMk id="71" creationId="{17605ECB-CA43-677E-48B4-018D0028DFC6}"/>
          </ac:graphicFrameMkLst>
        </pc:graphicFrameChg>
        <pc:graphicFrameChg chg="add mod ord">
          <ac:chgData name="Barbara Scott" userId="24507148-4796-4550-bd80-f41653c5f621" providerId="ADAL" clId="{4C7F435F-0A35-4A76-A5FC-E7E7806C160F}" dt="2026-04-24T14:22:25.609" v="2556" actId="207"/>
          <ac:graphicFrameMkLst>
            <pc:docMk/>
            <pc:sldMk cId="1285735304" sldId="2147475278"/>
            <ac:graphicFrameMk id="72" creationId="{6FC1F766-184B-860F-88DB-4F733BCB096F}"/>
          </ac:graphicFrameMkLst>
        </pc:graphicFrameChg>
        <pc:graphicFrameChg chg="add mod ord">
          <ac:chgData name="Barbara Scott" userId="24507148-4796-4550-bd80-f41653c5f621" providerId="ADAL" clId="{4C7F435F-0A35-4A76-A5FC-E7E7806C160F}" dt="2026-04-24T14:22:36.664" v="2558" actId="207"/>
          <ac:graphicFrameMkLst>
            <pc:docMk/>
            <pc:sldMk cId="1285735304" sldId="2147475278"/>
            <ac:graphicFrameMk id="73" creationId="{47C59BAD-F5AA-4B2C-5AB7-254B054AF0EE}"/>
          </ac:graphicFrameMkLst>
        </pc:graphicFrameChg>
        <pc:graphicFrameChg chg="add mod ord">
          <ac:chgData name="Barbara Scott" userId="24507148-4796-4550-bd80-f41653c5f621" providerId="ADAL" clId="{4C7F435F-0A35-4A76-A5FC-E7E7806C160F}" dt="2026-04-24T14:21:56.961" v="2548" actId="207"/>
          <ac:graphicFrameMkLst>
            <pc:docMk/>
            <pc:sldMk cId="1285735304" sldId="2147475278"/>
            <ac:graphicFrameMk id="74" creationId="{736A68D4-9E0F-A8D4-EBAA-5B24FDAD0CF5}"/>
          </ac:graphicFrameMkLst>
        </pc:graphicFrameChg>
        <pc:graphicFrameChg chg="add mod">
          <ac:chgData name="Barbara Scott" userId="24507148-4796-4550-bd80-f41653c5f621" providerId="ADAL" clId="{4C7F435F-0A35-4A76-A5FC-E7E7806C160F}" dt="2026-04-24T14:21:08.706" v="2538"/>
          <ac:graphicFrameMkLst>
            <pc:docMk/>
            <pc:sldMk cId="1285735304" sldId="2147475278"/>
            <ac:graphicFrameMk id="75" creationId="{23918674-0265-F13A-4AA8-9D6CD9F393B9}"/>
          </ac:graphicFrameMkLst>
        </pc:graphicFrameChg>
        <pc:graphicFrameChg chg="add mod">
          <ac:chgData name="Barbara Scott" userId="24507148-4796-4550-bd80-f41653c5f621" providerId="ADAL" clId="{4C7F435F-0A35-4A76-A5FC-E7E7806C160F}" dt="2026-04-24T14:21:08.706" v="2538"/>
          <ac:graphicFrameMkLst>
            <pc:docMk/>
            <pc:sldMk cId="1285735304" sldId="2147475278"/>
            <ac:graphicFrameMk id="76" creationId="{76013FEE-BDC6-F0F6-9350-B945E1BB867D}"/>
          </ac:graphicFrameMkLst>
        </pc:graphicFrameChg>
        <pc:graphicFrameChg chg="add mod">
          <ac:chgData name="Barbara Scott" userId="24507148-4796-4550-bd80-f41653c5f621" providerId="ADAL" clId="{4C7F435F-0A35-4A76-A5FC-E7E7806C160F}" dt="2026-04-24T14:21:08.706" v="2538"/>
          <ac:graphicFrameMkLst>
            <pc:docMk/>
            <pc:sldMk cId="1285735304" sldId="2147475278"/>
            <ac:graphicFrameMk id="77" creationId="{116D344F-66A5-B460-8529-0AFC6C01E4EF}"/>
          </ac:graphicFrameMkLst>
        </pc:graphicFrameChg>
      </pc:sldChg>
      <pc:sldChg chg="addSp delSp modSp mod">
        <pc:chgData name="Barbara Scott" userId="24507148-4796-4550-bd80-f41653c5f621" providerId="ADAL" clId="{4C7F435F-0A35-4A76-A5FC-E7E7806C160F}" dt="2026-04-22T15:15:09.516" v="1297" actId="1076"/>
        <pc:sldMkLst>
          <pc:docMk/>
          <pc:sldMk cId="2941562825" sldId="2147475279"/>
        </pc:sldMkLst>
        <pc:spChg chg="mod">
          <ac:chgData name="Barbara Scott" userId="24507148-4796-4550-bd80-f41653c5f621" providerId="ADAL" clId="{4C7F435F-0A35-4A76-A5FC-E7E7806C160F}" dt="2026-04-22T15:11:17.788" v="1263" actId="1076"/>
          <ac:spMkLst>
            <pc:docMk/>
            <pc:sldMk cId="2941562825" sldId="2147475279"/>
            <ac:spMk id="3" creationId="{53CC1228-DA0F-6F25-EF10-723284A3DBCB}"/>
          </ac:spMkLst>
        </pc:spChg>
        <pc:spChg chg="mod">
          <ac:chgData name="Barbara Scott" userId="24507148-4796-4550-bd80-f41653c5f621" providerId="ADAL" clId="{4C7F435F-0A35-4A76-A5FC-E7E7806C160F}" dt="2026-04-22T14:50:42.797" v="1149" actId="1076"/>
          <ac:spMkLst>
            <pc:docMk/>
            <pc:sldMk cId="2941562825" sldId="2147475279"/>
            <ac:spMk id="9" creationId="{F1BCCD66-4618-D038-FBF4-BB4496D07154}"/>
          </ac:spMkLst>
        </pc:spChg>
        <pc:spChg chg="mod ord">
          <ac:chgData name="Barbara Scott" userId="24507148-4796-4550-bd80-f41653c5f621" providerId="ADAL" clId="{4C7F435F-0A35-4A76-A5FC-E7E7806C160F}" dt="2026-04-22T14:59:38.443" v="1204" actId="166"/>
          <ac:spMkLst>
            <pc:docMk/>
            <pc:sldMk cId="2941562825" sldId="2147475279"/>
            <ac:spMk id="10" creationId="{9499B378-E922-9901-CA0F-281754CF8095}"/>
          </ac:spMkLst>
        </pc:spChg>
        <pc:spChg chg="mod">
          <ac:chgData name="Barbara Scott" userId="24507148-4796-4550-bd80-f41653c5f621" providerId="ADAL" clId="{4C7F435F-0A35-4A76-A5FC-E7E7806C160F}" dt="2026-04-22T14:50:42.797" v="1149" actId="1076"/>
          <ac:spMkLst>
            <pc:docMk/>
            <pc:sldMk cId="2941562825" sldId="2147475279"/>
            <ac:spMk id="15" creationId="{B759396B-83DB-0FA5-D9F5-E596E5869089}"/>
          </ac:spMkLst>
        </pc:spChg>
        <pc:spChg chg="mod">
          <ac:chgData name="Barbara Scott" userId="24507148-4796-4550-bd80-f41653c5f621" providerId="ADAL" clId="{4C7F435F-0A35-4A76-A5FC-E7E7806C160F}" dt="2026-04-22T14:50:42.797" v="1149" actId="1076"/>
          <ac:spMkLst>
            <pc:docMk/>
            <pc:sldMk cId="2941562825" sldId="2147475279"/>
            <ac:spMk id="16" creationId="{41C108F3-1156-5CE6-DA39-3CAE2B558B08}"/>
          </ac:spMkLst>
        </pc:spChg>
        <pc:spChg chg="mod">
          <ac:chgData name="Barbara Scott" userId="24507148-4796-4550-bd80-f41653c5f621" providerId="ADAL" clId="{4C7F435F-0A35-4A76-A5FC-E7E7806C160F}" dt="2026-04-22T14:50:42.797" v="1149" actId="1076"/>
          <ac:spMkLst>
            <pc:docMk/>
            <pc:sldMk cId="2941562825" sldId="2147475279"/>
            <ac:spMk id="18" creationId="{299392B7-3EAA-8DF8-E6BB-8D59AB7B013E}"/>
          </ac:spMkLst>
        </pc:spChg>
        <pc:spChg chg="mod ord">
          <ac:chgData name="Barbara Scott" userId="24507148-4796-4550-bd80-f41653c5f621" providerId="ADAL" clId="{4C7F435F-0A35-4A76-A5FC-E7E7806C160F}" dt="2026-04-22T14:59:55.541" v="1206" actId="1076"/>
          <ac:spMkLst>
            <pc:docMk/>
            <pc:sldMk cId="2941562825" sldId="2147475279"/>
            <ac:spMk id="20" creationId="{349CA72F-9C40-DD0F-19CA-34C772D892C1}"/>
          </ac:spMkLst>
        </pc:spChg>
        <pc:spChg chg="mod">
          <ac:chgData name="Barbara Scott" userId="24507148-4796-4550-bd80-f41653c5f621" providerId="ADAL" clId="{4C7F435F-0A35-4A76-A5FC-E7E7806C160F}" dt="2026-04-22T14:16:59.580" v="1040" actId="20577"/>
          <ac:spMkLst>
            <pc:docMk/>
            <pc:sldMk cId="2941562825" sldId="2147475279"/>
            <ac:spMk id="24" creationId="{DE278CCE-3202-B18E-5AAE-1EB935B06694}"/>
          </ac:spMkLst>
        </pc:spChg>
        <pc:spChg chg="mod">
          <ac:chgData name="Barbara Scott" userId="24507148-4796-4550-bd80-f41653c5f621" providerId="ADAL" clId="{4C7F435F-0A35-4A76-A5FC-E7E7806C160F}" dt="2026-04-22T15:11:20.940" v="1264" actId="1076"/>
          <ac:spMkLst>
            <pc:docMk/>
            <pc:sldMk cId="2941562825" sldId="2147475279"/>
            <ac:spMk id="40" creationId="{28140916-7DC7-FF03-8205-B6D25603C379}"/>
          </ac:spMkLst>
        </pc:spChg>
        <pc:spChg chg="ord">
          <ac:chgData name="Barbara Scott" userId="24507148-4796-4550-bd80-f41653c5f621" providerId="ADAL" clId="{4C7F435F-0A35-4A76-A5FC-E7E7806C160F}" dt="2026-04-22T14:59:38.443" v="1204" actId="166"/>
          <ac:spMkLst>
            <pc:docMk/>
            <pc:sldMk cId="2941562825" sldId="2147475279"/>
            <ac:spMk id="43" creationId="{351B5164-298B-F805-7C2C-076317FB457D}"/>
          </ac:spMkLst>
        </pc:spChg>
        <pc:spChg chg="mod">
          <ac:chgData name="Barbara Scott" userId="24507148-4796-4550-bd80-f41653c5f621" providerId="ADAL" clId="{4C7F435F-0A35-4A76-A5FC-E7E7806C160F}" dt="2026-04-22T14:50:42.797" v="1149" actId="1076"/>
          <ac:spMkLst>
            <pc:docMk/>
            <pc:sldMk cId="2941562825" sldId="2147475279"/>
            <ac:spMk id="44" creationId="{3F59E7A9-CDAF-2696-975F-DB5976EDC95F}"/>
          </ac:spMkLst>
        </pc:spChg>
        <pc:spChg chg="mod">
          <ac:chgData name="Barbara Scott" userId="24507148-4796-4550-bd80-f41653c5f621" providerId="ADAL" clId="{4C7F435F-0A35-4A76-A5FC-E7E7806C160F}" dt="2026-04-22T14:50:42.797" v="1149" actId="1076"/>
          <ac:spMkLst>
            <pc:docMk/>
            <pc:sldMk cId="2941562825" sldId="2147475279"/>
            <ac:spMk id="46" creationId="{E11E3362-FF18-A63F-4320-0DAA61870CE8}"/>
          </ac:spMkLst>
        </pc:spChg>
        <pc:spChg chg="ord">
          <ac:chgData name="Barbara Scott" userId="24507148-4796-4550-bd80-f41653c5f621" providerId="ADAL" clId="{4C7F435F-0A35-4A76-A5FC-E7E7806C160F}" dt="2026-04-22T14:59:38.443" v="1204" actId="166"/>
          <ac:spMkLst>
            <pc:docMk/>
            <pc:sldMk cId="2941562825" sldId="2147475279"/>
            <ac:spMk id="47" creationId="{7A4FE44A-6357-DDD7-9B65-B371AA118CB0}"/>
          </ac:spMkLst>
        </pc:spChg>
        <pc:spChg chg="mod">
          <ac:chgData name="Barbara Scott" userId="24507148-4796-4550-bd80-f41653c5f621" providerId="ADAL" clId="{4C7F435F-0A35-4A76-A5FC-E7E7806C160F}" dt="2026-04-22T14:59:50.790" v="1205" actId="1076"/>
          <ac:spMkLst>
            <pc:docMk/>
            <pc:sldMk cId="2941562825" sldId="2147475279"/>
            <ac:spMk id="48" creationId="{7707C27F-E8F0-3059-74EC-16429AB31E82}"/>
          </ac:spMkLst>
        </pc:spChg>
        <pc:spChg chg="mod">
          <ac:chgData name="Barbara Scott" userId="24507148-4796-4550-bd80-f41653c5f621" providerId="ADAL" clId="{4C7F435F-0A35-4A76-A5FC-E7E7806C160F}" dt="2026-04-22T15:11:12.323" v="1261" actId="1076"/>
          <ac:spMkLst>
            <pc:docMk/>
            <pc:sldMk cId="2941562825" sldId="2147475279"/>
            <ac:spMk id="49" creationId="{33A5EDBC-1EFE-8BDB-B776-262A6DBD6963}"/>
          </ac:spMkLst>
        </pc:spChg>
        <pc:spChg chg="ord">
          <ac:chgData name="Barbara Scott" userId="24507148-4796-4550-bd80-f41653c5f621" providerId="ADAL" clId="{4C7F435F-0A35-4A76-A5FC-E7E7806C160F}" dt="2026-04-22T14:59:38.443" v="1204" actId="166"/>
          <ac:spMkLst>
            <pc:docMk/>
            <pc:sldMk cId="2941562825" sldId="2147475279"/>
            <ac:spMk id="51" creationId="{7E2C82FA-023E-269C-038E-BA34A9C28647}"/>
          </ac:spMkLst>
        </pc:spChg>
        <pc:spChg chg="mod ord">
          <ac:chgData name="Barbara Scott" userId="24507148-4796-4550-bd80-f41653c5f621" providerId="ADAL" clId="{4C7F435F-0A35-4A76-A5FC-E7E7806C160F}" dt="2026-04-22T15:00:05.822" v="1208" actId="208"/>
          <ac:spMkLst>
            <pc:docMk/>
            <pc:sldMk cId="2941562825" sldId="2147475279"/>
            <ac:spMk id="56" creationId="{BF36408B-78E6-2EBE-5AEB-0F22A4F9D6B3}"/>
          </ac:spMkLst>
        </pc:spChg>
        <pc:spChg chg="mod">
          <ac:chgData name="Barbara Scott" userId="24507148-4796-4550-bd80-f41653c5f621" providerId="ADAL" clId="{4C7F435F-0A35-4A76-A5FC-E7E7806C160F}" dt="2026-04-22T15:00:05.822" v="1208" actId="208"/>
          <ac:spMkLst>
            <pc:docMk/>
            <pc:sldMk cId="2941562825" sldId="2147475279"/>
            <ac:spMk id="57" creationId="{9751BADE-4E0F-D494-C470-9A4450C78D65}"/>
          </ac:spMkLst>
        </pc:spChg>
        <pc:spChg chg="mod ord">
          <ac:chgData name="Barbara Scott" userId="24507148-4796-4550-bd80-f41653c5f621" providerId="ADAL" clId="{4C7F435F-0A35-4A76-A5FC-E7E7806C160F}" dt="2026-04-22T14:59:38.443" v="1204" actId="166"/>
          <ac:spMkLst>
            <pc:docMk/>
            <pc:sldMk cId="2941562825" sldId="2147475279"/>
            <ac:spMk id="67" creationId="{F16702DA-A4E6-D017-83E8-681CB3BD9C97}"/>
          </ac:spMkLst>
        </pc:spChg>
        <pc:spChg chg="add mod">
          <ac:chgData name="Barbara Scott" userId="24507148-4796-4550-bd80-f41653c5f621" providerId="ADAL" clId="{4C7F435F-0A35-4A76-A5FC-E7E7806C160F}" dt="2026-04-22T15:01:52.067" v="1218" actId="14100"/>
          <ac:spMkLst>
            <pc:docMk/>
            <pc:sldMk cId="2941562825" sldId="2147475279"/>
            <ac:spMk id="86" creationId="{C55FC281-7A7B-1AA1-4523-67F9E3A0051B}"/>
          </ac:spMkLst>
        </pc:spChg>
        <pc:spChg chg="mod">
          <ac:chgData name="Barbara Scott" userId="24507148-4796-4550-bd80-f41653c5f621" providerId="ADAL" clId="{4C7F435F-0A35-4A76-A5FC-E7E7806C160F}" dt="2026-04-22T15:02:45.220" v="1243" actId="14100"/>
          <ac:spMkLst>
            <pc:docMk/>
            <pc:sldMk cId="2941562825" sldId="2147475279"/>
            <ac:spMk id="88" creationId="{29F92769-C667-9698-23E5-88114E42E17E}"/>
          </ac:spMkLst>
        </pc:spChg>
        <pc:spChg chg="add mod">
          <ac:chgData name="Barbara Scott" userId="24507148-4796-4550-bd80-f41653c5f621" providerId="ADAL" clId="{4C7F435F-0A35-4A76-A5FC-E7E7806C160F}" dt="2026-04-22T15:01:58.668" v="1220" actId="1076"/>
          <ac:spMkLst>
            <pc:docMk/>
            <pc:sldMk cId="2941562825" sldId="2147475279"/>
            <ac:spMk id="89" creationId="{171C8553-DC7C-2D24-DDBB-926D2227E3B0}"/>
          </ac:spMkLst>
        </pc:spChg>
        <pc:spChg chg="add mod">
          <ac:chgData name="Barbara Scott" userId="24507148-4796-4550-bd80-f41653c5f621" providerId="ADAL" clId="{4C7F435F-0A35-4A76-A5FC-E7E7806C160F}" dt="2026-04-22T15:02:04.236" v="1222" actId="1076"/>
          <ac:spMkLst>
            <pc:docMk/>
            <pc:sldMk cId="2941562825" sldId="2147475279"/>
            <ac:spMk id="90" creationId="{7FF93CCA-E74C-2FDC-3113-CF4899FB3A9E}"/>
          </ac:spMkLst>
        </pc:spChg>
        <pc:spChg chg="add mod">
          <ac:chgData name="Barbara Scott" userId="24507148-4796-4550-bd80-f41653c5f621" providerId="ADAL" clId="{4C7F435F-0A35-4A76-A5FC-E7E7806C160F}" dt="2026-04-22T15:02:12.844" v="1224" actId="1076"/>
          <ac:spMkLst>
            <pc:docMk/>
            <pc:sldMk cId="2941562825" sldId="2147475279"/>
            <ac:spMk id="91" creationId="{768AFA09-B5A2-6250-E29A-B4148FD4B0AF}"/>
          </ac:spMkLst>
        </pc:spChg>
        <pc:spChg chg="add mod">
          <ac:chgData name="Barbara Scott" userId="24507148-4796-4550-bd80-f41653c5f621" providerId="ADAL" clId="{4C7F435F-0A35-4A76-A5FC-E7E7806C160F}" dt="2026-04-22T15:02:16.900" v="1226" actId="1076"/>
          <ac:spMkLst>
            <pc:docMk/>
            <pc:sldMk cId="2941562825" sldId="2147475279"/>
            <ac:spMk id="92" creationId="{5961F589-705C-8066-A807-A595E04CD866}"/>
          </ac:spMkLst>
        </pc:spChg>
        <pc:spChg chg="add mod">
          <ac:chgData name="Barbara Scott" userId="24507148-4796-4550-bd80-f41653c5f621" providerId="ADAL" clId="{4C7F435F-0A35-4A76-A5FC-E7E7806C160F}" dt="2026-04-22T15:08:29.084" v="1248" actId="14100"/>
          <ac:spMkLst>
            <pc:docMk/>
            <pc:sldMk cId="2941562825" sldId="2147475279"/>
            <ac:spMk id="94" creationId="{BA119E67-01D4-FE43-AD1A-3950854856D6}"/>
          </ac:spMkLst>
        </pc:spChg>
        <pc:spChg chg="add mod">
          <ac:chgData name="Barbara Scott" userId="24507148-4796-4550-bd80-f41653c5f621" providerId="ADAL" clId="{4C7F435F-0A35-4A76-A5FC-E7E7806C160F}" dt="2026-04-22T15:08:35.981" v="1250" actId="1076"/>
          <ac:spMkLst>
            <pc:docMk/>
            <pc:sldMk cId="2941562825" sldId="2147475279"/>
            <ac:spMk id="95" creationId="{DD5F03AA-E72A-520F-8E49-AE7E74178304}"/>
          </ac:spMkLst>
        </pc:spChg>
        <pc:spChg chg="add mod">
          <ac:chgData name="Barbara Scott" userId="24507148-4796-4550-bd80-f41653c5f621" providerId="ADAL" clId="{4C7F435F-0A35-4A76-A5FC-E7E7806C160F}" dt="2026-04-22T15:08:45.708" v="1252" actId="1076"/>
          <ac:spMkLst>
            <pc:docMk/>
            <pc:sldMk cId="2941562825" sldId="2147475279"/>
            <ac:spMk id="96" creationId="{10DADD74-A83D-2E25-A2B6-F65EDBC56EF9}"/>
          </ac:spMkLst>
        </pc:spChg>
        <pc:spChg chg="add mod">
          <ac:chgData name="Barbara Scott" userId="24507148-4796-4550-bd80-f41653c5f621" providerId="ADAL" clId="{4C7F435F-0A35-4A76-A5FC-E7E7806C160F}" dt="2026-04-22T15:12:48.094" v="1273" actId="1076"/>
          <ac:spMkLst>
            <pc:docMk/>
            <pc:sldMk cId="2941562825" sldId="2147475279"/>
            <ac:spMk id="97" creationId="{7D5B2304-9969-8940-4B8C-2D0E2A21557C}"/>
          </ac:spMkLst>
        </pc:spChg>
        <pc:spChg chg="add mod">
          <ac:chgData name="Barbara Scott" userId="24507148-4796-4550-bd80-f41653c5f621" providerId="ADAL" clId="{4C7F435F-0A35-4A76-A5FC-E7E7806C160F}" dt="2026-04-22T15:12:58.683" v="1275" actId="1076"/>
          <ac:spMkLst>
            <pc:docMk/>
            <pc:sldMk cId="2941562825" sldId="2147475279"/>
            <ac:spMk id="98" creationId="{A942EC4F-508A-5B0C-89B5-B093A861E01C}"/>
          </ac:spMkLst>
        </pc:spChg>
        <pc:spChg chg="add mod">
          <ac:chgData name="Barbara Scott" userId="24507148-4796-4550-bd80-f41653c5f621" providerId="ADAL" clId="{4C7F435F-0A35-4A76-A5FC-E7E7806C160F}" dt="2026-04-22T15:14:24.717" v="1280" actId="1076"/>
          <ac:spMkLst>
            <pc:docMk/>
            <pc:sldMk cId="2941562825" sldId="2147475279"/>
            <ac:spMk id="99" creationId="{9DB13FE9-BE2B-0047-D5F3-2F26D08FB562}"/>
          </ac:spMkLst>
        </pc:spChg>
        <pc:spChg chg="add mod">
          <ac:chgData name="Barbara Scott" userId="24507148-4796-4550-bd80-f41653c5f621" providerId="ADAL" clId="{4C7F435F-0A35-4A76-A5FC-E7E7806C160F}" dt="2026-04-22T15:14:32.189" v="1282" actId="1076"/>
          <ac:spMkLst>
            <pc:docMk/>
            <pc:sldMk cId="2941562825" sldId="2147475279"/>
            <ac:spMk id="100" creationId="{E44C11D2-7DDA-3EBF-A113-8E9A06B42570}"/>
          </ac:spMkLst>
        </pc:spChg>
        <pc:spChg chg="add mod">
          <ac:chgData name="Barbara Scott" userId="24507148-4796-4550-bd80-f41653c5f621" providerId="ADAL" clId="{4C7F435F-0A35-4A76-A5FC-E7E7806C160F}" dt="2026-04-22T15:14:38.133" v="1284" actId="1076"/>
          <ac:spMkLst>
            <pc:docMk/>
            <pc:sldMk cId="2941562825" sldId="2147475279"/>
            <ac:spMk id="101" creationId="{AD33DCD1-A7CC-8E78-5072-E543E9477A58}"/>
          </ac:spMkLst>
        </pc:spChg>
        <pc:spChg chg="add mod">
          <ac:chgData name="Barbara Scott" userId="24507148-4796-4550-bd80-f41653c5f621" providerId="ADAL" clId="{4C7F435F-0A35-4A76-A5FC-E7E7806C160F}" dt="2026-04-22T15:14:42.820" v="1286" actId="1076"/>
          <ac:spMkLst>
            <pc:docMk/>
            <pc:sldMk cId="2941562825" sldId="2147475279"/>
            <ac:spMk id="102" creationId="{9B0C5B47-BC41-6CDC-6386-F749E08A72CD}"/>
          </ac:spMkLst>
        </pc:spChg>
        <pc:spChg chg="add mod">
          <ac:chgData name="Barbara Scott" userId="24507148-4796-4550-bd80-f41653c5f621" providerId="ADAL" clId="{4C7F435F-0A35-4A76-A5FC-E7E7806C160F}" dt="2026-04-22T15:14:52.844" v="1288" actId="1076"/>
          <ac:spMkLst>
            <pc:docMk/>
            <pc:sldMk cId="2941562825" sldId="2147475279"/>
            <ac:spMk id="103" creationId="{9F41FB20-602C-B942-D505-22732AC012BB}"/>
          </ac:spMkLst>
        </pc:spChg>
        <pc:spChg chg="add mod">
          <ac:chgData name="Barbara Scott" userId="24507148-4796-4550-bd80-f41653c5f621" providerId="ADAL" clId="{4C7F435F-0A35-4A76-A5FC-E7E7806C160F}" dt="2026-04-22T15:14:58.429" v="1290" actId="1076"/>
          <ac:spMkLst>
            <pc:docMk/>
            <pc:sldMk cId="2941562825" sldId="2147475279"/>
            <ac:spMk id="104" creationId="{AE2DCF26-FCFB-7CB2-B9CC-D8F45E38D87A}"/>
          </ac:spMkLst>
        </pc:spChg>
        <pc:spChg chg="add mod">
          <ac:chgData name="Barbara Scott" userId="24507148-4796-4550-bd80-f41653c5f621" providerId="ADAL" clId="{4C7F435F-0A35-4A76-A5FC-E7E7806C160F}" dt="2026-04-22T15:15:01.575" v="1295" actId="1037"/>
          <ac:spMkLst>
            <pc:docMk/>
            <pc:sldMk cId="2941562825" sldId="2147475279"/>
            <ac:spMk id="105" creationId="{9C935F1D-17DF-E257-BCCB-4BAB10017D5C}"/>
          </ac:spMkLst>
        </pc:spChg>
        <pc:spChg chg="add mod">
          <ac:chgData name="Barbara Scott" userId="24507148-4796-4550-bd80-f41653c5f621" providerId="ADAL" clId="{4C7F435F-0A35-4A76-A5FC-E7E7806C160F}" dt="2026-04-22T15:15:09.516" v="1297" actId="1076"/>
          <ac:spMkLst>
            <pc:docMk/>
            <pc:sldMk cId="2941562825" sldId="2147475279"/>
            <ac:spMk id="106" creationId="{761BB271-60E2-B746-F40A-EDACC5F8DB16}"/>
          </ac:spMkLst>
        </pc:spChg>
        <pc:graphicFrameChg chg="add mod">
          <ac:chgData name="Barbara Scott" userId="24507148-4796-4550-bd80-f41653c5f621" providerId="ADAL" clId="{4C7F435F-0A35-4A76-A5FC-E7E7806C160F}" dt="2026-04-22T14:50:58.389" v="1155" actId="207"/>
          <ac:graphicFrameMkLst>
            <pc:docMk/>
            <pc:sldMk cId="2941562825" sldId="2147475279"/>
            <ac:graphicFrameMk id="14" creationId="{60BD3F3D-E9E1-E5CF-AE44-57ACF0FD6EF5}"/>
          </ac:graphicFrameMkLst>
        </pc:graphicFrameChg>
        <pc:graphicFrameChg chg="add mod">
          <ac:chgData name="Barbara Scott" userId="24507148-4796-4550-bd80-f41653c5f621" providerId="ADAL" clId="{4C7F435F-0A35-4A76-A5FC-E7E7806C160F}" dt="2026-04-22T14:50:55.766" v="1154" actId="207"/>
          <ac:graphicFrameMkLst>
            <pc:docMk/>
            <pc:sldMk cId="2941562825" sldId="2147475279"/>
            <ac:graphicFrameMk id="19" creationId="{75426C34-3D96-108B-19AF-A0D8A231B1F3}"/>
          </ac:graphicFrameMkLst>
        </pc:graphicFrameChg>
        <pc:graphicFrameChg chg="add mod">
          <ac:chgData name="Barbara Scott" userId="24507148-4796-4550-bd80-f41653c5f621" providerId="ADAL" clId="{4C7F435F-0A35-4A76-A5FC-E7E7806C160F}" dt="2026-04-22T14:50:53.350" v="1153" actId="207"/>
          <ac:graphicFrameMkLst>
            <pc:docMk/>
            <pc:sldMk cId="2941562825" sldId="2147475279"/>
            <ac:graphicFrameMk id="29" creationId="{FF31B9A1-14F2-7094-6599-F7FB2D99BE2E}"/>
          </ac:graphicFrameMkLst>
        </pc:graphicFrameChg>
        <pc:graphicFrameChg chg="add mod">
          <ac:chgData name="Barbara Scott" userId="24507148-4796-4550-bd80-f41653c5f621" providerId="ADAL" clId="{4C7F435F-0A35-4A76-A5FC-E7E7806C160F}" dt="2026-04-22T14:51:09.739" v="1156"/>
          <ac:graphicFrameMkLst>
            <pc:docMk/>
            <pc:sldMk cId="2941562825" sldId="2147475279"/>
            <ac:graphicFrameMk id="38" creationId="{7BE95001-B71E-4B14-08DE-5CD57E542107}"/>
          </ac:graphicFrameMkLst>
        </pc:graphicFrameChg>
        <pc:graphicFrameChg chg="add mod">
          <ac:chgData name="Barbara Scott" userId="24507148-4796-4550-bd80-f41653c5f621" providerId="ADAL" clId="{4C7F435F-0A35-4A76-A5FC-E7E7806C160F}" dt="2026-04-22T14:51:09.739" v="1156"/>
          <ac:graphicFrameMkLst>
            <pc:docMk/>
            <pc:sldMk cId="2941562825" sldId="2147475279"/>
            <ac:graphicFrameMk id="61" creationId="{F1A3A6FB-7206-74ED-601D-950A8DFB0B71}"/>
          </ac:graphicFrameMkLst>
        </pc:graphicFrameChg>
        <pc:graphicFrameChg chg="add mod">
          <ac:chgData name="Barbara Scott" userId="24507148-4796-4550-bd80-f41653c5f621" providerId="ADAL" clId="{4C7F435F-0A35-4A76-A5FC-E7E7806C160F}" dt="2026-04-22T14:51:09.739" v="1156"/>
          <ac:graphicFrameMkLst>
            <pc:docMk/>
            <pc:sldMk cId="2941562825" sldId="2147475279"/>
            <ac:graphicFrameMk id="68" creationId="{E582C382-01D4-5BB4-9A12-66F8FA0A83B3}"/>
          </ac:graphicFrameMkLst>
        </pc:graphicFrameChg>
        <pc:graphicFrameChg chg="add mod">
          <ac:chgData name="Barbara Scott" userId="24507148-4796-4550-bd80-f41653c5f621" providerId="ADAL" clId="{4C7F435F-0A35-4A76-A5FC-E7E7806C160F}" dt="2026-04-22T14:58:57.752" v="1201" actId="207"/>
          <ac:graphicFrameMkLst>
            <pc:docMk/>
            <pc:sldMk cId="2941562825" sldId="2147475279"/>
            <ac:graphicFrameMk id="74" creationId="{9FB391F3-AD5E-5E72-25EF-183938074432}"/>
          </ac:graphicFrameMkLst>
        </pc:graphicFrameChg>
        <pc:graphicFrameChg chg="add mod">
          <ac:chgData name="Barbara Scott" userId="24507148-4796-4550-bd80-f41653c5f621" providerId="ADAL" clId="{4C7F435F-0A35-4A76-A5FC-E7E7806C160F}" dt="2026-04-22T14:59:00.720" v="1202" actId="207"/>
          <ac:graphicFrameMkLst>
            <pc:docMk/>
            <pc:sldMk cId="2941562825" sldId="2147475279"/>
            <ac:graphicFrameMk id="77" creationId="{0EE6127C-D46A-B88E-5C4D-B1B0C99ACAC0}"/>
          </ac:graphicFrameMkLst>
        </pc:graphicFrameChg>
        <pc:graphicFrameChg chg="add mod">
          <ac:chgData name="Barbara Scott" userId="24507148-4796-4550-bd80-f41653c5f621" providerId="ADAL" clId="{4C7F435F-0A35-4A76-A5FC-E7E7806C160F}" dt="2026-04-22T14:59:03.879" v="1203" actId="207"/>
          <ac:graphicFrameMkLst>
            <pc:docMk/>
            <pc:sldMk cId="2941562825" sldId="2147475279"/>
            <ac:graphicFrameMk id="78" creationId="{B9A2BADB-3128-CE1E-B87E-BD68720F65BA}"/>
          </ac:graphicFrameMkLst>
        </pc:graphicFrameChg>
        <pc:graphicFrameChg chg="add mod">
          <ac:chgData name="Barbara Scott" userId="24507148-4796-4550-bd80-f41653c5f621" providerId="ADAL" clId="{4C7F435F-0A35-4A76-A5FC-E7E7806C160F}" dt="2026-04-22T14:55:25.990" v="1186"/>
          <ac:graphicFrameMkLst>
            <pc:docMk/>
            <pc:sldMk cId="2941562825" sldId="2147475279"/>
            <ac:graphicFrameMk id="79" creationId="{CD4298A5-1E69-E752-892D-83BFDBF6549D}"/>
          </ac:graphicFrameMkLst>
        </pc:graphicFrameChg>
      </pc:sldChg>
      <pc:sldChg chg="addSp delSp modSp mod">
        <pc:chgData name="Barbara Scott" userId="24507148-4796-4550-bd80-f41653c5f621" providerId="ADAL" clId="{4C7F435F-0A35-4A76-A5FC-E7E7806C160F}" dt="2026-04-24T09:47:44.729" v="1608" actId="1076"/>
        <pc:sldMkLst>
          <pc:docMk/>
          <pc:sldMk cId="490745173" sldId="2147475281"/>
        </pc:sldMkLst>
        <pc:spChg chg="mod">
          <ac:chgData name="Barbara Scott" userId="24507148-4796-4550-bd80-f41653c5f621" providerId="ADAL" clId="{4C7F435F-0A35-4A76-A5FC-E7E7806C160F}" dt="2026-04-22T14:51:32.430" v="1158" actId="1076"/>
          <ac:spMkLst>
            <pc:docMk/>
            <pc:sldMk cId="490745173" sldId="2147475281"/>
            <ac:spMk id="9" creationId="{3A60328F-37DB-14EA-C59C-FF3234510D83}"/>
          </ac:spMkLst>
        </pc:spChg>
        <pc:spChg chg="mod">
          <ac:chgData name="Barbara Scott" userId="24507148-4796-4550-bd80-f41653c5f621" providerId="ADAL" clId="{4C7F435F-0A35-4A76-A5FC-E7E7806C160F}" dt="2026-04-22T14:51:32.430" v="1158" actId="1076"/>
          <ac:spMkLst>
            <pc:docMk/>
            <pc:sldMk cId="490745173" sldId="2147475281"/>
            <ac:spMk id="10" creationId="{B865621F-1604-6062-4C7E-25060C47194E}"/>
          </ac:spMkLst>
        </pc:spChg>
        <pc:spChg chg="mod">
          <ac:chgData name="Barbara Scott" userId="24507148-4796-4550-bd80-f41653c5f621" providerId="ADAL" clId="{4C7F435F-0A35-4A76-A5FC-E7E7806C160F}" dt="2026-04-22T14:51:32.430" v="1158" actId="1076"/>
          <ac:spMkLst>
            <pc:docMk/>
            <pc:sldMk cId="490745173" sldId="2147475281"/>
            <ac:spMk id="15" creationId="{09AEEFC1-09E7-27E8-74A8-BB3C636CA87F}"/>
          </ac:spMkLst>
        </pc:spChg>
        <pc:spChg chg="mod">
          <ac:chgData name="Barbara Scott" userId="24507148-4796-4550-bd80-f41653c5f621" providerId="ADAL" clId="{4C7F435F-0A35-4A76-A5FC-E7E7806C160F}" dt="2026-04-22T14:51:32.430" v="1158" actId="1076"/>
          <ac:spMkLst>
            <pc:docMk/>
            <pc:sldMk cId="490745173" sldId="2147475281"/>
            <ac:spMk id="16" creationId="{3BC14AD2-581D-9D89-7561-C74A576DDFD4}"/>
          </ac:spMkLst>
        </pc:spChg>
        <pc:spChg chg="mod">
          <ac:chgData name="Barbara Scott" userId="24507148-4796-4550-bd80-f41653c5f621" providerId="ADAL" clId="{4C7F435F-0A35-4A76-A5FC-E7E7806C160F}" dt="2026-04-22T14:51:32.430" v="1158" actId="1076"/>
          <ac:spMkLst>
            <pc:docMk/>
            <pc:sldMk cId="490745173" sldId="2147475281"/>
            <ac:spMk id="18" creationId="{EC2B98B8-BC40-C402-38EE-A26802C61924}"/>
          </ac:spMkLst>
        </pc:spChg>
        <pc:spChg chg="mod">
          <ac:chgData name="Barbara Scott" userId="24507148-4796-4550-bd80-f41653c5f621" providerId="ADAL" clId="{4C7F435F-0A35-4A76-A5FC-E7E7806C160F}" dt="2026-04-22T14:51:32.430" v="1158" actId="1076"/>
          <ac:spMkLst>
            <pc:docMk/>
            <pc:sldMk cId="490745173" sldId="2147475281"/>
            <ac:spMk id="20" creationId="{EE7122FA-3BB6-A694-C6E6-520739F7FFEF}"/>
          </ac:spMkLst>
        </pc:spChg>
        <pc:spChg chg="mod ord">
          <ac:chgData name="Barbara Scott" userId="24507148-4796-4550-bd80-f41653c5f621" providerId="ADAL" clId="{4C7F435F-0A35-4A76-A5FC-E7E7806C160F}" dt="2026-04-24T09:41:56.056" v="1558" actId="167"/>
          <ac:spMkLst>
            <pc:docMk/>
            <pc:sldMk cId="490745173" sldId="2147475281"/>
            <ac:spMk id="30" creationId="{76449F0C-BED5-A7B5-015C-2358CAE86F42}"/>
          </ac:spMkLst>
        </pc:spChg>
        <pc:spChg chg="mod">
          <ac:chgData name="Barbara Scott" userId="24507148-4796-4550-bd80-f41653c5f621" providerId="ADAL" clId="{4C7F435F-0A35-4A76-A5FC-E7E7806C160F}" dt="2026-04-24T09:45:30.857" v="1591" actId="1076"/>
          <ac:spMkLst>
            <pc:docMk/>
            <pc:sldMk cId="490745173" sldId="2147475281"/>
            <ac:spMk id="40" creationId="{8F90CFFC-DAB5-96EC-E019-B792B6E49F3F}"/>
          </ac:spMkLst>
        </pc:spChg>
        <pc:spChg chg="mod">
          <ac:chgData name="Barbara Scott" userId="24507148-4796-4550-bd80-f41653c5f621" providerId="ADAL" clId="{4C7F435F-0A35-4A76-A5FC-E7E7806C160F}" dt="2026-04-22T14:51:32.430" v="1158" actId="1076"/>
          <ac:spMkLst>
            <pc:docMk/>
            <pc:sldMk cId="490745173" sldId="2147475281"/>
            <ac:spMk id="44" creationId="{BB619B3F-2A96-FF51-D41A-C24D721413D9}"/>
          </ac:spMkLst>
        </pc:spChg>
        <pc:spChg chg="mod">
          <ac:chgData name="Barbara Scott" userId="24507148-4796-4550-bd80-f41653c5f621" providerId="ADAL" clId="{4C7F435F-0A35-4A76-A5FC-E7E7806C160F}" dt="2026-04-22T14:51:32.430" v="1158" actId="1076"/>
          <ac:spMkLst>
            <pc:docMk/>
            <pc:sldMk cId="490745173" sldId="2147475281"/>
            <ac:spMk id="46" creationId="{E30B4144-21E0-57D6-48C3-A26BD878B69E}"/>
          </ac:spMkLst>
        </pc:spChg>
        <pc:spChg chg="mod ord">
          <ac:chgData name="Barbara Scott" userId="24507148-4796-4550-bd80-f41653c5f621" providerId="ADAL" clId="{4C7F435F-0A35-4A76-A5FC-E7E7806C160F}" dt="2026-04-24T09:45:42.545" v="1594" actId="1076"/>
          <ac:spMkLst>
            <pc:docMk/>
            <pc:sldMk cId="490745173" sldId="2147475281"/>
            <ac:spMk id="49" creationId="{3C9ABF88-0848-F4FE-1C44-4061B810F319}"/>
          </ac:spMkLst>
        </pc:spChg>
        <pc:spChg chg="mod">
          <ac:chgData name="Barbara Scott" userId="24507148-4796-4550-bd80-f41653c5f621" providerId="ADAL" clId="{4C7F435F-0A35-4A76-A5FC-E7E7806C160F}" dt="2026-04-24T09:42:19.652" v="1564" actId="208"/>
          <ac:spMkLst>
            <pc:docMk/>
            <pc:sldMk cId="490745173" sldId="2147475281"/>
            <ac:spMk id="51" creationId="{3C07478E-0BA6-BED2-6F7D-0AE3679F475F}"/>
          </ac:spMkLst>
        </pc:spChg>
        <pc:spChg chg="add mod">
          <ac:chgData name="Barbara Scott" userId="24507148-4796-4550-bd80-f41653c5f621" providerId="ADAL" clId="{4C7F435F-0A35-4A76-A5FC-E7E7806C160F}" dt="2026-04-24T09:34:54.854" v="1485"/>
          <ac:spMkLst>
            <pc:docMk/>
            <pc:sldMk cId="490745173" sldId="2147475281"/>
            <ac:spMk id="52" creationId="{FAF94B16-002B-3FE1-3987-3EAE3A9E1DD7}"/>
          </ac:spMkLst>
        </pc:spChg>
        <pc:spChg chg="mod">
          <ac:chgData name="Barbara Scott" userId="24507148-4796-4550-bd80-f41653c5f621" providerId="ADAL" clId="{4C7F435F-0A35-4A76-A5FC-E7E7806C160F}" dt="2026-04-24T09:47:02.753" v="1603" actId="1076"/>
          <ac:spMkLst>
            <pc:docMk/>
            <pc:sldMk cId="490745173" sldId="2147475281"/>
            <ac:spMk id="53" creationId="{9BE8576A-B9C0-49AE-C745-80FB45B03F27}"/>
          </ac:spMkLst>
        </pc:spChg>
        <pc:spChg chg="add mod">
          <ac:chgData name="Barbara Scott" userId="24507148-4796-4550-bd80-f41653c5f621" providerId="ADAL" clId="{4C7F435F-0A35-4A76-A5FC-E7E7806C160F}" dt="2026-04-24T09:34:54.854" v="1485"/>
          <ac:spMkLst>
            <pc:docMk/>
            <pc:sldMk cId="490745173" sldId="2147475281"/>
            <ac:spMk id="61" creationId="{1400283D-E026-E4F1-DF40-F3D4CD447C6B}"/>
          </ac:spMkLst>
        </pc:spChg>
        <pc:spChg chg="add mod">
          <ac:chgData name="Barbara Scott" userId="24507148-4796-4550-bd80-f41653c5f621" providerId="ADAL" clId="{4C7F435F-0A35-4A76-A5FC-E7E7806C160F}" dt="2026-04-24T09:34:54.854" v="1485"/>
          <ac:spMkLst>
            <pc:docMk/>
            <pc:sldMk cId="490745173" sldId="2147475281"/>
            <ac:spMk id="62" creationId="{0E10D19F-CC30-7C49-C8F0-2AF346209755}"/>
          </ac:spMkLst>
        </pc:spChg>
        <pc:spChg chg="mod">
          <ac:chgData name="Barbara Scott" userId="24507148-4796-4550-bd80-f41653c5f621" providerId="ADAL" clId="{4C7F435F-0A35-4A76-A5FC-E7E7806C160F}" dt="2026-04-22T14:51:32.430" v="1158" actId="1076"/>
          <ac:spMkLst>
            <pc:docMk/>
            <pc:sldMk cId="490745173" sldId="2147475281"/>
            <ac:spMk id="67" creationId="{98EE8C91-777C-1513-5553-16085D5ADDA0}"/>
          </ac:spMkLst>
        </pc:spChg>
        <pc:spChg chg="mod">
          <ac:chgData name="Barbara Scott" userId="24507148-4796-4550-bd80-f41653c5f621" providerId="ADAL" clId="{4C7F435F-0A35-4A76-A5FC-E7E7806C160F}" dt="2026-04-24T09:47:44.729" v="1608" actId="1076"/>
          <ac:spMkLst>
            <pc:docMk/>
            <pc:sldMk cId="490745173" sldId="2147475281"/>
            <ac:spMk id="68" creationId="{795090FD-2208-FC97-35F6-B8A6CABC8D86}"/>
          </ac:spMkLst>
        </pc:spChg>
        <pc:spChg chg="add mod">
          <ac:chgData name="Barbara Scott" userId="24507148-4796-4550-bd80-f41653c5f621" providerId="ADAL" clId="{4C7F435F-0A35-4A76-A5FC-E7E7806C160F}" dt="2026-04-24T09:45:58.785" v="1596" actId="1076"/>
          <ac:spMkLst>
            <pc:docMk/>
            <pc:sldMk cId="490745173" sldId="2147475281"/>
            <ac:spMk id="73" creationId="{9057F9F8-EF5B-A836-D363-0D6E244D2FDB}"/>
          </ac:spMkLst>
        </pc:spChg>
        <pc:graphicFrameChg chg="mod ord">
          <ac:chgData name="Barbara Scott" userId="24507148-4796-4550-bd80-f41653c5f621" providerId="ADAL" clId="{4C7F435F-0A35-4A76-A5FC-E7E7806C160F}" dt="2026-04-24T09:42:09.922" v="1561"/>
          <ac:graphicFrameMkLst>
            <pc:docMk/>
            <pc:sldMk cId="490745173" sldId="2147475281"/>
            <ac:graphicFrameMk id="6" creationId="{06F96B34-9648-5D51-35F6-D60D3F2424B8}"/>
          </ac:graphicFrameMkLst>
        </pc:graphicFrameChg>
        <pc:graphicFrameChg chg="add mod ord">
          <ac:chgData name="Barbara Scott" userId="24507148-4796-4550-bd80-f41653c5f621" providerId="ADAL" clId="{4C7F435F-0A35-4A76-A5FC-E7E7806C160F}" dt="2026-04-24T09:24:19.194" v="1412" actId="167"/>
          <ac:graphicFrameMkLst>
            <pc:docMk/>
            <pc:sldMk cId="490745173" sldId="2147475281"/>
            <ac:graphicFrameMk id="7" creationId="{75F4186A-0EA0-AABD-6C82-64F1EEFAD6B4}"/>
          </ac:graphicFrameMkLst>
        </pc:graphicFrameChg>
        <pc:graphicFrameChg chg="add mod ord">
          <ac:chgData name="Barbara Scott" userId="24507148-4796-4550-bd80-f41653c5f621" providerId="ADAL" clId="{4C7F435F-0A35-4A76-A5FC-E7E7806C160F}" dt="2026-04-24T09:24:19.194" v="1412" actId="167"/>
          <ac:graphicFrameMkLst>
            <pc:docMk/>
            <pc:sldMk cId="490745173" sldId="2147475281"/>
            <ac:graphicFrameMk id="13" creationId="{16349A11-AE8F-AF9D-22C2-3E98EAB22FDA}"/>
          </ac:graphicFrameMkLst>
        </pc:graphicFrameChg>
        <pc:graphicFrameChg chg="add mod">
          <ac:chgData name="Barbara Scott" userId="24507148-4796-4550-bd80-f41653c5f621" providerId="ADAL" clId="{4C7F435F-0A35-4A76-A5FC-E7E7806C160F}" dt="2026-04-24T09:23:46.226" v="1405"/>
          <ac:graphicFrameMkLst>
            <pc:docMk/>
            <pc:sldMk cId="490745173" sldId="2147475281"/>
            <ac:graphicFrameMk id="33" creationId="{9A4BA4AB-3DD7-9BC2-5531-CFEAB651AF3E}"/>
          </ac:graphicFrameMkLst>
        </pc:graphicFrameChg>
        <pc:graphicFrameChg chg="add mod">
          <ac:chgData name="Barbara Scott" userId="24507148-4796-4550-bd80-f41653c5f621" providerId="ADAL" clId="{4C7F435F-0A35-4A76-A5FC-E7E7806C160F}" dt="2026-04-24T09:23:46.226" v="1405"/>
          <ac:graphicFrameMkLst>
            <pc:docMk/>
            <pc:sldMk cId="490745173" sldId="2147475281"/>
            <ac:graphicFrameMk id="39" creationId="{6D24F71F-A6E3-1A5C-DC46-745B3C76F901}"/>
          </ac:graphicFrameMkLst>
        </pc:graphicFrameChg>
        <pc:graphicFrameChg chg="add mod">
          <ac:chgData name="Barbara Scott" userId="24507148-4796-4550-bd80-f41653c5f621" providerId="ADAL" clId="{4C7F435F-0A35-4A76-A5FC-E7E7806C160F}" dt="2026-04-24T09:23:46.226" v="1405"/>
          <ac:graphicFrameMkLst>
            <pc:docMk/>
            <pc:sldMk cId="490745173" sldId="2147475281"/>
            <ac:graphicFrameMk id="41" creationId="{F2C7B7FB-D830-A957-DDE2-583BAACEBD49}"/>
          </ac:graphicFrameMkLst>
        </pc:graphicFrameChg>
        <pc:graphicFrameChg chg="add mod">
          <ac:chgData name="Barbara Scott" userId="24507148-4796-4550-bd80-f41653c5f621" providerId="ADAL" clId="{4C7F435F-0A35-4A76-A5FC-E7E7806C160F}" dt="2026-04-24T09:34:54.854" v="1485"/>
          <ac:graphicFrameMkLst>
            <pc:docMk/>
            <pc:sldMk cId="490745173" sldId="2147475281"/>
            <ac:graphicFrameMk id="57" creationId="{A91D258C-D673-6893-8ED3-92FA1BDF5738}"/>
          </ac:graphicFrameMkLst>
        </pc:graphicFrameChg>
        <pc:graphicFrameChg chg="add mod ord">
          <ac:chgData name="Barbara Scott" userId="24507148-4796-4550-bd80-f41653c5f621" providerId="ADAL" clId="{4C7F435F-0A35-4A76-A5FC-E7E7806C160F}" dt="2026-04-24T09:43:50.899" v="1575" actId="207"/>
          <ac:graphicFrameMkLst>
            <pc:docMk/>
            <pc:sldMk cId="490745173" sldId="2147475281"/>
            <ac:graphicFrameMk id="63" creationId="{9EF74127-2B71-C3D2-2631-9BDCAAF3E728}"/>
          </ac:graphicFrameMkLst>
        </pc:graphicFrameChg>
        <pc:graphicFrameChg chg="add mod ord">
          <ac:chgData name="Barbara Scott" userId="24507148-4796-4550-bd80-f41653c5f621" providerId="ADAL" clId="{4C7F435F-0A35-4A76-A5FC-E7E7806C160F}" dt="2026-04-24T09:43:56.195" v="1576" actId="207"/>
          <ac:graphicFrameMkLst>
            <pc:docMk/>
            <pc:sldMk cId="490745173" sldId="2147475281"/>
            <ac:graphicFrameMk id="64" creationId="{ED4FF235-DFA4-60CF-CD8A-0622A9290C31}"/>
          </ac:graphicFrameMkLst>
        </pc:graphicFrameChg>
        <pc:graphicFrameChg chg="add mod ord">
          <ac:chgData name="Barbara Scott" userId="24507148-4796-4550-bd80-f41653c5f621" providerId="ADAL" clId="{4C7F435F-0A35-4A76-A5FC-E7E7806C160F}" dt="2026-04-24T09:43:59.819" v="1577" actId="207"/>
          <ac:graphicFrameMkLst>
            <pc:docMk/>
            <pc:sldMk cId="490745173" sldId="2147475281"/>
            <ac:graphicFrameMk id="66" creationId="{2428D91A-AAB9-FEA7-7958-B18A1E5F4766}"/>
          </ac:graphicFrameMkLst>
        </pc:graphicFrameChg>
        <pc:graphicFrameChg chg="add mod ord">
          <ac:chgData name="Barbara Scott" userId="24507148-4796-4550-bd80-f41653c5f621" providerId="ADAL" clId="{4C7F435F-0A35-4A76-A5FC-E7E7806C160F}" dt="2026-04-24T09:41:52.188" v="1557" actId="167"/>
          <ac:graphicFrameMkLst>
            <pc:docMk/>
            <pc:sldMk cId="490745173" sldId="2147475281"/>
            <ac:graphicFrameMk id="70" creationId="{9685F3A3-BBFC-27F1-2BCA-77E1CAF58E56}"/>
          </ac:graphicFrameMkLst>
        </pc:graphicFrameChg>
        <pc:graphicFrameChg chg="add mod ord">
          <ac:chgData name="Barbara Scott" userId="24507148-4796-4550-bd80-f41653c5f621" providerId="ADAL" clId="{4C7F435F-0A35-4A76-A5FC-E7E7806C160F}" dt="2026-04-24T09:41:52.188" v="1557" actId="167"/>
          <ac:graphicFrameMkLst>
            <pc:docMk/>
            <pc:sldMk cId="490745173" sldId="2147475281"/>
            <ac:graphicFrameMk id="71" creationId="{D1B02200-0BF8-02BC-6D31-DFC8E7C2502D}"/>
          </ac:graphicFrameMkLst>
        </pc:graphicFrameChg>
        <pc:graphicFrameChg chg="add mod ord">
          <ac:chgData name="Barbara Scott" userId="24507148-4796-4550-bd80-f41653c5f621" providerId="ADAL" clId="{4C7F435F-0A35-4A76-A5FC-E7E7806C160F}" dt="2026-04-24T09:41:52.188" v="1557" actId="167"/>
          <ac:graphicFrameMkLst>
            <pc:docMk/>
            <pc:sldMk cId="490745173" sldId="2147475281"/>
            <ac:graphicFrameMk id="72" creationId="{ADFD2953-B2C2-9A3C-0E8F-39A8CD0BC380}"/>
          </ac:graphicFrameMkLst>
        </pc:graphicFrameChg>
      </pc:sldChg>
      <pc:sldChg chg="addSp delSp modSp add del mod ord">
        <pc:chgData name="Barbara Scott" userId="24507148-4796-4550-bd80-f41653c5f621" providerId="ADAL" clId="{4C7F435F-0A35-4A76-A5FC-E7E7806C160F}" dt="2026-04-24T11:51:58.099" v="2180"/>
        <pc:sldMkLst>
          <pc:docMk/>
          <pc:sldMk cId="276924870" sldId="2147475282"/>
        </pc:sldMkLst>
        <pc:spChg chg="mod">
          <ac:chgData name="Barbara Scott" userId="24507148-4796-4550-bd80-f41653c5f621" providerId="ADAL" clId="{4C7F435F-0A35-4A76-A5FC-E7E7806C160F}" dt="2026-04-22T14:51:47.710" v="1161" actId="1076"/>
          <ac:spMkLst>
            <pc:docMk/>
            <pc:sldMk cId="276924870" sldId="2147475282"/>
            <ac:spMk id="9" creationId="{45BF5303-4A06-A899-04FC-B7CBE569BB3C}"/>
          </ac:spMkLst>
        </pc:spChg>
        <pc:spChg chg="mod">
          <ac:chgData name="Barbara Scott" userId="24507148-4796-4550-bd80-f41653c5f621" providerId="ADAL" clId="{4C7F435F-0A35-4A76-A5FC-E7E7806C160F}" dt="2026-04-22T14:51:47.710" v="1161" actId="1076"/>
          <ac:spMkLst>
            <pc:docMk/>
            <pc:sldMk cId="276924870" sldId="2147475282"/>
            <ac:spMk id="10" creationId="{4A333B3E-1B1E-C8BB-67DA-FA751DC30B4A}"/>
          </ac:spMkLst>
        </pc:spChg>
        <pc:spChg chg="add mod">
          <ac:chgData name="Barbara Scott" userId="24507148-4796-4550-bd80-f41653c5f621" providerId="ADAL" clId="{4C7F435F-0A35-4A76-A5FC-E7E7806C160F}" dt="2026-04-24T10:17:53.881" v="1784" actId="14100"/>
          <ac:spMkLst>
            <pc:docMk/>
            <pc:sldMk cId="276924870" sldId="2147475282"/>
            <ac:spMk id="14" creationId="{F3E19D4B-E777-CD66-DA31-CC099540D5FC}"/>
          </ac:spMkLst>
        </pc:spChg>
        <pc:spChg chg="mod">
          <ac:chgData name="Barbara Scott" userId="24507148-4796-4550-bd80-f41653c5f621" providerId="ADAL" clId="{4C7F435F-0A35-4A76-A5FC-E7E7806C160F}" dt="2026-04-22T14:51:47.710" v="1161" actId="1076"/>
          <ac:spMkLst>
            <pc:docMk/>
            <pc:sldMk cId="276924870" sldId="2147475282"/>
            <ac:spMk id="15" creationId="{7EE51EAE-A7EC-C359-3B74-1CB87DC39CD1}"/>
          </ac:spMkLst>
        </pc:spChg>
        <pc:spChg chg="mod">
          <ac:chgData name="Barbara Scott" userId="24507148-4796-4550-bd80-f41653c5f621" providerId="ADAL" clId="{4C7F435F-0A35-4A76-A5FC-E7E7806C160F}" dt="2026-04-22T14:51:47.710" v="1161" actId="1076"/>
          <ac:spMkLst>
            <pc:docMk/>
            <pc:sldMk cId="276924870" sldId="2147475282"/>
            <ac:spMk id="16" creationId="{20DAB8FC-49ED-2E63-3006-7F547E3302BA}"/>
          </ac:spMkLst>
        </pc:spChg>
        <pc:spChg chg="mod">
          <ac:chgData name="Barbara Scott" userId="24507148-4796-4550-bd80-f41653c5f621" providerId="ADAL" clId="{4C7F435F-0A35-4A76-A5FC-E7E7806C160F}" dt="2026-04-22T14:51:47.710" v="1161" actId="1076"/>
          <ac:spMkLst>
            <pc:docMk/>
            <pc:sldMk cId="276924870" sldId="2147475282"/>
            <ac:spMk id="18" creationId="{EC15EE18-5643-9E80-B8EA-A1DF8748D99C}"/>
          </ac:spMkLst>
        </pc:spChg>
        <pc:spChg chg="add mod">
          <ac:chgData name="Barbara Scott" userId="24507148-4796-4550-bd80-f41653c5f621" providerId="ADAL" clId="{4C7F435F-0A35-4A76-A5FC-E7E7806C160F}" dt="2026-04-24T10:18:04.434" v="1785" actId="1076"/>
          <ac:spMkLst>
            <pc:docMk/>
            <pc:sldMk cId="276924870" sldId="2147475282"/>
            <ac:spMk id="19" creationId="{DD89CEFC-CF56-DB3C-49DA-BC0E0A6ABDE5}"/>
          </ac:spMkLst>
        </pc:spChg>
        <pc:spChg chg="mod">
          <ac:chgData name="Barbara Scott" userId="24507148-4796-4550-bd80-f41653c5f621" providerId="ADAL" clId="{4C7F435F-0A35-4A76-A5FC-E7E7806C160F}" dt="2026-04-22T14:51:47.710" v="1161" actId="1076"/>
          <ac:spMkLst>
            <pc:docMk/>
            <pc:sldMk cId="276924870" sldId="2147475282"/>
            <ac:spMk id="20" creationId="{63459FAC-9C0A-7456-481C-E7366FE8B3D3}"/>
          </ac:spMkLst>
        </pc:spChg>
        <pc:spChg chg="add mod">
          <ac:chgData name="Barbara Scott" userId="24507148-4796-4550-bd80-f41653c5f621" providerId="ADAL" clId="{4C7F435F-0A35-4A76-A5FC-E7E7806C160F}" dt="2026-04-24T10:18:04.434" v="1785" actId="1076"/>
          <ac:spMkLst>
            <pc:docMk/>
            <pc:sldMk cId="276924870" sldId="2147475282"/>
            <ac:spMk id="22" creationId="{74B6C996-A2D2-35B8-35FE-1019CEB539CC}"/>
          </ac:spMkLst>
        </pc:spChg>
        <pc:spChg chg="mod">
          <ac:chgData name="Barbara Scott" userId="24507148-4796-4550-bd80-f41653c5f621" providerId="ADAL" clId="{4C7F435F-0A35-4A76-A5FC-E7E7806C160F}" dt="2026-04-24T10:19:16.577" v="1792" actId="207"/>
          <ac:spMkLst>
            <pc:docMk/>
            <pc:sldMk cId="276924870" sldId="2147475282"/>
            <ac:spMk id="28" creationId="{4F960980-D189-C0A5-E8D3-56B8A9C69863}"/>
          </ac:spMkLst>
        </pc:spChg>
        <pc:spChg chg="ord">
          <ac:chgData name="Barbara Scott" userId="24507148-4796-4550-bd80-f41653c5f621" providerId="ADAL" clId="{4C7F435F-0A35-4A76-A5FC-E7E7806C160F}" dt="2026-04-24T10:20:42.507" v="1800" actId="167"/>
          <ac:spMkLst>
            <pc:docMk/>
            <pc:sldMk cId="276924870" sldId="2147475282"/>
            <ac:spMk id="30" creationId="{70472385-9C09-6FE0-FDFD-010E93A9B1FD}"/>
          </ac:spMkLst>
        </pc:spChg>
        <pc:spChg chg="mod">
          <ac:chgData name="Barbara Scott" userId="24507148-4796-4550-bd80-f41653c5f621" providerId="ADAL" clId="{4C7F435F-0A35-4A76-A5FC-E7E7806C160F}" dt="2026-04-24T10:34:23.337" v="1888" actId="1076"/>
          <ac:spMkLst>
            <pc:docMk/>
            <pc:sldMk cId="276924870" sldId="2147475282"/>
            <ac:spMk id="40" creationId="{6BA92870-2B53-BF70-3B02-99DB93B85FF3}"/>
          </ac:spMkLst>
        </pc:spChg>
        <pc:spChg chg="mod">
          <ac:chgData name="Barbara Scott" userId="24507148-4796-4550-bd80-f41653c5f621" providerId="ADAL" clId="{4C7F435F-0A35-4A76-A5FC-E7E7806C160F}" dt="2026-04-24T10:19:16.577" v="1792" actId="207"/>
          <ac:spMkLst>
            <pc:docMk/>
            <pc:sldMk cId="276924870" sldId="2147475282"/>
            <ac:spMk id="44" creationId="{3C865E29-B9D8-F7B2-BEC8-78831E6EC210}"/>
          </ac:spMkLst>
        </pc:spChg>
        <pc:spChg chg="mod">
          <ac:chgData name="Barbara Scott" userId="24507148-4796-4550-bd80-f41653c5f621" providerId="ADAL" clId="{4C7F435F-0A35-4A76-A5FC-E7E7806C160F}" dt="2026-04-24T10:19:16.577" v="1792" actId="207"/>
          <ac:spMkLst>
            <pc:docMk/>
            <pc:sldMk cId="276924870" sldId="2147475282"/>
            <ac:spMk id="46" creationId="{47B2654A-0ECF-6080-F2C6-5ACA79880C8C}"/>
          </ac:spMkLst>
        </pc:spChg>
        <pc:spChg chg="mod">
          <ac:chgData name="Barbara Scott" userId="24507148-4796-4550-bd80-f41653c5f621" providerId="ADAL" clId="{4C7F435F-0A35-4A76-A5FC-E7E7806C160F}" dt="2026-04-24T10:20:56.672" v="1803" actId="1076"/>
          <ac:spMkLst>
            <pc:docMk/>
            <pc:sldMk cId="276924870" sldId="2147475282"/>
            <ac:spMk id="49" creationId="{21A37DDD-34A6-1AED-C752-376AAD6FEC87}"/>
          </ac:spMkLst>
        </pc:spChg>
        <pc:spChg chg="mod">
          <ac:chgData name="Barbara Scott" userId="24507148-4796-4550-bd80-f41653c5f621" providerId="ADAL" clId="{4C7F435F-0A35-4A76-A5FC-E7E7806C160F}" dt="2026-04-24T10:19:16.577" v="1792" actId="207"/>
          <ac:spMkLst>
            <pc:docMk/>
            <pc:sldMk cId="276924870" sldId="2147475282"/>
            <ac:spMk id="50" creationId="{3F9AD4A2-D95B-AEA6-25A6-A870D94EEA9C}"/>
          </ac:spMkLst>
        </pc:spChg>
        <pc:spChg chg="add mod">
          <ac:chgData name="Barbara Scott" userId="24507148-4796-4550-bd80-f41653c5f621" providerId="ADAL" clId="{4C7F435F-0A35-4A76-A5FC-E7E7806C160F}" dt="2026-04-24T10:36:45.553" v="1919" actId="208"/>
          <ac:spMkLst>
            <pc:docMk/>
            <pc:sldMk cId="276924870" sldId="2147475282"/>
            <ac:spMk id="54" creationId="{830D31F7-5FB9-BA88-4838-6BD8492B204D}"/>
          </ac:spMkLst>
        </pc:spChg>
        <pc:spChg chg="mod">
          <ac:chgData name="Barbara Scott" userId="24507148-4796-4550-bd80-f41653c5f621" providerId="ADAL" clId="{4C7F435F-0A35-4A76-A5FC-E7E7806C160F}" dt="2026-04-24T10:35:32.126" v="1907" actId="208"/>
          <ac:spMkLst>
            <pc:docMk/>
            <pc:sldMk cId="276924870" sldId="2147475282"/>
            <ac:spMk id="59" creationId="{D3190616-2C66-AFA3-CA8C-777A6FC097DB}"/>
          </ac:spMkLst>
        </pc:spChg>
        <pc:spChg chg="add mod">
          <ac:chgData name="Barbara Scott" userId="24507148-4796-4550-bd80-f41653c5f621" providerId="ADAL" clId="{4C7F435F-0A35-4A76-A5FC-E7E7806C160F}" dt="2026-04-24T10:35:48.945" v="1911" actId="1076"/>
          <ac:spMkLst>
            <pc:docMk/>
            <pc:sldMk cId="276924870" sldId="2147475282"/>
            <ac:spMk id="61" creationId="{9955DCA0-76A9-A895-3BA5-066EA535E4D0}"/>
          </ac:spMkLst>
        </pc:spChg>
        <pc:spChg chg="add mod">
          <ac:chgData name="Barbara Scott" userId="24507148-4796-4550-bd80-f41653c5f621" providerId="ADAL" clId="{4C7F435F-0A35-4A76-A5FC-E7E7806C160F}" dt="2026-04-24T10:35:54.784" v="1913" actId="1076"/>
          <ac:spMkLst>
            <pc:docMk/>
            <pc:sldMk cId="276924870" sldId="2147475282"/>
            <ac:spMk id="62" creationId="{E500F28E-3B89-87CC-3E11-00025509A767}"/>
          </ac:spMkLst>
        </pc:spChg>
        <pc:spChg chg="add mod">
          <ac:chgData name="Barbara Scott" userId="24507148-4796-4550-bd80-f41653c5f621" providerId="ADAL" clId="{4C7F435F-0A35-4A76-A5FC-E7E7806C160F}" dt="2026-04-24T10:38:53.064" v="1951" actId="14100"/>
          <ac:spMkLst>
            <pc:docMk/>
            <pc:sldMk cId="276924870" sldId="2147475282"/>
            <ac:spMk id="63" creationId="{DDF7520A-E8E5-86EA-6AE0-5EB5BD3957C4}"/>
          </ac:spMkLst>
        </pc:spChg>
        <pc:spChg chg="add mod">
          <ac:chgData name="Barbara Scott" userId="24507148-4796-4550-bd80-f41653c5f621" providerId="ADAL" clId="{4C7F435F-0A35-4A76-A5FC-E7E7806C160F}" dt="2026-04-24T10:38:53.064" v="1951" actId="14100"/>
          <ac:spMkLst>
            <pc:docMk/>
            <pc:sldMk cId="276924870" sldId="2147475282"/>
            <ac:spMk id="64" creationId="{8EA406F6-248D-1FC5-5D31-09598D39C46E}"/>
          </ac:spMkLst>
        </pc:spChg>
        <pc:spChg chg="add mod">
          <ac:chgData name="Barbara Scott" userId="24507148-4796-4550-bd80-f41653c5f621" providerId="ADAL" clId="{4C7F435F-0A35-4A76-A5FC-E7E7806C160F}" dt="2026-04-24T10:38:53.064" v="1951" actId="14100"/>
          <ac:spMkLst>
            <pc:docMk/>
            <pc:sldMk cId="276924870" sldId="2147475282"/>
            <ac:spMk id="65" creationId="{CC46A79F-DF58-19B0-495D-A8D96AE613CF}"/>
          </ac:spMkLst>
        </pc:spChg>
        <pc:spChg chg="add mod">
          <ac:chgData name="Barbara Scott" userId="24507148-4796-4550-bd80-f41653c5f621" providerId="ADAL" clId="{4C7F435F-0A35-4A76-A5FC-E7E7806C160F}" dt="2026-04-24T10:38:53.064" v="1951" actId="14100"/>
          <ac:spMkLst>
            <pc:docMk/>
            <pc:sldMk cId="276924870" sldId="2147475282"/>
            <ac:spMk id="66" creationId="{EB334E96-708F-5658-6D7F-D6F50DD6ED30}"/>
          </ac:spMkLst>
        </pc:spChg>
        <pc:spChg chg="mod">
          <ac:chgData name="Barbara Scott" userId="24507148-4796-4550-bd80-f41653c5f621" providerId="ADAL" clId="{4C7F435F-0A35-4A76-A5FC-E7E7806C160F}" dt="2026-04-24T10:19:16.577" v="1792" actId="207"/>
          <ac:spMkLst>
            <pc:docMk/>
            <pc:sldMk cId="276924870" sldId="2147475282"/>
            <ac:spMk id="67" creationId="{ABDA3478-81EA-07A3-E8A8-3CA52EE5379C}"/>
          </ac:spMkLst>
        </pc:spChg>
        <pc:spChg chg="add mod">
          <ac:chgData name="Barbara Scott" userId="24507148-4796-4550-bd80-f41653c5f621" providerId="ADAL" clId="{4C7F435F-0A35-4A76-A5FC-E7E7806C160F}" dt="2026-04-24T10:38:53.064" v="1951" actId="14100"/>
          <ac:spMkLst>
            <pc:docMk/>
            <pc:sldMk cId="276924870" sldId="2147475282"/>
            <ac:spMk id="68" creationId="{54A1A683-EE31-8244-D4C9-1A57FDCE5A31}"/>
          </ac:spMkLst>
        </pc:spChg>
        <pc:spChg chg="mod">
          <ac:chgData name="Barbara Scott" userId="24507148-4796-4550-bd80-f41653c5f621" providerId="ADAL" clId="{4C7F435F-0A35-4A76-A5FC-E7E7806C160F}" dt="2026-04-24T10:45:49.748" v="1960" actId="20577"/>
          <ac:spMkLst>
            <pc:docMk/>
            <pc:sldMk cId="276924870" sldId="2147475282"/>
            <ac:spMk id="69" creationId="{AEAF1768-11D6-0B90-7EFB-013B62217E0B}"/>
          </ac:spMkLst>
        </pc:spChg>
        <pc:spChg chg="add mod">
          <ac:chgData name="Barbara Scott" userId="24507148-4796-4550-bd80-f41653c5f621" providerId="ADAL" clId="{4C7F435F-0A35-4A76-A5FC-E7E7806C160F}" dt="2026-04-24T10:39:35.841" v="1956" actId="1076"/>
          <ac:spMkLst>
            <pc:docMk/>
            <pc:sldMk cId="276924870" sldId="2147475282"/>
            <ac:spMk id="70" creationId="{BFC47C56-644B-E909-AAF3-0DD9A0FDB6A8}"/>
          </ac:spMkLst>
        </pc:spChg>
        <pc:spChg chg="add mod">
          <ac:chgData name="Barbara Scott" userId="24507148-4796-4550-bd80-f41653c5f621" providerId="ADAL" clId="{4C7F435F-0A35-4A76-A5FC-E7E7806C160F}" dt="2026-04-24T10:39:41.546" v="1957" actId="1076"/>
          <ac:spMkLst>
            <pc:docMk/>
            <pc:sldMk cId="276924870" sldId="2147475282"/>
            <ac:spMk id="71" creationId="{5A49D723-4648-B891-4E39-84AA4D490746}"/>
          </ac:spMkLst>
        </pc:spChg>
        <pc:spChg chg="add mod">
          <ac:chgData name="Barbara Scott" userId="24507148-4796-4550-bd80-f41653c5f621" providerId="ADAL" clId="{4C7F435F-0A35-4A76-A5FC-E7E7806C160F}" dt="2026-04-24T10:39:55.923" v="1959" actId="1076"/>
          <ac:spMkLst>
            <pc:docMk/>
            <pc:sldMk cId="276924870" sldId="2147475282"/>
            <ac:spMk id="72" creationId="{6187E768-8E2E-EDA0-8743-86FC464F02B8}"/>
          </ac:spMkLst>
        </pc:spChg>
        <pc:spChg chg="add mod">
          <ac:chgData name="Barbara Scott" userId="24507148-4796-4550-bd80-f41653c5f621" providerId="ADAL" clId="{4C7F435F-0A35-4A76-A5FC-E7E7806C160F}" dt="2026-04-24T10:49:19.089" v="1964" actId="14100"/>
          <ac:spMkLst>
            <pc:docMk/>
            <pc:sldMk cId="276924870" sldId="2147475282"/>
            <ac:spMk id="73" creationId="{6C1D84D7-A87B-1C90-52B8-DCBAE175F260}"/>
          </ac:spMkLst>
        </pc:spChg>
        <pc:spChg chg="add mod">
          <ac:chgData name="Barbara Scott" userId="24507148-4796-4550-bd80-f41653c5f621" providerId="ADAL" clId="{4C7F435F-0A35-4A76-A5FC-E7E7806C160F}" dt="2026-04-24T10:49:24.769" v="1966" actId="1076"/>
          <ac:spMkLst>
            <pc:docMk/>
            <pc:sldMk cId="276924870" sldId="2147475282"/>
            <ac:spMk id="74" creationId="{FC25EC13-DE7F-17A8-A243-92FE009EA871}"/>
          </ac:spMkLst>
        </pc:spChg>
        <pc:spChg chg="mod">
          <ac:chgData name="Barbara Scott" userId="24507148-4796-4550-bd80-f41653c5f621" providerId="ADAL" clId="{4C7F435F-0A35-4A76-A5FC-E7E7806C160F}" dt="2026-04-24T10:19:16.577" v="1792" actId="207"/>
          <ac:spMkLst>
            <pc:docMk/>
            <pc:sldMk cId="276924870" sldId="2147475282"/>
            <ac:spMk id="75" creationId="{8FAE9E30-2ED8-0BBD-448C-37E0D6F3686B}"/>
          </ac:spMkLst>
        </pc:spChg>
        <pc:spChg chg="add mod">
          <ac:chgData name="Barbara Scott" userId="24507148-4796-4550-bd80-f41653c5f621" providerId="ADAL" clId="{4C7F435F-0A35-4A76-A5FC-E7E7806C160F}" dt="2026-04-24T10:49:30.967" v="1968" actId="1076"/>
          <ac:spMkLst>
            <pc:docMk/>
            <pc:sldMk cId="276924870" sldId="2147475282"/>
            <ac:spMk id="77" creationId="{C44974DB-0D34-8E65-1D54-DCEC95ADB487}"/>
          </ac:spMkLst>
        </pc:spChg>
        <pc:graphicFrameChg chg="add mod">
          <ac:chgData name="Barbara Scott" userId="24507148-4796-4550-bd80-f41653c5f621" providerId="ADAL" clId="{4C7F435F-0A35-4A76-A5FC-E7E7806C160F}" dt="2026-04-24T10:18:04.434" v="1785" actId="1076"/>
          <ac:graphicFrameMkLst>
            <pc:docMk/>
            <pc:sldMk cId="276924870" sldId="2147475282"/>
            <ac:graphicFrameMk id="21" creationId="{C48E9AA9-CE1C-B4E2-712F-B066374B5AD7}"/>
          </ac:graphicFrameMkLst>
        </pc:graphicFrameChg>
        <pc:graphicFrameChg chg="mod">
          <ac:chgData name="Barbara Scott" userId="24507148-4796-4550-bd80-f41653c5f621" providerId="ADAL" clId="{4C7F435F-0A35-4A76-A5FC-E7E7806C160F}" dt="2026-04-24T10:37:31.769" v="1936" actId="207"/>
          <ac:graphicFrameMkLst>
            <pc:docMk/>
            <pc:sldMk cId="276924870" sldId="2147475282"/>
            <ac:graphicFrameMk id="23" creationId="{614E64E8-6653-BA6F-253C-D7F02983E2FF}"/>
          </ac:graphicFrameMkLst>
        </pc:graphicFrameChg>
        <pc:graphicFrameChg chg="add mod">
          <ac:chgData name="Barbara Scott" userId="24507148-4796-4550-bd80-f41653c5f621" providerId="ADAL" clId="{4C7F435F-0A35-4A76-A5FC-E7E7806C160F}" dt="2026-04-24T10:38:23.361" v="1947" actId="207"/>
          <ac:graphicFrameMkLst>
            <pc:docMk/>
            <pc:sldMk cId="276924870" sldId="2147475282"/>
            <ac:graphicFrameMk id="24" creationId="{5E39E1A2-B5C5-2A98-D4E3-BB0CD9CA6E7A}"/>
          </ac:graphicFrameMkLst>
        </pc:graphicFrameChg>
        <pc:graphicFrameChg chg="add mod">
          <ac:chgData name="Barbara Scott" userId="24507148-4796-4550-bd80-f41653c5f621" providerId="ADAL" clId="{4C7F435F-0A35-4A76-A5FC-E7E7806C160F}" dt="2026-04-24T10:38:26.224" v="1948" actId="207"/>
          <ac:graphicFrameMkLst>
            <pc:docMk/>
            <pc:sldMk cId="276924870" sldId="2147475282"/>
            <ac:graphicFrameMk id="25" creationId="{CDF288DC-9EC5-5E85-F78B-B0FCDC73BDC7}"/>
          </ac:graphicFrameMkLst>
        </pc:graphicFrameChg>
        <pc:graphicFrameChg chg="add mod">
          <ac:chgData name="Barbara Scott" userId="24507148-4796-4550-bd80-f41653c5f621" providerId="ADAL" clId="{4C7F435F-0A35-4A76-A5FC-E7E7806C160F}" dt="2026-04-24T10:19:02.281" v="1791"/>
          <ac:graphicFrameMkLst>
            <pc:docMk/>
            <pc:sldMk cId="276924870" sldId="2147475282"/>
            <ac:graphicFrameMk id="26" creationId="{8F31D0C2-CBD4-B9F2-75E8-CF5AB3E79778}"/>
          </ac:graphicFrameMkLst>
        </pc:graphicFrameChg>
        <pc:graphicFrameChg chg="add mod">
          <ac:chgData name="Barbara Scott" userId="24507148-4796-4550-bd80-f41653c5f621" providerId="ADAL" clId="{4C7F435F-0A35-4A76-A5FC-E7E7806C160F}" dt="2026-04-24T10:19:02.281" v="1791"/>
          <ac:graphicFrameMkLst>
            <pc:docMk/>
            <pc:sldMk cId="276924870" sldId="2147475282"/>
            <ac:graphicFrameMk id="27" creationId="{FACEB421-3F9F-E44C-5E90-5E2DE90AA805}"/>
          </ac:graphicFrameMkLst>
        </pc:graphicFrameChg>
        <pc:graphicFrameChg chg="add mod">
          <ac:chgData name="Barbara Scott" userId="24507148-4796-4550-bd80-f41653c5f621" providerId="ADAL" clId="{4C7F435F-0A35-4A76-A5FC-E7E7806C160F}" dt="2026-04-24T10:19:02.281" v="1791"/>
          <ac:graphicFrameMkLst>
            <pc:docMk/>
            <pc:sldMk cId="276924870" sldId="2147475282"/>
            <ac:graphicFrameMk id="33" creationId="{34361027-B867-27BB-079B-C6CA3A91096F}"/>
          </ac:graphicFrameMkLst>
        </pc:graphicFrameChg>
        <pc:graphicFrameChg chg="add mod ord">
          <ac:chgData name="Barbara Scott" userId="24507148-4796-4550-bd80-f41653c5f621" providerId="ADAL" clId="{4C7F435F-0A35-4A76-A5FC-E7E7806C160F}" dt="2026-04-24T10:37:28.703" v="1935" actId="207"/>
          <ac:graphicFrameMkLst>
            <pc:docMk/>
            <pc:sldMk cId="276924870" sldId="2147475282"/>
            <ac:graphicFrameMk id="37" creationId="{B8E5072B-BADB-2ABC-5607-4D4673E39B2D}"/>
          </ac:graphicFrameMkLst>
        </pc:graphicFrameChg>
        <pc:graphicFrameChg chg="add mod">
          <ac:chgData name="Barbara Scott" userId="24507148-4796-4550-bd80-f41653c5f621" providerId="ADAL" clId="{4C7F435F-0A35-4A76-A5FC-E7E7806C160F}" dt="2026-04-24T10:19:46.018" v="1796" actId="207"/>
          <ac:graphicFrameMkLst>
            <pc:docMk/>
            <pc:sldMk cId="276924870" sldId="2147475282"/>
            <ac:graphicFrameMk id="39" creationId="{59F48617-6A3D-7127-08E7-93D02AF769E6}"/>
          </ac:graphicFrameMkLst>
        </pc:graphicFrameChg>
        <pc:graphicFrameChg chg="add mod">
          <ac:chgData name="Barbara Scott" userId="24507148-4796-4550-bd80-f41653c5f621" providerId="ADAL" clId="{4C7F435F-0A35-4A76-A5FC-E7E7806C160F}" dt="2026-04-24T10:38:28.745" v="1949" actId="207"/>
          <ac:graphicFrameMkLst>
            <pc:docMk/>
            <pc:sldMk cId="276924870" sldId="2147475282"/>
            <ac:graphicFrameMk id="41" creationId="{D4EED3E3-9356-C47A-CEAE-45543B70AABA}"/>
          </ac:graphicFrameMkLst>
        </pc:graphicFrameChg>
        <pc:graphicFrameChg chg="add mod">
          <ac:chgData name="Barbara Scott" userId="24507148-4796-4550-bd80-f41653c5f621" providerId="ADAL" clId="{4C7F435F-0A35-4A76-A5FC-E7E7806C160F}" dt="2026-04-24T10:19:02.281" v="1791"/>
          <ac:graphicFrameMkLst>
            <pc:docMk/>
            <pc:sldMk cId="276924870" sldId="2147475282"/>
            <ac:graphicFrameMk id="52" creationId="{06CB7511-6E88-58CB-2355-E282B0EB8839}"/>
          </ac:graphicFrameMkLst>
        </pc:graphicFrameChg>
        <pc:graphicFrameChg chg="add mod">
          <ac:chgData name="Barbara Scott" userId="24507148-4796-4550-bd80-f41653c5f621" providerId="ADAL" clId="{4C7F435F-0A35-4A76-A5FC-E7E7806C160F}" dt="2026-04-24T10:19:02.281" v="1791"/>
          <ac:graphicFrameMkLst>
            <pc:docMk/>
            <pc:sldMk cId="276924870" sldId="2147475282"/>
            <ac:graphicFrameMk id="53" creationId="{A8AAEA9C-ACBA-6B1D-1FFD-7790A88110F1}"/>
          </ac:graphicFrameMkLst>
        </pc:graphicFrameChg>
      </pc:sldChg>
      <pc:sldChg chg="addSp delSp modSp mod">
        <pc:chgData name="Barbara Scott" userId="24507148-4796-4550-bd80-f41653c5f621" providerId="ADAL" clId="{4C7F435F-0A35-4A76-A5FC-E7E7806C160F}" dt="2026-04-27T23:05:43.287" v="2757"/>
        <pc:sldMkLst>
          <pc:docMk/>
          <pc:sldMk cId="2075822434" sldId="2147475283"/>
        </pc:sldMkLst>
        <pc:spChg chg="add mod">
          <ac:chgData name="Barbara Scott" userId="24507148-4796-4550-bd80-f41653c5f621" providerId="ADAL" clId="{4C7F435F-0A35-4A76-A5FC-E7E7806C160F}" dt="2026-04-24T12:04:07.681" v="2281" actId="14100"/>
          <ac:spMkLst>
            <pc:docMk/>
            <pc:sldMk cId="2075822434" sldId="2147475283"/>
            <ac:spMk id="6" creationId="{DAA7BA85-35AA-AEB5-39F6-45737D3FE982}"/>
          </ac:spMkLst>
        </pc:spChg>
        <pc:spChg chg="add mod">
          <ac:chgData name="Barbara Scott" userId="24507148-4796-4550-bd80-f41653c5f621" providerId="ADAL" clId="{4C7F435F-0A35-4A76-A5FC-E7E7806C160F}" dt="2026-04-24T12:04:18.522" v="2283" actId="1076"/>
          <ac:spMkLst>
            <pc:docMk/>
            <pc:sldMk cId="2075822434" sldId="2147475283"/>
            <ac:spMk id="13" creationId="{258D1984-7BCE-F60E-2351-337425975DA2}"/>
          </ac:spMkLst>
        </pc:spChg>
        <pc:spChg chg="add mod">
          <ac:chgData name="Barbara Scott" userId="24507148-4796-4550-bd80-f41653c5f621" providerId="ADAL" clId="{4C7F435F-0A35-4A76-A5FC-E7E7806C160F}" dt="2026-04-24T12:04:13.985" v="2282" actId="1076"/>
          <ac:spMkLst>
            <pc:docMk/>
            <pc:sldMk cId="2075822434" sldId="2147475283"/>
            <ac:spMk id="14" creationId="{CC1311F8-5D43-E9A0-BADE-2FF01D395A9E}"/>
          </ac:spMkLst>
        </pc:spChg>
        <pc:spChg chg="add">
          <ac:chgData name="Barbara Scott" userId="24507148-4796-4550-bd80-f41653c5f621" providerId="ADAL" clId="{4C7F435F-0A35-4A76-A5FC-E7E7806C160F}" dt="2026-04-22T14:51:59.582" v="1164" actId="478"/>
          <ac:spMkLst>
            <pc:docMk/>
            <pc:sldMk cId="2075822434" sldId="2147475283"/>
            <ac:spMk id="15" creationId="{AD5699E5-DEF1-E9DF-D25E-4D6232FA7BB7}"/>
          </ac:spMkLst>
        </pc:spChg>
        <pc:spChg chg="add del mod">
          <ac:chgData name="Barbara Scott" userId="24507148-4796-4550-bd80-f41653c5f621" providerId="ADAL" clId="{4C7F435F-0A35-4A76-A5FC-E7E7806C160F}" dt="2026-04-22T14:52:03.415" v="1165" actId="1076"/>
          <ac:spMkLst>
            <pc:docMk/>
            <pc:sldMk cId="2075822434" sldId="2147475283"/>
            <ac:spMk id="16" creationId="{C72AC634-7DD5-CB92-1B34-E3C437835765}"/>
          </ac:spMkLst>
        </pc:spChg>
        <pc:spChg chg="add del mod">
          <ac:chgData name="Barbara Scott" userId="24507148-4796-4550-bd80-f41653c5f621" providerId="ADAL" clId="{4C7F435F-0A35-4A76-A5FC-E7E7806C160F}" dt="2026-04-22T14:52:03.415" v="1165" actId="1076"/>
          <ac:spMkLst>
            <pc:docMk/>
            <pc:sldMk cId="2075822434" sldId="2147475283"/>
            <ac:spMk id="18" creationId="{DEAB3CFC-311A-DE12-C4EA-4C9C81642C98}"/>
          </ac:spMkLst>
        </pc:spChg>
        <pc:spChg chg="mod ord">
          <ac:chgData name="Barbara Scott" userId="24507148-4796-4550-bd80-f41653c5f621" providerId="ADAL" clId="{4C7F435F-0A35-4A76-A5FC-E7E7806C160F}" dt="2026-04-24T12:06:29.585" v="2299" actId="1035"/>
          <ac:spMkLst>
            <pc:docMk/>
            <pc:sldMk cId="2075822434" sldId="2147475283"/>
            <ac:spMk id="30" creationId="{95DD7FF4-1B2C-BE98-D1F5-0574435D817B}"/>
          </ac:spMkLst>
        </pc:spChg>
        <pc:spChg chg="add mod">
          <ac:chgData name="Barbara Scott" userId="24507148-4796-4550-bd80-f41653c5f621" providerId="ADAL" clId="{4C7F435F-0A35-4A76-A5FC-E7E7806C160F}" dt="2026-04-24T12:07:30.233" v="2310" actId="1076"/>
          <ac:spMkLst>
            <pc:docMk/>
            <pc:sldMk cId="2075822434" sldId="2147475283"/>
            <ac:spMk id="38" creationId="{F026B20E-573F-C672-39D1-AC3F0A036579}"/>
          </ac:spMkLst>
        </pc:spChg>
        <pc:spChg chg="add mod">
          <ac:chgData name="Barbara Scott" userId="24507148-4796-4550-bd80-f41653c5f621" providerId="ADAL" clId="{4C7F435F-0A35-4A76-A5FC-E7E7806C160F}" dt="2026-04-24T12:50:52.844" v="2335" actId="14100"/>
          <ac:spMkLst>
            <pc:docMk/>
            <pc:sldMk cId="2075822434" sldId="2147475283"/>
            <ac:spMk id="39" creationId="{2E7DB2D9-AF09-E455-84DC-A24F78B2D5C1}"/>
          </ac:spMkLst>
        </pc:spChg>
        <pc:spChg chg="ord">
          <ac:chgData name="Barbara Scott" userId="24507148-4796-4550-bd80-f41653c5f621" providerId="ADAL" clId="{4C7F435F-0A35-4A76-A5FC-E7E7806C160F}" dt="2026-04-24T12:06:38.869" v="2300" actId="166"/>
          <ac:spMkLst>
            <pc:docMk/>
            <pc:sldMk cId="2075822434" sldId="2147475283"/>
            <ac:spMk id="40" creationId="{636F23AE-D1BE-426D-EF1C-23E719484E65}"/>
          </ac:spMkLst>
        </pc:spChg>
        <pc:spChg chg="add mod">
          <ac:chgData name="Barbara Scott" userId="24507148-4796-4550-bd80-f41653c5f621" providerId="ADAL" clId="{4C7F435F-0A35-4A76-A5FC-E7E7806C160F}" dt="2026-04-24T12:07:53.922" v="2314" actId="1076"/>
          <ac:spMkLst>
            <pc:docMk/>
            <pc:sldMk cId="2075822434" sldId="2147475283"/>
            <ac:spMk id="41" creationId="{E1291F22-2FAF-9B44-CBB7-12CA63D9BFDB}"/>
          </ac:spMkLst>
        </pc:spChg>
        <pc:spChg chg="add mod">
          <ac:chgData name="Barbara Scott" userId="24507148-4796-4550-bd80-f41653c5f621" providerId="ADAL" clId="{4C7F435F-0A35-4A76-A5FC-E7E7806C160F}" dt="2026-04-24T12:10:43.433" v="2327" actId="14100"/>
          <ac:spMkLst>
            <pc:docMk/>
            <pc:sldMk cId="2075822434" sldId="2147475283"/>
            <ac:spMk id="42" creationId="{F7FE9963-6905-2853-0CAF-C9923BA25C01}"/>
          </ac:spMkLst>
        </pc:spChg>
        <pc:spChg chg="del mod">
          <ac:chgData name="Barbara Scott" userId="24507148-4796-4550-bd80-f41653c5f621" providerId="ADAL" clId="{4C7F435F-0A35-4A76-A5FC-E7E7806C160F}" dt="2026-04-22T14:52:03.415" v="1165" actId="1076"/>
          <ac:spMkLst>
            <pc:docMk/>
            <pc:sldMk cId="2075822434" sldId="2147475283"/>
            <ac:spMk id="44" creationId="{17253A7C-CE78-CAAA-7C77-09B0210DC6CD}"/>
          </ac:spMkLst>
        </pc:spChg>
        <pc:spChg chg="mod ord">
          <ac:chgData name="Barbara Scott" userId="24507148-4796-4550-bd80-f41653c5f621" providerId="ADAL" clId="{4C7F435F-0A35-4A76-A5FC-E7E7806C160F}" dt="2026-04-24T12:06:44.611" v="2302" actId="1035"/>
          <ac:spMkLst>
            <pc:docMk/>
            <pc:sldMk cId="2075822434" sldId="2147475283"/>
            <ac:spMk id="49" creationId="{BA7572A6-8300-7997-D4A2-02B21E263326}"/>
          </ac:spMkLst>
        </pc:spChg>
        <pc:spChg chg="add mod">
          <ac:chgData name="Barbara Scott" userId="24507148-4796-4550-bd80-f41653c5f621" providerId="ADAL" clId="{4C7F435F-0A35-4A76-A5FC-E7E7806C160F}" dt="2026-04-24T12:10:55.689" v="2329" actId="1076"/>
          <ac:spMkLst>
            <pc:docMk/>
            <pc:sldMk cId="2075822434" sldId="2147475283"/>
            <ac:spMk id="51" creationId="{DAAED49D-D118-4FA4-E1BF-560048674F74}"/>
          </ac:spMkLst>
        </pc:spChg>
        <pc:spChg chg="add mod">
          <ac:chgData name="Barbara Scott" userId="24507148-4796-4550-bd80-f41653c5f621" providerId="ADAL" clId="{4C7F435F-0A35-4A76-A5FC-E7E7806C160F}" dt="2026-04-24T12:50:59.739" v="2337" actId="1076"/>
          <ac:spMkLst>
            <pc:docMk/>
            <pc:sldMk cId="2075822434" sldId="2147475283"/>
            <ac:spMk id="52" creationId="{441980A4-D6EF-1E69-6086-C96F070CB120}"/>
          </ac:spMkLst>
        </pc:spChg>
        <pc:spChg chg="add mod">
          <ac:chgData name="Barbara Scott" userId="24507148-4796-4550-bd80-f41653c5f621" providerId="ADAL" clId="{4C7F435F-0A35-4A76-A5FC-E7E7806C160F}" dt="2026-04-24T12:51:53.861" v="2340" actId="14100"/>
          <ac:spMkLst>
            <pc:docMk/>
            <pc:sldMk cId="2075822434" sldId="2147475283"/>
            <ac:spMk id="53" creationId="{B0A328B9-A0AE-D736-FB5E-F8063A35C7FF}"/>
          </ac:spMkLst>
        </pc:spChg>
        <pc:spChg chg="mod">
          <ac:chgData name="Barbara Scott" userId="24507148-4796-4550-bd80-f41653c5f621" providerId="ADAL" clId="{4C7F435F-0A35-4A76-A5FC-E7E7806C160F}" dt="2026-04-24T12:10:15.515" v="2324" actId="208"/>
          <ac:spMkLst>
            <pc:docMk/>
            <pc:sldMk cId="2075822434" sldId="2147475283"/>
            <ac:spMk id="59" creationId="{52012862-8B3B-F022-46B6-DD42F9461631}"/>
          </ac:spMkLst>
        </pc:spChg>
        <pc:spChg chg="add mod">
          <ac:chgData name="Barbara Scott" userId="24507148-4796-4550-bd80-f41653c5f621" providerId="ADAL" clId="{4C7F435F-0A35-4A76-A5FC-E7E7806C160F}" dt="2026-04-24T12:52:35.876" v="2345" actId="1076"/>
          <ac:spMkLst>
            <pc:docMk/>
            <pc:sldMk cId="2075822434" sldId="2147475283"/>
            <ac:spMk id="61" creationId="{66EB604A-485A-9357-4878-531EBCB48643}"/>
          </ac:spMkLst>
        </pc:spChg>
        <pc:spChg chg="add mod">
          <ac:chgData name="Barbara Scott" userId="24507148-4796-4550-bd80-f41653c5f621" providerId="ADAL" clId="{4C7F435F-0A35-4A76-A5FC-E7E7806C160F}" dt="2026-04-24T12:52:48.054" v="2347" actId="1076"/>
          <ac:spMkLst>
            <pc:docMk/>
            <pc:sldMk cId="2075822434" sldId="2147475283"/>
            <ac:spMk id="63" creationId="{86E7832C-D882-5B78-6BDD-08C9D7084F6F}"/>
          </ac:spMkLst>
        </pc:spChg>
        <pc:spChg chg="add mod">
          <ac:chgData name="Barbara Scott" userId="24507148-4796-4550-bd80-f41653c5f621" providerId="ADAL" clId="{4C7F435F-0A35-4A76-A5FC-E7E7806C160F}" dt="2026-04-24T12:52:54.164" v="2349" actId="1076"/>
          <ac:spMkLst>
            <pc:docMk/>
            <pc:sldMk cId="2075822434" sldId="2147475283"/>
            <ac:spMk id="65" creationId="{6F5C4E3A-62F2-43DC-A787-BDFDF79CC001}"/>
          </ac:spMkLst>
        </pc:spChg>
        <pc:spChg chg="add del mod">
          <ac:chgData name="Barbara Scott" userId="24507148-4796-4550-bd80-f41653c5f621" providerId="ADAL" clId="{4C7F435F-0A35-4A76-A5FC-E7E7806C160F}" dt="2026-04-22T14:52:03.415" v="1165" actId="1076"/>
          <ac:spMkLst>
            <pc:docMk/>
            <pc:sldMk cId="2075822434" sldId="2147475283"/>
            <ac:spMk id="67" creationId="{F07B22F3-B823-AFBE-7F8A-127CAC40E1E6}"/>
          </ac:spMkLst>
        </pc:spChg>
        <pc:spChg chg="add mod">
          <ac:chgData name="Barbara Scott" userId="24507148-4796-4550-bd80-f41653c5f621" providerId="ADAL" clId="{4C7F435F-0A35-4A76-A5FC-E7E7806C160F}" dt="2026-04-24T12:53:03.628" v="2353" actId="1076"/>
          <ac:spMkLst>
            <pc:docMk/>
            <pc:sldMk cId="2075822434" sldId="2147475283"/>
            <ac:spMk id="68" creationId="{2B75185D-6F28-EDEA-82B0-27B391AD9E1F}"/>
          </ac:spMkLst>
        </pc:spChg>
        <pc:spChg chg="add mod">
          <ac:chgData name="Barbara Scott" userId="24507148-4796-4550-bd80-f41653c5f621" providerId="ADAL" clId="{4C7F435F-0A35-4A76-A5FC-E7E7806C160F}" dt="2026-04-24T12:53:15.131" v="2355" actId="1076"/>
          <ac:spMkLst>
            <pc:docMk/>
            <pc:sldMk cId="2075822434" sldId="2147475283"/>
            <ac:spMk id="74" creationId="{077DE019-B8A1-4614-F81E-F6769180EA6C}"/>
          </ac:spMkLst>
        </pc:spChg>
        <pc:spChg chg="ord">
          <ac:chgData name="Barbara Scott" userId="24507148-4796-4550-bd80-f41653c5f621" providerId="ADAL" clId="{4C7F435F-0A35-4A76-A5FC-E7E7806C160F}" dt="2026-04-24T12:06:38.869" v="2300" actId="166"/>
          <ac:spMkLst>
            <pc:docMk/>
            <pc:sldMk cId="2075822434" sldId="2147475283"/>
            <ac:spMk id="76" creationId="{69F8D861-219D-C5E5-256B-115FBA24D9FD}"/>
          </ac:spMkLst>
        </pc:spChg>
        <pc:spChg chg="add mod">
          <ac:chgData name="Barbara Scott" userId="24507148-4796-4550-bd80-f41653c5f621" providerId="ADAL" clId="{4C7F435F-0A35-4A76-A5FC-E7E7806C160F}" dt="2026-04-24T12:53:21.933" v="2357" actId="1076"/>
          <ac:spMkLst>
            <pc:docMk/>
            <pc:sldMk cId="2075822434" sldId="2147475283"/>
            <ac:spMk id="77" creationId="{CA0D7C44-BAA9-3C90-788C-AC77D8A26FE6}"/>
          </ac:spMkLst>
        </pc:spChg>
        <pc:graphicFrameChg chg="add mod">
          <ac:chgData name="Barbara Scott" userId="24507148-4796-4550-bd80-f41653c5f621" providerId="ADAL" clId="{4C7F435F-0A35-4A76-A5FC-E7E7806C160F}" dt="2026-04-24T12:04:18.522" v="2283" actId="1076"/>
          <ac:graphicFrameMkLst>
            <pc:docMk/>
            <pc:sldMk cId="2075822434" sldId="2147475283"/>
            <ac:graphicFrameMk id="12" creationId="{DBEF8803-0D50-3270-5011-18281AC64FF4}"/>
          </ac:graphicFrameMkLst>
        </pc:graphicFrameChg>
        <pc:graphicFrameChg chg="add mod">
          <ac:chgData name="Barbara Scott" userId="24507148-4796-4550-bd80-f41653c5f621" providerId="ADAL" clId="{4C7F435F-0A35-4A76-A5FC-E7E7806C160F}" dt="2026-04-24T12:05:16.673" v="2286" actId="207"/>
          <ac:graphicFrameMkLst>
            <pc:docMk/>
            <pc:sldMk cId="2075822434" sldId="2147475283"/>
            <ac:graphicFrameMk id="17" creationId="{0EE241F5-9BA7-329E-D4E9-26E11657FC90}"/>
          </ac:graphicFrameMkLst>
        </pc:graphicFrameChg>
        <pc:graphicFrameChg chg="add mod ord">
          <ac:chgData name="Barbara Scott" userId="24507148-4796-4550-bd80-f41653c5f621" providerId="ADAL" clId="{4C7F435F-0A35-4A76-A5FC-E7E7806C160F}" dt="2026-04-24T12:05:51.634" v="2292" actId="167"/>
          <ac:graphicFrameMkLst>
            <pc:docMk/>
            <pc:sldMk cId="2075822434" sldId="2147475283"/>
            <ac:graphicFrameMk id="19" creationId="{6204454B-91CD-BE61-201B-F8256F3F2DD1}"/>
          </ac:graphicFrameMkLst>
        </pc:graphicFrameChg>
        <pc:graphicFrameChg chg="add mod">
          <ac:chgData name="Barbara Scott" userId="24507148-4796-4550-bd80-f41653c5f621" providerId="ADAL" clId="{4C7F435F-0A35-4A76-A5FC-E7E7806C160F}" dt="2026-04-24T12:05:22.826" v="2288" actId="207"/>
          <ac:graphicFrameMkLst>
            <pc:docMk/>
            <pc:sldMk cId="2075822434" sldId="2147475283"/>
            <ac:graphicFrameMk id="21" creationId="{C64A52BE-A340-C697-E50F-B36ABD8DFA56}"/>
          </ac:graphicFrameMkLst>
        </pc:graphicFrameChg>
        <pc:graphicFrameChg chg="add mod">
          <ac:chgData name="Barbara Scott" userId="24507148-4796-4550-bd80-f41653c5f621" providerId="ADAL" clId="{4C7F435F-0A35-4A76-A5FC-E7E7806C160F}" dt="2026-04-24T12:05:38.123" v="2291" actId="207"/>
          <ac:graphicFrameMkLst>
            <pc:docMk/>
            <pc:sldMk cId="2075822434" sldId="2147475283"/>
            <ac:graphicFrameMk id="22" creationId="{6CC08D5D-7A26-0524-9B48-8E4E52268A34}"/>
          </ac:graphicFrameMkLst>
        </pc:graphicFrameChg>
        <pc:graphicFrameChg chg="add mod">
          <ac:chgData name="Barbara Scott" userId="24507148-4796-4550-bd80-f41653c5f621" providerId="ADAL" clId="{4C7F435F-0A35-4A76-A5FC-E7E7806C160F}" dt="2026-04-24T12:52:59.180" v="2351"/>
          <ac:graphicFrameMkLst>
            <pc:docMk/>
            <pc:sldMk cId="2075822434" sldId="2147475283"/>
            <ac:graphicFrameMk id="23" creationId="{E0E292C9-8134-E3ED-A1B1-3319CCF9C4FE}"/>
          </ac:graphicFrameMkLst>
        </pc:graphicFrameChg>
        <pc:graphicFrameChg chg="add mod">
          <ac:chgData name="Barbara Scott" userId="24507148-4796-4550-bd80-f41653c5f621" providerId="ADAL" clId="{4C7F435F-0A35-4A76-A5FC-E7E7806C160F}" dt="2026-04-24T12:05:26.162" v="2289" actId="207"/>
          <ac:graphicFrameMkLst>
            <pc:docMk/>
            <pc:sldMk cId="2075822434" sldId="2147475283"/>
            <ac:graphicFrameMk id="24" creationId="{69202148-4836-C928-5EFF-E817C10E4FE3}"/>
          </ac:graphicFrameMkLst>
        </pc:graphicFrameChg>
        <pc:graphicFrameChg chg="add mod">
          <ac:chgData name="Barbara Scott" userId="24507148-4796-4550-bd80-f41653c5f621" providerId="ADAL" clId="{4C7F435F-0A35-4A76-A5FC-E7E7806C160F}" dt="2026-04-24T12:04:52.958" v="2284"/>
          <ac:graphicFrameMkLst>
            <pc:docMk/>
            <pc:sldMk cId="2075822434" sldId="2147475283"/>
            <ac:graphicFrameMk id="26" creationId="{58561FA4-17FA-7A51-2205-429464370308}"/>
          </ac:graphicFrameMkLst>
        </pc:graphicFrameChg>
        <pc:graphicFrameChg chg="add mod">
          <ac:chgData name="Barbara Scott" userId="24507148-4796-4550-bd80-f41653c5f621" providerId="ADAL" clId="{4C7F435F-0A35-4A76-A5FC-E7E7806C160F}" dt="2026-04-24T12:04:52.958" v="2284"/>
          <ac:graphicFrameMkLst>
            <pc:docMk/>
            <pc:sldMk cId="2075822434" sldId="2147475283"/>
            <ac:graphicFrameMk id="27" creationId="{C9F006F1-AE00-F6A5-E2D4-6640A291A18E}"/>
          </ac:graphicFrameMkLst>
        </pc:graphicFrameChg>
        <pc:graphicFrameChg chg="add mod">
          <ac:chgData name="Barbara Scott" userId="24507148-4796-4550-bd80-f41653c5f621" providerId="ADAL" clId="{4C7F435F-0A35-4A76-A5FC-E7E7806C160F}" dt="2026-04-24T12:04:52.958" v="2284"/>
          <ac:graphicFrameMkLst>
            <pc:docMk/>
            <pc:sldMk cId="2075822434" sldId="2147475283"/>
            <ac:graphicFrameMk id="35" creationId="{89539E16-0F1F-D400-9CC6-CE50EF01B103}"/>
          </ac:graphicFrameMkLst>
        </pc:graphicFrameChg>
        <pc:graphicFrameChg chg="add mod modGraphic">
          <ac:chgData name="Barbara Scott" userId="24507148-4796-4550-bd80-f41653c5f621" providerId="ADAL" clId="{4C7F435F-0A35-4A76-A5FC-E7E7806C160F}" dt="2026-04-24T12:50:07.909" v="2333" actId="404"/>
          <ac:graphicFrameMkLst>
            <pc:docMk/>
            <pc:sldMk cId="2075822434" sldId="2147475283"/>
            <ac:graphicFrameMk id="36" creationId="{5D59D22D-D5B4-5F28-293D-42638149C591}"/>
          </ac:graphicFrameMkLst>
        </pc:graphicFrameChg>
        <pc:graphicFrameChg chg="add mod modGraphic">
          <ac:chgData name="Barbara Scott" userId="24507148-4796-4550-bd80-f41653c5f621" providerId="ADAL" clId="{4C7F435F-0A35-4A76-A5FC-E7E7806C160F}" dt="2026-04-24T12:50:16.358" v="2334" actId="403"/>
          <ac:graphicFrameMkLst>
            <pc:docMk/>
            <pc:sldMk cId="2075822434" sldId="2147475283"/>
            <ac:graphicFrameMk id="37" creationId="{AA0282D9-9DED-3B46-1A62-CFC362EC876C}"/>
          </ac:graphicFrameMkLst>
        </pc:graphicFrameChg>
        <pc:picChg chg="add mod">
          <ac:chgData name="Barbara Scott" userId="24507148-4796-4550-bd80-f41653c5f621" providerId="ADAL" clId="{4C7F435F-0A35-4A76-A5FC-E7E7806C160F}" dt="2026-04-27T23:05:43.287" v="2757"/>
          <ac:picMkLst>
            <pc:docMk/>
            <pc:sldMk cId="2075822434" sldId="2147475283"/>
            <ac:picMk id="3" creationId="{54C512A8-C0CD-B9E1-B9D4-08024EB54B22}"/>
          </ac:picMkLst>
        </pc:picChg>
        <pc:picChg chg="add del mod">
          <ac:chgData name="Barbara Scott" userId="24507148-4796-4550-bd80-f41653c5f621" providerId="ADAL" clId="{4C7F435F-0A35-4A76-A5FC-E7E7806C160F}" dt="2026-04-27T23:05:40.910" v="2756" actId="478"/>
          <ac:picMkLst>
            <pc:docMk/>
            <pc:sldMk cId="2075822434" sldId="2147475283"/>
            <ac:picMk id="7" creationId="{062477AB-713C-84CD-2EAD-B7B44ABF827C}"/>
          </ac:picMkLst>
        </pc:picChg>
      </pc:sldChg>
      <pc:sldChg chg="addSp delSp modSp mod">
        <pc:chgData name="Barbara Scott" userId="24507148-4796-4550-bd80-f41653c5f621" providerId="ADAL" clId="{4C7F435F-0A35-4A76-A5FC-E7E7806C160F}" dt="2026-04-24T09:30:16.187" v="1453" actId="1035"/>
        <pc:sldMkLst>
          <pc:docMk/>
          <pc:sldMk cId="2924965646" sldId="2147475284"/>
        </pc:sldMkLst>
        <pc:spChg chg="add mod">
          <ac:chgData name="Barbara Scott" userId="24507148-4796-4550-bd80-f41653c5f621" providerId="ADAL" clId="{4C7F435F-0A35-4A76-A5FC-E7E7806C160F}" dt="2026-04-24T09:30:16.187" v="1453" actId="1035"/>
          <ac:spMkLst>
            <pc:docMk/>
            <pc:sldMk cId="2924965646" sldId="2147475284"/>
            <ac:spMk id="4" creationId="{3FA24722-C0C2-B410-AA66-EE0E5F18FD12}"/>
          </ac:spMkLst>
        </pc:spChg>
        <pc:spChg chg="mod">
          <ac:chgData name="Barbara Scott" userId="24507148-4796-4550-bd80-f41653c5f621" providerId="ADAL" clId="{4C7F435F-0A35-4A76-A5FC-E7E7806C160F}" dt="2026-04-22T14:17:05.031" v="1042" actId="20577"/>
          <ac:spMkLst>
            <pc:docMk/>
            <pc:sldMk cId="2924965646" sldId="2147475284"/>
            <ac:spMk id="15" creationId="{44B7DD7B-34EA-8EEE-4C43-8E04B8496721}"/>
          </ac:spMkLst>
        </pc:spChg>
        <pc:spChg chg="mod">
          <ac:chgData name="Barbara Scott" userId="24507148-4796-4550-bd80-f41653c5f621" providerId="ADAL" clId="{4C7F435F-0A35-4A76-A5FC-E7E7806C160F}" dt="2026-04-24T09:30:07.826" v="1446" actId="1076"/>
          <ac:spMkLst>
            <pc:docMk/>
            <pc:sldMk cId="2924965646" sldId="2147475284"/>
            <ac:spMk id="33" creationId="{6687362C-FD9B-7EA3-A845-B28B773F68EB}"/>
          </ac:spMkLst>
        </pc:spChg>
        <pc:spChg chg="mod">
          <ac:chgData name="Barbara Scott" userId="24507148-4796-4550-bd80-f41653c5f621" providerId="ADAL" clId="{4C7F435F-0A35-4A76-A5FC-E7E7806C160F}" dt="2026-04-24T09:28:46.786" v="1445" actId="1076"/>
          <ac:spMkLst>
            <pc:docMk/>
            <pc:sldMk cId="2924965646" sldId="2147475284"/>
            <ac:spMk id="37" creationId="{5FFAE24C-9862-FB51-FFDC-916302EB7B15}"/>
          </ac:spMkLst>
        </pc:spChg>
        <pc:graphicFrameChg chg="mod modGraphic">
          <ac:chgData name="Barbara Scott" userId="24507148-4796-4550-bd80-f41653c5f621" providerId="ADAL" clId="{4C7F435F-0A35-4A76-A5FC-E7E7806C160F}" dt="2026-04-22T15:16:40.145" v="1314" actId="255"/>
          <ac:graphicFrameMkLst>
            <pc:docMk/>
            <pc:sldMk cId="2924965646" sldId="2147475284"/>
            <ac:graphicFrameMk id="19" creationId="{D3CEDDA4-57D1-3BEF-EFF1-7271EC29CC1A}"/>
          </ac:graphicFrameMkLst>
        </pc:graphicFrameChg>
        <pc:graphicFrameChg chg="mod">
          <ac:chgData name="Barbara Scott" userId="24507148-4796-4550-bd80-f41653c5f621" providerId="ADAL" clId="{4C7F435F-0A35-4A76-A5FC-E7E7806C160F}" dt="2026-04-24T09:28:43.386" v="1444" actId="1076"/>
          <ac:graphicFrameMkLst>
            <pc:docMk/>
            <pc:sldMk cId="2924965646" sldId="2147475284"/>
            <ac:graphicFrameMk id="41" creationId="{47CAEDBC-06D7-7D7C-56EE-0B26FF6502C5}"/>
          </ac:graphicFrameMkLst>
        </pc:graphicFrameChg>
      </pc:sldChg>
      <pc:sldChg chg="addSp delSp modSp mod">
        <pc:chgData name="Barbara Scott" userId="24507148-4796-4550-bd80-f41653c5f621" providerId="ADAL" clId="{4C7F435F-0A35-4A76-A5FC-E7E7806C160F}" dt="2026-04-24T09:52:03.145" v="1656" actId="166"/>
        <pc:sldMkLst>
          <pc:docMk/>
          <pc:sldMk cId="2408700353" sldId="2147475285"/>
        </pc:sldMkLst>
        <pc:spChg chg="mod ord">
          <ac:chgData name="Barbara Scott" userId="24507148-4796-4550-bd80-f41653c5f621" providerId="ADAL" clId="{4C7F435F-0A35-4A76-A5FC-E7E7806C160F}" dt="2026-04-24T09:51:04.122" v="1631" actId="1076"/>
          <ac:spMkLst>
            <pc:docMk/>
            <pc:sldMk cId="2408700353" sldId="2147475285"/>
            <ac:spMk id="12" creationId="{8BD3D1F5-1D25-A8A8-905B-F5E3F92F5B39}"/>
          </ac:spMkLst>
        </pc:spChg>
        <pc:spChg chg="add mod">
          <ac:chgData name="Barbara Scott" userId="24507148-4796-4550-bd80-f41653c5f621" providerId="ADAL" clId="{4C7F435F-0A35-4A76-A5FC-E7E7806C160F}" dt="2026-04-24T09:35:07.508" v="1488" actId="1076"/>
          <ac:spMkLst>
            <pc:docMk/>
            <pc:sldMk cId="2408700353" sldId="2147475285"/>
            <ac:spMk id="19" creationId="{A76E06F4-4E29-9E8E-B312-0D2B0FFA97E2}"/>
          </ac:spMkLst>
        </pc:spChg>
        <pc:spChg chg="add mod">
          <ac:chgData name="Barbara Scott" userId="24507148-4796-4550-bd80-f41653c5f621" providerId="ADAL" clId="{4C7F435F-0A35-4A76-A5FC-E7E7806C160F}" dt="2026-04-24T09:35:07.508" v="1488" actId="1076"/>
          <ac:spMkLst>
            <pc:docMk/>
            <pc:sldMk cId="2408700353" sldId="2147475285"/>
            <ac:spMk id="26" creationId="{91E13445-AAF8-A170-A1C2-649A4219BE9D}"/>
          </ac:spMkLst>
        </pc:spChg>
        <pc:spChg chg="add mod">
          <ac:chgData name="Barbara Scott" userId="24507148-4796-4550-bd80-f41653c5f621" providerId="ADAL" clId="{4C7F435F-0A35-4A76-A5FC-E7E7806C160F}" dt="2026-04-24T09:35:07.508" v="1488" actId="1076"/>
          <ac:spMkLst>
            <pc:docMk/>
            <pc:sldMk cId="2408700353" sldId="2147475285"/>
            <ac:spMk id="28" creationId="{B162F106-C32B-1158-E436-5E17B17D8F70}"/>
          </ac:spMkLst>
        </pc:spChg>
        <pc:spChg chg="mod">
          <ac:chgData name="Barbara Scott" userId="24507148-4796-4550-bd80-f41653c5f621" providerId="ADAL" clId="{4C7F435F-0A35-4A76-A5FC-E7E7806C160F}" dt="2026-04-24T09:51:31.090" v="1650" actId="208"/>
          <ac:spMkLst>
            <pc:docMk/>
            <pc:sldMk cId="2408700353" sldId="2147475285"/>
            <ac:spMk id="32" creationId="{C64EFC53-E3AE-FC84-87B2-FC1BA2574763}"/>
          </ac:spMkLst>
        </pc:spChg>
        <pc:spChg chg="add mod">
          <ac:chgData name="Barbara Scott" userId="24507148-4796-4550-bd80-f41653c5f621" providerId="ADAL" clId="{4C7F435F-0A35-4A76-A5FC-E7E7806C160F}" dt="2026-04-24T09:50:46.065" v="1628" actId="14100"/>
          <ac:spMkLst>
            <pc:docMk/>
            <pc:sldMk cId="2408700353" sldId="2147475285"/>
            <ac:spMk id="33" creationId="{AB4A8B94-49FD-486F-C0CC-915B7EA575CF}"/>
          </ac:spMkLst>
        </pc:spChg>
        <pc:spChg chg="add mod">
          <ac:chgData name="Barbara Scott" userId="24507148-4796-4550-bd80-f41653c5f621" providerId="ADAL" clId="{4C7F435F-0A35-4A76-A5FC-E7E7806C160F}" dt="2026-04-24T09:50:51.962" v="1630" actId="1076"/>
          <ac:spMkLst>
            <pc:docMk/>
            <pc:sldMk cId="2408700353" sldId="2147475285"/>
            <ac:spMk id="34" creationId="{23FF9F3D-28BC-A908-69AA-4AC7A86230F0}"/>
          </ac:spMkLst>
        </pc:spChg>
        <pc:spChg chg="add mod ord">
          <ac:chgData name="Barbara Scott" userId="24507148-4796-4550-bd80-f41653c5f621" providerId="ADAL" clId="{4C7F435F-0A35-4A76-A5FC-E7E7806C160F}" dt="2026-04-24T09:52:03.145" v="1656" actId="166"/>
          <ac:spMkLst>
            <pc:docMk/>
            <pc:sldMk cId="2408700353" sldId="2147475285"/>
            <ac:spMk id="36" creationId="{5977A5CD-083C-7C5C-813E-41B68E521F7B}"/>
          </ac:spMkLst>
        </pc:spChg>
        <pc:graphicFrameChg chg="add mod">
          <ac:chgData name="Barbara Scott" userId="24507148-4796-4550-bd80-f41653c5f621" providerId="ADAL" clId="{4C7F435F-0A35-4A76-A5FC-E7E7806C160F}" dt="2026-04-24T09:50:27.163" v="1624" actId="207"/>
          <ac:graphicFrameMkLst>
            <pc:docMk/>
            <pc:sldMk cId="2408700353" sldId="2147475285"/>
            <ac:graphicFrameMk id="10" creationId="{19522E3D-670F-5678-DDAC-A37D634E771C}"/>
          </ac:graphicFrameMkLst>
        </pc:graphicFrameChg>
        <pc:graphicFrameChg chg="add mod">
          <ac:chgData name="Barbara Scott" userId="24507148-4796-4550-bd80-f41653c5f621" providerId="ADAL" clId="{4C7F435F-0A35-4A76-A5FC-E7E7806C160F}" dt="2026-04-24T09:50:29.338" v="1625" actId="207"/>
          <ac:graphicFrameMkLst>
            <pc:docMk/>
            <pc:sldMk cId="2408700353" sldId="2147475285"/>
            <ac:graphicFrameMk id="13" creationId="{49C6570B-3D65-1808-A7A4-15F6A31C5D64}"/>
          </ac:graphicFrameMkLst>
        </pc:graphicFrameChg>
        <pc:graphicFrameChg chg="add mod">
          <ac:chgData name="Barbara Scott" userId="24507148-4796-4550-bd80-f41653c5f621" providerId="ADAL" clId="{4C7F435F-0A35-4A76-A5FC-E7E7806C160F}" dt="2026-04-24T09:50:24.899" v="1623" actId="207"/>
          <ac:graphicFrameMkLst>
            <pc:docMk/>
            <pc:sldMk cId="2408700353" sldId="2147475285"/>
            <ac:graphicFrameMk id="14" creationId="{A95AE2C1-FB51-7C6D-DA24-23317492745D}"/>
          </ac:graphicFrameMkLst>
        </pc:graphicFrameChg>
        <pc:graphicFrameChg chg="add mod">
          <ac:chgData name="Barbara Scott" userId="24507148-4796-4550-bd80-f41653c5f621" providerId="ADAL" clId="{4C7F435F-0A35-4A76-A5FC-E7E7806C160F}" dt="2026-04-22T14:54:01.583" v="1178"/>
          <ac:graphicFrameMkLst>
            <pc:docMk/>
            <pc:sldMk cId="2408700353" sldId="2147475285"/>
            <ac:graphicFrameMk id="15" creationId="{9733BFFB-4D15-040E-6D7C-22A527CCABC4}"/>
          </ac:graphicFrameMkLst>
        </pc:graphicFrameChg>
        <pc:graphicFrameChg chg="add mod">
          <ac:chgData name="Barbara Scott" userId="24507148-4796-4550-bd80-f41653c5f621" providerId="ADAL" clId="{4C7F435F-0A35-4A76-A5FC-E7E7806C160F}" dt="2026-04-24T09:35:07.508" v="1488" actId="1076"/>
          <ac:graphicFrameMkLst>
            <pc:docMk/>
            <pc:sldMk cId="2408700353" sldId="2147475285"/>
            <ac:graphicFrameMk id="21" creationId="{487CFB06-344D-4F30-9550-90DE76C3B880}"/>
          </ac:graphicFrameMkLst>
        </pc:graphicFrameChg>
        <pc:graphicFrameChg chg="add mod">
          <ac:chgData name="Barbara Scott" userId="24507148-4796-4550-bd80-f41653c5f621" providerId="ADAL" clId="{4C7F435F-0A35-4A76-A5FC-E7E7806C160F}" dt="2026-04-22T14:54:01.583" v="1178"/>
          <ac:graphicFrameMkLst>
            <pc:docMk/>
            <pc:sldMk cId="2408700353" sldId="2147475285"/>
            <ac:graphicFrameMk id="23" creationId="{974C2F20-874D-8DDB-95F0-2878AAE51049}"/>
          </ac:graphicFrameMkLst>
        </pc:graphicFrameChg>
        <pc:graphicFrameChg chg="add mod">
          <ac:chgData name="Barbara Scott" userId="24507148-4796-4550-bd80-f41653c5f621" providerId="ADAL" clId="{4C7F435F-0A35-4A76-A5FC-E7E7806C160F}" dt="2026-04-22T14:54:01.583" v="1178"/>
          <ac:graphicFrameMkLst>
            <pc:docMk/>
            <pc:sldMk cId="2408700353" sldId="2147475285"/>
            <ac:graphicFrameMk id="25" creationId="{DE39855E-E467-74DD-77E1-DE7C1D831959}"/>
          </ac:graphicFrameMkLst>
        </pc:graphicFrameChg>
      </pc:sldChg>
      <pc:sldChg chg="addSp delSp modSp add del mod ord">
        <pc:chgData name="Barbara Scott" userId="24507148-4796-4550-bd80-f41653c5f621" providerId="ADAL" clId="{4C7F435F-0A35-4A76-A5FC-E7E7806C160F}" dt="2026-04-24T11:51:58.099" v="2180"/>
        <pc:sldMkLst>
          <pc:docMk/>
          <pc:sldMk cId="3580595469" sldId="2147475286"/>
        </pc:sldMkLst>
        <pc:spChg chg="ord">
          <ac:chgData name="Barbara Scott" userId="24507148-4796-4550-bd80-f41653c5f621" providerId="ADAL" clId="{4C7F435F-0A35-4A76-A5FC-E7E7806C160F}" dt="2026-04-24T10:50:09.051" v="1990" actId="167"/>
          <ac:spMkLst>
            <pc:docMk/>
            <pc:sldMk cId="3580595469" sldId="2147475286"/>
            <ac:spMk id="7" creationId="{D0E54C4E-EC34-A28A-9E31-DC9EC9A7D246}"/>
          </ac:spMkLst>
        </pc:spChg>
        <pc:spChg chg="mod">
          <ac:chgData name="Barbara Scott" userId="24507148-4796-4550-bd80-f41653c5f621" providerId="ADAL" clId="{4C7F435F-0A35-4A76-A5FC-E7E7806C160F}" dt="2026-04-24T10:51:28.225" v="2004" actId="1076"/>
          <ac:spMkLst>
            <pc:docMk/>
            <pc:sldMk cId="3580595469" sldId="2147475286"/>
            <ac:spMk id="11" creationId="{68EC70F5-EC00-A5C8-1EFF-B27F13A68490}"/>
          </ac:spMkLst>
        </pc:spChg>
        <pc:spChg chg="mod">
          <ac:chgData name="Barbara Scott" userId="24507148-4796-4550-bd80-f41653c5f621" providerId="ADAL" clId="{4C7F435F-0A35-4A76-A5FC-E7E7806C160F}" dt="2026-04-24T10:55:51.624" v="2048" actId="1076"/>
          <ac:spMkLst>
            <pc:docMk/>
            <pc:sldMk cId="3580595469" sldId="2147475286"/>
            <ac:spMk id="12" creationId="{4F9E71B2-B625-9BB8-78DD-55827D70E23C}"/>
          </ac:spMkLst>
        </pc:spChg>
        <pc:spChg chg="mod">
          <ac:chgData name="Barbara Scott" userId="24507148-4796-4550-bd80-f41653c5f621" providerId="ADAL" clId="{4C7F435F-0A35-4A76-A5FC-E7E7806C160F}" dt="2026-04-24T10:51:28.225" v="2004" actId="1076"/>
          <ac:spMkLst>
            <pc:docMk/>
            <pc:sldMk cId="3580595469" sldId="2147475286"/>
            <ac:spMk id="15" creationId="{0F31F36A-6BA9-8A9B-3266-7B011FBED025}"/>
          </ac:spMkLst>
        </pc:spChg>
        <pc:spChg chg="add mod">
          <ac:chgData name="Barbara Scott" userId="24507148-4796-4550-bd80-f41653c5f621" providerId="ADAL" clId="{4C7F435F-0A35-4A76-A5FC-E7E7806C160F}" dt="2026-04-24T10:18:23.444" v="1789" actId="1076"/>
          <ac:spMkLst>
            <pc:docMk/>
            <pc:sldMk cId="3580595469" sldId="2147475286"/>
            <ac:spMk id="19" creationId="{8DDEBFBA-626A-26AE-EAE1-931562B651FC}"/>
          </ac:spMkLst>
        </pc:spChg>
        <pc:spChg chg="add mod">
          <ac:chgData name="Barbara Scott" userId="24507148-4796-4550-bd80-f41653c5f621" providerId="ADAL" clId="{4C7F435F-0A35-4A76-A5FC-E7E7806C160F}" dt="2026-04-24T10:18:23.444" v="1789" actId="1076"/>
          <ac:spMkLst>
            <pc:docMk/>
            <pc:sldMk cId="3580595469" sldId="2147475286"/>
            <ac:spMk id="21" creationId="{CED5E6FD-63CB-B7C3-72A6-5E0420B5EE4D}"/>
          </ac:spMkLst>
        </pc:spChg>
        <pc:spChg chg="mod">
          <ac:chgData name="Barbara Scott" userId="24507148-4796-4550-bd80-f41653c5f621" providerId="ADAL" clId="{4C7F435F-0A35-4A76-A5FC-E7E7806C160F}" dt="2026-04-24T10:55:28.272" v="2043" actId="1076"/>
          <ac:spMkLst>
            <pc:docMk/>
            <pc:sldMk cId="3580595469" sldId="2147475286"/>
            <ac:spMk id="22" creationId="{B05F4B42-50D6-23CC-C2A4-81042F1625B2}"/>
          </ac:spMkLst>
        </pc:spChg>
        <pc:spChg chg="mod">
          <ac:chgData name="Barbara Scott" userId="24507148-4796-4550-bd80-f41653c5f621" providerId="ADAL" clId="{4C7F435F-0A35-4A76-A5FC-E7E7806C160F}" dt="2026-04-24T10:51:28.225" v="2004" actId="1076"/>
          <ac:spMkLst>
            <pc:docMk/>
            <pc:sldMk cId="3580595469" sldId="2147475286"/>
            <ac:spMk id="23" creationId="{279B2710-83C4-25F5-311A-C10AD34175EE}"/>
          </ac:spMkLst>
        </pc:spChg>
        <pc:spChg chg="mod ord">
          <ac:chgData name="Barbara Scott" userId="24507148-4796-4550-bd80-f41653c5f621" providerId="ADAL" clId="{4C7F435F-0A35-4A76-A5FC-E7E7806C160F}" dt="2026-04-24T10:50:23.871" v="1993" actId="14100"/>
          <ac:spMkLst>
            <pc:docMk/>
            <pc:sldMk cId="3580595469" sldId="2147475286"/>
            <ac:spMk id="24" creationId="{D10B18A1-4825-9F30-F6BD-3832714AD248}"/>
          </ac:spMkLst>
        </pc:spChg>
        <pc:spChg chg="mod">
          <ac:chgData name="Barbara Scott" userId="24507148-4796-4550-bd80-f41653c5f621" providerId="ADAL" clId="{4C7F435F-0A35-4A76-A5FC-E7E7806C160F}" dt="2026-04-24T10:51:28.225" v="2004" actId="1076"/>
          <ac:spMkLst>
            <pc:docMk/>
            <pc:sldMk cId="3580595469" sldId="2147475286"/>
            <ac:spMk id="25" creationId="{D39A796D-A5FA-F7AC-A9B3-D465EA7A6201}"/>
          </ac:spMkLst>
        </pc:spChg>
        <pc:spChg chg="mod">
          <ac:chgData name="Barbara Scott" userId="24507148-4796-4550-bd80-f41653c5f621" providerId="ADAL" clId="{4C7F435F-0A35-4A76-A5FC-E7E7806C160F}" dt="2026-04-24T10:51:28.225" v="2004" actId="1076"/>
          <ac:spMkLst>
            <pc:docMk/>
            <pc:sldMk cId="3580595469" sldId="2147475286"/>
            <ac:spMk id="26" creationId="{FA2C44D9-8159-0796-0191-D4E988781722}"/>
          </ac:spMkLst>
        </pc:spChg>
        <pc:spChg chg="mod">
          <ac:chgData name="Barbara Scott" userId="24507148-4796-4550-bd80-f41653c5f621" providerId="ADAL" clId="{4C7F435F-0A35-4A76-A5FC-E7E7806C160F}" dt="2026-04-24T10:51:33.232" v="2005" actId="1076"/>
          <ac:spMkLst>
            <pc:docMk/>
            <pc:sldMk cId="3580595469" sldId="2147475286"/>
            <ac:spMk id="30" creationId="{0411E3EF-A213-CFB0-3C01-6377DB413254}"/>
          </ac:spMkLst>
        </pc:spChg>
        <pc:spChg chg="mod">
          <ac:chgData name="Barbara Scott" userId="24507148-4796-4550-bd80-f41653c5f621" providerId="ADAL" clId="{4C7F435F-0A35-4A76-A5FC-E7E7806C160F}" dt="2026-04-24T10:56:36.642" v="2053" actId="208"/>
          <ac:spMkLst>
            <pc:docMk/>
            <pc:sldMk cId="3580595469" sldId="2147475286"/>
            <ac:spMk id="32" creationId="{165AE49F-3714-A5DC-525B-B490D1F76058}"/>
          </ac:spMkLst>
        </pc:spChg>
        <pc:spChg chg="mod">
          <ac:chgData name="Barbara Scott" userId="24507148-4796-4550-bd80-f41653c5f621" providerId="ADAL" clId="{4C7F435F-0A35-4A76-A5FC-E7E7806C160F}" dt="2026-04-24T10:53:07.352" v="2024" actId="1076"/>
          <ac:spMkLst>
            <pc:docMk/>
            <pc:sldMk cId="3580595469" sldId="2147475286"/>
            <ac:spMk id="33" creationId="{8181A20B-6DF0-26CC-788F-B11FB54C79C5}"/>
          </ac:spMkLst>
        </pc:spChg>
        <pc:spChg chg="mod">
          <ac:chgData name="Barbara Scott" userId="24507148-4796-4550-bd80-f41653c5f621" providerId="ADAL" clId="{4C7F435F-0A35-4A76-A5FC-E7E7806C160F}" dt="2026-04-24T10:52:43.208" v="2018" actId="1076"/>
          <ac:spMkLst>
            <pc:docMk/>
            <pc:sldMk cId="3580595469" sldId="2147475286"/>
            <ac:spMk id="36" creationId="{CAB30AAF-0BD3-2C7B-3B06-9B6C3AEC0738}"/>
          </ac:spMkLst>
        </pc:spChg>
        <pc:spChg chg="mod">
          <ac:chgData name="Barbara Scott" userId="24507148-4796-4550-bd80-f41653c5f621" providerId="ADAL" clId="{4C7F435F-0A35-4A76-A5FC-E7E7806C160F}" dt="2026-04-24T10:51:33.232" v="2005" actId="1076"/>
          <ac:spMkLst>
            <pc:docMk/>
            <pc:sldMk cId="3580595469" sldId="2147475286"/>
            <ac:spMk id="37" creationId="{1EA8A786-7AEE-3035-F1FD-086C10D83175}"/>
          </ac:spMkLst>
        </pc:spChg>
        <pc:spChg chg="add mod">
          <ac:chgData name="Barbara Scott" userId="24507148-4796-4550-bd80-f41653c5f621" providerId="ADAL" clId="{4C7F435F-0A35-4A76-A5FC-E7E7806C160F}" dt="2026-04-24T10:18:23.444" v="1789" actId="1076"/>
          <ac:spMkLst>
            <pc:docMk/>
            <pc:sldMk cId="3580595469" sldId="2147475286"/>
            <ac:spMk id="41" creationId="{6EB858ED-A3B6-5654-B960-27101E2CBD44}"/>
          </ac:spMkLst>
        </pc:spChg>
        <pc:spChg chg="add mod">
          <ac:chgData name="Barbara Scott" userId="24507148-4796-4550-bd80-f41653c5f621" providerId="ADAL" clId="{4C7F435F-0A35-4A76-A5FC-E7E7806C160F}" dt="2026-04-24T10:53:03" v="2023" actId="1076"/>
          <ac:spMkLst>
            <pc:docMk/>
            <pc:sldMk cId="3580595469" sldId="2147475286"/>
            <ac:spMk id="42" creationId="{822813D5-FDC3-71C6-F782-905986FFD564}"/>
          </ac:spMkLst>
        </pc:spChg>
        <pc:spChg chg="mod">
          <ac:chgData name="Barbara Scott" userId="24507148-4796-4550-bd80-f41653c5f621" providerId="ADAL" clId="{4C7F435F-0A35-4A76-A5FC-E7E7806C160F}" dt="2026-04-24T10:53:33.008" v="2028" actId="1076"/>
          <ac:spMkLst>
            <pc:docMk/>
            <pc:sldMk cId="3580595469" sldId="2147475286"/>
            <ac:spMk id="43" creationId="{4E8F4889-9F20-7757-DBFD-3A8483028EB7}"/>
          </ac:spMkLst>
        </pc:spChg>
        <pc:spChg chg="mod">
          <ac:chgData name="Barbara Scott" userId="24507148-4796-4550-bd80-f41653c5f621" providerId="ADAL" clId="{4C7F435F-0A35-4A76-A5FC-E7E7806C160F}" dt="2026-04-24T10:21:28.498" v="1805" actId="207"/>
          <ac:spMkLst>
            <pc:docMk/>
            <pc:sldMk cId="3580595469" sldId="2147475286"/>
            <ac:spMk id="44" creationId="{EBC92AF1-02F2-4EC1-628C-0A6B03E537B8}"/>
          </ac:spMkLst>
        </pc:spChg>
        <pc:spChg chg="mod">
          <ac:chgData name="Barbara Scott" userId="24507148-4796-4550-bd80-f41653c5f621" providerId="ADAL" clId="{4C7F435F-0A35-4A76-A5FC-E7E7806C160F}" dt="2026-04-24T10:53:13.768" v="2025" actId="1076"/>
          <ac:spMkLst>
            <pc:docMk/>
            <pc:sldMk cId="3580595469" sldId="2147475286"/>
            <ac:spMk id="45" creationId="{46FD8DE4-A610-525D-23B6-80C64B3F6FCF}"/>
          </ac:spMkLst>
        </pc:spChg>
        <pc:spChg chg="mod">
          <ac:chgData name="Barbara Scott" userId="24507148-4796-4550-bd80-f41653c5f621" providerId="ADAL" clId="{4C7F435F-0A35-4A76-A5FC-E7E7806C160F}" dt="2026-04-24T10:21:28.498" v="1805" actId="207"/>
          <ac:spMkLst>
            <pc:docMk/>
            <pc:sldMk cId="3580595469" sldId="2147475286"/>
            <ac:spMk id="46" creationId="{1A465CC9-1800-F84A-A528-A833BABA0EA7}"/>
          </ac:spMkLst>
        </pc:spChg>
        <pc:spChg chg="mod">
          <ac:chgData name="Barbara Scott" userId="24507148-4796-4550-bd80-f41653c5f621" providerId="ADAL" clId="{4C7F435F-0A35-4A76-A5FC-E7E7806C160F}" dt="2026-04-24T10:55:19.512" v="2041" actId="1076"/>
          <ac:spMkLst>
            <pc:docMk/>
            <pc:sldMk cId="3580595469" sldId="2147475286"/>
            <ac:spMk id="48" creationId="{1AD409BA-A83E-66D1-8F51-A18DD30C97A0}"/>
          </ac:spMkLst>
        </pc:spChg>
        <pc:spChg chg="mod">
          <ac:chgData name="Barbara Scott" userId="24507148-4796-4550-bd80-f41653c5f621" providerId="ADAL" clId="{4C7F435F-0A35-4A76-A5FC-E7E7806C160F}" dt="2026-04-24T10:55:23.193" v="2042" actId="1076"/>
          <ac:spMkLst>
            <pc:docMk/>
            <pc:sldMk cId="3580595469" sldId="2147475286"/>
            <ac:spMk id="49" creationId="{C3B2F02E-946D-3010-7555-DC8EA05AEE99}"/>
          </ac:spMkLst>
        </pc:spChg>
        <pc:spChg chg="mod">
          <ac:chgData name="Barbara Scott" userId="24507148-4796-4550-bd80-f41653c5f621" providerId="ADAL" clId="{4C7F435F-0A35-4A76-A5FC-E7E7806C160F}" dt="2026-04-24T10:55:33.351" v="2044" actId="1076"/>
          <ac:spMkLst>
            <pc:docMk/>
            <pc:sldMk cId="3580595469" sldId="2147475286"/>
            <ac:spMk id="50" creationId="{15562D73-8A17-E4DA-1BBC-A9435E28CF04}"/>
          </ac:spMkLst>
        </pc:spChg>
        <pc:spChg chg="mod">
          <ac:chgData name="Barbara Scott" userId="24507148-4796-4550-bd80-f41653c5f621" providerId="ADAL" clId="{4C7F435F-0A35-4A76-A5FC-E7E7806C160F}" dt="2026-04-24T10:55:37.297" v="2045" actId="1076"/>
          <ac:spMkLst>
            <pc:docMk/>
            <pc:sldMk cId="3580595469" sldId="2147475286"/>
            <ac:spMk id="51" creationId="{D2C46264-619A-9AB1-8DFC-01875F1A393E}"/>
          </ac:spMkLst>
        </pc:spChg>
        <pc:spChg chg="mod">
          <ac:chgData name="Barbara Scott" userId="24507148-4796-4550-bd80-f41653c5f621" providerId="ADAL" clId="{4C7F435F-0A35-4A76-A5FC-E7E7806C160F}" dt="2026-04-24T10:55:45.304" v="2047" actId="1076"/>
          <ac:spMkLst>
            <pc:docMk/>
            <pc:sldMk cId="3580595469" sldId="2147475286"/>
            <ac:spMk id="52" creationId="{DD0A4383-81A6-802A-7EBB-51737C15821E}"/>
          </ac:spMkLst>
        </pc:spChg>
        <pc:spChg chg="mod">
          <ac:chgData name="Barbara Scott" userId="24507148-4796-4550-bd80-f41653c5f621" providerId="ADAL" clId="{4C7F435F-0A35-4A76-A5FC-E7E7806C160F}" dt="2026-04-24T10:56:24.080" v="2052" actId="1076"/>
          <ac:spMkLst>
            <pc:docMk/>
            <pc:sldMk cId="3580595469" sldId="2147475286"/>
            <ac:spMk id="53" creationId="{1DD9B163-56FB-F74F-701E-DD25676AE40C}"/>
          </ac:spMkLst>
        </pc:spChg>
        <pc:spChg chg="add mod">
          <ac:chgData name="Barbara Scott" userId="24507148-4796-4550-bd80-f41653c5f621" providerId="ADAL" clId="{4C7F435F-0A35-4A76-A5FC-E7E7806C160F}" dt="2026-04-24T10:53:45.665" v="2030" actId="1076"/>
          <ac:spMkLst>
            <pc:docMk/>
            <pc:sldMk cId="3580595469" sldId="2147475286"/>
            <ac:spMk id="60" creationId="{810849DB-37A9-1412-9690-32CCD0044091}"/>
          </ac:spMkLst>
        </pc:spChg>
        <pc:spChg chg="mod">
          <ac:chgData name="Barbara Scott" userId="24507148-4796-4550-bd80-f41653c5f621" providerId="ADAL" clId="{4C7F435F-0A35-4A76-A5FC-E7E7806C160F}" dt="2026-04-24T10:21:28.498" v="1805" actId="207"/>
          <ac:spMkLst>
            <pc:docMk/>
            <pc:sldMk cId="3580595469" sldId="2147475286"/>
            <ac:spMk id="75" creationId="{F9D5394B-C3C5-7278-67FE-1DAED24F3ECE}"/>
          </ac:spMkLst>
        </pc:spChg>
        <pc:graphicFrameChg chg="add mod ord">
          <ac:chgData name="Barbara Scott" userId="24507148-4796-4550-bd80-f41653c5f621" providerId="ADAL" clId="{4C7F435F-0A35-4A76-A5FC-E7E7806C160F}" dt="2026-04-24T10:51:28.225" v="2004" actId="1076"/>
          <ac:graphicFrameMkLst>
            <pc:docMk/>
            <pc:sldMk cId="3580595469" sldId="2147475286"/>
            <ac:graphicFrameMk id="4" creationId="{84DC555D-D296-8E99-313E-4E9A69C99A03}"/>
          </ac:graphicFrameMkLst>
        </pc:graphicFrameChg>
        <pc:graphicFrameChg chg="add del mod ord">
          <ac:chgData name="Barbara Scott" userId="24507148-4796-4550-bd80-f41653c5f621" providerId="ADAL" clId="{4C7F435F-0A35-4A76-A5FC-E7E7806C160F}" dt="2026-04-24T10:56:07.539" v="2050" actId="21"/>
          <ac:graphicFrameMkLst>
            <pc:docMk/>
            <pc:sldMk cId="3580595469" sldId="2147475286"/>
            <ac:graphicFrameMk id="8" creationId="{46705A45-C9D6-0B8A-1951-B76DFF7FB663}"/>
          </ac:graphicFrameMkLst>
        </pc:graphicFrameChg>
        <pc:graphicFrameChg chg="add mod ord">
          <ac:chgData name="Barbara Scott" userId="24507148-4796-4550-bd80-f41653c5f621" providerId="ADAL" clId="{4C7F435F-0A35-4A76-A5FC-E7E7806C160F}" dt="2026-04-24T10:52:46.665" v="2019" actId="207"/>
          <ac:graphicFrameMkLst>
            <pc:docMk/>
            <pc:sldMk cId="3580595469" sldId="2147475286"/>
            <ac:graphicFrameMk id="9" creationId="{FACB244B-F51D-9C6E-FE11-C9B91B739475}"/>
          </ac:graphicFrameMkLst>
        </pc:graphicFrameChg>
        <pc:graphicFrameChg chg="add mod">
          <ac:chgData name="Barbara Scott" userId="24507148-4796-4550-bd80-f41653c5f621" providerId="ADAL" clId="{4C7F435F-0A35-4A76-A5FC-E7E7806C160F}" dt="2026-04-24T10:18:23.444" v="1789" actId="1076"/>
          <ac:graphicFrameMkLst>
            <pc:docMk/>
            <pc:sldMk cId="3580595469" sldId="2147475286"/>
            <ac:graphicFrameMk id="34" creationId="{B1C641A6-AD71-FD7F-D544-C2450E09DC5C}"/>
          </ac:graphicFrameMkLst>
        </pc:graphicFrameChg>
        <pc:graphicFrameChg chg="add mod">
          <ac:chgData name="Barbara Scott" userId="24507148-4796-4550-bd80-f41653c5f621" providerId="ADAL" clId="{4C7F435F-0A35-4A76-A5FC-E7E7806C160F}" dt="2026-04-22T14:54:05.878" v="1179"/>
          <ac:graphicFrameMkLst>
            <pc:docMk/>
            <pc:sldMk cId="3580595469" sldId="2147475286"/>
            <ac:graphicFrameMk id="57" creationId="{A0D76AC4-7351-CDA7-FBB2-61FA72DBB69F}"/>
          </ac:graphicFrameMkLst>
        </pc:graphicFrameChg>
        <pc:graphicFrameChg chg="add mod modGraphic">
          <ac:chgData name="Barbara Scott" userId="24507148-4796-4550-bd80-f41653c5f621" providerId="ADAL" clId="{4C7F435F-0A35-4A76-A5FC-E7E7806C160F}" dt="2026-04-24T10:52:27.161" v="2015" actId="14100"/>
          <ac:graphicFrameMkLst>
            <pc:docMk/>
            <pc:sldMk cId="3580595469" sldId="2147475286"/>
            <ac:graphicFrameMk id="58" creationId="{C2B58F20-CD12-8C05-5D62-9F4EA79E4DE6}"/>
          </ac:graphicFrameMkLst>
        </pc:graphicFrameChg>
        <pc:graphicFrameChg chg="add mod">
          <ac:chgData name="Barbara Scott" userId="24507148-4796-4550-bd80-f41653c5f621" providerId="ADAL" clId="{4C7F435F-0A35-4A76-A5FC-E7E7806C160F}" dt="2026-04-24T10:52:08.755" v="2010"/>
          <ac:graphicFrameMkLst>
            <pc:docMk/>
            <pc:sldMk cId="3580595469" sldId="2147475286"/>
            <ac:graphicFrameMk id="59" creationId="{047087C7-153A-8FD3-2CD9-683CDEEB6369}"/>
          </ac:graphicFrameMkLst>
        </pc:graphicFrameChg>
      </pc:sldChg>
      <pc:sldChg chg="addSp delSp modSp mod">
        <pc:chgData name="Barbara Scott" userId="24507148-4796-4550-bd80-f41653c5f621" providerId="ADAL" clId="{4C7F435F-0A35-4A76-A5FC-E7E7806C160F}" dt="2026-04-27T23:05:50.285" v="2759"/>
        <pc:sldMkLst>
          <pc:docMk/>
          <pc:sldMk cId="3630361412" sldId="2147475287"/>
        </pc:sldMkLst>
        <pc:spChg chg="ord">
          <ac:chgData name="Barbara Scott" userId="24507148-4796-4550-bd80-f41653c5f621" providerId="ADAL" clId="{4C7F435F-0A35-4A76-A5FC-E7E7806C160F}" dt="2026-04-24T12:56:34.422" v="2393" actId="167"/>
          <ac:spMkLst>
            <pc:docMk/>
            <pc:sldMk cId="3630361412" sldId="2147475287"/>
            <ac:spMk id="7" creationId="{F0C79F1C-636A-0065-876A-A31B8597CF7E}"/>
          </ac:spMkLst>
        </pc:spChg>
        <pc:spChg chg="mod">
          <ac:chgData name="Barbara Scott" userId="24507148-4796-4550-bd80-f41653c5f621" providerId="ADAL" clId="{4C7F435F-0A35-4A76-A5FC-E7E7806C160F}" dt="2026-04-24T12:55:26.452" v="2385" actId="1076"/>
          <ac:spMkLst>
            <pc:docMk/>
            <pc:sldMk cId="3630361412" sldId="2147475287"/>
            <ac:spMk id="11" creationId="{D4EFE41B-80ED-BB1A-6D33-D0D588865BB8}"/>
          </ac:spMkLst>
        </pc:spChg>
        <pc:spChg chg="add mod">
          <ac:chgData name="Barbara Scott" userId="24507148-4796-4550-bd80-f41653c5f621" providerId="ADAL" clId="{4C7F435F-0A35-4A76-A5FC-E7E7806C160F}" dt="2026-04-24T12:03:55.927" v="2280"/>
          <ac:spMkLst>
            <pc:docMk/>
            <pc:sldMk cId="3630361412" sldId="2147475287"/>
            <ac:spMk id="19" creationId="{66E216CE-F9AC-6243-310C-90C45D753D89}"/>
          </ac:spMkLst>
        </pc:spChg>
        <pc:spChg chg="mod">
          <ac:chgData name="Barbara Scott" userId="24507148-4796-4550-bd80-f41653c5f621" providerId="ADAL" clId="{4C7F435F-0A35-4A76-A5FC-E7E7806C160F}" dt="2026-04-24T12:56:50.660" v="2395" actId="1076"/>
          <ac:spMkLst>
            <pc:docMk/>
            <pc:sldMk cId="3630361412" sldId="2147475287"/>
            <ac:spMk id="22" creationId="{4CB8D424-ECFE-8C07-1872-F87CFB975F53}"/>
          </ac:spMkLst>
        </pc:spChg>
        <pc:spChg chg="add mod">
          <ac:chgData name="Barbara Scott" userId="24507148-4796-4550-bd80-f41653c5f621" providerId="ADAL" clId="{4C7F435F-0A35-4A76-A5FC-E7E7806C160F}" dt="2026-04-24T12:03:55.927" v="2280"/>
          <ac:spMkLst>
            <pc:docMk/>
            <pc:sldMk cId="3630361412" sldId="2147475287"/>
            <ac:spMk id="23" creationId="{20BA6DCF-F44E-95A1-5872-2589117C22A7}"/>
          </ac:spMkLst>
        </pc:spChg>
        <pc:spChg chg="ord">
          <ac:chgData name="Barbara Scott" userId="24507148-4796-4550-bd80-f41653c5f621" providerId="ADAL" clId="{4C7F435F-0A35-4A76-A5FC-E7E7806C160F}" dt="2026-04-24T12:56:39.970" v="2394" actId="167"/>
          <ac:spMkLst>
            <pc:docMk/>
            <pc:sldMk cId="3630361412" sldId="2147475287"/>
            <ac:spMk id="24" creationId="{F3510757-291C-CB30-F723-1A0E503558FB}"/>
          </ac:spMkLst>
        </pc:spChg>
        <pc:spChg chg="mod">
          <ac:chgData name="Barbara Scott" userId="24507148-4796-4550-bd80-f41653c5f621" providerId="ADAL" clId="{4C7F435F-0A35-4A76-A5FC-E7E7806C160F}" dt="2026-04-24T12:55:22.997" v="2384" actId="1076"/>
          <ac:spMkLst>
            <pc:docMk/>
            <pc:sldMk cId="3630361412" sldId="2147475287"/>
            <ac:spMk id="25" creationId="{5051706F-727B-8A5C-E9D7-C4344DD49B5F}"/>
          </ac:spMkLst>
        </pc:spChg>
        <pc:spChg chg="add mod">
          <ac:chgData name="Barbara Scott" userId="24507148-4796-4550-bd80-f41653c5f621" providerId="ADAL" clId="{4C7F435F-0A35-4A76-A5FC-E7E7806C160F}" dt="2026-04-24T12:03:55.927" v="2280"/>
          <ac:spMkLst>
            <pc:docMk/>
            <pc:sldMk cId="3630361412" sldId="2147475287"/>
            <ac:spMk id="26" creationId="{66D93B83-5BD7-47E8-F9CE-D8B4E41933BD}"/>
          </ac:spMkLst>
        </pc:spChg>
        <pc:spChg chg="add mod">
          <ac:chgData name="Barbara Scott" userId="24507148-4796-4550-bd80-f41653c5f621" providerId="ADAL" clId="{4C7F435F-0A35-4A76-A5FC-E7E7806C160F}" dt="2026-04-24T12:55:33.340" v="2387" actId="1076"/>
          <ac:spMkLst>
            <pc:docMk/>
            <pc:sldMk cId="3630361412" sldId="2147475287"/>
            <ac:spMk id="33" creationId="{9E678E41-DA18-DDF9-13B6-D45C425E0A0F}"/>
          </ac:spMkLst>
        </pc:spChg>
        <pc:spChg chg="add mod">
          <ac:chgData name="Barbara Scott" userId="24507148-4796-4550-bd80-f41653c5f621" providerId="ADAL" clId="{4C7F435F-0A35-4A76-A5FC-E7E7806C160F}" dt="2026-04-24T12:57:01.699" v="2397" actId="1076"/>
          <ac:spMkLst>
            <pc:docMk/>
            <pc:sldMk cId="3630361412" sldId="2147475287"/>
            <ac:spMk id="34" creationId="{CB7DA700-B319-66F5-A3D6-AE7B312B6D27}"/>
          </ac:spMkLst>
        </pc:spChg>
        <pc:spChg chg="add mod">
          <ac:chgData name="Barbara Scott" userId="24507148-4796-4550-bd80-f41653c5f621" providerId="ADAL" clId="{4C7F435F-0A35-4A76-A5FC-E7E7806C160F}" dt="2026-04-24T12:57:08.204" v="2399" actId="1076"/>
          <ac:spMkLst>
            <pc:docMk/>
            <pc:sldMk cId="3630361412" sldId="2147475287"/>
            <ac:spMk id="41" creationId="{D9E6A445-1966-4C9F-5685-8872254A7072}"/>
          </ac:spMkLst>
        </pc:spChg>
        <pc:spChg chg="add mod">
          <ac:chgData name="Barbara Scott" userId="24507148-4796-4550-bd80-f41653c5f621" providerId="ADAL" clId="{4C7F435F-0A35-4A76-A5FC-E7E7806C160F}" dt="2026-04-24T13:55:24.505" v="2413" actId="14100"/>
          <ac:spMkLst>
            <pc:docMk/>
            <pc:sldMk cId="3630361412" sldId="2147475287"/>
            <ac:spMk id="42" creationId="{DC651F79-757F-1AEE-85F4-23F8591E3C14}"/>
          </ac:spMkLst>
        </pc:spChg>
        <pc:spChg chg="add mod">
          <ac:chgData name="Barbara Scott" userId="24507148-4796-4550-bd80-f41653c5f621" providerId="ADAL" clId="{4C7F435F-0A35-4A76-A5FC-E7E7806C160F}" dt="2026-04-24T12:57:52.515" v="2408" actId="1076"/>
          <ac:spMkLst>
            <pc:docMk/>
            <pc:sldMk cId="3630361412" sldId="2147475287"/>
            <ac:spMk id="48" creationId="{75E743E8-CE34-E59B-ED13-28644E8A180A}"/>
          </ac:spMkLst>
        </pc:spChg>
        <pc:spChg chg="add mod">
          <ac:chgData name="Barbara Scott" userId="24507148-4796-4550-bd80-f41653c5f621" providerId="ADAL" clId="{4C7F435F-0A35-4A76-A5FC-E7E7806C160F}" dt="2026-04-24T12:57:57.500" v="2410" actId="1076"/>
          <ac:spMkLst>
            <pc:docMk/>
            <pc:sldMk cId="3630361412" sldId="2147475287"/>
            <ac:spMk id="49" creationId="{564BAEDD-7669-43F4-E6FB-9DDD24E3A0BB}"/>
          </ac:spMkLst>
        </pc:spChg>
        <pc:spChg chg="add mod">
          <ac:chgData name="Barbara Scott" userId="24507148-4796-4550-bd80-f41653c5f621" providerId="ADAL" clId="{4C7F435F-0A35-4A76-A5FC-E7E7806C160F}" dt="2026-04-24T13:55:20.649" v="2412" actId="1076"/>
          <ac:spMkLst>
            <pc:docMk/>
            <pc:sldMk cId="3630361412" sldId="2147475287"/>
            <ac:spMk id="50" creationId="{9FB661B1-D174-74B4-1DC8-B30F0BD24D17}"/>
          </ac:spMkLst>
        </pc:spChg>
        <pc:spChg chg="add mod">
          <ac:chgData name="Barbara Scott" userId="24507148-4796-4550-bd80-f41653c5f621" providerId="ADAL" clId="{4C7F435F-0A35-4A76-A5FC-E7E7806C160F}" dt="2026-04-24T13:55:34.464" v="2415" actId="1076"/>
          <ac:spMkLst>
            <pc:docMk/>
            <pc:sldMk cId="3630361412" sldId="2147475287"/>
            <ac:spMk id="52" creationId="{82D7B04D-04EF-2043-E3E9-6E759CB355D3}"/>
          </ac:spMkLst>
        </pc:spChg>
        <pc:spChg chg="add mod">
          <ac:chgData name="Barbara Scott" userId="24507148-4796-4550-bd80-f41653c5f621" providerId="ADAL" clId="{4C7F435F-0A35-4A76-A5FC-E7E7806C160F}" dt="2026-04-24T13:55:40.794" v="2417" actId="1076"/>
          <ac:spMkLst>
            <pc:docMk/>
            <pc:sldMk cId="3630361412" sldId="2147475287"/>
            <ac:spMk id="53" creationId="{4AAC9B0A-75FC-F6FC-714C-3B6133855864}"/>
          </ac:spMkLst>
        </pc:spChg>
        <pc:spChg chg="add mod">
          <ac:chgData name="Barbara Scott" userId="24507148-4796-4550-bd80-f41653c5f621" providerId="ADAL" clId="{4C7F435F-0A35-4A76-A5FC-E7E7806C160F}" dt="2026-04-24T13:56:01.562" v="2420" actId="1076"/>
          <ac:spMkLst>
            <pc:docMk/>
            <pc:sldMk cId="3630361412" sldId="2147475287"/>
            <ac:spMk id="54" creationId="{C997592E-A9F2-48DD-0FAD-BEE8E850F4C6}"/>
          </ac:spMkLst>
        </pc:spChg>
        <pc:spChg chg="add mod">
          <ac:chgData name="Barbara Scott" userId="24507148-4796-4550-bd80-f41653c5f621" providerId="ADAL" clId="{4C7F435F-0A35-4A76-A5FC-E7E7806C160F}" dt="2026-04-24T13:56:01.562" v="2420" actId="1076"/>
          <ac:spMkLst>
            <pc:docMk/>
            <pc:sldMk cId="3630361412" sldId="2147475287"/>
            <ac:spMk id="55" creationId="{7D029215-5DA1-76E1-FA22-CA637860CD60}"/>
          </ac:spMkLst>
        </pc:spChg>
        <pc:spChg chg="mod">
          <ac:chgData name="Barbara Scott" userId="24507148-4796-4550-bd80-f41653c5f621" providerId="ADAL" clId="{4C7F435F-0A35-4A76-A5FC-E7E7806C160F}" dt="2026-04-24T12:57:13.645" v="2400" actId="1076"/>
          <ac:spMkLst>
            <pc:docMk/>
            <pc:sldMk cId="3630361412" sldId="2147475287"/>
            <ac:spMk id="56" creationId="{73C4566E-A240-B934-E06E-26C28D24CD93}"/>
          </ac:spMkLst>
        </pc:spChg>
        <pc:graphicFrameChg chg="add mod ord">
          <ac:chgData name="Barbara Scott" userId="24507148-4796-4550-bd80-f41653c5f621" providerId="ADAL" clId="{4C7F435F-0A35-4A76-A5FC-E7E7806C160F}" dt="2026-04-24T12:55:07.607" v="2381" actId="167"/>
          <ac:graphicFrameMkLst>
            <pc:docMk/>
            <pc:sldMk cId="3630361412" sldId="2147475287"/>
            <ac:graphicFrameMk id="9" creationId="{91701D48-C813-0829-9095-E078D2EFC9FA}"/>
          </ac:graphicFrameMkLst>
        </pc:graphicFrameChg>
        <pc:graphicFrameChg chg="add mod ord">
          <ac:chgData name="Barbara Scott" userId="24507148-4796-4550-bd80-f41653c5f621" providerId="ADAL" clId="{4C7F435F-0A35-4A76-A5FC-E7E7806C160F}" dt="2026-04-24T12:56:29.658" v="2392" actId="167"/>
          <ac:graphicFrameMkLst>
            <pc:docMk/>
            <pc:sldMk cId="3630361412" sldId="2147475287"/>
            <ac:graphicFrameMk id="10" creationId="{2F0740A0-FAA8-9EDC-7D1F-8FD0CA211C4C}"/>
          </ac:graphicFrameMkLst>
        </pc:graphicFrameChg>
        <pc:graphicFrameChg chg="add mod">
          <ac:chgData name="Barbara Scott" userId="24507148-4796-4550-bd80-f41653c5f621" providerId="ADAL" clId="{4C7F435F-0A35-4A76-A5FC-E7E7806C160F}" dt="2026-04-24T12:54:32.325" v="2377" actId="207"/>
          <ac:graphicFrameMkLst>
            <pc:docMk/>
            <pc:sldMk cId="3630361412" sldId="2147475287"/>
            <ac:graphicFrameMk id="12" creationId="{E33D34A8-87DA-6BA3-7768-4C4F9E5EA4C8}"/>
          </ac:graphicFrameMkLst>
        </pc:graphicFrameChg>
        <pc:graphicFrameChg chg="add mod">
          <ac:chgData name="Barbara Scott" userId="24507148-4796-4550-bd80-f41653c5f621" providerId="ADAL" clId="{4C7F435F-0A35-4A76-A5FC-E7E7806C160F}" dt="2026-04-22T14:54:09.312" v="1180"/>
          <ac:graphicFrameMkLst>
            <pc:docMk/>
            <pc:sldMk cId="3630361412" sldId="2147475287"/>
            <ac:graphicFrameMk id="13" creationId="{B2BD540F-1B06-7A73-43D8-8A098EEBE10C}"/>
          </ac:graphicFrameMkLst>
        </pc:graphicFrameChg>
        <pc:graphicFrameChg chg="add mod">
          <ac:chgData name="Barbara Scott" userId="24507148-4796-4550-bd80-f41653c5f621" providerId="ADAL" clId="{4C7F435F-0A35-4A76-A5FC-E7E7806C160F}" dt="2026-04-22T14:54:09.312" v="1180"/>
          <ac:graphicFrameMkLst>
            <pc:docMk/>
            <pc:sldMk cId="3630361412" sldId="2147475287"/>
            <ac:graphicFrameMk id="14" creationId="{BF75704A-93F5-75F1-34EE-5C32503D5944}"/>
          </ac:graphicFrameMkLst>
        </pc:graphicFrameChg>
        <pc:graphicFrameChg chg="add mod">
          <ac:chgData name="Barbara Scott" userId="24507148-4796-4550-bd80-f41653c5f621" providerId="ADAL" clId="{4C7F435F-0A35-4A76-A5FC-E7E7806C160F}" dt="2026-04-22T14:54:09.312" v="1180"/>
          <ac:graphicFrameMkLst>
            <pc:docMk/>
            <pc:sldMk cId="3630361412" sldId="2147475287"/>
            <ac:graphicFrameMk id="15" creationId="{0485FEA2-8B83-4932-EE02-D18601BBA4DF}"/>
          </ac:graphicFrameMkLst>
        </pc:graphicFrameChg>
        <pc:graphicFrameChg chg="add mod">
          <ac:chgData name="Barbara Scott" userId="24507148-4796-4550-bd80-f41653c5f621" providerId="ADAL" clId="{4C7F435F-0A35-4A76-A5FC-E7E7806C160F}" dt="2026-04-24T12:03:55.927" v="2280"/>
          <ac:graphicFrameMkLst>
            <pc:docMk/>
            <pc:sldMk cId="3630361412" sldId="2147475287"/>
            <ac:graphicFrameMk id="21" creationId="{88029F1E-8C32-E41E-863C-7571639C2F4D}"/>
          </ac:graphicFrameMkLst>
        </pc:graphicFrameChg>
        <pc:picChg chg="add mod">
          <ac:chgData name="Barbara Scott" userId="24507148-4796-4550-bd80-f41653c5f621" providerId="ADAL" clId="{4C7F435F-0A35-4A76-A5FC-E7E7806C160F}" dt="2026-04-27T23:05:50.285" v="2759"/>
          <ac:picMkLst>
            <pc:docMk/>
            <pc:sldMk cId="3630361412" sldId="2147475287"/>
            <ac:picMk id="3" creationId="{99ADEC44-2709-AE5A-56C6-BE9E11DCE18E}"/>
          </ac:picMkLst>
        </pc:picChg>
        <pc:picChg chg="add del mod">
          <ac:chgData name="Barbara Scott" userId="24507148-4796-4550-bd80-f41653c5f621" providerId="ADAL" clId="{4C7F435F-0A35-4A76-A5FC-E7E7806C160F}" dt="2026-04-27T23:05:49.348" v="2758" actId="478"/>
          <ac:picMkLst>
            <pc:docMk/>
            <pc:sldMk cId="3630361412" sldId="2147475287"/>
            <ac:picMk id="20" creationId="{FA36E81B-773E-21B2-B716-9C29B2BA405A}"/>
          </ac:picMkLst>
        </pc:picChg>
      </pc:sldChg>
      <pc:sldChg chg="addSp delSp modSp mod">
        <pc:chgData name="Barbara Scott" userId="24507148-4796-4550-bd80-f41653c5f621" providerId="ADAL" clId="{4C7F435F-0A35-4A76-A5FC-E7E7806C160F}" dt="2026-04-24T15:28:39.712" v="2754" actId="1076"/>
        <pc:sldMkLst>
          <pc:docMk/>
          <pc:sldMk cId="1147196046" sldId="2147475288"/>
        </pc:sldMkLst>
        <pc:spChg chg="add mod">
          <ac:chgData name="Barbara Scott" userId="24507148-4796-4550-bd80-f41653c5f621" providerId="ADAL" clId="{4C7F435F-0A35-4A76-A5FC-E7E7806C160F}" dt="2026-04-24T14:10:33.393" v="2473" actId="1076"/>
          <ac:spMkLst>
            <pc:docMk/>
            <pc:sldMk cId="1147196046" sldId="2147475288"/>
            <ac:spMk id="19" creationId="{226E03D1-79AB-522E-3146-34F4114383CE}"/>
          </ac:spMkLst>
        </pc:spChg>
        <pc:spChg chg="mod">
          <ac:chgData name="Barbara Scott" userId="24507148-4796-4550-bd80-f41653c5f621" providerId="ADAL" clId="{4C7F435F-0A35-4A76-A5FC-E7E7806C160F}" dt="2026-04-24T15:26:29.781" v="2729" actId="208"/>
          <ac:spMkLst>
            <pc:docMk/>
            <pc:sldMk cId="1147196046" sldId="2147475288"/>
            <ac:spMk id="32" creationId="{DF1272AC-43BB-BA3E-B642-0116E8972F81}"/>
          </ac:spMkLst>
        </pc:spChg>
        <pc:spChg chg="add mod">
          <ac:chgData name="Barbara Scott" userId="24507148-4796-4550-bd80-f41653c5f621" providerId="ADAL" clId="{4C7F435F-0A35-4A76-A5FC-E7E7806C160F}" dt="2026-04-24T14:10:33.393" v="2473" actId="1076"/>
          <ac:spMkLst>
            <pc:docMk/>
            <pc:sldMk cId="1147196046" sldId="2147475288"/>
            <ac:spMk id="34" creationId="{9660300C-91FC-D47F-EB13-B7AC0C1003FD}"/>
          </ac:spMkLst>
        </pc:spChg>
        <pc:spChg chg="add mod">
          <ac:chgData name="Barbara Scott" userId="24507148-4796-4550-bd80-f41653c5f621" providerId="ADAL" clId="{4C7F435F-0A35-4A76-A5FC-E7E7806C160F}" dt="2026-04-24T14:10:33.393" v="2473" actId="1076"/>
          <ac:spMkLst>
            <pc:docMk/>
            <pc:sldMk cId="1147196046" sldId="2147475288"/>
            <ac:spMk id="41" creationId="{1F10A2B4-5294-DB4C-9F76-59044925EA09}"/>
          </ac:spMkLst>
        </pc:spChg>
        <pc:spChg chg="add mod">
          <ac:chgData name="Barbara Scott" userId="24507148-4796-4550-bd80-f41653c5f621" providerId="ADAL" clId="{4C7F435F-0A35-4A76-A5FC-E7E7806C160F}" dt="2026-04-24T15:26:07.335" v="2723" actId="1076"/>
          <ac:spMkLst>
            <pc:docMk/>
            <pc:sldMk cId="1147196046" sldId="2147475288"/>
            <ac:spMk id="54" creationId="{F214237A-48D7-479C-6D95-5CDB59FC8266}"/>
          </ac:spMkLst>
        </pc:spChg>
        <pc:spChg chg="add mod">
          <ac:chgData name="Barbara Scott" userId="24507148-4796-4550-bd80-f41653c5f621" providerId="ADAL" clId="{4C7F435F-0A35-4A76-A5FC-E7E7806C160F}" dt="2026-04-24T15:26:20.217" v="2726" actId="1076"/>
          <ac:spMkLst>
            <pc:docMk/>
            <pc:sldMk cId="1147196046" sldId="2147475288"/>
            <ac:spMk id="55" creationId="{0F5D033A-983A-056A-4E21-1A56F8189DF6}"/>
          </ac:spMkLst>
        </pc:spChg>
        <pc:spChg chg="add mod">
          <ac:chgData name="Barbara Scott" userId="24507148-4796-4550-bd80-f41653c5f621" providerId="ADAL" clId="{4C7F435F-0A35-4A76-A5FC-E7E7806C160F}" dt="2026-04-24T15:26:25.776" v="2728" actId="1076"/>
          <ac:spMkLst>
            <pc:docMk/>
            <pc:sldMk cId="1147196046" sldId="2147475288"/>
            <ac:spMk id="57" creationId="{CA26026B-4F37-8F43-65C3-496FE2331103}"/>
          </ac:spMkLst>
        </pc:spChg>
        <pc:spChg chg="add mod">
          <ac:chgData name="Barbara Scott" userId="24507148-4796-4550-bd80-f41653c5f621" providerId="ADAL" clId="{4C7F435F-0A35-4A76-A5FC-E7E7806C160F}" dt="2026-04-24T15:26:36.977" v="2731" actId="1076"/>
          <ac:spMkLst>
            <pc:docMk/>
            <pc:sldMk cId="1147196046" sldId="2147475288"/>
            <ac:spMk id="58" creationId="{4B7AD4A7-1DB2-A566-8376-AAD49BD9AF43}"/>
          </ac:spMkLst>
        </pc:spChg>
        <pc:spChg chg="add mod">
          <ac:chgData name="Barbara Scott" userId="24507148-4796-4550-bd80-f41653c5f621" providerId="ADAL" clId="{4C7F435F-0A35-4A76-A5FC-E7E7806C160F}" dt="2026-04-24T15:26:48.288" v="2733" actId="1076"/>
          <ac:spMkLst>
            <pc:docMk/>
            <pc:sldMk cId="1147196046" sldId="2147475288"/>
            <ac:spMk id="59" creationId="{948BE377-B02D-E9E3-B834-8F6014EBD206}"/>
          </ac:spMkLst>
        </pc:spChg>
        <pc:spChg chg="add mod">
          <ac:chgData name="Barbara Scott" userId="24507148-4796-4550-bd80-f41653c5f621" providerId="ADAL" clId="{4C7F435F-0A35-4A76-A5FC-E7E7806C160F}" dt="2026-04-24T15:26:58.897" v="2735" actId="1076"/>
          <ac:spMkLst>
            <pc:docMk/>
            <pc:sldMk cId="1147196046" sldId="2147475288"/>
            <ac:spMk id="60" creationId="{60F42EEC-33F2-F78C-1AD8-9A0D069119D5}"/>
          </ac:spMkLst>
        </pc:spChg>
        <pc:spChg chg="add mod">
          <ac:chgData name="Barbara Scott" userId="24507148-4796-4550-bd80-f41653c5f621" providerId="ADAL" clId="{4C7F435F-0A35-4A76-A5FC-E7E7806C160F}" dt="2026-04-24T15:28:00.777" v="2745" actId="1076"/>
          <ac:spMkLst>
            <pc:docMk/>
            <pc:sldMk cId="1147196046" sldId="2147475288"/>
            <ac:spMk id="61" creationId="{DC1BAC09-1CE5-3AE4-FC47-D49ED0DA7D6D}"/>
          </ac:spMkLst>
        </pc:spChg>
        <pc:spChg chg="add mod">
          <ac:chgData name="Barbara Scott" userId="24507148-4796-4550-bd80-f41653c5f621" providerId="ADAL" clId="{4C7F435F-0A35-4A76-A5FC-E7E7806C160F}" dt="2026-04-24T15:28:09.080" v="2747" actId="1076"/>
          <ac:spMkLst>
            <pc:docMk/>
            <pc:sldMk cId="1147196046" sldId="2147475288"/>
            <ac:spMk id="62" creationId="{1D38CAB8-7C9D-1269-ADD5-4284188FD96C}"/>
          </ac:spMkLst>
        </pc:spChg>
        <pc:spChg chg="add mod">
          <ac:chgData name="Barbara Scott" userId="24507148-4796-4550-bd80-f41653c5f621" providerId="ADAL" clId="{4C7F435F-0A35-4A76-A5FC-E7E7806C160F}" dt="2026-04-24T15:28:29.592" v="2752" actId="1038"/>
          <ac:spMkLst>
            <pc:docMk/>
            <pc:sldMk cId="1147196046" sldId="2147475288"/>
            <ac:spMk id="63" creationId="{88725E53-ABCB-3D65-340C-18EB9A33EBDD}"/>
          </ac:spMkLst>
        </pc:spChg>
        <pc:spChg chg="add mod">
          <ac:chgData name="Barbara Scott" userId="24507148-4796-4550-bd80-f41653c5f621" providerId="ADAL" clId="{4C7F435F-0A35-4A76-A5FC-E7E7806C160F}" dt="2026-04-24T15:28:39.712" v="2754" actId="1076"/>
          <ac:spMkLst>
            <pc:docMk/>
            <pc:sldMk cId="1147196046" sldId="2147475288"/>
            <ac:spMk id="64" creationId="{C4DE9A35-9816-C5C8-5C9C-156E76F1E578}"/>
          </ac:spMkLst>
        </pc:spChg>
        <pc:graphicFrameChg chg="add mod">
          <ac:chgData name="Barbara Scott" userId="24507148-4796-4550-bd80-f41653c5f621" providerId="ADAL" clId="{4C7F435F-0A35-4A76-A5FC-E7E7806C160F}" dt="2026-04-24T14:10:33.393" v="2473" actId="1076"/>
          <ac:graphicFrameMkLst>
            <pc:docMk/>
            <pc:sldMk cId="1147196046" sldId="2147475288"/>
            <ac:graphicFrameMk id="21" creationId="{C2DBEBB8-6BA0-653D-622F-F5F5D049D967}"/>
          </ac:graphicFrameMkLst>
        </pc:graphicFrameChg>
        <pc:graphicFrameChg chg="add mod">
          <ac:chgData name="Barbara Scott" userId="24507148-4796-4550-bd80-f41653c5f621" providerId="ADAL" clId="{4C7F435F-0A35-4A76-A5FC-E7E7806C160F}" dt="2026-04-24T15:27:27.169" v="2739" actId="207"/>
          <ac:graphicFrameMkLst>
            <pc:docMk/>
            <pc:sldMk cId="1147196046" sldId="2147475288"/>
            <ac:graphicFrameMk id="42" creationId="{2833D06B-B198-C3A3-3B6A-593B73D75780}"/>
          </ac:graphicFrameMkLst>
        </pc:graphicFrameChg>
        <pc:graphicFrameChg chg="add mod">
          <ac:chgData name="Barbara Scott" userId="24507148-4796-4550-bd80-f41653c5f621" providerId="ADAL" clId="{4C7F435F-0A35-4A76-A5FC-E7E7806C160F}" dt="2026-04-24T15:27:30.616" v="2740" actId="207"/>
          <ac:graphicFrameMkLst>
            <pc:docMk/>
            <pc:sldMk cId="1147196046" sldId="2147475288"/>
            <ac:graphicFrameMk id="47" creationId="{11852DDA-342E-DB66-2AB0-D5108AF2D52D}"/>
          </ac:graphicFrameMkLst>
        </pc:graphicFrameChg>
        <pc:graphicFrameChg chg="add mod">
          <ac:chgData name="Barbara Scott" userId="24507148-4796-4550-bd80-f41653c5f621" providerId="ADAL" clId="{4C7F435F-0A35-4A76-A5FC-E7E7806C160F}" dt="2026-04-24T15:25:49.050" v="2720" actId="207"/>
          <ac:graphicFrameMkLst>
            <pc:docMk/>
            <pc:sldMk cId="1147196046" sldId="2147475288"/>
            <ac:graphicFrameMk id="49" creationId="{BA8A9A06-D89C-066A-0E47-93695D0F98C4}"/>
          </ac:graphicFrameMkLst>
        </pc:graphicFrameChg>
        <pc:graphicFrameChg chg="add mod">
          <ac:chgData name="Barbara Scott" userId="24507148-4796-4550-bd80-f41653c5f621" providerId="ADAL" clId="{4C7F435F-0A35-4A76-A5FC-E7E7806C160F}" dt="2026-04-24T15:16:46.318" v="2692"/>
          <ac:graphicFrameMkLst>
            <pc:docMk/>
            <pc:sldMk cId="1147196046" sldId="2147475288"/>
            <ac:graphicFrameMk id="50" creationId="{BF0CBC88-34D8-0B6C-FC59-CB2333A48E63}"/>
          </ac:graphicFrameMkLst>
        </pc:graphicFrameChg>
        <pc:graphicFrameChg chg="add mod">
          <ac:chgData name="Barbara Scott" userId="24507148-4796-4550-bd80-f41653c5f621" providerId="ADAL" clId="{4C7F435F-0A35-4A76-A5FC-E7E7806C160F}" dt="2026-04-24T15:16:46.318" v="2692"/>
          <ac:graphicFrameMkLst>
            <pc:docMk/>
            <pc:sldMk cId="1147196046" sldId="2147475288"/>
            <ac:graphicFrameMk id="52" creationId="{359B8AA0-E403-2175-77EC-DEE3BE4DD980}"/>
          </ac:graphicFrameMkLst>
        </pc:graphicFrameChg>
        <pc:graphicFrameChg chg="add mod">
          <ac:chgData name="Barbara Scott" userId="24507148-4796-4550-bd80-f41653c5f621" providerId="ADAL" clId="{4C7F435F-0A35-4A76-A5FC-E7E7806C160F}" dt="2026-04-24T15:16:46.318" v="2692"/>
          <ac:graphicFrameMkLst>
            <pc:docMk/>
            <pc:sldMk cId="1147196046" sldId="2147475288"/>
            <ac:graphicFrameMk id="53" creationId="{9AECA9FE-1558-A664-1F6D-B879D4334EA7}"/>
          </ac:graphicFrameMkLst>
        </pc:graphicFrameChg>
      </pc:sldChg>
      <pc:sldChg chg="addSp delSp modSp mod">
        <pc:chgData name="Barbara Scott" userId="24507148-4796-4550-bd80-f41653c5f621" providerId="ADAL" clId="{4C7F435F-0A35-4A76-A5FC-E7E7806C160F}" dt="2026-04-24T15:21:32.400" v="2716" actId="27918"/>
        <pc:sldMkLst>
          <pc:docMk/>
          <pc:sldMk cId="1692606199" sldId="2147475289"/>
        </pc:sldMkLst>
        <pc:spChg chg="mod">
          <ac:chgData name="Barbara Scott" userId="24507148-4796-4550-bd80-f41653c5f621" providerId="ADAL" clId="{4C7F435F-0A35-4A76-A5FC-E7E7806C160F}" dt="2026-04-24T14:09:50.872" v="2466" actId="1076"/>
          <ac:spMkLst>
            <pc:docMk/>
            <pc:sldMk cId="1692606199" sldId="2147475289"/>
            <ac:spMk id="8" creationId="{799FA924-DE14-58B1-368E-CFF0879F477E}"/>
          </ac:spMkLst>
        </pc:spChg>
        <pc:spChg chg="mod">
          <ac:chgData name="Barbara Scott" userId="24507148-4796-4550-bd80-f41653c5f621" providerId="ADAL" clId="{4C7F435F-0A35-4A76-A5FC-E7E7806C160F}" dt="2026-04-24T14:10:55.457" v="2478" actId="1076"/>
          <ac:spMkLst>
            <pc:docMk/>
            <pc:sldMk cId="1692606199" sldId="2147475289"/>
            <ac:spMk id="9" creationId="{B11745C6-E4F7-6435-2F3B-938612750FAC}"/>
          </ac:spMkLst>
        </pc:spChg>
        <pc:spChg chg="mod">
          <ac:chgData name="Barbara Scott" userId="24507148-4796-4550-bd80-f41653c5f621" providerId="ADAL" clId="{4C7F435F-0A35-4A76-A5FC-E7E7806C160F}" dt="2026-04-24T14:10:55.457" v="2478" actId="1076"/>
          <ac:spMkLst>
            <pc:docMk/>
            <pc:sldMk cId="1692606199" sldId="2147475289"/>
            <ac:spMk id="10" creationId="{374935A8-B801-215F-F020-91268CDE3DAB}"/>
          </ac:spMkLst>
        </pc:spChg>
        <pc:spChg chg="mod">
          <ac:chgData name="Barbara Scott" userId="24507148-4796-4550-bd80-f41653c5f621" providerId="ADAL" clId="{4C7F435F-0A35-4A76-A5FC-E7E7806C160F}" dt="2026-04-24T14:10:55.457" v="2478" actId="1076"/>
          <ac:spMkLst>
            <pc:docMk/>
            <pc:sldMk cId="1692606199" sldId="2147475289"/>
            <ac:spMk id="15" creationId="{22306584-7ABF-72ED-E294-57106D434685}"/>
          </ac:spMkLst>
        </pc:spChg>
        <pc:spChg chg="mod">
          <ac:chgData name="Barbara Scott" userId="24507148-4796-4550-bd80-f41653c5f621" providerId="ADAL" clId="{4C7F435F-0A35-4A76-A5FC-E7E7806C160F}" dt="2026-04-24T14:10:55.457" v="2478" actId="1076"/>
          <ac:spMkLst>
            <pc:docMk/>
            <pc:sldMk cId="1692606199" sldId="2147475289"/>
            <ac:spMk id="16" creationId="{3F1A7103-6B63-A0B6-1B4B-4BF11199700D}"/>
          </ac:spMkLst>
        </pc:spChg>
        <pc:spChg chg="mod">
          <ac:chgData name="Barbara Scott" userId="24507148-4796-4550-bd80-f41653c5f621" providerId="ADAL" clId="{4C7F435F-0A35-4A76-A5FC-E7E7806C160F}" dt="2026-04-24T14:11:57.352" v="2484" actId="1076"/>
          <ac:spMkLst>
            <pc:docMk/>
            <pc:sldMk cId="1692606199" sldId="2147475289"/>
            <ac:spMk id="18" creationId="{2B4E124D-8144-7DEA-A53B-9F2B1D7ED317}"/>
          </ac:spMkLst>
        </pc:spChg>
        <pc:spChg chg="mod">
          <ac:chgData name="Barbara Scott" userId="24507148-4796-4550-bd80-f41653c5f621" providerId="ADAL" clId="{4C7F435F-0A35-4A76-A5FC-E7E7806C160F}" dt="2026-04-24T14:10:55.457" v="2478" actId="1076"/>
          <ac:spMkLst>
            <pc:docMk/>
            <pc:sldMk cId="1692606199" sldId="2147475289"/>
            <ac:spMk id="20" creationId="{174931C8-C58C-110C-E4CF-D91823ED87D3}"/>
          </ac:spMkLst>
        </pc:spChg>
        <pc:spChg chg="add mod">
          <ac:chgData name="Barbara Scott" userId="24507148-4796-4550-bd80-f41653c5f621" providerId="ADAL" clId="{4C7F435F-0A35-4A76-A5FC-E7E7806C160F}" dt="2026-04-24T14:10:44.867" v="2477"/>
          <ac:spMkLst>
            <pc:docMk/>
            <pc:sldMk cId="1692606199" sldId="2147475289"/>
            <ac:spMk id="25" creationId="{C82D3F23-1727-A47E-8576-AB1B83BDCAED}"/>
          </ac:spMkLst>
        </pc:spChg>
        <pc:spChg chg="add mod">
          <ac:chgData name="Barbara Scott" userId="24507148-4796-4550-bd80-f41653c5f621" providerId="ADAL" clId="{4C7F435F-0A35-4A76-A5FC-E7E7806C160F}" dt="2026-04-24T14:10:44.867" v="2477"/>
          <ac:spMkLst>
            <pc:docMk/>
            <pc:sldMk cId="1692606199" sldId="2147475289"/>
            <ac:spMk id="36" creationId="{097DC1B7-494C-ABD7-4B5C-B00F596EE517}"/>
          </ac:spMkLst>
        </pc:spChg>
        <pc:spChg chg="add mod">
          <ac:chgData name="Barbara Scott" userId="24507148-4796-4550-bd80-f41653c5f621" providerId="ADAL" clId="{4C7F435F-0A35-4A76-A5FC-E7E7806C160F}" dt="2026-04-24T14:10:44.867" v="2477"/>
          <ac:spMkLst>
            <pc:docMk/>
            <pc:sldMk cId="1692606199" sldId="2147475289"/>
            <ac:spMk id="37" creationId="{7AB0B4D4-CE6E-F0A7-E886-4CDCB00C9A59}"/>
          </ac:spMkLst>
        </pc:spChg>
        <pc:spChg chg="mod">
          <ac:chgData name="Barbara Scott" userId="24507148-4796-4550-bd80-f41653c5f621" providerId="ADAL" clId="{4C7F435F-0A35-4A76-A5FC-E7E7806C160F}" dt="2026-04-24T14:10:55.457" v="2478" actId="1076"/>
          <ac:spMkLst>
            <pc:docMk/>
            <pc:sldMk cId="1692606199" sldId="2147475289"/>
            <ac:spMk id="44" creationId="{06D534AA-6113-CB85-E36A-DA165FF7A86E}"/>
          </ac:spMkLst>
        </pc:spChg>
        <pc:spChg chg="mod">
          <ac:chgData name="Barbara Scott" userId="24507148-4796-4550-bd80-f41653c5f621" providerId="ADAL" clId="{4C7F435F-0A35-4A76-A5FC-E7E7806C160F}" dt="2026-04-24T14:10:55.457" v="2478" actId="1076"/>
          <ac:spMkLst>
            <pc:docMk/>
            <pc:sldMk cId="1692606199" sldId="2147475289"/>
            <ac:spMk id="46" creationId="{43A5BFFE-D024-8099-6F3F-155DA74917DD}"/>
          </ac:spMkLst>
        </pc:spChg>
        <pc:spChg chg="mod">
          <ac:chgData name="Barbara Scott" userId="24507148-4796-4550-bd80-f41653c5f621" providerId="ADAL" clId="{4C7F435F-0A35-4A76-A5FC-E7E7806C160F}" dt="2026-04-24T14:40:14.667" v="2594" actId="208"/>
          <ac:spMkLst>
            <pc:docMk/>
            <pc:sldMk cId="1692606199" sldId="2147475289"/>
            <ac:spMk id="59" creationId="{6FAB6977-7E08-F3E7-E2D0-07BBA3017A1F}"/>
          </ac:spMkLst>
        </pc:spChg>
        <pc:spChg chg="add mod">
          <ac:chgData name="Barbara Scott" userId="24507148-4796-4550-bd80-f41653c5f621" providerId="ADAL" clId="{4C7F435F-0A35-4A76-A5FC-E7E7806C160F}" dt="2026-04-24T14:40:22.659" v="2597" actId="14100"/>
          <ac:spMkLst>
            <pc:docMk/>
            <pc:sldMk cId="1692606199" sldId="2147475289"/>
            <ac:spMk id="65" creationId="{DCC3528C-42D6-14A8-5827-27359A0530B0}"/>
          </ac:spMkLst>
        </pc:spChg>
        <pc:spChg chg="add mod">
          <ac:chgData name="Barbara Scott" userId="24507148-4796-4550-bd80-f41653c5f621" providerId="ADAL" clId="{4C7F435F-0A35-4A76-A5FC-E7E7806C160F}" dt="2026-04-24T14:40:35.723" v="2599" actId="1076"/>
          <ac:spMkLst>
            <pc:docMk/>
            <pc:sldMk cId="1692606199" sldId="2147475289"/>
            <ac:spMk id="66" creationId="{8B2419C1-AC5C-3C95-2BB6-3E0CA68821A2}"/>
          </ac:spMkLst>
        </pc:spChg>
        <pc:spChg chg="mod">
          <ac:chgData name="Barbara Scott" userId="24507148-4796-4550-bd80-f41653c5f621" providerId="ADAL" clId="{4C7F435F-0A35-4A76-A5FC-E7E7806C160F}" dt="2026-04-24T14:10:55.457" v="2478" actId="1076"/>
          <ac:spMkLst>
            <pc:docMk/>
            <pc:sldMk cId="1692606199" sldId="2147475289"/>
            <ac:spMk id="67" creationId="{5D3AB246-25F7-8986-8469-28AE513A5EE2}"/>
          </ac:spMkLst>
        </pc:spChg>
        <pc:spChg chg="add mod">
          <ac:chgData name="Barbara Scott" userId="24507148-4796-4550-bd80-f41653c5f621" providerId="ADAL" clId="{4C7F435F-0A35-4A76-A5FC-E7E7806C160F}" dt="2026-04-24T14:40:40.762" v="2601" actId="1076"/>
          <ac:spMkLst>
            <pc:docMk/>
            <pc:sldMk cId="1692606199" sldId="2147475289"/>
            <ac:spMk id="68" creationId="{E6532FEB-656D-8E9E-CB1E-D35F1C1ADEEB}"/>
          </ac:spMkLst>
        </pc:spChg>
        <pc:spChg chg="add mod">
          <ac:chgData name="Barbara Scott" userId="24507148-4796-4550-bd80-f41653c5f621" providerId="ADAL" clId="{4C7F435F-0A35-4A76-A5FC-E7E7806C160F}" dt="2026-04-24T14:42:04.338" v="2607" actId="1076"/>
          <ac:spMkLst>
            <pc:docMk/>
            <pc:sldMk cId="1692606199" sldId="2147475289"/>
            <ac:spMk id="70" creationId="{251EC873-CBC8-26B0-A9B0-959F48E4AC26}"/>
          </ac:spMkLst>
        </pc:spChg>
        <pc:spChg chg="add mod">
          <ac:chgData name="Barbara Scott" userId="24507148-4796-4550-bd80-f41653c5f621" providerId="ADAL" clId="{4C7F435F-0A35-4A76-A5FC-E7E7806C160F}" dt="2026-04-24T14:42:45.874" v="2609" actId="1076"/>
          <ac:spMkLst>
            <pc:docMk/>
            <pc:sldMk cId="1692606199" sldId="2147475289"/>
            <ac:spMk id="71" creationId="{AB76A99B-7B71-AE38-6AF6-8DC6C5289055}"/>
          </ac:spMkLst>
        </pc:spChg>
        <pc:spChg chg="add mod">
          <ac:chgData name="Barbara Scott" userId="24507148-4796-4550-bd80-f41653c5f621" providerId="ADAL" clId="{4C7F435F-0A35-4A76-A5FC-E7E7806C160F}" dt="2026-04-24T14:43:04.849" v="2611" actId="1076"/>
          <ac:spMkLst>
            <pc:docMk/>
            <pc:sldMk cId="1692606199" sldId="2147475289"/>
            <ac:spMk id="72" creationId="{F603415E-0E24-99EB-54FA-8EEB849CCBF7}"/>
          </ac:spMkLst>
        </pc:spChg>
        <pc:spChg chg="add mod">
          <ac:chgData name="Barbara Scott" userId="24507148-4796-4550-bd80-f41653c5f621" providerId="ADAL" clId="{4C7F435F-0A35-4A76-A5FC-E7E7806C160F}" dt="2026-04-24T14:48:15.580" v="2617" actId="1076"/>
          <ac:spMkLst>
            <pc:docMk/>
            <pc:sldMk cId="1692606199" sldId="2147475289"/>
            <ac:spMk id="73" creationId="{1B2F6A33-70AD-0680-7D5F-7DE65EE1245E}"/>
          </ac:spMkLst>
        </pc:spChg>
        <pc:spChg chg="add mod">
          <ac:chgData name="Barbara Scott" userId="24507148-4796-4550-bd80-f41653c5f621" providerId="ADAL" clId="{4C7F435F-0A35-4A76-A5FC-E7E7806C160F}" dt="2026-04-24T14:48:49.858" v="2619" actId="1076"/>
          <ac:spMkLst>
            <pc:docMk/>
            <pc:sldMk cId="1692606199" sldId="2147475289"/>
            <ac:spMk id="74" creationId="{1C8E1973-C5F0-875B-0E36-2D7AB90B91BF}"/>
          </ac:spMkLst>
        </pc:spChg>
        <pc:spChg chg="add mod">
          <ac:chgData name="Barbara Scott" userId="24507148-4796-4550-bd80-f41653c5f621" providerId="ADAL" clId="{4C7F435F-0A35-4A76-A5FC-E7E7806C160F}" dt="2026-04-24T14:48:54.802" v="2621" actId="1076"/>
          <ac:spMkLst>
            <pc:docMk/>
            <pc:sldMk cId="1692606199" sldId="2147475289"/>
            <ac:spMk id="77" creationId="{2798AFD0-E0DC-D864-CF88-16B362418EA7}"/>
          </ac:spMkLst>
        </pc:spChg>
        <pc:spChg chg="add mod">
          <ac:chgData name="Barbara Scott" userId="24507148-4796-4550-bd80-f41653c5f621" providerId="ADAL" clId="{4C7F435F-0A35-4A76-A5FC-E7E7806C160F}" dt="2026-04-24T14:59:20.755" v="2666" actId="1076"/>
          <ac:spMkLst>
            <pc:docMk/>
            <pc:sldMk cId="1692606199" sldId="2147475289"/>
            <ac:spMk id="80" creationId="{C2C644D0-4493-0AF7-3DE3-100C9F35FB2F}"/>
          </ac:spMkLst>
        </pc:spChg>
        <pc:spChg chg="add mod">
          <ac:chgData name="Barbara Scott" userId="24507148-4796-4550-bd80-f41653c5f621" providerId="ADAL" clId="{4C7F435F-0A35-4A76-A5FC-E7E7806C160F}" dt="2026-04-24T14:59:16.563" v="2665" actId="1076"/>
          <ac:spMkLst>
            <pc:docMk/>
            <pc:sldMk cId="1692606199" sldId="2147475289"/>
            <ac:spMk id="81" creationId="{68EA49AB-95E8-4BF0-B053-1C616AE28DFB}"/>
          </ac:spMkLst>
        </pc:spChg>
        <pc:spChg chg="add mod">
          <ac:chgData name="Barbara Scott" userId="24507148-4796-4550-bd80-f41653c5f621" providerId="ADAL" clId="{4C7F435F-0A35-4A76-A5FC-E7E7806C160F}" dt="2026-04-24T14:49:11.325" v="2626"/>
          <ac:spMkLst>
            <pc:docMk/>
            <pc:sldMk cId="1692606199" sldId="2147475289"/>
            <ac:spMk id="82" creationId="{41507C6C-BF59-BD03-F15B-8BF0A64C937C}"/>
          </ac:spMkLst>
        </pc:spChg>
        <pc:spChg chg="add mod">
          <ac:chgData name="Barbara Scott" userId="24507148-4796-4550-bd80-f41653c5f621" providerId="ADAL" clId="{4C7F435F-0A35-4A76-A5FC-E7E7806C160F}" dt="2026-04-24T14:52:13.314" v="2639" actId="1076"/>
          <ac:spMkLst>
            <pc:docMk/>
            <pc:sldMk cId="1692606199" sldId="2147475289"/>
            <ac:spMk id="83" creationId="{5C87FF8C-C7F7-734D-052F-E505DDAC44F9}"/>
          </ac:spMkLst>
        </pc:spChg>
        <pc:spChg chg="add mod">
          <ac:chgData name="Barbara Scott" userId="24507148-4796-4550-bd80-f41653c5f621" providerId="ADAL" clId="{4C7F435F-0A35-4A76-A5FC-E7E7806C160F}" dt="2026-04-24T14:52:41.147" v="2640" actId="1076"/>
          <ac:spMkLst>
            <pc:docMk/>
            <pc:sldMk cId="1692606199" sldId="2147475289"/>
            <ac:spMk id="84" creationId="{7A94572D-BDF1-AC18-3BE4-95783BDFDC6F}"/>
          </ac:spMkLst>
        </pc:spChg>
        <pc:spChg chg="add mod">
          <ac:chgData name="Barbara Scott" userId="24507148-4796-4550-bd80-f41653c5f621" providerId="ADAL" clId="{4C7F435F-0A35-4A76-A5FC-E7E7806C160F}" dt="2026-04-24T14:54:12.737" v="2651" actId="14100"/>
          <ac:spMkLst>
            <pc:docMk/>
            <pc:sldMk cId="1692606199" sldId="2147475289"/>
            <ac:spMk id="85" creationId="{55059C00-9409-6E4F-A1F0-58CE7A88B41F}"/>
          </ac:spMkLst>
        </pc:spChg>
        <pc:spChg chg="add mod">
          <ac:chgData name="Barbara Scott" userId="24507148-4796-4550-bd80-f41653c5f621" providerId="ADAL" clId="{4C7F435F-0A35-4A76-A5FC-E7E7806C160F}" dt="2026-04-24T14:54:51.521" v="2657" actId="1076"/>
          <ac:spMkLst>
            <pc:docMk/>
            <pc:sldMk cId="1692606199" sldId="2147475289"/>
            <ac:spMk id="91" creationId="{132D3EE0-2957-91BD-EC8F-1CA1E45F3FA7}"/>
          </ac:spMkLst>
        </pc:spChg>
        <pc:spChg chg="add mod">
          <ac:chgData name="Barbara Scott" userId="24507148-4796-4550-bd80-f41653c5f621" providerId="ADAL" clId="{4C7F435F-0A35-4A76-A5FC-E7E7806C160F}" dt="2026-04-24T14:54:58.779" v="2659" actId="1076"/>
          <ac:spMkLst>
            <pc:docMk/>
            <pc:sldMk cId="1692606199" sldId="2147475289"/>
            <ac:spMk id="92" creationId="{787E5E08-7A56-AD0E-4FB5-DF523ABDAD3C}"/>
          </ac:spMkLst>
        </pc:spChg>
        <pc:spChg chg="add mod">
          <ac:chgData name="Barbara Scott" userId="24507148-4796-4550-bd80-f41653c5f621" providerId="ADAL" clId="{4C7F435F-0A35-4A76-A5FC-E7E7806C160F}" dt="2026-04-24T15:01:49.938" v="2671" actId="1076"/>
          <ac:spMkLst>
            <pc:docMk/>
            <pc:sldMk cId="1692606199" sldId="2147475289"/>
            <ac:spMk id="94" creationId="{BF80082B-B9D0-C1FA-D7DC-A59B36E67838}"/>
          </ac:spMkLst>
        </pc:spChg>
        <pc:spChg chg="add mod">
          <ac:chgData name="Barbara Scott" userId="24507148-4796-4550-bd80-f41653c5f621" providerId="ADAL" clId="{4C7F435F-0A35-4A76-A5FC-E7E7806C160F}" dt="2026-04-24T15:06:10.954" v="2677" actId="1076"/>
          <ac:spMkLst>
            <pc:docMk/>
            <pc:sldMk cId="1692606199" sldId="2147475289"/>
            <ac:spMk id="95" creationId="{CEEA3ECF-C2A4-157B-BB67-DF06E1EF2330}"/>
          </ac:spMkLst>
        </pc:spChg>
        <pc:spChg chg="add mod">
          <ac:chgData name="Barbara Scott" userId="24507148-4796-4550-bd80-f41653c5f621" providerId="ADAL" clId="{4C7F435F-0A35-4A76-A5FC-E7E7806C160F}" dt="2026-04-24T15:06:24.797" v="2678" actId="1076"/>
          <ac:spMkLst>
            <pc:docMk/>
            <pc:sldMk cId="1692606199" sldId="2147475289"/>
            <ac:spMk id="96" creationId="{D312E203-E5A0-34E9-CE0B-3202E34F837E}"/>
          </ac:spMkLst>
        </pc:spChg>
        <pc:spChg chg="add mod">
          <ac:chgData name="Barbara Scott" userId="24507148-4796-4550-bd80-f41653c5f621" providerId="ADAL" clId="{4C7F435F-0A35-4A76-A5FC-E7E7806C160F}" dt="2026-04-24T15:06:35.298" v="2680" actId="1076"/>
          <ac:spMkLst>
            <pc:docMk/>
            <pc:sldMk cId="1692606199" sldId="2147475289"/>
            <ac:spMk id="97" creationId="{741877CE-DE27-C2B2-A825-7A7DD51BD0E8}"/>
          </ac:spMkLst>
        </pc:spChg>
        <pc:spChg chg="add mod">
          <ac:chgData name="Barbara Scott" userId="24507148-4796-4550-bd80-f41653c5f621" providerId="ADAL" clId="{4C7F435F-0A35-4A76-A5FC-E7E7806C160F}" dt="2026-04-24T15:15:15.816" v="2682" actId="1076"/>
          <ac:spMkLst>
            <pc:docMk/>
            <pc:sldMk cId="1692606199" sldId="2147475289"/>
            <ac:spMk id="98" creationId="{978998FF-1146-66AE-7118-34D4F544118B}"/>
          </ac:spMkLst>
        </pc:spChg>
        <pc:graphicFrameChg chg="add mod">
          <ac:chgData name="Barbara Scott" userId="24507148-4796-4550-bd80-f41653c5f621" providerId="ADAL" clId="{4C7F435F-0A35-4A76-A5FC-E7E7806C160F}" dt="2026-04-24T14:10:44.867" v="2477"/>
          <ac:graphicFrameMkLst>
            <pc:docMk/>
            <pc:sldMk cId="1692606199" sldId="2147475289"/>
            <ac:graphicFrameMk id="33" creationId="{B3F39E5F-4C9F-DB24-221F-CD2F70603098}"/>
          </ac:graphicFrameMkLst>
        </pc:graphicFrameChg>
        <pc:graphicFrameChg chg="add mod">
          <ac:chgData name="Barbara Scott" userId="24507148-4796-4550-bd80-f41653c5f621" providerId="ADAL" clId="{4C7F435F-0A35-4A76-A5FC-E7E7806C160F}" dt="2026-04-24T14:39:20.748" v="2577" actId="207"/>
          <ac:graphicFrameMkLst>
            <pc:docMk/>
            <pc:sldMk cId="1692606199" sldId="2147475289"/>
            <ac:graphicFrameMk id="38" creationId="{8198877E-7415-1D9D-3005-D4100247D36F}"/>
          </ac:graphicFrameMkLst>
        </pc:graphicFrameChg>
        <pc:graphicFrameChg chg="add mod">
          <ac:chgData name="Barbara Scott" userId="24507148-4796-4550-bd80-f41653c5f621" providerId="ADAL" clId="{4C7F435F-0A35-4A76-A5FC-E7E7806C160F}" dt="2026-04-24T14:39:15.427" v="2576" actId="207"/>
          <ac:graphicFrameMkLst>
            <pc:docMk/>
            <pc:sldMk cId="1692606199" sldId="2147475289"/>
            <ac:graphicFrameMk id="39" creationId="{445A301B-A1D4-5D21-3DAB-084DA67CDF88}"/>
          </ac:graphicFrameMkLst>
        </pc:graphicFrameChg>
        <pc:graphicFrameChg chg="add mod">
          <ac:chgData name="Barbara Scott" userId="24507148-4796-4550-bd80-f41653c5f621" providerId="ADAL" clId="{4C7F435F-0A35-4A76-A5FC-E7E7806C160F}" dt="2026-04-24T14:39:23.283" v="2578" actId="207"/>
          <ac:graphicFrameMkLst>
            <pc:docMk/>
            <pc:sldMk cId="1692606199" sldId="2147475289"/>
            <ac:graphicFrameMk id="41" creationId="{9FD48E2A-57D7-E7AE-0C5A-611E948F46D0}"/>
          </ac:graphicFrameMkLst>
        </pc:graphicFrameChg>
        <pc:graphicFrameChg chg="add mod">
          <ac:chgData name="Barbara Scott" userId="24507148-4796-4550-bd80-f41653c5f621" providerId="ADAL" clId="{4C7F435F-0A35-4A76-A5FC-E7E7806C160F}" dt="2026-04-24T14:50:46.465" v="2634" actId="14100"/>
          <ac:graphicFrameMkLst>
            <pc:docMk/>
            <pc:sldMk cId="1692606199" sldId="2147475289"/>
            <ac:graphicFrameMk id="42" creationId="{7961C2B9-3995-6D8A-9C4E-FA7CDB5F1DA6}"/>
          </ac:graphicFrameMkLst>
        </pc:graphicFrameChg>
        <pc:graphicFrameChg chg="mod">
          <ac:chgData name="Barbara Scott" userId="24507148-4796-4550-bd80-f41653c5f621" providerId="ADAL" clId="{4C7F435F-0A35-4A76-A5FC-E7E7806C160F}" dt="2026-04-24T14:39:31.066" v="2580" actId="207"/>
          <ac:graphicFrameMkLst>
            <pc:docMk/>
            <pc:sldMk cId="1692606199" sldId="2147475289"/>
            <ac:graphicFrameMk id="51" creationId="{71507195-73B4-1D00-3F88-79EA4F8F1694}"/>
          </ac:graphicFrameMkLst>
        </pc:graphicFrameChg>
        <pc:graphicFrameChg chg="add mod">
          <ac:chgData name="Barbara Scott" userId="24507148-4796-4550-bd80-f41653c5f621" providerId="ADAL" clId="{4C7F435F-0A35-4A76-A5FC-E7E7806C160F}" dt="2026-04-24T14:39:25.956" v="2579" actId="207"/>
          <ac:graphicFrameMkLst>
            <pc:docMk/>
            <pc:sldMk cId="1692606199" sldId="2147475289"/>
            <ac:graphicFrameMk id="52" creationId="{C697DA38-B7BA-B2B6-50D4-1C8D67BEE495}"/>
          </ac:graphicFrameMkLst>
        </pc:graphicFrameChg>
        <pc:graphicFrameChg chg="add mod">
          <ac:chgData name="Barbara Scott" userId="24507148-4796-4550-bd80-f41653c5f621" providerId="ADAL" clId="{4C7F435F-0A35-4A76-A5FC-E7E7806C160F}" dt="2026-04-24T14:39:09.090" v="2575"/>
          <ac:graphicFrameMkLst>
            <pc:docMk/>
            <pc:sldMk cId="1692606199" sldId="2147475289"/>
            <ac:graphicFrameMk id="54" creationId="{33C59ADC-44F8-9B27-8D1F-5E312520767B}"/>
          </ac:graphicFrameMkLst>
        </pc:graphicFrameChg>
        <pc:graphicFrameChg chg="add mod modGraphic">
          <ac:chgData name="Barbara Scott" userId="24507148-4796-4550-bd80-f41653c5f621" providerId="ADAL" clId="{4C7F435F-0A35-4A76-A5FC-E7E7806C160F}" dt="2026-04-24T14:50:50.605" v="2635" actId="14100"/>
          <ac:graphicFrameMkLst>
            <pc:docMk/>
            <pc:sldMk cId="1692606199" sldId="2147475289"/>
            <ac:graphicFrameMk id="61" creationId="{2F0E29E2-ECF2-2A5F-D1CA-7721E307A172}"/>
          </ac:graphicFrameMkLst>
        </pc:graphicFrameChg>
        <pc:graphicFrameChg chg="add mod">
          <ac:chgData name="Barbara Scott" userId="24507148-4796-4550-bd80-f41653c5f621" providerId="ADAL" clId="{4C7F435F-0A35-4A76-A5FC-E7E7806C160F}" dt="2026-04-24T14:39:09.090" v="2575"/>
          <ac:graphicFrameMkLst>
            <pc:docMk/>
            <pc:sldMk cId="1692606199" sldId="2147475289"/>
            <ac:graphicFrameMk id="62" creationId="{B43AECB5-DE72-D551-E436-CAE37C655080}"/>
          </ac:graphicFrameMkLst>
        </pc:graphicFrameChg>
        <pc:graphicFrameChg chg="add mod">
          <ac:chgData name="Barbara Scott" userId="24507148-4796-4550-bd80-f41653c5f621" providerId="ADAL" clId="{4C7F435F-0A35-4A76-A5FC-E7E7806C160F}" dt="2026-04-24T14:39:09.090" v="2575"/>
          <ac:graphicFrameMkLst>
            <pc:docMk/>
            <pc:sldMk cId="1692606199" sldId="2147475289"/>
            <ac:graphicFrameMk id="63" creationId="{D116CB6D-5D46-CD9C-CCCC-A398A24C9E82}"/>
          </ac:graphicFrameMkLst>
        </pc:graphicFrameChg>
        <pc:graphicFrameChg chg="add mod modGraphic">
          <ac:chgData name="Barbara Scott" userId="24507148-4796-4550-bd80-f41653c5f621" providerId="ADAL" clId="{4C7F435F-0A35-4A76-A5FC-E7E7806C160F}" dt="2026-04-24T14:55:30.275" v="2664" actId="14100"/>
          <ac:graphicFrameMkLst>
            <pc:docMk/>
            <pc:sldMk cId="1692606199" sldId="2147475289"/>
            <ac:graphicFrameMk id="64" creationId="{EA5EFC92-7602-800A-9455-5BC3E7216912}"/>
          </ac:graphicFrameMkLst>
        </pc:graphicFrameChg>
      </pc:sldChg>
      <pc:sldChg chg="addSp delSp modSp mod">
        <pc:chgData name="Barbara Scott" userId="24507148-4796-4550-bd80-f41653c5f621" providerId="ADAL" clId="{4C7F435F-0A35-4A76-A5FC-E7E7806C160F}" dt="2026-04-22T14:19:42.205" v="1069" actId="14100"/>
        <pc:sldMkLst>
          <pc:docMk/>
          <pc:sldMk cId="2266869802" sldId="2147475291"/>
        </pc:sldMkLst>
        <pc:spChg chg="add mod">
          <ac:chgData name="Barbara Scott" userId="24507148-4796-4550-bd80-f41653c5f621" providerId="ADAL" clId="{4C7F435F-0A35-4A76-A5FC-E7E7806C160F}" dt="2026-04-22T14:19:32.051" v="1066" actId="14100"/>
          <ac:spMkLst>
            <pc:docMk/>
            <pc:sldMk cId="2266869802" sldId="2147475291"/>
            <ac:spMk id="19" creationId="{B9D2FF39-B4F2-AD07-1563-3D0A8D420160}"/>
          </ac:spMkLst>
        </pc:spChg>
        <pc:spChg chg="mod">
          <ac:chgData name="Barbara Scott" userId="24507148-4796-4550-bd80-f41653c5f621" providerId="ADAL" clId="{4C7F435F-0A35-4A76-A5FC-E7E7806C160F}" dt="2026-04-22T14:16:25.964" v="1036" actId="20577"/>
          <ac:spMkLst>
            <pc:docMk/>
            <pc:sldMk cId="2266869802" sldId="2147475291"/>
            <ac:spMk id="22" creationId="{090FA250-4B88-2740-9C46-5CCE3A09C465}"/>
          </ac:spMkLst>
        </pc:spChg>
        <pc:spChg chg="add mod">
          <ac:chgData name="Barbara Scott" userId="24507148-4796-4550-bd80-f41653c5f621" providerId="ADAL" clId="{4C7F435F-0A35-4A76-A5FC-E7E7806C160F}" dt="2026-04-22T14:19:25.517" v="1065" actId="1076"/>
          <ac:spMkLst>
            <pc:docMk/>
            <pc:sldMk cId="2266869802" sldId="2147475291"/>
            <ac:spMk id="42" creationId="{DDC92835-1CE1-3AE2-A5E4-EEC341CF977C}"/>
          </ac:spMkLst>
        </pc:spChg>
        <pc:spChg chg="mod">
          <ac:chgData name="Barbara Scott" userId="24507148-4796-4550-bd80-f41653c5f621" providerId="ADAL" clId="{4C7F435F-0A35-4A76-A5FC-E7E7806C160F}" dt="2026-04-22T14:19:18.540" v="1063" actId="208"/>
          <ac:spMkLst>
            <pc:docMk/>
            <pc:sldMk cId="2266869802" sldId="2147475291"/>
            <ac:spMk id="44" creationId="{E03B51D0-E232-F47F-A916-F28F687A875E}"/>
          </ac:spMkLst>
        </pc:spChg>
        <pc:spChg chg="add mod">
          <ac:chgData name="Barbara Scott" userId="24507148-4796-4550-bd80-f41653c5f621" providerId="ADAL" clId="{4C7F435F-0A35-4A76-A5FC-E7E7806C160F}" dt="2026-04-22T14:19:42.205" v="1069" actId="14100"/>
          <ac:spMkLst>
            <pc:docMk/>
            <pc:sldMk cId="2266869802" sldId="2147475291"/>
            <ac:spMk id="45" creationId="{88193B92-A35C-AB32-A265-5E35131AC082}"/>
          </ac:spMkLst>
        </pc:spChg>
        <pc:spChg chg="mod">
          <ac:chgData name="Barbara Scott" userId="24507148-4796-4550-bd80-f41653c5f621" providerId="ADAL" clId="{4C7F435F-0A35-4A76-A5FC-E7E7806C160F}" dt="2026-04-22T14:11:29.181" v="988" actId="1076"/>
          <ac:spMkLst>
            <pc:docMk/>
            <pc:sldMk cId="2266869802" sldId="2147475291"/>
            <ac:spMk id="58" creationId="{3E320F31-74E8-5F6D-5308-012CB8955DDD}"/>
          </ac:spMkLst>
        </pc:spChg>
        <pc:graphicFrameChg chg="add mod">
          <ac:chgData name="Barbara Scott" userId="24507148-4796-4550-bd80-f41653c5f621" providerId="ADAL" clId="{4C7F435F-0A35-4A76-A5FC-E7E7806C160F}" dt="2026-04-22T11:51:56.112" v="979" actId="207"/>
          <ac:graphicFrameMkLst>
            <pc:docMk/>
            <pc:sldMk cId="2266869802" sldId="2147475291"/>
            <ac:graphicFrameMk id="4" creationId="{F06C6B0B-C852-9106-A499-0F53D231E951}"/>
          </ac:graphicFrameMkLst>
        </pc:graphicFrameChg>
        <pc:graphicFrameChg chg="add mod">
          <ac:chgData name="Barbara Scott" userId="24507148-4796-4550-bd80-f41653c5f621" providerId="ADAL" clId="{4C7F435F-0A35-4A76-A5FC-E7E7806C160F}" dt="2026-04-22T11:52:24.151" v="984" actId="207"/>
          <ac:graphicFrameMkLst>
            <pc:docMk/>
            <pc:sldMk cId="2266869802" sldId="2147475291"/>
            <ac:graphicFrameMk id="5" creationId="{74E5B5AA-7AC5-EDB1-F73C-4969E3E45E1C}"/>
          </ac:graphicFrameMkLst>
        </pc:graphicFrameChg>
        <pc:graphicFrameChg chg="add mod">
          <ac:chgData name="Barbara Scott" userId="24507148-4796-4550-bd80-f41653c5f621" providerId="ADAL" clId="{4C7F435F-0A35-4A76-A5FC-E7E7806C160F}" dt="2026-04-22T11:52:26.601" v="985" actId="207"/>
          <ac:graphicFrameMkLst>
            <pc:docMk/>
            <pc:sldMk cId="2266869802" sldId="2147475291"/>
            <ac:graphicFrameMk id="6" creationId="{A19119D5-6F93-112D-D63B-B106C2E0F33D}"/>
          </ac:graphicFrameMkLst>
        </pc:graphicFrameChg>
        <pc:graphicFrameChg chg="add mod">
          <ac:chgData name="Barbara Scott" userId="24507148-4796-4550-bd80-f41653c5f621" providerId="ADAL" clId="{4C7F435F-0A35-4A76-A5FC-E7E7806C160F}" dt="2026-04-22T11:52:29.625" v="986" actId="207"/>
          <ac:graphicFrameMkLst>
            <pc:docMk/>
            <pc:sldMk cId="2266869802" sldId="2147475291"/>
            <ac:graphicFrameMk id="7" creationId="{DE0B02B0-A50F-2AF3-F9DC-16C7ABE90A6D}"/>
          </ac:graphicFrameMkLst>
        </pc:graphicFrameChg>
        <pc:graphicFrameChg chg="add mod">
          <ac:chgData name="Barbara Scott" userId="24507148-4796-4550-bd80-f41653c5f621" providerId="ADAL" clId="{4C7F435F-0A35-4A76-A5FC-E7E7806C160F}" dt="2026-04-22T11:51:58.696" v="980" actId="207"/>
          <ac:graphicFrameMkLst>
            <pc:docMk/>
            <pc:sldMk cId="2266869802" sldId="2147475291"/>
            <ac:graphicFrameMk id="8" creationId="{F67354B7-3156-32FC-DDE2-14C1399AAAC5}"/>
          </ac:graphicFrameMkLst>
        </pc:graphicFrameChg>
        <pc:graphicFrameChg chg="add mod ord">
          <ac:chgData name="Barbara Scott" userId="24507148-4796-4550-bd80-f41653c5f621" providerId="ADAL" clId="{4C7F435F-0A35-4A76-A5FC-E7E7806C160F}" dt="2026-04-22T11:52:17.681" v="983" actId="170"/>
          <ac:graphicFrameMkLst>
            <pc:docMk/>
            <pc:sldMk cId="2266869802" sldId="2147475291"/>
            <ac:graphicFrameMk id="9" creationId="{B5E5B023-F055-0288-8F40-869368FF2A4C}"/>
          </ac:graphicFrameMkLst>
        </pc:graphicFrameChg>
        <pc:graphicFrameChg chg="add mod">
          <ac:chgData name="Barbara Scott" userId="24507148-4796-4550-bd80-f41653c5f621" providerId="ADAL" clId="{4C7F435F-0A35-4A76-A5FC-E7E7806C160F}" dt="2026-04-22T11:48:47.827" v="975"/>
          <ac:graphicFrameMkLst>
            <pc:docMk/>
            <pc:sldMk cId="2266869802" sldId="2147475291"/>
            <ac:graphicFrameMk id="10" creationId="{C700F63E-B35F-6816-3F0B-406F40EFD07A}"/>
          </ac:graphicFrameMkLst>
        </pc:graphicFrameChg>
      </pc:sldChg>
      <pc:sldChg chg="addSp delSp modSp mod">
        <pc:chgData name="Barbara Scott" userId="24507148-4796-4550-bd80-f41653c5f621" providerId="ADAL" clId="{4C7F435F-0A35-4A76-A5FC-E7E7806C160F}" dt="2026-04-24T09:27:55.107" v="1443" actId="27918"/>
        <pc:sldMkLst>
          <pc:docMk/>
          <pc:sldMk cId="122882135" sldId="2147475292"/>
        </pc:sldMkLst>
        <pc:spChg chg="mod">
          <ac:chgData name="Barbara Scott" userId="24507148-4796-4550-bd80-f41653c5f621" providerId="ADAL" clId="{4C7F435F-0A35-4A76-A5FC-E7E7806C160F}" dt="2026-04-22T14:27:13.637" v="1130" actId="1037"/>
          <ac:spMkLst>
            <pc:docMk/>
            <pc:sldMk cId="122882135" sldId="2147475292"/>
            <ac:spMk id="3" creationId="{83906E56-CC8B-4C49-035A-426485D86305}"/>
          </ac:spMkLst>
        </pc:spChg>
        <pc:spChg chg="mod">
          <ac:chgData name="Barbara Scott" userId="24507148-4796-4550-bd80-f41653c5f621" providerId="ADAL" clId="{4C7F435F-0A35-4A76-A5FC-E7E7806C160F}" dt="2026-04-22T14:26:57.318" v="1121" actId="1076"/>
          <ac:spMkLst>
            <pc:docMk/>
            <pc:sldMk cId="122882135" sldId="2147475292"/>
            <ac:spMk id="7" creationId="{9CC5EFC8-CF1D-925E-B8BC-6BC2679FE171}"/>
          </ac:spMkLst>
        </pc:spChg>
        <pc:spChg chg="add mod">
          <ac:chgData name="Barbara Scott" userId="24507148-4796-4550-bd80-f41653c5f621" providerId="ADAL" clId="{4C7F435F-0A35-4A76-A5FC-E7E7806C160F}" dt="2026-04-22T14:21:02.965" v="1087" actId="1076"/>
          <ac:spMkLst>
            <pc:docMk/>
            <pc:sldMk cId="122882135" sldId="2147475292"/>
            <ac:spMk id="9" creationId="{EE179517-F84A-ED92-DF58-6A393E980758}"/>
          </ac:spMkLst>
        </pc:spChg>
        <pc:spChg chg="add mod">
          <ac:chgData name="Barbara Scott" userId="24507148-4796-4550-bd80-f41653c5f621" providerId="ADAL" clId="{4C7F435F-0A35-4A76-A5FC-E7E7806C160F}" dt="2026-04-22T14:25:19.456" v="1111" actId="208"/>
          <ac:spMkLst>
            <pc:docMk/>
            <pc:sldMk cId="122882135" sldId="2147475292"/>
            <ac:spMk id="18" creationId="{A28837C9-0AAA-2DAD-48AE-AFD5D589FFC5}"/>
          </ac:spMkLst>
        </pc:spChg>
        <pc:spChg chg="mod">
          <ac:chgData name="Barbara Scott" userId="24507148-4796-4550-bd80-f41653c5f621" providerId="ADAL" clId="{4C7F435F-0A35-4A76-A5FC-E7E7806C160F}" dt="2026-04-22T14:16:53.941" v="1038" actId="20577"/>
          <ac:spMkLst>
            <pc:docMk/>
            <pc:sldMk cId="122882135" sldId="2147475292"/>
            <ac:spMk id="28" creationId="{757A3A02-C2F8-FD82-3594-3711639ABEC0}"/>
          </ac:spMkLst>
        </pc:spChg>
        <pc:spChg chg="ord">
          <ac:chgData name="Barbara Scott" userId="24507148-4796-4550-bd80-f41653c5f621" providerId="ADAL" clId="{4C7F435F-0A35-4A76-A5FC-E7E7806C160F}" dt="2026-04-24T09:25:21.318" v="1418" actId="167"/>
          <ac:spMkLst>
            <pc:docMk/>
            <pc:sldMk cId="122882135" sldId="2147475292"/>
            <ac:spMk id="33" creationId="{084F57FD-5AFC-F0F1-58E3-D243BEA76FC7}"/>
          </ac:spMkLst>
        </pc:spChg>
        <pc:spChg chg="mod">
          <ac:chgData name="Barbara Scott" userId="24507148-4796-4550-bd80-f41653c5f621" providerId="ADAL" clId="{4C7F435F-0A35-4A76-A5FC-E7E7806C160F}" dt="2026-04-22T14:20:12.301" v="1080" actId="208"/>
          <ac:spMkLst>
            <pc:docMk/>
            <pc:sldMk cId="122882135" sldId="2147475292"/>
            <ac:spMk id="36" creationId="{1EBF523B-AE62-9218-4639-3BE0A390B9BB}"/>
          </ac:spMkLst>
        </pc:spChg>
        <pc:spChg chg="mod">
          <ac:chgData name="Barbara Scott" userId="24507148-4796-4550-bd80-f41653c5f621" providerId="ADAL" clId="{4C7F435F-0A35-4A76-A5FC-E7E7806C160F}" dt="2026-04-22T14:25:19.456" v="1111" actId="208"/>
          <ac:spMkLst>
            <pc:docMk/>
            <pc:sldMk cId="122882135" sldId="2147475292"/>
            <ac:spMk id="47" creationId="{CF873A41-66A8-B441-3896-9AA055B65599}"/>
          </ac:spMkLst>
        </pc:spChg>
        <pc:spChg chg="mod">
          <ac:chgData name="Barbara Scott" userId="24507148-4796-4550-bd80-f41653c5f621" providerId="ADAL" clId="{4C7F435F-0A35-4A76-A5FC-E7E7806C160F}" dt="2026-04-22T14:25:19.456" v="1111" actId="208"/>
          <ac:spMkLst>
            <pc:docMk/>
            <pc:sldMk cId="122882135" sldId="2147475292"/>
            <ac:spMk id="48" creationId="{1B1A232E-0A67-8DD0-BF53-3C062EF8F24F}"/>
          </ac:spMkLst>
        </pc:spChg>
        <pc:spChg chg="mod">
          <ac:chgData name="Barbara Scott" userId="24507148-4796-4550-bd80-f41653c5f621" providerId="ADAL" clId="{4C7F435F-0A35-4A76-A5FC-E7E7806C160F}" dt="2026-04-22T14:21:05.780" v="1088" actId="1076"/>
          <ac:spMkLst>
            <pc:docMk/>
            <pc:sldMk cId="122882135" sldId="2147475292"/>
            <ac:spMk id="63" creationId="{D1A9D46D-4A7C-E0A6-C019-DB7DFBF5BD34}"/>
          </ac:spMkLst>
        </pc:spChg>
        <pc:spChg chg="mod">
          <ac:chgData name="Barbara Scott" userId="24507148-4796-4550-bd80-f41653c5f621" providerId="ADAL" clId="{4C7F435F-0A35-4A76-A5FC-E7E7806C160F}" dt="2026-04-22T14:26:52.725" v="1120" actId="208"/>
          <ac:spMkLst>
            <pc:docMk/>
            <pc:sldMk cId="122882135" sldId="2147475292"/>
            <ac:spMk id="68" creationId="{6A307CB3-330A-17C9-93AA-0D7C72BA98AD}"/>
          </ac:spMkLst>
        </pc:spChg>
        <pc:spChg chg="mod">
          <ac:chgData name="Barbara Scott" userId="24507148-4796-4550-bd80-f41653c5f621" providerId="ADAL" clId="{4C7F435F-0A35-4A76-A5FC-E7E7806C160F}" dt="2026-04-22T14:24:50.029" v="1103" actId="1076"/>
          <ac:spMkLst>
            <pc:docMk/>
            <pc:sldMk cId="122882135" sldId="2147475292"/>
            <ac:spMk id="73" creationId="{DC83AC17-A49A-A202-3D31-D02790CE6E01}"/>
          </ac:spMkLst>
        </pc:spChg>
        <pc:spChg chg="mod">
          <ac:chgData name="Barbara Scott" userId="24507148-4796-4550-bd80-f41653c5f621" providerId="ADAL" clId="{4C7F435F-0A35-4A76-A5FC-E7E7806C160F}" dt="2026-04-22T14:27:13.637" v="1130" actId="1037"/>
          <ac:spMkLst>
            <pc:docMk/>
            <pc:sldMk cId="122882135" sldId="2147475292"/>
            <ac:spMk id="76" creationId="{9D0E5D59-9880-764D-20A6-4CF139B7096E}"/>
          </ac:spMkLst>
        </pc:spChg>
        <pc:spChg chg="mod">
          <ac:chgData name="Barbara Scott" userId="24507148-4796-4550-bd80-f41653c5f621" providerId="ADAL" clId="{4C7F435F-0A35-4A76-A5FC-E7E7806C160F}" dt="2026-04-22T14:27:13.637" v="1130" actId="1037"/>
          <ac:spMkLst>
            <pc:docMk/>
            <pc:sldMk cId="122882135" sldId="2147475292"/>
            <ac:spMk id="77" creationId="{DB732457-33B0-832B-D676-2A84146A6BE7}"/>
          </ac:spMkLst>
        </pc:spChg>
        <pc:spChg chg="mod">
          <ac:chgData name="Barbara Scott" userId="24507148-4796-4550-bd80-f41653c5f621" providerId="ADAL" clId="{4C7F435F-0A35-4A76-A5FC-E7E7806C160F}" dt="2026-04-22T14:27:13.637" v="1130" actId="1037"/>
          <ac:spMkLst>
            <pc:docMk/>
            <pc:sldMk cId="122882135" sldId="2147475292"/>
            <ac:spMk id="78" creationId="{8076D153-106D-F5E6-2A20-34727E1D5317}"/>
          </ac:spMkLst>
        </pc:spChg>
        <pc:spChg chg="mod">
          <ac:chgData name="Barbara Scott" userId="24507148-4796-4550-bd80-f41653c5f621" providerId="ADAL" clId="{4C7F435F-0A35-4A76-A5FC-E7E7806C160F}" dt="2026-04-22T14:27:13.637" v="1130" actId="1037"/>
          <ac:spMkLst>
            <pc:docMk/>
            <pc:sldMk cId="122882135" sldId="2147475292"/>
            <ac:spMk id="80" creationId="{BDCE36DB-E018-738A-FB25-79136B6B9B9E}"/>
          </ac:spMkLst>
        </pc:spChg>
        <pc:spChg chg="mod">
          <ac:chgData name="Barbara Scott" userId="24507148-4796-4550-bd80-f41653c5f621" providerId="ADAL" clId="{4C7F435F-0A35-4A76-A5FC-E7E7806C160F}" dt="2026-04-22T14:27:13.637" v="1130" actId="1037"/>
          <ac:spMkLst>
            <pc:docMk/>
            <pc:sldMk cId="122882135" sldId="2147475292"/>
            <ac:spMk id="82" creationId="{0F329408-F625-A51F-9FEC-87882C5D238E}"/>
          </ac:spMkLst>
        </pc:spChg>
        <pc:spChg chg="mod">
          <ac:chgData name="Barbara Scott" userId="24507148-4796-4550-bd80-f41653c5f621" providerId="ADAL" clId="{4C7F435F-0A35-4A76-A5FC-E7E7806C160F}" dt="2026-04-22T14:27:13.637" v="1130" actId="1037"/>
          <ac:spMkLst>
            <pc:docMk/>
            <pc:sldMk cId="122882135" sldId="2147475292"/>
            <ac:spMk id="83" creationId="{4375D639-1346-7100-8669-BF65BE0784C4}"/>
          </ac:spMkLst>
        </pc:spChg>
        <pc:spChg chg="mod">
          <ac:chgData name="Barbara Scott" userId="24507148-4796-4550-bd80-f41653c5f621" providerId="ADAL" clId="{4C7F435F-0A35-4A76-A5FC-E7E7806C160F}" dt="2026-04-22T14:27:13.637" v="1130" actId="1037"/>
          <ac:spMkLst>
            <pc:docMk/>
            <pc:sldMk cId="122882135" sldId="2147475292"/>
            <ac:spMk id="84" creationId="{FF4FE59C-8EC7-5A15-7001-8AB20B23AC41}"/>
          </ac:spMkLst>
        </pc:spChg>
        <pc:spChg chg="mod">
          <ac:chgData name="Barbara Scott" userId="24507148-4796-4550-bd80-f41653c5f621" providerId="ADAL" clId="{4C7F435F-0A35-4A76-A5FC-E7E7806C160F}" dt="2026-04-22T14:27:13.637" v="1130" actId="1037"/>
          <ac:spMkLst>
            <pc:docMk/>
            <pc:sldMk cId="122882135" sldId="2147475292"/>
            <ac:spMk id="85" creationId="{72420FD6-0034-3E76-4E95-2CDD571F3ED4}"/>
          </ac:spMkLst>
        </pc:spChg>
        <pc:spChg chg="mod">
          <ac:chgData name="Barbara Scott" userId="24507148-4796-4550-bd80-f41653c5f621" providerId="ADAL" clId="{4C7F435F-0A35-4A76-A5FC-E7E7806C160F}" dt="2026-04-22T14:27:13.637" v="1130" actId="1037"/>
          <ac:spMkLst>
            <pc:docMk/>
            <pc:sldMk cId="122882135" sldId="2147475292"/>
            <ac:spMk id="88" creationId="{D659FD53-6325-7525-2FA8-794C7872A9A1}"/>
          </ac:spMkLst>
        </pc:spChg>
        <pc:graphicFrameChg chg="add mod ord">
          <ac:chgData name="Barbara Scott" userId="24507148-4796-4550-bd80-f41653c5f621" providerId="ADAL" clId="{4C7F435F-0A35-4A76-A5FC-E7E7806C160F}" dt="2026-04-24T09:25:41.091" v="1420" actId="207"/>
          <ac:graphicFrameMkLst>
            <pc:docMk/>
            <pc:sldMk cId="122882135" sldId="2147475292"/>
            <ac:graphicFrameMk id="6" creationId="{3765F7AA-D7AD-2EAB-C150-672B171C04EE}"/>
          </ac:graphicFrameMkLst>
        </pc:graphicFrameChg>
        <pc:graphicFrameChg chg="add mod ord">
          <ac:chgData name="Barbara Scott" userId="24507148-4796-4550-bd80-f41653c5f621" providerId="ADAL" clId="{4C7F435F-0A35-4A76-A5FC-E7E7806C160F}" dt="2026-04-24T09:25:44.188" v="1421" actId="207"/>
          <ac:graphicFrameMkLst>
            <pc:docMk/>
            <pc:sldMk cId="122882135" sldId="2147475292"/>
            <ac:graphicFrameMk id="17" creationId="{47721A81-E58A-6637-DD4D-CB477922C1EC}"/>
          </ac:graphicFrameMkLst>
        </pc:graphicFrameChg>
        <pc:graphicFrameChg chg="add mod ord">
          <ac:chgData name="Barbara Scott" userId="24507148-4796-4550-bd80-f41653c5f621" providerId="ADAL" clId="{4C7F435F-0A35-4A76-A5FC-E7E7806C160F}" dt="2026-04-24T09:25:51.660" v="1423" actId="207"/>
          <ac:graphicFrameMkLst>
            <pc:docMk/>
            <pc:sldMk cId="122882135" sldId="2147475292"/>
            <ac:graphicFrameMk id="19" creationId="{23316C01-C88B-7891-A07A-CDD952555520}"/>
          </ac:graphicFrameMkLst>
        </pc:graphicFrameChg>
        <pc:graphicFrameChg chg="add mod ord">
          <ac:chgData name="Barbara Scott" userId="24507148-4796-4550-bd80-f41653c5f621" providerId="ADAL" clId="{4C7F435F-0A35-4A76-A5FC-E7E7806C160F}" dt="2026-04-24T09:25:55.436" v="1424" actId="207"/>
          <ac:graphicFrameMkLst>
            <pc:docMk/>
            <pc:sldMk cId="122882135" sldId="2147475292"/>
            <ac:graphicFrameMk id="20" creationId="{D56FB433-FE59-418F-C682-78D4D221042B}"/>
          </ac:graphicFrameMkLst>
        </pc:graphicFrameChg>
        <pc:graphicFrameChg chg="add mod ord">
          <ac:chgData name="Barbara Scott" userId="24507148-4796-4550-bd80-f41653c5f621" providerId="ADAL" clId="{4C7F435F-0A35-4A76-A5FC-E7E7806C160F}" dt="2026-04-24T09:25:47.316" v="1422" actId="207"/>
          <ac:graphicFrameMkLst>
            <pc:docMk/>
            <pc:sldMk cId="122882135" sldId="2147475292"/>
            <ac:graphicFrameMk id="21" creationId="{B797B632-1F08-EC52-7FD2-CCB047A23861}"/>
          </ac:graphicFrameMkLst>
        </pc:graphicFrameChg>
        <pc:graphicFrameChg chg="add mod ord">
          <ac:chgData name="Barbara Scott" userId="24507148-4796-4550-bd80-f41653c5f621" providerId="ADAL" clId="{4C7F435F-0A35-4A76-A5FC-E7E7806C160F}" dt="2026-04-24T09:25:32.517" v="1419" actId="1076"/>
          <ac:graphicFrameMkLst>
            <pc:docMk/>
            <pc:sldMk cId="122882135" sldId="2147475292"/>
            <ac:graphicFrameMk id="22" creationId="{950C60FE-4779-70A6-5A2D-5A4CC4BBFF42}"/>
          </ac:graphicFrameMkLst>
        </pc:graphicFrameChg>
        <pc:graphicFrameChg chg="add mod ord">
          <ac:chgData name="Barbara Scott" userId="24507148-4796-4550-bd80-f41653c5f621" providerId="ADAL" clId="{4C7F435F-0A35-4A76-A5FC-E7E7806C160F}" dt="2026-04-24T09:25:32.517" v="1419" actId="1076"/>
          <ac:graphicFrameMkLst>
            <pc:docMk/>
            <pc:sldMk cId="122882135" sldId="2147475292"/>
            <ac:graphicFrameMk id="23" creationId="{D9109EC4-5FA4-822D-E42C-FE2A85C45DFC}"/>
          </ac:graphicFrameMkLst>
        </pc:graphicFrameChg>
        <pc:graphicFrameChg chg="add mod ord">
          <ac:chgData name="Barbara Scott" userId="24507148-4796-4550-bd80-f41653c5f621" providerId="ADAL" clId="{4C7F435F-0A35-4A76-A5FC-E7E7806C160F}" dt="2026-04-24T09:25:32.517" v="1419" actId="1076"/>
          <ac:graphicFrameMkLst>
            <pc:docMk/>
            <pc:sldMk cId="122882135" sldId="2147475292"/>
            <ac:graphicFrameMk id="30" creationId="{F10777C3-C0CF-FF4D-BF4B-E9AEC22E2A1B}"/>
          </ac:graphicFrameMkLst>
        </pc:graphicFrameChg>
        <pc:graphicFrameChg chg="add mod ord">
          <ac:chgData name="Barbara Scott" userId="24507148-4796-4550-bd80-f41653c5f621" providerId="ADAL" clId="{4C7F435F-0A35-4A76-A5FC-E7E7806C160F}" dt="2026-04-24T09:25:16.282" v="1417" actId="167"/>
          <ac:graphicFrameMkLst>
            <pc:docMk/>
            <pc:sldMk cId="122882135" sldId="2147475292"/>
            <ac:graphicFrameMk id="38" creationId="{0A9B4E85-DEF3-0296-0DA0-80E1EA1FB757}"/>
          </ac:graphicFrameMkLst>
        </pc:graphicFrameChg>
        <pc:graphicFrameChg chg="add mod ord">
          <ac:chgData name="Barbara Scott" userId="24507148-4796-4550-bd80-f41653c5f621" providerId="ADAL" clId="{4C7F435F-0A35-4A76-A5FC-E7E7806C160F}" dt="2026-04-24T09:25:16.282" v="1417" actId="167"/>
          <ac:graphicFrameMkLst>
            <pc:docMk/>
            <pc:sldMk cId="122882135" sldId="2147475292"/>
            <ac:graphicFrameMk id="40" creationId="{1588D687-9AE8-A1EF-1296-5F3B3C3CBDEA}"/>
          </ac:graphicFrameMkLst>
        </pc:graphicFrameChg>
      </pc:sldChg>
      <pc:sldChg chg="addSp delSp modSp mod">
        <pc:chgData name="Barbara Scott" userId="24507148-4796-4550-bd80-f41653c5f621" providerId="ADAL" clId="{4C7F435F-0A35-4A76-A5FC-E7E7806C160F}" dt="2026-04-24T09:34:22.217" v="1479" actId="1076"/>
        <pc:sldMkLst>
          <pc:docMk/>
          <pc:sldMk cId="4225537883" sldId="2147475293"/>
        </pc:sldMkLst>
        <pc:spChg chg="mod">
          <ac:chgData name="Barbara Scott" userId="24507148-4796-4550-bd80-f41653c5f621" providerId="ADAL" clId="{4C7F435F-0A35-4A76-A5FC-E7E7806C160F}" dt="2026-04-24T09:17:19.556" v="1376" actId="208"/>
          <ac:spMkLst>
            <pc:docMk/>
            <pc:sldMk cId="4225537883" sldId="2147475293"/>
            <ac:spMk id="4" creationId="{A2CE1421-7B37-74DC-BA67-5565FF9C4C09}"/>
          </ac:spMkLst>
        </pc:spChg>
        <pc:spChg chg="mod">
          <ac:chgData name="Barbara Scott" userId="24507148-4796-4550-bd80-f41653c5f621" providerId="ADAL" clId="{4C7F435F-0A35-4A76-A5FC-E7E7806C160F}" dt="2026-04-24T09:34:13.776" v="1478" actId="12788"/>
          <ac:spMkLst>
            <pc:docMk/>
            <pc:sldMk cId="4225537883" sldId="2147475293"/>
            <ac:spMk id="5" creationId="{D94D20C9-3F77-9D89-A36A-94FB6DC6674A}"/>
          </ac:spMkLst>
        </pc:spChg>
        <pc:spChg chg="mod">
          <ac:chgData name="Barbara Scott" userId="24507148-4796-4550-bd80-f41653c5f621" providerId="ADAL" clId="{4C7F435F-0A35-4A76-A5FC-E7E7806C160F}" dt="2026-04-24T09:34:13.776" v="1478" actId="12788"/>
          <ac:spMkLst>
            <pc:docMk/>
            <pc:sldMk cId="4225537883" sldId="2147475293"/>
            <ac:spMk id="6" creationId="{9F9A26B5-4005-892F-B663-685AC43765B3}"/>
          </ac:spMkLst>
        </pc:spChg>
        <pc:spChg chg="mod ord">
          <ac:chgData name="Barbara Scott" userId="24507148-4796-4550-bd80-f41653c5f621" providerId="ADAL" clId="{4C7F435F-0A35-4A76-A5FC-E7E7806C160F}" dt="2026-04-24T09:17:14.212" v="1375" actId="166"/>
          <ac:spMkLst>
            <pc:docMk/>
            <pc:sldMk cId="4225537883" sldId="2147475293"/>
            <ac:spMk id="8" creationId="{7B877CC1-3411-A673-A84C-8E452BE33DE6}"/>
          </ac:spMkLst>
        </pc:spChg>
        <pc:spChg chg="mod ord">
          <ac:chgData name="Barbara Scott" userId="24507148-4796-4550-bd80-f41653c5f621" providerId="ADAL" clId="{4C7F435F-0A35-4A76-A5FC-E7E7806C160F}" dt="2026-04-24T09:11:34.667" v="1347" actId="14100"/>
          <ac:spMkLst>
            <pc:docMk/>
            <pc:sldMk cId="4225537883" sldId="2147475293"/>
            <ac:spMk id="9" creationId="{0776EC9F-1822-F6AF-B3C3-10007959563D}"/>
          </ac:spMkLst>
        </pc:spChg>
        <pc:spChg chg="mod ord">
          <ac:chgData name="Barbara Scott" userId="24507148-4796-4550-bd80-f41653c5f621" providerId="ADAL" clId="{4C7F435F-0A35-4A76-A5FC-E7E7806C160F}" dt="2026-04-24T09:17:37.210" v="1381" actId="1035"/>
          <ac:spMkLst>
            <pc:docMk/>
            <pc:sldMk cId="4225537883" sldId="2147475293"/>
            <ac:spMk id="10" creationId="{49E67B51-F03A-0410-82CC-B50BDAD4F7FC}"/>
          </ac:spMkLst>
        </pc:spChg>
        <pc:spChg chg="mod">
          <ac:chgData name="Barbara Scott" userId="24507148-4796-4550-bd80-f41653c5f621" providerId="ADAL" clId="{4C7F435F-0A35-4A76-A5FC-E7E7806C160F}" dt="2026-04-24T09:10:49.155" v="1340" actId="14100"/>
          <ac:spMkLst>
            <pc:docMk/>
            <pc:sldMk cId="4225537883" sldId="2147475293"/>
            <ac:spMk id="12" creationId="{D3399617-C232-1D0A-CCF7-208F8002B3C7}"/>
          </ac:spMkLst>
        </pc:spChg>
        <pc:spChg chg="add mod">
          <ac:chgData name="Barbara Scott" userId="24507148-4796-4550-bd80-f41653c5f621" providerId="ADAL" clId="{4C7F435F-0A35-4A76-A5FC-E7E7806C160F}" dt="2026-04-24T09:17:25.210" v="1378" actId="1076"/>
          <ac:spMkLst>
            <pc:docMk/>
            <pc:sldMk cId="4225537883" sldId="2147475293"/>
            <ac:spMk id="15" creationId="{3700CF7D-A6E2-756E-D04C-3BAE2299EF9E}"/>
          </ac:spMkLst>
        </pc:spChg>
        <pc:spChg chg="mod ord">
          <ac:chgData name="Barbara Scott" userId="24507148-4796-4550-bd80-f41653c5f621" providerId="ADAL" clId="{4C7F435F-0A35-4A76-A5FC-E7E7806C160F}" dt="2026-04-24T09:17:05.923" v="1374" actId="1037"/>
          <ac:spMkLst>
            <pc:docMk/>
            <pc:sldMk cId="4225537883" sldId="2147475293"/>
            <ac:spMk id="16" creationId="{AE8A8D7F-826A-765E-18B8-8EA287027DCC}"/>
          </ac:spMkLst>
        </pc:spChg>
        <pc:spChg chg="mod">
          <ac:chgData name="Barbara Scott" userId="24507148-4796-4550-bd80-f41653c5f621" providerId="ADAL" clId="{4C7F435F-0A35-4A76-A5FC-E7E7806C160F}" dt="2026-04-24T09:33:13.026" v="1472" actId="1076"/>
          <ac:spMkLst>
            <pc:docMk/>
            <pc:sldMk cId="4225537883" sldId="2147475293"/>
            <ac:spMk id="19" creationId="{E01B29B1-6CB4-06CC-0622-38E27242FC9A}"/>
          </ac:spMkLst>
        </pc:spChg>
        <pc:spChg chg="ord">
          <ac:chgData name="Barbara Scott" userId="24507148-4796-4550-bd80-f41653c5f621" providerId="ADAL" clId="{4C7F435F-0A35-4A76-A5FC-E7E7806C160F}" dt="2026-04-24T09:11:02.584" v="1341" actId="166"/>
          <ac:spMkLst>
            <pc:docMk/>
            <pc:sldMk cId="4225537883" sldId="2147475293"/>
            <ac:spMk id="30" creationId="{DA5EE281-8DDC-4CE5-A78D-2A898CBF58E3}"/>
          </ac:spMkLst>
        </pc:spChg>
        <pc:graphicFrameChg chg="mod">
          <ac:chgData name="Barbara Scott" userId="24507148-4796-4550-bd80-f41653c5f621" providerId="ADAL" clId="{4C7F435F-0A35-4A76-A5FC-E7E7806C160F}" dt="2026-04-24T09:34:22.217" v="1479" actId="1076"/>
          <ac:graphicFrameMkLst>
            <pc:docMk/>
            <pc:sldMk cId="4225537883" sldId="2147475293"/>
            <ac:graphicFrameMk id="3" creationId="{1E55E427-B820-686C-846E-CDC5857D35A2}"/>
          </ac:graphicFrameMkLst>
        </pc:graphicFrameChg>
        <pc:graphicFrameChg chg="add mod">
          <ac:chgData name="Barbara Scott" userId="24507148-4796-4550-bd80-f41653c5f621" providerId="ADAL" clId="{4C7F435F-0A35-4A76-A5FC-E7E7806C160F}" dt="2026-04-22T14:13:18.878" v="1002" actId="207"/>
          <ac:graphicFrameMkLst>
            <pc:docMk/>
            <pc:sldMk cId="4225537883" sldId="2147475293"/>
            <ac:graphicFrameMk id="14" creationId="{DFD399DA-80B6-CAE0-65EE-267104ED8184}"/>
          </ac:graphicFrameMkLst>
        </pc:graphicFrameChg>
        <pc:graphicFrameChg chg="add mod">
          <ac:chgData name="Barbara Scott" userId="24507148-4796-4550-bd80-f41653c5f621" providerId="ADAL" clId="{4C7F435F-0A35-4A76-A5FC-E7E7806C160F}" dt="2026-04-22T14:12:21.127" v="991" actId="207"/>
          <ac:graphicFrameMkLst>
            <pc:docMk/>
            <pc:sldMk cId="4225537883" sldId="2147475293"/>
            <ac:graphicFrameMk id="20" creationId="{EFF727C9-2D3B-4645-CEB5-EE4E3D1871E1}"/>
          </ac:graphicFrameMkLst>
        </pc:graphicFrameChg>
        <pc:graphicFrameChg chg="add mod ord">
          <ac:chgData name="Barbara Scott" userId="24507148-4796-4550-bd80-f41653c5f621" providerId="ADAL" clId="{4C7F435F-0A35-4A76-A5FC-E7E7806C160F}" dt="2026-04-24T09:10:13.375" v="1334" actId="167"/>
          <ac:graphicFrameMkLst>
            <pc:docMk/>
            <pc:sldMk cId="4225537883" sldId="2147475293"/>
            <ac:graphicFrameMk id="21" creationId="{027B60A5-70B6-0896-3D80-F9575AAED749}"/>
          </ac:graphicFrameMkLst>
        </pc:graphicFrameChg>
        <pc:graphicFrameChg chg="add mod">
          <ac:chgData name="Barbara Scott" userId="24507148-4796-4550-bd80-f41653c5f621" providerId="ADAL" clId="{4C7F435F-0A35-4A76-A5FC-E7E7806C160F}" dt="2026-04-22T14:13:21.869" v="1003" actId="207"/>
          <ac:graphicFrameMkLst>
            <pc:docMk/>
            <pc:sldMk cId="4225537883" sldId="2147475293"/>
            <ac:graphicFrameMk id="22" creationId="{5A666777-0B1C-D941-6F13-B1A506C79DE0}"/>
          </ac:graphicFrameMkLst>
        </pc:graphicFrameChg>
        <pc:graphicFrameChg chg="add mod">
          <ac:chgData name="Barbara Scott" userId="24507148-4796-4550-bd80-f41653c5f621" providerId="ADAL" clId="{4C7F435F-0A35-4A76-A5FC-E7E7806C160F}" dt="2026-04-22T14:12:23.471" v="992" actId="207"/>
          <ac:graphicFrameMkLst>
            <pc:docMk/>
            <pc:sldMk cId="4225537883" sldId="2147475293"/>
            <ac:graphicFrameMk id="40" creationId="{7EB73143-481C-4087-647A-DAA2C535466A}"/>
          </ac:graphicFrameMkLst>
        </pc:graphicFrameChg>
        <pc:graphicFrameChg chg="add mod">
          <ac:chgData name="Barbara Scott" userId="24507148-4796-4550-bd80-f41653c5f621" providerId="ADAL" clId="{4C7F435F-0A35-4A76-A5FC-E7E7806C160F}" dt="2026-04-22T15:34:00.982" v="1321" actId="207"/>
          <ac:graphicFrameMkLst>
            <pc:docMk/>
            <pc:sldMk cId="4225537883" sldId="2147475293"/>
            <ac:graphicFrameMk id="42" creationId="{3994DBCD-DFEF-09F6-9ED3-F0CC373AC3CE}"/>
          </ac:graphicFrameMkLst>
        </pc:graphicFrameChg>
        <pc:graphicFrameChg chg="add mod">
          <ac:chgData name="Barbara Scott" userId="24507148-4796-4550-bd80-f41653c5f621" providerId="ADAL" clId="{4C7F435F-0A35-4A76-A5FC-E7E7806C160F}" dt="2026-04-22T15:33:53.753" v="1319"/>
          <ac:graphicFrameMkLst>
            <pc:docMk/>
            <pc:sldMk cId="4225537883" sldId="2147475293"/>
            <ac:graphicFrameMk id="44" creationId="{F8707355-9A80-A5EC-D2BE-E1488AD570A5}"/>
          </ac:graphicFrameMkLst>
        </pc:graphicFrameChg>
      </pc:sldChg>
      <pc:sldChg chg="addSp delSp modSp mod">
        <pc:chgData name="Barbara Scott" userId="24507148-4796-4550-bd80-f41653c5f621" providerId="ADAL" clId="{4C7F435F-0A35-4A76-A5FC-E7E7806C160F}" dt="2026-04-24T09:41:09.012" v="1553" actId="207"/>
        <pc:sldMkLst>
          <pc:docMk/>
          <pc:sldMk cId="4211015625" sldId="2147475294"/>
        </pc:sldMkLst>
        <pc:spChg chg="add mod">
          <ac:chgData name="Barbara Scott" userId="24507148-4796-4550-bd80-f41653c5f621" providerId="ADAL" clId="{4C7F435F-0A35-4A76-A5FC-E7E7806C160F}" dt="2026-04-24T09:31:06.140" v="1455" actId="1076"/>
          <ac:spMkLst>
            <pc:docMk/>
            <pc:sldMk cId="4211015625" sldId="2147475294"/>
            <ac:spMk id="8" creationId="{E4AA914C-CD50-8E97-7FE0-4CC082E9F746}"/>
          </ac:spMkLst>
        </pc:spChg>
        <pc:spChg chg="add mod">
          <ac:chgData name="Barbara Scott" userId="24507148-4796-4550-bd80-f41653c5f621" providerId="ADAL" clId="{4C7F435F-0A35-4A76-A5FC-E7E7806C160F}" dt="2026-04-24T09:31:06.140" v="1455" actId="1076"/>
          <ac:spMkLst>
            <pc:docMk/>
            <pc:sldMk cId="4211015625" sldId="2147475294"/>
            <ac:spMk id="9" creationId="{6A98D227-F457-3C20-2583-676DE20885A6}"/>
          </ac:spMkLst>
        </pc:spChg>
        <pc:spChg chg="mod">
          <ac:chgData name="Barbara Scott" userId="24507148-4796-4550-bd80-f41653c5f621" providerId="ADAL" clId="{4C7F435F-0A35-4A76-A5FC-E7E7806C160F}" dt="2026-04-24T09:38:11.066" v="1521" actId="1076"/>
          <ac:spMkLst>
            <pc:docMk/>
            <pc:sldMk cId="4211015625" sldId="2147475294"/>
            <ac:spMk id="19" creationId="{F24473AD-04B6-6C65-AD66-48EEF783E230}"/>
          </ac:spMkLst>
        </pc:spChg>
        <pc:spChg chg="mod">
          <ac:chgData name="Barbara Scott" userId="24507148-4796-4550-bd80-f41653c5f621" providerId="ADAL" clId="{4C7F435F-0A35-4A76-A5FC-E7E7806C160F}" dt="2026-04-24T09:40:53.163" v="1551" actId="14100"/>
          <ac:spMkLst>
            <pc:docMk/>
            <pc:sldMk cId="4211015625" sldId="2147475294"/>
            <ac:spMk id="32" creationId="{F1EB4500-BBCB-B5CF-DAEA-5E5A5B3D52E2}"/>
          </ac:spMkLst>
        </pc:spChg>
        <pc:spChg chg="ord">
          <ac:chgData name="Barbara Scott" userId="24507148-4796-4550-bd80-f41653c5f621" providerId="ADAL" clId="{4C7F435F-0A35-4A76-A5FC-E7E7806C160F}" dt="2026-04-24T09:33:33.490" v="1474" actId="167"/>
          <ac:spMkLst>
            <pc:docMk/>
            <pc:sldMk cId="4211015625" sldId="2147475294"/>
            <ac:spMk id="33" creationId="{59A88D11-B3A1-7F1F-0384-73493361D291}"/>
          </ac:spMkLst>
        </pc:spChg>
        <pc:spChg chg="mod ord">
          <ac:chgData name="Barbara Scott" userId="24507148-4796-4550-bd80-f41653c5f621" providerId="ADAL" clId="{4C7F435F-0A35-4A76-A5FC-E7E7806C160F}" dt="2026-04-24T09:40:27.097" v="1543" actId="1076"/>
          <ac:spMkLst>
            <pc:docMk/>
            <pc:sldMk cId="4211015625" sldId="2147475294"/>
            <ac:spMk id="38" creationId="{A431D0D8-2820-2CB8-0875-CBEF6768783A}"/>
          </ac:spMkLst>
        </pc:spChg>
        <pc:spChg chg="mod">
          <ac:chgData name="Barbara Scott" userId="24507148-4796-4550-bd80-f41653c5f621" providerId="ADAL" clId="{4C7F435F-0A35-4A76-A5FC-E7E7806C160F}" dt="2026-04-24T09:41:00.409" v="1552" actId="1076"/>
          <ac:spMkLst>
            <pc:docMk/>
            <pc:sldMk cId="4211015625" sldId="2147475294"/>
            <ac:spMk id="41" creationId="{346C8C48-59C6-DB98-5D1C-12A69602D5FF}"/>
          </ac:spMkLst>
        </pc:spChg>
        <pc:spChg chg="mod">
          <ac:chgData name="Barbara Scott" userId="24507148-4796-4550-bd80-f41653c5f621" providerId="ADAL" clId="{4C7F435F-0A35-4A76-A5FC-E7E7806C160F}" dt="2026-04-24T09:40:38.713" v="1547" actId="1076"/>
          <ac:spMkLst>
            <pc:docMk/>
            <pc:sldMk cId="4211015625" sldId="2147475294"/>
            <ac:spMk id="47" creationId="{CC6D40CC-1E1B-892C-5D77-30DF8F536E0E}"/>
          </ac:spMkLst>
        </pc:spChg>
        <pc:spChg chg="add mod">
          <ac:chgData name="Barbara Scott" userId="24507148-4796-4550-bd80-f41653c5f621" providerId="ADAL" clId="{4C7F435F-0A35-4A76-A5FC-E7E7806C160F}" dt="2026-04-24T09:33:47.699" v="1475"/>
          <ac:spMkLst>
            <pc:docMk/>
            <pc:sldMk cId="4211015625" sldId="2147475294"/>
            <ac:spMk id="66" creationId="{7FE070D3-997B-7933-01C6-6D5273542477}"/>
          </ac:spMkLst>
        </pc:spChg>
        <pc:spChg chg="mod">
          <ac:chgData name="Barbara Scott" userId="24507148-4796-4550-bd80-f41653c5f621" providerId="ADAL" clId="{4C7F435F-0A35-4A76-A5FC-E7E7806C160F}" dt="2026-04-24T09:36:22.594" v="1501" actId="208"/>
          <ac:spMkLst>
            <pc:docMk/>
            <pc:sldMk cId="4211015625" sldId="2147475294"/>
            <ac:spMk id="77" creationId="{16B5992D-DEB4-7E2E-07DB-12EBFCB7A856}"/>
          </ac:spMkLst>
        </pc:spChg>
        <pc:spChg chg="add mod">
          <ac:chgData name="Barbara Scott" userId="24507148-4796-4550-bd80-f41653c5f621" providerId="ADAL" clId="{4C7F435F-0A35-4A76-A5FC-E7E7806C160F}" dt="2026-04-24T09:34:40.220" v="1482" actId="1076"/>
          <ac:spMkLst>
            <pc:docMk/>
            <pc:sldMk cId="4211015625" sldId="2147475294"/>
            <ac:spMk id="82" creationId="{C6315BA1-B4B8-669B-ABA7-694D4598F63D}"/>
          </ac:spMkLst>
        </pc:spChg>
        <pc:spChg chg="add mod">
          <ac:chgData name="Barbara Scott" userId="24507148-4796-4550-bd80-f41653c5f621" providerId="ADAL" clId="{4C7F435F-0A35-4A76-A5FC-E7E7806C160F}" dt="2026-04-24T09:34:44.674" v="1483" actId="1076"/>
          <ac:spMkLst>
            <pc:docMk/>
            <pc:sldMk cId="4211015625" sldId="2147475294"/>
            <ac:spMk id="83" creationId="{C7732A0C-70E8-5B22-FBFF-8A052FF679A9}"/>
          </ac:spMkLst>
        </pc:spChg>
        <pc:spChg chg="add mod">
          <ac:chgData name="Barbara Scott" userId="24507148-4796-4550-bd80-f41653c5f621" providerId="ADAL" clId="{4C7F435F-0A35-4A76-A5FC-E7E7806C160F}" dt="2026-04-24T09:39:21.339" v="1534" actId="1076"/>
          <ac:spMkLst>
            <pc:docMk/>
            <pc:sldMk cId="4211015625" sldId="2147475294"/>
            <ac:spMk id="84" creationId="{E7E0CAFD-5514-03F8-69F4-083E8A5EF43F}"/>
          </ac:spMkLst>
        </pc:spChg>
        <pc:graphicFrameChg chg="mod">
          <ac:chgData name="Barbara Scott" userId="24507148-4796-4550-bd80-f41653c5f621" providerId="ADAL" clId="{4C7F435F-0A35-4A76-A5FC-E7E7806C160F}" dt="2026-04-24T09:41:09.012" v="1553" actId="207"/>
          <ac:graphicFrameMkLst>
            <pc:docMk/>
            <pc:sldMk cId="4211015625" sldId="2147475294"/>
            <ac:graphicFrameMk id="7" creationId="{BFBAA196-BDA9-BECC-03FE-1CC5902B44B7}"/>
          </ac:graphicFrameMkLst>
        </pc:graphicFrameChg>
        <pc:graphicFrameChg chg="mod">
          <ac:chgData name="Barbara Scott" userId="24507148-4796-4550-bd80-f41653c5f621" providerId="ADAL" clId="{4C7F435F-0A35-4A76-A5FC-E7E7806C160F}" dt="2026-04-24T09:38:25.455" v="1526" actId="207"/>
          <ac:graphicFrameMkLst>
            <pc:docMk/>
            <pc:sldMk cId="4211015625" sldId="2147475294"/>
            <ac:graphicFrameMk id="10" creationId="{A4D9404A-BB12-E164-74DC-D31217B60F54}"/>
          </ac:graphicFrameMkLst>
        </pc:graphicFrameChg>
        <pc:graphicFrameChg chg="mod">
          <ac:chgData name="Barbara Scott" userId="24507148-4796-4550-bd80-f41653c5f621" providerId="ADAL" clId="{4C7F435F-0A35-4A76-A5FC-E7E7806C160F}" dt="2026-04-24T09:39:51.643" v="1538" actId="207"/>
          <ac:graphicFrameMkLst>
            <pc:docMk/>
            <pc:sldMk cId="4211015625" sldId="2147475294"/>
            <ac:graphicFrameMk id="11" creationId="{A88E0217-6A19-8950-8BBA-274E66AFF965}"/>
          </ac:graphicFrameMkLst>
        </pc:graphicFrameChg>
        <pc:graphicFrameChg chg="add mod">
          <ac:chgData name="Barbara Scott" userId="24507148-4796-4550-bd80-f41653c5f621" providerId="ADAL" clId="{4C7F435F-0A35-4A76-A5FC-E7E7806C160F}" dt="2026-04-24T09:34:40.220" v="1482" actId="1076"/>
          <ac:graphicFrameMkLst>
            <pc:docMk/>
            <pc:sldMk cId="4211015625" sldId="2147475294"/>
            <ac:graphicFrameMk id="75" creationId="{668A2DC4-ED0F-89CC-7214-AD791B0D8B93}"/>
          </ac:graphicFrameMkLst>
        </pc:graphicFrameChg>
      </pc:sldChg>
      <pc:sldChg chg="addSp delSp modSp add del mod ord">
        <pc:chgData name="Barbara Scott" userId="24507148-4796-4550-bd80-f41653c5f621" providerId="ADAL" clId="{4C7F435F-0A35-4A76-A5FC-E7E7806C160F}" dt="2026-04-24T11:51:58.099" v="2180"/>
        <pc:sldMkLst>
          <pc:docMk/>
          <pc:sldMk cId="1195058017" sldId="2147475295"/>
        </pc:sldMkLst>
        <pc:spChg chg="del mod">
          <ac:chgData name="Barbara Scott" userId="24507148-4796-4550-bd80-f41653c5f621" providerId="ADAL" clId="{4C7F435F-0A35-4A76-A5FC-E7E7806C160F}" dt="2026-04-24T11:45:21.818" v="2137" actId="478"/>
          <ac:spMkLst>
            <pc:docMk/>
            <pc:sldMk cId="1195058017" sldId="2147475295"/>
            <ac:spMk id="4" creationId="{3EC5C4EC-0CDD-155E-B7D5-F02124BB7B42}"/>
          </ac:spMkLst>
        </pc:spChg>
        <pc:spChg chg="mod">
          <ac:chgData name="Barbara Scott" userId="24507148-4796-4550-bd80-f41653c5f621" providerId="ADAL" clId="{4C7F435F-0A35-4A76-A5FC-E7E7806C160F}" dt="2026-04-24T09:57:00.383" v="1702" actId="20577"/>
          <ac:spMkLst>
            <pc:docMk/>
            <pc:sldMk cId="1195058017" sldId="2147475295"/>
            <ac:spMk id="10" creationId="{FF114CBB-548B-210B-D3D8-2AA7F2FCD0E8}"/>
          </ac:spMkLst>
        </pc:spChg>
        <pc:spChg chg="mod">
          <ac:chgData name="Barbara Scott" userId="24507148-4796-4550-bd80-f41653c5f621" providerId="ADAL" clId="{4C7F435F-0A35-4A76-A5FC-E7E7806C160F}" dt="2026-04-24T09:56:54.890" v="1701" actId="20577"/>
          <ac:spMkLst>
            <pc:docMk/>
            <pc:sldMk cId="1195058017" sldId="2147475295"/>
            <ac:spMk id="14" creationId="{FE3F141D-1178-431E-A224-F9D5411968C9}"/>
          </ac:spMkLst>
        </pc:spChg>
        <pc:spChg chg="ord">
          <ac:chgData name="Barbara Scott" userId="24507148-4796-4550-bd80-f41653c5f621" providerId="ADAL" clId="{4C7F435F-0A35-4A76-A5FC-E7E7806C160F}" dt="2026-04-24T09:54:00.693" v="1669" actId="167"/>
          <ac:spMkLst>
            <pc:docMk/>
            <pc:sldMk cId="1195058017" sldId="2147475295"/>
            <ac:spMk id="16" creationId="{595630B8-C4EB-070D-C075-0FCF3CE52066}"/>
          </ac:spMkLst>
        </pc:spChg>
        <pc:spChg chg="del mod">
          <ac:chgData name="Barbara Scott" userId="24507148-4796-4550-bd80-f41653c5f621" providerId="ADAL" clId="{4C7F435F-0A35-4A76-A5FC-E7E7806C160F}" dt="2026-04-24T11:46:04.106" v="2142" actId="478"/>
          <ac:spMkLst>
            <pc:docMk/>
            <pc:sldMk cId="1195058017" sldId="2147475295"/>
            <ac:spMk id="22" creationId="{6E1BD5E9-3860-9B8C-CEA3-3D03C9693568}"/>
          </ac:spMkLst>
        </pc:spChg>
        <pc:spChg chg="mod">
          <ac:chgData name="Barbara Scott" userId="24507148-4796-4550-bd80-f41653c5f621" providerId="ADAL" clId="{4C7F435F-0A35-4A76-A5FC-E7E7806C160F}" dt="2026-04-24T09:55:16.010" v="1684" actId="207"/>
          <ac:spMkLst>
            <pc:docMk/>
            <pc:sldMk cId="1195058017" sldId="2147475295"/>
            <ac:spMk id="28" creationId="{E7FB17CD-0A66-AB3E-5542-60D1AA801027}"/>
          </ac:spMkLst>
        </pc:spChg>
        <pc:spChg chg="del mod">
          <ac:chgData name="Barbara Scott" userId="24507148-4796-4550-bd80-f41653c5f621" providerId="ADAL" clId="{4C7F435F-0A35-4A76-A5FC-E7E7806C160F}" dt="2026-04-24T11:46:02.353" v="2141" actId="478"/>
          <ac:spMkLst>
            <pc:docMk/>
            <pc:sldMk cId="1195058017" sldId="2147475295"/>
            <ac:spMk id="33" creationId="{51D838BC-3C8B-6F0B-036C-27322E3577B4}"/>
          </ac:spMkLst>
        </pc:spChg>
        <pc:spChg chg="mod">
          <ac:chgData name="Barbara Scott" userId="24507148-4796-4550-bd80-f41653c5f621" providerId="ADAL" clId="{4C7F435F-0A35-4A76-A5FC-E7E7806C160F}" dt="2026-04-24T10:03:26.780" v="1731" actId="208"/>
          <ac:spMkLst>
            <pc:docMk/>
            <pc:sldMk cId="1195058017" sldId="2147475295"/>
            <ac:spMk id="36" creationId="{220872E7-C481-2BCE-C297-D86977D5F0E5}"/>
          </ac:spMkLst>
        </pc:spChg>
        <pc:spChg chg="mod">
          <ac:chgData name="Barbara Scott" userId="24507148-4796-4550-bd80-f41653c5f621" providerId="ADAL" clId="{4C7F435F-0A35-4A76-A5FC-E7E7806C160F}" dt="2026-04-24T11:45:56.570" v="2140" actId="1076"/>
          <ac:spMkLst>
            <pc:docMk/>
            <pc:sldMk cId="1195058017" sldId="2147475295"/>
            <ac:spMk id="40" creationId="{AB0E3699-3651-FCEE-A5E1-65725FFD4357}"/>
          </ac:spMkLst>
        </pc:spChg>
        <pc:spChg chg="del">
          <ac:chgData name="Barbara Scott" userId="24507148-4796-4550-bd80-f41653c5f621" providerId="ADAL" clId="{4C7F435F-0A35-4A76-A5FC-E7E7806C160F}" dt="2026-04-24T11:47:35.929" v="2149" actId="478"/>
          <ac:spMkLst>
            <pc:docMk/>
            <pc:sldMk cId="1195058017" sldId="2147475295"/>
            <ac:spMk id="42" creationId="{D2A8F5A7-3BC6-C403-4F2F-E385EDB1B6E4}"/>
          </ac:spMkLst>
        </pc:spChg>
        <pc:spChg chg="mod">
          <ac:chgData name="Barbara Scott" userId="24507148-4796-4550-bd80-f41653c5f621" providerId="ADAL" clId="{4C7F435F-0A35-4A76-A5FC-E7E7806C160F}" dt="2026-04-24T09:55:16.010" v="1684" actId="207"/>
          <ac:spMkLst>
            <pc:docMk/>
            <pc:sldMk cId="1195058017" sldId="2147475295"/>
            <ac:spMk id="43" creationId="{BA846C40-BE6A-6C73-493C-C5F2C862E0C5}"/>
          </ac:spMkLst>
        </pc:spChg>
        <pc:spChg chg="mod">
          <ac:chgData name="Barbara Scott" userId="24507148-4796-4550-bd80-f41653c5f621" providerId="ADAL" clId="{4C7F435F-0A35-4A76-A5FC-E7E7806C160F}" dt="2026-04-24T11:47:30.129" v="2147" actId="1076"/>
          <ac:spMkLst>
            <pc:docMk/>
            <pc:sldMk cId="1195058017" sldId="2147475295"/>
            <ac:spMk id="44" creationId="{DE727938-01A4-AA66-A41E-BA974F2660A5}"/>
          </ac:spMkLst>
        </pc:spChg>
        <pc:spChg chg="del mod">
          <ac:chgData name="Barbara Scott" userId="24507148-4796-4550-bd80-f41653c5f621" providerId="ADAL" clId="{4C7F435F-0A35-4A76-A5FC-E7E7806C160F}" dt="2026-04-24T11:47:33.777" v="2148" actId="478"/>
          <ac:spMkLst>
            <pc:docMk/>
            <pc:sldMk cId="1195058017" sldId="2147475295"/>
            <ac:spMk id="45" creationId="{F2D0C414-AEBD-A99E-241C-924B2B91D700}"/>
          </ac:spMkLst>
        </pc:spChg>
        <pc:spChg chg="mod">
          <ac:chgData name="Barbara Scott" userId="24507148-4796-4550-bd80-f41653c5f621" providerId="ADAL" clId="{4C7F435F-0A35-4A76-A5FC-E7E7806C160F}" dt="2026-04-24T11:49:34.906" v="2166" actId="1076"/>
          <ac:spMkLst>
            <pc:docMk/>
            <pc:sldMk cId="1195058017" sldId="2147475295"/>
            <ac:spMk id="47" creationId="{46552556-7A7B-0733-C4D1-DD4F1EC54A76}"/>
          </ac:spMkLst>
        </pc:spChg>
        <pc:spChg chg="mod">
          <ac:chgData name="Barbara Scott" userId="24507148-4796-4550-bd80-f41653c5f621" providerId="ADAL" clId="{4C7F435F-0A35-4A76-A5FC-E7E7806C160F}" dt="2026-04-24T09:55:16.010" v="1684" actId="207"/>
          <ac:spMkLst>
            <pc:docMk/>
            <pc:sldMk cId="1195058017" sldId="2147475295"/>
            <ac:spMk id="50" creationId="{4CD908D3-C03B-B759-C4DD-9D203E973142}"/>
          </ac:spMkLst>
        </pc:spChg>
        <pc:spChg chg="add mod">
          <ac:chgData name="Barbara Scott" userId="24507148-4796-4550-bd80-f41653c5f621" providerId="ADAL" clId="{4C7F435F-0A35-4A76-A5FC-E7E7806C160F}" dt="2026-04-24T11:45:10.057" v="2135" actId="1076"/>
          <ac:spMkLst>
            <pc:docMk/>
            <pc:sldMk cId="1195058017" sldId="2147475295"/>
            <ac:spMk id="55" creationId="{D5738196-6AD8-B6AC-BDB9-2B7D581D016F}"/>
          </ac:spMkLst>
        </pc:spChg>
        <pc:spChg chg="mod">
          <ac:chgData name="Barbara Scott" userId="24507148-4796-4550-bd80-f41653c5f621" providerId="ADAL" clId="{4C7F435F-0A35-4A76-A5FC-E7E7806C160F}" dt="2026-04-24T09:55:16.010" v="1684" actId="207"/>
          <ac:spMkLst>
            <pc:docMk/>
            <pc:sldMk cId="1195058017" sldId="2147475295"/>
            <ac:spMk id="57" creationId="{483676F3-9D2D-803D-CC5C-705BE5D7BB85}"/>
          </ac:spMkLst>
        </pc:spChg>
        <pc:spChg chg="mod">
          <ac:chgData name="Barbara Scott" userId="24507148-4796-4550-bd80-f41653c5f621" providerId="ADAL" clId="{4C7F435F-0A35-4A76-A5FC-E7E7806C160F}" dt="2026-04-24T09:55:16.010" v="1684" actId="207"/>
          <ac:spMkLst>
            <pc:docMk/>
            <pc:sldMk cId="1195058017" sldId="2147475295"/>
            <ac:spMk id="75" creationId="{571B27D6-1FC9-BB7C-AA01-D1BF8331D397}"/>
          </ac:spMkLst>
        </pc:spChg>
        <pc:spChg chg="mod">
          <ac:chgData name="Barbara Scott" userId="24507148-4796-4550-bd80-f41653c5f621" providerId="ADAL" clId="{4C7F435F-0A35-4A76-A5FC-E7E7806C160F}" dt="2026-04-24T09:55:16.010" v="1684" actId="207"/>
          <ac:spMkLst>
            <pc:docMk/>
            <pc:sldMk cId="1195058017" sldId="2147475295"/>
            <ac:spMk id="81" creationId="{3A61BE44-5ADB-8F10-EE19-32EA254BD941}"/>
          </ac:spMkLst>
        </pc:spChg>
        <pc:graphicFrameChg chg="mod">
          <ac:chgData name="Barbara Scott" userId="24507148-4796-4550-bd80-f41653c5f621" providerId="ADAL" clId="{4C7F435F-0A35-4A76-A5FC-E7E7806C160F}" dt="2026-04-24T09:57:16.360" v="1705" actId="207"/>
          <ac:graphicFrameMkLst>
            <pc:docMk/>
            <pc:sldMk cId="1195058017" sldId="2147475295"/>
            <ac:graphicFrameMk id="9" creationId="{E44B87B1-6BBA-B0BC-6FC2-5BDDB6491184}"/>
          </ac:graphicFrameMkLst>
        </pc:graphicFrameChg>
        <pc:graphicFrameChg chg="add mod ord">
          <ac:chgData name="Barbara Scott" userId="24507148-4796-4550-bd80-f41653c5f621" providerId="ADAL" clId="{4C7F435F-0A35-4A76-A5FC-E7E7806C160F}" dt="2026-04-24T10:37:43.498" v="1938" actId="207"/>
          <ac:graphicFrameMkLst>
            <pc:docMk/>
            <pc:sldMk cId="1195058017" sldId="2147475295"/>
            <ac:graphicFrameMk id="12" creationId="{D38F1519-CE96-A64D-C15E-5AA3B6A015EF}"/>
          </ac:graphicFrameMkLst>
        </pc:graphicFrameChg>
        <pc:graphicFrameChg chg="add mod ord">
          <ac:chgData name="Barbara Scott" userId="24507148-4796-4550-bd80-f41653c5f621" providerId="ADAL" clId="{4C7F435F-0A35-4A76-A5FC-E7E7806C160F}" dt="2026-04-24T10:37:55.242" v="1941" actId="207"/>
          <ac:graphicFrameMkLst>
            <pc:docMk/>
            <pc:sldMk cId="1195058017" sldId="2147475295"/>
            <ac:graphicFrameMk id="13" creationId="{8CFCD46A-1B90-2963-F557-E3ABACE22870}"/>
          </ac:graphicFrameMkLst>
        </pc:graphicFrameChg>
        <pc:graphicFrameChg chg="add mod ord">
          <ac:chgData name="Barbara Scott" userId="24507148-4796-4550-bd80-f41653c5f621" providerId="ADAL" clId="{4C7F435F-0A35-4A76-A5FC-E7E7806C160F}" dt="2026-04-24T11:48:36.596" v="2156"/>
          <ac:graphicFrameMkLst>
            <pc:docMk/>
            <pc:sldMk cId="1195058017" sldId="2147475295"/>
            <ac:graphicFrameMk id="15" creationId="{B326BE9A-6743-D64C-401E-3113531F5267}"/>
          </ac:graphicFrameMkLst>
        </pc:graphicFrameChg>
        <pc:graphicFrameChg chg="add mod ord">
          <ac:chgData name="Barbara Scott" userId="24507148-4796-4550-bd80-f41653c5f621" providerId="ADAL" clId="{4C7F435F-0A35-4A76-A5FC-E7E7806C160F}" dt="2026-04-24T10:37:50.330" v="1940" actId="207"/>
          <ac:graphicFrameMkLst>
            <pc:docMk/>
            <pc:sldMk cId="1195058017" sldId="2147475295"/>
            <ac:graphicFrameMk id="39" creationId="{00D2C167-17FF-6BED-008D-3E62B4EEE00D}"/>
          </ac:graphicFrameMkLst>
        </pc:graphicFrameChg>
        <pc:graphicFrameChg chg="add mod ord">
          <ac:chgData name="Barbara Scott" userId="24507148-4796-4550-bd80-f41653c5f621" providerId="ADAL" clId="{4C7F435F-0A35-4A76-A5FC-E7E7806C160F}" dt="2026-04-24T11:48:21.265" v="2154" actId="207"/>
          <ac:graphicFrameMkLst>
            <pc:docMk/>
            <pc:sldMk cId="1195058017" sldId="2147475295"/>
            <ac:graphicFrameMk id="52" creationId="{9768EAC7-6550-55EC-FF9F-E652E5C09A4A}"/>
          </ac:graphicFrameMkLst>
        </pc:graphicFrameChg>
        <pc:graphicFrameChg chg="add mod ord">
          <ac:chgData name="Barbara Scott" userId="24507148-4796-4550-bd80-f41653c5f621" providerId="ADAL" clId="{4C7F435F-0A35-4A76-A5FC-E7E7806C160F}" dt="2026-04-24T10:37:46.969" v="1939" actId="207"/>
          <ac:graphicFrameMkLst>
            <pc:docMk/>
            <pc:sldMk cId="1195058017" sldId="2147475295"/>
            <ac:graphicFrameMk id="53" creationId="{55D03286-A1AB-59B1-99AD-244D74582513}"/>
          </ac:graphicFrameMkLst>
        </pc:graphicFrameChg>
        <pc:graphicFrameChg chg="add mod modGraphic">
          <ac:chgData name="Barbara Scott" userId="24507148-4796-4550-bd80-f41653c5f621" providerId="ADAL" clId="{4C7F435F-0A35-4A76-A5FC-E7E7806C160F}" dt="2026-04-24T11:28:48.995" v="2122" actId="14100"/>
          <ac:graphicFrameMkLst>
            <pc:docMk/>
            <pc:sldMk cId="1195058017" sldId="2147475295"/>
            <ac:graphicFrameMk id="56" creationId="{539041A7-A66F-9C81-B98F-1C035AB6794E}"/>
          </ac:graphicFrameMkLst>
        </pc:graphicFrameChg>
      </pc:sldChg>
      <pc:sldChg chg="addSp delSp modSp add del mod ord">
        <pc:chgData name="Barbara Scott" userId="24507148-4796-4550-bd80-f41653c5f621" providerId="ADAL" clId="{4C7F435F-0A35-4A76-A5FC-E7E7806C160F}" dt="2026-04-24T11:51:58.099" v="2180"/>
        <pc:sldMkLst>
          <pc:docMk/>
          <pc:sldMk cId="3330841174" sldId="2147475296"/>
        </pc:sldMkLst>
        <pc:spChg chg="add del mod">
          <ac:chgData name="Barbara Scott" userId="24507148-4796-4550-bd80-f41653c5f621" providerId="ADAL" clId="{4C7F435F-0A35-4A76-A5FC-E7E7806C160F}" dt="2026-04-24T10:17:24.347" v="1780" actId="478"/>
          <ac:spMkLst>
            <pc:docMk/>
            <pc:sldMk cId="3330841174" sldId="2147475296"/>
            <ac:spMk id="7" creationId="{E6393CF6-4E81-52AE-F400-C6E9F27DF024}"/>
          </ac:spMkLst>
        </pc:spChg>
        <pc:spChg chg="add del mod">
          <ac:chgData name="Barbara Scott" userId="24507148-4796-4550-bd80-f41653c5f621" providerId="ADAL" clId="{4C7F435F-0A35-4A76-A5FC-E7E7806C160F}" dt="2026-04-24T10:17:24.347" v="1780" actId="478"/>
          <ac:spMkLst>
            <pc:docMk/>
            <pc:sldMk cId="3330841174" sldId="2147475296"/>
            <ac:spMk id="9" creationId="{2B35737F-FA23-4E58-4806-5A27B9454581}"/>
          </ac:spMkLst>
        </pc:spChg>
        <pc:spChg chg="add mod ord">
          <ac:chgData name="Barbara Scott" userId="24507148-4796-4550-bd80-f41653c5f621" providerId="ADAL" clId="{4C7F435F-0A35-4A76-A5FC-E7E7806C160F}" dt="2026-04-24T10:02:26.156" v="1721" actId="167"/>
          <ac:spMkLst>
            <pc:docMk/>
            <pc:sldMk cId="3330841174" sldId="2147475296"/>
            <ac:spMk id="11" creationId="{0DDA4C89-F2AB-FC3E-7624-CB1D4F56212A}"/>
          </ac:spMkLst>
        </pc:spChg>
        <pc:spChg chg="add del mod">
          <ac:chgData name="Barbara Scott" userId="24507148-4796-4550-bd80-f41653c5f621" providerId="ADAL" clId="{4C7F435F-0A35-4A76-A5FC-E7E7806C160F}" dt="2026-04-24T10:32:15.042" v="1861" actId="478"/>
          <ac:spMkLst>
            <pc:docMk/>
            <pc:sldMk cId="3330841174" sldId="2147475296"/>
            <ac:spMk id="18" creationId="{640E484F-F0FC-28FE-6ECE-013A7204DF0F}"/>
          </ac:spMkLst>
        </pc:spChg>
        <pc:spChg chg="add mod">
          <ac:chgData name="Barbara Scott" userId="24507148-4796-4550-bd80-f41653c5f621" providerId="ADAL" clId="{4C7F435F-0A35-4A76-A5FC-E7E7806C160F}" dt="2026-04-24T10:32:41.865" v="1871" actId="14100"/>
          <ac:spMkLst>
            <pc:docMk/>
            <pc:sldMk cId="3330841174" sldId="2147475296"/>
            <ac:spMk id="19" creationId="{867626CA-AA14-AF3D-F4D2-70632035465A}"/>
          </ac:spMkLst>
        </pc:spChg>
        <pc:spChg chg="mod">
          <ac:chgData name="Barbara Scott" userId="24507148-4796-4550-bd80-f41653c5f621" providerId="ADAL" clId="{4C7F435F-0A35-4A76-A5FC-E7E7806C160F}" dt="2026-04-24T10:21:17.741" v="1804" actId="207"/>
          <ac:spMkLst>
            <pc:docMk/>
            <pc:sldMk cId="3330841174" sldId="2147475296"/>
            <ac:spMk id="24" creationId="{394705CF-B79D-1B77-9E70-2F6FE97DAA69}"/>
          </ac:spMkLst>
        </pc:spChg>
        <pc:spChg chg="mod">
          <ac:chgData name="Barbara Scott" userId="24507148-4796-4550-bd80-f41653c5f621" providerId="ADAL" clId="{4C7F435F-0A35-4A76-A5FC-E7E7806C160F}" dt="2026-04-24T10:21:17.741" v="1804" actId="207"/>
          <ac:spMkLst>
            <pc:docMk/>
            <pc:sldMk cId="3330841174" sldId="2147475296"/>
            <ac:spMk id="28" creationId="{A55AFF20-1BC1-5D0F-106F-BE530B0E7674}"/>
          </ac:spMkLst>
        </pc:spChg>
        <pc:spChg chg="mod ord">
          <ac:chgData name="Barbara Scott" userId="24507148-4796-4550-bd80-f41653c5f621" providerId="ADAL" clId="{4C7F435F-0A35-4A76-A5FC-E7E7806C160F}" dt="2026-04-24T10:29:14.811" v="1844" actId="166"/>
          <ac:spMkLst>
            <pc:docMk/>
            <pc:sldMk cId="3330841174" sldId="2147475296"/>
            <ac:spMk id="29" creationId="{D3889054-AAEB-2D8E-A329-6188F49F7AFA}"/>
          </ac:spMkLst>
        </pc:spChg>
        <pc:spChg chg="mod ord">
          <ac:chgData name="Barbara Scott" userId="24507148-4796-4550-bd80-f41653c5f621" providerId="ADAL" clId="{4C7F435F-0A35-4A76-A5FC-E7E7806C160F}" dt="2026-04-24T10:26:12.826" v="1820" actId="167"/>
          <ac:spMkLst>
            <pc:docMk/>
            <pc:sldMk cId="3330841174" sldId="2147475296"/>
            <ac:spMk id="33" creationId="{ED777714-590F-86D0-9CA0-EC3CC6ADA27A}"/>
          </ac:spMkLst>
        </pc:spChg>
        <pc:spChg chg="mod">
          <ac:chgData name="Barbara Scott" userId="24507148-4796-4550-bd80-f41653c5f621" providerId="ADAL" clId="{4C7F435F-0A35-4A76-A5FC-E7E7806C160F}" dt="2026-04-24T10:21:17.741" v="1804" actId="207"/>
          <ac:spMkLst>
            <pc:docMk/>
            <pc:sldMk cId="3330841174" sldId="2147475296"/>
            <ac:spMk id="42" creationId="{2E859BB4-5A3B-41B7-E917-CD3103D1DD23}"/>
          </ac:spMkLst>
        </pc:spChg>
        <pc:spChg chg="mod">
          <ac:chgData name="Barbara Scott" userId="24507148-4796-4550-bd80-f41653c5f621" providerId="ADAL" clId="{4C7F435F-0A35-4A76-A5FC-E7E7806C160F}" dt="2026-04-24T10:21:17.741" v="1804" actId="207"/>
          <ac:spMkLst>
            <pc:docMk/>
            <pc:sldMk cId="3330841174" sldId="2147475296"/>
            <ac:spMk id="45" creationId="{71CB1AE4-A842-42E9-9163-A473260BA0D3}"/>
          </ac:spMkLst>
        </pc:spChg>
        <pc:spChg chg="mod">
          <ac:chgData name="Barbara Scott" userId="24507148-4796-4550-bd80-f41653c5f621" providerId="ADAL" clId="{4C7F435F-0A35-4A76-A5FC-E7E7806C160F}" dt="2026-04-24T10:21:17.741" v="1804" actId="207"/>
          <ac:spMkLst>
            <pc:docMk/>
            <pc:sldMk cId="3330841174" sldId="2147475296"/>
            <ac:spMk id="57" creationId="{BF6756C9-4605-AAC1-EAE7-D744A64141ED}"/>
          </ac:spMkLst>
        </pc:spChg>
        <pc:spChg chg="mod">
          <ac:chgData name="Barbara Scott" userId="24507148-4796-4550-bd80-f41653c5f621" providerId="ADAL" clId="{4C7F435F-0A35-4A76-A5FC-E7E7806C160F}" dt="2026-04-24T10:26:39.777" v="1824" actId="1076"/>
          <ac:spMkLst>
            <pc:docMk/>
            <pc:sldMk cId="3330841174" sldId="2147475296"/>
            <ac:spMk id="63" creationId="{147745BC-A6BC-3663-B2DE-B0BE3F649539}"/>
          </ac:spMkLst>
        </pc:spChg>
        <pc:spChg chg="add del mod">
          <ac:chgData name="Barbara Scott" userId="24507148-4796-4550-bd80-f41653c5f621" providerId="ADAL" clId="{4C7F435F-0A35-4A76-A5FC-E7E7806C160F}" dt="2026-04-24T10:32:16.398" v="1863" actId="478"/>
          <ac:spMkLst>
            <pc:docMk/>
            <pc:sldMk cId="3330841174" sldId="2147475296"/>
            <ac:spMk id="64" creationId="{A201671B-3686-FC53-6DF2-7FC7AEDF146B}"/>
          </ac:spMkLst>
        </pc:spChg>
        <pc:spChg chg="mod">
          <ac:chgData name="Barbara Scott" userId="24507148-4796-4550-bd80-f41653c5f621" providerId="ADAL" clId="{4C7F435F-0A35-4A76-A5FC-E7E7806C160F}" dt="2026-04-24T11:50:23.249" v="2174" actId="1076"/>
          <ac:spMkLst>
            <pc:docMk/>
            <pc:sldMk cId="3330841174" sldId="2147475296"/>
            <ac:spMk id="70" creationId="{EECDEFEA-A46C-0D93-1328-B526816711C2}"/>
          </ac:spMkLst>
        </pc:spChg>
        <pc:spChg chg="mod">
          <ac:chgData name="Barbara Scott" userId="24507148-4796-4550-bd80-f41653c5f621" providerId="ADAL" clId="{4C7F435F-0A35-4A76-A5FC-E7E7806C160F}" dt="2026-04-24T10:27:47.547" v="1832" actId="208"/>
          <ac:spMkLst>
            <pc:docMk/>
            <pc:sldMk cId="3330841174" sldId="2147475296"/>
            <ac:spMk id="82" creationId="{F29810FD-1A4F-6CD5-3392-F9DCCF304357}"/>
          </ac:spMkLst>
        </pc:spChg>
        <pc:spChg chg="mod">
          <ac:chgData name="Barbara Scott" userId="24507148-4796-4550-bd80-f41653c5f621" providerId="ADAL" clId="{4C7F435F-0A35-4A76-A5FC-E7E7806C160F}" dt="2026-04-24T10:26:48.233" v="1825" actId="1076"/>
          <ac:spMkLst>
            <pc:docMk/>
            <pc:sldMk cId="3330841174" sldId="2147475296"/>
            <ac:spMk id="85" creationId="{21CF6D13-42F9-3671-A43C-072D05FAF39F}"/>
          </ac:spMkLst>
        </pc:spChg>
        <pc:spChg chg="mod">
          <ac:chgData name="Barbara Scott" userId="24507148-4796-4550-bd80-f41653c5f621" providerId="ADAL" clId="{4C7F435F-0A35-4A76-A5FC-E7E7806C160F}" dt="2026-04-24T10:28:22.186" v="1837" actId="14100"/>
          <ac:spMkLst>
            <pc:docMk/>
            <pc:sldMk cId="3330841174" sldId="2147475296"/>
            <ac:spMk id="88" creationId="{AB31C100-19A0-5D3B-4E39-5D7DF35B3617}"/>
          </ac:spMkLst>
        </pc:spChg>
        <pc:spChg chg="add del mod">
          <ac:chgData name="Barbara Scott" userId="24507148-4796-4550-bd80-f41653c5f621" providerId="ADAL" clId="{4C7F435F-0A35-4A76-A5FC-E7E7806C160F}" dt="2026-04-24T10:33:24.703" v="1882" actId="1076"/>
          <ac:spMkLst>
            <pc:docMk/>
            <pc:sldMk cId="3330841174" sldId="2147475296"/>
            <ac:spMk id="92" creationId="{EF220323-C914-983D-B44D-FDC7D594CA9E}"/>
          </ac:spMkLst>
        </pc:spChg>
        <pc:spChg chg="add del mod">
          <ac:chgData name="Barbara Scott" userId="24507148-4796-4550-bd80-f41653c5f621" providerId="ADAL" clId="{4C7F435F-0A35-4A76-A5FC-E7E7806C160F}" dt="2026-04-24T10:33:21.417" v="1881" actId="1076"/>
          <ac:spMkLst>
            <pc:docMk/>
            <pc:sldMk cId="3330841174" sldId="2147475296"/>
            <ac:spMk id="93" creationId="{DF3B86C2-7FD8-C272-6ADC-70BE76A0BE32}"/>
          </ac:spMkLst>
        </pc:spChg>
        <pc:spChg chg="add del mod">
          <ac:chgData name="Barbara Scott" userId="24507148-4796-4550-bd80-f41653c5f621" providerId="ADAL" clId="{4C7F435F-0A35-4A76-A5FC-E7E7806C160F}" dt="2026-04-24T10:33:16.441" v="1880" actId="1076"/>
          <ac:spMkLst>
            <pc:docMk/>
            <pc:sldMk cId="3330841174" sldId="2147475296"/>
            <ac:spMk id="94" creationId="{CD001239-827A-BF28-4F25-240335EB91E7}"/>
          </ac:spMkLst>
        </pc:spChg>
        <pc:spChg chg="add del mod">
          <ac:chgData name="Barbara Scott" userId="24507148-4796-4550-bd80-f41653c5f621" providerId="ADAL" clId="{4C7F435F-0A35-4A76-A5FC-E7E7806C160F}" dt="2026-04-24T10:33:10.257" v="1879" actId="1076"/>
          <ac:spMkLst>
            <pc:docMk/>
            <pc:sldMk cId="3330841174" sldId="2147475296"/>
            <ac:spMk id="95" creationId="{41D146CE-7B1E-4CBA-D077-08BD87AD089B}"/>
          </ac:spMkLst>
        </pc:spChg>
        <pc:spChg chg="add del mod">
          <ac:chgData name="Barbara Scott" userId="24507148-4796-4550-bd80-f41653c5f621" providerId="ADAL" clId="{4C7F435F-0A35-4A76-A5FC-E7E7806C160F}" dt="2026-04-24T10:33:07.481" v="1878" actId="1076"/>
          <ac:spMkLst>
            <pc:docMk/>
            <pc:sldMk cId="3330841174" sldId="2147475296"/>
            <ac:spMk id="96" creationId="{C88A2174-EBD7-8361-9825-17DBD94305B1}"/>
          </ac:spMkLst>
        </pc:spChg>
        <pc:spChg chg="add del mod">
          <ac:chgData name="Barbara Scott" userId="24507148-4796-4550-bd80-f41653c5f621" providerId="ADAL" clId="{4C7F435F-0A35-4A76-A5FC-E7E7806C160F}" dt="2026-04-24T10:33:03.786" v="1877" actId="1076"/>
          <ac:spMkLst>
            <pc:docMk/>
            <pc:sldMk cId="3330841174" sldId="2147475296"/>
            <ac:spMk id="97" creationId="{10C31F14-F1DC-DD17-732E-80E660AF29DE}"/>
          </ac:spMkLst>
        </pc:spChg>
        <pc:spChg chg="add del mod">
          <ac:chgData name="Barbara Scott" userId="24507148-4796-4550-bd80-f41653c5f621" providerId="ADAL" clId="{4C7F435F-0A35-4A76-A5FC-E7E7806C160F}" dt="2026-04-24T10:33:01.602" v="1876" actId="1076"/>
          <ac:spMkLst>
            <pc:docMk/>
            <pc:sldMk cId="3330841174" sldId="2147475296"/>
            <ac:spMk id="98" creationId="{AE8BF32F-08E7-8BBD-EB26-15DC68A563B7}"/>
          </ac:spMkLst>
        </pc:spChg>
        <pc:spChg chg="add del mod">
          <ac:chgData name="Barbara Scott" userId="24507148-4796-4550-bd80-f41653c5f621" providerId="ADAL" clId="{4C7F435F-0A35-4A76-A5FC-E7E7806C160F}" dt="2026-04-24T10:32:59.281" v="1875" actId="1076"/>
          <ac:spMkLst>
            <pc:docMk/>
            <pc:sldMk cId="3330841174" sldId="2147475296"/>
            <ac:spMk id="99" creationId="{3A1A757B-D2B5-8D37-9AE0-49B3FFC9B8C4}"/>
          </ac:spMkLst>
        </pc:spChg>
        <pc:spChg chg="add del mod">
          <ac:chgData name="Barbara Scott" userId="24507148-4796-4550-bd80-f41653c5f621" providerId="ADAL" clId="{4C7F435F-0A35-4A76-A5FC-E7E7806C160F}" dt="2026-04-24T10:32:55.979" v="1874" actId="1076"/>
          <ac:spMkLst>
            <pc:docMk/>
            <pc:sldMk cId="3330841174" sldId="2147475296"/>
            <ac:spMk id="100" creationId="{BF7814DE-A46C-17B3-7180-BFC157DA0068}"/>
          </ac:spMkLst>
        </pc:spChg>
        <pc:spChg chg="add del mod">
          <ac:chgData name="Barbara Scott" userId="24507148-4796-4550-bd80-f41653c5f621" providerId="ADAL" clId="{4C7F435F-0A35-4A76-A5FC-E7E7806C160F}" dt="2026-04-24T10:32:52.504" v="1873" actId="1076"/>
          <ac:spMkLst>
            <pc:docMk/>
            <pc:sldMk cId="3330841174" sldId="2147475296"/>
            <ac:spMk id="101" creationId="{72E67045-E39B-C568-DCDA-855944F64D6F}"/>
          </ac:spMkLst>
        </pc:spChg>
        <pc:spChg chg="mod">
          <ac:chgData name="Barbara Scott" userId="24507148-4796-4550-bd80-f41653c5f621" providerId="ADAL" clId="{4C7F435F-0A35-4A76-A5FC-E7E7806C160F}" dt="2026-04-24T10:26:39.777" v="1824" actId="1076"/>
          <ac:spMkLst>
            <pc:docMk/>
            <pc:sldMk cId="3330841174" sldId="2147475296"/>
            <ac:spMk id="102" creationId="{CCFC0FAE-5EEC-DE52-2A27-A76061BCD64F}"/>
          </ac:spMkLst>
        </pc:spChg>
        <pc:graphicFrameChg chg="mod">
          <ac:chgData name="Barbara Scott" userId="24507148-4796-4550-bd80-f41653c5f621" providerId="ADAL" clId="{4C7F435F-0A35-4A76-A5FC-E7E7806C160F}" dt="2026-04-24T10:38:00.122" v="1942" actId="207"/>
          <ac:graphicFrameMkLst>
            <pc:docMk/>
            <pc:sldMk cId="3330841174" sldId="2147475296"/>
            <ac:graphicFrameMk id="4" creationId="{34316772-9179-F7A8-9827-4FB129D309F4}"/>
          </ac:graphicFrameMkLst>
        </pc:graphicFrameChg>
        <pc:graphicFrameChg chg="add del mod">
          <ac:chgData name="Barbara Scott" userId="24507148-4796-4550-bd80-f41653c5f621" providerId="ADAL" clId="{4C7F435F-0A35-4A76-A5FC-E7E7806C160F}" dt="2026-04-24T10:17:24.347" v="1780" actId="478"/>
          <ac:graphicFrameMkLst>
            <pc:docMk/>
            <pc:sldMk cId="3330841174" sldId="2147475296"/>
            <ac:graphicFrameMk id="8" creationId="{007303D3-0A5B-2074-474A-731A1B8CD25B}"/>
          </ac:graphicFrameMkLst>
        </pc:graphicFrameChg>
        <pc:graphicFrameChg chg="add mod ord">
          <ac:chgData name="Barbara Scott" userId="24507148-4796-4550-bd80-f41653c5f621" providerId="ADAL" clId="{4C7F435F-0A35-4A76-A5FC-E7E7806C160F}" dt="2026-04-24T10:38:10.625" v="1944" actId="207"/>
          <ac:graphicFrameMkLst>
            <pc:docMk/>
            <pc:sldMk cId="3330841174" sldId="2147475296"/>
            <ac:graphicFrameMk id="12" creationId="{9FD4BE5A-42C4-0F5E-1775-253B01BFBD0D}"/>
          </ac:graphicFrameMkLst>
        </pc:graphicFrameChg>
        <pc:graphicFrameChg chg="add mod ord">
          <ac:chgData name="Barbara Scott" userId="24507148-4796-4550-bd80-f41653c5f621" providerId="ADAL" clId="{4C7F435F-0A35-4A76-A5FC-E7E7806C160F}" dt="2026-04-24T10:38:03.714" v="1943" actId="207"/>
          <ac:graphicFrameMkLst>
            <pc:docMk/>
            <pc:sldMk cId="3330841174" sldId="2147475296"/>
            <ac:graphicFrameMk id="13" creationId="{E5A96B82-22F0-98A0-96FE-7661CB9AC521}"/>
          </ac:graphicFrameMkLst>
        </pc:graphicFrameChg>
        <pc:graphicFrameChg chg="add mod ord">
          <ac:chgData name="Barbara Scott" userId="24507148-4796-4550-bd80-f41653c5f621" providerId="ADAL" clId="{4C7F435F-0A35-4A76-A5FC-E7E7806C160F}" dt="2026-04-24T10:38:14.761" v="1945" actId="207"/>
          <ac:graphicFrameMkLst>
            <pc:docMk/>
            <pc:sldMk cId="3330841174" sldId="2147475296"/>
            <ac:graphicFrameMk id="14" creationId="{D83FD3B8-ED42-4B3A-B066-0A8A72F4570F}"/>
          </ac:graphicFrameMkLst>
        </pc:graphicFrameChg>
        <pc:graphicFrameChg chg="add mod">
          <ac:chgData name="Barbara Scott" userId="24507148-4796-4550-bd80-f41653c5f621" providerId="ADAL" clId="{4C7F435F-0A35-4A76-A5FC-E7E7806C160F}" dt="2026-04-24T10:25:47.573" v="1815" actId="1076"/>
          <ac:graphicFrameMkLst>
            <pc:docMk/>
            <pc:sldMk cId="3330841174" sldId="2147475296"/>
            <ac:graphicFrameMk id="15" creationId="{F85D46D2-A71C-CA0A-C517-369E23FD88A7}"/>
          </ac:graphicFrameMkLst>
        </pc:graphicFrameChg>
        <pc:graphicFrameChg chg="add mod">
          <ac:chgData name="Barbara Scott" userId="24507148-4796-4550-bd80-f41653c5f621" providerId="ADAL" clId="{4C7F435F-0A35-4A76-A5FC-E7E7806C160F}" dt="2026-04-24T10:25:47.573" v="1815" actId="1076"/>
          <ac:graphicFrameMkLst>
            <pc:docMk/>
            <pc:sldMk cId="3330841174" sldId="2147475296"/>
            <ac:graphicFrameMk id="16" creationId="{07181A50-CECE-5412-FF99-02C99E026AA2}"/>
          </ac:graphicFrameMkLst>
        </pc:graphicFrameChg>
        <pc:graphicFrameChg chg="add mod">
          <ac:chgData name="Barbara Scott" userId="24507148-4796-4550-bd80-f41653c5f621" providerId="ADAL" clId="{4C7F435F-0A35-4A76-A5FC-E7E7806C160F}" dt="2026-04-24T10:25:47.573" v="1815" actId="1076"/>
          <ac:graphicFrameMkLst>
            <pc:docMk/>
            <pc:sldMk cId="3330841174" sldId="2147475296"/>
            <ac:graphicFrameMk id="17" creationId="{93EF1E6B-DF77-05E9-3FE7-C09C3C587D8C}"/>
          </ac:graphicFrameMkLst>
        </pc:graphicFrameChg>
        <pc:graphicFrameChg chg="mod">
          <ac:chgData name="Barbara Scott" userId="24507148-4796-4550-bd80-f41653c5f621" providerId="ADAL" clId="{4C7F435F-0A35-4A76-A5FC-E7E7806C160F}" dt="2026-04-24T10:38:17.010" v="1946" actId="207"/>
          <ac:graphicFrameMkLst>
            <pc:docMk/>
            <pc:sldMk cId="3330841174" sldId="2147475296"/>
            <ac:graphicFrameMk id="27" creationId="{568A2286-E995-B6F3-870D-063FBF81D11E}"/>
          </ac:graphicFrameMkLst>
        </pc:graphicFrameChg>
      </pc:sldChg>
      <pc:sldChg chg="addSp delSp modSp mod">
        <pc:chgData name="Barbara Scott" userId="24507148-4796-4550-bd80-f41653c5f621" providerId="ADAL" clId="{4C7F435F-0A35-4A76-A5FC-E7E7806C160F}" dt="2026-04-24T11:56:04.214" v="2207" actId="27918"/>
        <pc:sldMkLst>
          <pc:docMk/>
          <pc:sldMk cId="3337736740" sldId="2147475297"/>
        </pc:sldMkLst>
        <pc:spChg chg="mod">
          <ac:chgData name="Barbara Scott" userId="24507148-4796-4550-bd80-f41653c5f621" providerId="ADAL" clId="{4C7F435F-0A35-4A76-A5FC-E7E7806C160F}" dt="2026-04-24T11:54:47.591" v="2203" actId="20577"/>
          <ac:spMkLst>
            <pc:docMk/>
            <pc:sldMk cId="3337736740" sldId="2147475297"/>
            <ac:spMk id="11" creationId="{43D2FD5E-9C82-312A-6D37-B47807FEB96B}"/>
          </ac:spMkLst>
        </pc:spChg>
        <pc:spChg chg="ord">
          <ac:chgData name="Barbara Scott" userId="24507148-4796-4550-bd80-f41653c5f621" providerId="ADAL" clId="{4C7F435F-0A35-4A76-A5FC-E7E7806C160F}" dt="2026-04-24T10:58:27.680" v="2068" actId="167"/>
          <ac:spMkLst>
            <pc:docMk/>
            <pc:sldMk cId="3337736740" sldId="2147475297"/>
            <ac:spMk id="16" creationId="{4439C4C8-2B70-6E84-C9EF-3C5EFA937DD9}"/>
          </ac:spMkLst>
        </pc:spChg>
        <pc:spChg chg="mod">
          <ac:chgData name="Barbara Scott" userId="24507148-4796-4550-bd80-f41653c5f621" providerId="ADAL" clId="{4C7F435F-0A35-4A76-A5FC-E7E7806C160F}" dt="2026-04-24T11:54:41.848" v="2202" actId="20577"/>
          <ac:spMkLst>
            <pc:docMk/>
            <pc:sldMk cId="3337736740" sldId="2147475297"/>
            <ac:spMk id="20" creationId="{6037B9B0-113F-5C42-211A-8A13BAF2ABF4}"/>
          </ac:spMkLst>
        </pc:spChg>
        <pc:spChg chg="mod">
          <ac:chgData name="Barbara Scott" userId="24507148-4796-4550-bd80-f41653c5f621" providerId="ADAL" clId="{4C7F435F-0A35-4A76-A5FC-E7E7806C160F}" dt="2026-04-24T11:24:19.554" v="2085" actId="1076"/>
          <ac:spMkLst>
            <pc:docMk/>
            <pc:sldMk cId="3337736740" sldId="2147475297"/>
            <ac:spMk id="40" creationId="{0B114478-15D5-BA40-8E14-86EB09A2F898}"/>
          </ac:spMkLst>
        </pc:spChg>
        <pc:spChg chg="add mod">
          <ac:chgData name="Barbara Scott" userId="24507148-4796-4550-bd80-f41653c5f621" providerId="ADAL" clId="{4C7F435F-0A35-4A76-A5FC-E7E7806C160F}" dt="2026-04-24T11:25:03.139" v="2092" actId="1035"/>
          <ac:spMkLst>
            <pc:docMk/>
            <pc:sldMk cId="3337736740" sldId="2147475297"/>
            <ac:spMk id="47" creationId="{4A56A2E4-0E27-5B6D-67F5-BC5F3A7E9BBC}"/>
          </ac:spMkLst>
        </pc:spChg>
        <pc:spChg chg="mod">
          <ac:chgData name="Barbara Scott" userId="24507148-4796-4550-bd80-f41653c5f621" providerId="ADAL" clId="{4C7F435F-0A35-4A76-A5FC-E7E7806C160F}" dt="2026-04-24T11:27:13.170" v="2111" actId="1076"/>
          <ac:spMkLst>
            <pc:docMk/>
            <pc:sldMk cId="3337736740" sldId="2147475297"/>
            <ac:spMk id="48" creationId="{2F5E4027-F72D-ED89-BBF9-FF001DBA0500}"/>
          </ac:spMkLst>
        </pc:spChg>
        <pc:spChg chg="mod">
          <ac:chgData name="Barbara Scott" userId="24507148-4796-4550-bd80-f41653c5f621" providerId="ADAL" clId="{4C7F435F-0A35-4A76-A5FC-E7E7806C160F}" dt="2026-04-24T11:24:53.708" v="2089" actId="208"/>
          <ac:spMkLst>
            <pc:docMk/>
            <pc:sldMk cId="3337736740" sldId="2147475297"/>
            <ac:spMk id="51" creationId="{EB00F0C4-72E3-68F7-E467-D43B74C53A88}"/>
          </ac:spMkLst>
        </pc:spChg>
        <pc:spChg chg="mod">
          <ac:chgData name="Barbara Scott" userId="24507148-4796-4550-bd80-f41653c5f621" providerId="ADAL" clId="{4C7F435F-0A35-4A76-A5FC-E7E7806C160F}" dt="2026-04-24T11:25:47.202" v="2101" actId="1076"/>
          <ac:spMkLst>
            <pc:docMk/>
            <pc:sldMk cId="3337736740" sldId="2147475297"/>
            <ac:spMk id="54" creationId="{C6645693-3D84-45BB-FEA4-6A1EB2C2C74E}"/>
          </ac:spMkLst>
        </pc:spChg>
        <pc:spChg chg="mod">
          <ac:chgData name="Barbara Scott" userId="24507148-4796-4550-bd80-f41653c5f621" providerId="ADAL" clId="{4C7F435F-0A35-4A76-A5FC-E7E7806C160F}" dt="2026-04-24T11:25:44.179" v="2100" actId="1076"/>
          <ac:spMkLst>
            <pc:docMk/>
            <pc:sldMk cId="3337736740" sldId="2147475297"/>
            <ac:spMk id="55" creationId="{3210A0C7-752F-0243-64D3-52BD07BF67E7}"/>
          </ac:spMkLst>
        </pc:spChg>
        <pc:graphicFrameChg chg="add mod ord">
          <ac:chgData name="Barbara Scott" userId="24507148-4796-4550-bd80-f41653c5f621" providerId="ADAL" clId="{4C7F435F-0A35-4A76-A5FC-E7E7806C160F}" dt="2026-04-24T10:58:51.226" v="2072" actId="207"/>
          <ac:graphicFrameMkLst>
            <pc:docMk/>
            <pc:sldMk cId="3337736740" sldId="2147475297"/>
            <ac:graphicFrameMk id="14" creationId="{2BB0F2CE-059E-1D99-2A7A-9803C4D6D6BD}"/>
          </ac:graphicFrameMkLst>
        </pc:graphicFrameChg>
        <pc:graphicFrameChg chg="add mod ord">
          <ac:chgData name="Barbara Scott" userId="24507148-4796-4550-bd80-f41653c5f621" providerId="ADAL" clId="{4C7F435F-0A35-4A76-A5FC-E7E7806C160F}" dt="2026-04-24T10:58:47.722" v="2071" actId="207"/>
          <ac:graphicFrameMkLst>
            <pc:docMk/>
            <pc:sldMk cId="3337736740" sldId="2147475297"/>
            <ac:graphicFrameMk id="15" creationId="{B6D5763F-EE93-5E81-294C-4196C47F552A}"/>
          </ac:graphicFrameMkLst>
        </pc:graphicFrameChg>
        <pc:graphicFrameChg chg="add mod ord">
          <ac:chgData name="Barbara Scott" userId="24507148-4796-4550-bd80-f41653c5f621" providerId="ADAL" clId="{4C7F435F-0A35-4A76-A5FC-E7E7806C160F}" dt="2026-04-24T10:58:41.738" v="2069" actId="207"/>
          <ac:graphicFrameMkLst>
            <pc:docMk/>
            <pc:sldMk cId="3337736740" sldId="2147475297"/>
            <ac:graphicFrameMk id="19" creationId="{89ADB423-A4FA-BDDA-98D8-3CDBDD9EE9C2}"/>
          </ac:graphicFrameMkLst>
        </pc:graphicFrameChg>
        <pc:graphicFrameChg chg="add mod ord">
          <ac:chgData name="Barbara Scott" userId="24507148-4796-4550-bd80-f41653c5f621" providerId="ADAL" clId="{4C7F435F-0A35-4A76-A5FC-E7E7806C160F}" dt="2026-04-24T10:58:54.529" v="2073" actId="207"/>
          <ac:graphicFrameMkLst>
            <pc:docMk/>
            <pc:sldMk cId="3337736740" sldId="2147475297"/>
            <ac:graphicFrameMk id="33" creationId="{778A170D-0B11-DE30-67E5-DBEA133DEEEA}"/>
          </ac:graphicFrameMkLst>
        </pc:graphicFrameChg>
        <pc:graphicFrameChg chg="add mod ord">
          <ac:chgData name="Barbara Scott" userId="24507148-4796-4550-bd80-f41653c5f621" providerId="ADAL" clId="{4C7F435F-0A35-4A76-A5FC-E7E7806C160F}" dt="2026-04-24T10:58:44.738" v="2070" actId="207"/>
          <ac:graphicFrameMkLst>
            <pc:docMk/>
            <pc:sldMk cId="3337736740" sldId="2147475297"/>
            <ac:graphicFrameMk id="39" creationId="{CDE5D3AB-AC9A-FAAB-AD47-FC20D977D209}"/>
          </ac:graphicFrameMkLst>
        </pc:graphicFrameChg>
        <pc:graphicFrameChg chg="add mod ord">
          <ac:chgData name="Barbara Scott" userId="24507148-4796-4550-bd80-f41653c5f621" providerId="ADAL" clId="{4C7F435F-0A35-4A76-A5FC-E7E7806C160F}" dt="2026-04-24T10:58:57.544" v="2074" actId="207"/>
          <ac:graphicFrameMkLst>
            <pc:docMk/>
            <pc:sldMk cId="3337736740" sldId="2147475297"/>
            <ac:graphicFrameMk id="42" creationId="{562D0A1B-73B4-9DCA-A0C3-C7EEC78ED4BC}"/>
          </ac:graphicFrameMkLst>
        </pc:graphicFrameChg>
        <pc:graphicFrameChg chg="add mod">
          <ac:chgData name="Barbara Scott" userId="24507148-4796-4550-bd80-f41653c5f621" providerId="ADAL" clId="{4C7F435F-0A35-4A76-A5FC-E7E7806C160F}" dt="2026-04-24T11:52:39.035" v="2182"/>
          <ac:graphicFrameMkLst>
            <pc:docMk/>
            <pc:sldMk cId="3337736740" sldId="2147475297"/>
            <ac:graphicFrameMk id="52" creationId="{AB69C041-C229-E7F7-72B9-4272C07C79CA}"/>
          </ac:graphicFrameMkLst>
        </pc:graphicFrameChg>
      </pc:sldChg>
      <pc:sldChg chg="addSp delSp modSp mod">
        <pc:chgData name="Barbara Scott" userId="24507148-4796-4550-bd80-f41653c5f621" providerId="ADAL" clId="{4C7F435F-0A35-4A76-A5FC-E7E7806C160F}" dt="2026-04-24T14:17:59.594" v="2528" actId="14100"/>
        <pc:sldMkLst>
          <pc:docMk/>
          <pc:sldMk cId="1833497384" sldId="2147475298"/>
        </pc:sldMkLst>
        <pc:spChg chg="mod">
          <ac:chgData name="Barbara Scott" userId="24507148-4796-4550-bd80-f41653c5f621" providerId="ADAL" clId="{4C7F435F-0A35-4A76-A5FC-E7E7806C160F}" dt="2026-04-24T13:58:04.639" v="2444" actId="20577"/>
          <ac:spMkLst>
            <pc:docMk/>
            <pc:sldMk cId="1833497384" sldId="2147475298"/>
            <ac:spMk id="5" creationId="{90E04EB9-EF53-A6E8-FA0B-220D0A739419}"/>
          </ac:spMkLst>
        </pc:spChg>
        <pc:spChg chg="mod">
          <ac:chgData name="Barbara Scott" userId="24507148-4796-4550-bd80-f41653c5f621" providerId="ADAL" clId="{4C7F435F-0A35-4A76-A5FC-E7E7806C160F}" dt="2026-04-24T13:57:59.089" v="2443" actId="20577"/>
          <ac:spMkLst>
            <pc:docMk/>
            <pc:sldMk cId="1833497384" sldId="2147475298"/>
            <ac:spMk id="6" creationId="{0624BF62-24BD-0975-5894-2F4EA548784B}"/>
          </ac:spMkLst>
        </pc:spChg>
        <pc:spChg chg="mod">
          <ac:chgData name="Barbara Scott" userId="24507148-4796-4550-bd80-f41653c5f621" providerId="ADAL" clId="{4C7F435F-0A35-4A76-A5FC-E7E7806C160F}" dt="2026-04-24T14:13:48.521" v="2501" actId="208"/>
          <ac:spMkLst>
            <pc:docMk/>
            <pc:sldMk cId="1833497384" sldId="2147475298"/>
            <ac:spMk id="8" creationId="{5848CF6B-5C01-40D5-1A02-646ABBC62F80}"/>
          </ac:spMkLst>
        </pc:spChg>
        <pc:spChg chg="ord">
          <ac:chgData name="Barbara Scott" userId="24507148-4796-4550-bd80-f41653c5f621" providerId="ADAL" clId="{4C7F435F-0A35-4A76-A5FC-E7E7806C160F}" dt="2026-04-24T13:56:58.451" v="2426" actId="167"/>
          <ac:spMkLst>
            <pc:docMk/>
            <pc:sldMk cId="1833497384" sldId="2147475298"/>
            <ac:spMk id="16" creationId="{CF0C17EE-58BD-403C-E1AE-53EB506A3672}"/>
          </ac:spMkLst>
        </pc:spChg>
        <pc:spChg chg="mod">
          <ac:chgData name="Barbara Scott" userId="24507148-4796-4550-bd80-f41653c5f621" providerId="ADAL" clId="{4C7F435F-0A35-4A76-A5FC-E7E7806C160F}" dt="2026-04-24T13:57:13.994" v="2435" actId="208"/>
          <ac:spMkLst>
            <pc:docMk/>
            <pc:sldMk cId="1833497384" sldId="2147475298"/>
            <ac:spMk id="36" creationId="{A18299E3-6F4E-D458-469A-20C84EF18322}"/>
          </ac:spMkLst>
        </pc:spChg>
        <pc:spChg chg="mod">
          <ac:chgData name="Barbara Scott" userId="24507148-4796-4550-bd80-f41653c5f621" providerId="ADAL" clId="{4C7F435F-0A35-4A76-A5FC-E7E7806C160F}" dt="2026-04-24T14:15:57.201" v="2519" actId="1076"/>
          <ac:spMkLst>
            <pc:docMk/>
            <pc:sldMk cId="1833497384" sldId="2147475298"/>
            <ac:spMk id="40" creationId="{62C3A2AB-984B-D481-24FD-C6975FCC652E}"/>
          </ac:spMkLst>
        </pc:spChg>
        <pc:spChg chg="add mod">
          <ac:chgData name="Barbara Scott" userId="24507148-4796-4550-bd80-f41653c5f621" providerId="ADAL" clId="{4C7F435F-0A35-4A76-A5FC-E7E7806C160F}" dt="2026-04-24T14:14:22.007" v="2506" actId="1076"/>
          <ac:spMkLst>
            <pc:docMk/>
            <pc:sldMk cId="1833497384" sldId="2147475298"/>
            <ac:spMk id="47" creationId="{B094752C-3178-35F0-3262-F233304797E2}"/>
          </ac:spMkLst>
        </pc:spChg>
        <pc:spChg chg="mod">
          <ac:chgData name="Barbara Scott" userId="24507148-4796-4550-bd80-f41653c5f621" providerId="ADAL" clId="{4C7F435F-0A35-4A76-A5FC-E7E7806C160F}" dt="2026-04-24T14:16:46.064" v="2525" actId="1076"/>
          <ac:spMkLst>
            <pc:docMk/>
            <pc:sldMk cId="1833497384" sldId="2147475298"/>
            <ac:spMk id="48" creationId="{70742452-9D98-C60F-2DF7-C42A2556AF78}"/>
          </ac:spMkLst>
        </pc:spChg>
        <pc:spChg chg="add mod">
          <ac:chgData name="Barbara Scott" userId="24507148-4796-4550-bd80-f41653c5f621" providerId="ADAL" clId="{4C7F435F-0A35-4A76-A5FC-E7E7806C160F}" dt="2026-04-24T14:15:02.728" v="2510" actId="1076"/>
          <ac:spMkLst>
            <pc:docMk/>
            <pc:sldMk cId="1833497384" sldId="2147475298"/>
            <ac:spMk id="49" creationId="{3E750FBC-1A64-5AC4-31C8-D1059807DE6B}"/>
          </ac:spMkLst>
        </pc:spChg>
        <pc:spChg chg="mod">
          <ac:chgData name="Barbara Scott" userId="24507148-4796-4550-bd80-f41653c5f621" providerId="ADAL" clId="{4C7F435F-0A35-4A76-A5FC-E7E7806C160F}" dt="2026-04-24T14:14:26.258" v="2507" actId="208"/>
          <ac:spMkLst>
            <pc:docMk/>
            <pc:sldMk cId="1833497384" sldId="2147475298"/>
            <ac:spMk id="51" creationId="{2D21AD5E-3040-F616-D358-8D0580B35540}"/>
          </ac:spMkLst>
        </pc:spChg>
        <pc:graphicFrameChg chg="add mod ord">
          <ac:chgData name="Barbara Scott" userId="24507148-4796-4550-bd80-f41653c5f621" providerId="ADAL" clId="{4C7F435F-0A35-4A76-A5FC-E7E7806C160F}" dt="2026-04-24T14:13:02.618" v="2492" actId="207"/>
          <ac:graphicFrameMkLst>
            <pc:docMk/>
            <pc:sldMk cId="1833497384" sldId="2147475298"/>
            <ac:graphicFrameMk id="3" creationId="{3E532D3D-E9C4-0981-EA08-C8E66CE439A2}"/>
          </ac:graphicFrameMkLst>
        </pc:graphicFrameChg>
        <pc:graphicFrameChg chg="add mod ord">
          <ac:chgData name="Barbara Scott" userId="24507148-4796-4550-bd80-f41653c5f621" providerId="ADAL" clId="{4C7F435F-0A35-4A76-A5FC-E7E7806C160F}" dt="2026-04-24T14:12:56.866" v="2490" actId="207"/>
          <ac:graphicFrameMkLst>
            <pc:docMk/>
            <pc:sldMk cId="1833497384" sldId="2147475298"/>
            <ac:graphicFrameMk id="33" creationId="{6692746D-5850-66DA-9127-7E65B7D71528}"/>
          </ac:graphicFrameMkLst>
        </pc:graphicFrameChg>
        <pc:graphicFrameChg chg="add mod ord">
          <ac:chgData name="Barbara Scott" userId="24507148-4796-4550-bd80-f41653c5f621" providerId="ADAL" clId="{4C7F435F-0A35-4A76-A5FC-E7E7806C160F}" dt="2026-04-24T14:12:51.585" v="2488" actId="207"/>
          <ac:graphicFrameMkLst>
            <pc:docMk/>
            <pc:sldMk cId="1833497384" sldId="2147475298"/>
            <ac:graphicFrameMk id="39" creationId="{2D149921-8C80-CDF9-4682-F127A62C2AC6}"/>
          </ac:graphicFrameMkLst>
        </pc:graphicFrameChg>
        <pc:graphicFrameChg chg="add mod ord">
          <ac:chgData name="Barbara Scott" userId="24507148-4796-4550-bd80-f41653c5f621" providerId="ADAL" clId="{4C7F435F-0A35-4A76-A5FC-E7E7806C160F}" dt="2026-04-24T14:13:00.233" v="2491" actId="207"/>
          <ac:graphicFrameMkLst>
            <pc:docMk/>
            <pc:sldMk cId="1833497384" sldId="2147475298"/>
            <ac:graphicFrameMk id="42" creationId="{03A103ED-5DFF-E148-B7DE-061E3998B61D}"/>
          </ac:graphicFrameMkLst>
        </pc:graphicFrameChg>
        <pc:graphicFrameChg chg="add mod ord">
          <ac:chgData name="Barbara Scott" userId="24507148-4796-4550-bd80-f41653c5f621" providerId="ADAL" clId="{4C7F435F-0A35-4A76-A5FC-E7E7806C160F}" dt="2026-04-24T14:12:54.289" v="2489" actId="207"/>
          <ac:graphicFrameMkLst>
            <pc:docMk/>
            <pc:sldMk cId="1833497384" sldId="2147475298"/>
            <ac:graphicFrameMk id="44" creationId="{F93592A0-C480-CF87-301C-7471BA557566}"/>
          </ac:graphicFrameMkLst>
        </pc:graphicFrameChg>
        <pc:graphicFrameChg chg="add mod ord">
          <ac:chgData name="Barbara Scott" userId="24507148-4796-4550-bd80-f41653c5f621" providerId="ADAL" clId="{4C7F435F-0A35-4A76-A5FC-E7E7806C160F}" dt="2026-04-24T14:13:06.074" v="2493" actId="207"/>
          <ac:graphicFrameMkLst>
            <pc:docMk/>
            <pc:sldMk cId="1833497384" sldId="2147475298"/>
            <ac:graphicFrameMk id="45" creationId="{A0A5D3C3-72A8-C2B9-9E1A-C1C44A696B09}"/>
          </ac:graphicFrameMkLst>
        </pc:graphicFrameChg>
        <pc:graphicFrameChg chg="add mod ord modGraphic">
          <ac:chgData name="Barbara Scott" userId="24507148-4796-4550-bd80-f41653c5f621" providerId="ADAL" clId="{4C7F435F-0A35-4A76-A5FC-E7E7806C160F}" dt="2026-04-24T14:17:59.594" v="2528" actId="14100"/>
          <ac:graphicFrameMkLst>
            <pc:docMk/>
            <pc:sldMk cId="1833497384" sldId="2147475298"/>
            <ac:graphicFrameMk id="46" creationId="{70A86D1A-5E0C-2E7C-6833-2DDB1522BAD6}"/>
          </ac:graphicFrameMkLst>
        </pc:graphicFrameChg>
      </pc:sldChg>
      <pc:sldChg chg="addSp modSp add ord">
        <pc:chgData name="Barbara Scott" userId="24507148-4796-4550-bd80-f41653c5f621" providerId="ADAL" clId="{4C7F435F-0A35-4A76-A5FC-E7E7806C160F}" dt="2026-04-21T23:28:15.682" v="427"/>
        <pc:sldMkLst>
          <pc:docMk/>
          <pc:sldMk cId="3477459308" sldId="2147475299"/>
        </pc:sldMkLst>
      </pc:sldChg>
      <pc:sldChg chg="addSp modSp add">
        <pc:chgData name="Barbara Scott" userId="24507148-4796-4550-bd80-f41653c5f621" providerId="ADAL" clId="{4C7F435F-0A35-4A76-A5FC-E7E7806C160F}" dt="2026-04-21T23:27:07.161" v="416"/>
        <pc:sldMkLst>
          <pc:docMk/>
          <pc:sldMk cId="2345108460" sldId="2147475300"/>
        </pc:sldMkLst>
      </pc:sldChg>
      <pc:sldMasterChg chg="addSldLayout delSldLayout">
        <pc:chgData name="Barbara Scott" userId="24507148-4796-4550-bd80-f41653c5f621" providerId="ADAL" clId="{4C7F435F-0A35-4A76-A5FC-E7E7806C160F}" dt="2026-04-21T23:28:56.810" v="430" actId="47"/>
        <pc:sldMasterMkLst>
          <pc:docMk/>
          <pc:sldMasterMk cId="2828808330" sldId="2147483861"/>
        </pc:sldMasterMkLst>
      </pc:sldMasterChg>
    </pc:docChg>
  </pc:docChgLst>
  <pc:docChgLst>
    <pc:chgData name="Carole Carmody" userId="a38c21eb-5db6-43fa-8a73-78eeb652019c" providerId="ADAL" clId="{C65E3616-953F-4C86-AFB5-69FC5F1D5116}"/>
    <pc:docChg chg="undo custSel addSld delSld modSld modMainMaster">
      <pc:chgData name="Carole Carmody" userId="a38c21eb-5db6-43fa-8a73-78eeb652019c" providerId="ADAL" clId="{C65E3616-953F-4C86-AFB5-69FC5F1D5116}" dt="2026-04-28T08:16:03.165" v="828" actId="14100"/>
      <pc:docMkLst>
        <pc:docMk/>
      </pc:docMkLst>
      <pc:sldChg chg="addSp delSp modSp mod">
        <pc:chgData name="Carole Carmody" userId="a38c21eb-5db6-43fa-8a73-78eeb652019c" providerId="ADAL" clId="{C65E3616-953F-4C86-AFB5-69FC5F1D5116}" dt="2026-04-28T07:58:58.121" v="534" actId="21"/>
        <pc:sldMkLst>
          <pc:docMk/>
          <pc:sldMk cId="848043105" sldId="2147474345"/>
        </pc:sldMkLst>
        <pc:spChg chg="mod">
          <ac:chgData name="Carole Carmody" userId="a38c21eb-5db6-43fa-8a73-78eeb652019c" providerId="ADAL" clId="{C65E3616-953F-4C86-AFB5-69FC5F1D5116}" dt="2026-04-28T07:46:14.633" v="363" actId="1036"/>
          <ac:spMkLst>
            <pc:docMk/>
            <pc:sldMk cId="848043105" sldId="2147474345"/>
            <ac:spMk id="2" creationId="{051996C5-F84C-4CE5-AA81-019EA1461ADD}"/>
          </ac:spMkLst>
        </pc:spChg>
        <pc:spChg chg="mod">
          <ac:chgData name="Carole Carmody" userId="a38c21eb-5db6-43fa-8a73-78eeb652019c" providerId="ADAL" clId="{C65E3616-953F-4C86-AFB5-69FC5F1D5116}" dt="2026-04-22T13:37:23.997" v="198" actId="1036"/>
          <ac:spMkLst>
            <pc:docMk/>
            <pc:sldMk cId="848043105" sldId="2147474345"/>
            <ac:spMk id="8" creationId="{5E91C011-E2CC-429A-9AC0-5AB27B0720D2}"/>
          </ac:spMkLst>
        </pc:spChg>
        <pc:spChg chg="mod">
          <ac:chgData name="Carole Carmody" userId="a38c21eb-5db6-43fa-8a73-78eeb652019c" providerId="ADAL" clId="{C65E3616-953F-4C86-AFB5-69FC5F1D5116}" dt="2026-04-22T13:37:23.997" v="198" actId="1036"/>
          <ac:spMkLst>
            <pc:docMk/>
            <pc:sldMk cId="848043105" sldId="2147474345"/>
            <ac:spMk id="9" creationId="{17153BEE-2312-8A7E-9C8F-EFA47EEE460B}"/>
          </ac:spMkLst>
        </pc:spChg>
        <pc:spChg chg="add mod">
          <ac:chgData name="Carole Carmody" userId="a38c21eb-5db6-43fa-8a73-78eeb652019c" providerId="ADAL" clId="{C65E3616-953F-4C86-AFB5-69FC5F1D5116}" dt="2026-04-22T13:38:04.808" v="223" actId="1036"/>
          <ac:spMkLst>
            <pc:docMk/>
            <pc:sldMk cId="848043105" sldId="2147474345"/>
            <ac:spMk id="11" creationId="{88C4A6AA-8647-8F01-F5C4-0E6D9E4417B8}"/>
          </ac:spMkLst>
        </pc:spChg>
        <pc:spChg chg="mod">
          <ac:chgData name="Carole Carmody" userId="a38c21eb-5db6-43fa-8a73-78eeb652019c" providerId="ADAL" clId="{C65E3616-953F-4C86-AFB5-69FC5F1D5116}" dt="2026-04-22T13:15:45.831" v="6" actId="1036"/>
          <ac:spMkLst>
            <pc:docMk/>
            <pc:sldMk cId="848043105" sldId="2147474345"/>
            <ac:spMk id="14" creationId="{D88C88A6-DEE4-5994-7572-41741C8B484F}"/>
          </ac:spMkLst>
        </pc:spChg>
        <pc:spChg chg="mod">
          <ac:chgData name="Carole Carmody" userId="a38c21eb-5db6-43fa-8a73-78eeb652019c" providerId="ADAL" clId="{C65E3616-953F-4C86-AFB5-69FC5F1D5116}" dt="2026-04-22T13:37:18.538" v="165" actId="14100"/>
          <ac:spMkLst>
            <pc:docMk/>
            <pc:sldMk cId="848043105" sldId="2147474345"/>
            <ac:spMk id="15" creationId="{6728A3DF-E561-440F-B037-2CB8A2803ADB}"/>
          </ac:spMkLst>
        </pc:spChg>
        <pc:spChg chg="mod">
          <ac:chgData name="Carole Carmody" userId="a38c21eb-5db6-43fa-8a73-78eeb652019c" providerId="ADAL" clId="{C65E3616-953F-4C86-AFB5-69FC5F1D5116}" dt="2026-04-22T13:15:45.831" v="6" actId="1036"/>
          <ac:spMkLst>
            <pc:docMk/>
            <pc:sldMk cId="848043105" sldId="2147474345"/>
            <ac:spMk id="29" creationId="{ECE0A6F4-C66F-EB74-3EA0-E342826D8E9B}"/>
          </ac:spMkLst>
        </pc:spChg>
        <pc:spChg chg="mod">
          <ac:chgData name="Carole Carmody" userId="a38c21eb-5db6-43fa-8a73-78eeb652019c" providerId="ADAL" clId="{C65E3616-953F-4C86-AFB5-69FC5F1D5116}" dt="2026-04-22T13:15:45.831" v="6" actId="1036"/>
          <ac:spMkLst>
            <pc:docMk/>
            <pc:sldMk cId="848043105" sldId="2147474345"/>
            <ac:spMk id="30" creationId="{E039B1D0-E459-B7CF-4DCC-EBF90F5D5A5A}"/>
          </ac:spMkLst>
        </pc:spChg>
        <pc:spChg chg="mod">
          <ac:chgData name="Carole Carmody" userId="a38c21eb-5db6-43fa-8a73-78eeb652019c" providerId="ADAL" clId="{C65E3616-953F-4C86-AFB5-69FC5F1D5116}" dt="2026-04-22T13:15:45.831" v="6" actId="1036"/>
          <ac:spMkLst>
            <pc:docMk/>
            <pc:sldMk cId="848043105" sldId="2147474345"/>
            <ac:spMk id="44" creationId="{A1DDDAFC-D711-498B-8AA0-E37B82FD802C}"/>
          </ac:spMkLst>
        </pc:spChg>
        <pc:spChg chg="mod">
          <ac:chgData name="Carole Carmody" userId="a38c21eb-5db6-43fa-8a73-78eeb652019c" providerId="ADAL" clId="{C65E3616-953F-4C86-AFB5-69FC5F1D5116}" dt="2026-04-22T13:36:13.873" v="105" actId="14100"/>
          <ac:spMkLst>
            <pc:docMk/>
            <pc:sldMk cId="848043105" sldId="2147474345"/>
            <ac:spMk id="46" creationId="{1B138922-3D62-DB45-2EE0-678E76ECDB6A}"/>
          </ac:spMkLst>
        </pc:spChg>
        <pc:spChg chg="mod">
          <ac:chgData name="Carole Carmody" userId="a38c21eb-5db6-43fa-8a73-78eeb652019c" providerId="ADAL" clId="{C65E3616-953F-4C86-AFB5-69FC5F1D5116}" dt="2026-04-28T07:46:17.198" v="364" actId="207"/>
          <ac:spMkLst>
            <pc:docMk/>
            <pc:sldMk cId="848043105" sldId="2147474345"/>
            <ac:spMk id="58" creationId="{48891ABF-0471-4C74-ABD2-B195C3FB4696}"/>
          </ac:spMkLst>
        </pc:spChg>
        <pc:graphicFrameChg chg="mod">
          <ac:chgData name="Carole Carmody" userId="a38c21eb-5db6-43fa-8a73-78eeb652019c" providerId="ADAL" clId="{C65E3616-953F-4C86-AFB5-69FC5F1D5116}" dt="2026-04-22T13:37:23.997" v="198" actId="1036"/>
          <ac:graphicFrameMkLst>
            <pc:docMk/>
            <pc:sldMk cId="848043105" sldId="2147474345"/>
            <ac:graphicFrameMk id="7" creationId="{B802E64B-8BC8-3EFC-8F51-2BE870660F98}"/>
          </ac:graphicFrameMkLst>
        </pc:graphicFrameChg>
        <pc:graphicFrameChg chg="mod">
          <ac:chgData name="Carole Carmody" userId="a38c21eb-5db6-43fa-8a73-78eeb652019c" providerId="ADAL" clId="{C65E3616-953F-4C86-AFB5-69FC5F1D5116}" dt="2026-04-22T13:15:45.831" v="6" actId="1036"/>
          <ac:graphicFrameMkLst>
            <pc:docMk/>
            <pc:sldMk cId="848043105" sldId="2147474345"/>
            <ac:graphicFrameMk id="90" creationId="{95023C84-2216-4617-BEE0-C19BCD5F53DC}"/>
          </ac:graphicFrameMkLst>
        </pc:graphicFrameChg>
        <pc:picChg chg="add del mod modCrop">
          <ac:chgData name="Carole Carmody" userId="a38c21eb-5db6-43fa-8a73-78eeb652019c" providerId="ADAL" clId="{C65E3616-953F-4C86-AFB5-69FC5F1D5116}" dt="2026-04-28T07:52:27.861" v="439" actId="478"/>
          <ac:picMkLst>
            <pc:docMk/>
            <pc:sldMk cId="848043105" sldId="2147474345"/>
            <ac:picMk id="12" creationId="{EE31EEF9-F2AE-8FD2-D173-706A9DED6397}"/>
          </ac:picMkLst>
        </pc:picChg>
        <pc:picChg chg="del mod">
          <ac:chgData name="Carole Carmody" userId="a38c21eb-5db6-43fa-8a73-78eeb652019c" providerId="ADAL" clId="{C65E3616-953F-4C86-AFB5-69FC5F1D5116}" dt="2026-04-28T07:52:30.069" v="441" actId="478"/>
          <ac:picMkLst>
            <pc:docMk/>
            <pc:sldMk cId="848043105" sldId="2147474345"/>
            <ac:picMk id="13" creationId="{27E36015-6686-1E5D-0D3F-68654DCBF4C0}"/>
          </ac:picMkLst>
        </pc:picChg>
        <pc:picChg chg="add del mod modCrop">
          <ac:chgData name="Carole Carmody" userId="a38c21eb-5db6-43fa-8a73-78eeb652019c" providerId="ADAL" clId="{C65E3616-953F-4C86-AFB5-69FC5F1D5116}" dt="2026-04-28T07:53:27.202" v="458" actId="21"/>
          <ac:picMkLst>
            <pc:docMk/>
            <pc:sldMk cId="848043105" sldId="2147474345"/>
            <ac:picMk id="16" creationId="{5517DBBB-3364-CA82-A602-B749AF4AB303}"/>
          </ac:picMkLst>
        </pc:picChg>
        <pc:picChg chg="add del mod">
          <ac:chgData name="Carole Carmody" userId="a38c21eb-5db6-43fa-8a73-78eeb652019c" providerId="ADAL" clId="{C65E3616-953F-4C86-AFB5-69FC5F1D5116}" dt="2026-04-28T07:53:27.202" v="458" actId="21"/>
          <ac:picMkLst>
            <pc:docMk/>
            <pc:sldMk cId="848043105" sldId="2147474345"/>
            <ac:picMk id="34" creationId="{670EAD4B-43D9-B7C9-433A-535CC7BE690B}"/>
          </ac:picMkLst>
        </pc:picChg>
        <pc:picChg chg="add del mod modCrop">
          <ac:chgData name="Carole Carmody" userId="a38c21eb-5db6-43fa-8a73-78eeb652019c" providerId="ADAL" clId="{C65E3616-953F-4C86-AFB5-69FC5F1D5116}" dt="2026-04-28T07:53:16.430" v="455" actId="21"/>
          <ac:picMkLst>
            <pc:docMk/>
            <pc:sldMk cId="848043105" sldId="2147474345"/>
            <ac:picMk id="47" creationId="{99DC4E38-299C-7B88-7345-5BF63E06CA24}"/>
          </ac:picMkLst>
        </pc:picChg>
        <pc:picChg chg="add del mod">
          <ac:chgData name="Carole Carmody" userId="a38c21eb-5db6-43fa-8a73-78eeb652019c" providerId="ADAL" clId="{C65E3616-953F-4C86-AFB5-69FC5F1D5116}" dt="2026-04-28T07:55:35.524" v="498" actId="478"/>
          <ac:picMkLst>
            <pc:docMk/>
            <pc:sldMk cId="848043105" sldId="2147474345"/>
            <ac:picMk id="48" creationId="{99DC4E38-299C-7B88-7345-5BF63E06CA24}"/>
          </ac:picMkLst>
        </pc:picChg>
        <pc:picChg chg="add del mod modCrop">
          <ac:chgData name="Carole Carmody" userId="a38c21eb-5db6-43fa-8a73-78eeb652019c" providerId="ADAL" clId="{C65E3616-953F-4C86-AFB5-69FC5F1D5116}" dt="2026-04-28T07:53:50.909" v="467" actId="21"/>
          <ac:picMkLst>
            <pc:docMk/>
            <pc:sldMk cId="848043105" sldId="2147474345"/>
            <ac:picMk id="49" creationId="{CC370867-A118-595A-08A4-97A2D5E27A49}"/>
          </ac:picMkLst>
        </pc:picChg>
        <pc:picChg chg="add del mod">
          <ac:chgData name="Carole Carmody" userId="a38c21eb-5db6-43fa-8a73-78eeb652019c" providerId="ADAL" clId="{C65E3616-953F-4C86-AFB5-69FC5F1D5116}" dt="2026-04-28T07:56:56.943" v="501" actId="21"/>
          <ac:picMkLst>
            <pc:docMk/>
            <pc:sldMk cId="848043105" sldId="2147474345"/>
            <ac:picMk id="55" creationId="{1FEB9399-6B47-1A37-15D5-7B1C7FAD32C3}"/>
          </ac:picMkLst>
        </pc:picChg>
        <pc:picChg chg="add del mod">
          <ac:chgData name="Carole Carmody" userId="a38c21eb-5db6-43fa-8a73-78eeb652019c" providerId="ADAL" clId="{C65E3616-953F-4C86-AFB5-69FC5F1D5116}" dt="2026-04-28T07:58:58.121" v="534" actId="21"/>
          <ac:picMkLst>
            <pc:docMk/>
            <pc:sldMk cId="848043105" sldId="2147474345"/>
            <ac:picMk id="60" creationId="{8CAE0A13-3767-E5DB-1359-7BCC7355997A}"/>
          </ac:picMkLst>
        </pc:picChg>
        <pc:picChg chg="add del mod">
          <ac:chgData name="Carole Carmody" userId="a38c21eb-5db6-43fa-8a73-78eeb652019c" providerId="ADAL" clId="{C65E3616-953F-4C86-AFB5-69FC5F1D5116}" dt="2026-04-28T07:58:26.773" v="516" actId="21"/>
          <ac:picMkLst>
            <pc:docMk/>
            <pc:sldMk cId="848043105" sldId="2147474345"/>
            <ac:picMk id="62" creationId="{07AAE5D7-B602-5C76-4234-667E5F84F76F}"/>
          </ac:picMkLst>
        </pc:picChg>
        <pc:picChg chg="add mod">
          <ac:chgData name="Carole Carmody" userId="a38c21eb-5db6-43fa-8a73-78eeb652019c" providerId="ADAL" clId="{C65E3616-953F-4C86-AFB5-69FC5F1D5116}" dt="2026-04-28T07:58:56.023" v="533"/>
          <ac:picMkLst>
            <pc:docMk/>
            <pc:sldMk cId="848043105" sldId="2147474345"/>
            <ac:picMk id="63" creationId="{07AAE5D7-B602-5C76-4234-667E5F84F76F}"/>
          </ac:picMkLst>
        </pc:picChg>
      </pc:sldChg>
      <pc:sldChg chg="addSp delSp modSp mod">
        <pc:chgData name="Carole Carmody" userId="a38c21eb-5db6-43fa-8a73-78eeb652019c" providerId="ADAL" clId="{C65E3616-953F-4C86-AFB5-69FC5F1D5116}" dt="2026-04-28T07:59:15.799" v="544"/>
        <pc:sldMkLst>
          <pc:docMk/>
          <pc:sldMk cId="4016975634" sldId="2147474346"/>
        </pc:sldMkLst>
        <pc:spChg chg="mod">
          <ac:chgData name="Carole Carmody" userId="a38c21eb-5db6-43fa-8a73-78eeb652019c" providerId="ADAL" clId="{C65E3616-953F-4C86-AFB5-69FC5F1D5116}" dt="2026-04-28T07:48:42.751" v="377" actId="207"/>
          <ac:spMkLst>
            <pc:docMk/>
            <pc:sldMk cId="4016975634" sldId="2147474346"/>
            <ac:spMk id="5" creationId="{1A15E055-1B9C-64C9-082E-748249264F71}"/>
          </ac:spMkLst>
        </pc:spChg>
        <pc:spChg chg="mod">
          <ac:chgData name="Carole Carmody" userId="a38c21eb-5db6-43fa-8a73-78eeb652019c" providerId="ADAL" clId="{C65E3616-953F-4C86-AFB5-69FC5F1D5116}" dt="2026-04-28T07:54:01.212" v="472" actId="1076"/>
          <ac:spMkLst>
            <pc:docMk/>
            <pc:sldMk cId="4016975634" sldId="2147474346"/>
            <ac:spMk id="6" creationId="{EE44D2A2-93B2-A54D-3075-CDD31279BD9C}"/>
          </ac:spMkLst>
        </pc:spChg>
        <pc:spChg chg="mod">
          <ac:chgData name="Carole Carmody" userId="a38c21eb-5db6-43fa-8a73-78eeb652019c" providerId="ADAL" clId="{C65E3616-953F-4C86-AFB5-69FC5F1D5116}" dt="2026-04-28T07:54:01.212" v="472" actId="1076"/>
          <ac:spMkLst>
            <pc:docMk/>
            <pc:sldMk cId="4016975634" sldId="2147474346"/>
            <ac:spMk id="24" creationId="{1B403401-E79D-1EF3-184F-6966DB396284}"/>
          </ac:spMkLst>
        </pc:spChg>
        <pc:spChg chg="mod">
          <ac:chgData name="Carole Carmody" userId="a38c21eb-5db6-43fa-8a73-78eeb652019c" providerId="ADAL" clId="{C65E3616-953F-4C86-AFB5-69FC5F1D5116}" dt="2026-04-28T07:54:01.212" v="472" actId="1076"/>
          <ac:spMkLst>
            <pc:docMk/>
            <pc:sldMk cId="4016975634" sldId="2147474346"/>
            <ac:spMk id="28" creationId="{BE5081DB-3A1B-4A69-AA73-E17B75EC3D1E}"/>
          </ac:spMkLst>
        </pc:spChg>
        <pc:graphicFrameChg chg="mod">
          <ac:chgData name="Carole Carmody" userId="a38c21eb-5db6-43fa-8a73-78eeb652019c" providerId="ADAL" clId="{C65E3616-953F-4C86-AFB5-69FC5F1D5116}" dt="2026-04-28T07:48:53.035" v="382" actId="1076"/>
          <ac:graphicFrameMkLst>
            <pc:docMk/>
            <pc:sldMk cId="4016975634" sldId="2147474346"/>
            <ac:graphicFrameMk id="26" creationId="{67F3FC73-FEBB-E088-CFDC-C7FB1C92507E}"/>
          </ac:graphicFrameMkLst>
        </pc:graphicFrameChg>
        <pc:graphicFrameChg chg="add del mod">
          <ac:chgData name="Carole Carmody" userId="a38c21eb-5db6-43fa-8a73-78eeb652019c" providerId="ADAL" clId="{C65E3616-953F-4C86-AFB5-69FC5F1D5116}" dt="2026-04-28T07:54:01.212" v="472" actId="1076"/>
          <ac:graphicFrameMkLst>
            <pc:docMk/>
            <pc:sldMk cId="4016975634" sldId="2147474346"/>
            <ac:graphicFrameMk id="27" creationId="{F3CBFE79-C5C7-9EB5-8518-9ABBE24DE7E5}"/>
          </ac:graphicFrameMkLst>
        </pc:graphicFrameChg>
        <pc:picChg chg="del">
          <ac:chgData name="Carole Carmody" userId="a38c21eb-5db6-43fa-8a73-78eeb652019c" providerId="ADAL" clId="{C65E3616-953F-4C86-AFB5-69FC5F1D5116}" dt="2026-04-28T07:48:40.123" v="376" actId="478"/>
          <ac:picMkLst>
            <pc:docMk/>
            <pc:sldMk cId="4016975634" sldId="2147474346"/>
            <ac:picMk id="3" creationId="{267C460F-7401-D4B3-8FB4-572AF4D185F0}"/>
          </ac:picMkLst>
        </pc:picChg>
        <pc:picChg chg="add del mod">
          <ac:chgData name="Carole Carmody" userId="a38c21eb-5db6-43fa-8a73-78eeb652019c" providerId="ADAL" clId="{C65E3616-953F-4C86-AFB5-69FC5F1D5116}" dt="2026-04-28T07:53:53.834" v="468" actId="478"/>
          <ac:picMkLst>
            <pc:docMk/>
            <pc:sldMk cId="4016975634" sldId="2147474346"/>
            <ac:picMk id="4" creationId="{E35BE2CD-47C9-A5ED-5B49-109885D65EA9}"/>
          </ac:picMkLst>
        </pc:picChg>
        <pc:picChg chg="add del mod">
          <ac:chgData name="Carole Carmody" userId="a38c21eb-5db6-43fa-8a73-78eeb652019c" providerId="ADAL" clId="{C65E3616-953F-4C86-AFB5-69FC5F1D5116}" dt="2026-04-28T07:57:42.193" v="506" actId="478"/>
          <ac:picMkLst>
            <pc:docMk/>
            <pc:sldMk cId="4016975634" sldId="2147474346"/>
            <ac:picMk id="8" creationId="{CC370867-A118-595A-08A4-97A2D5E27A49}"/>
          </ac:picMkLst>
        </pc:picChg>
        <pc:picChg chg="add mod">
          <ac:chgData name="Carole Carmody" userId="a38c21eb-5db6-43fa-8a73-78eeb652019c" providerId="ADAL" clId="{C65E3616-953F-4C86-AFB5-69FC5F1D5116}" dt="2026-04-28T07:59:15.799" v="544"/>
          <ac:picMkLst>
            <pc:docMk/>
            <pc:sldMk cId="4016975634" sldId="2147474346"/>
            <ac:picMk id="9" creationId="{8CAE0A13-3767-E5DB-1359-7BCC7355997A}"/>
          </ac:picMkLst>
        </pc:picChg>
      </pc:sldChg>
      <pc:sldChg chg="addSp delSp modSp mod">
        <pc:chgData name="Carole Carmody" userId="a38c21eb-5db6-43fa-8a73-78eeb652019c" providerId="ADAL" clId="{C65E3616-953F-4C86-AFB5-69FC5F1D5116}" dt="2026-04-28T07:59:18.065" v="545"/>
        <pc:sldMkLst>
          <pc:docMk/>
          <pc:sldMk cId="1138033459" sldId="2147474347"/>
        </pc:sldMkLst>
        <pc:spChg chg="mod">
          <ac:chgData name="Carole Carmody" userId="a38c21eb-5db6-43fa-8a73-78eeb652019c" providerId="ADAL" clId="{C65E3616-953F-4C86-AFB5-69FC5F1D5116}" dt="2026-04-28T07:49:18.042" v="391" actId="1076"/>
          <ac:spMkLst>
            <pc:docMk/>
            <pc:sldMk cId="1138033459" sldId="2147474347"/>
            <ac:spMk id="8" creationId="{AA514062-295E-DF52-A20E-DDAD6C3BA8BF}"/>
          </ac:spMkLst>
        </pc:spChg>
        <pc:picChg chg="del">
          <ac:chgData name="Carole Carmody" userId="a38c21eb-5db6-43fa-8a73-78eeb652019c" providerId="ADAL" clId="{C65E3616-953F-4C86-AFB5-69FC5F1D5116}" dt="2026-04-28T07:49:10.228" v="387" actId="478"/>
          <ac:picMkLst>
            <pc:docMk/>
            <pc:sldMk cId="1138033459" sldId="2147474347"/>
            <ac:picMk id="4" creationId="{AC0C8EE5-8FD7-24FD-4669-B17973C669D2}"/>
          </ac:picMkLst>
        </pc:picChg>
        <pc:picChg chg="add del mod">
          <ac:chgData name="Carole Carmody" userId="a38c21eb-5db6-43fa-8a73-78eeb652019c" providerId="ADAL" clId="{C65E3616-953F-4C86-AFB5-69FC5F1D5116}" dt="2026-04-28T07:54:06.198" v="473" actId="478"/>
          <ac:picMkLst>
            <pc:docMk/>
            <pc:sldMk cId="1138033459" sldId="2147474347"/>
            <ac:picMk id="5" creationId="{B53B0B17-21F9-BF81-CFF2-14183D8A6416}"/>
          </ac:picMkLst>
        </pc:picChg>
        <pc:picChg chg="add del mod">
          <ac:chgData name="Carole Carmody" userId="a38c21eb-5db6-43fa-8a73-78eeb652019c" providerId="ADAL" clId="{C65E3616-953F-4C86-AFB5-69FC5F1D5116}" dt="2026-04-28T07:57:44.143" v="507" actId="478"/>
          <ac:picMkLst>
            <pc:docMk/>
            <pc:sldMk cId="1138033459" sldId="2147474347"/>
            <ac:picMk id="12" creationId="{69283A9B-931C-5A56-64E5-14EB35F95181}"/>
          </ac:picMkLst>
        </pc:picChg>
        <pc:picChg chg="add mod">
          <ac:chgData name="Carole Carmody" userId="a38c21eb-5db6-43fa-8a73-78eeb652019c" providerId="ADAL" clId="{C65E3616-953F-4C86-AFB5-69FC5F1D5116}" dt="2026-04-28T07:59:18.065" v="545"/>
          <ac:picMkLst>
            <pc:docMk/>
            <pc:sldMk cId="1138033459" sldId="2147474347"/>
            <ac:picMk id="13" creationId="{68797BC6-9B91-3656-F0AD-57E5F7A80276}"/>
          </ac:picMkLst>
        </pc:picChg>
        <pc:picChg chg="add del mod">
          <ac:chgData name="Carole Carmody" userId="a38c21eb-5db6-43fa-8a73-78eeb652019c" providerId="ADAL" clId="{C65E3616-953F-4C86-AFB5-69FC5F1D5116}" dt="2026-04-28T07:59:06.368" v="538" actId="21"/>
          <ac:picMkLst>
            <pc:docMk/>
            <pc:sldMk cId="1138033459" sldId="2147474347"/>
            <ac:picMk id="60" creationId="{8CAE0A13-3767-E5DB-1359-7BCC7355997A}"/>
          </ac:picMkLst>
        </pc:picChg>
      </pc:sldChg>
      <pc:sldChg chg="addSp delSp modSp mod">
        <pc:chgData name="Carole Carmody" userId="a38c21eb-5db6-43fa-8a73-78eeb652019c" providerId="ADAL" clId="{C65E3616-953F-4C86-AFB5-69FC5F1D5116}" dt="2026-04-28T07:59:22.240" v="547" actId="1076"/>
        <pc:sldMkLst>
          <pc:docMk/>
          <pc:sldMk cId="96197439" sldId="2147474348"/>
        </pc:sldMkLst>
        <pc:spChg chg="mod">
          <ac:chgData name="Carole Carmody" userId="a38c21eb-5db6-43fa-8a73-78eeb652019c" providerId="ADAL" clId="{C65E3616-953F-4C86-AFB5-69FC5F1D5116}" dt="2026-04-28T07:49:29.811" v="403" actId="1036"/>
          <ac:spMkLst>
            <pc:docMk/>
            <pc:sldMk cId="96197439" sldId="2147474348"/>
            <ac:spMk id="3" creationId="{ACD38755-85B5-2FB1-1C38-A382B32F2CDC}"/>
          </ac:spMkLst>
        </pc:spChg>
        <pc:spChg chg="mod">
          <ac:chgData name="Carole Carmody" userId="a38c21eb-5db6-43fa-8a73-78eeb652019c" providerId="ADAL" clId="{C65E3616-953F-4C86-AFB5-69FC5F1D5116}" dt="2026-04-28T07:49:29.811" v="403" actId="1036"/>
          <ac:spMkLst>
            <pc:docMk/>
            <pc:sldMk cId="96197439" sldId="2147474348"/>
            <ac:spMk id="13" creationId="{2E33BE56-1C4C-8D11-D7E8-602045725893}"/>
          </ac:spMkLst>
        </pc:spChg>
        <pc:spChg chg="mod">
          <ac:chgData name="Carole Carmody" userId="a38c21eb-5db6-43fa-8a73-78eeb652019c" providerId="ADAL" clId="{C65E3616-953F-4C86-AFB5-69FC5F1D5116}" dt="2026-04-28T07:49:29.811" v="403" actId="1036"/>
          <ac:spMkLst>
            <pc:docMk/>
            <pc:sldMk cId="96197439" sldId="2147474348"/>
            <ac:spMk id="15" creationId="{819D4D87-6719-0569-D0CE-E39DDBFD1B08}"/>
          </ac:spMkLst>
        </pc:spChg>
        <pc:spChg chg="mod">
          <ac:chgData name="Carole Carmody" userId="a38c21eb-5db6-43fa-8a73-78eeb652019c" providerId="ADAL" clId="{C65E3616-953F-4C86-AFB5-69FC5F1D5116}" dt="2026-04-28T07:49:37.548" v="404" actId="207"/>
          <ac:spMkLst>
            <pc:docMk/>
            <pc:sldMk cId="96197439" sldId="2147474348"/>
            <ac:spMk id="16" creationId="{E458A14A-6523-4A88-8CD8-5DA3BA26A6F7}"/>
          </ac:spMkLst>
        </pc:spChg>
        <pc:graphicFrameChg chg="mod">
          <ac:chgData name="Carole Carmody" userId="a38c21eb-5db6-43fa-8a73-78eeb652019c" providerId="ADAL" clId="{C65E3616-953F-4C86-AFB5-69FC5F1D5116}" dt="2026-04-28T07:49:29.811" v="403" actId="1036"/>
          <ac:graphicFrameMkLst>
            <pc:docMk/>
            <pc:sldMk cId="96197439" sldId="2147474348"/>
            <ac:graphicFrameMk id="14" creationId="{BA493841-51DA-B49B-E887-B137E90AD019}"/>
          </ac:graphicFrameMkLst>
        </pc:graphicFrameChg>
        <pc:picChg chg="add del mod">
          <ac:chgData name="Carole Carmody" userId="a38c21eb-5db6-43fa-8a73-78eeb652019c" providerId="ADAL" clId="{C65E3616-953F-4C86-AFB5-69FC5F1D5116}" dt="2026-04-28T07:54:09.848" v="476" actId="478"/>
          <ac:picMkLst>
            <pc:docMk/>
            <pc:sldMk cId="96197439" sldId="2147474348"/>
            <ac:picMk id="5" creationId="{A6FE7D79-A692-0B3C-DB85-1F830C3AFD55}"/>
          </ac:picMkLst>
        </pc:picChg>
        <pc:picChg chg="add del mod">
          <ac:chgData name="Carole Carmody" userId="a38c21eb-5db6-43fa-8a73-78eeb652019c" providerId="ADAL" clId="{C65E3616-953F-4C86-AFB5-69FC5F1D5116}" dt="2026-04-28T07:57:46.085" v="508" actId="478"/>
          <ac:picMkLst>
            <pc:docMk/>
            <pc:sldMk cId="96197439" sldId="2147474348"/>
            <ac:picMk id="10" creationId="{3102200F-DD69-F2F1-7CE4-0B9DFF6BD689}"/>
          </ac:picMkLst>
        </pc:picChg>
        <pc:picChg chg="del">
          <ac:chgData name="Carole Carmody" userId="a38c21eb-5db6-43fa-8a73-78eeb652019c" providerId="ADAL" clId="{C65E3616-953F-4C86-AFB5-69FC5F1D5116}" dt="2026-04-28T07:49:25.645" v="393" actId="478"/>
          <ac:picMkLst>
            <pc:docMk/>
            <pc:sldMk cId="96197439" sldId="2147474348"/>
            <ac:picMk id="11" creationId="{394C8D30-32CB-6A9D-DD88-9BCDB6AD86E4}"/>
          </ac:picMkLst>
        </pc:picChg>
        <pc:picChg chg="add del mod">
          <ac:chgData name="Carole Carmody" userId="a38c21eb-5db6-43fa-8a73-78eeb652019c" providerId="ADAL" clId="{C65E3616-953F-4C86-AFB5-69FC5F1D5116}" dt="2026-04-28T07:54:15.669" v="480" actId="478"/>
          <ac:picMkLst>
            <pc:docMk/>
            <pc:sldMk cId="96197439" sldId="2147474348"/>
            <ac:picMk id="12" creationId="{96CD5A4A-259A-D3D6-BE69-399F6BF71397}"/>
          </ac:picMkLst>
        </pc:picChg>
        <pc:picChg chg="add mod">
          <ac:chgData name="Carole Carmody" userId="a38c21eb-5db6-43fa-8a73-78eeb652019c" providerId="ADAL" clId="{C65E3616-953F-4C86-AFB5-69FC5F1D5116}" dt="2026-04-28T07:59:22.240" v="547" actId="1076"/>
          <ac:picMkLst>
            <pc:docMk/>
            <pc:sldMk cId="96197439" sldId="2147474348"/>
            <ac:picMk id="24" creationId="{C49E6681-63A0-45D7-16E6-F7E09654C9E2}"/>
          </ac:picMkLst>
        </pc:picChg>
      </pc:sldChg>
      <pc:sldChg chg="addSp modSp mod">
        <pc:chgData name="Carole Carmody" userId="a38c21eb-5db6-43fa-8a73-78eeb652019c" providerId="ADAL" clId="{C65E3616-953F-4C86-AFB5-69FC5F1D5116}" dt="2026-04-28T07:42:15.516" v="358"/>
        <pc:sldMkLst>
          <pc:docMk/>
          <pc:sldMk cId="1897366443" sldId="2147474989"/>
        </pc:sldMkLst>
        <pc:spChg chg="mod">
          <ac:chgData name="Carole Carmody" userId="a38c21eb-5db6-43fa-8a73-78eeb652019c" providerId="ADAL" clId="{C65E3616-953F-4C86-AFB5-69FC5F1D5116}" dt="2026-04-28T07:41:44.296" v="356" actId="1076"/>
          <ac:spMkLst>
            <pc:docMk/>
            <pc:sldMk cId="1897366443" sldId="2147474989"/>
            <ac:spMk id="2" creationId="{966B115B-D967-7E43-5936-4436E4EB6BC8}"/>
          </ac:spMkLst>
        </pc:spChg>
        <pc:picChg chg="add mod">
          <ac:chgData name="Carole Carmody" userId="a38c21eb-5db6-43fa-8a73-78eeb652019c" providerId="ADAL" clId="{C65E3616-953F-4C86-AFB5-69FC5F1D5116}" dt="2026-04-28T07:42:15.516" v="358"/>
          <ac:picMkLst>
            <pc:docMk/>
            <pc:sldMk cId="1897366443" sldId="2147474989"/>
            <ac:picMk id="10" creationId="{FECCF6FB-CEEC-D59C-A3F3-BFE3C95A55CA}"/>
          </ac:picMkLst>
        </pc:picChg>
      </pc:sldChg>
      <pc:sldChg chg="modSp mod">
        <pc:chgData name="Carole Carmody" userId="a38c21eb-5db6-43fa-8a73-78eeb652019c" providerId="ADAL" clId="{C65E3616-953F-4C86-AFB5-69FC5F1D5116}" dt="2026-04-28T07:40:52.359" v="351" actId="20577"/>
        <pc:sldMkLst>
          <pc:docMk/>
          <pc:sldMk cId="737577817" sldId="2147475014"/>
        </pc:sldMkLst>
        <pc:spChg chg="mod">
          <ac:chgData name="Carole Carmody" userId="a38c21eb-5db6-43fa-8a73-78eeb652019c" providerId="ADAL" clId="{C65E3616-953F-4C86-AFB5-69FC5F1D5116}" dt="2026-04-28T07:40:52.359" v="351" actId="20577"/>
          <ac:spMkLst>
            <pc:docMk/>
            <pc:sldMk cId="737577817" sldId="2147475014"/>
            <ac:spMk id="9" creationId="{E19FC19F-782B-5D52-BDDA-4D1609B8D1C5}"/>
          </ac:spMkLst>
        </pc:spChg>
      </pc:sldChg>
      <pc:sldChg chg="modSp mod">
        <pc:chgData name="Carole Carmody" userId="a38c21eb-5db6-43fa-8a73-78eeb652019c" providerId="ADAL" clId="{C65E3616-953F-4C86-AFB5-69FC5F1D5116}" dt="2026-04-28T07:41:09.143" v="352" actId="120"/>
        <pc:sldMkLst>
          <pc:docMk/>
          <pc:sldMk cId="1986463905" sldId="2147475047"/>
        </pc:sldMkLst>
        <pc:spChg chg="mod">
          <ac:chgData name="Carole Carmody" userId="a38c21eb-5db6-43fa-8a73-78eeb652019c" providerId="ADAL" clId="{C65E3616-953F-4C86-AFB5-69FC5F1D5116}" dt="2026-04-28T07:41:09.143" v="352" actId="120"/>
          <ac:spMkLst>
            <pc:docMk/>
            <pc:sldMk cId="1986463905" sldId="2147475047"/>
            <ac:spMk id="25" creationId="{385D4E72-1EDE-EBD8-1731-076280CFF170}"/>
          </ac:spMkLst>
        </pc:spChg>
      </pc:sldChg>
      <pc:sldChg chg="addSp delSp modSp mod">
        <pc:chgData name="Carole Carmody" userId="a38c21eb-5db6-43fa-8a73-78eeb652019c" providerId="ADAL" clId="{C65E3616-953F-4C86-AFB5-69FC5F1D5116}" dt="2026-04-28T08:11:06.929" v="741" actId="1076"/>
        <pc:sldMkLst>
          <pc:docMk/>
          <pc:sldMk cId="2615416002" sldId="2147475277"/>
        </pc:sldMkLst>
        <pc:spChg chg="mod">
          <ac:chgData name="Carole Carmody" userId="a38c21eb-5db6-43fa-8a73-78eeb652019c" providerId="ADAL" clId="{C65E3616-953F-4C86-AFB5-69FC5F1D5116}" dt="2026-04-28T08:10:40.695" v="733" actId="207"/>
          <ac:spMkLst>
            <pc:docMk/>
            <pc:sldMk cId="2615416002" sldId="2147475277"/>
            <ac:spMk id="5" creationId="{F2BAB47A-7239-89C7-B1A6-FE4305D57A6D}"/>
          </ac:spMkLst>
        </pc:spChg>
        <pc:picChg chg="add mod">
          <ac:chgData name="Carole Carmody" userId="a38c21eb-5db6-43fa-8a73-78eeb652019c" providerId="ADAL" clId="{C65E3616-953F-4C86-AFB5-69FC5F1D5116}" dt="2026-04-28T08:11:06.929" v="741" actId="1076"/>
          <ac:picMkLst>
            <pc:docMk/>
            <pc:sldMk cId="2615416002" sldId="2147475277"/>
            <ac:picMk id="3" creationId="{12B27ECA-19C7-C823-27EB-3A5B437C6F18}"/>
          </ac:picMkLst>
        </pc:picChg>
        <pc:picChg chg="del">
          <ac:chgData name="Carole Carmody" userId="a38c21eb-5db6-43fa-8a73-78eeb652019c" providerId="ADAL" clId="{C65E3616-953F-4C86-AFB5-69FC5F1D5116}" dt="2026-04-28T08:10:57.912" v="737" actId="478"/>
          <ac:picMkLst>
            <pc:docMk/>
            <pc:sldMk cId="2615416002" sldId="2147475277"/>
            <ac:picMk id="66" creationId="{598812C5-7ECB-0D86-3F40-59F8F89864AF}"/>
          </ac:picMkLst>
        </pc:picChg>
      </pc:sldChg>
      <pc:sldChg chg="addSp delSp modSp mod">
        <pc:chgData name="Carole Carmody" userId="a38c21eb-5db6-43fa-8a73-78eeb652019c" providerId="ADAL" clId="{C65E3616-953F-4C86-AFB5-69FC5F1D5116}" dt="2026-04-28T08:15:19.941" v="787" actId="1076"/>
        <pc:sldMkLst>
          <pc:docMk/>
          <pc:sldMk cId="1285735304" sldId="2147475278"/>
        </pc:sldMkLst>
        <pc:spChg chg="mod">
          <ac:chgData name="Carole Carmody" userId="a38c21eb-5db6-43fa-8a73-78eeb652019c" providerId="ADAL" clId="{C65E3616-953F-4C86-AFB5-69FC5F1D5116}" dt="2026-04-28T08:12:29.253" v="759" actId="207"/>
          <ac:spMkLst>
            <pc:docMk/>
            <pc:sldMk cId="1285735304" sldId="2147475278"/>
            <ac:spMk id="5" creationId="{4B535CB3-B56D-6D61-79DA-61408E526938}"/>
          </ac:spMkLst>
        </pc:spChg>
        <pc:picChg chg="add mod">
          <ac:chgData name="Carole Carmody" userId="a38c21eb-5db6-43fa-8a73-78eeb652019c" providerId="ADAL" clId="{C65E3616-953F-4C86-AFB5-69FC5F1D5116}" dt="2026-04-28T08:15:19.941" v="787" actId="1076"/>
          <ac:picMkLst>
            <pc:docMk/>
            <pc:sldMk cId="1285735304" sldId="2147475278"/>
            <ac:picMk id="3" creationId="{937D7F8A-EAAF-E944-4740-2C0BC52242D4}"/>
          </ac:picMkLst>
        </pc:picChg>
        <pc:picChg chg="del">
          <ac:chgData name="Carole Carmody" userId="a38c21eb-5db6-43fa-8a73-78eeb652019c" providerId="ADAL" clId="{C65E3616-953F-4C86-AFB5-69FC5F1D5116}" dt="2026-04-28T08:15:13.455" v="784" actId="478"/>
          <ac:picMkLst>
            <pc:docMk/>
            <pc:sldMk cId="1285735304" sldId="2147475278"/>
            <ac:picMk id="48" creationId="{6333351D-8625-1C5C-3666-D2F5091168B3}"/>
          </ac:picMkLst>
        </pc:picChg>
      </pc:sldChg>
      <pc:sldChg chg="addSp delSp modSp mod">
        <pc:chgData name="Carole Carmody" userId="a38c21eb-5db6-43fa-8a73-78eeb652019c" providerId="ADAL" clId="{C65E3616-953F-4C86-AFB5-69FC5F1D5116}" dt="2026-04-28T07:55:14.681" v="491" actId="207"/>
        <pc:sldMkLst>
          <pc:docMk/>
          <pc:sldMk cId="2941562825" sldId="2147475279"/>
        </pc:sldMkLst>
        <pc:spChg chg="mod">
          <ac:chgData name="Carole Carmody" userId="a38c21eb-5db6-43fa-8a73-78eeb652019c" providerId="ADAL" clId="{C65E3616-953F-4C86-AFB5-69FC5F1D5116}" dt="2026-04-28T07:55:14.681" v="491" actId="207"/>
          <ac:spMkLst>
            <pc:docMk/>
            <pc:sldMk cId="2941562825" sldId="2147475279"/>
            <ac:spMk id="8" creationId="{B75DF177-3856-0ED1-AACA-38598B0988E1}"/>
          </ac:spMkLst>
        </pc:spChg>
        <pc:picChg chg="add mod">
          <ac:chgData name="Carole Carmody" userId="a38c21eb-5db6-43fa-8a73-78eeb652019c" providerId="ADAL" clId="{C65E3616-953F-4C86-AFB5-69FC5F1D5116}" dt="2026-04-28T07:55:12.821" v="490" actId="1076"/>
          <ac:picMkLst>
            <pc:docMk/>
            <pc:sldMk cId="2941562825" sldId="2147475279"/>
            <ac:picMk id="4" creationId="{411E3599-9BF2-651E-24CB-575634050B8A}"/>
          </ac:picMkLst>
        </pc:picChg>
        <pc:picChg chg="del">
          <ac:chgData name="Carole Carmody" userId="a38c21eb-5db6-43fa-8a73-78eeb652019c" providerId="ADAL" clId="{C65E3616-953F-4C86-AFB5-69FC5F1D5116}" dt="2026-04-28T07:55:11.339" v="488" actId="478"/>
          <ac:picMkLst>
            <pc:docMk/>
            <pc:sldMk cId="2941562825" sldId="2147475279"/>
            <ac:picMk id="27" creationId="{86F6A3E1-3332-79E0-5FE8-8E3478E2BBF8}"/>
          </ac:picMkLst>
        </pc:picChg>
      </pc:sldChg>
      <pc:sldChg chg="modSp mod">
        <pc:chgData name="Carole Carmody" userId="a38c21eb-5db6-43fa-8a73-78eeb652019c" providerId="ADAL" clId="{C65E3616-953F-4C86-AFB5-69FC5F1D5116}" dt="2026-04-28T07:40:33.534" v="346" actId="1037"/>
        <pc:sldMkLst>
          <pc:docMk/>
          <pc:sldMk cId="257951748" sldId="2147475280"/>
        </pc:sldMkLst>
        <pc:spChg chg="mod">
          <ac:chgData name="Carole Carmody" userId="a38c21eb-5db6-43fa-8a73-78eeb652019c" providerId="ADAL" clId="{C65E3616-953F-4C86-AFB5-69FC5F1D5116}" dt="2026-04-28T07:40:28.301" v="334" actId="1076"/>
          <ac:spMkLst>
            <pc:docMk/>
            <pc:sldMk cId="257951748" sldId="2147475280"/>
            <ac:spMk id="8" creationId="{8E28A456-5563-5372-8325-9ECF7B358748}"/>
          </ac:spMkLst>
        </pc:spChg>
        <pc:spChg chg="mod">
          <ac:chgData name="Carole Carmody" userId="a38c21eb-5db6-43fa-8a73-78eeb652019c" providerId="ADAL" clId="{C65E3616-953F-4C86-AFB5-69FC5F1D5116}" dt="2026-04-28T07:40:33.534" v="346" actId="1037"/>
          <ac:spMkLst>
            <pc:docMk/>
            <pc:sldMk cId="257951748" sldId="2147475280"/>
            <ac:spMk id="12" creationId="{30136B7D-AFF3-FE0C-1901-F25781A915E4}"/>
          </ac:spMkLst>
        </pc:spChg>
        <pc:spChg chg="mod">
          <ac:chgData name="Carole Carmody" userId="a38c21eb-5db6-43fa-8a73-78eeb652019c" providerId="ADAL" clId="{C65E3616-953F-4C86-AFB5-69FC5F1D5116}" dt="2026-04-28T07:40:33.534" v="346" actId="1037"/>
          <ac:spMkLst>
            <pc:docMk/>
            <pc:sldMk cId="257951748" sldId="2147475280"/>
            <ac:spMk id="13" creationId="{5456A0F5-BD6B-62A7-F9A9-3038B1E8755F}"/>
          </ac:spMkLst>
        </pc:spChg>
        <pc:spChg chg="mod">
          <ac:chgData name="Carole Carmody" userId="a38c21eb-5db6-43fa-8a73-78eeb652019c" providerId="ADAL" clId="{C65E3616-953F-4C86-AFB5-69FC5F1D5116}" dt="2026-04-28T07:40:33.534" v="346" actId="1037"/>
          <ac:spMkLst>
            <pc:docMk/>
            <pc:sldMk cId="257951748" sldId="2147475280"/>
            <ac:spMk id="14" creationId="{8E666007-DD1A-4DBE-957E-1FAB8B32511B}"/>
          </ac:spMkLst>
        </pc:spChg>
      </pc:sldChg>
      <pc:sldChg chg="addSp delSp modSp mod">
        <pc:chgData name="Carole Carmody" userId="a38c21eb-5db6-43fa-8a73-78eeb652019c" providerId="ADAL" clId="{C65E3616-953F-4C86-AFB5-69FC5F1D5116}" dt="2026-04-28T08:03:31.934" v="608" actId="14100"/>
        <pc:sldMkLst>
          <pc:docMk/>
          <pc:sldMk cId="490745173" sldId="2147475281"/>
        </pc:sldMkLst>
        <pc:spChg chg="mod">
          <ac:chgData name="Carole Carmody" userId="a38c21eb-5db6-43fa-8a73-78eeb652019c" providerId="ADAL" clId="{C65E3616-953F-4C86-AFB5-69FC5F1D5116}" dt="2026-04-28T08:03:27.454" v="607" actId="207"/>
          <ac:spMkLst>
            <pc:docMk/>
            <pc:sldMk cId="490745173" sldId="2147475281"/>
            <ac:spMk id="8" creationId="{9584DA03-BE64-9240-590A-F329B808FE54}"/>
          </ac:spMkLst>
        </pc:spChg>
        <pc:spChg chg="mod">
          <ac:chgData name="Carole Carmody" userId="a38c21eb-5db6-43fa-8a73-78eeb652019c" providerId="ADAL" clId="{C65E3616-953F-4C86-AFB5-69FC5F1D5116}" dt="2026-04-28T08:03:31.934" v="608" actId="14100"/>
          <ac:spMkLst>
            <pc:docMk/>
            <pc:sldMk cId="490745173" sldId="2147475281"/>
            <ac:spMk id="52" creationId="{FAF94B16-002B-3FE1-3987-3EAE3A9E1DD7}"/>
          </ac:spMkLst>
        </pc:spChg>
        <pc:picChg chg="add mod">
          <ac:chgData name="Carole Carmody" userId="a38c21eb-5db6-43fa-8a73-78eeb652019c" providerId="ADAL" clId="{C65E3616-953F-4C86-AFB5-69FC5F1D5116}" dt="2026-04-28T08:03:25.675" v="606" actId="1076"/>
          <ac:picMkLst>
            <pc:docMk/>
            <pc:sldMk cId="490745173" sldId="2147475281"/>
            <ac:picMk id="3" creationId="{928AD322-F00A-5FB7-FD56-5DACA85F018F}"/>
          </ac:picMkLst>
        </pc:picChg>
        <pc:picChg chg="del">
          <ac:chgData name="Carole Carmody" userId="a38c21eb-5db6-43fa-8a73-78eeb652019c" providerId="ADAL" clId="{C65E3616-953F-4C86-AFB5-69FC5F1D5116}" dt="2026-04-28T08:03:23.528" v="604" actId="478"/>
          <ac:picMkLst>
            <pc:docMk/>
            <pc:sldMk cId="490745173" sldId="2147475281"/>
            <ac:picMk id="54" creationId="{F9F6F1BD-A9FB-0046-3210-7EE564AB4A22}"/>
          </ac:picMkLst>
        </pc:picChg>
      </pc:sldChg>
      <pc:sldChg chg="addSp delSp modSp mod">
        <pc:chgData name="Carole Carmody" userId="a38c21eb-5db6-43fa-8a73-78eeb652019c" providerId="ADAL" clId="{C65E3616-953F-4C86-AFB5-69FC5F1D5116}" dt="2026-04-28T08:07:41.516" v="692" actId="1038"/>
        <pc:sldMkLst>
          <pc:docMk/>
          <pc:sldMk cId="276924870" sldId="2147475282"/>
        </pc:sldMkLst>
        <pc:spChg chg="mod">
          <ac:chgData name="Carole Carmody" userId="a38c21eb-5db6-43fa-8a73-78eeb652019c" providerId="ADAL" clId="{C65E3616-953F-4C86-AFB5-69FC5F1D5116}" dt="2026-04-28T08:07:30.899" v="683" actId="207"/>
          <ac:spMkLst>
            <pc:docMk/>
            <pc:sldMk cId="276924870" sldId="2147475282"/>
            <ac:spMk id="8" creationId="{4EB7FC97-2E35-ABBB-2A1B-F12ADAF128CF}"/>
          </ac:spMkLst>
        </pc:spChg>
        <pc:spChg chg="mod">
          <ac:chgData name="Carole Carmody" userId="a38c21eb-5db6-43fa-8a73-78eeb652019c" providerId="ADAL" clId="{C65E3616-953F-4C86-AFB5-69FC5F1D5116}" dt="2026-04-28T08:07:41.516" v="692" actId="1038"/>
          <ac:spMkLst>
            <pc:docMk/>
            <pc:sldMk cId="276924870" sldId="2147475282"/>
            <ac:spMk id="32" creationId="{7CDFCB8A-7DAB-67C9-A660-02F0B13C9CA9}"/>
          </ac:spMkLst>
        </pc:spChg>
        <pc:spChg chg="mod">
          <ac:chgData name="Carole Carmody" userId="a38c21eb-5db6-43fa-8a73-78eeb652019c" providerId="ADAL" clId="{C65E3616-953F-4C86-AFB5-69FC5F1D5116}" dt="2026-04-28T08:07:41.516" v="692" actId="1038"/>
          <ac:spMkLst>
            <pc:docMk/>
            <pc:sldMk cId="276924870" sldId="2147475282"/>
            <ac:spMk id="40" creationId="{6BA92870-2B53-BF70-3B02-99DB93B85FF3}"/>
          </ac:spMkLst>
        </pc:spChg>
        <pc:spChg chg="mod">
          <ac:chgData name="Carole Carmody" userId="a38c21eb-5db6-43fa-8a73-78eeb652019c" providerId="ADAL" clId="{C65E3616-953F-4C86-AFB5-69FC5F1D5116}" dt="2026-04-28T08:07:41.516" v="692" actId="1038"/>
          <ac:spMkLst>
            <pc:docMk/>
            <pc:sldMk cId="276924870" sldId="2147475282"/>
            <ac:spMk id="49" creationId="{21A37DDD-34A6-1AED-C752-376AAD6FEC87}"/>
          </ac:spMkLst>
        </pc:spChg>
        <pc:spChg chg="mod">
          <ac:chgData name="Carole Carmody" userId="a38c21eb-5db6-43fa-8a73-78eeb652019c" providerId="ADAL" clId="{C65E3616-953F-4C86-AFB5-69FC5F1D5116}" dt="2026-04-28T08:07:41.516" v="692" actId="1038"/>
          <ac:spMkLst>
            <pc:docMk/>
            <pc:sldMk cId="276924870" sldId="2147475282"/>
            <ac:spMk id="50" creationId="{3F9AD4A2-D95B-AEA6-25A6-A870D94EEA9C}"/>
          </ac:spMkLst>
        </pc:spChg>
        <pc:spChg chg="mod">
          <ac:chgData name="Carole Carmody" userId="a38c21eb-5db6-43fa-8a73-78eeb652019c" providerId="ADAL" clId="{C65E3616-953F-4C86-AFB5-69FC5F1D5116}" dt="2026-04-28T08:07:41.516" v="692" actId="1038"/>
          <ac:spMkLst>
            <pc:docMk/>
            <pc:sldMk cId="276924870" sldId="2147475282"/>
            <ac:spMk id="76" creationId="{CC51949A-BE4A-AA5D-1181-ABCED9EF2F1F}"/>
          </ac:spMkLst>
        </pc:spChg>
        <pc:graphicFrameChg chg="mod">
          <ac:chgData name="Carole Carmody" userId="a38c21eb-5db6-43fa-8a73-78eeb652019c" providerId="ADAL" clId="{C65E3616-953F-4C86-AFB5-69FC5F1D5116}" dt="2026-04-28T08:07:41.516" v="692" actId="1038"/>
          <ac:graphicFrameMkLst>
            <pc:docMk/>
            <pc:sldMk cId="276924870" sldId="2147475282"/>
            <ac:graphicFrameMk id="37" creationId="{B8E5072B-BADB-2ABC-5607-4D4673E39B2D}"/>
          </ac:graphicFrameMkLst>
        </pc:graphicFrameChg>
        <pc:graphicFrameChg chg="mod">
          <ac:chgData name="Carole Carmody" userId="a38c21eb-5db6-43fa-8a73-78eeb652019c" providerId="ADAL" clId="{C65E3616-953F-4C86-AFB5-69FC5F1D5116}" dt="2026-04-28T08:07:41.516" v="692" actId="1038"/>
          <ac:graphicFrameMkLst>
            <pc:docMk/>
            <pc:sldMk cId="276924870" sldId="2147475282"/>
            <ac:graphicFrameMk id="42" creationId="{D9E3438B-C998-1191-EFEB-CB2A68E1E44B}"/>
          </ac:graphicFrameMkLst>
        </pc:graphicFrameChg>
        <pc:picChg chg="add mod">
          <ac:chgData name="Carole Carmody" userId="a38c21eb-5db6-43fa-8a73-78eeb652019c" providerId="ADAL" clId="{C65E3616-953F-4C86-AFB5-69FC5F1D5116}" dt="2026-04-28T08:07:34.205" v="689" actId="1036"/>
          <ac:picMkLst>
            <pc:docMk/>
            <pc:sldMk cId="276924870" sldId="2147475282"/>
            <ac:picMk id="3" creationId="{AE7129C6-B1B7-818E-451B-AAF57DD6496A}"/>
          </ac:picMkLst>
        </pc:picChg>
        <pc:picChg chg="del">
          <ac:chgData name="Carole Carmody" userId="a38c21eb-5db6-43fa-8a73-78eeb652019c" providerId="ADAL" clId="{C65E3616-953F-4C86-AFB5-69FC5F1D5116}" dt="2026-04-28T08:07:25.509" v="681" actId="478"/>
          <ac:picMkLst>
            <pc:docMk/>
            <pc:sldMk cId="276924870" sldId="2147475282"/>
            <ac:picMk id="17" creationId="{0D018B7A-6704-1C5B-DD39-7C580DA2A3B3}"/>
          </ac:picMkLst>
        </pc:picChg>
      </pc:sldChg>
      <pc:sldChg chg="addSp delSp modSp mod">
        <pc:chgData name="Carole Carmody" userId="a38c21eb-5db6-43fa-8a73-78eeb652019c" providerId="ADAL" clId="{C65E3616-953F-4C86-AFB5-69FC5F1D5116}" dt="2026-04-28T08:11:16.836" v="744" actId="207"/>
        <pc:sldMkLst>
          <pc:docMk/>
          <pc:sldMk cId="2075822434" sldId="2147475283"/>
        </pc:sldMkLst>
        <pc:spChg chg="mod">
          <ac:chgData name="Carole Carmody" userId="a38c21eb-5db6-43fa-8a73-78eeb652019c" providerId="ADAL" clId="{C65E3616-953F-4C86-AFB5-69FC5F1D5116}" dt="2026-04-28T08:11:16.836" v="744" actId="207"/>
          <ac:spMkLst>
            <pc:docMk/>
            <pc:sldMk cId="2075822434" sldId="2147475283"/>
            <ac:spMk id="8" creationId="{CDC1B506-11BD-82EC-C285-5C033784220D}"/>
          </ac:spMkLst>
        </pc:spChg>
        <pc:picChg chg="del">
          <ac:chgData name="Carole Carmody" userId="a38c21eb-5db6-43fa-8a73-78eeb652019c" providerId="ADAL" clId="{C65E3616-953F-4C86-AFB5-69FC5F1D5116}" dt="2026-04-28T08:11:12.872" v="742" actId="478"/>
          <ac:picMkLst>
            <pc:docMk/>
            <pc:sldMk cId="2075822434" sldId="2147475283"/>
            <ac:picMk id="3" creationId="{54C512A8-C0CD-B9E1-B9D4-08024EB54B22}"/>
          </ac:picMkLst>
        </pc:picChg>
        <pc:picChg chg="add mod">
          <ac:chgData name="Carole Carmody" userId="a38c21eb-5db6-43fa-8a73-78eeb652019c" providerId="ADAL" clId="{C65E3616-953F-4C86-AFB5-69FC5F1D5116}" dt="2026-04-28T08:11:13.186" v="743"/>
          <ac:picMkLst>
            <pc:docMk/>
            <pc:sldMk cId="2075822434" sldId="2147475283"/>
            <ac:picMk id="4" creationId="{3184A3AA-083A-C8B3-C161-A929387C2721}"/>
          </ac:picMkLst>
        </pc:picChg>
      </pc:sldChg>
      <pc:sldChg chg="addSp delSp modSp mod">
        <pc:chgData name="Carole Carmody" userId="a38c21eb-5db6-43fa-8a73-78eeb652019c" providerId="ADAL" clId="{C65E3616-953F-4C86-AFB5-69FC5F1D5116}" dt="2026-04-28T08:03:05.586" v="599" actId="21"/>
        <pc:sldMkLst>
          <pc:docMk/>
          <pc:sldMk cId="2924965646" sldId="2147475284"/>
        </pc:sldMkLst>
        <pc:spChg chg="mod">
          <ac:chgData name="Carole Carmody" userId="a38c21eb-5db6-43fa-8a73-78eeb652019c" providerId="ADAL" clId="{C65E3616-953F-4C86-AFB5-69FC5F1D5116}" dt="2026-04-28T07:55:29.879" v="497" actId="207"/>
          <ac:spMkLst>
            <pc:docMk/>
            <pc:sldMk cId="2924965646" sldId="2147475284"/>
            <ac:spMk id="16" creationId="{82C81D2A-09A4-5453-6BD7-D9741BBE2ABB}"/>
          </ac:spMkLst>
        </pc:spChg>
        <pc:picChg chg="add mod">
          <ac:chgData name="Carole Carmody" userId="a38c21eb-5db6-43fa-8a73-78eeb652019c" providerId="ADAL" clId="{C65E3616-953F-4C86-AFB5-69FC5F1D5116}" dt="2026-04-28T07:55:21.900" v="495" actId="1076"/>
          <ac:picMkLst>
            <pc:docMk/>
            <pc:sldMk cId="2924965646" sldId="2147475284"/>
            <ac:picMk id="3" creationId="{CF11F01F-FAFB-62CF-EFF4-2B48CCF3D878}"/>
          </ac:picMkLst>
        </pc:picChg>
        <pc:picChg chg="add del mod">
          <ac:chgData name="Carole Carmody" userId="a38c21eb-5db6-43fa-8a73-78eeb652019c" providerId="ADAL" clId="{C65E3616-953F-4C86-AFB5-69FC5F1D5116}" dt="2026-04-28T08:03:05.586" v="599" actId="21"/>
          <ac:picMkLst>
            <pc:docMk/>
            <pc:sldMk cId="2924965646" sldId="2147475284"/>
            <ac:picMk id="8" creationId="{B4B6493A-A2A6-99D1-A2A1-B11D53B84BAF}"/>
          </ac:picMkLst>
        </pc:picChg>
        <pc:picChg chg="del">
          <ac:chgData name="Carole Carmody" userId="a38c21eb-5db6-43fa-8a73-78eeb652019c" providerId="ADAL" clId="{C65E3616-953F-4C86-AFB5-69FC5F1D5116}" dt="2026-04-28T07:55:18.605" v="492" actId="478"/>
          <ac:picMkLst>
            <pc:docMk/>
            <pc:sldMk cId="2924965646" sldId="2147475284"/>
            <ac:picMk id="23" creationId="{8924FAF8-A04D-72BB-874D-04A66AB1140A}"/>
          </ac:picMkLst>
        </pc:picChg>
      </pc:sldChg>
      <pc:sldChg chg="addSp delSp modSp mod">
        <pc:chgData name="Carole Carmody" userId="a38c21eb-5db6-43fa-8a73-78eeb652019c" providerId="ADAL" clId="{C65E3616-953F-4C86-AFB5-69FC5F1D5116}" dt="2026-04-28T08:03:47.935" v="619" actId="1036"/>
        <pc:sldMkLst>
          <pc:docMk/>
          <pc:sldMk cId="2408700353" sldId="2147475285"/>
        </pc:sldMkLst>
        <pc:spChg chg="mod">
          <ac:chgData name="Carole Carmody" userId="a38c21eb-5db6-43fa-8a73-78eeb652019c" providerId="ADAL" clId="{C65E3616-953F-4C86-AFB5-69FC5F1D5116}" dt="2026-04-28T08:03:41.669" v="614" actId="1036"/>
          <ac:spMkLst>
            <pc:docMk/>
            <pc:sldMk cId="2408700353" sldId="2147475285"/>
            <ac:spMk id="16" creationId="{5A0145E0-86AC-2662-FA7B-33DD2A6DDD38}"/>
          </ac:spMkLst>
        </pc:spChg>
        <pc:spChg chg="mod">
          <ac:chgData name="Carole Carmody" userId="a38c21eb-5db6-43fa-8a73-78eeb652019c" providerId="ADAL" clId="{C65E3616-953F-4C86-AFB5-69FC5F1D5116}" dt="2026-04-28T08:03:44.826" v="615" actId="14100"/>
          <ac:spMkLst>
            <pc:docMk/>
            <pc:sldMk cId="2408700353" sldId="2147475285"/>
            <ac:spMk id="19" creationId="{A76E06F4-4E29-9E8E-B312-0D2B0FFA97E2}"/>
          </ac:spMkLst>
        </pc:spChg>
        <pc:spChg chg="mod">
          <ac:chgData name="Carole Carmody" userId="a38c21eb-5db6-43fa-8a73-78eeb652019c" providerId="ADAL" clId="{C65E3616-953F-4C86-AFB5-69FC5F1D5116}" dt="2026-04-28T08:03:47.935" v="619" actId="1036"/>
          <ac:spMkLst>
            <pc:docMk/>
            <pc:sldMk cId="2408700353" sldId="2147475285"/>
            <ac:spMk id="28" creationId="{B162F106-C32B-1158-E436-5E17B17D8F70}"/>
          </ac:spMkLst>
        </pc:spChg>
        <pc:picChg chg="add mod">
          <ac:chgData name="Carole Carmody" userId="a38c21eb-5db6-43fa-8a73-78eeb652019c" providerId="ADAL" clId="{C65E3616-953F-4C86-AFB5-69FC5F1D5116}" dt="2026-04-28T08:03:36.939" v="610"/>
          <ac:picMkLst>
            <pc:docMk/>
            <pc:sldMk cId="2408700353" sldId="2147475285"/>
            <ac:picMk id="3" creationId="{BAD57E41-7E9B-41FC-E008-E9E48BF3002C}"/>
          </ac:picMkLst>
        </pc:picChg>
        <pc:picChg chg="del">
          <ac:chgData name="Carole Carmody" userId="a38c21eb-5db6-43fa-8a73-78eeb652019c" providerId="ADAL" clId="{C65E3616-953F-4C86-AFB5-69FC5F1D5116}" dt="2026-04-28T08:03:36.614" v="609" actId="478"/>
          <ac:picMkLst>
            <pc:docMk/>
            <pc:sldMk cId="2408700353" sldId="2147475285"/>
            <ac:picMk id="20" creationId="{FA62AF64-7A1A-00F0-BA2C-49F0721F9EC6}"/>
          </ac:picMkLst>
        </pc:picChg>
      </pc:sldChg>
      <pc:sldChg chg="addSp delSp modSp mod">
        <pc:chgData name="Carole Carmody" userId="a38c21eb-5db6-43fa-8a73-78eeb652019c" providerId="ADAL" clId="{C65E3616-953F-4C86-AFB5-69FC5F1D5116}" dt="2026-04-28T08:07:49.353" v="702" actId="1036"/>
        <pc:sldMkLst>
          <pc:docMk/>
          <pc:sldMk cId="3580595469" sldId="2147475286"/>
        </pc:sldMkLst>
        <pc:spChg chg="mod">
          <ac:chgData name="Carole Carmody" userId="a38c21eb-5db6-43fa-8a73-78eeb652019c" providerId="ADAL" clId="{C65E3616-953F-4C86-AFB5-69FC5F1D5116}" dt="2026-04-28T08:07:45.937" v="693" actId="207"/>
          <ac:spMkLst>
            <pc:docMk/>
            <pc:sldMk cId="3580595469" sldId="2147475286"/>
            <ac:spMk id="16" creationId="{43833C0C-923E-16EF-4A20-3E90803747E4}"/>
          </ac:spMkLst>
        </pc:spChg>
        <pc:spChg chg="mod">
          <ac:chgData name="Carole Carmody" userId="a38c21eb-5db6-43fa-8a73-78eeb652019c" providerId="ADAL" clId="{C65E3616-953F-4C86-AFB5-69FC5F1D5116}" dt="2026-04-28T08:07:49.353" v="702" actId="1036"/>
          <ac:spMkLst>
            <pc:docMk/>
            <pc:sldMk cId="3580595469" sldId="2147475286"/>
            <ac:spMk id="19" creationId="{8DDEBFBA-626A-26AE-EAE1-931562B651FC}"/>
          </ac:spMkLst>
        </pc:spChg>
        <pc:spChg chg="mod">
          <ac:chgData name="Carole Carmody" userId="a38c21eb-5db6-43fa-8a73-78eeb652019c" providerId="ADAL" clId="{C65E3616-953F-4C86-AFB5-69FC5F1D5116}" dt="2026-04-28T08:07:49.353" v="702" actId="1036"/>
          <ac:spMkLst>
            <pc:docMk/>
            <pc:sldMk cId="3580595469" sldId="2147475286"/>
            <ac:spMk id="21" creationId="{CED5E6FD-63CB-B7C3-72A6-5E0420B5EE4D}"/>
          </ac:spMkLst>
        </pc:spChg>
        <pc:spChg chg="mod">
          <ac:chgData name="Carole Carmody" userId="a38c21eb-5db6-43fa-8a73-78eeb652019c" providerId="ADAL" clId="{C65E3616-953F-4C86-AFB5-69FC5F1D5116}" dt="2026-04-28T08:07:49.353" v="702" actId="1036"/>
          <ac:spMkLst>
            <pc:docMk/>
            <pc:sldMk cId="3580595469" sldId="2147475286"/>
            <ac:spMk id="41" creationId="{6EB858ED-A3B6-5654-B960-27101E2CBD44}"/>
          </ac:spMkLst>
        </pc:spChg>
        <pc:graphicFrameChg chg="mod">
          <ac:chgData name="Carole Carmody" userId="a38c21eb-5db6-43fa-8a73-78eeb652019c" providerId="ADAL" clId="{C65E3616-953F-4C86-AFB5-69FC5F1D5116}" dt="2026-04-28T08:07:49.353" v="702" actId="1036"/>
          <ac:graphicFrameMkLst>
            <pc:docMk/>
            <pc:sldMk cId="3580595469" sldId="2147475286"/>
            <ac:graphicFrameMk id="34" creationId="{B1C641A6-AD71-FD7F-D544-C2450E09DC5C}"/>
          </ac:graphicFrameMkLst>
        </pc:graphicFrameChg>
        <pc:picChg chg="add mod">
          <ac:chgData name="Carole Carmody" userId="a38c21eb-5db6-43fa-8a73-78eeb652019c" providerId="ADAL" clId="{C65E3616-953F-4C86-AFB5-69FC5F1D5116}" dt="2026-04-28T08:07:49.353" v="702" actId="1036"/>
          <ac:picMkLst>
            <pc:docMk/>
            <pc:sldMk cId="3580595469" sldId="2147475286"/>
            <ac:picMk id="3" creationId="{805F042D-0498-467B-2E2E-AC2E55F8C017}"/>
          </ac:picMkLst>
        </pc:picChg>
        <pc:picChg chg="del">
          <ac:chgData name="Carole Carmody" userId="a38c21eb-5db6-43fa-8a73-78eeb652019c" providerId="ADAL" clId="{C65E3616-953F-4C86-AFB5-69FC5F1D5116}" dt="2026-04-28T08:07:17.864" v="678" actId="478"/>
          <ac:picMkLst>
            <pc:docMk/>
            <pc:sldMk cId="3580595469" sldId="2147475286"/>
            <ac:picMk id="20" creationId="{0806A474-3BA6-5E7A-9FB8-C4AD14AF596C}"/>
          </ac:picMkLst>
        </pc:picChg>
      </pc:sldChg>
      <pc:sldChg chg="addSp delSp modSp mod">
        <pc:chgData name="Carole Carmody" userId="a38c21eb-5db6-43fa-8a73-78eeb652019c" providerId="ADAL" clId="{C65E3616-953F-4C86-AFB5-69FC5F1D5116}" dt="2026-04-28T08:11:28.586" v="753" actId="1036"/>
        <pc:sldMkLst>
          <pc:docMk/>
          <pc:sldMk cId="3630361412" sldId="2147475287"/>
        </pc:sldMkLst>
        <pc:spChg chg="mod">
          <ac:chgData name="Carole Carmody" userId="a38c21eb-5db6-43fa-8a73-78eeb652019c" providerId="ADAL" clId="{C65E3616-953F-4C86-AFB5-69FC5F1D5116}" dt="2026-04-28T08:11:28.586" v="753" actId="1036"/>
          <ac:spMkLst>
            <pc:docMk/>
            <pc:sldMk cId="3630361412" sldId="2147475287"/>
            <ac:spMk id="16" creationId="{3A3877EA-3F9E-7CDD-416A-DA64A06252FE}"/>
          </ac:spMkLst>
        </pc:spChg>
        <pc:picChg chg="del">
          <ac:chgData name="Carole Carmody" userId="a38c21eb-5db6-43fa-8a73-78eeb652019c" providerId="ADAL" clId="{C65E3616-953F-4C86-AFB5-69FC5F1D5116}" dt="2026-04-28T08:11:21.768" v="745" actId="478"/>
          <ac:picMkLst>
            <pc:docMk/>
            <pc:sldMk cId="3630361412" sldId="2147475287"/>
            <ac:picMk id="3" creationId="{99ADEC44-2709-AE5A-56C6-BE9E11DCE18E}"/>
          </ac:picMkLst>
        </pc:picChg>
        <pc:picChg chg="add mod">
          <ac:chgData name="Carole Carmody" userId="a38c21eb-5db6-43fa-8a73-78eeb652019c" providerId="ADAL" clId="{C65E3616-953F-4C86-AFB5-69FC5F1D5116}" dt="2026-04-28T08:11:22.143" v="746"/>
          <ac:picMkLst>
            <pc:docMk/>
            <pc:sldMk cId="3630361412" sldId="2147475287"/>
            <ac:picMk id="4" creationId="{DAC13007-6B04-9D6E-1750-7020DF4F0C23}"/>
          </ac:picMkLst>
        </pc:picChg>
      </pc:sldChg>
      <pc:sldChg chg="addSp delSp modSp mod">
        <pc:chgData name="Carole Carmody" userId="a38c21eb-5db6-43fa-8a73-78eeb652019c" providerId="ADAL" clId="{C65E3616-953F-4C86-AFB5-69FC5F1D5116}" dt="2026-04-28T08:16:03.165" v="828" actId="14100"/>
        <pc:sldMkLst>
          <pc:docMk/>
          <pc:sldMk cId="1147196046" sldId="2147475288"/>
        </pc:sldMkLst>
        <pc:spChg chg="mod">
          <ac:chgData name="Carole Carmody" userId="a38c21eb-5db6-43fa-8a73-78eeb652019c" providerId="ADAL" clId="{C65E3616-953F-4C86-AFB5-69FC5F1D5116}" dt="2026-04-28T08:15:56.820" v="814" actId="207"/>
          <ac:spMkLst>
            <pc:docMk/>
            <pc:sldMk cId="1147196046" sldId="2147475288"/>
            <ac:spMk id="16" creationId="{80DA5827-69E3-28CA-5569-566DC7C509B6}"/>
          </ac:spMkLst>
        </pc:spChg>
        <pc:spChg chg="mod">
          <ac:chgData name="Carole Carmody" userId="a38c21eb-5db6-43fa-8a73-78eeb652019c" providerId="ADAL" clId="{C65E3616-953F-4C86-AFB5-69FC5F1D5116}" dt="2026-04-28T08:16:03.165" v="828" actId="14100"/>
          <ac:spMkLst>
            <pc:docMk/>
            <pc:sldMk cId="1147196046" sldId="2147475288"/>
            <ac:spMk id="19" creationId="{226E03D1-79AB-522E-3146-34F4114383CE}"/>
          </ac:spMkLst>
        </pc:spChg>
        <pc:picChg chg="add mod">
          <ac:chgData name="Carole Carmody" userId="a38c21eb-5db6-43fa-8a73-78eeb652019c" providerId="ADAL" clId="{C65E3616-953F-4C86-AFB5-69FC5F1D5116}" dt="2026-04-28T08:16:00.968" v="827" actId="1035"/>
          <ac:picMkLst>
            <pc:docMk/>
            <pc:sldMk cId="1147196046" sldId="2147475288"/>
            <ac:picMk id="3" creationId="{3E290032-D9FD-14B9-8F1A-C32D385C2A78}"/>
          </ac:picMkLst>
        </pc:picChg>
        <pc:picChg chg="del">
          <ac:chgData name="Carole Carmody" userId="a38c21eb-5db6-43fa-8a73-78eeb652019c" providerId="ADAL" clId="{C65E3616-953F-4C86-AFB5-69FC5F1D5116}" dt="2026-04-28T08:15:50.605" v="812" actId="478"/>
          <ac:picMkLst>
            <pc:docMk/>
            <pc:sldMk cId="1147196046" sldId="2147475288"/>
            <ac:picMk id="20" creationId="{8F7D0277-67F2-A69E-6DA1-56796E823754}"/>
          </ac:picMkLst>
        </pc:picChg>
      </pc:sldChg>
      <pc:sldChg chg="addSp delSp modSp mod">
        <pc:chgData name="Carole Carmody" userId="a38c21eb-5db6-43fa-8a73-78eeb652019c" providerId="ADAL" clId="{C65E3616-953F-4C86-AFB5-69FC5F1D5116}" dt="2026-04-28T08:15:39.709" v="810" actId="1035"/>
        <pc:sldMkLst>
          <pc:docMk/>
          <pc:sldMk cId="1692606199" sldId="2147475289"/>
        </pc:sldMkLst>
        <pc:spChg chg="mod">
          <ac:chgData name="Carole Carmody" userId="a38c21eb-5db6-43fa-8a73-78eeb652019c" providerId="ADAL" clId="{C65E3616-953F-4C86-AFB5-69FC5F1D5116}" dt="2026-04-28T08:15:35.029" v="804" actId="207"/>
          <ac:spMkLst>
            <pc:docMk/>
            <pc:sldMk cId="1692606199" sldId="2147475289"/>
            <ac:spMk id="8" creationId="{799FA924-DE14-58B1-368E-CFF0879F477E}"/>
          </ac:spMkLst>
        </pc:spChg>
        <pc:spChg chg="mod">
          <ac:chgData name="Carole Carmody" userId="a38c21eb-5db6-43fa-8a73-78eeb652019c" providerId="ADAL" clId="{C65E3616-953F-4C86-AFB5-69FC5F1D5116}" dt="2026-04-28T08:15:37.390" v="805" actId="14100"/>
          <ac:spMkLst>
            <pc:docMk/>
            <pc:sldMk cId="1692606199" sldId="2147475289"/>
            <ac:spMk id="25" creationId="{C82D3F23-1727-A47E-8576-AB1B83BDCAED}"/>
          </ac:spMkLst>
        </pc:spChg>
        <pc:spChg chg="mod">
          <ac:chgData name="Carole Carmody" userId="a38c21eb-5db6-43fa-8a73-78eeb652019c" providerId="ADAL" clId="{C65E3616-953F-4C86-AFB5-69FC5F1D5116}" dt="2026-04-28T08:15:28.311" v="793" actId="1035"/>
          <ac:spMkLst>
            <pc:docMk/>
            <pc:sldMk cId="1692606199" sldId="2147475289"/>
            <ac:spMk id="36" creationId="{097DC1B7-494C-ABD7-4B5C-B00F596EE517}"/>
          </ac:spMkLst>
        </pc:spChg>
        <pc:spChg chg="mod">
          <ac:chgData name="Carole Carmody" userId="a38c21eb-5db6-43fa-8a73-78eeb652019c" providerId="ADAL" clId="{C65E3616-953F-4C86-AFB5-69FC5F1D5116}" dt="2026-04-28T08:15:28.311" v="793" actId="1035"/>
          <ac:spMkLst>
            <pc:docMk/>
            <pc:sldMk cId="1692606199" sldId="2147475289"/>
            <ac:spMk id="37" creationId="{7AB0B4D4-CE6E-F0A7-E886-4CDCB00C9A59}"/>
          </ac:spMkLst>
        </pc:spChg>
        <pc:graphicFrameChg chg="mod">
          <ac:chgData name="Carole Carmody" userId="a38c21eb-5db6-43fa-8a73-78eeb652019c" providerId="ADAL" clId="{C65E3616-953F-4C86-AFB5-69FC5F1D5116}" dt="2026-04-28T08:15:32.255" v="803" actId="1035"/>
          <ac:graphicFrameMkLst>
            <pc:docMk/>
            <pc:sldMk cId="1692606199" sldId="2147475289"/>
            <ac:graphicFrameMk id="33" creationId="{B3F39E5F-4C9F-DB24-221F-CD2F70603098}"/>
          </ac:graphicFrameMkLst>
        </pc:graphicFrameChg>
        <pc:picChg chg="add mod">
          <ac:chgData name="Carole Carmody" userId="a38c21eb-5db6-43fa-8a73-78eeb652019c" providerId="ADAL" clId="{C65E3616-953F-4C86-AFB5-69FC5F1D5116}" dt="2026-04-28T08:15:39.709" v="810" actId="1035"/>
          <ac:picMkLst>
            <pc:docMk/>
            <pc:sldMk cId="1692606199" sldId="2147475289"/>
            <ac:picMk id="3" creationId="{80F0B2AE-A6A4-A535-A651-9ED4C73FD77C}"/>
          </ac:picMkLst>
        </pc:picChg>
        <pc:picChg chg="del">
          <ac:chgData name="Carole Carmody" userId="a38c21eb-5db6-43fa-8a73-78eeb652019c" providerId="ADAL" clId="{C65E3616-953F-4C86-AFB5-69FC5F1D5116}" dt="2026-04-28T08:15:23.616" v="788" actId="478"/>
          <ac:picMkLst>
            <pc:docMk/>
            <pc:sldMk cId="1692606199" sldId="2147475289"/>
            <ac:picMk id="26" creationId="{291055C9-3D13-8E79-7FB2-D90E9D90B738}"/>
          </ac:picMkLst>
        </pc:picChg>
      </pc:sldChg>
      <pc:sldChg chg="addSp delSp modSp mod">
        <pc:chgData name="Carole Carmody" userId="a38c21eb-5db6-43fa-8a73-78eeb652019c" providerId="ADAL" clId="{C65E3616-953F-4C86-AFB5-69FC5F1D5116}" dt="2026-04-28T07:58:53.298" v="532" actId="21"/>
        <pc:sldMkLst>
          <pc:docMk/>
          <pc:sldMk cId="2266869802" sldId="2147475291"/>
        </pc:sldMkLst>
        <pc:spChg chg="mod">
          <ac:chgData name="Carole Carmody" userId="a38c21eb-5db6-43fa-8a73-78eeb652019c" providerId="ADAL" clId="{C65E3616-953F-4C86-AFB5-69FC5F1D5116}" dt="2026-04-22T13:41:59.208" v="224" actId="14100"/>
          <ac:spMkLst>
            <pc:docMk/>
            <pc:sldMk cId="2266869802" sldId="2147475291"/>
            <ac:spMk id="2" creationId="{7311FFBF-1A0E-3736-131E-93669BB47CE2}"/>
          </ac:spMkLst>
        </pc:spChg>
        <pc:spChg chg="add mod ord">
          <ac:chgData name="Carole Carmody" userId="a38c21eb-5db6-43fa-8a73-78eeb652019c" providerId="ADAL" clId="{C65E3616-953F-4C86-AFB5-69FC5F1D5116}" dt="2026-04-22T13:42:14.112" v="229" actId="207"/>
          <ac:spMkLst>
            <pc:docMk/>
            <pc:sldMk cId="2266869802" sldId="2147475291"/>
            <ac:spMk id="11" creationId="{72FA0FD8-AF6B-F0FE-161B-04F2FA66EED8}"/>
          </ac:spMkLst>
        </pc:spChg>
        <pc:spChg chg="add mod ord">
          <ac:chgData name="Carole Carmody" userId="a38c21eb-5db6-43fa-8a73-78eeb652019c" providerId="ADAL" clId="{C65E3616-953F-4C86-AFB5-69FC5F1D5116}" dt="2026-04-22T13:42:03.702" v="226" actId="167"/>
          <ac:spMkLst>
            <pc:docMk/>
            <pc:sldMk cId="2266869802" sldId="2147475291"/>
            <ac:spMk id="12" creationId="{5168F4BC-3066-1DE3-AF08-B8F4FE2062BE}"/>
          </ac:spMkLst>
        </pc:spChg>
        <pc:spChg chg="add mod">
          <ac:chgData name="Carole Carmody" userId="a38c21eb-5db6-43fa-8a73-78eeb652019c" providerId="ADAL" clId="{C65E3616-953F-4C86-AFB5-69FC5F1D5116}" dt="2026-04-22T13:42:48.383" v="255"/>
          <ac:spMkLst>
            <pc:docMk/>
            <pc:sldMk cId="2266869802" sldId="2147475291"/>
            <ac:spMk id="14" creationId="{97699DF9-2334-81D1-7E14-F77D43B29439}"/>
          </ac:spMkLst>
        </pc:spChg>
        <pc:spChg chg="mod ord">
          <ac:chgData name="Carole Carmody" userId="a38c21eb-5db6-43fa-8a73-78eeb652019c" providerId="ADAL" clId="{C65E3616-953F-4C86-AFB5-69FC5F1D5116}" dt="2026-04-28T07:50:00.237" v="414" actId="1035"/>
          <ac:spMkLst>
            <pc:docMk/>
            <pc:sldMk cId="2266869802" sldId="2147475291"/>
            <ac:spMk id="16" creationId="{EF574AC1-9062-F8EC-FF0C-B1FF2EA4FA72}"/>
          </ac:spMkLst>
        </pc:spChg>
        <pc:spChg chg="mod">
          <ac:chgData name="Carole Carmody" userId="a38c21eb-5db6-43fa-8a73-78eeb652019c" providerId="ADAL" clId="{C65E3616-953F-4C86-AFB5-69FC5F1D5116}" dt="2026-04-22T13:45:17.291" v="294" actId="1076"/>
          <ac:spMkLst>
            <pc:docMk/>
            <pc:sldMk cId="2266869802" sldId="2147475291"/>
            <ac:spMk id="22" creationId="{090FA250-4B88-2740-9C46-5CCE3A09C465}"/>
          </ac:spMkLst>
        </pc:spChg>
        <pc:spChg chg="mod">
          <ac:chgData name="Carole Carmody" userId="a38c21eb-5db6-43fa-8a73-78eeb652019c" providerId="ADAL" clId="{C65E3616-953F-4C86-AFB5-69FC5F1D5116}" dt="2026-04-28T07:50:05.086" v="429" actId="1036"/>
          <ac:spMkLst>
            <pc:docMk/>
            <pc:sldMk cId="2266869802" sldId="2147475291"/>
            <ac:spMk id="58" creationId="{3E320F31-74E8-5F6D-5308-012CB8955DDD}"/>
          </ac:spMkLst>
        </pc:spChg>
        <pc:graphicFrameChg chg="add mod">
          <ac:chgData name="Carole Carmody" userId="a38c21eb-5db6-43fa-8a73-78eeb652019c" providerId="ADAL" clId="{C65E3616-953F-4C86-AFB5-69FC5F1D5116}" dt="2026-04-22T13:42:48.383" v="255"/>
          <ac:graphicFrameMkLst>
            <pc:docMk/>
            <pc:sldMk cId="2266869802" sldId="2147475291"/>
            <ac:graphicFrameMk id="13" creationId="{5FB81DAB-6D59-B0D6-017E-A6AE9F837B48}"/>
          </ac:graphicFrameMkLst>
        </pc:graphicFrameChg>
        <pc:picChg chg="add del mod">
          <ac:chgData name="Carole Carmody" userId="a38c21eb-5db6-43fa-8a73-78eeb652019c" providerId="ADAL" clId="{C65E3616-953F-4C86-AFB5-69FC5F1D5116}" dt="2026-04-28T07:51:14.628" v="432" actId="21"/>
          <ac:picMkLst>
            <pc:docMk/>
            <pc:sldMk cId="2266869802" sldId="2147475291"/>
            <ac:picMk id="15" creationId="{5517DBBB-3364-CA82-A602-B749AF4AB303}"/>
          </ac:picMkLst>
        </pc:picChg>
        <pc:picChg chg="add del mod">
          <ac:chgData name="Carole Carmody" userId="a38c21eb-5db6-43fa-8a73-78eeb652019c" providerId="ADAL" clId="{C65E3616-953F-4C86-AFB5-69FC5F1D5116}" dt="2026-04-28T07:54:56.991" v="483" actId="478"/>
          <ac:picMkLst>
            <pc:docMk/>
            <pc:sldMk cId="2266869802" sldId="2147475291"/>
            <ac:picMk id="20" creationId="{5517DBBB-3364-CA82-A602-B749AF4AB303}"/>
          </ac:picMkLst>
        </pc:picChg>
        <pc:picChg chg="add del mod">
          <ac:chgData name="Carole Carmody" userId="a38c21eb-5db6-43fa-8a73-78eeb652019c" providerId="ADAL" clId="{C65E3616-953F-4C86-AFB5-69FC5F1D5116}" dt="2026-04-28T07:54:31.611" v="481" actId="21"/>
          <ac:picMkLst>
            <pc:docMk/>
            <pc:sldMk cId="2266869802" sldId="2147475291"/>
            <ac:picMk id="21" creationId="{670EAD4B-43D9-B7C9-433A-535CC7BE690B}"/>
          </ac:picMkLst>
        </pc:picChg>
        <pc:picChg chg="add mod">
          <ac:chgData name="Carole Carmody" userId="a38c21eb-5db6-43fa-8a73-78eeb652019c" providerId="ADAL" clId="{C65E3616-953F-4C86-AFB5-69FC5F1D5116}" dt="2026-04-28T07:54:58.176" v="484"/>
          <ac:picMkLst>
            <pc:docMk/>
            <pc:sldMk cId="2266869802" sldId="2147475291"/>
            <ac:picMk id="25" creationId="{40159870-A2D5-2353-67EC-8638D3B1FC56}"/>
          </ac:picMkLst>
        </pc:picChg>
        <pc:picChg chg="del mod">
          <ac:chgData name="Carole Carmody" userId="a38c21eb-5db6-43fa-8a73-78eeb652019c" providerId="ADAL" clId="{C65E3616-953F-4C86-AFB5-69FC5F1D5116}" dt="2026-04-28T07:53:32.158" v="460" actId="478"/>
          <ac:picMkLst>
            <pc:docMk/>
            <pc:sldMk cId="2266869802" sldId="2147475291"/>
            <ac:picMk id="33" creationId="{3ED99DA2-7E84-543F-CBA5-9110270D7FFE}"/>
          </ac:picMkLst>
        </pc:picChg>
        <pc:picChg chg="add del mod">
          <ac:chgData name="Carole Carmody" userId="a38c21eb-5db6-43fa-8a73-78eeb652019c" providerId="ADAL" clId="{C65E3616-953F-4C86-AFB5-69FC5F1D5116}" dt="2026-04-28T07:57:34.911" v="505" actId="478"/>
          <ac:picMkLst>
            <pc:docMk/>
            <pc:sldMk cId="2266869802" sldId="2147475291"/>
            <ac:picMk id="55" creationId="{1FEB9399-6B47-1A37-15D5-7B1C7FAD32C3}"/>
          </ac:picMkLst>
        </pc:picChg>
        <pc:picChg chg="add del mod modCrop">
          <ac:chgData name="Carole Carmody" userId="a38c21eb-5db6-43fa-8a73-78eeb652019c" providerId="ADAL" clId="{C65E3616-953F-4C86-AFB5-69FC5F1D5116}" dt="2026-04-28T07:58:53.298" v="532" actId="21"/>
          <ac:picMkLst>
            <pc:docMk/>
            <pc:sldMk cId="2266869802" sldId="2147475291"/>
            <ac:picMk id="62" creationId="{07AAE5D7-B602-5C76-4234-667E5F84F76F}"/>
          </ac:picMkLst>
        </pc:picChg>
      </pc:sldChg>
      <pc:sldChg chg="addSp delSp modSp mod">
        <pc:chgData name="Carole Carmody" userId="a38c21eb-5db6-43fa-8a73-78eeb652019c" providerId="ADAL" clId="{C65E3616-953F-4C86-AFB5-69FC5F1D5116}" dt="2026-04-28T07:59:29.122" v="555" actId="1036"/>
        <pc:sldMkLst>
          <pc:docMk/>
          <pc:sldMk cId="122882135" sldId="2147475292"/>
        </pc:sldMkLst>
        <pc:spChg chg="mod">
          <ac:chgData name="Carole Carmody" userId="a38c21eb-5db6-43fa-8a73-78eeb652019c" providerId="ADAL" clId="{C65E3616-953F-4C86-AFB5-69FC5F1D5116}" dt="2026-04-28T07:59:29.122" v="555" actId="1036"/>
          <ac:spMkLst>
            <pc:docMk/>
            <pc:sldMk cId="122882135" sldId="2147475292"/>
            <ac:spMk id="4" creationId="{60B83CE5-877F-488A-D04E-ABA5E793C5FD}"/>
          </ac:spMkLst>
        </pc:spChg>
        <pc:spChg chg="mod">
          <ac:chgData name="Carole Carmody" userId="a38c21eb-5db6-43fa-8a73-78eeb652019c" providerId="ADAL" clId="{C65E3616-953F-4C86-AFB5-69FC5F1D5116}" dt="2026-04-28T07:54:36.684" v="482" actId="207"/>
          <ac:spMkLst>
            <pc:docMk/>
            <pc:sldMk cId="122882135" sldId="2147475292"/>
            <ac:spMk id="5" creationId="{6F6A20B9-B036-7A00-DE5F-E31D426138B9}"/>
          </ac:spMkLst>
        </pc:spChg>
        <pc:spChg chg="mod">
          <ac:chgData name="Carole Carmody" userId="a38c21eb-5db6-43fa-8a73-78eeb652019c" providerId="ADAL" clId="{C65E3616-953F-4C86-AFB5-69FC5F1D5116}" dt="2026-04-28T07:59:29.122" v="555" actId="1036"/>
          <ac:spMkLst>
            <pc:docMk/>
            <pc:sldMk cId="122882135" sldId="2147475292"/>
            <ac:spMk id="27" creationId="{966BF846-A109-CAF5-759C-224C7BD92081}"/>
          </ac:spMkLst>
        </pc:spChg>
        <pc:spChg chg="mod">
          <ac:chgData name="Carole Carmody" userId="a38c21eb-5db6-43fa-8a73-78eeb652019c" providerId="ADAL" clId="{C65E3616-953F-4C86-AFB5-69FC5F1D5116}" dt="2026-04-28T07:59:29.122" v="555" actId="1036"/>
          <ac:spMkLst>
            <pc:docMk/>
            <pc:sldMk cId="122882135" sldId="2147475292"/>
            <ac:spMk id="28" creationId="{757A3A02-C2F8-FD82-3594-3711639ABEC0}"/>
          </ac:spMkLst>
        </pc:spChg>
        <pc:graphicFrameChg chg="mod">
          <ac:chgData name="Carole Carmody" userId="a38c21eb-5db6-43fa-8a73-78eeb652019c" providerId="ADAL" clId="{C65E3616-953F-4C86-AFB5-69FC5F1D5116}" dt="2026-04-28T07:59:29.122" v="555" actId="1036"/>
          <ac:graphicFrameMkLst>
            <pc:docMk/>
            <pc:sldMk cId="122882135" sldId="2147475292"/>
            <ac:graphicFrameMk id="24" creationId="{DCA691FF-2387-5231-58CA-4B402E393861}"/>
          </ac:graphicFrameMkLst>
        </pc:graphicFrameChg>
        <pc:picChg chg="add mod">
          <ac:chgData name="Carole Carmody" userId="a38c21eb-5db6-43fa-8a73-78eeb652019c" providerId="ADAL" clId="{C65E3616-953F-4C86-AFB5-69FC5F1D5116}" dt="2026-04-28T07:59:29.122" v="555" actId="1036"/>
          <ac:picMkLst>
            <pc:docMk/>
            <pc:sldMk cId="122882135" sldId="2147475292"/>
            <ac:picMk id="8" creationId="{53B7A321-3D9C-0858-EE33-ED56A271CDDB}"/>
          </ac:picMkLst>
        </pc:picChg>
        <pc:picChg chg="del">
          <ac:chgData name="Carole Carmody" userId="a38c21eb-5db6-43fa-8a73-78eeb652019c" providerId="ADAL" clId="{C65E3616-953F-4C86-AFB5-69FC5F1D5116}" dt="2026-04-28T07:55:06.122" v="485" actId="478"/>
          <ac:picMkLst>
            <pc:docMk/>
            <pc:sldMk cId="122882135" sldId="2147475292"/>
            <ac:picMk id="29" creationId="{9D9981FA-7B47-399F-45DB-F826441CE3D6}"/>
          </ac:picMkLst>
        </pc:picChg>
        <pc:picChg chg="add del mod">
          <ac:chgData name="Carole Carmody" userId="a38c21eb-5db6-43fa-8a73-78eeb652019c" providerId="ADAL" clId="{C65E3616-953F-4C86-AFB5-69FC5F1D5116}" dt="2026-04-28T07:59:14.248" v="543" actId="21"/>
          <ac:picMkLst>
            <pc:docMk/>
            <pc:sldMk cId="122882135" sldId="2147475292"/>
            <ac:picMk id="60" creationId="{8CAE0A13-3767-E5DB-1359-7BCC7355997A}"/>
          </ac:picMkLst>
        </pc:picChg>
      </pc:sldChg>
      <pc:sldChg chg="addSp delSp modSp mod">
        <pc:chgData name="Carole Carmody" userId="a38c21eb-5db6-43fa-8a73-78eeb652019c" providerId="ADAL" clId="{C65E3616-953F-4C86-AFB5-69FC5F1D5116}" dt="2026-04-28T08:06:19.746" v="662" actId="21"/>
        <pc:sldMkLst>
          <pc:docMk/>
          <pc:sldMk cId="4225537883" sldId="2147475293"/>
        </pc:sldMkLst>
        <pc:spChg chg="mod">
          <ac:chgData name="Carole Carmody" userId="a38c21eb-5db6-43fa-8a73-78eeb652019c" providerId="ADAL" clId="{C65E3616-953F-4C86-AFB5-69FC5F1D5116}" dt="2026-04-22T13:45:56.201" v="302" actId="14100"/>
          <ac:spMkLst>
            <pc:docMk/>
            <pc:sldMk cId="4225537883" sldId="2147475293"/>
            <ac:spMk id="2" creationId="{2A5B9B90-C479-9BCB-171F-F6ABAD980683}"/>
          </ac:spMkLst>
        </pc:spChg>
        <pc:spChg chg="mod">
          <ac:chgData name="Carole Carmody" userId="a38c21eb-5db6-43fa-8a73-78eeb652019c" providerId="ADAL" clId="{C65E3616-953F-4C86-AFB5-69FC5F1D5116}" dt="2026-04-22T13:46:02.818" v="304" actId="1076"/>
          <ac:spMkLst>
            <pc:docMk/>
            <pc:sldMk cId="4225537883" sldId="2147475293"/>
            <ac:spMk id="5" creationId="{D94D20C9-3F77-9D89-A36A-94FB6DC6674A}"/>
          </ac:spMkLst>
        </pc:spChg>
        <pc:spChg chg="mod">
          <ac:chgData name="Carole Carmody" userId="a38c21eb-5db6-43fa-8a73-78eeb652019c" providerId="ADAL" clId="{C65E3616-953F-4C86-AFB5-69FC5F1D5116}" dt="2026-04-22T13:46:30.434" v="314" actId="1076"/>
          <ac:spMkLst>
            <pc:docMk/>
            <pc:sldMk cId="4225537883" sldId="2147475293"/>
            <ac:spMk id="6" creationId="{9F9A26B5-4005-892F-B663-685AC43765B3}"/>
          </ac:spMkLst>
        </pc:spChg>
        <pc:spChg chg="add mod ord">
          <ac:chgData name="Carole Carmody" userId="a38c21eb-5db6-43fa-8a73-78eeb652019c" providerId="ADAL" clId="{C65E3616-953F-4C86-AFB5-69FC5F1D5116}" dt="2026-04-28T07:59:33.702" v="556" actId="1037"/>
          <ac:spMkLst>
            <pc:docMk/>
            <pc:sldMk cId="4225537883" sldId="2147475293"/>
            <ac:spMk id="12" creationId="{D3399617-C232-1D0A-CCF7-208F8002B3C7}"/>
          </ac:spMkLst>
        </pc:spChg>
        <pc:spChg chg="ord">
          <ac:chgData name="Carole Carmody" userId="a38c21eb-5db6-43fa-8a73-78eeb652019c" providerId="ADAL" clId="{C65E3616-953F-4C86-AFB5-69FC5F1D5116}" dt="2026-04-22T13:45:50.441" v="301" actId="167"/>
          <ac:spMkLst>
            <pc:docMk/>
            <pc:sldMk cId="4225537883" sldId="2147475293"/>
            <ac:spMk id="16" creationId="{AE8A8D7F-826A-765E-18B8-8EA287027DCC}"/>
          </ac:spMkLst>
        </pc:spChg>
        <pc:spChg chg="add mod ord">
          <ac:chgData name="Carole Carmody" userId="a38c21eb-5db6-43fa-8a73-78eeb652019c" providerId="ADAL" clId="{C65E3616-953F-4C86-AFB5-69FC5F1D5116}" dt="2026-04-22T13:45:47.570" v="300" actId="167"/>
          <ac:spMkLst>
            <pc:docMk/>
            <pc:sldMk cId="4225537883" sldId="2147475293"/>
            <ac:spMk id="19" creationId="{E01B29B1-6CB4-06CC-0622-38E27242FC9A}"/>
          </ac:spMkLst>
        </pc:spChg>
        <pc:spChg chg="mod">
          <ac:chgData name="Carole Carmody" userId="a38c21eb-5db6-43fa-8a73-78eeb652019c" providerId="ADAL" clId="{C65E3616-953F-4C86-AFB5-69FC5F1D5116}" dt="2026-04-28T07:59:38.288" v="558" actId="207"/>
          <ac:spMkLst>
            <pc:docMk/>
            <pc:sldMk cId="4225537883" sldId="2147475293"/>
            <ac:spMk id="58" creationId="{A3D3FD6D-C29B-D847-AFD2-5668F4DEEA8E}"/>
          </ac:spMkLst>
        </pc:spChg>
        <pc:graphicFrameChg chg="mod">
          <ac:chgData name="Carole Carmody" userId="a38c21eb-5db6-43fa-8a73-78eeb652019c" providerId="ADAL" clId="{C65E3616-953F-4C86-AFB5-69FC5F1D5116}" dt="2026-04-22T13:45:59.507" v="303" actId="1076"/>
          <ac:graphicFrameMkLst>
            <pc:docMk/>
            <pc:sldMk cId="4225537883" sldId="2147475293"/>
            <ac:graphicFrameMk id="3" creationId="{1E55E427-B820-686C-846E-CDC5857D35A2}"/>
          </ac:graphicFrameMkLst>
        </pc:graphicFrameChg>
        <pc:picChg chg="del mod">
          <ac:chgData name="Carole Carmody" userId="a38c21eb-5db6-43fa-8a73-78eeb652019c" providerId="ADAL" clId="{C65E3616-953F-4C86-AFB5-69FC5F1D5116}" dt="2026-04-28T08:02:34.562" v="580" actId="478"/>
          <ac:picMkLst>
            <pc:docMk/>
            <pc:sldMk cId="4225537883" sldId="2147475293"/>
            <ac:picMk id="7" creationId="{504EAF21-4FD7-EC87-9086-E192C142AE3D}"/>
          </ac:picMkLst>
        </pc:picChg>
        <pc:picChg chg="add mod modCrop">
          <ac:chgData name="Carole Carmody" userId="a38c21eb-5db6-43fa-8a73-78eeb652019c" providerId="ADAL" clId="{C65E3616-953F-4C86-AFB5-69FC5F1D5116}" dt="2026-04-28T08:02:38.614" v="589" actId="1038"/>
          <ac:picMkLst>
            <pc:docMk/>
            <pc:sldMk cId="4225537883" sldId="2147475293"/>
            <ac:picMk id="13" creationId="{4B436FE5-5E23-0158-A9FC-92B3FD4D8BF3}"/>
          </ac:picMkLst>
        </pc:picChg>
        <pc:picChg chg="add del mod modCrop">
          <ac:chgData name="Carole Carmody" userId="a38c21eb-5db6-43fa-8a73-78eeb652019c" providerId="ADAL" clId="{C65E3616-953F-4C86-AFB5-69FC5F1D5116}" dt="2026-04-28T08:06:19.746" v="662" actId="21"/>
          <ac:picMkLst>
            <pc:docMk/>
            <pc:sldMk cId="4225537883" sldId="2147475293"/>
            <ac:picMk id="25" creationId="{FEBE855D-1847-98F8-F109-20D8E7953B39}"/>
          </ac:picMkLst>
        </pc:picChg>
      </pc:sldChg>
      <pc:sldChg chg="addSp delSp modSp mod">
        <pc:chgData name="Carole Carmody" userId="a38c21eb-5db6-43fa-8a73-78eeb652019c" providerId="ADAL" clId="{C65E3616-953F-4C86-AFB5-69FC5F1D5116}" dt="2026-04-28T08:03:19.950" v="603" actId="1076"/>
        <pc:sldMkLst>
          <pc:docMk/>
          <pc:sldMk cId="4211015625" sldId="2147475294"/>
        </pc:sldMkLst>
        <pc:spChg chg="add del mod">
          <ac:chgData name="Carole Carmody" userId="a38c21eb-5db6-43fa-8a73-78eeb652019c" providerId="ADAL" clId="{C65E3616-953F-4C86-AFB5-69FC5F1D5116}" dt="2026-04-28T08:00:14.025" v="561" actId="478"/>
          <ac:spMkLst>
            <pc:docMk/>
            <pc:sldMk cId="4211015625" sldId="2147475294"/>
            <ac:spMk id="5" creationId="{CE53E00B-C102-236D-734E-7A63B2BF369A}"/>
          </ac:spMkLst>
        </pc:spChg>
        <pc:spChg chg="mod">
          <ac:chgData name="Carole Carmody" userId="a38c21eb-5db6-43fa-8a73-78eeb652019c" providerId="ADAL" clId="{C65E3616-953F-4C86-AFB5-69FC5F1D5116}" dt="2026-04-28T08:03:14.412" v="601" actId="1076"/>
          <ac:spMkLst>
            <pc:docMk/>
            <pc:sldMk cId="4211015625" sldId="2147475294"/>
            <ac:spMk id="66" creationId="{7FE070D3-997B-7933-01C6-6D5273542477}"/>
          </ac:spMkLst>
        </pc:spChg>
        <pc:spChg chg="mod">
          <ac:chgData name="Carole Carmody" userId="a38c21eb-5db6-43fa-8a73-78eeb652019c" providerId="ADAL" clId="{C65E3616-953F-4C86-AFB5-69FC5F1D5116}" dt="2026-04-28T08:03:14.412" v="601" actId="1076"/>
          <ac:spMkLst>
            <pc:docMk/>
            <pc:sldMk cId="4211015625" sldId="2147475294"/>
            <ac:spMk id="82" creationId="{C6315BA1-B4B8-669B-ABA7-694D4598F63D}"/>
          </ac:spMkLst>
        </pc:spChg>
        <pc:spChg chg="mod">
          <ac:chgData name="Carole Carmody" userId="a38c21eb-5db6-43fa-8a73-78eeb652019c" providerId="ADAL" clId="{C65E3616-953F-4C86-AFB5-69FC5F1D5116}" dt="2026-04-28T08:03:14.412" v="601" actId="1076"/>
          <ac:spMkLst>
            <pc:docMk/>
            <pc:sldMk cId="4211015625" sldId="2147475294"/>
            <ac:spMk id="83" creationId="{C7732A0C-70E8-5B22-FBFF-8A052FF679A9}"/>
          </ac:spMkLst>
        </pc:spChg>
        <pc:graphicFrameChg chg="mod">
          <ac:chgData name="Carole Carmody" userId="a38c21eb-5db6-43fa-8a73-78eeb652019c" providerId="ADAL" clId="{C65E3616-953F-4C86-AFB5-69FC5F1D5116}" dt="2026-04-28T08:03:18.524" v="602" actId="1076"/>
          <ac:graphicFrameMkLst>
            <pc:docMk/>
            <pc:sldMk cId="4211015625" sldId="2147475294"/>
            <ac:graphicFrameMk id="75" creationId="{668A2DC4-ED0F-89CC-7214-AD791B0D8B93}"/>
          </ac:graphicFrameMkLst>
        </pc:graphicFrameChg>
        <pc:picChg chg="add mod">
          <ac:chgData name="Carole Carmody" userId="a38c21eb-5db6-43fa-8a73-78eeb652019c" providerId="ADAL" clId="{C65E3616-953F-4C86-AFB5-69FC5F1D5116}" dt="2026-04-28T08:03:19.950" v="603" actId="1076"/>
          <ac:picMkLst>
            <pc:docMk/>
            <pc:sldMk cId="4211015625" sldId="2147475294"/>
            <ac:picMk id="3" creationId="{B4B6493A-A2A6-99D1-A2A1-B11D53B84BAF}"/>
          </ac:picMkLst>
        </pc:picChg>
        <pc:picChg chg="del">
          <ac:chgData name="Carole Carmody" userId="a38c21eb-5db6-43fa-8a73-78eeb652019c" providerId="ADAL" clId="{C65E3616-953F-4C86-AFB5-69FC5F1D5116}" dt="2026-04-28T08:02:42.311" v="590" actId="478"/>
          <ac:picMkLst>
            <pc:docMk/>
            <pc:sldMk cId="4211015625" sldId="2147475294"/>
            <ac:picMk id="71" creationId="{8BCA8FDA-4294-C1C6-169C-A9F9C6D474E4}"/>
          </ac:picMkLst>
        </pc:picChg>
      </pc:sldChg>
      <pc:sldChg chg="addSp delSp modSp mod">
        <pc:chgData name="Carole Carmody" userId="a38c21eb-5db6-43fa-8a73-78eeb652019c" providerId="ADAL" clId="{C65E3616-953F-4C86-AFB5-69FC5F1D5116}" dt="2026-04-28T08:10:20.447" v="716" actId="21"/>
        <pc:sldMkLst>
          <pc:docMk/>
          <pc:sldMk cId="1195058017" sldId="2147475295"/>
        </pc:sldMkLst>
        <pc:spChg chg="mod">
          <ac:chgData name="Carole Carmody" userId="a38c21eb-5db6-43fa-8a73-78eeb652019c" providerId="ADAL" clId="{C65E3616-953F-4C86-AFB5-69FC5F1D5116}" dt="2026-04-22T13:43:06.549" v="258" actId="14100"/>
          <ac:spMkLst>
            <pc:docMk/>
            <pc:sldMk cId="1195058017" sldId="2147475295"/>
            <ac:spMk id="2" creationId="{2C96A7DA-C941-262C-A6D6-F8FB4AAEC58B}"/>
          </ac:spMkLst>
        </pc:spChg>
        <pc:spChg chg="add mod ord">
          <ac:chgData name="Carole Carmody" userId="a38c21eb-5db6-43fa-8a73-78eeb652019c" providerId="ADAL" clId="{C65E3616-953F-4C86-AFB5-69FC5F1D5116}" dt="2026-04-22T13:44:00.483" v="271" actId="167"/>
          <ac:spMkLst>
            <pc:docMk/>
            <pc:sldMk cId="1195058017" sldId="2147475295"/>
            <ac:spMk id="5" creationId="{7D08C8C0-0F62-6238-A891-AED9CDBE7CBD}"/>
          </ac:spMkLst>
        </pc:spChg>
        <pc:spChg chg="add mod">
          <ac:chgData name="Carole Carmody" userId="a38c21eb-5db6-43fa-8a73-78eeb652019c" providerId="ADAL" clId="{C65E3616-953F-4C86-AFB5-69FC5F1D5116}" dt="2026-04-22T13:43:00.834" v="257"/>
          <ac:spMkLst>
            <pc:docMk/>
            <pc:sldMk cId="1195058017" sldId="2147475295"/>
            <ac:spMk id="6" creationId="{090C63C6-E710-7649-798C-2752BE61CB7F}"/>
          </ac:spMkLst>
        </pc:spChg>
        <pc:spChg chg="add mod">
          <ac:chgData name="Carole Carmody" userId="a38c21eb-5db6-43fa-8a73-78eeb652019c" providerId="ADAL" clId="{C65E3616-953F-4C86-AFB5-69FC5F1D5116}" dt="2026-04-28T08:06:29.522" v="664" actId="1076"/>
          <ac:spMkLst>
            <pc:docMk/>
            <pc:sldMk cId="1195058017" sldId="2147475295"/>
            <ac:spMk id="10" creationId="{FF114CBB-548B-210B-D3D8-2AA7F2FCD0E8}"/>
          </ac:spMkLst>
        </pc:spChg>
        <pc:spChg chg="mod">
          <ac:chgData name="Carole Carmody" userId="a38c21eb-5db6-43fa-8a73-78eeb652019c" providerId="ADAL" clId="{C65E3616-953F-4C86-AFB5-69FC5F1D5116}" dt="2026-04-28T08:06:29.522" v="664" actId="1076"/>
          <ac:spMkLst>
            <pc:docMk/>
            <pc:sldMk cId="1195058017" sldId="2147475295"/>
            <ac:spMk id="14" creationId="{FE3F141D-1178-431E-A224-F9D5411968C9}"/>
          </ac:spMkLst>
        </pc:spChg>
        <pc:spChg chg="ord">
          <ac:chgData name="Carole Carmody" userId="a38c21eb-5db6-43fa-8a73-78eeb652019c" providerId="ADAL" clId="{C65E3616-953F-4C86-AFB5-69FC5F1D5116}" dt="2026-04-22T13:44:00.483" v="271" actId="167"/>
          <ac:spMkLst>
            <pc:docMk/>
            <pc:sldMk cId="1195058017" sldId="2147475295"/>
            <ac:spMk id="16" creationId="{595630B8-C4EB-070D-C075-0FCF3CE52066}"/>
          </ac:spMkLst>
        </pc:spChg>
        <pc:spChg chg="mod">
          <ac:chgData name="Carole Carmody" userId="a38c21eb-5db6-43fa-8a73-78eeb652019c" providerId="ADAL" clId="{C65E3616-953F-4C86-AFB5-69FC5F1D5116}" dt="2026-04-28T08:04:21.892" v="645" actId="1037"/>
          <ac:spMkLst>
            <pc:docMk/>
            <pc:sldMk cId="1195058017" sldId="2147475295"/>
            <ac:spMk id="32" creationId="{68A12E1A-339D-96C2-023B-76347AED3375}"/>
          </ac:spMkLst>
        </pc:spChg>
        <pc:spChg chg="mod">
          <ac:chgData name="Carole Carmody" userId="a38c21eb-5db6-43fa-8a73-78eeb652019c" providerId="ADAL" clId="{C65E3616-953F-4C86-AFB5-69FC5F1D5116}" dt="2026-04-28T08:04:14.769" v="631" actId="1037"/>
          <ac:spMkLst>
            <pc:docMk/>
            <pc:sldMk cId="1195058017" sldId="2147475295"/>
            <ac:spMk id="41" creationId="{872E2218-48E9-9575-A80B-DBB1952BEA59}"/>
          </ac:spMkLst>
        </pc:spChg>
        <pc:spChg chg="mod">
          <ac:chgData name="Carole Carmody" userId="a38c21eb-5db6-43fa-8a73-78eeb652019c" providerId="ADAL" clId="{C65E3616-953F-4C86-AFB5-69FC5F1D5116}" dt="2026-04-28T08:05:56.497" v="653" actId="1037"/>
          <ac:spMkLst>
            <pc:docMk/>
            <pc:sldMk cId="1195058017" sldId="2147475295"/>
            <ac:spMk id="58" creationId="{8C6EBC0B-F712-2E92-0038-FB205EE2B274}"/>
          </ac:spMkLst>
        </pc:spChg>
        <pc:graphicFrameChg chg="add mod">
          <ac:chgData name="Carole Carmody" userId="a38c21eb-5db6-43fa-8a73-78eeb652019c" providerId="ADAL" clId="{C65E3616-953F-4C86-AFB5-69FC5F1D5116}" dt="2026-04-28T08:06:29.522" v="664" actId="1076"/>
          <ac:graphicFrameMkLst>
            <pc:docMk/>
            <pc:sldMk cId="1195058017" sldId="2147475295"/>
            <ac:graphicFrameMk id="9" creationId="{E44B87B1-6BBA-B0BC-6FC2-5BDDB6491184}"/>
          </ac:graphicFrameMkLst>
        </pc:graphicFrameChg>
        <pc:picChg chg="add del mod">
          <ac:chgData name="Carole Carmody" userId="a38c21eb-5db6-43fa-8a73-78eeb652019c" providerId="ADAL" clId="{C65E3616-953F-4C86-AFB5-69FC5F1D5116}" dt="2026-04-28T08:05:59.485" v="656" actId="21"/>
          <ac:picMkLst>
            <pc:docMk/>
            <pc:sldMk cId="1195058017" sldId="2147475295"/>
            <ac:picMk id="7" creationId="{FEBE855D-1847-98F8-F109-20D8E7953B39}"/>
          </ac:picMkLst>
        </pc:picChg>
        <pc:picChg chg="add del mod modCrop">
          <ac:chgData name="Carole Carmody" userId="a38c21eb-5db6-43fa-8a73-78eeb652019c" providerId="ADAL" clId="{C65E3616-953F-4C86-AFB5-69FC5F1D5116}" dt="2026-04-28T08:10:20.447" v="716" actId="21"/>
          <ac:picMkLst>
            <pc:docMk/>
            <pc:sldMk cId="1195058017" sldId="2147475295"/>
            <ac:picMk id="8" creationId="{F06C1175-101E-1D9B-CB72-5D295ECF6FDD}"/>
          </ac:picMkLst>
        </pc:picChg>
        <pc:picChg chg="del mod">
          <ac:chgData name="Carole Carmody" userId="a38c21eb-5db6-43fa-8a73-78eeb652019c" providerId="ADAL" clId="{C65E3616-953F-4C86-AFB5-69FC5F1D5116}" dt="2026-04-28T08:05:54.988" v="650" actId="478"/>
          <ac:picMkLst>
            <pc:docMk/>
            <pc:sldMk cId="1195058017" sldId="2147475295"/>
            <ac:picMk id="19" creationId="{8760743E-5F09-37A4-1611-75FE585A1467}"/>
          </ac:picMkLst>
        </pc:picChg>
        <pc:picChg chg="add mod">
          <ac:chgData name="Carole Carmody" userId="a38c21eb-5db6-43fa-8a73-78eeb652019c" providerId="ADAL" clId="{C65E3616-953F-4C86-AFB5-69FC5F1D5116}" dt="2026-04-28T08:06:24.741" v="663"/>
          <ac:picMkLst>
            <pc:docMk/>
            <pc:sldMk cId="1195058017" sldId="2147475295"/>
            <ac:picMk id="25" creationId="{FEBE855D-1847-98F8-F109-20D8E7953B39}"/>
          </ac:picMkLst>
        </pc:picChg>
      </pc:sldChg>
      <pc:sldChg chg="addSp delSp modSp mod">
        <pc:chgData name="Carole Carmody" userId="a38c21eb-5db6-43fa-8a73-78eeb652019c" providerId="ADAL" clId="{C65E3616-953F-4C86-AFB5-69FC5F1D5116}" dt="2026-04-28T08:07:13.103" v="677" actId="14100"/>
        <pc:sldMkLst>
          <pc:docMk/>
          <pc:sldMk cId="3330841174" sldId="2147475296"/>
        </pc:sldMkLst>
        <pc:spChg chg="mod">
          <ac:chgData name="Carole Carmody" userId="a38c21eb-5db6-43fa-8a73-78eeb652019c" providerId="ADAL" clId="{C65E3616-953F-4C86-AFB5-69FC5F1D5116}" dt="2026-04-28T08:04:46.774" v="649" actId="1035"/>
          <ac:spMkLst>
            <pc:docMk/>
            <pc:sldMk cId="3330841174" sldId="2147475296"/>
            <ac:spMk id="5" creationId="{13F11A4A-A4DB-655B-35BE-B7C3EB843D61}"/>
          </ac:spMkLst>
        </pc:spChg>
        <pc:spChg chg="mod">
          <ac:chgData name="Carole Carmody" userId="a38c21eb-5db6-43fa-8a73-78eeb652019c" providerId="ADAL" clId="{C65E3616-953F-4C86-AFB5-69FC5F1D5116}" dt="2026-04-28T08:07:13.103" v="677" actId="14100"/>
          <ac:spMkLst>
            <pc:docMk/>
            <pc:sldMk cId="3330841174" sldId="2147475296"/>
            <ac:spMk id="11" creationId="{0DDA4C89-F2AB-FC3E-7624-CB1D4F56212A}"/>
          </ac:spMkLst>
        </pc:spChg>
        <pc:picChg chg="add mod">
          <ac:chgData name="Carole Carmody" userId="a38c21eb-5db6-43fa-8a73-78eeb652019c" providerId="ADAL" clId="{C65E3616-953F-4C86-AFB5-69FC5F1D5116}" dt="2026-04-28T08:06:59.702" v="674" actId="14100"/>
          <ac:picMkLst>
            <pc:docMk/>
            <pc:sldMk cId="3330841174" sldId="2147475296"/>
            <ac:picMk id="3" creationId="{826B1337-3B18-C7C0-BB6A-5141515DE243}"/>
          </ac:picMkLst>
        </pc:picChg>
        <pc:picChg chg="add mod">
          <ac:chgData name="Carole Carmody" userId="a38c21eb-5db6-43fa-8a73-78eeb652019c" providerId="ADAL" clId="{C65E3616-953F-4C86-AFB5-69FC5F1D5116}" dt="2026-04-28T08:07:01.110" v="675" actId="571"/>
          <ac:picMkLst>
            <pc:docMk/>
            <pc:sldMk cId="3330841174" sldId="2147475296"/>
            <ac:picMk id="6" creationId="{07819B19-E5B6-9A34-66CF-EECFAA43E87E}"/>
          </ac:picMkLst>
        </pc:picChg>
        <pc:picChg chg="del">
          <ac:chgData name="Carole Carmody" userId="a38c21eb-5db6-43fa-8a73-78eeb652019c" providerId="ADAL" clId="{C65E3616-953F-4C86-AFB5-69FC5F1D5116}" dt="2026-04-28T08:06:49.627" v="670" actId="478"/>
          <ac:picMkLst>
            <pc:docMk/>
            <pc:sldMk cId="3330841174" sldId="2147475296"/>
            <ac:picMk id="77" creationId="{4F7749EA-B526-658D-E721-2D18A37CEB92}"/>
          </ac:picMkLst>
        </pc:picChg>
      </pc:sldChg>
      <pc:sldChg chg="addSp delSp modSp mod">
        <pc:chgData name="Carole Carmody" userId="a38c21eb-5db6-43fa-8a73-78eeb652019c" providerId="ADAL" clId="{C65E3616-953F-4C86-AFB5-69FC5F1D5116}" dt="2026-04-28T08:14:20.168" v="771" actId="21"/>
        <pc:sldMkLst>
          <pc:docMk/>
          <pc:sldMk cId="3337736740" sldId="2147475297"/>
        </pc:sldMkLst>
        <pc:spChg chg="mod">
          <ac:chgData name="Carole Carmody" userId="a38c21eb-5db6-43fa-8a73-78eeb652019c" providerId="ADAL" clId="{C65E3616-953F-4C86-AFB5-69FC5F1D5116}" dt="2026-04-22T13:44:35.947" v="285" actId="14100"/>
          <ac:spMkLst>
            <pc:docMk/>
            <pc:sldMk cId="3337736740" sldId="2147475297"/>
            <ac:spMk id="2" creationId="{FBAD8D57-A097-74F5-BC2A-719A66E68E18}"/>
          </ac:spMkLst>
        </pc:spChg>
        <pc:spChg chg="add mod ord">
          <ac:chgData name="Carole Carmody" userId="a38c21eb-5db6-43fa-8a73-78eeb652019c" providerId="ADAL" clId="{C65E3616-953F-4C86-AFB5-69FC5F1D5116}" dt="2026-04-22T13:47:00.588" v="322" actId="1076"/>
          <ac:spMkLst>
            <pc:docMk/>
            <pc:sldMk cId="3337736740" sldId="2147475297"/>
            <ac:spMk id="4" creationId="{121CFAEB-9991-D05D-A7D6-DFE6F42C2B2A}"/>
          </ac:spMkLst>
        </pc:spChg>
        <pc:spChg chg="add mod ord">
          <ac:chgData name="Carole Carmody" userId="a38c21eb-5db6-43fa-8a73-78eeb652019c" providerId="ADAL" clId="{C65E3616-953F-4C86-AFB5-69FC5F1D5116}" dt="2026-04-22T13:44:31.198" v="284" actId="167"/>
          <ac:spMkLst>
            <pc:docMk/>
            <pc:sldMk cId="3337736740" sldId="2147475297"/>
            <ac:spMk id="6" creationId="{C632948E-CD48-DDC1-E05F-A45A76E05A96}"/>
          </ac:spMkLst>
        </pc:spChg>
        <pc:spChg chg="mod">
          <ac:chgData name="Carole Carmody" userId="a38c21eb-5db6-43fa-8a73-78eeb652019c" providerId="ADAL" clId="{C65E3616-953F-4C86-AFB5-69FC5F1D5116}" dt="2026-04-22T13:45:00.301" v="293" actId="1076"/>
          <ac:spMkLst>
            <pc:docMk/>
            <pc:sldMk cId="3337736740" sldId="2147475297"/>
            <ac:spMk id="11" creationId="{43D2FD5E-9C82-312A-6D37-B47807FEB96B}"/>
          </ac:spMkLst>
        </pc:spChg>
        <pc:spChg chg="ord">
          <ac:chgData name="Carole Carmody" userId="a38c21eb-5db6-43fa-8a73-78eeb652019c" providerId="ADAL" clId="{C65E3616-953F-4C86-AFB5-69FC5F1D5116}" dt="2026-04-22T13:44:38.586" v="286" actId="167"/>
          <ac:spMkLst>
            <pc:docMk/>
            <pc:sldMk cId="3337736740" sldId="2147475297"/>
            <ac:spMk id="16" creationId="{4439C4C8-2B70-6E84-C9EF-3C5EFA937DD9}"/>
          </ac:spMkLst>
        </pc:spChg>
        <pc:spChg chg="mod">
          <ac:chgData name="Carole Carmody" userId="a38c21eb-5db6-43fa-8a73-78eeb652019c" providerId="ADAL" clId="{C65E3616-953F-4C86-AFB5-69FC5F1D5116}" dt="2026-04-22T13:46:51.158" v="318" actId="1076"/>
          <ac:spMkLst>
            <pc:docMk/>
            <pc:sldMk cId="3337736740" sldId="2147475297"/>
            <ac:spMk id="20" creationId="{6037B9B0-113F-5C42-211A-8A13BAF2ABF4}"/>
          </ac:spMkLst>
        </pc:spChg>
        <pc:spChg chg="mod">
          <ac:chgData name="Carole Carmody" userId="a38c21eb-5db6-43fa-8a73-78eeb652019c" providerId="ADAL" clId="{C65E3616-953F-4C86-AFB5-69FC5F1D5116}" dt="2026-04-28T08:08:18.971" v="704" actId="207"/>
          <ac:spMkLst>
            <pc:docMk/>
            <pc:sldMk cId="3337736740" sldId="2147475297"/>
            <ac:spMk id="58" creationId="{4F84CAA1-24FE-D59B-8F14-8B88804927C3}"/>
          </ac:spMkLst>
        </pc:spChg>
        <pc:graphicFrameChg chg="mod">
          <ac:chgData name="Carole Carmody" userId="a38c21eb-5db6-43fa-8a73-78eeb652019c" providerId="ADAL" clId="{C65E3616-953F-4C86-AFB5-69FC5F1D5116}" dt="2026-04-22T13:45:00.301" v="293" actId="1076"/>
          <ac:graphicFrameMkLst>
            <pc:docMk/>
            <pc:sldMk cId="3337736740" sldId="2147475297"/>
            <ac:graphicFrameMk id="10" creationId="{5369BDF5-757A-C389-5C6B-DD1D587638A2}"/>
          </ac:graphicFrameMkLst>
        </pc:graphicFrameChg>
        <pc:picChg chg="add del mod">
          <ac:chgData name="Carole Carmody" userId="a38c21eb-5db6-43fa-8a73-78eeb652019c" providerId="ADAL" clId="{C65E3616-953F-4C86-AFB5-69FC5F1D5116}" dt="2026-04-28T08:09:57.746" v="708" actId="21"/>
          <ac:picMkLst>
            <pc:docMk/>
            <pc:sldMk cId="3337736740" sldId="2147475297"/>
            <ac:picMk id="5" creationId="{F06C1175-101E-1D9B-CB72-5D295ECF6FDD}"/>
          </ac:picMkLst>
        </pc:picChg>
        <pc:picChg chg="add del mod modCrop">
          <ac:chgData name="Carole Carmody" userId="a38c21eb-5db6-43fa-8a73-78eeb652019c" providerId="ADAL" clId="{C65E3616-953F-4C86-AFB5-69FC5F1D5116}" dt="2026-04-28T08:14:20.168" v="771" actId="21"/>
          <ac:picMkLst>
            <pc:docMk/>
            <pc:sldMk cId="3337736740" sldId="2147475297"/>
            <ac:picMk id="7" creationId="{903E0578-3132-F8FF-C99C-FB03199E9A2C}"/>
          </ac:picMkLst>
        </pc:picChg>
        <pc:picChg chg="add mod modCrop">
          <ac:chgData name="Carole Carmody" userId="a38c21eb-5db6-43fa-8a73-78eeb652019c" providerId="ADAL" clId="{C65E3616-953F-4C86-AFB5-69FC5F1D5116}" dt="2026-04-28T08:10:34.427" v="731" actId="1038"/>
          <ac:picMkLst>
            <pc:docMk/>
            <pc:sldMk cId="3337736740" sldId="2147475297"/>
            <ac:picMk id="8" creationId="{F06C1175-101E-1D9B-CB72-5D295ECF6FDD}"/>
          </ac:picMkLst>
        </pc:picChg>
        <pc:picChg chg="del mod">
          <ac:chgData name="Carole Carmody" userId="a38c21eb-5db6-43fa-8a73-78eeb652019c" providerId="ADAL" clId="{C65E3616-953F-4C86-AFB5-69FC5F1D5116}" dt="2026-04-28T08:09:50.328" v="705" actId="478"/>
          <ac:picMkLst>
            <pc:docMk/>
            <pc:sldMk cId="3337736740" sldId="2147475297"/>
            <ac:picMk id="21" creationId="{8B262E0C-C8AD-1D34-4215-34136B60E7AE}"/>
          </ac:picMkLst>
        </pc:picChg>
      </pc:sldChg>
      <pc:sldChg chg="addSp delSp modSp mod">
        <pc:chgData name="Carole Carmody" userId="a38c21eb-5db6-43fa-8a73-78eeb652019c" providerId="ADAL" clId="{C65E3616-953F-4C86-AFB5-69FC5F1D5116}" dt="2026-04-28T08:14:58.089" v="779" actId="1037"/>
        <pc:sldMkLst>
          <pc:docMk/>
          <pc:sldMk cId="1833497384" sldId="2147475298"/>
        </pc:sldMkLst>
        <pc:spChg chg="mod">
          <ac:chgData name="Carole Carmody" userId="a38c21eb-5db6-43fa-8a73-78eeb652019c" providerId="ADAL" clId="{C65E3616-953F-4C86-AFB5-69FC5F1D5116}" dt="2026-04-22T13:47:12.755" v="326" actId="14100"/>
          <ac:spMkLst>
            <pc:docMk/>
            <pc:sldMk cId="1833497384" sldId="2147475298"/>
            <ac:spMk id="2" creationId="{472085AD-54BB-025F-59B5-AF16B150342D}"/>
          </ac:spMkLst>
        </pc:spChg>
        <pc:spChg chg="mod">
          <ac:chgData name="Carole Carmody" userId="a38c21eb-5db6-43fa-8a73-78eeb652019c" providerId="ADAL" clId="{C65E3616-953F-4C86-AFB5-69FC5F1D5116}" dt="2026-04-28T08:14:58.089" v="779" actId="1037"/>
          <ac:spMkLst>
            <pc:docMk/>
            <pc:sldMk cId="1833497384" sldId="2147475298"/>
            <ac:spMk id="5" creationId="{90E04EB9-EF53-A6E8-FA0B-220D0A739419}"/>
          </ac:spMkLst>
        </pc:spChg>
        <pc:spChg chg="mod">
          <ac:chgData name="Carole Carmody" userId="a38c21eb-5db6-43fa-8a73-78eeb652019c" providerId="ADAL" clId="{C65E3616-953F-4C86-AFB5-69FC5F1D5116}" dt="2026-04-28T08:14:53.141" v="773" actId="12788"/>
          <ac:spMkLst>
            <pc:docMk/>
            <pc:sldMk cId="1833497384" sldId="2147475298"/>
            <ac:spMk id="6" creationId="{0624BF62-24BD-0975-5894-2F4EA548784B}"/>
          </ac:spMkLst>
        </pc:spChg>
        <pc:spChg chg="add mod ord">
          <ac:chgData name="Carole Carmody" userId="a38c21eb-5db6-43fa-8a73-78eeb652019c" providerId="ADAL" clId="{C65E3616-953F-4C86-AFB5-69FC5F1D5116}" dt="2026-04-28T08:14:53.141" v="773" actId="12788"/>
          <ac:spMkLst>
            <pc:docMk/>
            <pc:sldMk cId="1833497384" sldId="2147475298"/>
            <ac:spMk id="11" creationId="{848EC7B1-1009-3099-3729-53916C017324}"/>
          </ac:spMkLst>
        </pc:spChg>
        <pc:spChg chg="add mod ord">
          <ac:chgData name="Carole Carmody" userId="a38c21eb-5db6-43fa-8a73-78eeb652019c" providerId="ADAL" clId="{C65E3616-953F-4C86-AFB5-69FC5F1D5116}" dt="2026-04-28T08:14:53.141" v="773" actId="12788"/>
          <ac:spMkLst>
            <pc:docMk/>
            <pc:sldMk cId="1833497384" sldId="2147475298"/>
            <ac:spMk id="12" creationId="{B9F29E4B-10FC-CC6E-39DC-53784E6CDE3B}"/>
          </ac:spMkLst>
        </pc:spChg>
        <pc:spChg chg="ord">
          <ac:chgData name="Carole Carmody" userId="a38c21eb-5db6-43fa-8a73-78eeb652019c" providerId="ADAL" clId="{C65E3616-953F-4C86-AFB5-69FC5F1D5116}" dt="2026-04-22T13:47:08.746" v="325" actId="167"/>
          <ac:spMkLst>
            <pc:docMk/>
            <pc:sldMk cId="1833497384" sldId="2147475298"/>
            <ac:spMk id="16" creationId="{CF0C17EE-58BD-403C-E1AE-53EB506A3672}"/>
          </ac:spMkLst>
        </pc:spChg>
        <pc:spChg chg="mod">
          <ac:chgData name="Carole Carmody" userId="a38c21eb-5db6-43fa-8a73-78eeb652019c" providerId="ADAL" clId="{C65E3616-953F-4C86-AFB5-69FC5F1D5116}" dt="2026-04-28T08:11:36.522" v="758" actId="1037"/>
          <ac:spMkLst>
            <pc:docMk/>
            <pc:sldMk cId="1833497384" sldId="2147475298"/>
            <ac:spMk id="58" creationId="{AB265732-32C5-4CBA-6F7F-6D49D9F62171}"/>
          </ac:spMkLst>
        </pc:spChg>
        <pc:graphicFrameChg chg="mod">
          <ac:chgData name="Carole Carmody" userId="a38c21eb-5db6-43fa-8a73-78eeb652019c" providerId="ADAL" clId="{C65E3616-953F-4C86-AFB5-69FC5F1D5116}" dt="2026-04-28T08:14:53.141" v="773" actId="12788"/>
          <ac:graphicFrameMkLst>
            <pc:docMk/>
            <pc:sldMk cId="1833497384" sldId="2147475298"/>
            <ac:graphicFrameMk id="4" creationId="{153D954F-91A2-E0D8-D208-270CB61721AC}"/>
          </ac:graphicFrameMkLst>
        </pc:graphicFrameChg>
        <pc:picChg chg="del mod">
          <ac:chgData name="Carole Carmody" userId="a38c21eb-5db6-43fa-8a73-78eeb652019c" providerId="ADAL" clId="{C65E3616-953F-4C86-AFB5-69FC5F1D5116}" dt="2026-04-28T08:13:49.628" v="760" actId="478"/>
          <ac:picMkLst>
            <pc:docMk/>
            <pc:sldMk cId="1833497384" sldId="2147475298"/>
            <ac:picMk id="7" creationId="{D7D1E0FA-19F6-A220-8C64-D6CD71119EF6}"/>
          </ac:picMkLst>
        </pc:picChg>
        <pc:picChg chg="add del mod">
          <ac:chgData name="Carole Carmody" userId="a38c21eb-5db6-43fa-8a73-78eeb652019c" providerId="ADAL" clId="{C65E3616-953F-4C86-AFB5-69FC5F1D5116}" dt="2026-04-28T08:13:52.803" v="763" actId="21"/>
          <ac:picMkLst>
            <pc:docMk/>
            <pc:sldMk cId="1833497384" sldId="2147475298"/>
            <ac:picMk id="10" creationId="{903E0578-3132-F8FF-C99C-FB03199E9A2C}"/>
          </ac:picMkLst>
        </pc:picChg>
        <pc:picChg chg="add mod">
          <ac:chgData name="Carole Carmody" userId="a38c21eb-5db6-43fa-8a73-78eeb652019c" providerId="ADAL" clId="{C65E3616-953F-4C86-AFB5-69FC5F1D5116}" dt="2026-04-28T08:14:53.141" v="773" actId="12788"/>
          <ac:picMkLst>
            <pc:docMk/>
            <pc:sldMk cId="1833497384" sldId="2147475298"/>
            <ac:picMk id="13" creationId="{903E0578-3132-F8FF-C99C-FB03199E9A2C}"/>
          </ac:picMkLst>
        </pc:picChg>
      </pc:sldChg>
      <pc:sldMasterChg chg="modSldLayout">
        <pc:chgData name="Carole Carmody" userId="a38c21eb-5db6-43fa-8a73-78eeb652019c" providerId="ADAL" clId="{C65E3616-953F-4C86-AFB5-69FC5F1D5116}" dt="2026-04-28T07:41:57.937" v="357" actId="1076"/>
        <pc:sldMasterMkLst>
          <pc:docMk/>
          <pc:sldMasterMk cId="2828808330" sldId="2147483861"/>
        </pc:sldMasterMkLst>
        <pc:sldLayoutChg chg="modSp mod">
          <pc:chgData name="Carole Carmody" userId="a38c21eb-5db6-43fa-8a73-78eeb652019c" providerId="ADAL" clId="{C65E3616-953F-4C86-AFB5-69FC5F1D5116}" dt="2026-04-28T07:41:57.937" v="357" actId="1076"/>
          <pc:sldLayoutMkLst>
            <pc:docMk/>
            <pc:sldMasterMk cId="2828808330" sldId="2147483861"/>
            <pc:sldLayoutMk cId="3084727412" sldId="2147483865"/>
          </pc:sldLayoutMkLst>
          <pc:picChg chg="mod">
            <ac:chgData name="Carole Carmody" userId="a38c21eb-5db6-43fa-8a73-78eeb652019c" providerId="ADAL" clId="{C65E3616-953F-4C86-AFB5-69FC5F1D5116}" dt="2026-04-28T07:41:57.937" v="357" actId="1076"/>
            <ac:picMkLst>
              <pc:docMk/>
              <pc:sldMasterMk cId="2828808330" sldId="2147483861"/>
              <pc:sldLayoutMk cId="3084727412" sldId="2147483865"/>
              <ac:picMk id="5" creationId="{1AF43AD8-344C-E82E-19E8-6E48B07C91F3}"/>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00.xml.rels><?xml version="1.0" encoding="UTF-8" standalone="yes"?>
<Relationships xmlns="http://schemas.openxmlformats.org/package/2006/relationships"><Relationship Id="rId2" Type="http://schemas.openxmlformats.org/officeDocument/2006/relationships/package" Target="../embeddings/Microsoft_Excel_Worksheet99.xlsx"/><Relationship Id="rId1" Type="http://schemas.openxmlformats.org/officeDocument/2006/relationships/themeOverride" Target="../theme/themeOverride74.xml"/></Relationships>
</file>

<file path=ppt/charts/_rels/chart101.xml.rels><?xml version="1.0" encoding="UTF-8" standalone="yes"?>
<Relationships xmlns="http://schemas.openxmlformats.org/package/2006/relationships"><Relationship Id="rId2" Type="http://schemas.openxmlformats.org/officeDocument/2006/relationships/package" Target="../embeddings/Microsoft_Excel_Worksheet100.xlsx"/><Relationship Id="rId1" Type="http://schemas.openxmlformats.org/officeDocument/2006/relationships/themeOverride" Target="../theme/themeOverride75.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themeOverride" Target="../theme/themeOverride76.xml"/></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themeOverride" Target="../theme/themeOverride77.xml"/></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themeOverride" Target="../theme/themeOverride78.xml"/></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themeOverride" Target="../theme/themeOverride79.xml"/></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themeOverride" Target="../theme/themeOverride80.xml"/></Relationships>
</file>

<file path=ppt/charts/_rels/chart107.xml.rels><?xml version="1.0" encoding="UTF-8" standalone="yes"?>
<Relationships xmlns="http://schemas.openxmlformats.org/package/2006/relationships"><Relationship Id="rId2" Type="http://schemas.openxmlformats.org/officeDocument/2006/relationships/package" Target="../embeddings/Microsoft_Excel_Worksheet106.xlsx"/><Relationship Id="rId1" Type="http://schemas.openxmlformats.org/officeDocument/2006/relationships/themeOverride" Target="../theme/themeOverride81.xml"/></Relationships>
</file>

<file path=ppt/charts/_rels/chart108.xml.rels><?xml version="1.0" encoding="UTF-8" standalone="yes"?>
<Relationships xmlns="http://schemas.openxmlformats.org/package/2006/relationships"><Relationship Id="rId2" Type="http://schemas.openxmlformats.org/officeDocument/2006/relationships/package" Target="../embeddings/Microsoft_Excel_Worksheet107.xlsx"/><Relationship Id="rId1" Type="http://schemas.openxmlformats.org/officeDocument/2006/relationships/themeOverride" Target="../theme/themeOverride82.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36.xml"/><Relationship Id="rId1" Type="http://schemas.microsoft.com/office/2011/relationships/chartStyle" Target="style36.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themeOverride" Target="../theme/themeOverride83.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37.xml"/><Relationship Id="rId1" Type="http://schemas.microsoft.com/office/2011/relationships/chartStyle" Target="style37.xml"/></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themeOverride" Target="../theme/themeOverride84.xml"/></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themeOverride" Target="../theme/themeOverride85.xml"/></Relationships>
</file>

<file path=ppt/charts/_rels/chart114.xml.rels><?xml version="1.0" encoding="UTF-8" standalone="yes"?>
<Relationships xmlns="http://schemas.openxmlformats.org/package/2006/relationships"><Relationship Id="rId2" Type="http://schemas.openxmlformats.org/officeDocument/2006/relationships/package" Target="../embeddings/Microsoft_Excel_Worksheet113.xlsx"/><Relationship Id="rId1" Type="http://schemas.openxmlformats.org/officeDocument/2006/relationships/themeOverride" Target="../theme/themeOverride86.xml"/></Relationships>
</file>

<file path=ppt/charts/_rels/chart115.xml.rels><?xml version="1.0" encoding="UTF-8" standalone="yes"?>
<Relationships xmlns="http://schemas.openxmlformats.org/package/2006/relationships"><Relationship Id="rId2" Type="http://schemas.openxmlformats.org/officeDocument/2006/relationships/package" Target="../embeddings/Microsoft_Excel_Worksheet114.xlsx"/><Relationship Id="rId1" Type="http://schemas.openxmlformats.org/officeDocument/2006/relationships/themeOverride" Target="../theme/themeOverride87.xml"/></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themeOverride" Target="../theme/themeOverride88.xml"/></Relationships>
</file>

<file path=ppt/charts/_rels/chart117.xml.rels><?xml version="1.0" encoding="UTF-8" standalone="yes"?>
<Relationships xmlns="http://schemas.openxmlformats.org/package/2006/relationships"><Relationship Id="rId2" Type="http://schemas.openxmlformats.org/officeDocument/2006/relationships/package" Target="../embeddings/Microsoft_Excel_Worksheet116.xlsx"/><Relationship Id="rId1" Type="http://schemas.openxmlformats.org/officeDocument/2006/relationships/themeOverride" Target="../theme/themeOverride89.xml"/></Relationships>
</file>

<file path=ppt/charts/_rels/chart118.xml.rels><?xml version="1.0" encoding="UTF-8" standalone="yes"?>
<Relationships xmlns="http://schemas.openxmlformats.org/package/2006/relationships"><Relationship Id="rId2" Type="http://schemas.openxmlformats.org/officeDocument/2006/relationships/package" Target="../embeddings/Microsoft_Excel_Worksheet117.xlsx"/><Relationship Id="rId1" Type="http://schemas.openxmlformats.org/officeDocument/2006/relationships/themeOverride" Target="../theme/themeOverride90.xml"/></Relationships>
</file>

<file path=ppt/charts/_rels/chart119.xml.rels><?xml version="1.0" encoding="UTF-8" standalone="yes"?>
<Relationships xmlns="http://schemas.openxmlformats.org/package/2006/relationships"><Relationship Id="rId2" Type="http://schemas.openxmlformats.org/officeDocument/2006/relationships/package" Target="../embeddings/Microsoft_Excel_Worksheet118.xlsx"/><Relationship Id="rId1" Type="http://schemas.openxmlformats.org/officeDocument/2006/relationships/themeOverride" Target="../theme/themeOverride9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20.xml.rels><?xml version="1.0" encoding="UTF-8" standalone="yes"?>
<Relationships xmlns="http://schemas.openxmlformats.org/package/2006/relationships"><Relationship Id="rId2" Type="http://schemas.openxmlformats.org/officeDocument/2006/relationships/package" Target="../embeddings/Microsoft_Excel_Worksheet119.xlsx"/><Relationship Id="rId1" Type="http://schemas.openxmlformats.org/officeDocument/2006/relationships/themeOverride" Target="../theme/themeOverride92.xml"/></Relationships>
</file>

<file path=ppt/charts/_rels/chart121.xml.rels><?xml version="1.0" encoding="UTF-8" standalone="yes"?>
<Relationships xmlns="http://schemas.openxmlformats.org/package/2006/relationships"><Relationship Id="rId2" Type="http://schemas.openxmlformats.org/officeDocument/2006/relationships/package" Target="../embeddings/Microsoft_Excel_Worksheet120.xlsx"/><Relationship Id="rId1" Type="http://schemas.openxmlformats.org/officeDocument/2006/relationships/themeOverride" Target="../theme/themeOverride93.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38.xml"/><Relationship Id="rId1" Type="http://schemas.microsoft.com/office/2011/relationships/chartStyle" Target="style38.xml"/></Relationships>
</file>

<file path=ppt/charts/_rels/chart123.xml.rels><?xml version="1.0" encoding="UTF-8" standalone="yes"?>
<Relationships xmlns="http://schemas.openxmlformats.org/package/2006/relationships"><Relationship Id="rId2" Type="http://schemas.openxmlformats.org/officeDocument/2006/relationships/package" Target="../embeddings/Microsoft_Excel_Worksheet122.xlsx"/><Relationship Id="rId1" Type="http://schemas.openxmlformats.org/officeDocument/2006/relationships/themeOverride" Target="../theme/themeOverride94.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themeOverride" Target="../theme/themeOverride95.xml"/></Relationships>
</file>

<file path=ppt/charts/_rels/chart125.xml.rels><?xml version="1.0" encoding="UTF-8" standalone="yes"?>
<Relationships xmlns="http://schemas.openxmlformats.org/package/2006/relationships"><Relationship Id="rId2" Type="http://schemas.openxmlformats.org/officeDocument/2006/relationships/package" Target="../embeddings/Microsoft_Excel_Worksheet124.xlsx"/><Relationship Id="rId1" Type="http://schemas.openxmlformats.org/officeDocument/2006/relationships/themeOverride" Target="../theme/themeOverride96.xml"/></Relationships>
</file>

<file path=ppt/charts/_rels/chart126.xml.rels><?xml version="1.0" encoding="UTF-8" standalone="yes"?>
<Relationships xmlns="http://schemas.openxmlformats.org/package/2006/relationships"><Relationship Id="rId2" Type="http://schemas.openxmlformats.org/officeDocument/2006/relationships/package" Target="../embeddings/Microsoft_Excel_Worksheet125.xlsx"/><Relationship Id="rId1" Type="http://schemas.openxmlformats.org/officeDocument/2006/relationships/themeOverride" Target="../theme/themeOverride97.xml"/></Relationships>
</file>

<file path=ppt/charts/_rels/chart127.xml.rels><?xml version="1.0" encoding="UTF-8" standalone="yes"?>
<Relationships xmlns="http://schemas.openxmlformats.org/package/2006/relationships"><Relationship Id="rId2" Type="http://schemas.openxmlformats.org/officeDocument/2006/relationships/package" Target="../embeddings/Microsoft_Excel_Worksheet126.xlsx"/><Relationship Id="rId1" Type="http://schemas.openxmlformats.org/officeDocument/2006/relationships/themeOverride" Target="../theme/themeOverride98.xml"/></Relationships>
</file>

<file path=ppt/charts/_rels/chart128.xml.rels><?xml version="1.0" encoding="UTF-8" standalone="yes"?>
<Relationships xmlns="http://schemas.openxmlformats.org/package/2006/relationships"><Relationship Id="rId2" Type="http://schemas.openxmlformats.org/officeDocument/2006/relationships/package" Target="../embeddings/Microsoft_Excel_Worksheet127.xlsx"/><Relationship Id="rId1" Type="http://schemas.openxmlformats.org/officeDocument/2006/relationships/themeOverride" Target="../theme/themeOverride99.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9.xml"/><Relationship Id="rId1" Type="http://schemas.microsoft.com/office/2011/relationships/chartStyle" Target="style39.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2.xlsx"/></Relationships>
</file>

<file path=ppt/charts/_rels/chart130.xml.rels><?xml version="1.0" encoding="UTF-8" standalone="yes"?>
<Relationships xmlns="http://schemas.openxmlformats.org/package/2006/relationships"><Relationship Id="rId2" Type="http://schemas.openxmlformats.org/officeDocument/2006/relationships/package" Target="../embeddings/Microsoft_Excel_Worksheet129.xlsx"/><Relationship Id="rId1" Type="http://schemas.openxmlformats.org/officeDocument/2006/relationships/themeOverride" Target="../theme/themeOverride100.xml"/></Relationships>
</file>

<file path=ppt/charts/_rels/chart131.xml.rels><?xml version="1.0" encoding="UTF-8" standalone="yes"?>
<Relationships xmlns="http://schemas.openxmlformats.org/package/2006/relationships"><Relationship Id="rId2" Type="http://schemas.openxmlformats.org/officeDocument/2006/relationships/package" Target="../embeddings/Microsoft_Excel_Worksheet130.xlsx"/><Relationship Id="rId1" Type="http://schemas.openxmlformats.org/officeDocument/2006/relationships/themeOverride" Target="../theme/themeOverride101.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themeOverride" Target="../theme/themeOverride102.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40.xml"/><Relationship Id="rId1" Type="http://schemas.microsoft.com/office/2011/relationships/chartStyle" Target="style40.xml"/></Relationships>
</file>

<file path=ppt/charts/_rels/chart134.xml.rels><?xml version="1.0" encoding="UTF-8" standalone="yes"?>
<Relationships xmlns="http://schemas.openxmlformats.org/package/2006/relationships"><Relationship Id="rId2" Type="http://schemas.openxmlformats.org/officeDocument/2006/relationships/package" Target="../embeddings/Microsoft_Excel_Worksheet133.xlsx"/><Relationship Id="rId1" Type="http://schemas.openxmlformats.org/officeDocument/2006/relationships/themeOverride" Target="../theme/themeOverride103.xml"/></Relationships>
</file>

<file path=ppt/charts/_rels/chart135.xml.rels><?xml version="1.0" encoding="UTF-8" standalone="yes"?>
<Relationships xmlns="http://schemas.openxmlformats.org/package/2006/relationships"><Relationship Id="rId2" Type="http://schemas.openxmlformats.org/officeDocument/2006/relationships/package" Target="../embeddings/Microsoft_Excel_Worksheet134.xlsx"/><Relationship Id="rId1" Type="http://schemas.openxmlformats.org/officeDocument/2006/relationships/themeOverride" Target="../theme/themeOverride104.xml"/></Relationships>
</file>

<file path=ppt/charts/_rels/chart136.xml.rels><?xml version="1.0" encoding="UTF-8" standalone="yes"?>
<Relationships xmlns="http://schemas.openxmlformats.org/package/2006/relationships"><Relationship Id="rId2" Type="http://schemas.openxmlformats.org/officeDocument/2006/relationships/package" Target="../embeddings/Microsoft_Excel_Worksheet135.xlsx"/><Relationship Id="rId1" Type="http://schemas.openxmlformats.org/officeDocument/2006/relationships/themeOverride" Target="../theme/themeOverride105.xml"/></Relationships>
</file>

<file path=ppt/charts/_rels/chart137.xml.rels><?xml version="1.0" encoding="UTF-8" standalone="yes"?>
<Relationships xmlns="http://schemas.openxmlformats.org/package/2006/relationships"><Relationship Id="rId2" Type="http://schemas.openxmlformats.org/officeDocument/2006/relationships/package" Target="../embeddings/Microsoft_Excel_Worksheet136.xlsx"/><Relationship Id="rId1" Type="http://schemas.openxmlformats.org/officeDocument/2006/relationships/themeOverride" Target="../theme/themeOverride106.xml"/></Relationships>
</file>

<file path=ppt/charts/_rels/chart138.xml.rels><?xml version="1.0" encoding="UTF-8" standalone="yes"?>
<Relationships xmlns="http://schemas.openxmlformats.org/package/2006/relationships"><Relationship Id="rId2" Type="http://schemas.openxmlformats.org/officeDocument/2006/relationships/package" Target="../embeddings/Microsoft_Excel_Worksheet137.xlsx"/><Relationship Id="rId1" Type="http://schemas.openxmlformats.org/officeDocument/2006/relationships/themeOverride" Target="../theme/themeOverride107.xml"/></Relationships>
</file>

<file path=ppt/charts/_rels/chart139.xml.rels><?xml version="1.0" encoding="UTF-8" standalone="yes"?>
<Relationships xmlns="http://schemas.openxmlformats.org/package/2006/relationships"><Relationship Id="rId2" Type="http://schemas.openxmlformats.org/officeDocument/2006/relationships/package" Target="../embeddings/Microsoft_Excel_Worksheet138.xlsx"/><Relationship Id="rId1" Type="http://schemas.openxmlformats.org/officeDocument/2006/relationships/themeOverride" Target="../theme/themeOverride108.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41.xml"/><Relationship Id="rId1" Type="http://schemas.microsoft.com/office/2011/relationships/chartStyle" Target="style41.xml"/></Relationships>
</file>

<file path=ppt/charts/_rels/chart141.xml.rels><?xml version="1.0" encoding="UTF-8" standalone="yes"?>
<Relationships xmlns="http://schemas.openxmlformats.org/package/2006/relationships"><Relationship Id="rId2" Type="http://schemas.openxmlformats.org/officeDocument/2006/relationships/package" Target="../embeddings/Microsoft_Excel_Worksheet140.xlsx"/><Relationship Id="rId1" Type="http://schemas.openxmlformats.org/officeDocument/2006/relationships/themeOverride" Target="../theme/themeOverride109.xml"/></Relationships>
</file>

<file path=ppt/charts/_rels/chart142.xml.rels><?xml version="1.0" encoding="UTF-8" standalone="yes"?>
<Relationships xmlns="http://schemas.openxmlformats.org/package/2006/relationships"><Relationship Id="rId2" Type="http://schemas.openxmlformats.org/officeDocument/2006/relationships/package" Target="../embeddings/Microsoft_Excel_Worksheet141.xlsx"/><Relationship Id="rId1" Type="http://schemas.openxmlformats.org/officeDocument/2006/relationships/themeOverride" Target="../theme/themeOverride110.xml"/></Relationships>
</file>

<file path=ppt/charts/_rels/chart143.xml.rels><?xml version="1.0" encoding="UTF-8" standalone="yes"?>
<Relationships xmlns="http://schemas.openxmlformats.org/package/2006/relationships"><Relationship Id="rId2" Type="http://schemas.openxmlformats.org/officeDocument/2006/relationships/package" Target="../embeddings/Microsoft_Excel_Worksheet142.xlsx"/><Relationship Id="rId1" Type="http://schemas.openxmlformats.org/officeDocument/2006/relationships/themeOverride" Target="../theme/themeOverride111.xml"/></Relationships>
</file>

<file path=ppt/charts/_rels/chart144.xml.rels><?xml version="1.0" encoding="UTF-8" standalone="yes"?>
<Relationships xmlns="http://schemas.openxmlformats.org/package/2006/relationships"><Relationship Id="rId2" Type="http://schemas.openxmlformats.org/officeDocument/2006/relationships/package" Target="../embeddings/Microsoft_Excel_Worksheet143.xlsx"/><Relationship Id="rId1" Type="http://schemas.openxmlformats.org/officeDocument/2006/relationships/themeOverride" Target="../theme/themeOverride112.xml"/></Relationships>
</file>

<file path=ppt/charts/_rels/chart145.xml.rels><?xml version="1.0" encoding="UTF-8" standalone="yes"?>
<Relationships xmlns="http://schemas.openxmlformats.org/package/2006/relationships"><Relationship Id="rId2" Type="http://schemas.openxmlformats.org/officeDocument/2006/relationships/package" Target="../embeddings/Microsoft_Excel_Worksheet144.xlsx"/><Relationship Id="rId1" Type="http://schemas.openxmlformats.org/officeDocument/2006/relationships/themeOverride" Target="../theme/themeOverride113.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42.xml"/><Relationship Id="rId1" Type="http://schemas.microsoft.com/office/2011/relationships/chartStyle" Target="style42.xml"/></Relationships>
</file>

<file path=ppt/charts/_rels/chart147.xml.rels><?xml version="1.0" encoding="UTF-8" standalone="yes"?>
<Relationships xmlns="http://schemas.openxmlformats.org/package/2006/relationships"><Relationship Id="rId2" Type="http://schemas.openxmlformats.org/officeDocument/2006/relationships/package" Target="../embeddings/Microsoft_Excel_Worksheet146.xlsx"/><Relationship Id="rId1" Type="http://schemas.openxmlformats.org/officeDocument/2006/relationships/themeOverride" Target="../theme/themeOverride114.xml"/></Relationships>
</file>

<file path=ppt/charts/_rels/chart148.xml.rels><?xml version="1.0" encoding="UTF-8" standalone="yes"?>
<Relationships xmlns="http://schemas.openxmlformats.org/package/2006/relationships"><Relationship Id="rId3" Type="http://schemas.openxmlformats.org/officeDocument/2006/relationships/package" Target="../embeddings/Microsoft_Excel_Worksheet147.xlsx"/><Relationship Id="rId2" Type="http://schemas.microsoft.com/office/2011/relationships/chartColorStyle" Target="colors43.xml"/><Relationship Id="rId1" Type="http://schemas.microsoft.com/office/2011/relationships/chartStyle" Target="style43.xml"/></Relationships>
</file>

<file path=ppt/charts/_rels/chart149.xml.rels><?xml version="1.0" encoding="UTF-8" standalone="yes"?>
<Relationships xmlns="http://schemas.openxmlformats.org/package/2006/relationships"><Relationship Id="rId2" Type="http://schemas.openxmlformats.org/officeDocument/2006/relationships/package" Target="../embeddings/Microsoft_Excel_Worksheet148.xlsx"/><Relationship Id="rId1" Type="http://schemas.openxmlformats.org/officeDocument/2006/relationships/themeOverride" Target="../theme/themeOverride115.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3.xml"/></Relationships>
</file>

<file path=ppt/charts/_rels/chart150.xml.rels><?xml version="1.0" encoding="UTF-8" standalone="yes"?>
<Relationships xmlns="http://schemas.openxmlformats.org/package/2006/relationships"><Relationship Id="rId2" Type="http://schemas.openxmlformats.org/officeDocument/2006/relationships/package" Target="../embeddings/Microsoft_Excel_Worksheet149.xlsx"/><Relationship Id="rId1" Type="http://schemas.openxmlformats.org/officeDocument/2006/relationships/themeOverride" Target="../theme/themeOverride116.xml"/></Relationships>
</file>

<file path=ppt/charts/_rels/chart151.xml.rels><?xml version="1.0" encoding="UTF-8" standalone="yes"?>
<Relationships xmlns="http://schemas.openxmlformats.org/package/2006/relationships"><Relationship Id="rId2" Type="http://schemas.openxmlformats.org/officeDocument/2006/relationships/package" Target="../embeddings/Microsoft_Excel_Worksheet150.xlsx"/><Relationship Id="rId1" Type="http://schemas.openxmlformats.org/officeDocument/2006/relationships/themeOverride" Target="../theme/themeOverride117.xml"/></Relationships>
</file>

<file path=ppt/charts/_rels/chart152.xml.rels><?xml version="1.0" encoding="UTF-8" standalone="yes"?>
<Relationships xmlns="http://schemas.openxmlformats.org/package/2006/relationships"><Relationship Id="rId2" Type="http://schemas.openxmlformats.org/officeDocument/2006/relationships/package" Target="../embeddings/Microsoft_Excel_Worksheet151.xlsx"/><Relationship Id="rId1" Type="http://schemas.openxmlformats.org/officeDocument/2006/relationships/themeOverride" Target="../theme/themeOverride118.xml"/></Relationships>
</file>

<file path=ppt/charts/_rels/chart153.xml.rels><?xml version="1.0" encoding="UTF-8" standalone="yes"?>
<Relationships xmlns="http://schemas.openxmlformats.org/package/2006/relationships"><Relationship Id="rId2" Type="http://schemas.openxmlformats.org/officeDocument/2006/relationships/package" Target="../embeddings/Microsoft_Excel_Worksheet152.xlsx"/><Relationship Id="rId1" Type="http://schemas.openxmlformats.org/officeDocument/2006/relationships/themeOverride" Target="../theme/themeOverride119.xml"/></Relationships>
</file>

<file path=ppt/charts/_rels/chart154.xml.rels><?xml version="1.0" encoding="UTF-8" standalone="yes"?>
<Relationships xmlns="http://schemas.openxmlformats.org/package/2006/relationships"><Relationship Id="rId2" Type="http://schemas.openxmlformats.org/officeDocument/2006/relationships/package" Target="../embeddings/Microsoft_Excel_Worksheet153.xlsx"/><Relationship Id="rId1" Type="http://schemas.openxmlformats.org/officeDocument/2006/relationships/themeOverride" Target="../theme/themeOverride120.xml"/></Relationships>
</file>

<file path=ppt/charts/_rels/chart155.xml.rels><?xml version="1.0" encoding="UTF-8" standalone="yes"?>
<Relationships xmlns="http://schemas.openxmlformats.org/package/2006/relationships"><Relationship Id="rId2" Type="http://schemas.openxmlformats.org/officeDocument/2006/relationships/package" Target="../embeddings/Microsoft_Excel_Worksheet154.xlsx"/><Relationship Id="rId1" Type="http://schemas.openxmlformats.org/officeDocument/2006/relationships/themeOverride" Target="../theme/themeOverride121.xml"/></Relationships>
</file>

<file path=ppt/charts/_rels/chart156.xml.rels><?xml version="1.0" encoding="UTF-8" standalone="yes"?>
<Relationships xmlns="http://schemas.openxmlformats.org/package/2006/relationships"><Relationship Id="rId2" Type="http://schemas.openxmlformats.org/officeDocument/2006/relationships/package" Target="../embeddings/Microsoft_Excel_Worksheet155.xlsx"/><Relationship Id="rId1" Type="http://schemas.openxmlformats.org/officeDocument/2006/relationships/themeOverride" Target="../theme/themeOverride122.xml"/></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44.xml"/><Relationship Id="rId1" Type="http://schemas.microsoft.com/office/2011/relationships/chartStyle" Target="style44.xml"/></Relationships>
</file>

<file path=ppt/charts/_rels/chart158.xml.rels><?xml version="1.0" encoding="UTF-8" standalone="yes"?>
<Relationships xmlns="http://schemas.openxmlformats.org/package/2006/relationships"><Relationship Id="rId2" Type="http://schemas.openxmlformats.org/officeDocument/2006/relationships/package" Target="../embeddings/Microsoft_Excel_Worksheet157.xlsx"/><Relationship Id="rId1" Type="http://schemas.openxmlformats.org/officeDocument/2006/relationships/themeOverride" Target="../theme/themeOverride123.xml"/></Relationships>
</file>

<file path=ppt/charts/_rels/chart159.xml.rels><?xml version="1.0" encoding="UTF-8" standalone="yes"?>
<Relationships xmlns="http://schemas.openxmlformats.org/package/2006/relationships"><Relationship Id="rId2" Type="http://schemas.openxmlformats.org/officeDocument/2006/relationships/package" Target="../embeddings/Microsoft_Excel_Worksheet158.xlsx"/><Relationship Id="rId1" Type="http://schemas.openxmlformats.org/officeDocument/2006/relationships/themeOverride" Target="../theme/themeOverride124.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4.xml"/></Relationships>
</file>

<file path=ppt/charts/_rels/chart160.xml.rels><?xml version="1.0" encoding="UTF-8" standalone="yes"?>
<Relationships xmlns="http://schemas.openxmlformats.org/package/2006/relationships"><Relationship Id="rId2" Type="http://schemas.openxmlformats.org/officeDocument/2006/relationships/package" Target="../embeddings/Microsoft_Excel_Worksheet159.xlsx"/><Relationship Id="rId1" Type="http://schemas.openxmlformats.org/officeDocument/2006/relationships/themeOverride" Target="../theme/themeOverride125.xml"/></Relationships>
</file>

<file path=ppt/charts/_rels/chart161.xml.rels><?xml version="1.0" encoding="UTF-8" standalone="yes"?>
<Relationships xmlns="http://schemas.openxmlformats.org/package/2006/relationships"><Relationship Id="rId2" Type="http://schemas.openxmlformats.org/officeDocument/2006/relationships/package" Target="../embeddings/Microsoft_Excel_Worksheet160.xlsx"/><Relationship Id="rId1" Type="http://schemas.openxmlformats.org/officeDocument/2006/relationships/themeOverride" Target="../theme/themeOverride126.xml"/></Relationships>
</file>

<file path=ppt/charts/_rels/chart162.xml.rels><?xml version="1.0" encoding="UTF-8" standalone="yes"?>
<Relationships xmlns="http://schemas.openxmlformats.org/package/2006/relationships"><Relationship Id="rId2" Type="http://schemas.openxmlformats.org/officeDocument/2006/relationships/package" Target="../embeddings/Microsoft_Excel_Worksheet161.xlsx"/><Relationship Id="rId1" Type="http://schemas.openxmlformats.org/officeDocument/2006/relationships/themeOverride" Target="../theme/themeOverride127.xml"/></Relationships>
</file>

<file path=ppt/charts/_rels/chart163.xml.rels><?xml version="1.0" encoding="UTF-8" standalone="yes"?>
<Relationships xmlns="http://schemas.openxmlformats.org/package/2006/relationships"><Relationship Id="rId2" Type="http://schemas.openxmlformats.org/officeDocument/2006/relationships/package" Target="../embeddings/Microsoft_Excel_Worksheet162.xlsx"/><Relationship Id="rId1" Type="http://schemas.openxmlformats.org/officeDocument/2006/relationships/themeOverride" Target="../theme/themeOverride128.xml"/></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45.xml"/><Relationship Id="rId1" Type="http://schemas.microsoft.com/office/2011/relationships/chartStyle" Target="style45.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6.xml"/><Relationship Id="rId1" Type="http://schemas.microsoft.com/office/2011/relationships/chartStyle" Target="style46.xml"/></Relationships>
</file>

<file path=ppt/charts/_rels/chart166.xml.rels><?xml version="1.0" encoding="UTF-8" standalone="yes"?>
<Relationships xmlns="http://schemas.openxmlformats.org/package/2006/relationships"><Relationship Id="rId2" Type="http://schemas.openxmlformats.org/officeDocument/2006/relationships/package" Target="../embeddings/Microsoft_Excel_Worksheet165.xlsx"/><Relationship Id="rId1" Type="http://schemas.openxmlformats.org/officeDocument/2006/relationships/themeOverride" Target="../theme/themeOverride129.xml"/></Relationships>
</file>

<file path=ppt/charts/_rels/chart167.xml.rels><?xml version="1.0" encoding="UTF-8" standalone="yes"?>
<Relationships xmlns="http://schemas.openxmlformats.org/package/2006/relationships"><Relationship Id="rId2" Type="http://schemas.openxmlformats.org/officeDocument/2006/relationships/package" Target="../embeddings/Microsoft_Excel_Worksheet166.xlsx"/><Relationship Id="rId1" Type="http://schemas.openxmlformats.org/officeDocument/2006/relationships/themeOverride" Target="../theme/themeOverride130.xml"/></Relationships>
</file>

<file path=ppt/charts/_rels/chart168.xml.rels><?xml version="1.0" encoding="UTF-8" standalone="yes"?>
<Relationships xmlns="http://schemas.openxmlformats.org/package/2006/relationships"><Relationship Id="rId2" Type="http://schemas.openxmlformats.org/officeDocument/2006/relationships/package" Target="../embeddings/Microsoft_Excel_Worksheet167.xlsx"/><Relationship Id="rId1" Type="http://schemas.openxmlformats.org/officeDocument/2006/relationships/themeOverride" Target="../theme/themeOverride131.xml"/></Relationships>
</file>

<file path=ppt/charts/_rels/chart169.xml.rels><?xml version="1.0" encoding="UTF-8" standalone="yes"?>
<Relationships xmlns="http://schemas.openxmlformats.org/package/2006/relationships"><Relationship Id="rId2" Type="http://schemas.openxmlformats.org/officeDocument/2006/relationships/package" Target="../embeddings/Microsoft_Excel_Worksheet168.xlsx"/><Relationship Id="rId1" Type="http://schemas.openxmlformats.org/officeDocument/2006/relationships/themeOverride" Target="../theme/themeOverride132.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5.xml"/></Relationships>
</file>

<file path=ppt/charts/_rels/chart170.xml.rels><?xml version="1.0" encoding="UTF-8" standalone="yes"?>
<Relationships xmlns="http://schemas.openxmlformats.org/package/2006/relationships"><Relationship Id="rId2" Type="http://schemas.openxmlformats.org/officeDocument/2006/relationships/package" Target="../embeddings/Microsoft_Excel_Worksheet169.xlsx"/><Relationship Id="rId1" Type="http://schemas.openxmlformats.org/officeDocument/2006/relationships/themeOverride" Target="../theme/themeOverride133.xml"/></Relationships>
</file>

<file path=ppt/charts/_rels/chart171.xml.rels><?xml version="1.0" encoding="UTF-8" standalone="yes"?>
<Relationships xmlns="http://schemas.openxmlformats.org/package/2006/relationships"><Relationship Id="rId2" Type="http://schemas.openxmlformats.org/officeDocument/2006/relationships/package" Target="../embeddings/Microsoft_Excel_Worksheet170.xlsx"/><Relationship Id="rId1" Type="http://schemas.openxmlformats.org/officeDocument/2006/relationships/themeOverride" Target="../theme/themeOverride134.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47.xml"/><Relationship Id="rId1" Type="http://schemas.microsoft.com/office/2011/relationships/chartStyle" Target="style47.xml"/></Relationships>
</file>

<file path=ppt/charts/_rels/chart173.xml.rels><?xml version="1.0" encoding="UTF-8" standalone="yes"?>
<Relationships xmlns="http://schemas.openxmlformats.org/package/2006/relationships"><Relationship Id="rId2" Type="http://schemas.openxmlformats.org/officeDocument/2006/relationships/package" Target="../embeddings/Microsoft_Excel_Worksheet172.xlsx"/><Relationship Id="rId1" Type="http://schemas.openxmlformats.org/officeDocument/2006/relationships/themeOverride" Target="../theme/themeOverride135.xml"/></Relationships>
</file>

<file path=ppt/charts/_rels/chart174.xml.rels><?xml version="1.0" encoding="UTF-8" standalone="yes"?>
<Relationships xmlns="http://schemas.openxmlformats.org/package/2006/relationships"><Relationship Id="rId2" Type="http://schemas.openxmlformats.org/officeDocument/2006/relationships/package" Target="../embeddings/Microsoft_Excel_Worksheet173.xlsx"/><Relationship Id="rId1" Type="http://schemas.openxmlformats.org/officeDocument/2006/relationships/themeOverride" Target="../theme/themeOverride136.xml"/></Relationships>
</file>

<file path=ppt/charts/_rels/chart175.xml.rels><?xml version="1.0" encoding="UTF-8" standalone="yes"?>
<Relationships xmlns="http://schemas.openxmlformats.org/package/2006/relationships"><Relationship Id="rId2" Type="http://schemas.openxmlformats.org/officeDocument/2006/relationships/package" Target="../embeddings/Microsoft_Excel_Worksheet174.xlsx"/><Relationship Id="rId1" Type="http://schemas.openxmlformats.org/officeDocument/2006/relationships/themeOverride" Target="../theme/themeOverride137.xml"/></Relationships>
</file>

<file path=ppt/charts/_rels/chart176.xml.rels><?xml version="1.0" encoding="UTF-8" standalone="yes"?>
<Relationships xmlns="http://schemas.openxmlformats.org/package/2006/relationships"><Relationship Id="rId2" Type="http://schemas.openxmlformats.org/officeDocument/2006/relationships/package" Target="../embeddings/Microsoft_Excel_Worksheet175.xlsx"/><Relationship Id="rId1" Type="http://schemas.openxmlformats.org/officeDocument/2006/relationships/themeOverride" Target="../theme/themeOverride138.xml"/></Relationships>
</file>

<file path=ppt/charts/_rels/chart177.xml.rels><?xml version="1.0" encoding="UTF-8" standalone="yes"?>
<Relationships xmlns="http://schemas.openxmlformats.org/package/2006/relationships"><Relationship Id="rId2" Type="http://schemas.openxmlformats.org/officeDocument/2006/relationships/package" Target="../embeddings/Microsoft_Excel_Worksheet176.xlsx"/><Relationship Id="rId1" Type="http://schemas.openxmlformats.org/officeDocument/2006/relationships/themeOverride" Target="../theme/themeOverride139.xml"/></Relationships>
</file>

<file path=ppt/charts/_rels/chart178.xml.rels><?xml version="1.0" encoding="UTF-8" standalone="yes"?>
<Relationships xmlns="http://schemas.openxmlformats.org/package/2006/relationships"><Relationship Id="rId2" Type="http://schemas.openxmlformats.org/officeDocument/2006/relationships/package" Target="../embeddings/Microsoft_Excel_Worksheet177.xlsx"/><Relationship Id="rId1" Type="http://schemas.openxmlformats.org/officeDocument/2006/relationships/themeOverride" Target="../theme/themeOverride140.xml"/></Relationships>
</file>

<file path=ppt/charts/_rels/chart179.xml.rels><?xml version="1.0" encoding="UTF-8" standalone="yes"?>
<Relationships xmlns="http://schemas.openxmlformats.org/package/2006/relationships"><Relationship Id="rId2" Type="http://schemas.openxmlformats.org/officeDocument/2006/relationships/package" Target="../embeddings/Microsoft_Excel_Worksheet178.xlsx"/><Relationship Id="rId1" Type="http://schemas.openxmlformats.org/officeDocument/2006/relationships/themeOverride" Target="../theme/themeOverride141.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6.xml"/></Relationships>
</file>

<file path=ppt/charts/_rels/chart180.xml.rels><?xml version="1.0" encoding="UTF-8" standalone="yes"?>
<Relationships xmlns="http://schemas.openxmlformats.org/package/2006/relationships"><Relationship Id="rId2" Type="http://schemas.openxmlformats.org/officeDocument/2006/relationships/package" Target="../embeddings/Microsoft_Excel_Worksheet179.xlsx"/><Relationship Id="rId1" Type="http://schemas.openxmlformats.org/officeDocument/2006/relationships/themeOverride" Target="../theme/themeOverride142.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48.xml"/><Relationship Id="rId1" Type="http://schemas.microsoft.com/office/2011/relationships/chartStyle" Target="style48.xml"/></Relationships>
</file>

<file path=ppt/charts/_rels/chart182.xml.rels><?xml version="1.0" encoding="UTF-8" standalone="yes"?>
<Relationships xmlns="http://schemas.openxmlformats.org/package/2006/relationships"><Relationship Id="rId2" Type="http://schemas.openxmlformats.org/officeDocument/2006/relationships/package" Target="../embeddings/Microsoft_Excel_Worksheet181.xlsx"/><Relationship Id="rId1" Type="http://schemas.openxmlformats.org/officeDocument/2006/relationships/themeOverride" Target="../theme/themeOverride143.xml"/></Relationships>
</file>

<file path=ppt/charts/_rels/chart183.xml.rels><?xml version="1.0" encoding="UTF-8" standalone="yes"?>
<Relationships xmlns="http://schemas.openxmlformats.org/package/2006/relationships"><Relationship Id="rId2" Type="http://schemas.openxmlformats.org/officeDocument/2006/relationships/package" Target="../embeddings/Microsoft_Excel_Worksheet182.xlsx"/><Relationship Id="rId1" Type="http://schemas.openxmlformats.org/officeDocument/2006/relationships/themeOverride" Target="../theme/themeOverride144.xml"/></Relationships>
</file>

<file path=ppt/charts/_rels/chart184.xml.rels><?xml version="1.0" encoding="UTF-8" standalone="yes"?>
<Relationships xmlns="http://schemas.openxmlformats.org/package/2006/relationships"><Relationship Id="rId2" Type="http://schemas.openxmlformats.org/officeDocument/2006/relationships/package" Target="../embeddings/Microsoft_Excel_Worksheet183.xlsx"/><Relationship Id="rId1" Type="http://schemas.openxmlformats.org/officeDocument/2006/relationships/themeOverride" Target="../theme/themeOverride145.xml"/></Relationships>
</file>

<file path=ppt/charts/_rels/chart185.xml.rels><?xml version="1.0" encoding="UTF-8" standalone="yes"?>
<Relationships xmlns="http://schemas.openxmlformats.org/package/2006/relationships"><Relationship Id="rId2" Type="http://schemas.openxmlformats.org/officeDocument/2006/relationships/package" Target="../embeddings/Microsoft_Excel_Worksheet184.xlsx"/><Relationship Id="rId1" Type="http://schemas.openxmlformats.org/officeDocument/2006/relationships/themeOverride" Target="../theme/themeOverride146.xml"/></Relationships>
</file>

<file path=ppt/charts/_rels/chart186.xml.rels><?xml version="1.0" encoding="UTF-8" standalone="yes"?>
<Relationships xmlns="http://schemas.openxmlformats.org/package/2006/relationships"><Relationship Id="rId2" Type="http://schemas.openxmlformats.org/officeDocument/2006/relationships/package" Target="../embeddings/Microsoft_Excel_Worksheet185.xlsx"/><Relationship Id="rId1" Type="http://schemas.openxmlformats.org/officeDocument/2006/relationships/themeOverride" Target="../theme/themeOverride147.xml"/></Relationships>
</file>

<file path=ppt/charts/_rels/chart187.xml.rels><?xml version="1.0" encoding="UTF-8" standalone="yes"?>
<Relationships xmlns="http://schemas.openxmlformats.org/package/2006/relationships"><Relationship Id="rId2" Type="http://schemas.openxmlformats.org/officeDocument/2006/relationships/package" Target="../embeddings/Microsoft_Excel_Worksheet186.xlsx"/><Relationship Id="rId1" Type="http://schemas.openxmlformats.org/officeDocument/2006/relationships/themeOverride" Target="../theme/themeOverride148.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49.xml"/><Relationship Id="rId1" Type="http://schemas.microsoft.com/office/2011/relationships/chartStyle" Target="style49.xml"/></Relationships>
</file>

<file path=ppt/charts/_rels/chart189.xml.rels><?xml version="1.0" encoding="UTF-8" standalone="yes"?>
<Relationships xmlns="http://schemas.openxmlformats.org/package/2006/relationships"><Relationship Id="rId2" Type="http://schemas.openxmlformats.org/officeDocument/2006/relationships/package" Target="../embeddings/Microsoft_Excel_Worksheet188.xlsx"/><Relationship Id="rId1" Type="http://schemas.openxmlformats.org/officeDocument/2006/relationships/themeOverride" Target="../theme/themeOverride149.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7.xml"/></Relationships>
</file>

<file path=ppt/charts/_rels/chart190.xml.rels><?xml version="1.0" encoding="UTF-8" standalone="yes"?>
<Relationships xmlns="http://schemas.openxmlformats.org/package/2006/relationships"><Relationship Id="rId2" Type="http://schemas.openxmlformats.org/officeDocument/2006/relationships/package" Target="../embeddings/Microsoft_Excel_Worksheet189.xlsx"/><Relationship Id="rId1" Type="http://schemas.openxmlformats.org/officeDocument/2006/relationships/themeOverride" Target="../theme/themeOverride150.xml"/></Relationships>
</file>

<file path=ppt/charts/_rels/chart191.xml.rels><?xml version="1.0" encoding="UTF-8" standalone="yes"?>
<Relationships xmlns="http://schemas.openxmlformats.org/package/2006/relationships"><Relationship Id="rId2" Type="http://schemas.openxmlformats.org/officeDocument/2006/relationships/package" Target="../embeddings/Microsoft_Excel_Worksheet190.xlsx"/><Relationship Id="rId1" Type="http://schemas.openxmlformats.org/officeDocument/2006/relationships/themeOverride" Target="../theme/themeOverride151.xml"/></Relationships>
</file>

<file path=ppt/charts/_rels/chart192.xml.rels><?xml version="1.0" encoding="UTF-8" standalone="yes"?>
<Relationships xmlns="http://schemas.openxmlformats.org/package/2006/relationships"><Relationship Id="rId2" Type="http://schemas.openxmlformats.org/officeDocument/2006/relationships/package" Target="../embeddings/Microsoft_Excel_Worksheet191.xlsx"/><Relationship Id="rId1" Type="http://schemas.openxmlformats.org/officeDocument/2006/relationships/themeOverride" Target="../theme/themeOverride152.xml"/></Relationships>
</file>

<file path=ppt/charts/_rels/chart193.xml.rels><?xml version="1.0" encoding="UTF-8" standalone="yes"?>
<Relationships xmlns="http://schemas.openxmlformats.org/package/2006/relationships"><Relationship Id="rId2" Type="http://schemas.openxmlformats.org/officeDocument/2006/relationships/package" Target="../embeddings/Microsoft_Excel_Worksheet192.xlsx"/><Relationship Id="rId1" Type="http://schemas.openxmlformats.org/officeDocument/2006/relationships/themeOverride" Target="../theme/themeOverride153.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50.xml"/><Relationship Id="rId1" Type="http://schemas.microsoft.com/office/2011/relationships/chartStyle" Target="style50.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51.xml"/><Relationship Id="rId1" Type="http://schemas.microsoft.com/office/2011/relationships/chartStyle" Target="style51.xml"/></Relationships>
</file>

<file path=ppt/charts/_rels/chart196.xml.rels><?xml version="1.0" encoding="UTF-8" standalone="yes"?>
<Relationships xmlns="http://schemas.openxmlformats.org/package/2006/relationships"><Relationship Id="rId2" Type="http://schemas.openxmlformats.org/officeDocument/2006/relationships/package" Target="../embeddings/Microsoft_Excel_Worksheet195.xlsx"/><Relationship Id="rId1" Type="http://schemas.openxmlformats.org/officeDocument/2006/relationships/themeOverride" Target="../theme/themeOverride154.xml"/></Relationships>
</file>

<file path=ppt/charts/_rels/chart197.xml.rels><?xml version="1.0" encoding="UTF-8" standalone="yes"?>
<Relationships xmlns="http://schemas.openxmlformats.org/package/2006/relationships"><Relationship Id="rId2" Type="http://schemas.openxmlformats.org/officeDocument/2006/relationships/package" Target="../embeddings/Microsoft_Excel_Worksheet196.xlsx"/><Relationship Id="rId1" Type="http://schemas.openxmlformats.org/officeDocument/2006/relationships/themeOverride" Target="../theme/themeOverride155.xml"/></Relationships>
</file>

<file path=ppt/charts/_rels/chart198.xml.rels><?xml version="1.0" encoding="UTF-8" standalone="yes"?>
<Relationships xmlns="http://schemas.openxmlformats.org/package/2006/relationships"><Relationship Id="rId2" Type="http://schemas.openxmlformats.org/officeDocument/2006/relationships/package" Target="../embeddings/Microsoft_Excel_Worksheet197.xlsx"/><Relationship Id="rId1" Type="http://schemas.openxmlformats.org/officeDocument/2006/relationships/themeOverride" Target="../theme/themeOverride156.xml"/></Relationships>
</file>

<file path=ppt/charts/_rels/chart199.xml.rels><?xml version="1.0" encoding="UTF-8" standalone="yes"?>
<Relationships xmlns="http://schemas.openxmlformats.org/package/2006/relationships"><Relationship Id="rId2" Type="http://schemas.openxmlformats.org/officeDocument/2006/relationships/package" Target="../embeddings/Microsoft_Excel_Worksheet198.xlsx"/><Relationship Id="rId1" Type="http://schemas.openxmlformats.org/officeDocument/2006/relationships/themeOverride" Target="../theme/themeOverride15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8.xml"/></Relationships>
</file>

<file path=ppt/charts/_rels/chart200.xml.rels><?xml version="1.0" encoding="UTF-8" standalone="yes"?>
<Relationships xmlns="http://schemas.openxmlformats.org/package/2006/relationships"><Relationship Id="rId2" Type="http://schemas.openxmlformats.org/officeDocument/2006/relationships/package" Target="../embeddings/Microsoft_Excel_Worksheet199.xlsx"/><Relationship Id="rId1" Type="http://schemas.openxmlformats.org/officeDocument/2006/relationships/themeOverride" Target="../theme/themeOverride158.xml"/></Relationships>
</file>

<file path=ppt/charts/_rels/chart201.xml.rels><?xml version="1.0" encoding="UTF-8" standalone="yes"?>
<Relationships xmlns="http://schemas.openxmlformats.org/package/2006/relationships"><Relationship Id="rId2" Type="http://schemas.openxmlformats.org/officeDocument/2006/relationships/package" Target="../embeddings/Microsoft_Excel_Worksheet200.xlsx"/><Relationship Id="rId1" Type="http://schemas.openxmlformats.org/officeDocument/2006/relationships/themeOverride" Target="../theme/themeOverride15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52.xml"/><Relationship Id="rId1" Type="http://schemas.microsoft.com/office/2011/relationships/chartStyle" Target="style52.xml"/></Relationships>
</file>

<file path=ppt/charts/_rels/chart203.xml.rels><?xml version="1.0" encoding="UTF-8" standalone="yes"?>
<Relationships xmlns="http://schemas.openxmlformats.org/package/2006/relationships"><Relationship Id="rId2" Type="http://schemas.openxmlformats.org/officeDocument/2006/relationships/package" Target="../embeddings/Microsoft_Excel_Worksheet202.xlsx"/><Relationship Id="rId1" Type="http://schemas.openxmlformats.org/officeDocument/2006/relationships/themeOverride" Target="../theme/themeOverride160.xml"/></Relationships>
</file>

<file path=ppt/charts/_rels/chart204.xml.rels><?xml version="1.0" encoding="UTF-8" standalone="yes"?>
<Relationships xmlns="http://schemas.openxmlformats.org/package/2006/relationships"><Relationship Id="rId2" Type="http://schemas.openxmlformats.org/officeDocument/2006/relationships/package" Target="../embeddings/Microsoft_Excel_Worksheet203.xlsx"/><Relationship Id="rId1" Type="http://schemas.openxmlformats.org/officeDocument/2006/relationships/themeOverride" Target="../theme/themeOverride161.xml"/></Relationships>
</file>

<file path=ppt/charts/_rels/chart205.xml.rels><?xml version="1.0" encoding="UTF-8" standalone="yes"?>
<Relationships xmlns="http://schemas.openxmlformats.org/package/2006/relationships"><Relationship Id="rId2" Type="http://schemas.openxmlformats.org/officeDocument/2006/relationships/package" Target="../embeddings/Microsoft_Excel_Worksheet204.xlsx"/><Relationship Id="rId1" Type="http://schemas.openxmlformats.org/officeDocument/2006/relationships/themeOverride" Target="../theme/themeOverride162.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9.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0.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2.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1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4.xml"/><Relationship Id="rId1" Type="http://schemas.microsoft.com/office/2011/relationships/chartStyle" Target="style14.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1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1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15.xml"/><Relationship Id="rId1" Type="http://schemas.microsoft.com/office/2011/relationships/chartStyle" Target="style15.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18.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19.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16.xml"/><Relationship Id="rId1" Type="http://schemas.microsoft.com/office/2011/relationships/chartStyle" Target="style16.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20.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21.xm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themeOverride" Target="../theme/themeOverride23.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8.xml"/><Relationship Id="rId1" Type="http://schemas.microsoft.com/office/2011/relationships/chartStyle" Target="style1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themeOverride" Target="../theme/themeOverride24.xm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themeOverride" Target="../theme/themeOverride25.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9.xml"/><Relationship Id="rId1" Type="http://schemas.microsoft.com/office/2011/relationships/chartStyle" Target="style19.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themeOverride" Target="../theme/themeOverride26.xml"/></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themeOverride" Target="../theme/themeOverride27.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themeOverride" Target="../theme/themeOverride28.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themeOverride" Target="../theme/themeOverride29.xml"/></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themeOverride" Target="../theme/themeOverride30.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20.xml"/><Relationship Id="rId1" Type="http://schemas.microsoft.com/office/2011/relationships/chartStyle" Target="style20.xm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themeOverride" Target="../theme/themeOverride32.xm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23.xml"/><Relationship Id="rId1" Type="http://schemas.microsoft.com/office/2011/relationships/chartStyle" Target="style23.xm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themeOverride" Target="../theme/themeOverride35.xml"/></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themeOverride" Target="../theme/themeOverride36.xml"/></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themeOverride" Target="../theme/themeOverride40.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themeOverride" Target="../theme/themeOverride41.xml"/></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themeOverride" Target="../theme/themeOverride43.xml"/></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themeOverride" Target="../theme/themeOverride44.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themeOverride" Target="../theme/themeOverride45.xml"/></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themeOverride" Target="../theme/themeOverride46.xml"/></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themeOverride" Target="../theme/themeOverride47.xml"/></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themeOverride" Target="../theme/themeOverride48.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29.xml"/><Relationship Id="rId1" Type="http://schemas.microsoft.com/office/2011/relationships/chartStyle" Target="style29.xml"/></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themeOverride" Target="../theme/themeOverride49.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2" Type="http://schemas.openxmlformats.org/officeDocument/2006/relationships/package" Target="../embeddings/Microsoft_Excel_Worksheet69.xlsx"/><Relationship Id="rId1" Type="http://schemas.openxmlformats.org/officeDocument/2006/relationships/themeOverride" Target="../theme/themeOverride50.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themeOverride" Target="../theme/themeOverride51.xml"/></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themeOverride" Target="../theme/themeOverride52.xml"/></Relationships>
</file>

<file path=ppt/charts/_rels/chart73.xml.rels><?xml version="1.0" encoding="UTF-8" standalone="yes"?>
<Relationships xmlns="http://schemas.openxmlformats.org/package/2006/relationships"><Relationship Id="rId2" Type="http://schemas.openxmlformats.org/officeDocument/2006/relationships/package" Target="../embeddings/Microsoft_Excel_Worksheet72.xlsx"/><Relationship Id="rId1" Type="http://schemas.openxmlformats.org/officeDocument/2006/relationships/themeOverride" Target="../theme/themeOverride5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themeOverride" Target="../theme/themeOverride54.xml"/></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themeOverride" Target="../theme/themeOverride55.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themeOverride" Target="../theme/themeOverride56.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themeOverride" Target="../theme/themeOverride57.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themeOverride" Target="../theme/themeOverride5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themeOverride" Target="../theme/themeOverride59.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31.xml"/><Relationship Id="rId1" Type="http://schemas.microsoft.com/office/2011/relationships/chartStyle" Target="style31.xml"/></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themeOverride" Target="../theme/themeOverride60.xml"/></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themeOverride" Target="../theme/themeOverride61.xml"/></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themeOverride" Target="../theme/themeOverride62.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32.xml"/><Relationship Id="rId1" Type="http://schemas.microsoft.com/office/2011/relationships/chartStyle" Target="style32.xml"/></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themeOverride" Target="../theme/themeOverride63.xml"/></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themeOverride" Target="../theme/themeOverride64.xml"/></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themeOverride" Target="../theme/themeOverride65.xml"/></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themeOverride" Target="../theme/themeOverride6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themeOverride" Target="../theme/themeOverride67.xml"/></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themeOverride" Target="../theme/themeOverride68.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33.xml"/><Relationship Id="rId1" Type="http://schemas.microsoft.com/office/2011/relationships/chartStyle" Target="style33.xml"/></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themeOverride" Target="../theme/themeOverride69.xml"/></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themeOverride" Target="../theme/themeOverride70.xml"/></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themeOverride" Target="../theme/themeOverride71.xml"/></Relationships>
</file>

<file path=ppt/charts/_rels/chart96.xml.rels><?xml version="1.0" encoding="UTF-8" standalone="yes"?>
<Relationships xmlns="http://schemas.openxmlformats.org/package/2006/relationships"><Relationship Id="rId2" Type="http://schemas.openxmlformats.org/officeDocument/2006/relationships/package" Target="../embeddings/Microsoft_Excel_Worksheet95.xlsx"/><Relationship Id="rId1" Type="http://schemas.openxmlformats.org/officeDocument/2006/relationships/themeOverride" Target="../theme/themeOverride72.xml"/></Relationships>
</file>

<file path=ppt/charts/_rels/chart97.xml.rels><?xml version="1.0" encoding="UTF-8" standalone="yes"?>
<Relationships xmlns="http://schemas.openxmlformats.org/package/2006/relationships"><Relationship Id="rId2" Type="http://schemas.openxmlformats.org/officeDocument/2006/relationships/package" Target="../embeddings/Microsoft_Excel_Worksheet96.xlsx"/><Relationship Id="rId1" Type="http://schemas.openxmlformats.org/officeDocument/2006/relationships/themeOverride" Target="../theme/themeOverride73.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34.xml"/><Relationship Id="rId1" Type="http://schemas.microsoft.com/office/2011/relationships/chartStyle" Target="style34.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35.xml"/><Relationship Id="rId1" Type="http://schemas.microsoft.com/office/2011/relationships/chartStyle" Target="style3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1"/>
          <c:order val="0"/>
          <c:tx>
            <c:strRef>
              <c:f>Sheet1!$A$2</c:f>
              <c:strCache>
                <c:ptCount val="1"/>
                <c:pt idx="0">
                  <c:v>Urban</c:v>
                </c:pt>
              </c:strCache>
            </c:strRef>
          </c:tx>
          <c:spPr>
            <a:solidFill>
              <a:schemeClr val="tx2"/>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Detract 1-6</c:v>
                </c:pt>
                <c:pt idx="2">
                  <c:v>Passives 7-8</c:v>
                </c:pt>
                <c:pt idx="3">
                  <c:v>Promote 9-10</c:v>
                </c:pt>
                <c:pt idx="4">
                  <c:v>ANY Agree</c:v>
                </c:pt>
                <c:pt idx="5">
                  <c:v>ANY Disagree</c:v>
                </c:pt>
                <c:pt idx="6">
                  <c:v>Column2</c:v>
                </c:pt>
              </c:strCache>
            </c:strRef>
          </c:cat>
          <c:val>
            <c:numRef>
              <c:f>Sheet1!$B$2:$H$2</c:f>
              <c:numCache>
                <c:formatCode>0</c:formatCode>
                <c:ptCount val="7"/>
                <c:pt idx="0">
                  <c:v>64</c:v>
                </c:pt>
                <c:pt idx="1">
                  <c:v>68</c:v>
                </c:pt>
                <c:pt idx="2">
                  <c:v>62</c:v>
                </c:pt>
                <c:pt idx="3">
                  <c:v>61</c:v>
                </c:pt>
                <c:pt idx="4" formatCode="General">
                  <c:v>58</c:v>
                </c:pt>
                <c:pt idx="5">
                  <c:v>76</c:v>
                </c:pt>
                <c:pt idx="6">
                  <c:v>60</c:v>
                </c:pt>
              </c:numCache>
            </c:numRef>
          </c:val>
          <c:extLst>
            <c:ext xmlns:c16="http://schemas.microsoft.com/office/drawing/2014/chart" uri="{C3380CC4-5D6E-409C-BE32-E72D297353CC}">
              <c16:uniqueId val="{00000000-7B35-4C1B-BDF2-7E2580DDE27D}"/>
            </c:ext>
          </c:extLst>
        </c:ser>
        <c:ser>
          <c:idx val="0"/>
          <c:order val="1"/>
          <c:tx>
            <c:strRef>
              <c:f>Sheet1!$A$3</c:f>
              <c:strCache>
                <c:ptCount val="1"/>
                <c:pt idx="0">
                  <c:v>Rural</c:v>
                </c:pt>
              </c:strCache>
            </c:strRef>
          </c:tx>
          <c:spPr>
            <a:solidFill>
              <a:schemeClr val="accent4"/>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Detract 1-6</c:v>
                </c:pt>
                <c:pt idx="2">
                  <c:v>Passives 7-8</c:v>
                </c:pt>
                <c:pt idx="3">
                  <c:v>Promote 9-10</c:v>
                </c:pt>
                <c:pt idx="4">
                  <c:v>ANY Agree</c:v>
                </c:pt>
                <c:pt idx="5">
                  <c:v>ANY Disagree</c:v>
                </c:pt>
                <c:pt idx="6">
                  <c:v>Column2</c:v>
                </c:pt>
              </c:strCache>
            </c:strRef>
          </c:cat>
          <c:val>
            <c:numRef>
              <c:f>Sheet1!$B$3:$H$3</c:f>
              <c:numCache>
                <c:formatCode>0</c:formatCode>
                <c:ptCount val="7"/>
                <c:pt idx="0">
                  <c:v>36</c:v>
                </c:pt>
                <c:pt idx="1">
                  <c:v>32</c:v>
                </c:pt>
                <c:pt idx="2">
                  <c:v>38</c:v>
                </c:pt>
                <c:pt idx="3">
                  <c:v>39</c:v>
                </c:pt>
                <c:pt idx="4">
                  <c:v>42</c:v>
                </c:pt>
                <c:pt idx="5" formatCode="General">
                  <c:v>24</c:v>
                </c:pt>
                <c:pt idx="6">
                  <c:v>40</c:v>
                </c:pt>
              </c:numCache>
            </c:numRef>
          </c:val>
          <c:extLst>
            <c:ext xmlns:c16="http://schemas.microsoft.com/office/drawing/2014/chart" uri="{C3380CC4-5D6E-409C-BE32-E72D297353CC}">
              <c16:uniqueId val="{00000001-7B35-4C1B-BDF2-7E2580DDE27D}"/>
            </c:ext>
          </c:extLst>
        </c:ser>
        <c:dLbls>
          <c:showLegendKey val="0"/>
          <c:showVal val="0"/>
          <c:showCatName val="0"/>
          <c:showSerName val="0"/>
          <c:showPercent val="0"/>
          <c:showBubbleSize val="0"/>
        </c:dLbls>
        <c:gapWidth val="50"/>
        <c:overlap val="100"/>
        <c:axId val="226027008"/>
        <c:axId val="226028544"/>
      </c:barChart>
      <c:catAx>
        <c:axId val="226027008"/>
        <c:scaling>
          <c:orientation val="minMax"/>
        </c:scaling>
        <c:delete val="1"/>
        <c:axPos val="t"/>
        <c:numFmt formatCode="General" sourceLinked="0"/>
        <c:majorTickMark val="out"/>
        <c:minorTickMark val="none"/>
        <c:tickLblPos val="nextTo"/>
        <c:crossAx val="226028544"/>
        <c:crosses val="autoZero"/>
        <c:auto val="1"/>
        <c:lblAlgn val="ctr"/>
        <c:lblOffset val="100"/>
        <c:noMultiLvlLbl val="0"/>
      </c:catAx>
      <c:valAx>
        <c:axId val="226028544"/>
        <c:scaling>
          <c:orientation val="maxMin"/>
        </c:scaling>
        <c:delete val="1"/>
        <c:axPos val="l"/>
        <c:numFmt formatCode="0%" sourceLinked="1"/>
        <c:majorTickMark val="out"/>
        <c:minorTickMark val="none"/>
        <c:tickLblPos val="nextTo"/>
        <c:crossAx val="226027008"/>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b="1">
          <a:solidFill>
            <a:schemeClr val="bg1"/>
          </a:solidFill>
          <a:latin typeface="Barlow" panose="00000500000000000000"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167679641943793E-2"/>
          <c:y val="0.1601926764282301"/>
          <c:w val="0.95243398047055283"/>
          <c:h val="0.70735898330594571"/>
        </c:manualLayout>
      </c:layout>
      <c:lineChart>
        <c:grouping val="standard"/>
        <c:varyColors val="0"/>
        <c:ser>
          <c:idx val="0"/>
          <c:order val="0"/>
          <c:tx>
            <c:strRef>
              <c:f>Sheet1!$A$2</c:f>
              <c:strCache>
                <c:ptCount val="1"/>
                <c:pt idx="0">
                  <c:v>Dublin</c:v>
                </c:pt>
              </c:strCache>
            </c:strRef>
          </c:tx>
          <c:spPr>
            <a:ln w="19050" cap="rnd" cmpd="sng" algn="ctr">
              <a:solidFill>
                <a:srgbClr val="27908F"/>
              </a:solidFill>
              <a:prstDash val="solid"/>
              <a:round/>
            </a:ln>
            <a:effectLst/>
          </c:spPr>
          <c:marker>
            <c:symbol val="none"/>
          </c:marker>
          <c:dLbls>
            <c:dLbl>
              <c:idx val="13"/>
              <c:layout>
                <c:manualLayout>
                  <c:x val="-5.9365844962648291E-4"/>
                  <c:y val="-2.88230034153151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6A-4733-8870-C18633E63537}"/>
                </c:ext>
              </c:extLst>
            </c:dLbl>
            <c:spPr>
              <a:noFill/>
              <a:ln>
                <a:noFill/>
              </a:ln>
              <a:effectLst/>
            </c:spPr>
            <c:txPr>
              <a:bodyPr rot="0" spcFirstLastPara="1" vertOverflow="ellipsis" vert="horz" wrap="square" anchor="ctr" anchorCtr="1"/>
              <a:lstStyle/>
              <a:p>
                <a:pPr algn="ctr">
                  <a:defRPr lang="en-IE" sz="1000" b="0" i="0" u="none" strike="noStrike" kern="1200" baseline="0">
                    <a:solidFill>
                      <a:srgbClr val="27908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Sheet1!$AQ$1:$BP$1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Sheet1!$AQ$2:$BP$2</c:f>
              <c:numCache>
                <c:formatCode>0</c:formatCode>
                <c:ptCount val="25"/>
                <c:pt idx="0">
                  <c:v>1</c:v>
                </c:pt>
                <c:pt idx="1">
                  <c:v>-8</c:v>
                </c:pt>
                <c:pt idx="2">
                  <c:v>-7</c:v>
                </c:pt>
                <c:pt idx="3">
                  <c:v>-11</c:v>
                </c:pt>
                <c:pt idx="4">
                  <c:v>-1</c:v>
                </c:pt>
                <c:pt idx="5">
                  <c:v>4</c:v>
                </c:pt>
                <c:pt idx="6">
                  <c:v>-1</c:v>
                </c:pt>
                <c:pt idx="7">
                  <c:v>16</c:v>
                </c:pt>
                <c:pt idx="8">
                  <c:v>2</c:v>
                </c:pt>
                <c:pt idx="9">
                  <c:v>2</c:v>
                </c:pt>
                <c:pt idx="10">
                  <c:v>8</c:v>
                </c:pt>
                <c:pt idx="11">
                  <c:v>4</c:v>
                </c:pt>
                <c:pt idx="12" formatCode="General">
                  <c:v>7</c:v>
                </c:pt>
                <c:pt idx="13">
                  <c:v>-18</c:v>
                </c:pt>
                <c:pt idx="14">
                  <c:v>-5</c:v>
                </c:pt>
                <c:pt idx="15">
                  <c:v>-10</c:v>
                </c:pt>
                <c:pt idx="16">
                  <c:v>-5</c:v>
                </c:pt>
                <c:pt idx="17">
                  <c:v>-9</c:v>
                </c:pt>
                <c:pt idx="18">
                  <c:v>-10</c:v>
                </c:pt>
                <c:pt idx="19">
                  <c:v>-13</c:v>
                </c:pt>
                <c:pt idx="20" formatCode="General">
                  <c:v>-10</c:v>
                </c:pt>
                <c:pt idx="21" formatCode="General">
                  <c:v>-7</c:v>
                </c:pt>
                <c:pt idx="22">
                  <c:v>-14</c:v>
                </c:pt>
                <c:pt idx="23">
                  <c:v>-17</c:v>
                </c:pt>
                <c:pt idx="24">
                  <c:v>-13</c:v>
                </c:pt>
              </c:numCache>
            </c:numRef>
          </c:val>
          <c:smooth val="1"/>
          <c:extLst>
            <c:ext xmlns:c16="http://schemas.microsoft.com/office/drawing/2014/chart" uri="{C3380CC4-5D6E-409C-BE32-E72D297353CC}">
              <c16:uniqueId val="{00000004-5FEB-4EE0-AE5A-F4981C490E67}"/>
            </c:ext>
          </c:extLst>
        </c:ser>
        <c:ser>
          <c:idx val="1"/>
          <c:order val="1"/>
          <c:tx>
            <c:strRef>
              <c:f>Sheet1!$A$3</c:f>
              <c:strCache>
                <c:ptCount val="1"/>
                <c:pt idx="0">
                  <c:v>Outside Dublin</c:v>
                </c:pt>
              </c:strCache>
            </c:strRef>
          </c:tx>
          <c:spPr>
            <a:ln w="19050" cap="rnd" cmpd="sng" algn="ctr">
              <a:solidFill>
                <a:schemeClr val="accent5"/>
              </a:solidFill>
              <a:prstDash val="solid"/>
              <a:round/>
            </a:ln>
            <a:effectLst/>
          </c:spPr>
          <c:marker>
            <c:symbol val="none"/>
          </c:marker>
          <c:dLbls>
            <c:dLbl>
              <c:idx val="11"/>
              <c:layout>
                <c:manualLayout>
                  <c:x val="-1.3029093188119656E-3"/>
                  <c:y val="-1.23527157494207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6A-4733-8870-C18633E63537}"/>
                </c:ext>
              </c:extLst>
            </c:dLbl>
            <c:dLbl>
              <c:idx val="13"/>
              <c:layout>
                <c:manualLayout>
                  <c:x val="-6.933302837564061E-4"/>
                  <c:y val="1.6470287665894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6A-4733-8870-C18633E63537}"/>
                </c:ext>
              </c:extLst>
            </c:dLbl>
            <c:dLbl>
              <c:idx val="16"/>
              <c:layout>
                <c:manualLayout>
                  <c:x val="-1.0199265186500688E-3"/>
                  <c:y val="4.117571916473594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F6A-4733-8870-C18633E63537}"/>
                </c:ext>
              </c:extLst>
            </c:dLbl>
            <c:dLbl>
              <c:idx val="24"/>
              <c:layout>
                <c:manualLayout>
                  <c:x val="-9.3157848119857346E-4"/>
                  <c:y val="-2.47054314988416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F6A-4733-8870-C18633E63537}"/>
                </c:ext>
              </c:extLst>
            </c:dLbl>
            <c:spPr>
              <a:noFill/>
              <a:ln>
                <a:noFill/>
              </a:ln>
              <a:effectLst/>
            </c:spPr>
            <c:txPr>
              <a:bodyPr rot="0" spcFirstLastPara="1" vertOverflow="ellipsis" vert="horz" wrap="square" anchor="ctr" anchorCtr="1"/>
              <a:lstStyle/>
              <a:p>
                <a:pPr algn="ctr">
                  <a:defRPr lang="en-IE" sz="1000" b="0" i="0" u="none" strike="noStrike" kern="1200" baseline="0">
                    <a:solidFill>
                      <a:schemeClr val="accent5"/>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Sheet1!$AQ$1:$BP$1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Sheet1!$AQ$3:$BP$3</c:f>
              <c:numCache>
                <c:formatCode>0</c:formatCode>
                <c:ptCount val="25"/>
                <c:pt idx="0">
                  <c:v>-20</c:v>
                </c:pt>
                <c:pt idx="1">
                  <c:v>-21</c:v>
                </c:pt>
                <c:pt idx="2">
                  <c:v>-20</c:v>
                </c:pt>
                <c:pt idx="3">
                  <c:v>-22</c:v>
                </c:pt>
                <c:pt idx="4">
                  <c:v>-16</c:v>
                </c:pt>
                <c:pt idx="5">
                  <c:v>-9</c:v>
                </c:pt>
                <c:pt idx="6">
                  <c:v>-14</c:v>
                </c:pt>
                <c:pt idx="7">
                  <c:v>-1</c:v>
                </c:pt>
                <c:pt idx="8">
                  <c:v>-13</c:v>
                </c:pt>
                <c:pt idx="9">
                  <c:v>-5</c:v>
                </c:pt>
                <c:pt idx="10">
                  <c:v>-9</c:v>
                </c:pt>
                <c:pt idx="11">
                  <c:v>-13</c:v>
                </c:pt>
                <c:pt idx="12" formatCode="General">
                  <c:v>-19</c:v>
                </c:pt>
                <c:pt idx="13">
                  <c:v>-28</c:v>
                </c:pt>
                <c:pt idx="14">
                  <c:v>-23</c:v>
                </c:pt>
                <c:pt idx="15">
                  <c:v>-22</c:v>
                </c:pt>
                <c:pt idx="16">
                  <c:v>-19</c:v>
                </c:pt>
                <c:pt idx="17">
                  <c:v>-18</c:v>
                </c:pt>
                <c:pt idx="18">
                  <c:v>-26</c:v>
                </c:pt>
                <c:pt idx="19">
                  <c:v>-24</c:v>
                </c:pt>
                <c:pt idx="20" formatCode="General">
                  <c:v>-23</c:v>
                </c:pt>
                <c:pt idx="21" formatCode="General">
                  <c:v>-24</c:v>
                </c:pt>
                <c:pt idx="22">
                  <c:v>-19</c:v>
                </c:pt>
                <c:pt idx="23">
                  <c:v>-21</c:v>
                </c:pt>
                <c:pt idx="24">
                  <c:v>-27</c:v>
                </c:pt>
              </c:numCache>
            </c:numRef>
          </c:val>
          <c:smooth val="0"/>
          <c:extLst>
            <c:ext xmlns:c16="http://schemas.microsoft.com/office/drawing/2014/chart" uri="{C3380CC4-5D6E-409C-BE32-E72D297353CC}">
              <c16:uniqueId val="{00000000-61CA-4F96-AC50-67B468613E38}"/>
            </c:ext>
          </c:extLst>
        </c:ser>
        <c:ser>
          <c:idx val="2"/>
          <c:order val="2"/>
          <c:tx>
            <c:strRef>
              <c:f>Sheet1!$A$4</c:f>
              <c:strCache>
                <c:ptCount val="1"/>
                <c:pt idx="0">
                  <c:v>Rest of Leinster</c:v>
                </c:pt>
              </c:strCache>
            </c:strRef>
          </c:tx>
          <c:spPr>
            <a:ln w="19050" cap="rnd" cmpd="sng" algn="ctr">
              <a:solidFill>
                <a:srgbClr val="502F75"/>
              </a:solidFill>
              <a:prstDash val="solid"/>
              <a:round/>
            </a:ln>
            <a:effectLst/>
          </c:spPr>
          <c:marker>
            <c:symbol val="none"/>
          </c:marker>
          <c:dLbls>
            <c:dLbl>
              <c:idx val="11"/>
              <c:layout>
                <c:manualLayout>
                  <c:x val="0"/>
                  <c:y val="-4.94108629976831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F6A-4733-8870-C18633E63537}"/>
                </c:ext>
              </c:extLst>
            </c:dLbl>
            <c:dLbl>
              <c:idx val="13"/>
              <c:layout>
                <c:manualLayout>
                  <c:x val="-7.3604678409780174E-4"/>
                  <c:y val="-2.88230034153151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F6A-4733-8870-C18633E63537}"/>
                </c:ext>
              </c:extLst>
            </c:dLbl>
            <c:dLbl>
              <c:idx val="16"/>
              <c:layout>
                <c:manualLayout>
                  <c:x val="-1.0199265186500688E-3"/>
                  <c:y val="-4.5293291081209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F6A-4733-8870-C18633E63537}"/>
                </c:ext>
              </c:extLst>
            </c:dLbl>
            <c:dLbl>
              <c:idx val="22"/>
              <c:layout>
                <c:manualLayout>
                  <c:x val="-4.7603671600926984E-3"/>
                  <c:y val="-0.119409585577734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F6A-4733-8870-C18633E63537}"/>
                </c:ext>
              </c:extLst>
            </c:dLbl>
            <c:dLbl>
              <c:idx val="24"/>
              <c:layout>
                <c:manualLayout>
                  <c:x val="0"/>
                  <c:y val="-2.47054314988415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F6A-4733-8870-C18633E635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02F75"/>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Sheet1!$AQ$1:$BP$1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Sheet1!$AQ$4:$BP$4</c:f>
              <c:numCache>
                <c:formatCode>0</c:formatCode>
                <c:ptCount val="25"/>
                <c:pt idx="0">
                  <c:v>-19</c:v>
                </c:pt>
                <c:pt idx="1">
                  <c:v>-19</c:v>
                </c:pt>
                <c:pt idx="2">
                  <c:v>-23</c:v>
                </c:pt>
                <c:pt idx="3">
                  <c:v>-17</c:v>
                </c:pt>
                <c:pt idx="4">
                  <c:v>-17</c:v>
                </c:pt>
                <c:pt idx="5">
                  <c:v>-11</c:v>
                </c:pt>
                <c:pt idx="6">
                  <c:v>-12</c:v>
                </c:pt>
                <c:pt idx="7">
                  <c:v>-3</c:v>
                </c:pt>
                <c:pt idx="8">
                  <c:v>-13</c:v>
                </c:pt>
                <c:pt idx="9">
                  <c:v>-4</c:v>
                </c:pt>
                <c:pt idx="10">
                  <c:v>-10</c:v>
                </c:pt>
                <c:pt idx="11">
                  <c:v>-10</c:v>
                </c:pt>
                <c:pt idx="12" formatCode="General">
                  <c:v>-17</c:v>
                </c:pt>
                <c:pt idx="13">
                  <c:v>-23</c:v>
                </c:pt>
                <c:pt idx="14">
                  <c:v>-21</c:v>
                </c:pt>
                <c:pt idx="15">
                  <c:v>-25</c:v>
                </c:pt>
                <c:pt idx="16" formatCode="General">
                  <c:v>-18</c:v>
                </c:pt>
                <c:pt idx="17">
                  <c:v>-16</c:v>
                </c:pt>
                <c:pt idx="18">
                  <c:v>-21</c:v>
                </c:pt>
                <c:pt idx="19">
                  <c:v>-26</c:v>
                </c:pt>
                <c:pt idx="20" formatCode="General">
                  <c:v>-19</c:v>
                </c:pt>
                <c:pt idx="21" formatCode="General">
                  <c:v>-20</c:v>
                </c:pt>
                <c:pt idx="22">
                  <c:v>-14</c:v>
                </c:pt>
                <c:pt idx="23">
                  <c:v>-15</c:v>
                </c:pt>
                <c:pt idx="24">
                  <c:v>-18</c:v>
                </c:pt>
              </c:numCache>
            </c:numRef>
          </c:val>
          <c:smooth val="0"/>
          <c:extLst>
            <c:ext xmlns:c16="http://schemas.microsoft.com/office/drawing/2014/chart" uri="{C3380CC4-5D6E-409C-BE32-E72D297353CC}">
              <c16:uniqueId val="{00000001-61CA-4F96-AC50-67B468613E38}"/>
            </c:ext>
          </c:extLst>
        </c:ser>
        <c:ser>
          <c:idx val="3"/>
          <c:order val="3"/>
          <c:tx>
            <c:strRef>
              <c:f>Sheet1!$A$5</c:f>
              <c:strCache>
                <c:ptCount val="1"/>
                <c:pt idx="0">
                  <c:v>Munster</c:v>
                </c:pt>
              </c:strCache>
            </c:strRef>
          </c:tx>
          <c:spPr>
            <a:ln w="19050" cap="rnd" cmpd="sng" algn="ctr">
              <a:solidFill>
                <a:srgbClr val="54C0E8"/>
              </a:solidFill>
              <a:prstDash val="solid"/>
              <a:round/>
            </a:ln>
            <a:effectLst/>
          </c:spPr>
          <c:marker>
            <c:symbol val="none"/>
          </c:marker>
          <c:dLbls>
            <c:dLbl>
              <c:idx val="11"/>
              <c:layout>
                <c:manualLayout>
                  <c:x val="-1.3099726771361334E-3"/>
                  <c:y val="1.64702876658943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F6A-4733-8870-C18633E63537}"/>
                </c:ext>
              </c:extLst>
            </c:dLbl>
            <c:dLbl>
              <c:idx val="13"/>
              <c:layout>
                <c:manualLayout>
                  <c:x val="-1.1845139792832668E-3"/>
                  <c:y val="1.64702876658943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F6A-4733-8870-C18633E63537}"/>
                </c:ext>
              </c:extLst>
            </c:dLbl>
            <c:dLbl>
              <c:idx val="22"/>
              <c:layout>
                <c:manualLayout>
                  <c:x val="0"/>
                  <c:y val="-2.47054314988415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F6A-4733-8870-C18633E63537}"/>
                </c:ext>
              </c:extLst>
            </c:dLbl>
            <c:dLbl>
              <c:idx val="24"/>
              <c:layout>
                <c:manualLayout>
                  <c:x val="0"/>
                  <c:y val="4.11757191647351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F6A-4733-8870-C18633E635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4C0E8"/>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Sheet1!$AQ$1:$BP$1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Sheet1!$AQ$5:$BP$5</c:f>
              <c:numCache>
                <c:formatCode>0</c:formatCode>
                <c:ptCount val="25"/>
                <c:pt idx="0">
                  <c:v>-17</c:v>
                </c:pt>
                <c:pt idx="1">
                  <c:v>-25</c:v>
                </c:pt>
                <c:pt idx="2">
                  <c:v>-17</c:v>
                </c:pt>
                <c:pt idx="3">
                  <c:v>-25</c:v>
                </c:pt>
                <c:pt idx="4">
                  <c:v>-12</c:v>
                </c:pt>
                <c:pt idx="5">
                  <c:v>-8</c:v>
                </c:pt>
                <c:pt idx="6">
                  <c:v>-16</c:v>
                </c:pt>
                <c:pt idx="7">
                  <c:v>-5</c:v>
                </c:pt>
                <c:pt idx="8">
                  <c:v>-10</c:v>
                </c:pt>
                <c:pt idx="9">
                  <c:v>1</c:v>
                </c:pt>
                <c:pt idx="10">
                  <c:v>-14</c:v>
                </c:pt>
                <c:pt idx="11">
                  <c:v>-15</c:v>
                </c:pt>
                <c:pt idx="12" formatCode="General">
                  <c:v>-24</c:v>
                </c:pt>
                <c:pt idx="13">
                  <c:v>-37</c:v>
                </c:pt>
                <c:pt idx="14">
                  <c:v>-28</c:v>
                </c:pt>
                <c:pt idx="15">
                  <c:v>-21</c:v>
                </c:pt>
                <c:pt idx="16">
                  <c:v>-15</c:v>
                </c:pt>
                <c:pt idx="17">
                  <c:v>-16</c:v>
                </c:pt>
                <c:pt idx="18">
                  <c:v>-29</c:v>
                </c:pt>
                <c:pt idx="19">
                  <c:v>-22</c:v>
                </c:pt>
                <c:pt idx="20" formatCode="General">
                  <c:v>-22</c:v>
                </c:pt>
                <c:pt idx="21" formatCode="General">
                  <c:v>-26</c:v>
                </c:pt>
                <c:pt idx="22">
                  <c:v>-17</c:v>
                </c:pt>
                <c:pt idx="23">
                  <c:v>-22</c:v>
                </c:pt>
                <c:pt idx="24">
                  <c:v>-29</c:v>
                </c:pt>
              </c:numCache>
            </c:numRef>
          </c:val>
          <c:smooth val="0"/>
          <c:extLst>
            <c:ext xmlns:c16="http://schemas.microsoft.com/office/drawing/2014/chart" uri="{C3380CC4-5D6E-409C-BE32-E72D297353CC}">
              <c16:uniqueId val="{00000002-61CA-4F96-AC50-67B468613E38}"/>
            </c:ext>
          </c:extLst>
        </c:ser>
        <c:ser>
          <c:idx val="4"/>
          <c:order val="4"/>
          <c:tx>
            <c:strRef>
              <c:f>Sheet1!$A$6</c:f>
              <c:strCache>
                <c:ptCount val="1"/>
                <c:pt idx="0">
                  <c:v>Conn/Ulster</c:v>
                </c:pt>
              </c:strCache>
            </c:strRef>
          </c:tx>
          <c:spPr>
            <a:ln w="19050" cap="rnd" cmpd="sng" algn="ctr">
              <a:solidFill>
                <a:srgbClr val="FED402"/>
              </a:solidFill>
              <a:prstDash val="solid"/>
              <a:round/>
            </a:ln>
            <a:effectLst/>
          </c:spPr>
          <c:marker>
            <c:symbol val="none"/>
          </c:marker>
          <c:dLbls>
            <c:dLbl>
              <c:idx val="13"/>
              <c:layout>
                <c:manualLayout>
                  <c:x val="-7.3604678409780174E-4"/>
                  <c:y val="2.05878595823679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F6A-4733-8870-C18633E63537}"/>
                </c:ext>
              </c:extLst>
            </c:dLbl>
            <c:dLbl>
              <c:idx val="24"/>
              <c:layout>
                <c:manualLayout>
                  <c:x val="-9.2825982395422346E-3"/>
                  <c:y val="4.11757191647359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F6A-4733-8870-C18633E635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C0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Sheet1!$AQ$1:$BP$1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Sheet1!$AQ$6:$BP$6</c:f>
              <c:numCache>
                <c:formatCode>0</c:formatCode>
                <c:ptCount val="25"/>
                <c:pt idx="0">
                  <c:v>-27</c:v>
                </c:pt>
                <c:pt idx="1">
                  <c:v>-17</c:v>
                </c:pt>
                <c:pt idx="2">
                  <c:v>-21</c:v>
                </c:pt>
                <c:pt idx="3">
                  <c:v>-27</c:v>
                </c:pt>
                <c:pt idx="4">
                  <c:v>-19</c:v>
                </c:pt>
                <c:pt idx="5">
                  <c:v>-9</c:v>
                </c:pt>
                <c:pt idx="6">
                  <c:v>-13</c:v>
                </c:pt>
                <c:pt idx="7">
                  <c:v>8</c:v>
                </c:pt>
                <c:pt idx="8">
                  <c:v>-17</c:v>
                </c:pt>
                <c:pt idx="9">
                  <c:v>-17</c:v>
                </c:pt>
                <c:pt idx="10">
                  <c:v>-1</c:v>
                </c:pt>
                <c:pt idx="11">
                  <c:v>-17</c:v>
                </c:pt>
                <c:pt idx="12" formatCode="General">
                  <c:v>-13</c:v>
                </c:pt>
                <c:pt idx="13">
                  <c:v>-23</c:v>
                </c:pt>
                <c:pt idx="14">
                  <c:v>-18</c:v>
                </c:pt>
                <c:pt idx="15">
                  <c:v>-22</c:v>
                </c:pt>
                <c:pt idx="16">
                  <c:v>-27</c:v>
                </c:pt>
                <c:pt idx="17">
                  <c:v>-22</c:v>
                </c:pt>
                <c:pt idx="18">
                  <c:v>-28</c:v>
                </c:pt>
                <c:pt idx="19">
                  <c:v>-24</c:v>
                </c:pt>
                <c:pt idx="20" formatCode="General">
                  <c:v>-29</c:v>
                </c:pt>
                <c:pt idx="21" formatCode="General">
                  <c:v>-28</c:v>
                </c:pt>
                <c:pt idx="22">
                  <c:v>-28</c:v>
                </c:pt>
                <c:pt idx="23">
                  <c:v>-30</c:v>
                </c:pt>
                <c:pt idx="24">
                  <c:v>-38</c:v>
                </c:pt>
              </c:numCache>
            </c:numRef>
          </c:val>
          <c:smooth val="0"/>
          <c:extLst>
            <c:ext xmlns:c16="http://schemas.microsoft.com/office/drawing/2014/chart" uri="{C3380CC4-5D6E-409C-BE32-E72D297353CC}">
              <c16:uniqueId val="{00000003-61CA-4F96-AC50-67B468613E38}"/>
            </c:ext>
          </c:extLst>
        </c:ser>
        <c:dLbls>
          <c:showLegendKey val="0"/>
          <c:showVal val="0"/>
          <c:showCatName val="0"/>
          <c:showSerName val="0"/>
          <c:showPercent val="0"/>
          <c:showBubbleSize val="0"/>
        </c:dLbls>
        <c:smooth val="0"/>
        <c:axId val="879859560"/>
        <c:axId val="879859952"/>
      </c:lineChart>
      <c:catAx>
        <c:axId val="879859560"/>
        <c:scaling>
          <c:orientation val="minMax"/>
        </c:scaling>
        <c:delete val="0"/>
        <c:axPos val="b"/>
        <c:numFmt formatCode="General" sourceLinked="1"/>
        <c:majorTickMark val="none"/>
        <c:minorTickMark val="none"/>
        <c:tickLblPos val="low"/>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1" i="0" u="none" strike="noStrike" kern="1200" baseline="0">
                <a:solidFill>
                  <a:srgbClr val="54565A"/>
                </a:solidFill>
                <a:latin typeface="+mn-lt"/>
                <a:ea typeface="+mn-ea"/>
                <a:cs typeface="+mn-cs"/>
              </a:defRPr>
            </a:pPr>
            <a:endParaRPr lang="en-US"/>
          </a:p>
        </c:txPr>
        <c:crossAx val="879859952"/>
        <c:crosses val="autoZero"/>
        <c:auto val="1"/>
        <c:lblAlgn val="ctr"/>
        <c:lblOffset val="100"/>
        <c:noMultiLvlLbl val="1"/>
      </c:catAx>
      <c:valAx>
        <c:axId val="879859952"/>
        <c:scaling>
          <c:orientation val="minMax"/>
          <c:max val="20"/>
          <c:min val="-60"/>
        </c:scaling>
        <c:delete val="0"/>
        <c:axPos val="l"/>
        <c:majorGridlines>
          <c:spPr>
            <a:ln w="6350" cap="flat" cmpd="sng" algn="ctr">
              <a:solidFill>
                <a:schemeClr val="bg1">
                  <a:lumMod val="8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900" b="0" i="0" u="none" strike="noStrike" kern="1200" baseline="0">
                <a:solidFill>
                  <a:srgbClr val="54565A"/>
                </a:solidFill>
                <a:latin typeface="+mn-lt"/>
                <a:ea typeface="+mn-ea"/>
                <a:cs typeface="+mn-cs"/>
              </a:defRPr>
            </a:pPr>
            <a:endParaRPr lang="en-US"/>
          </a:p>
        </c:txPr>
        <c:crossAx val="879859560"/>
        <c:crosses val="autoZero"/>
        <c:crossBetween val="between"/>
      </c:valAx>
      <c:spPr>
        <a:noFill/>
        <a:ln w="25400">
          <a:noFill/>
        </a:ln>
        <a:effectLst/>
      </c:spPr>
    </c:plotArea>
    <c:legend>
      <c:legendPos val="t"/>
      <c:layout>
        <c:manualLayout>
          <c:xMode val="edge"/>
          <c:yMode val="edge"/>
          <c:x val="0.21155778443751561"/>
          <c:y val="3.2940575331788756E-2"/>
          <c:w val="0.58477375390586894"/>
          <c:h val="6.873038074247278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noFill/>
    <a:ln w="6350" cap="flat" cmpd="sng" algn="ctr">
      <a:solidFill>
        <a:schemeClr val="bg1">
          <a:lumMod val="65000"/>
        </a:schemeClr>
      </a:solidFill>
      <a:prstDash val="solid"/>
      <a:miter lim="800000"/>
    </a:ln>
    <a:effectLst/>
  </c:spPr>
  <c:txPr>
    <a:bodyPr/>
    <a:lstStyle/>
    <a:p>
      <a:pPr>
        <a:defRPr sz="1800"/>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92107788364956"/>
          <c:y val="4.4797009887041814E-2"/>
          <c:w val="0.8500789221163505"/>
          <c:h val="0.92833270110008581"/>
        </c:manualLayout>
      </c:layout>
      <c:barChart>
        <c:barDir val="bar"/>
        <c:grouping val="stacked"/>
        <c:varyColors val="0"/>
        <c:ser>
          <c:idx val="0"/>
          <c:order val="0"/>
          <c:tx>
            <c:strRef>
              <c:f>Sheet1!$B$1</c:f>
              <c:strCache>
                <c:ptCount val="1"/>
                <c:pt idx="0">
                  <c:v>2047</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E4-4DC7-978F-05F2D30DA85D}"/>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Sheet1!$B$2:$B$13</c:f>
              <c:numCache>
                <c:formatCode>0</c:formatCode>
                <c:ptCount val="12"/>
                <c:pt idx="0">
                  <c:v>-43</c:v>
                </c:pt>
                <c:pt idx="1">
                  <c:v>-41</c:v>
                </c:pt>
                <c:pt idx="2">
                  <c:v>-40</c:v>
                </c:pt>
                <c:pt idx="3">
                  <c:v>-29</c:v>
                </c:pt>
                <c:pt idx="4">
                  <c:v>-23</c:v>
                </c:pt>
                <c:pt idx="5">
                  <c:v>-22</c:v>
                </c:pt>
                <c:pt idx="6">
                  <c:v>-16</c:v>
                </c:pt>
                <c:pt idx="7">
                  <c:v>-12</c:v>
                </c:pt>
                <c:pt idx="8">
                  <c:v>-11</c:v>
                </c:pt>
                <c:pt idx="9">
                  <c:v>-10</c:v>
                </c:pt>
                <c:pt idx="10">
                  <c:v>-8</c:v>
                </c:pt>
                <c:pt idx="11">
                  <c:v>-7</c:v>
                </c:pt>
              </c:numCache>
            </c:numRef>
          </c:val>
          <c:extLst>
            <c:ext xmlns:c16="http://schemas.microsoft.com/office/drawing/2014/chart" uri="{C3380CC4-5D6E-409C-BE32-E72D297353CC}">
              <c16:uniqueId val="{00000001-0BE4-4DC7-978F-05F2D30DA85D}"/>
            </c:ext>
          </c:extLst>
        </c:ser>
        <c:ser>
          <c:idx val="1"/>
          <c:order val="1"/>
          <c:tx>
            <c:strRef>
              <c:f>Sheet1!$C$1</c:f>
              <c:strCache>
                <c:ptCount val="1"/>
                <c:pt idx="0">
                  <c:v>321</c:v>
                </c:pt>
              </c:strCache>
            </c:strRef>
          </c:tx>
          <c:spPr>
            <a:solidFill>
              <a:srgbClr val="103C50">
                <a:lumMod val="50000"/>
                <a:lumOff val="50000"/>
              </a:srgbClr>
            </a:solidFill>
            <a:ln w="12700">
              <a:solidFill>
                <a:srgbClr val="FFFFFF"/>
              </a:solidFill>
              <a:prstDash val="solid"/>
            </a:ln>
          </c:spPr>
          <c:invertIfNegative val="0"/>
          <c:dLbls>
            <c:dLbl>
              <c:idx val="11"/>
              <c:layout>
                <c:manualLayout>
                  <c:x val="1.295533232637644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E4-4DC7-978F-05F2D30DA85D}"/>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Sheet1!$C$2:$C$13</c:f>
              <c:numCache>
                <c:formatCode>0</c:formatCode>
                <c:ptCount val="12"/>
                <c:pt idx="0">
                  <c:v>47</c:v>
                </c:pt>
                <c:pt idx="1">
                  <c:v>57</c:v>
                </c:pt>
                <c:pt idx="2">
                  <c:v>53</c:v>
                </c:pt>
                <c:pt idx="3">
                  <c:v>28</c:v>
                </c:pt>
                <c:pt idx="4">
                  <c:v>31</c:v>
                </c:pt>
                <c:pt idx="5">
                  <c:v>24</c:v>
                </c:pt>
                <c:pt idx="6">
                  <c:v>26</c:v>
                </c:pt>
                <c:pt idx="7" formatCode="General">
                  <c:v>6</c:v>
                </c:pt>
                <c:pt idx="8" formatCode="General">
                  <c:v>6</c:v>
                </c:pt>
                <c:pt idx="9">
                  <c:v>17</c:v>
                </c:pt>
                <c:pt idx="10">
                  <c:v>0</c:v>
                </c:pt>
                <c:pt idx="11" formatCode="General">
                  <c:v>3</c:v>
                </c:pt>
              </c:numCache>
            </c:numRef>
          </c:val>
          <c:extLst>
            <c:ext xmlns:c16="http://schemas.microsoft.com/office/drawing/2014/chart" uri="{C3380CC4-5D6E-409C-BE32-E72D297353CC}">
              <c16:uniqueId val="{00000003-0BE4-4DC7-978F-05F2D30DA85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806374840671059E-2"/>
          <c:y val="3.377320966951005E-2"/>
          <c:w val="0.92732323183563514"/>
          <c:h val="0.9595928222275201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Sheet1!$B$2:$B$11</c:f>
              <c:numCache>
                <c:formatCode>0</c:formatCode>
                <c:ptCount val="10"/>
                <c:pt idx="0">
                  <c:v>-44</c:v>
                </c:pt>
                <c:pt idx="1">
                  <c:v>-43</c:v>
                </c:pt>
                <c:pt idx="2">
                  <c:v>-30</c:v>
                </c:pt>
                <c:pt idx="3">
                  <c:v>-27</c:v>
                </c:pt>
                <c:pt idx="4">
                  <c:v>-21</c:v>
                </c:pt>
                <c:pt idx="5">
                  <c:v>-17</c:v>
                </c:pt>
                <c:pt idx="6">
                  <c:v>-16</c:v>
                </c:pt>
                <c:pt idx="7">
                  <c:v>-15</c:v>
                </c:pt>
                <c:pt idx="8">
                  <c:v>-14</c:v>
                </c:pt>
                <c:pt idx="9">
                  <c:v>-13</c:v>
                </c:pt>
              </c:numCache>
            </c:numRef>
          </c:val>
          <c:extLst>
            <c:ext xmlns:c16="http://schemas.microsoft.com/office/drawing/2014/chart" uri="{C3380CC4-5D6E-409C-BE32-E72D297353CC}">
              <c16:uniqueId val="{00000000-8F81-4E91-9A0A-225B8AE513DD}"/>
            </c:ext>
          </c:extLst>
        </c:ser>
        <c:ser>
          <c:idx val="1"/>
          <c:order val="1"/>
          <c:tx>
            <c:strRef>
              <c:f>Sheet1!$C$1</c:f>
              <c:strCache>
                <c:ptCount val="1"/>
                <c:pt idx="0">
                  <c:v>S.1</c:v>
                </c:pt>
              </c:strCache>
            </c:strRef>
          </c:tx>
          <c:spPr>
            <a:solidFill>
              <a:srgbClr val="103C50">
                <a:lumMod val="50000"/>
                <a:lumOff val="50000"/>
              </a:srgbClr>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Sheet1!$C$2:$C$11</c:f>
              <c:numCache>
                <c:formatCode>General</c:formatCode>
                <c:ptCount val="10"/>
                <c:pt idx="0">
                  <c:v>30</c:v>
                </c:pt>
                <c:pt idx="1">
                  <c:v>24</c:v>
                </c:pt>
                <c:pt idx="2">
                  <c:v>14</c:v>
                </c:pt>
                <c:pt idx="3" formatCode="0">
                  <c:v>62</c:v>
                </c:pt>
                <c:pt idx="4" formatCode="0">
                  <c:v>17</c:v>
                </c:pt>
                <c:pt idx="5" formatCode="0">
                  <c:v>42</c:v>
                </c:pt>
                <c:pt idx="6" formatCode="0">
                  <c:v>33</c:v>
                </c:pt>
                <c:pt idx="7" formatCode="0">
                  <c:v>41</c:v>
                </c:pt>
                <c:pt idx="8" formatCode="0">
                  <c:v>21</c:v>
                </c:pt>
                <c:pt idx="9">
                  <c:v>2</c:v>
                </c:pt>
              </c:numCache>
            </c:numRef>
          </c:val>
          <c:extLst>
            <c:ext xmlns:c16="http://schemas.microsoft.com/office/drawing/2014/chart" uri="{C3380CC4-5D6E-409C-BE32-E72D297353CC}">
              <c16:uniqueId val="{00000001-8F81-4E91-9A0A-225B8AE513D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111422543714576E-2"/>
          <c:y val="3.377309000583912E-2"/>
          <c:w val="0.91505277396541318"/>
          <c:h val="0.9511794092295143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Sheet1!$B$2:$B$13</c:f>
              <c:numCache>
                <c:formatCode>0</c:formatCode>
                <c:ptCount val="12"/>
                <c:pt idx="0">
                  <c:v>-40</c:v>
                </c:pt>
                <c:pt idx="1">
                  <c:v>-34</c:v>
                </c:pt>
                <c:pt idx="2">
                  <c:v>-30</c:v>
                </c:pt>
                <c:pt idx="3">
                  <c:v>-29</c:v>
                </c:pt>
                <c:pt idx="4">
                  <c:v>-28</c:v>
                </c:pt>
                <c:pt idx="5">
                  <c:v>-27</c:v>
                </c:pt>
                <c:pt idx="6">
                  <c:v>-27</c:v>
                </c:pt>
                <c:pt idx="7">
                  <c:v>-19</c:v>
                </c:pt>
                <c:pt idx="8">
                  <c:v>-18</c:v>
                </c:pt>
                <c:pt idx="9">
                  <c:v>-17</c:v>
                </c:pt>
                <c:pt idx="10">
                  <c:v>-17</c:v>
                </c:pt>
                <c:pt idx="11">
                  <c:v>-14</c:v>
                </c:pt>
              </c:numCache>
            </c:numRef>
          </c:val>
          <c:extLst>
            <c:ext xmlns:c16="http://schemas.microsoft.com/office/drawing/2014/chart" uri="{C3380CC4-5D6E-409C-BE32-E72D297353CC}">
              <c16:uniqueId val="{00000000-BDD9-47F4-A25F-6D287D6AFE65}"/>
            </c:ext>
          </c:extLst>
        </c:ser>
        <c:ser>
          <c:idx val="1"/>
          <c:order val="1"/>
          <c:tx>
            <c:strRef>
              <c:f>Sheet1!$C$1</c:f>
              <c:strCache>
                <c:ptCount val="1"/>
                <c:pt idx="0">
                  <c:v>S.1</c:v>
                </c:pt>
              </c:strCache>
            </c:strRef>
          </c:tx>
          <c:spPr>
            <a:solidFill>
              <a:srgbClr val="103C50">
                <a:lumMod val="50000"/>
                <a:lumOff val="50000"/>
              </a:srgbClr>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Sheet1!$C$2:$C$13</c:f>
              <c:numCache>
                <c:formatCode>0</c:formatCode>
                <c:ptCount val="12"/>
                <c:pt idx="0">
                  <c:v>37</c:v>
                </c:pt>
                <c:pt idx="1">
                  <c:v>29</c:v>
                </c:pt>
                <c:pt idx="2">
                  <c:v>33</c:v>
                </c:pt>
                <c:pt idx="3">
                  <c:v>25</c:v>
                </c:pt>
                <c:pt idx="4">
                  <c:v>27</c:v>
                </c:pt>
                <c:pt idx="5">
                  <c:v>32</c:v>
                </c:pt>
                <c:pt idx="6">
                  <c:v>25</c:v>
                </c:pt>
                <c:pt idx="7">
                  <c:v>17</c:v>
                </c:pt>
                <c:pt idx="8">
                  <c:v>30</c:v>
                </c:pt>
                <c:pt idx="9" formatCode="General">
                  <c:v>6</c:v>
                </c:pt>
                <c:pt idx="10">
                  <c:v>21</c:v>
                </c:pt>
                <c:pt idx="11">
                  <c:v>17</c:v>
                </c:pt>
              </c:numCache>
            </c:numRef>
          </c:val>
          <c:extLst>
            <c:ext xmlns:c16="http://schemas.microsoft.com/office/drawing/2014/chart" uri="{C3380CC4-5D6E-409C-BE32-E72D297353CC}">
              <c16:uniqueId val="{00000001-BDD9-47F4-A25F-6D287D6AFE65}"/>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6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822770594652948E-2"/>
          <c:y val="3.377320966951005E-2"/>
          <c:w val="0.9507605560676374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DB-4A42-93C2-E1F9AC14544A}"/>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c:v>
                </c:pt>
              </c:strCache>
            </c:strRef>
          </c:cat>
          <c:val>
            <c:numRef>
              <c:f>Sheet1!$B$2:$B$4</c:f>
              <c:numCache>
                <c:formatCode>0</c:formatCode>
                <c:ptCount val="3"/>
                <c:pt idx="0">
                  <c:v>-47</c:v>
                </c:pt>
                <c:pt idx="1">
                  <c:v>-23</c:v>
                </c:pt>
                <c:pt idx="2">
                  <c:v>-30</c:v>
                </c:pt>
              </c:numCache>
            </c:numRef>
          </c:val>
          <c:extLst>
            <c:ext xmlns:c16="http://schemas.microsoft.com/office/drawing/2014/chart" uri="{C3380CC4-5D6E-409C-BE32-E72D297353CC}">
              <c16:uniqueId val="{00000001-10DB-4A42-93C2-E1F9AC14544A}"/>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dLbl>
              <c:idx val="0"/>
              <c:layout>
                <c:manualLayout>
                  <c:x val="4.3571440007502064E-2"/>
                  <c:y val="0"/>
                </c:manualLayout>
              </c:layout>
              <c:tx>
                <c:rich>
                  <a:bodyPr/>
                  <a:lstStyle/>
                  <a:p>
                    <a:fld id="{461098B7-83D0-44D8-9535-727D4E15B394}"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0DB-4A42-93C2-E1F9AC14544A}"/>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c:v>
                </c:pt>
              </c:strCache>
            </c:strRef>
          </c:cat>
          <c:val>
            <c:numRef>
              <c:f>Sheet1!$C$2:$C$4</c:f>
              <c:numCache>
                <c:formatCode>0</c:formatCode>
                <c:ptCount val="3"/>
                <c:pt idx="0">
                  <c:v>90</c:v>
                </c:pt>
                <c:pt idx="1">
                  <c:v>4</c:v>
                </c:pt>
                <c:pt idx="2" formatCode="General">
                  <c:v>7</c:v>
                </c:pt>
              </c:numCache>
            </c:numRef>
          </c:val>
          <c:extLst>
            <c:ext xmlns:c16="http://schemas.microsoft.com/office/drawing/2014/chart" uri="{C3380CC4-5D6E-409C-BE32-E72D297353CC}">
              <c16:uniqueId val="{00000003-10DB-4A42-93C2-E1F9AC14544A}"/>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10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984624651703392E-2"/>
          <c:y val="3.377320966951005E-2"/>
          <c:w val="0.9720153753482966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
              <c:layout>
                <c:manualLayout>
                  <c:x val="-2.6936553357403522E-2"/>
                  <c:y val="0"/>
                </c:manualLayout>
              </c:layout>
              <c:tx>
                <c:rich>
                  <a:bodyPr/>
                  <a:lstStyle/>
                  <a:p>
                    <a:fld id="{FCCEE858-5CC7-43BB-B776-2B0246B25F3A}"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2A3-4217-90BF-80EBDCE3D8F2}"/>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A3-4217-90BF-80EBDCE3D8F2}"/>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either one way or the other</c:v>
                </c:pt>
              </c:strCache>
            </c:strRef>
          </c:cat>
          <c:val>
            <c:numRef>
              <c:f>Sheet1!$B$2:$B$4</c:f>
              <c:numCache>
                <c:formatCode>0</c:formatCode>
                <c:ptCount val="3"/>
                <c:pt idx="0">
                  <c:v>-64</c:v>
                </c:pt>
                <c:pt idx="1">
                  <c:v>-10</c:v>
                </c:pt>
                <c:pt idx="2">
                  <c:v>-26</c:v>
                </c:pt>
              </c:numCache>
            </c:numRef>
          </c:val>
          <c:extLst>
            <c:ext xmlns:c16="http://schemas.microsoft.com/office/drawing/2014/chart" uri="{C3380CC4-5D6E-409C-BE32-E72D297353CC}">
              <c16:uniqueId val="{00000002-72A3-4217-90BF-80EBDCE3D8F2}"/>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dLbl>
              <c:idx val="1"/>
              <c:layout>
                <c:manualLayout>
                  <c:x val="3.4632711459518815E-2"/>
                  <c:y val="0"/>
                </c:manualLayout>
              </c:layout>
              <c:tx>
                <c:rich>
                  <a:bodyPr/>
                  <a:lstStyle/>
                  <a:p>
                    <a:fld id="{D1B83B1A-82AF-4D1D-882D-F3AE732BE24C}"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2A3-4217-90BF-80EBDCE3D8F2}"/>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either one way or the other</c:v>
                </c:pt>
              </c:strCache>
            </c:strRef>
          </c:cat>
          <c:val>
            <c:numRef>
              <c:f>Sheet1!$C$2:$C$4</c:f>
              <c:numCache>
                <c:formatCode>0</c:formatCode>
                <c:ptCount val="3"/>
                <c:pt idx="0">
                  <c:v>94</c:v>
                </c:pt>
                <c:pt idx="1">
                  <c:v>1</c:v>
                </c:pt>
                <c:pt idx="2" formatCode="General">
                  <c:v>5</c:v>
                </c:pt>
              </c:numCache>
            </c:numRef>
          </c:val>
          <c:extLst>
            <c:ext xmlns:c16="http://schemas.microsoft.com/office/drawing/2014/chart" uri="{C3380CC4-5D6E-409C-BE32-E72D297353CC}">
              <c16:uniqueId val="{00000004-72A3-4217-90BF-80EBDCE3D8F2}"/>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272707525345731"/>
          <c:y val="5.5820707799526678E-2"/>
          <c:w val="0.71727292474654269"/>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0;[Black]#,##0.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People in general</c:v>
                </c:pt>
                <c:pt idx="1">
                  <c:v>Multilateral (EU &amp; UN)</c:v>
                </c:pt>
                <c:pt idx="2">
                  <c:v>Irish Government</c:v>
                </c:pt>
                <c:pt idx="3">
                  <c:v>Overseas aid organisations</c:v>
                </c:pt>
              </c:strCache>
            </c:strRef>
          </c:cat>
          <c:val>
            <c:numRef>
              <c:f>Sheet1!$B$2:$B$5</c:f>
              <c:numCache>
                <c:formatCode>0.00</c:formatCode>
                <c:ptCount val="4"/>
                <c:pt idx="0">
                  <c:v>-6.5</c:v>
                </c:pt>
                <c:pt idx="1">
                  <c:v>-5.23</c:v>
                </c:pt>
                <c:pt idx="2">
                  <c:v>-5.05</c:v>
                </c:pt>
                <c:pt idx="3">
                  <c:v>-4.97</c:v>
                </c:pt>
              </c:numCache>
            </c:numRef>
          </c:val>
          <c:extLst>
            <c:ext xmlns:c16="http://schemas.microsoft.com/office/drawing/2014/chart" uri="{C3380CC4-5D6E-409C-BE32-E72D297353CC}">
              <c16:uniqueId val="{00000000-7A75-4FC0-9865-883C330C553B}"/>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numFmt formatCode="#,##0.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in general</c:v>
                </c:pt>
                <c:pt idx="1">
                  <c:v>Multilateral (EU &amp; UN)</c:v>
                </c:pt>
                <c:pt idx="2">
                  <c:v>Irish Government</c:v>
                </c:pt>
                <c:pt idx="3">
                  <c:v>Overseas aid organisations</c:v>
                </c:pt>
              </c:strCache>
            </c:strRef>
          </c:cat>
          <c:val>
            <c:numRef>
              <c:f>Sheet1!$C$2:$C$5</c:f>
              <c:numCache>
                <c:formatCode>0.00</c:formatCode>
                <c:ptCount val="4"/>
                <c:pt idx="0">
                  <c:v>7.27</c:v>
                </c:pt>
                <c:pt idx="1">
                  <c:v>5.99</c:v>
                </c:pt>
                <c:pt idx="2">
                  <c:v>5.73</c:v>
                </c:pt>
                <c:pt idx="3">
                  <c:v>6.41</c:v>
                </c:pt>
              </c:numCache>
            </c:numRef>
          </c:val>
          <c:extLst>
            <c:ext xmlns:c16="http://schemas.microsoft.com/office/drawing/2014/chart" uri="{C3380CC4-5D6E-409C-BE32-E72D297353CC}">
              <c16:uniqueId val="{00000001-7A75-4FC0-9865-883C330C553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0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491873776129801E-2"/>
          <c:y val="5.3324398259003453E-2"/>
          <c:w val="0.98508126223870196"/>
          <c:h val="0.9303045077972835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Sheet1!$B$2:$B$6</c:f>
              <c:numCache>
                <c:formatCode>0</c:formatCode>
                <c:ptCount val="5"/>
                <c:pt idx="0">
                  <c:v>-57</c:v>
                </c:pt>
                <c:pt idx="1">
                  <c:v>-46</c:v>
                </c:pt>
                <c:pt idx="2">
                  <c:v>-46</c:v>
                </c:pt>
                <c:pt idx="3">
                  <c:v>-42</c:v>
                </c:pt>
                <c:pt idx="4">
                  <c:v>-13</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1CA0D1"/>
            </a:solidFill>
            <a:ln w="12700">
              <a:solidFill>
                <a:srgbClr val="FFFFFF"/>
              </a:solidFill>
              <a:prstDash val="solid"/>
            </a:ln>
          </c:spPr>
          <c:invertIfNegative val="0"/>
          <c:dLbls>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Sheet1!$C$2:$C$6</c:f>
              <c:numCache>
                <c:formatCode>0</c:formatCode>
                <c:ptCount val="5"/>
                <c:pt idx="0">
                  <c:v>59</c:v>
                </c:pt>
                <c:pt idx="1">
                  <c:v>62</c:v>
                </c:pt>
                <c:pt idx="2">
                  <c:v>41</c:v>
                </c:pt>
                <c:pt idx="3">
                  <c:v>48</c:v>
                </c:pt>
                <c:pt idx="4">
                  <c:v>16</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377320966951005E-2"/>
          <c:w val="1"/>
          <c:h val="0.9568117364624725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tx>
                <c:rich>
                  <a:bodyPr/>
                  <a:lstStyle/>
                  <a:p>
                    <a:fld id="{A3A7C735-8622-4E04-8259-B2FDBA534E91}" type="VALUE">
                      <a:rPr lang="en-US"/>
                      <a:pPr/>
                      <a:t>[VALUE]</a:t>
                    </a:fld>
                    <a:endParaRPr lang="en-I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417-4539-A949-1EC00804C4CB}"/>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Global organisations (e.g. UN, WHO, EU, IMF, etc.)</c:v>
                </c:pt>
                <c:pt idx="7">
                  <c:v>Individual citizens</c:v>
                </c:pt>
                <c:pt idx="8">
                  <c:v>Schools/colleges/universities</c:v>
                </c:pt>
                <c:pt idx="9">
                  <c:v>Celebrities/influencers</c:v>
                </c:pt>
                <c:pt idx="10">
                  <c:v>Wealthy individuals/philanthropists</c:v>
                </c:pt>
                <c:pt idx="11">
                  <c:v>Religious bodies/organisations</c:v>
                </c:pt>
              </c:strCache>
            </c:strRef>
          </c:cat>
          <c:val>
            <c:numRef>
              <c:f>Sheet1!$B$2:$B$13</c:f>
              <c:numCache>
                <c:formatCode>0</c:formatCode>
                <c:ptCount val="12"/>
                <c:pt idx="0">
                  <c:v>-43</c:v>
                </c:pt>
                <c:pt idx="1">
                  <c:v>-34</c:v>
                </c:pt>
                <c:pt idx="2">
                  <c:v>-32</c:v>
                </c:pt>
                <c:pt idx="3">
                  <c:v>-30</c:v>
                </c:pt>
                <c:pt idx="4">
                  <c:v>-29</c:v>
                </c:pt>
                <c:pt idx="5">
                  <c:v>-28</c:v>
                </c:pt>
                <c:pt idx="6">
                  <c:v>-26</c:v>
                </c:pt>
                <c:pt idx="7">
                  <c:v>-25</c:v>
                </c:pt>
                <c:pt idx="8">
                  <c:v>-22</c:v>
                </c:pt>
                <c:pt idx="9">
                  <c:v>-14</c:v>
                </c:pt>
                <c:pt idx="10">
                  <c:v>-11</c:v>
                </c:pt>
                <c:pt idx="11">
                  <c:v>-7</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1CA0D1"/>
            </a:solidFill>
            <a:ln>
              <a:solidFill>
                <a:sysClr val="window" lastClr="FFFFFF"/>
              </a:solidFill>
            </a:ln>
          </c:spPr>
          <c:invertIfNegative val="0"/>
          <c:dLbls>
            <c:spPr>
              <a:noFill/>
              <a:ln>
                <a:noFill/>
              </a:ln>
              <a:effectLst/>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Global organisations (e.g. UN, WHO, EU, IMF, etc.)</c:v>
                </c:pt>
                <c:pt idx="7">
                  <c:v>Individual citizens</c:v>
                </c:pt>
                <c:pt idx="8">
                  <c:v>Schools/colleges/universities</c:v>
                </c:pt>
                <c:pt idx="9">
                  <c:v>Celebrities/influencers</c:v>
                </c:pt>
                <c:pt idx="10">
                  <c:v>Wealthy individuals/philanthropists</c:v>
                </c:pt>
                <c:pt idx="11">
                  <c:v>Religious bodies/organisations</c:v>
                </c:pt>
              </c:strCache>
            </c:strRef>
          </c:cat>
          <c:val>
            <c:numRef>
              <c:f>Sheet1!$C$2:$C$13</c:f>
              <c:numCache>
                <c:formatCode>0</c:formatCode>
                <c:ptCount val="12"/>
                <c:pt idx="0">
                  <c:v>45</c:v>
                </c:pt>
                <c:pt idx="1">
                  <c:v>29</c:v>
                </c:pt>
                <c:pt idx="2">
                  <c:v>29</c:v>
                </c:pt>
                <c:pt idx="3">
                  <c:v>44</c:v>
                </c:pt>
                <c:pt idx="4">
                  <c:v>32</c:v>
                </c:pt>
                <c:pt idx="5">
                  <c:v>30</c:v>
                </c:pt>
                <c:pt idx="6" formatCode="General">
                  <c:v>19</c:v>
                </c:pt>
                <c:pt idx="7">
                  <c:v>28</c:v>
                </c:pt>
                <c:pt idx="8">
                  <c:v>16</c:v>
                </c:pt>
                <c:pt idx="9">
                  <c:v>11</c:v>
                </c:pt>
                <c:pt idx="10">
                  <c:v>11</c:v>
                </c:pt>
                <c:pt idx="11">
                  <c:v>7</c:v>
                </c:pt>
              </c:numCache>
            </c:numRef>
          </c:val>
          <c:extLst>
            <c:ext xmlns:c16="http://schemas.microsoft.com/office/drawing/2014/chart" uri="{C3380CC4-5D6E-409C-BE32-E72D297353CC}">
              <c16:uniqueId val="{00000000-EAFE-4773-B11D-D02957C3F57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4797009887041814E-2"/>
          <c:w val="1"/>
          <c:h val="0.94443668193881547"/>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2F-4952-80B0-7C6E05243FBC}"/>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My family/family members</c:v>
                </c:pt>
                <c:pt idx="1">
                  <c:v>TV news (either traditional or online TV)</c:v>
                </c:pt>
                <c:pt idx="2">
                  <c:v>Social Media (Facebook, X (Twitter), Instagram etc.)</c:v>
                </c:pt>
                <c:pt idx="3">
                  <c:v>Newspapers (either traditional print or online)</c:v>
                </c:pt>
                <c:pt idx="4">
                  <c:v>Friends</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Sheet1!$B$2:$B$13</c:f>
              <c:numCache>
                <c:formatCode>0</c:formatCode>
                <c:ptCount val="12"/>
                <c:pt idx="0">
                  <c:v>-48</c:v>
                </c:pt>
                <c:pt idx="1">
                  <c:v>-47</c:v>
                </c:pt>
                <c:pt idx="2">
                  <c:v>-35</c:v>
                </c:pt>
                <c:pt idx="3">
                  <c:v>-30</c:v>
                </c:pt>
                <c:pt idx="4">
                  <c:v>-29</c:v>
                </c:pt>
                <c:pt idx="5">
                  <c:v>-27</c:v>
                </c:pt>
                <c:pt idx="6">
                  <c:v>-19</c:v>
                </c:pt>
                <c:pt idx="7">
                  <c:v>-17</c:v>
                </c:pt>
                <c:pt idx="8">
                  <c:v>-15</c:v>
                </c:pt>
                <c:pt idx="9">
                  <c:v>-14</c:v>
                </c:pt>
                <c:pt idx="10">
                  <c:v>-10</c:v>
                </c:pt>
                <c:pt idx="11">
                  <c:v>-8</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1CA0D1"/>
            </a:solidFill>
            <a:ln w="12700">
              <a:solidFill>
                <a:srgbClr val="FFFFFF"/>
              </a:solidFill>
              <a:prstDash val="solid"/>
            </a:ln>
          </c:spPr>
          <c:invertIfNegative val="0"/>
          <c:dLbls>
            <c:dLbl>
              <c:idx val="10"/>
              <c:layout>
                <c:manualLayout>
                  <c:x val="2.119170820185853E-2"/>
                  <c:y val="-5.31290055923488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99-4466-8250-24C5BC236E14}"/>
                </c:ext>
              </c:extLst>
            </c:dLbl>
            <c:dLbl>
              <c:idx val="11"/>
              <c:layout>
                <c:manualLayout>
                  <c:x val="1.41278054679056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99-4466-8250-24C5BC236E14}"/>
                </c:ext>
              </c:extLst>
            </c:dLbl>
            <c:numFmt formatCode="#,##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My family/family members</c:v>
                </c:pt>
                <c:pt idx="1">
                  <c:v>TV news (either traditional or online TV)</c:v>
                </c:pt>
                <c:pt idx="2">
                  <c:v>Social Media (Facebook, X (Twitter), Instagram etc.)</c:v>
                </c:pt>
                <c:pt idx="3">
                  <c:v>Newspapers (either traditional print or online)</c:v>
                </c:pt>
                <c:pt idx="4">
                  <c:v>Friends</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Sheet1!$C$2:$C$13</c:f>
              <c:numCache>
                <c:formatCode>0</c:formatCode>
                <c:ptCount val="12"/>
                <c:pt idx="0">
                  <c:v>45</c:v>
                </c:pt>
                <c:pt idx="1">
                  <c:v>41</c:v>
                </c:pt>
                <c:pt idx="2">
                  <c:v>37</c:v>
                </c:pt>
                <c:pt idx="3">
                  <c:v>25</c:v>
                </c:pt>
                <c:pt idx="4">
                  <c:v>32</c:v>
                </c:pt>
                <c:pt idx="5">
                  <c:v>34</c:v>
                </c:pt>
                <c:pt idx="6">
                  <c:v>33</c:v>
                </c:pt>
                <c:pt idx="7">
                  <c:v>20</c:v>
                </c:pt>
                <c:pt idx="8">
                  <c:v>11</c:v>
                </c:pt>
                <c:pt idx="9">
                  <c:v>13</c:v>
                </c:pt>
                <c:pt idx="10">
                  <c:v>2</c:v>
                </c:pt>
                <c:pt idx="11">
                  <c:v>7</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rgbClr val="1CA0D1"/>
              </a:solidFill>
              <a:ln w="19050">
                <a:solidFill>
                  <a:schemeClr val="bg1"/>
                </a:solidFill>
              </a:ln>
              <a:effectLst/>
            </c:spPr>
            <c:extLst>
              <c:ext xmlns:c16="http://schemas.microsoft.com/office/drawing/2014/chart" uri="{C3380CC4-5D6E-409C-BE32-E72D297353CC}">
                <c16:uniqueId val="{00000001-238F-475E-B81C-680E5A5BE638}"/>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238F-475E-B81C-680E5A5BE638}"/>
              </c:ext>
            </c:extLst>
          </c:dPt>
          <c:cat>
            <c:strRef>
              <c:f>Sheet1!$A$2:$A$3</c:f>
              <c:strCache>
                <c:ptCount val="2"/>
                <c:pt idx="0">
                  <c:v>1st Qtr</c:v>
                </c:pt>
                <c:pt idx="1">
                  <c:v>2nd Qtr</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4-238F-475E-B81C-680E5A5BE63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121036697075297"/>
          <c:y val="3.5650987802870716E-2"/>
          <c:w val="0.46845857223663462"/>
          <c:h val="0.96434896591203312"/>
        </c:manualLayout>
      </c:layout>
      <c:barChart>
        <c:barDir val="bar"/>
        <c:grouping val="clustered"/>
        <c:varyColors val="0"/>
        <c:ser>
          <c:idx val="0"/>
          <c:order val="0"/>
          <c:spPr>
            <a:solidFill>
              <a:schemeClr val="tx2"/>
            </a:solidFill>
            <a:ln>
              <a:solidFill>
                <a:schemeClr val="bg1"/>
              </a:solidFill>
            </a:ln>
          </c:spPr>
          <c:invertIfNegative val="0"/>
          <c:dPt>
            <c:idx val="20"/>
            <c:invertIfNegative val="0"/>
            <c:bubble3D val="0"/>
            <c:extLst>
              <c:ext xmlns:c16="http://schemas.microsoft.com/office/drawing/2014/chart" uri="{C3380CC4-5D6E-409C-BE32-E72D297353CC}">
                <c16:uniqueId val="{00000000-2BFE-4D69-9B78-B741D326FD05}"/>
              </c:ext>
            </c:extLst>
          </c:dPt>
          <c:dLbls>
            <c:spPr>
              <a:noFill/>
              <a:ln>
                <a:noFill/>
              </a:ln>
              <a:effectLst/>
            </c:spPr>
            <c:txPr>
              <a:bodyPr/>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Sheet1!$A$2:$A$23</c:f>
              <c:strCache>
                <c:ptCount val="22"/>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Public transport</c:v>
                </c:pt>
                <c:pt idx="11">
                  <c:v>Unemployment/Jobs</c:v>
                </c:pt>
                <c:pt idx="12">
                  <c:v>Ageing population/Pensions</c:v>
                </c:pt>
                <c:pt idx="13">
                  <c:v>Rural decline</c:v>
                </c:pt>
                <c:pt idx="14">
                  <c:v>Childcare</c:v>
                </c:pt>
                <c:pt idx="15">
                  <c:v>Education</c:v>
                </c:pt>
                <c:pt idx="16">
                  <c:v>Racial inequality</c:v>
                </c:pt>
                <c:pt idx="17">
                  <c:v>The ability to work from home</c:v>
                </c:pt>
                <c:pt idx="18">
                  <c:v>Access to decent broadband</c:v>
                </c:pt>
                <c:pt idx="19">
                  <c:v>Brexit</c:v>
                </c:pt>
                <c:pt idx="20">
                  <c:v>Covid</c:v>
                </c:pt>
                <c:pt idx="21">
                  <c:v>Overseas aid for developing countries</c:v>
                </c:pt>
              </c:strCache>
            </c:strRef>
          </c:cat>
          <c:val>
            <c:numRef>
              <c:f>Sheet1!$B$2:$B$23</c:f>
              <c:numCache>
                <c:formatCode>0</c:formatCode>
                <c:ptCount val="22"/>
                <c:pt idx="0">
                  <c:v>51</c:v>
                </c:pt>
                <c:pt idx="1">
                  <c:v>49</c:v>
                </c:pt>
                <c:pt idx="2">
                  <c:v>36</c:v>
                </c:pt>
                <c:pt idx="3">
                  <c:v>30</c:v>
                </c:pt>
                <c:pt idx="4">
                  <c:v>24</c:v>
                </c:pt>
                <c:pt idx="5">
                  <c:v>18</c:v>
                </c:pt>
                <c:pt idx="6">
                  <c:v>14</c:v>
                </c:pt>
                <c:pt idx="7">
                  <c:v>12</c:v>
                </c:pt>
                <c:pt idx="8">
                  <c:v>12</c:v>
                </c:pt>
                <c:pt idx="9">
                  <c:v>8</c:v>
                </c:pt>
                <c:pt idx="10">
                  <c:v>7</c:v>
                </c:pt>
                <c:pt idx="11">
                  <c:v>7</c:v>
                </c:pt>
                <c:pt idx="12">
                  <c:v>6</c:v>
                </c:pt>
                <c:pt idx="13">
                  <c:v>6</c:v>
                </c:pt>
                <c:pt idx="14">
                  <c:v>5</c:v>
                </c:pt>
                <c:pt idx="15">
                  <c:v>3</c:v>
                </c:pt>
                <c:pt idx="16">
                  <c:v>3</c:v>
                </c:pt>
                <c:pt idx="17">
                  <c:v>3</c:v>
                </c:pt>
                <c:pt idx="18">
                  <c:v>1</c:v>
                </c:pt>
                <c:pt idx="19">
                  <c:v>1</c:v>
                </c:pt>
                <c:pt idx="20">
                  <c:v>1</c:v>
                </c:pt>
                <c:pt idx="21">
                  <c:v>1</c:v>
                </c:pt>
              </c:numCache>
            </c:numRef>
          </c:val>
          <c:extLst>
            <c:ext xmlns:c16="http://schemas.microsoft.com/office/drawing/2014/chart" uri="{C3380CC4-5D6E-409C-BE32-E72D297353CC}">
              <c16:uniqueId val="{00000001-EF12-4511-9ABF-F4345CD4EB7B}"/>
            </c:ext>
          </c:extLst>
        </c:ser>
        <c:dLbls>
          <c:showLegendKey val="0"/>
          <c:showVal val="0"/>
          <c:showCatName val="0"/>
          <c:showSerName val="0"/>
          <c:showPercent val="0"/>
          <c:showBubbleSize val="0"/>
        </c:dLbls>
        <c:gapWidth val="30"/>
        <c:axId val="453475448"/>
        <c:axId val="453473096"/>
      </c:barChart>
      <c:catAx>
        <c:axId val="453475448"/>
        <c:scaling>
          <c:orientation val="maxMin"/>
        </c:scaling>
        <c:delete val="0"/>
        <c:axPos val="l"/>
        <c:numFmt formatCode="General" sourceLinked="0"/>
        <c:majorTickMark val="out"/>
        <c:minorTickMark val="none"/>
        <c:tickLblPos val="nextTo"/>
        <c:spPr>
          <a:ln>
            <a:noFill/>
          </a:ln>
        </c:spPr>
        <c:crossAx val="453473096"/>
        <c:crosses val="autoZero"/>
        <c:auto val="1"/>
        <c:lblAlgn val="ctr"/>
        <c:lblOffset val="100"/>
        <c:noMultiLvlLbl val="0"/>
      </c:catAx>
      <c:valAx>
        <c:axId val="453473096"/>
        <c:scaling>
          <c:orientation val="minMax"/>
        </c:scaling>
        <c:delete val="1"/>
        <c:axPos val="t"/>
        <c:numFmt formatCode="0" sourceLinked="1"/>
        <c:majorTickMark val="out"/>
        <c:minorTickMark val="none"/>
        <c:tickLblPos val="nextTo"/>
        <c:crossAx val="453475448"/>
        <c:crosses val="autoZero"/>
        <c:crossBetween val="between"/>
      </c:valAx>
    </c:plotArea>
    <c:plotVisOnly val="1"/>
    <c:dispBlanksAs val="gap"/>
    <c:showDLblsOverMax val="0"/>
  </c:chart>
  <c:txPr>
    <a:bodyPr/>
    <a:lstStyle/>
    <a:p>
      <a:pPr>
        <a:defRPr sz="1100">
          <a:latin typeface="Barlow" panose="00000500000000000000" pitchFamily="2" charset="0"/>
          <a:cs typeface="Arial" panose="020B0604020202020204" pitchFamily="34" charset="0"/>
        </a:defRPr>
      </a:pPr>
      <a:endParaRPr lang="en-US"/>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153125735501189"/>
          <c:y val="3.377320966951005E-2"/>
          <c:w val="0.77846874264498811"/>
          <c:h val="0.96608911652108631"/>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0A-4FAE-859D-DA0C9AF8C428}"/>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Up to 24</c:v>
                </c:pt>
                <c:pt idx="1">
                  <c:v>25-34</c:v>
                </c:pt>
                <c:pt idx="2">
                  <c:v>35-49</c:v>
                </c:pt>
                <c:pt idx="3">
                  <c:v>50-64</c:v>
                </c:pt>
                <c:pt idx="4">
                  <c:v>65+</c:v>
                </c:pt>
              </c:strCache>
            </c:strRef>
          </c:cat>
          <c:val>
            <c:numRef>
              <c:f>Sheet1!$B$2:$B$6</c:f>
              <c:numCache>
                <c:formatCode>0</c:formatCode>
                <c:ptCount val="5"/>
                <c:pt idx="0">
                  <c:v>-11</c:v>
                </c:pt>
                <c:pt idx="1">
                  <c:v>-16</c:v>
                </c:pt>
                <c:pt idx="2">
                  <c:v>-28</c:v>
                </c:pt>
                <c:pt idx="3">
                  <c:v>-25</c:v>
                </c:pt>
                <c:pt idx="4">
                  <c:v>-20</c:v>
                </c:pt>
              </c:numCache>
            </c:numRef>
          </c:val>
          <c:extLst>
            <c:ext xmlns:c16="http://schemas.microsoft.com/office/drawing/2014/chart" uri="{C3380CC4-5D6E-409C-BE32-E72D297353CC}">
              <c16:uniqueId val="{00000001-5D0A-4FAE-859D-DA0C9AF8C428}"/>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Up to 24</c:v>
                </c:pt>
                <c:pt idx="1">
                  <c:v>25-34</c:v>
                </c:pt>
                <c:pt idx="2">
                  <c:v>35-49</c:v>
                </c:pt>
                <c:pt idx="3">
                  <c:v>50-64</c:v>
                </c:pt>
                <c:pt idx="4">
                  <c:v>65+</c:v>
                </c:pt>
              </c:strCache>
            </c:strRef>
          </c:cat>
          <c:val>
            <c:numRef>
              <c:f>Sheet1!$C$2:$C$6</c:f>
              <c:numCache>
                <c:formatCode>0</c:formatCode>
                <c:ptCount val="5"/>
                <c:pt idx="0">
                  <c:v>12</c:v>
                </c:pt>
                <c:pt idx="1">
                  <c:v>16</c:v>
                </c:pt>
                <c:pt idx="2">
                  <c:v>25</c:v>
                </c:pt>
                <c:pt idx="3">
                  <c:v>23</c:v>
                </c:pt>
                <c:pt idx="4">
                  <c:v>25</c:v>
                </c:pt>
              </c:numCache>
            </c:numRef>
          </c:val>
          <c:extLst>
            <c:ext xmlns:c16="http://schemas.microsoft.com/office/drawing/2014/chart" uri="{C3380CC4-5D6E-409C-BE32-E72D297353CC}">
              <c16:uniqueId val="{00000002-5D0A-4FAE-859D-DA0C9AF8C428}"/>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chemeClr val="tx2"/>
              </a:solidFill>
              <a:ln w="19050">
                <a:solidFill>
                  <a:schemeClr val="bg1"/>
                </a:solidFill>
              </a:ln>
              <a:effectLst/>
            </c:spPr>
            <c:extLst>
              <c:ext xmlns:c16="http://schemas.microsoft.com/office/drawing/2014/chart" uri="{C3380CC4-5D6E-409C-BE32-E72D297353CC}">
                <c16:uniqueId val="{00000001-0DFC-4426-BB30-650762C23FB0}"/>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0DFC-4426-BB30-650762C23FB0}"/>
              </c:ext>
            </c:extLst>
          </c:dPt>
          <c:cat>
            <c:strRef>
              <c:f>Sheet1!$A$2:$A$3</c:f>
              <c:strCache>
                <c:ptCount val="2"/>
                <c:pt idx="0">
                  <c:v>1st Qtr</c:v>
                </c:pt>
                <c:pt idx="1">
                  <c:v>2nd Qtr</c:v>
                </c:pt>
              </c:strCache>
            </c:strRef>
          </c:cat>
          <c:val>
            <c:numRef>
              <c:f>Sheet1!$B$2:$B$3</c:f>
              <c:numCache>
                <c:formatCode>0%</c:formatCode>
                <c:ptCount val="2"/>
                <c:pt idx="0">
                  <c:v>0.19</c:v>
                </c:pt>
                <c:pt idx="1">
                  <c:v>0.91</c:v>
                </c:pt>
              </c:numCache>
            </c:numRef>
          </c:val>
          <c:extLst>
            <c:ext xmlns:c16="http://schemas.microsoft.com/office/drawing/2014/chart" uri="{C3380CC4-5D6E-409C-BE32-E72D297353CC}">
              <c16:uniqueId val="{00000004-0DFC-4426-BB30-650762C23FB0}"/>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70368135184068"/>
          <c:y val="3.377320966951005E-2"/>
          <c:w val="0.8372963186481593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55-4A2D-9260-01177374F895}"/>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ABC1F</c:v>
                </c:pt>
                <c:pt idx="1">
                  <c:v>C2DE</c:v>
                </c:pt>
              </c:strCache>
            </c:strRef>
          </c:cat>
          <c:val>
            <c:numRef>
              <c:f>Sheet1!$B$2:$B$3</c:f>
              <c:numCache>
                <c:formatCode>0</c:formatCode>
                <c:ptCount val="2"/>
                <c:pt idx="0">
                  <c:v>-52</c:v>
                </c:pt>
                <c:pt idx="1">
                  <c:v>-48</c:v>
                </c:pt>
              </c:numCache>
            </c:numRef>
          </c:val>
          <c:extLst>
            <c:ext xmlns:c16="http://schemas.microsoft.com/office/drawing/2014/chart" uri="{C3380CC4-5D6E-409C-BE32-E72D297353CC}">
              <c16:uniqueId val="{00000001-AD55-4A2D-9260-01177374F895}"/>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ABC1F</c:v>
                </c:pt>
                <c:pt idx="1">
                  <c:v>C2DE</c:v>
                </c:pt>
              </c:strCache>
            </c:strRef>
          </c:cat>
          <c:val>
            <c:numRef>
              <c:f>Sheet1!$C$2:$C$3</c:f>
              <c:numCache>
                <c:formatCode>0</c:formatCode>
                <c:ptCount val="2"/>
                <c:pt idx="0">
                  <c:v>54</c:v>
                </c:pt>
                <c:pt idx="1">
                  <c:v>46</c:v>
                </c:pt>
              </c:numCache>
            </c:numRef>
          </c:val>
          <c:extLst>
            <c:ext xmlns:c16="http://schemas.microsoft.com/office/drawing/2014/chart" uri="{C3380CC4-5D6E-409C-BE32-E72D297353CC}">
              <c16:uniqueId val="{00000002-AD55-4A2D-9260-01177374F895}"/>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6893319160226251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D2-4904-8736-1D9CD9C9421D}"/>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Male</c:v>
                </c:pt>
                <c:pt idx="1">
                  <c:v>Female</c:v>
                </c:pt>
              </c:strCache>
            </c:strRef>
          </c:cat>
          <c:val>
            <c:numRef>
              <c:f>Sheet1!$B$2:$B$3</c:f>
              <c:numCache>
                <c:formatCode>0</c:formatCode>
                <c:ptCount val="2"/>
                <c:pt idx="0">
                  <c:v>-49</c:v>
                </c:pt>
                <c:pt idx="1">
                  <c:v>-51</c:v>
                </c:pt>
              </c:numCache>
            </c:numRef>
          </c:val>
          <c:extLst>
            <c:ext xmlns:c16="http://schemas.microsoft.com/office/drawing/2014/chart" uri="{C3380CC4-5D6E-409C-BE32-E72D297353CC}">
              <c16:uniqueId val="{00000001-24D2-4904-8736-1D9CD9C9421D}"/>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c:v>
                </c:pt>
                <c:pt idx="1">
                  <c:v>Female</c:v>
                </c:pt>
              </c:strCache>
            </c:strRef>
          </c:cat>
          <c:val>
            <c:numRef>
              <c:f>Sheet1!$C$2:$C$3</c:f>
              <c:numCache>
                <c:formatCode>0</c:formatCode>
                <c:ptCount val="2"/>
                <c:pt idx="0">
                  <c:v>45</c:v>
                </c:pt>
                <c:pt idx="1">
                  <c:v>55</c:v>
                </c:pt>
              </c:numCache>
            </c:numRef>
          </c:val>
          <c:extLst>
            <c:ext xmlns:c16="http://schemas.microsoft.com/office/drawing/2014/chart" uri="{C3380CC4-5D6E-409C-BE32-E72D297353CC}">
              <c16:uniqueId val="{00000002-24D2-4904-8736-1D9CD9C9421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705496062267547"/>
          <c:y val="2.4785395993445196E-2"/>
          <c:w val="0.63174369468997371"/>
          <c:h val="0.8744806423485820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FB-45E9-B9BA-29B3C621EE56}"/>
                </c:ext>
              </c:extLst>
            </c:dLbl>
            <c:numFmt formatCode="#,##0.00;[Black]#,##0"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Sheet1!$B$2:$B$7</c:f>
              <c:numCache>
                <c:formatCode>0</c:formatCode>
                <c:ptCount val="6"/>
                <c:pt idx="0">
                  <c:v>-33</c:v>
                </c:pt>
                <c:pt idx="1">
                  <c:v>-9</c:v>
                </c:pt>
                <c:pt idx="2">
                  <c:v>-11</c:v>
                </c:pt>
                <c:pt idx="3">
                  <c:v>-14</c:v>
                </c:pt>
                <c:pt idx="4">
                  <c:v>-8</c:v>
                </c:pt>
                <c:pt idx="5">
                  <c:v>-26</c:v>
                </c:pt>
              </c:numCache>
            </c:numRef>
          </c:val>
          <c:extLst>
            <c:ext xmlns:c16="http://schemas.microsoft.com/office/drawing/2014/chart" uri="{C3380CC4-5D6E-409C-BE32-E72D297353CC}">
              <c16:uniqueId val="{00000001-32FB-45E9-B9BA-29B3C621EE56}"/>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dLbl>
              <c:idx val="1"/>
              <c:layout>
                <c:manualLayout>
                  <c:x val="2.072635596063885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FB-45E9-B9BA-29B3C621EE56}"/>
                </c:ext>
              </c:extLst>
            </c:dLbl>
            <c:dLbl>
              <c:idx val="2"/>
              <c:layout>
                <c:manualLayout>
                  <c:x val="3.7307440729149786E-2"/>
                  <c:y val="-5.899687199039939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FB-45E9-B9BA-29B3C621EE56}"/>
                </c:ext>
              </c:extLst>
            </c:dLbl>
            <c:dLbl>
              <c:idx val="3"/>
              <c:layout>
                <c:manualLayout>
                  <c:x val="2.487162715276655E-2"/>
                  <c:y val="-5.90015177792014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FB-45E9-B9BA-29B3C621EE56}"/>
                </c:ext>
              </c:extLst>
            </c:dLbl>
            <c:dLbl>
              <c:idx val="4"/>
              <c:layout>
                <c:manualLayout>
                  <c:x val="3.7307440729149939E-2"/>
                  <c:y val="1.1800303555840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FB-45E9-B9BA-29B3C621EE56}"/>
                </c:ext>
              </c:extLst>
            </c:dLbl>
            <c:numFmt formatCode="#,##0_ ;\-#,##0\ "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Sheet1!$C$2:$C$7</c:f>
              <c:numCache>
                <c:formatCode>0</c:formatCode>
                <c:ptCount val="6"/>
                <c:pt idx="0">
                  <c:v>35</c:v>
                </c:pt>
                <c:pt idx="1">
                  <c:v>8</c:v>
                </c:pt>
                <c:pt idx="2">
                  <c:v>10</c:v>
                </c:pt>
                <c:pt idx="3" formatCode="General">
                  <c:v>10</c:v>
                </c:pt>
                <c:pt idx="4">
                  <c:v>7</c:v>
                </c:pt>
                <c:pt idx="5">
                  <c:v>31</c:v>
                </c:pt>
              </c:numCache>
            </c:numRef>
          </c:val>
          <c:extLst>
            <c:ext xmlns:c16="http://schemas.microsoft.com/office/drawing/2014/chart" uri="{C3380CC4-5D6E-409C-BE32-E72D297353CC}">
              <c16:uniqueId val="{00000006-32FB-45E9-B9BA-29B3C621EE56}"/>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9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748072403666025"/>
          <c:y val="3.377320966951005E-2"/>
          <c:w val="0.85272494055812875"/>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84-41DD-A224-BF37B48B8FCC}"/>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Urban</c:v>
                </c:pt>
                <c:pt idx="1">
                  <c:v>Rural</c:v>
                </c:pt>
              </c:strCache>
            </c:strRef>
          </c:cat>
          <c:val>
            <c:numRef>
              <c:f>Sheet1!$B$2:$B$3</c:f>
              <c:numCache>
                <c:formatCode>0</c:formatCode>
                <c:ptCount val="2"/>
                <c:pt idx="0">
                  <c:v>-64</c:v>
                </c:pt>
                <c:pt idx="1">
                  <c:v>-36</c:v>
                </c:pt>
              </c:numCache>
            </c:numRef>
          </c:val>
          <c:extLst>
            <c:ext xmlns:c16="http://schemas.microsoft.com/office/drawing/2014/chart" uri="{C3380CC4-5D6E-409C-BE32-E72D297353CC}">
              <c16:uniqueId val="{00000001-5B84-41DD-A224-BF37B48B8FCC}"/>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Urban</c:v>
                </c:pt>
                <c:pt idx="1">
                  <c:v>Rural</c:v>
                </c:pt>
              </c:strCache>
            </c:strRef>
          </c:cat>
          <c:val>
            <c:numRef>
              <c:f>Sheet1!$C$2:$C$3</c:f>
              <c:numCache>
                <c:formatCode>0</c:formatCode>
                <c:ptCount val="2"/>
                <c:pt idx="0">
                  <c:v>68</c:v>
                </c:pt>
                <c:pt idx="1">
                  <c:v>32</c:v>
                </c:pt>
              </c:numCache>
            </c:numRef>
          </c:val>
          <c:extLst>
            <c:ext xmlns:c16="http://schemas.microsoft.com/office/drawing/2014/chart" uri="{C3380CC4-5D6E-409C-BE32-E72D297353CC}">
              <c16:uniqueId val="{00000002-5B84-41DD-A224-BF37B48B8FCC}"/>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605626507717786"/>
          <c:y val="2.427577243116413E-2"/>
          <c:w val="0.51982535890319803"/>
          <c:h val="0.95868011193931368"/>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0"/>
              <c:layout>
                <c:manualLayout>
                  <c:x val="-2.5151011276119354E-2"/>
                  <c:y val="0"/>
                </c:manualLayout>
              </c:layout>
              <c:tx>
                <c:rich>
                  <a:bodyPr/>
                  <a:lstStyle/>
                  <a:p>
                    <a:fld id="{EC8AC3B0-8649-46A0-8392-C4815A65BDED}"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7F5-4FEE-BBF0-371E19360257}"/>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F5-4FEE-BBF0-371E19360257}"/>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Sheet1!$B$2:$B$9</c:f>
              <c:numCache>
                <c:formatCode>General</c:formatCode>
                <c:ptCount val="8"/>
                <c:pt idx="0">
                  <c:v>-1</c:v>
                </c:pt>
                <c:pt idx="1">
                  <c:v>-5</c:v>
                </c:pt>
                <c:pt idx="2">
                  <c:v>-17</c:v>
                </c:pt>
                <c:pt idx="3">
                  <c:v>-11</c:v>
                </c:pt>
                <c:pt idx="4">
                  <c:v>-15</c:v>
                </c:pt>
                <c:pt idx="5">
                  <c:v>-13</c:v>
                </c:pt>
                <c:pt idx="6">
                  <c:v>-22</c:v>
                </c:pt>
                <c:pt idx="7" formatCode="0">
                  <c:v>-16</c:v>
                </c:pt>
              </c:numCache>
            </c:numRef>
          </c:val>
          <c:extLst>
            <c:ext xmlns:c16="http://schemas.microsoft.com/office/drawing/2014/chart" uri="{C3380CC4-5D6E-409C-BE32-E72D297353CC}">
              <c16:uniqueId val="{00000002-37F5-4FEE-BBF0-371E19360257}"/>
            </c:ext>
          </c:extLst>
        </c:ser>
        <c:ser>
          <c:idx val="1"/>
          <c:order val="1"/>
          <c:tx>
            <c:strRef>
              <c:f>Sheet1!$C$1</c:f>
              <c:strCache>
                <c:ptCount val="1"/>
                <c:pt idx="0">
                  <c:v>S.2</c:v>
                </c:pt>
              </c:strCache>
            </c:strRef>
          </c:tx>
          <c:spPr>
            <a:solidFill>
              <a:srgbClr val="1DAFAD"/>
            </a:solidFill>
            <a:ln w="12700">
              <a:solidFill>
                <a:srgbClr val="FFFFFF"/>
              </a:solidFill>
              <a:prstDash val="solid"/>
            </a:ln>
          </c:spPr>
          <c:invertIfNegative val="0"/>
          <c:dLbls>
            <c:dLbl>
              <c:idx val="0"/>
              <c:layout>
                <c:manualLayout>
                  <c:x val="1.25755056380596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F5-4FEE-BBF0-371E19360257}"/>
                </c:ext>
              </c:extLst>
            </c:dLbl>
            <c:dLbl>
              <c:idx val="1"/>
              <c:layout>
                <c:manualLayout>
                  <c:x val="2.5459084169586452E-2"/>
                  <c:y val="3.068338338304552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7F5-4FEE-BBF0-371E19360257}"/>
                </c:ext>
              </c:extLst>
            </c:dLbl>
            <c:dLbl>
              <c:idx val="5"/>
              <c:layout>
                <c:manualLayout>
                  <c:x val="3.182385521198320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F5-4FEE-BBF0-371E19360257}"/>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Sheet1!$C$2:$C$9</c:f>
              <c:numCache>
                <c:formatCode>General</c:formatCode>
                <c:ptCount val="8"/>
                <c:pt idx="0">
                  <c:v>0</c:v>
                </c:pt>
                <c:pt idx="1">
                  <c:v>6</c:v>
                </c:pt>
                <c:pt idx="2">
                  <c:v>14</c:v>
                </c:pt>
                <c:pt idx="3">
                  <c:v>12</c:v>
                </c:pt>
                <c:pt idx="4">
                  <c:v>17</c:v>
                </c:pt>
                <c:pt idx="5">
                  <c:v>12</c:v>
                </c:pt>
                <c:pt idx="6">
                  <c:v>21</c:v>
                </c:pt>
                <c:pt idx="7" formatCode="0">
                  <c:v>18</c:v>
                </c:pt>
              </c:numCache>
            </c:numRef>
          </c:val>
          <c:extLst>
            <c:ext xmlns:c16="http://schemas.microsoft.com/office/drawing/2014/chart" uri="{C3380CC4-5D6E-409C-BE32-E72D297353CC}">
              <c16:uniqueId val="{00000006-37F5-4FEE-BBF0-371E19360257}"/>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
        <c:noMultiLvlLbl val="0"/>
      </c:catAx>
      <c:valAx>
        <c:axId val="814454816"/>
        <c:scaling>
          <c:orientation val="minMax"/>
          <c:max val="70"/>
          <c:min val="-70"/>
        </c:scaling>
        <c:delete val="1"/>
        <c:axPos val="t"/>
        <c:numFmt formatCode="General"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4749397886321055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Sheet1!$B$2:$B$5</c:f>
              <c:numCache>
                <c:formatCode>0</c:formatCode>
                <c:ptCount val="4"/>
                <c:pt idx="0">
                  <c:v>-44</c:v>
                </c:pt>
                <c:pt idx="1">
                  <c:v>-28</c:v>
                </c:pt>
                <c:pt idx="2">
                  <c:v>-17</c:v>
                </c:pt>
                <c:pt idx="3">
                  <c:v>-11</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dLbl>
              <c:idx val="0"/>
              <c:tx>
                <c:rich>
                  <a:bodyPr wrap="square" lIns="38100" tIns="19050" rIns="38100" bIns="19050" anchor="ctr">
                    <a:noAutofit/>
                  </a:bodyPr>
                  <a:lstStyle/>
                  <a:p>
                    <a:pPr>
                      <a:defRPr>
                        <a:latin typeface="Barlow" panose="00000500000000000000" pitchFamily="2" charset="0"/>
                      </a:defRPr>
                    </a:pPr>
                    <a:fld id="{3CC6CA50-F9EB-4431-AC57-F50A8E972109}" type="VALUE">
                      <a:rPr lang="en-US">
                        <a:latin typeface="Barlow" panose="00000500000000000000" pitchFamily="2" charset="0"/>
                      </a:rPr>
                      <a:pPr>
                        <a:defRPr>
                          <a:latin typeface="Barlow" panose="00000500000000000000" pitchFamily="2" charset="0"/>
                        </a:defRPr>
                      </a:pPr>
                      <a:t>[VALUE]</a:t>
                    </a:fld>
                    <a:endParaRPr lang="en-IE"/>
                  </a:p>
                </c:rich>
              </c:tx>
              <c:numFmt formatCode="0;0" sourceLinked="0"/>
              <c:spPr>
                <a:noFill/>
                <a:ln w="25400">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708-42FD-ABC9-DBBE47A8E8FF}"/>
                </c:ext>
              </c:extLst>
            </c:dLbl>
            <c:dLbl>
              <c:idx val="2"/>
              <c:tx>
                <c:rich>
                  <a:bodyPr/>
                  <a:lstStyle/>
                  <a:p>
                    <a:fld id="{12D7AFA7-7C23-4BFC-BDF0-370174458B12}"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60B-440D-8837-C4981280A41F}"/>
                </c:ext>
              </c:extLst>
            </c:dLbl>
            <c:dLbl>
              <c:idx val="3"/>
              <c:layout>
                <c:manualLayout>
                  <c:x val="2.9925278112162584E-2"/>
                  <c:y val="1.344464765880668E-16"/>
                </c:manualLayout>
              </c:layout>
              <c:tx>
                <c:rich>
                  <a:bodyPr/>
                  <a:lstStyle/>
                  <a:p>
                    <a:fld id="{2BF25876-3378-4A1B-B077-28A2F568893B}"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60B-440D-8837-C4981280A41F}"/>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Sheet1!$C$2:$C$5</c:f>
              <c:numCache>
                <c:formatCode>General</c:formatCode>
                <c:ptCount val="4"/>
                <c:pt idx="0" formatCode="0">
                  <c:v>46</c:v>
                </c:pt>
                <c:pt idx="1">
                  <c:v>0</c:v>
                </c:pt>
                <c:pt idx="2" formatCode="0">
                  <c:v>54</c:v>
                </c:pt>
                <c:pt idx="3" formatCode="0">
                  <c:v>0</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515407841223845"/>
          <c:y val="3.3772973282074438E-2"/>
          <c:w val="0.5619315598583798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6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Sheet1!$B$2:$B$4</c:f>
              <c:numCache>
                <c:formatCode>0</c:formatCode>
                <c:ptCount val="3"/>
                <c:pt idx="0">
                  <c:v>-51</c:v>
                </c:pt>
                <c:pt idx="1">
                  <c:v>-32</c:v>
                </c:pt>
                <c:pt idx="2">
                  <c:v>-17</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Sheet1!$C$2:$C$4</c:f>
              <c:numCache>
                <c:formatCode>General</c:formatCode>
                <c:ptCount val="3"/>
                <c:pt idx="0" formatCode="0">
                  <c:v>63</c:v>
                </c:pt>
                <c:pt idx="1">
                  <c:v>20</c:v>
                </c:pt>
                <c:pt idx="2" formatCode="0">
                  <c:v>17</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8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366153260082028E-3"/>
          <c:y val="5.7601850619638903E-4"/>
          <c:w val="0.99156338467399174"/>
          <c:h val="0.9958729079076859"/>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4D4-4E8A-8ABB-0D0E927F0086}"/>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4D4-4E8A-8ABB-0D0E927F0086}"/>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4D4-4E8A-8ABB-0D0E927F0086}"/>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Sheet1!$B$2:$B$11</c:f>
              <c:numCache>
                <c:formatCode>0</c:formatCode>
                <c:ptCount val="10"/>
                <c:pt idx="0">
                  <c:v>-52</c:v>
                </c:pt>
                <c:pt idx="1">
                  <c:v>-42</c:v>
                </c:pt>
                <c:pt idx="2">
                  <c:v>-41</c:v>
                </c:pt>
                <c:pt idx="3">
                  <c:v>-30</c:v>
                </c:pt>
                <c:pt idx="4">
                  <c:v>-30</c:v>
                </c:pt>
                <c:pt idx="5">
                  <c:v>-27</c:v>
                </c:pt>
                <c:pt idx="6">
                  <c:v>-26</c:v>
                </c:pt>
                <c:pt idx="7">
                  <c:v>-23</c:v>
                </c:pt>
                <c:pt idx="8">
                  <c:v>-18</c:v>
                </c:pt>
                <c:pt idx="9">
                  <c:v>-11</c:v>
                </c:pt>
              </c:numCache>
            </c:numRef>
          </c:val>
          <c:extLst>
            <c:ext xmlns:c16="http://schemas.microsoft.com/office/drawing/2014/chart" uri="{C3380CC4-5D6E-409C-BE32-E72D297353CC}">
              <c16:uniqueId val="{00000003-D4D4-4E8A-8ABB-0D0E927F0086}"/>
            </c:ext>
          </c:extLst>
        </c:ser>
        <c:ser>
          <c:idx val="1"/>
          <c:order val="1"/>
          <c:tx>
            <c:strRef>
              <c:f>Sheet1!$C$1</c:f>
              <c:strCache>
                <c:ptCount val="1"/>
                <c:pt idx="0">
                  <c:v>Global Citizens</c:v>
                </c:pt>
              </c:strCache>
            </c:strRef>
          </c:tx>
          <c:spPr>
            <a:solidFill>
              <a:srgbClr val="1DAFAD"/>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4D4-4E8A-8ABB-0D0E927F0086}"/>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Sheet1!$C$2:$C$11</c:f>
              <c:numCache>
                <c:formatCode>General</c:formatCode>
                <c:ptCount val="10"/>
                <c:pt idx="0" formatCode="0">
                  <c:v>56</c:v>
                </c:pt>
                <c:pt idx="1">
                  <c:v>34</c:v>
                </c:pt>
                <c:pt idx="2">
                  <c:v>31</c:v>
                </c:pt>
                <c:pt idx="3" formatCode="0">
                  <c:v>39</c:v>
                </c:pt>
                <c:pt idx="4" formatCode="0">
                  <c:v>32</c:v>
                </c:pt>
                <c:pt idx="5" formatCode="0">
                  <c:v>33</c:v>
                </c:pt>
                <c:pt idx="6" formatCode="0">
                  <c:v>29</c:v>
                </c:pt>
                <c:pt idx="7">
                  <c:v>18</c:v>
                </c:pt>
                <c:pt idx="8" formatCode="0">
                  <c:v>15</c:v>
                </c:pt>
                <c:pt idx="9" formatCode="0">
                  <c:v>12</c:v>
                </c:pt>
              </c:numCache>
            </c:numRef>
          </c:val>
          <c:extLst>
            <c:ext xmlns:c16="http://schemas.microsoft.com/office/drawing/2014/chart" uri="{C3380CC4-5D6E-409C-BE32-E72D297353CC}">
              <c16:uniqueId val="{00000005-D4D4-4E8A-8ABB-0D0E927F0086}"/>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299639828343502"/>
          <c:y val="0.15711790848085422"/>
          <c:w val="0.66695212552838601"/>
          <c:h val="0.81161585158039062"/>
        </c:manualLayout>
      </c:layout>
      <c:barChart>
        <c:barDir val="bar"/>
        <c:grouping val="stacked"/>
        <c:varyColors val="0"/>
        <c:ser>
          <c:idx val="0"/>
          <c:order val="0"/>
          <c:tx>
            <c:strRef>
              <c:f>Sheet1!$B$1</c:f>
              <c:strCache>
                <c:ptCount val="1"/>
                <c:pt idx="0">
                  <c:v>Most</c:v>
                </c:pt>
              </c:strCache>
            </c:strRef>
          </c:tx>
          <c:spPr>
            <a:solidFill>
              <a:schemeClr val="tx2">
                <a:lumMod val="75000"/>
              </a:schemeClr>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Sheet1!$B$2:$B$11</c:f>
              <c:numCache>
                <c:formatCode>0</c:formatCode>
                <c:ptCount val="10"/>
                <c:pt idx="0">
                  <c:v>19</c:v>
                </c:pt>
                <c:pt idx="1">
                  <c:v>16</c:v>
                </c:pt>
                <c:pt idx="2">
                  <c:v>19</c:v>
                </c:pt>
                <c:pt idx="3">
                  <c:v>9</c:v>
                </c:pt>
                <c:pt idx="4">
                  <c:v>9</c:v>
                </c:pt>
                <c:pt idx="5">
                  <c:v>9</c:v>
                </c:pt>
                <c:pt idx="6">
                  <c:v>7</c:v>
                </c:pt>
                <c:pt idx="7">
                  <c:v>5</c:v>
                </c:pt>
                <c:pt idx="8">
                  <c:v>4</c:v>
                </c:pt>
                <c:pt idx="9">
                  <c:v>2</c:v>
                </c:pt>
              </c:numCache>
            </c:numRef>
          </c:val>
          <c:extLst>
            <c:ext xmlns:c16="http://schemas.microsoft.com/office/drawing/2014/chart" uri="{C3380CC4-5D6E-409C-BE32-E72D297353CC}">
              <c16:uniqueId val="{00000000-EF39-4791-9365-50A4A2723BD5}"/>
            </c:ext>
          </c:extLst>
        </c:ser>
        <c:ser>
          <c:idx val="1"/>
          <c:order val="1"/>
          <c:tx>
            <c:strRef>
              <c:f>Sheet1!$C$1</c:f>
              <c:strCache>
                <c:ptCount val="1"/>
                <c:pt idx="0">
                  <c:v>2nd</c:v>
                </c:pt>
              </c:strCache>
            </c:strRef>
          </c:tx>
          <c:spPr>
            <a:solidFill>
              <a:schemeClr val="tx2"/>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Sheet1!$C$2:$C$11</c:f>
              <c:numCache>
                <c:formatCode>0</c:formatCode>
                <c:ptCount val="10"/>
                <c:pt idx="0">
                  <c:v>18</c:v>
                </c:pt>
                <c:pt idx="1">
                  <c:v>15</c:v>
                </c:pt>
                <c:pt idx="2">
                  <c:v>13</c:v>
                </c:pt>
                <c:pt idx="3">
                  <c:v>9</c:v>
                </c:pt>
                <c:pt idx="4">
                  <c:v>10</c:v>
                </c:pt>
                <c:pt idx="5">
                  <c:v>9</c:v>
                </c:pt>
                <c:pt idx="6">
                  <c:v>8</c:v>
                </c:pt>
                <c:pt idx="7">
                  <c:v>9</c:v>
                </c:pt>
                <c:pt idx="8">
                  <c:v>6</c:v>
                </c:pt>
                <c:pt idx="9">
                  <c:v>4</c:v>
                </c:pt>
              </c:numCache>
            </c:numRef>
          </c:val>
          <c:extLst>
            <c:ext xmlns:c16="http://schemas.microsoft.com/office/drawing/2014/chart" uri="{C3380CC4-5D6E-409C-BE32-E72D297353CC}">
              <c16:uniqueId val="{00000001-EF39-4791-9365-50A4A2723BD5}"/>
            </c:ext>
          </c:extLst>
        </c:ser>
        <c:ser>
          <c:idx val="2"/>
          <c:order val="2"/>
          <c:tx>
            <c:strRef>
              <c:f>Sheet1!$D$1</c:f>
              <c:strCache>
                <c:ptCount val="1"/>
                <c:pt idx="0">
                  <c:v>3rd</c:v>
                </c:pt>
              </c:strCache>
            </c:strRef>
          </c:tx>
          <c:spPr>
            <a:solidFill>
              <a:schemeClr val="tx2">
                <a:lumMod val="40000"/>
                <a:lumOff val="60000"/>
              </a:schemeClr>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Sheet1!$D$2:$D$11</c:f>
              <c:numCache>
                <c:formatCode>0</c:formatCode>
                <c:ptCount val="10"/>
                <c:pt idx="0">
                  <c:v>15</c:v>
                </c:pt>
                <c:pt idx="1">
                  <c:v>12</c:v>
                </c:pt>
                <c:pt idx="2">
                  <c:v>9</c:v>
                </c:pt>
                <c:pt idx="3">
                  <c:v>12</c:v>
                </c:pt>
                <c:pt idx="4">
                  <c:v>11</c:v>
                </c:pt>
                <c:pt idx="5">
                  <c:v>9</c:v>
                </c:pt>
                <c:pt idx="6">
                  <c:v>11</c:v>
                </c:pt>
                <c:pt idx="7">
                  <c:v>9</c:v>
                </c:pt>
                <c:pt idx="8">
                  <c:v>8</c:v>
                </c:pt>
                <c:pt idx="9">
                  <c:v>5</c:v>
                </c:pt>
              </c:numCache>
            </c:numRef>
          </c:val>
          <c:extLst>
            <c:ext xmlns:c16="http://schemas.microsoft.com/office/drawing/2014/chart" uri="{C3380CC4-5D6E-409C-BE32-E72D297353CC}">
              <c16:uniqueId val="{00000002-EF39-4791-9365-50A4A2723BD5}"/>
            </c:ext>
          </c:extLst>
        </c:ser>
        <c:ser>
          <c:idx val="3"/>
          <c:order val="3"/>
          <c:tx>
            <c:strRef>
              <c:f>Sheet1!$E$1</c:f>
              <c:strCache>
                <c:ptCount val="1"/>
              </c:strCache>
            </c:strRef>
          </c:tx>
          <c:spPr>
            <a:no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97"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Sheet1!$E$2:$E$11</c:f>
              <c:numCache>
                <c:formatCode>0</c:formatCode>
                <c:ptCount val="10"/>
                <c:pt idx="0">
                  <c:v>52</c:v>
                </c:pt>
                <c:pt idx="1">
                  <c:v>42</c:v>
                </c:pt>
                <c:pt idx="2">
                  <c:v>41</c:v>
                </c:pt>
                <c:pt idx="3">
                  <c:v>30</c:v>
                </c:pt>
                <c:pt idx="4">
                  <c:v>30</c:v>
                </c:pt>
                <c:pt idx="5">
                  <c:v>27</c:v>
                </c:pt>
                <c:pt idx="6">
                  <c:v>26</c:v>
                </c:pt>
                <c:pt idx="7">
                  <c:v>23</c:v>
                </c:pt>
                <c:pt idx="8">
                  <c:v>18</c:v>
                </c:pt>
                <c:pt idx="9">
                  <c:v>11</c:v>
                </c:pt>
              </c:numCache>
            </c:numRef>
          </c:val>
          <c:extLst>
            <c:ext xmlns:c16="http://schemas.microsoft.com/office/drawing/2014/chart" uri="{C3380CC4-5D6E-409C-BE32-E72D297353CC}">
              <c16:uniqueId val="{00000000-A960-4737-BE1E-04240B6A3F9E}"/>
            </c:ext>
          </c:extLst>
        </c:ser>
        <c:dLbls>
          <c:showLegendKey val="0"/>
          <c:showVal val="0"/>
          <c:showCatName val="0"/>
          <c:showSerName val="0"/>
          <c:showPercent val="0"/>
          <c:showBubbleSize val="0"/>
        </c:dLbls>
        <c:gapWidth val="23"/>
        <c:overlap val="100"/>
        <c:axId val="430866840"/>
        <c:axId val="430867232"/>
      </c:barChart>
      <c:catAx>
        <c:axId val="43086684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crossAx val="430867232"/>
        <c:crosses val="autoZero"/>
        <c:auto val="1"/>
        <c:lblAlgn val="ctr"/>
        <c:lblOffset val="100"/>
        <c:noMultiLvlLbl val="0"/>
      </c:catAx>
      <c:valAx>
        <c:axId val="430867232"/>
        <c:scaling>
          <c:orientation val="minMax"/>
        </c:scaling>
        <c:delete val="1"/>
        <c:axPos val="t"/>
        <c:numFmt formatCode="0" sourceLinked="1"/>
        <c:majorTickMark val="none"/>
        <c:minorTickMark val="none"/>
        <c:tickLblPos val="nextTo"/>
        <c:crossAx val="43086684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50"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050"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050"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legendEntry>
      <c:layout>
        <c:manualLayout>
          <c:xMode val="edge"/>
          <c:yMode val="edge"/>
          <c:x val="0.38176421351225615"/>
          <c:y val="0.10329391326105308"/>
          <c:w val="0.32720073710641151"/>
          <c:h val="4.8268242252002894E-2"/>
        </c:manualLayout>
      </c:layout>
      <c:overlay val="0"/>
      <c:spPr>
        <a:noFill/>
        <a:ln>
          <a:noFill/>
        </a:ln>
        <a:effectLst/>
      </c:spPr>
      <c:txPr>
        <a:bodyPr rot="0" spcFirstLastPara="1" vertOverflow="ellipsis" vert="horz" wrap="square" anchor="ctr" anchorCtr="1"/>
        <a:lstStyle/>
        <a:p>
          <a:pPr>
            <a:defRPr sz="1050"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rgbClr val="00000C"/>
          </a:solidFill>
          <a:latin typeface="Barlow" panose="00000500000000000000" pitchFamily="2" charset="0"/>
          <a:cs typeface="Arial" panose="020B0604020202020204" pitchFamily="34" charset="0"/>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637765170171797"/>
          <c:y val="0"/>
          <c:w val="0.59362234829828209"/>
          <c:h val="0.96330423677146626"/>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75C-4B01-A523-84C88A82C587}"/>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5C-4B01-A523-84C88A82C587}"/>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75C-4B01-A523-84C88A82C587}"/>
                </c:ext>
              </c:extLst>
            </c:dLbl>
            <c:dLbl>
              <c:idx val="12"/>
              <c:tx>
                <c:rich>
                  <a:bodyPr/>
                  <a:lstStyle/>
                  <a:p>
                    <a:fld id="{2B8ABB70-56EB-45ED-8B1A-19BF507CD675}" type="VALUE">
                      <a:rPr lang="en-US" sz="1000">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75C-4B01-A523-84C88A82C587}"/>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Sheet1!$B$2:$B$16</c:f>
              <c:numCache>
                <c:formatCode>0</c:formatCode>
                <c:ptCount val="15"/>
                <c:pt idx="0">
                  <c:v>-51</c:v>
                </c:pt>
                <c:pt idx="1">
                  <c:v>-49</c:v>
                </c:pt>
                <c:pt idx="2">
                  <c:v>-36</c:v>
                </c:pt>
                <c:pt idx="3">
                  <c:v>-30</c:v>
                </c:pt>
                <c:pt idx="4">
                  <c:v>-24</c:v>
                </c:pt>
                <c:pt idx="5">
                  <c:v>-18</c:v>
                </c:pt>
                <c:pt idx="6">
                  <c:v>-14</c:v>
                </c:pt>
                <c:pt idx="7">
                  <c:v>-12</c:v>
                </c:pt>
                <c:pt idx="8">
                  <c:v>-12</c:v>
                </c:pt>
                <c:pt idx="9">
                  <c:v>-8</c:v>
                </c:pt>
                <c:pt idx="10">
                  <c:v>-7</c:v>
                </c:pt>
                <c:pt idx="11">
                  <c:v>-7</c:v>
                </c:pt>
                <c:pt idx="12">
                  <c:v>-6</c:v>
                </c:pt>
                <c:pt idx="13">
                  <c:v>-6</c:v>
                </c:pt>
                <c:pt idx="14">
                  <c:v>-5</c:v>
                </c:pt>
              </c:numCache>
            </c:numRef>
          </c:val>
          <c:extLst>
            <c:ext xmlns:c16="http://schemas.microsoft.com/office/drawing/2014/chart" uri="{C3380CC4-5D6E-409C-BE32-E72D297353CC}">
              <c16:uniqueId val="{00000004-375C-4B01-A523-84C88A82C587}"/>
            </c:ext>
          </c:extLst>
        </c:ser>
        <c:ser>
          <c:idx val="1"/>
          <c:order val="1"/>
          <c:tx>
            <c:strRef>
              <c:f>Sheet1!$C$1</c:f>
              <c:strCache>
                <c:ptCount val="1"/>
                <c:pt idx="0">
                  <c:v>Global Citizens</c:v>
                </c:pt>
              </c:strCache>
            </c:strRef>
          </c:tx>
          <c:spPr>
            <a:solidFill>
              <a:srgbClr val="1DAFAD"/>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75C-4B01-A523-84C88A82C587}"/>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Sheet1!$C$2:$C$16</c:f>
              <c:numCache>
                <c:formatCode>0</c:formatCode>
                <c:ptCount val="15"/>
                <c:pt idx="0">
                  <c:v>53</c:v>
                </c:pt>
                <c:pt idx="1">
                  <c:v>47</c:v>
                </c:pt>
                <c:pt idx="2">
                  <c:v>36</c:v>
                </c:pt>
                <c:pt idx="3">
                  <c:v>27</c:v>
                </c:pt>
                <c:pt idx="4" formatCode="General">
                  <c:v>14</c:v>
                </c:pt>
                <c:pt idx="5">
                  <c:v>16</c:v>
                </c:pt>
                <c:pt idx="6">
                  <c:v>17</c:v>
                </c:pt>
                <c:pt idx="7">
                  <c:v>10</c:v>
                </c:pt>
                <c:pt idx="8">
                  <c:v>16</c:v>
                </c:pt>
                <c:pt idx="9">
                  <c:v>8</c:v>
                </c:pt>
                <c:pt idx="10">
                  <c:v>5</c:v>
                </c:pt>
                <c:pt idx="11">
                  <c:v>11</c:v>
                </c:pt>
                <c:pt idx="12">
                  <c:v>7</c:v>
                </c:pt>
                <c:pt idx="13">
                  <c:v>9</c:v>
                </c:pt>
                <c:pt idx="14">
                  <c:v>5</c:v>
                </c:pt>
              </c:numCache>
            </c:numRef>
          </c:val>
          <c:extLst>
            <c:ext xmlns:c16="http://schemas.microsoft.com/office/drawing/2014/chart" uri="{C3380CC4-5D6E-409C-BE32-E72D297353CC}">
              <c16:uniqueId val="{00000006-375C-4B01-A523-84C88A82C587}"/>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832629017680409"/>
          <c:y val="5.7601850619638903E-4"/>
          <c:w val="0.48167370982319591"/>
          <c:h val="0.98840996876750764"/>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EE7-480A-9A20-3F12DE4D3486}"/>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EE7-480A-9A20-3F12DE4D3486}"/>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EE7-480A-9A20-3F12DE4D3486}"/>
                </c:ext>
              </c:extLst>
            </c:dLbl>
            <c:numFmt formatCode="0;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Sheet1!$B$2:$B$12</c:f>
              <c:numCache>
                <c:formatCode>0</c:formatCode>
                <c:ptCount val="11"/>
                <c:pt idx="0">
                  <c:v>-42</c:v>
                </c:pt>
                <c:pt idx="1">
                  <c:v>-40</c:v>
                </c:pt>
                <c:pt idx="2">
                  <c:v>-38</c:v>
                </c:pt>
                <c:pt idx="3">
                  <c:v>-38</c:v>
                </c:pt>
                <c:pt idx="4">
                  <c:v>-29</c:v>
                </c:pt>
                <c:pt idx="5">
                  <c:v>-29</c:v>
                </c:pt>
                <c:pt idx="6">
                  <c:v>-27</c:v>
                </c:pt>
                <c:pt idx="7">
                  <c:v>-23</c:v>
                </c:pt>
                <c:pt idx="8">
                  <c:v>-21</c:v>
                </c:pt>
                <c:pt idx="9">
                  <c:v>-20</c:v>
                </c:pt>
                <c:pt idx="10">
                  <c:v>-19</c:v>
                </c:pt>
              </c:numCache>
            </c:numRef>
          </c:val>
          <c:extLst>
            <c:ext xmlns:c16="http://schemas.microsoft.com/office/drawing/2014/chart" uri="{C3380CC4-5D6E-409C-BE32-E72D297353CC}">
              <c16:uniqueId val="{00000003-8EE7-480A-9A20-3F12DE4D3486}"/>
            </c:ext>
          </c:extLst>
        </c:ser>
        <c:ser>
          <c:idx val="1"/>
          <c:order val="1"/>
          <c:tx>
            <c:strRef>
              <c:f>Sheet1!$C$1</c:f>
              <c:strCache>
                <c:ptCount val="1"/>
                <c:pt idx="0">
                  <c:v>Global Citizens</c:v>
                </c:pt>
              </c:strCache>
            </c:strRef>
          </c:tx>
          <c:spPr>
            <a:solidFill>
              <a:srgbClr val="1DAFAD"/>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EE7-480A-9A20-3F12DE4D3486}"/>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Sheet1!$C$2:$C$12</c:f>
              <c:numCache>
                <c:formatCode>0</c:formatCode>
                <c:ptCount val="11"/>
                <c:pt idx="0">
                  <c:v>38</c:v>
                </c:pt>
                <c:pt idx="1">
                  <c:v>42</c:v>
                </c:pt>
                <c:pt idx="2">
                  <c:v>45</c:v>
                </c:pt>
                <c:pt idx="3">
                  <c:v>42</c:v>
                </c:pt>
                <c:pt idx="4">
                  <c:v>32</c:v>
                </c:pt>
                <c:pt idx="5">
                  <c:v>29</c:v>
                </c:pt>
                <c:pt idx="6">
                  <c:v>28</c:v>
                </c:pt>
                <c:pt idx="7">
                  <c:v>25</c:v>
                </c:pt>
                <c:pt idx="8">
                  <c:v>18</c:v>
                </c:pt>
                <c:pt idx="9">
                  <c:v>19</c:v>
                </c:pt>
                <c:pt idx="10">
                  <c:v>23</c:v>
                </c:pt>
              </c:numCache>
            </c:numRef>
          </c:val>
          <c:extLst>
            <c:ext xmlns:c16="http://schemas.microsoft.com/office/drawing/2014/chart" uri="{C3380CC4-5D6E-409C-BE32-E72D297353CC}">
              <c16:uniqueId val="{00000005-8EE7-480A-9A20-3F12DE4D3486}"/>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chemeClr val="tx2"/>
              </a:solidFill>
              <a:ln w="19050">
                <a:solidFill>
                  <a:schemeClr val="bg1"/>
                </a:solidFill>
              </a:ln>
              <a:effectLst/>
            </c:spPr>
            <c:extLst>
              <c:ext xmlns:c16="http://schemas.microsoft.com/office/drawing/2014/chart" uri="{C3380CC4-5D6E-409C-BE32-E72D297353CC}">
                <c16:uniqueId val="{00000001-A5AE-41BD-BF02-A3C3821F0034}"/>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A5AE-41BD-BF02-A3C3821F0034}"/>
              </c:ext>
            </c:extLst>
          </c:dPt>
          <c:cat>
            <c:strRef>
              <c:f>Sheet1!$A$2:$A$3</c:f>
              <c:strCache>
                <c:ptCount val="2"/>
                <c:pt idx="0">
                  <c:v>1st Qtr</c:v>
                </c:pt>
                <c:pt idx="1">
                  <c:v>2nd Qtr</c:v>
                </c:pt>
              </c:strCache>
            </c:strRef>
          </c:cat>
          <c:val>
            <c:numRef>
              <c:f>Sheet1!$B$2:$B$3</c:f>
              <c:numCache>
                <c:formatCode>0%</c:formatCode>
                <c:ptCount val="2"/>
                <c:pt idx="0">
                  <c:v>0.19</c:v>
                </c:pt>
                <c:pt idx="1">
                  <c:v>0.91</c:v>
                </c:pt>
              </c:numCache>
            </c:numRef>
          </c:val>
          <c:extLst>
            <c:ext xmlns:c16="http://schemas.microsoft.com/office/drawing/2014/chart" uri="{C3380CC4-5D6E-409C-BE32-E72D297353CC}">
              <c16:uniqueId val="{00000004-A5AE-41BD-BF02-A3C3821F003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92107788364956"/>
          <c:y val="4.4797009887041814E-2"/>
          <c:w val="0.8500789221163505"/>
          <c:h val="0.92833270110008581"/>
        </c:manualLayout>
      </c:layout>
      <c:barChart>
        <c:barDir val="bar"/>
        <c:grouping val="stacked"/>
        <c:varyColors val="0"/>
        <c:ser>
          <c:idx val="0"/>
          <c:order val="0"/>
          <c:tx>
            <c:strRef>
              <c:f>Sheet1!$B$1</c:f>
              <c:strCache>
                <c:ptCount val="1"/>
                <c:pt idx="0">
                  <c:v>2047</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03-4114-9B85-08E9471CDF84}"/>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Sheet1!$B$2:$B$13</c:f>
              <c:numCache>
                <c:formatCode>0</c:formatCode>
                <c:ptCount val="12"/>
                <c:pt idx="0">
                  <c:v>-43</c:v>
                </c:pt>
                <c:pt idx="1">
                  <c:v>-41</c:v>
                </c:pt>
                <c:pt idx="2">
                  <c:v>-40</c:v>
                </c:pt>
                <c:pt idx="3">
                  <c:v>-29</c:v>
                </c:pt>
                <c:pt idx="4">
                  <c:v>-23</c:v>
                </c:pt>
                <c:pt idx="5">
                  <c:v>-22</c:v>
                </c:pt>
                <c:pt idx="6">
                  <c:v>-16</c:v>
                </c:pt>
                <c:pt idx="7">
                  <c:v>-12</c:v>
                </c:pt>
                <c:pt idx="8">
                  <c:v>-11</c:v>
                </c:pt>
                <c:pt idx="9">
                  <c:v>-10</c:v>
                </c:pt>
                <c:pt idx="10">
                  <c:v>-8</c:v>
                </c:pt>
                <c:pt idx="11">
                  <c:v>-7</c:v>
                </c:pt>
              </c:numCache>
            </c:numRef>
          </c:val>
          <c:extLst>
            <c:ext xmlns:c16="http://schemas.microsoft.com/office/drawing/2014/chart" uri="{C3380CC4-5D6E-409C-BE32-E72D297353CC}">
              <c16:uniqueId val="{00000001-7903-4114-9B85-08E9471CDF84}"/>
            </c:ext>
          </c:extLst>
        </c:ser>
        <c:ser>
          <c:idx val="1"/>
          <c:order val="1"/>
          <c:tx>
            <c:strRef>
              <c:f>Sheet1!$C$1</c:f>
              <c:strCache>
                <c:ptCount val="1"/>
                <c:pt idx="0">
                  <c:v>321</c:v>
                </c:pt>
              </c:strCache>
            </c:strRef>
          </c:tx>
          <c:spPr>
            <a:solidFill>
              <a:srgbClr val="1DAFAD"/>
            </a:solidFill>
            <a:ln w="12700">
              <a:solidFill>
                <a:srgbClr val="FFFFFF"/>
              </a:solidFill>
              <a:prstDash val="solid"/>
            </a:ln>
          </c:spPr>
          <c:invertIfNegative val="0"/>
          <c:dLbls>
            <c:dLbl>
              <c:idx val="11"/>
              <c:layout>
                <c:manualLayout>
                  <c:x val="1.295533232637644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903-4114-9B85-08E9471CDF84}"/>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Sheet1!$C$2:$C$13</c:f>
              <c:numCache>
                <c:formatCode>0</c:formatCode>
                <c:ptCount val="12"/>
                <c:pt idx="0">
                  <c:v>48</c:v>
                </c:pt>
                <c:pt idx="1">
                  <c:v>45</c:v>
                </c:pt>
                <c:pt idx="2">
                  <c:v>44</c:v>
                </c:pt>
                <c:pt idx="3">
                  <c:v>28</c:v>
                </c:pt>
                <c:pt idx="4">
                  <c:v>26</c:v>
                </c:pt>
                <c:pt idx="5">
                  <c:v>26</c:v>
                </c:pt>
                <c:pt idx="6">
                  <c:v>19</c:v>
                </c:pt>
                <c:pt idx="7">
                  <c:v>12</c:v>
                </c:pt>
                <c:pt idx="8">
                  <c:v>11</c:v>
                </c:pt>
                <c:pt idx="9">
                  <c:v>11</c:v>
                </c:pt>
                <c:pt idx="10">
                  <c:v>2</c:v>
                </c:pt>
                <c:pt idx="11">
                  <c:v>6</c:v>
                </c:pt>
              </c:numCache>
            </c:numRef>
          </c:val>
          <c:extLst>
            <c:ext xmlns:c16="http://schemas.microsoft.com/office/drawing/2014/chart" uri="{C3380CC4-5D6E-409C-BE32-E72D297353CC}">
              <c16:uniqueId val="{00000003-7903-4114-9B85-08E9471CDF84}"/>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806374840671059E-2"/>
          <c:y val="3.377320966951005E-2"/>
          <c:w val="0.92732323183563514"/>
          <c:h val="0.9595928222275201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Sheet1!$B$2:$B$11</c:f>
              <c:numCache>
                <c:formatCode>0</c:formatCode>
                <c:ptCount val="10"/>
                <c:pt idx="0">
                  <c:v>-44</c:v>
                </c:pt>
                <c:pt idx="1">
                  <c:v>-43</c:v>
                </c:pt>
                <c:pt idx="2">
                  <c:v>-30</c:v>
                </c:pt>
                <c:pt idx="3">
                  <c:v>-27</c:v>
                </c:pt>
                <c:pt idx="4">
                  <c:v>-21</c:v>
                </c:pt>
                <c:pt idx="5">
                  <c:v>-17</c:v>
                </c:pt>
                <c:pt idx="6">
                  <c:v>-16</c:v>
                </c:pt>
                <c:pt idx="7">
                  <c:v>-15</c:v>
                </c:pt>
                <c:pt idx="8">
                  <c:v>-14</c:v>
                </c:pt>
                <c:pt idx="9">
                  <c:v>-13</c:v>
                </c:pt>
              </c:numCache>
            </c:numRef>
          </c:val>
          <c:extLst>
            <c:ext xmlns:c16="http://schemas.microsoft.com/office/drawing/2014/chart" uri="{C3380CC4-5D6E-409C-BE32-E72D297353CC}">
              <c16:uniqueId val="{00000000-D9B5-4BF7-9DDC-9C35AC6AE55B}"/>
            </c:ext>
          </c:extLst>
        </c:ser>
        <c:ser>
          <c:idx val="1"/>
          <c:order val="1"/>
          <c:tx>
            <c:strRef>
              <c:f>Sheet1!$C$1</c:f>
              <c:strCache>
                <c:ptCount val="1"/>
                <c:pt idx="0">
                  <c:v>S.1</c:v>
                </c:pt>
              </c:strCache>
            </c:strRef>
          </c:tx>
          <c:spPr>
            <a:solidFill>
              <a:srgbClr val="1DAFAD"/>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Sheet1!$C$2:$C$11</c:f>
              <c:numCache>
                <c:formatCode>0</c:formatCode>
                <c:ptCount val="10"/>
                <c:pt idx="0">
                  <c:v>42</c:v>
                </c:pt>
                <c:pt idx="1">
                  <c:v>44</c:v>
                </c:pt>
                <c:pt idx="2">
                  <c:v>29</c:v>
                </c:pt>
                <c:pt idx="3">
                  <c:v>26</c:v>
                </c:pt>
                <c:pt idx="4">
                  <c:v>23</c:v>
                </c:pt>
                <c:pt idx="5">
                  <c:v>17</c:v>
                </c:pt>
                <c:pt idx="6">
                  <c:v>21</c:v>
                </c:pt>
                <c:pt idx="7">
                  <c:v>16</c:v>
                </c:pt>
                <c:pt idx="8">
                  <c:v>15</c:v>
                </c:pt>
                <c:pt idx="9">
                  <c:v>12</c:v>
                </c:pt>
              </c:numCache>
            </c:numRef>
          </c:val>
          <c:extLst>
            <c:ext xmlns:c16="http://schemas.microsoft.com/office/drawing/2014/chart" uri="{C3380CC4-5D6E-409C-BE32-E72D297353CC}">
              <c16:uniqueId val="{00000001-D9B5-4BF7-9DDC-9C35AC6AE55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111422543714576E-2"/>
          <c:y val="3.377309000583912E-2"/>
          <c:w val="0.91505277396541318"/>
          <c:h val="0.9511794092295143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Sheet1!$B$2:$B$13</c:f>
              <c:numCache>
                <c:formatCode>0</c:formatCode>
                <c:ptCount val="12"/>
                <c:pt idx="0">
                  <c:v>-40</c:v>
                </c:pt>
                <c:pt idx="1">
                  <c:v>-34</c:v>
                </c:pt>
                <c:pt idx="2">
                  <c:v>-30</c:v>
                </c:pt>
                <c:pt idx="3">
                  <c:v>-29</c:v>
                </c:pt>
                <c:pt idx="4">
                  <c:v>-28</c:v>
                </c:pt>
                <c:pt idx="5">
                  <c:v>-27</c:v>
                </c:pt>
                <c:pt idx="6">
                  <c:v>-27</c:v>
                </c:pt>
                <c:pt idx="7">
                  <c:v>-19</c:v>
                </c:pt>
                <c:pt idx="8">
                  <c:v>-18</c:v>
                </c:pt>
                <c:pt idx="9">
                  <c:v>-17</c:v>
                </c:pt>
                <c:pt idx="10">
                  <c:v>-17</c:v>
                </c:pt>
                <c:pt idx="11">
                  <c:v>-14</c:v>
                </c:pt>
              </c:numCache>
            </c:numRef>
          </c:val>
          <c:extLst>
            <c:ext xmlns:c16="http://schemas.microsoft.com/office/drawing/2014/chart" uri="{C3380CC4-5D6E-409C-BE32-E72D297353CC}">
              <c16:uniqueId val="{00000000-C87A-49A8-A6BF-72843AEEA733}"/>
            </c:ext>
          </c:extLst>
        </c:ser>
        <c:ser>
          <c:idx val="1"/>
          <c:order val="1"/>
          <c:tx>
            <c:strRef>
              <c:f>Sheet1!$C$1</c:f>
              <c:strCache>
                <c:ptCount val="1"/>
                <c:pt idx="0">
                  <c:v>S.1</c:v>
                </c:pt>
              </c:strCache>
            </c:strRef>
          </c:tx>
          <c:spPr>
            <a:solidFill>
              <a:srgbClr val="1DAFAD"/>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Sheet1!$C$2:$C$13</c:f>
              <c:numCache>
                <c:formatCode>General</c:formatCode>
                <c:ptCount val="12"/>
                <c:pt idx="0" formatCode="0">
                  <c:v>44</c:v>
                </c:pt>
                <c:pt idx="1">
                  <c:v>28</c:v>
                </c:pt>
                <c:pt idx="2" formatCode="0">
                  <c:v>29</c:v>
                </c:pt>
                <c:pt idx="3" formatCode="0">
                  <c:v>29</c:v>
                </c:pt>
                <c:pt idx="4" formatCode="0">
                  <c:v>33</c:v>
                </c:pt>
                <c:pt idx="5" formatCode="0">
                  <c:v>23</c:v>
                </c:pt>
                <c:pt idx="6" formatCode="0">
                  <c:v>32</c:v>
                </c:pt>
                <c:pt idx="7" formatCode="0">
                  <c:v>22</c:v>
                </c:pt>
                <c:pt idx="8" formatCode="0">
                  <c:v>21</c:v>
                </c:pt>
                <c:pt idx="9" formatCode="0">
                  <c:v>15</c:v>
                </c:pt>
                <c:pt idx="10" formatCode="0">
                  <c:v>14</c:v>
                </c:pt>
                <c:pt idx="11" formatCode="0">
                  <c:v>12</c:v>
                </c:pt>
              </c:numCache>
            </c:numRef>
          </c:val>
          <c:extLst>
            <c:ext xmlns:c16="http://schemas.microsoft.com/office/drawing/2014/chart" uri="{C3380CC4-5D6E-409C-BE32-E72D297353CC}">
              <c16:uniqueId val="{00000001-C87A-49A8-A6BF-72843AEEA733}"/>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6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822770594652948E-2"/>
          <c:y val="3.377320966951005E-2"/>
          <c:w val="0.9507605560676374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88-4774-B7B3-FF4FC485F073}"/>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c:v>
                </c:pt>
              </c:strCache>
            </c:strRef>
          </c:cat>
          <c:val>
            <c:numRef>
              <c:f>Sheet1!$B$2:$B$4</c:f>
              <c:numCache>
                <c:formatCode>0</c:formatCode>
                <c:ptCount val="3"/>
                <c:pt idx="0">
                  <c:v>-47</c:v>
                </c:pt>
                <c:pt idx="1">
                  <c:v>-23</c:v>
                </c:pt>
                <c:pt idx="2">
                  <c:v>-30</c:v>
                </c:pt>
              </c:numCache>
            </c:numRef>
          </c:val>
          <c:extLst>
            <c:ext xmlns:c16="http://schemas.microsoft.com/office/drawing/2014/chart" uri="{C3380CC4-5D6E-409C-BE32-E72D297353CC}">
              <c16:uniqueId val="{00000001-3788-4774-B7B3-FF4FC485F073}"/>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dLbl>
              <c:idx val="0"/>
              <c:layout>
                <c:manualLayout>
                  <c:x val="4.3571440007502064E-2"/>
                  <c:y val="0"/>
                </c:manualLayout>
              </c:layout>
              <c:tx>
                <c:rich>
                  <a:bodyPr/>
                  <a:lstStyle/>
                  <a:p>
                    <a:fld id="{461098B7-83D0-44D8-9535-727D4E15B394}"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788-4774-B7B3-FF4FC485F073}"/>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c:v>
                </c:pt>
              </c:strCache>
            </c:strRef>
          </c:cat>
          <c:val>
            <c:numRef>
              <c:f>Sheet1!$C$2:$C$4</c:f>
              <c:numCache>
                <c:formatCode>0</c:formatCode>
                <c:ptCount val="3"/>
                <c:pt idx="0">
                  <c:v>56</c:v>
                </c:pt>
                <c:pt idx="1">
                  <c:v>16</c:v>
                </c:pt>
                <c:pt idx="2">
                  <c:v>28</c:v>
                </c:pt>
              </c:numCache>
            </c:numRef>
          </c:val>
          <c:extLst>
            <c:ext xmlns:c16="http://schemas.microsoft.com/office/drawing/2014/chart" uri="{C3380CC4-5D6E-409C-BE32-E72D297353CC}">
              <c16:uniqueId val="{00000003-3788-4774-B7B3-FF4FC485F073}"/>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984624651703392E-2"/>
          <c:y val="3.377320966951005E-2"/>
          <c:w val="0.9720153753482966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
              <c:layout>
                <c:manualLayout>
                  <c:x val="-2.6936553357403522E-2"/>
                  <c:y val="0"/>
                </c:manualLayout>
              </c:layout>
              <c:tx>
                <c:rich>
                  <a:bodyPr/>
                  <a:lstStyle/>
                  <a:p>
                    <a:fld id="{FCCEE858-5CC7-43BB-B776-2B0246B25F3A}"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9D5-482F-99B3-6F2619A2A16D}"/>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D5-482F-99B3-6F2619A2A16D}"/>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either one way or the other</c:v>
                </c:pt>
              </c:strCache>
            </c:strRef>
          </c:cat>
          <c:val>
            <c:numRef>
              <c:f>Sheet1!$B$2:$B$4</c:f>
              <c:numCache>
                <c:formatCode>0</c:formatCode>
                <c:ptCount val="3"/>
                <c:pt idx="0">
                  <c:v>-64</c:v>
                </c:pt>
                <c:pt idx="1">
                  <c:v>-10</c:v>
                </c:pt>
                <c:pt idx="2">
                  <c:v>-26</c:v>
                </c:pt>
              </c:numCache>
            </c:numRef>
          </c:val>
          <c:extLst>
            <c:ext xmlns:c16="http://schemas.microsoft.com/office/drawing/2014/chart" uri="{C3380CC4-5D6E-409C-BE32-E72D297353CC}">
              <c16:uniqueId val="{00000002-49D5-482F-99B3-6F2619A2A16D}"/>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dLbl>
              <c:idx val="1"/>
              <c:layout>
                <c:manualLayout>
                  <c:x val="3.4632711459518815E-2"/>
                  <c:y val="0"/>
                </c:manualLayout>
              </c:layout>
              <c:tx>
                <c:rich>
                  <a:bodyPr/>
                  <a:lstStyle/>
                  <a:p>
                    <a:fld id="{D1B83B1A-82AF-4D1D-882D-F3AE732BE24C}"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D5-482F-99B3-6F2619A2A16D}"/>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either one way or the other</c:v>
                </c:pt>
              </c:strCache>
            </c:strRef>
          </c:cat>
          <c:val>
            <c:numRef>
              <c:f>Sheet1!$C$2:$C$4</c:f>
              <c:numCache>
                <c:formatCode>0</c:formatCode>
                <c:ptCount val="3"/>
                <c:pt idx="0">
                  <c:v>76</c:v>
                </c:pt>
                <c:pt idx="1">
                  <c:v>3</c:v>
                </c:pt>
                <c:pt idx="2" formatCode="General">
                  <c:v>21</c:v>
                </c:pt>
              </c:numCache>
            </c:numRef>
          </c:val>
          <c:extLst>
            <c:ext xmlns:c16="http://schemas.microsoft.com/office/drawing/2014/chart" uri="{C3380CC4-5D6E-409C-BE32-E72D297353CC}">
              <c16:uniqueId val="{00000004-49D5-482F-99B3-6F2619A2A16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272707525345731"/>
          <c:y val="5.5820707799526678E-2"/>
          <c:w val="0.71727292474654269"/>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0;[Black]#,##0.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People in general</c:v>
                </c:pt>
                <c:pt idx="1">
                  <c:v>Multilateral (EU &amp; UN)</c:v>
                </c:pt>
                <c:pt idx="2">
                  <c:v>Irish Government</c:v>
                </c:pt>
                <c:pt idx="3">
                  <c:v>Overseas aid organisations</c:v>
                </c:pt>
              </c:strCache>
            </c:strRef>
          </c:cat>
          <c:val>
            <c:numRef>
              <c:f>Sheet1!$B$2:$B$5</c:f>
              <c:numCache>
                <c:formatCode>0.00</c:formatCode>
                <c:ptCount val="4"/>
                <c:pt idx="0">
                  <c:v>-6.5</c:v>
                </c:pt>
                <c:pt idx="1">
                  <c:v>-5.23</c:v>
                </c:pt>
                <c:pt idx="2">
                  <c:v>-5.05</c:v>
                </c:pt>
                <c:pt idx="3">
                  <c:v>-4.97</c:v>
                </c:pt>
              </c:numCache>
            </c:numRef>
          </c:val>
          <c:extLst>
            <c:ext xmlns:c16="http://schemas.microsoft.com/office/drawing/2014/chart" uri="{C3380CC4-5D6E-409C-BE32-E72D297353CC}">
              <c16:uniqueId val="{00000000-9025-4FB6-A534-6E65D5211842}"/>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numFmt formatCode="#,##0.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in general</c:v>
                </c:pt>
                <c:pt idx="1">
                  <c:v>Multilateral (EU &amp; UN)</c:v>
                </c:pt>
                <c:pt idx="2">
                  <c:v>Irish Government</c:v>
                </c:pt>
                <c:pt idx="3">
                  <c:v>Overseas aid organisations</c:v>
                </c:pt>
              </c:strCache>
            </c:strRef>
          </c:cat>
          <c:val>
            <c:numRef>
              <c:f>Sheet1!$C$2:$C$5</c:f>
              <c:numCache>
                <c:formatCode>0.00</c:formatCode>
                <c:ptCount val="4"/>
                <c:pt idx="0">
                  <c:v>6.56</c:v>
                </c:pt>
                <c:pt idx="1">
                  <c:v>6.08</c:v>
                </c:pt>
                <c:pt idx="2">
                  <c:v>5.71</c:v>
                </c:pt>
                <c:pt idx="3">
                  <c:v>5.54</c:v>
                </c:pt>
              </c:numCache>
            </c:numRef>
          </c:val>
          <c:extLst>
            <c:ext xmlns:c16="http://schemas.microsoft.com/office/drawing/2014/chart" uri="{C3380CC4-5D6E-409C-BE32-E72D297353CC}">
              <c16:uniqueId val="{00000001-9025-4FB6-A534-6E65D5211842}"/>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0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chemeClr val="tx2"/>
              </a:solidFill>
              <a:ln w="19050">
                <a:solidFill>
                  <a:schemeClr val="bg1"/>
                </a:solidFill>
              </a:ln>
              <a:effectLst/>
            </c:spPr>
            <c:extLst>
              <c:ext xmlns:c16="http://schemas.microsoft.com/office/drawing/2014/chart" uri="{C3380CC4-5D6E-409C-BE32-E72D297353CC}">
                <c16:uniqueId val="{00000001-396F-4AD9-ADB3-94C6F8EAC97D}"/>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396F-4AD9-ADB3-94C6F8EAC97D}"/>
              </c:ext>
            </c:extLst>
          </c:dPt>
          <c:cat>
            <c:strRef>
              <c:f>Sheet1!$A$2:$A$3</c:f>
              <c:strCache>
                <c:ptCount val="2"/>
                <c:pt idx="0">
                  <c:v>1st Qtr</c:v>
                </c:pt>
                <c:pt idx="1">
                  <c:v>2nd Qtr</c:v>
                </c:pt>
              </c:strCache>
            </c:strRef>
          </c:cat>
          <c:val>
            <c:numRef>
              <c:f>Sheet1!$B$2:$B$3</c:f>
              <c:numCache>
                <c:formatCode>0%</c:formatCode>
                <c:ptCount val="2"/>
                <c:pt idx="0">
                  <c:v>0.19</c:v>
                </c:pt>
                <c:pt idx="1">
                  <c:v>0.91</c:v>
                </c:pt>
              </c:numCache>
            </c:numRef>
          </c:val>
          <c:extLst>
            <c:ext xmlns:c16="http://schemas.microsoft.com/office/drawing/2014/chart" uri="{C3380CC4-5D6E-409C-BE32-E72D297353CC}">
              <c16:uniqueId val="{00000004-396F-4AD9-ADB3-94C6F8EAC97D}"/>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Sheet1!$B$1</c:f>
              <c:strCache>
                <c:ptCount val="1"/>
                <c:pt idx="0">
                  <c:v>1st</c:v>
                </c:pt>
              </c:strCache>
            </c:strRef>
          </c:tx>
          <c:spPr>
            <a:solidFill>
              <a:srgbClr val="1DAFAD"/>
            </a:solidFill>
            <a:ln>
              <a:solidFill>
                <a:srgbClr val="FFFFFF"/>
              </a:solidFill>
            </a:ln>
            <a:effectLst/>
          </c:spPr>
          <c:invertIfNegative val="0"/>
          <c:dLbls>
            <c:numFmt formatCode="#&quot;%&quot;"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Barlow"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Sheet1!$B$2:$B$5</c:f>
              <c:numCache>
                <c:formatCode>0</c:formatCode>
                <c:ptCount val="4"/>
                <c:pt idx="0">
                  <c:v>44</c:v>
                </c:pt>
                <c:pt idx="1">
                  <c:v>28</c:v>
                </c:pt>
                <c:pt idx="2">
                  <c:v>17</c:v>
                </c:pt>
                <c:pt idx="3">
                  <c:v>11</c:v>
                </c:pt>
              </c:numCache>
            </c:numRef>
          </c:val>
          <c:extLst>
            <c:ext xmlns:c16="http://schemas.microsoft.com/office/drawing/2014/chart" uri="{C3380CC4-5D6E-409C-BE32-E72D297353CC}">
              <c16:uniqueId val="{00000000-8843-4E92-BEA7-4AD3BD113185}"/>
            </c:ext>
          </c:extLst>
        </c:ser>
        <c:ser>
          <c:idx val="1"/>
          <c:order val="1"/>
          <c:tx>
            <c:strRef>
              <c:f>Sheet1!$C$1</c:f>
              <c:strCache>
                <c:ptCount val="1"/>
                <c:pt idx="0">
                  <c:v>2nd</c:v>
                </c:pt>
              </c:strCache>
            </c:strRef>
          </c:tx>
          <c:spPr>
            <a:solidFill>
              <a:srgbClr val="1DAFAD">
                <a:lumMod val="60000"/>
                <a:lumOff val="40000"/>
              </a:srgbClr>
            </a:solidFill>
            <a:ln>
              <a:solidFill>
                <a:srgbClr val="FFFFFF"/>
              </a:solidFill>
            </a:ln>
            <a:effectLst/>
          </c:spPr>
          <c:invertIfNegative val="0"/>
          <c:dLbls>
            <c:numFmt formatCode="#&quot;%&quot;"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Barlow"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Sheet1!$C$2:$C$5</c:f>
              <c:numCache>
                <c:formatCode>0</c:formatCode>
                <c:ptCount val="4"/>
                <c:pt idx="0">
                  <c:v>35</c:v>
                </c:pt>
                <c:pt idx="1">
                  <c:v>38</c:v>
                </c:pt>
                <c:pt idx="2">
                  <c:v>20</c:v>
                </c:pt>
                <c:pt idx="3">
                  <c:v>7</c:v>
                </c:pt>
              </c:numCache>
            </c:numRef>
          </c:val>
          <c:extLst>
            <c:ext xmlns:c16="http://schemas.microsoft.com/office/drawing/2014/chart" uri="{C3380CC4-5D6E-409C-BE32-E72D297353CC}">
              <c16:uniqueId val="{00000001-8843-4E92-BEA7-4AD3BD113185}"/>
            </c:ext>
          </c:extLst>
        </c:ser>
        <c:ser>
          <c:idx val="2"/>
          <c:order val="2"/>
          <c:tx>
            <c:strRef>
              <c:f>Sheet1!$D$1</c:f>
              <c:strCache>
                <c:ptCount val="1"/>
                <c:pt idx="0">
                  <c:v>3rd</c:v>
                </c:pt>
              </c:strCache>
            </c:strRef>
          </c:tx>
          <c:spPr>
            <a:solidFill>
              <a:srgbClr val="E50158">
                <a:lumMod val="20000"/>
                <a:lumOff val="80000"/>
              </a:srgbClr>
            </a:solidFill>
            <a:ln>
              <a:solidFill>
                <a:srgbClr val="FFFFFF"/>
              </a:solidFill>
            </a:ln>
            <a:effectLst/>
          </c:spPr>
          <c:invertIfNegative val="0"/>
          <c:dLbls>
            <c:numFmt formatCode="#&quot;%&quot;"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Barlow"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Sheet1!$D$2:$D$5</c:f>
              <c:numCache>
                <c:formatCode>0</c:formatCode>
                <c:ptCount val="4"/>
                <c:pt idx="0">
                  <c:v>14</c:v>
                </c:pt>
                <c:pt idx="1">
                  <c:v>21</c:v>
                </c:pt>
                <c:pt idx="2">
                  <c:v>51</c:v>
                </c:pt>
                <c:pt idx="3">
                  <c:v>14</c:v>
                </c:pt>
              </c:numCache>
            </c:numRef>
          </c:val>
          <c:extLst>
            <c:ext xmlns:c16="http://schemas.microsoft.com/office/drawing/2014/chart" uri="{C3380CC4-5D6E-409C-BE32-E72D297353CC}">
              <c16:uniqueId val="{00000002-8843-4E92-BEA7-4AD3BD113185}"/>
            </c:ext>
          </c:extLst>
        </c:ser>
        <c:ser>
          <c:idx val="3"/>
          <c:order val="3"/>
          <c:tx>
            <c:strRef>
              <c:f>Sheet1!$E$1</c:f>
              <c:strCache>
                <c:ptCount val="1"/>
                <c:pt idx="0">
                  <c:v>4th</c:v>
                </c:pt>
              </c:strCache>
            </c:strRef>
          </c:tx>
          <c:spPr>
            <a:solidFill>
              <a:srgbClr val="E50158"/>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Sheet1!$E$2:$E$5</c:f>
              <c:numCache>
                <c:formatCode>0</c:formatCode>
                <c:ptCount val="4"/>
                <c:pt idx="0">
                  <c:v>7</c:v>
                </c:pt>
                <c:pt idx="1">
                  <c:v>14</c:v>
                </c:pt>
                <c:pt idx="2">
                  <c:v>12</c:v>
                </c:pt>
                <c:pt idx="3">
                  <c:v>68</c:v>
                </c:pt>
              </c:numCache>
            </c:numRef>
          </c:val>
          <c:extLst>
            <c:ext xmlns:c16="http://schemas.microsoft.com/office/drawing/2014/chart" uri="{C3380CC4-5D6E-409C-BE32-E72D297353CC}">
              <c16:uniqueId val="{00000003-8843-4E92-BEA7-4AD3BD113185}"/>
            </c:ext>
          </c:extLst>
        </c:ser>
        <c:dLbls>
          <c:showLegendKey val="0"/>
          <c:showVal val="0"/>
          <c:showCatName val="0"/>
          <c:showSerName val="0"/>
          <c:showPercent val="0"/>
          <c:showBubbleSize val="0"/>
        </c:dLbls>
        <c:gapWidth val="150"/>
        <c:overlap val="100"/>
        <c:axId val="1342353711"/>
        <c:axId val="581895328"/>
      </c:barChart>
      <c:catAx>
        <c:axId val="134235371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Barlow" panose="00000500000000000000" pitchFamily="2" charset="0"/>
                <a:ea typeface="+mn-ea"/>
                <a:cs typeface="+mn-cs"/>
              </a:defRPr>
            </a:pPr>
            <a:endParaRPr lang="en-US"/>
          </a:p>
        </c:txPr>
        <c:crossAx val="581895328"/>
        <c:crosses val="autoZero"/>
        <c:auto val="1"/>
        <c:lblAlgn val="ctr"/>
        <c:lblOffset val="100"/>
        <c:noMultiLvlLbl val="0"/>
      </c:catAx>
      <c:valAx>
        <c:axId val="581895328"/>
        <c:scaling>
          <c:orientation val="minMax"/>
        </c:scaling>
        <c:delete val="1"/>
        <c:axPos val="t"/>
        <c:numFmt formatCode="0%" sourceLinked="1"/>
        <c:majorTickMark val="none"/>
        <c:minorTickMark val="none"/>
        <c:tickLblPos val="nextTo"/>
        <c:crossAx val="1342353711"/>
        <c:crosses val="autoZero"/>
        <c:crossBetween val="between"/>
      </c:valAx>
      <c:spPr>
        <a:noFill/>
        <a:ln>
          <a:noFill/>
        </a:ln>
        <a:effectLst/>
      </c:spPr>
    </c:plotArea>
    <c:legend>
      <c:legendPos val="t"/>
      <c:layout>
        <c:manualLayout>
          <c:xMode val="edge"/>
          <c:yMode val="edge"/>
          <c:x val="0.40340462656689902"/>
          <c:y val="0.1044272174541412"/>
          <c:w val="0.59427232691057852"/>
          <c:h val="5.37439265999904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Barlow"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arlow" panose="00000500000000000000" pitchFamily="2" charset="0"/>
        </a:defRPr>
      </a:pPr>
      <a:endParaRPr lang="en-US"/>
    </a:p>
  </c:txPr>
  <c:externalData r:id="rId4">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491873776129801E-2"/>
          <c:y val="5.3324398259003453E-2"/>
          <c:w val="0.98508126223870196"/>
          <c:h val="0.9303045077972835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F7-4037-8249-035DDE46E389}"/>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Sheet1!$B$2:$B$6</c:f>
              <c:numCache>
                <c:formatCode>0</c:formatCode>
                <c:ptCount val="5"/>
                <c:pt idx="0">
                  <c:v>-57</c:v>
                </c:pt>
                <c:pt idx="1">
                  <c:v>-46</c:v>
                </c:pt>
                <c:pt idx="2">
                  <c:v>-46</c:v>
                </c:pt>
                <c:pt idx="3">
                  <c:v>-42</c:v>
                </c:pt>
                <c:pt idx="4">
                  <c:v>-13</c:v>
                </c:pt>
              </c:numCache>
            </c:numRef>
          </c:val>
          <c:extLst>
            <c:ext xmlns:c16="http://schemas.microsoft.com/office/drawing/2014/chart" uri="{C3380CC4-5D6E-409C-BE32-E72D297353CC}">
              <c16:uniqueId val="{00000001-06F7-4037-8249-035DDE46E389}"/>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Sheet1!$C$2:$C$6</c:f>
              <c:numCache>
                <c:formatCode>0</c:formatCode>
                <c:ptCount val="5"/>
                <c:pt idx="0">
                  <c:v>59</c:v>
                </c:pt>
                <c:pt idx="1">
                  <c:v>48</c:v>
                </c:pt>
                <c:pt idx="2">
                  <c:v>44</c:v>
                </c:pt>
                <c:pt idx="3">
                  <c:v>43</c:v>
                </c:pt>
                <c:pt idx="4">
                  <c:v>13</c:v>
                </c:pt>
              </c:numCache>
            </c:numRef>
          </c:val>
          <c:extLst>
            <c:ext xmlns:c16="http://schemas.microsoft.com/office/drawing/2014/chart" uri="{C3380CC4-5D6E-409C-BE32-E72D297353CC}">
              <c16:uniqueId val="{00000002-06F7-4037-8249-035DDE46E389}"/>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377320966951005E-2"/>
          <c:w val="1"/>
          <c:h val="0.9568117364624725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tx>
                <c:rich>
                  <a:bodyPr/>
                  <a:lstStyle/>
                  <a:p>
                    <a:fld id="{A3A7C735-8622-4E04-8259-B2FDBA534E91}" type="VALUE">
                      <a:rPr lang="en-US"/>
                      <a:pPr/>
                      <a:t>[VALUE]</a:t>
                    </a:fld>
                    <a:endParaRPr lang="en-I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0A9-4D10-8421-C1125B443098}"/>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Sheet1!$B$2:$B$13</c:f>
              <c:numCache>
                <c:formatCode>0</c:formatCode>
                <c:ptCount val="12"/>
                <c:pt idx="0">
                  <c:v>-43</c:v>
                </c:pt>
                <c:pt idx="1">
                  <c:v>-34</c:v>
                </c:pt>
                <c:pt idx="2">
                  <c:v>-32</c:v>
                </c:pt>
                <c:pt idx="3">
                  <c:v>-30</c:v>
                </c:pt>
                <c:pt idx="4">
                  <c:v>-29</c:v>
                </c:pt>
                <c:pt idx="5">
                  <c:v>-28</c:v>
                </c:pt>
                <c:pt idx="6">
                  <c:v>-26</c:v>
                </c:pt>
                <c:pt idx="7">
                  <c:v>-25</c:v>
                </c:pt>
                <c:pt idx="8">
                  <c:v>-22</c:v>
                </c:pt>
                <c:pt idx="9">
                  <c:v>-14</c:v>
                </c:pt>
                <c:pt idx="10">
                  <c:v>-11</c:v>
                </c:pt>
                <c:pt idx="11">
                  <c:v>-7</c:v>
                </c:pt>
              </c:numCache>
            </c:numRef>
          </c:val>
          <c:extLst>
            <c:ext xmlns:c16="http://schemas.microsoft.com/office/drawing/2014/chart" uri="{C3380CC4-5D6E-409C-BE32-E72D297353CC}">
              <c16:uniqueId val="{00000001-B0A9-4D10-8421-C1125B443098}"/>
            </c:ext>
          </c:extLst>
        </c:ser>
        <c:ser>
          <c:idx val="1"/>
          <c:order val="1"/>
          <c:tx>
            <c:strRef>
              <c:f>Sheet1!$C$1</c:f>
              <c:strCache>
                <c:ptCount val="1"/>
                <c:pt idx="0">
                  <c:v>S.1</c:v>
                </c:pt>
              </c:strCache>
            </c:strRef>
          </c:tx>
          <c:spPr>
            <a:solidFill>
              <a:srgbClr val="1DAFAD"/>
            </a:solidFill>
            <a:ln>
              <a:solidFill>
                <a:sysClr val="window" lastClr="FFFFFF"/>
              </a:solidFill>
            </a:ln>
          </c:spPr>
          <c:invertIfNegative val="0"/>
          <c:dLbls>
            <c:spPr>
              <a:noFill/>
              <a:ln>
                <a:noFill/>
              </a:ln>
              <a:effectLst/>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Sheet1!$C$2:$C$13</c:f>
              <c:numCache>
                <c:formatCode>0</c:formatCode>
                <c:ptCount val="12"/>
                <c:pt idx="0">
                  <c:v>46</c:v>
                </c:pt>
                <c:pt idx="1">
                  <c:v>38</c:v>
                </c:pt>
                <c:pt idx="2">
                  <c:v>29</c:v>
                </c:pt>
                <c:pt idx="3">
                  <c:v>28</c:v>
                </c:pt>
                <c:pt idx="4">
                  <c:v>29</c:v>
                </c:pt>
                <c:pt idx="5" formatCode="General">
                  <c:v>21</c:v>
                </c:pt>
                <c:pt idx="6">
                  <c:v>25</c:v>
                </c:pt>
                <c:pt idx="7">
                  <c:v>31</c:v>
                </c:pt>
                <c:pt idx="8">
                  <c:v>20</c:v>
                </c:pt>
                <c:pt idx="9">
                  <c:v>15</c:v>
                </c:pt>
                <c:pt idx="10">
                  <c:v>11</c:v>
                </c:pt>
                <c:pt idx="11">
                  <c:v>8</c:v>
                </c:pt>
              </c:numCache>
            </c:numRef>
          </c:val>
          <c:extLst>
            <c:ext xmlns:c16="http://schemas.microsoft.com/office/drawing/2014/chart" uri="{C3380CC4-5D6E-409C-BE32-E72D297353CC}">
              <c16:uniqueId val="{00000002-B0A9-4D10-8421-C1125B443098}"/>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4797009887041814E-2"/>
          <c:w val="1"/>
          <c:h val="0.94443668193881547"/>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CA-43FD-9341-9AD57CC8A97F}"/>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Sheet1!$B$2:$B$13</c:f>
              <c:numCache>
                <c:formatCode>0</c:formatCode>
                <c:ptCount val="12"/>
                <c:pt idx="0">
                  <c:v>-48</c:v>
                </c:pt>
                <c:pt idx="1">
                  <c:v>-47</c:v>
                </c:pt>
                <c:pt idx="2">
                  <c:v>-35</c:v>
                </c:pt>
                <c:pt idx="3">
                  <c:v>-30</c:v>
                </c:pt>
                <c:pt idx="4">
                  <c:v>-29</c:v>
                </c:pt>
                <c:pt idx="5">
                  <c:v>-27</c:v>
                </c:pt>
                <c:pt idx="6">
                  <c:v>-19</c:v>
                </c:pt>
                <c:pt idx="7">
                  <c:v>-17</c:v>
                </c:pt>
                <c:pt idx="8">
                  <c:v>-15</c:v>
                </c:pt>
                <c:pt idx="9">
                  <c:v>-14</c:v>
                </c:pt>
                <c:pt idx="10">
                  <c:v>-10</c:v>
                </c:pt>
                <c:pt idx="11">
                  <c:v>-8</c:v>
                </c:pt>
              </c:numCache>
            </c:numRef>
          </c:val>
          <c:extLst>
            <c:ext xmlns:c16="http://schemas.microsoft.com/office/drawing/2014/chart" uri="{C3380CC4-5D6E-409C-BE32-E72D297353CC}">
              <c16:uniqueId val="{00000001-51CA-43FD-9341-9AD57CC8A97F}"/>
            </c:ext>
          </c:extLst>
        </c:ser>
        <c:ser>
          <c:idx val="1"/>
          <c:order val="1"/>
          <c:tx>
            <c:strRef>
              <c:f>Sheet1!$C$1</c:f>
              <c:strCache>
                <c:ptCount val="1"/>
                <c:pt idx="0">
                  <c:v>S.1</c:v>
                </c:pt>
              </c:strCache>
            </c:strRef>
          </c:tx>
          <c:spPr>
            <a:solidFill>
              <a:srgbClr val="1DAFAD"/>
            </a:solidFill>
            <a:ln w="12700">
              <a:solidFill>
                <a:srgbClr val="FFFFFF"/>
              </a:solidFill>
              <a:prstDash val="solid"/>
            </a:ln>
          </c:spPr>
          <c:invertIfNegative val="0"/>
          <c:dLbls>
            <c:dLbl>
              <c:idx val="10"/>
              <c:layout>
                <c:manualLayout>
                  <c:x val="2.119170820185853E-2"/>
                  <c:y val="-5.31290055923488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CA-43FD-9341-9AD57CC8A97F}"/>
                </c:ext>
              </c:extLst>
            </c:dLbl>
            <c:dLbl>
              <c:idx val="11"/>
              <c:layout>
                <c:manualLayout>
                  <c:x val="1.41278054679056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CA-43FD-9341-9AD57CC8A97F}"/>
                </c:ext>
              </c:extLst>
            </c:dLbl>
            <c:numFmt formatCode="#,##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Sheet1!$C$2:$C$13</c:f>
              <c:numCache>
                <c:formatCode>0</c:formatCode>
                <c:ptCount val="12"/>
                <c:pt idx="0">
                  <c:v>50</c:v>
                </c:pt>
                <c:pt idx="1">
                  <c:v>48</c:v>
                </c:pt>
                <c:pt idx="2">
                  <c:v>31</c:v>
                </c:pt>
                <c:pt idx="3" formatCode="General">
                  <c:v>26</c:v>
                </c:pt>
                <c:pt idx="4">
                  <c:v>31</c:v>
                </c:pt>
                <c:pt idx="5" formatCode="General">
                  <c:v>20</c:v>
                </c:pt>
                <c:pt idx="6">
                  <c:v>23</c:v>
                </c:pt>
                <c:pt idx="7">
                  <c:v>21</c:v>
                </c:pt>
                <c:pt idx="8">
                  <c:v>16</c:v>
                </c:pt>
                <c:pt idx="9">
                  <c:v>17</c:v>
                </c:pt>
                <c:pt idx="10">
                  <c:v>9</c:v>
                </c:pt>
                <c:pt idx="11">
                  <c:v>8</c:v>
                </c:pt>
              </c:numCache>
            </c:numRef>
          </c:val>
          <c:extLst>
            <c:ext xmlns:c16="http://schemas.microsoft.com/office/drawing/2014/chart" uri="{C3380CC4-5D6E-409C-BE32-E72D297353CC}">
              <c16:uniqueId val="{00000004-51CA-43FD-9341-9AD57CC8A97F}"/>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chemeClr val="tx2"/>
              </a:solidFill>
              <a:ln w="19050">
                <a:solidFill>
                  <a:schemeClr val="bg1"/>
                </a:solidFill>
              </a:ln>
              <a:effectLst/>
            </c:spPr>
            <c:extLst>
              <c:ext xmlns:c16="http://schemas.microsoft.com/office/drawing/2014/chart" uri="{C3380CC4-5D6E-409C-BE32-E72D297353CC}">
                <c16:uniqueId val="{00000001-22DE-4782-9D7F-BC541F75828C}"/>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22DE-4782-9D7F-BC541F75828C}"/>
              </c:ext>
            </c:extLst>
          </c:dPt>
          <c:cat>
            <c:strRef>
              <c:f>Sheet1!$A$2:$A$3</c:f>
              <c:strCache>
                <c:ptCount val="2"/>
                <c:pt idx="0">
                  <c:v>1st Qtr</c:v>
                </c:pt>
                <c:pt idx="1">
                  <c:v>2nd Qtr</c:v>
                </c:pt>
              </c:strCache>
            </c:strRef>
          </c:cat>
          <c:val>
            <c:numRef>
              <c:f>Sheet1!$B$2:$B$3</c:f>
              <c:numCache>
                <c:formatCode>0%</c:formatCode>
                <c:ptCount val="2"/>
                <c:pt idx="0">
                  <c:v>0.19</c:v>
                </c:pt>
                <c:pt idx="1">
                  <c:v>0.91</c:v>
                </c:pt>
              </c:numCache>
            </c:numRef>
          </c:val>
          <c:extLst>
            <c:ext xmlns:c16="http://schemas.microsoft.com/office/drawing/2014/chart" uri="{C3380CC4-5D6E-409C-BE32-E72D297353CC}">
              <c16:uniqueId val="{00000004-22DE-4782-9D7F-BC541F75828C}"/>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153125735501189"/>
          <c:y val="3.377320966951005E-2"/>
          <c:w val="0.77846874264498811"/>
          <c:h val="0.96608911652108631"/>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C7-4E7F-9FAA-579A46DE225B}"/>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Up to 24</c:v>
                </c:pt>
                <c:pt idx="1">
                  <c:v>25-34</c:v>
                </c:pt>
                <c:pt idx="2">
                  <c:v>35-49</c:v>
                </c:pt>
                <c:pt idx="3">
                  <c:v>50-64</c:v>
                </c:pt>
                <c:pt idx="4">
                  <c:v>65+</c:v>
                </c:pt>
              </c:strCache>
            </c:strRef>
          </c:cat>
          <c:val>
            <c:numRef>
              <c:f>Sheet1!$B$2:$B$6</c:f>
              <c:numCache>
                <c:formatCode>0</c:formatCode>
                <c:ptCount val="5"/>
                <c:pt idx="0">
                  <c:v>-11</c:v>
                </c:pt>
                <c:pt idx="1">
                  <c:v>-16</c:v>
                </c:pt>
                <c:pt idx="2">
                  <c:v>-28</c:v>
                </c:pt>
                <c:pt idx="3">
                  <c:v>-25</c:v>
                </c:pt>
                <c:pt idx="4">
                  <c:v>-20</c:v>
                </c:pt>
              </c:numCache>
            </c:numRef>
          </c:val>
          <c:extLst>
            <c:ext xmlns:c16="http://schemas.microsoft.com/office/drawing/2014/chart" uri="{C3380CC4-5D6E-409C-BE32-E72D297353CC}">
              <c16:uniqueId val="{00000001-BEC7-4E7F-9FAA-579A46DE225B}"/>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Up to 24</c:v>
                </c:pt>
                <c:pt idx="1">
                  <c:v>25-34</c:v>
                </c:pt>
                <c:pt idx="2">
                  <c:v>35-49</c:v>
                </c:pt>
                <c:pt idx="3">
                  <c:v>50-64</c:v>
                </c:pt>
                <c:pt idx="4">
                  <c:v>65+</c:v>
                </c:pt>
              </c:strCache>
            </c:strRef>
          </c:cat>
          <c:val>
            <c:numRef>
              <c:f>Sheet1!$C$2:$C$6</c:f>
              <c:numCache>
                <c:formatCode>0</c:formatCode>
                <c:ptCount val="5"/>
                <c:pt idx="0">
                  <c:v>2</c:v>
                </c:pt>
                <c:pt idx="1">
                  <c:v>7</c:v>
                </c:pt>
                <c:pt idx="2">
                  <c:v>22</c:v>
                </c:pt>
                <c:pt idx="3">
                  <c:v>31</c:v>
                </c:pt>
                <c:pt idx="4">
                  <c:v>39</c:v>
                </c:pt>
              </c:numCache>
            </c:numRef>
          </c:val>
          <c:extLst>
            <c:ext xmlns:c16="http://schemas.microsoft.com/office/drawing/2014/chart" uri="{C3380CC4-5D6E-409C-BE32-E72D297353CC}">
              <c16:uniqueId val="{00000002-BEC7-4E7F-9FAA-579A46DE225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70368135184068"/>
          <c:y val="3.377320966951005E-2"/>
          <c:w val="0.8372963186481593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D2-4DA6-8B67-270559391E50}"/>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ABC1F</c:v>
                </c:pt>
                <c:pt idx="1">
                  <c:v>C2DE</c:v>
                </c:pt>
              </c:strCache>
            </c:strRef>
          </c:cat>
          <c:val>
            <c:numRef>
              <c:f>Sheet1!$B$2:$B$3</c:f>
              <c:numCache>
                <c:formatCode>0</c:formatCode>
                <c:ptCount val="2"/>
                <c:pt idx="0">
                  <c:v>-52</c:v>
                </c:pt>
                <c:pt idx="1">
                  <c:v>-48</c:v>
                </c:pt>
              </c:numCache>
            </c:numRef>
          </c:val>
          <c:extLst>
            <c:ext xmlns:c16="http://schemas.microsoft.com/office/drawing/2014/chart" uri="{C3380CC4-5D6E-409C-BE32-E72D297353CC}">
              <c16:uniqueId val="{00000001-59D2-4DA6-8B67-270559391E50}"/>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ABC1F</c:v>
                </c:pt>
                <c:pt idx="1">
                  <c:v>C2DE</c:v>
                </c:pt>
              </c:strCache>
            </c:strRef>
          </c:cat>
          <c:val>
            <c:numRef>
              <c:f>Sheet1!$C$2:$C$3</c:f>
              <c:numCache>
                <c:formatCode>0</c:formatCode>
                <c:ptCount val="2"/>
                <c:pt idx="0">
                  <c:v>50</c:v>
                </c:pt>
                <c:pt idx="1">
                  <c:v>50</c:v>
                </c:pt>
              </c:numCache>
            </c:numRef>
          </c:val>
          <c:extLst>
            <c:ext xmlns:c16="http://schemas.microsoft.com/office/drawing/2014/chart" uri="{C3380CC4-5D6E-409C-BE32-E72D297353CC}">
              <c16:uniqueId val="{00000002-59D2-4DA6-8B67-270559391E50}"/>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6893319160226251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3F-4199-924A-CB4FD7443C6F}"/>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Male</c:v>
                </c:pt>
                <c:pt idx="1">
                  <c:v>Female</c:v>
                </c:pt>
              </c:strCache>
            </c:strRef>
          </c:cat>
          <c:val>
            <c:numRef>
              <c:f>Sheet1!$B$2:$B$3</c:f>
              <c:numCache>
                <c:formatCode>0</c:formatCode>
                <c:ptCount val="2"/>
                <c:pt idx="0">
                  <c:v>-49</c:v>
                </c:pt>
                <c:pt idx="1">
                  <c:v>-51</c:v>
                </c:pt>
              </c:numCache>
            </c:numRef>
          </c:val>
          <c:extLst>
            <c:ext xmlns:c16="http://schemas.microsoft.com/office/drawing/2014/chart" uri="{C3380CC4-5D6E-409C-BE32-E72D297353CC}">
              <c16:uniqueId val="{00000001-033F-4199-924A-CB4FD7443C6F}"/>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c:v>
                </c:pt>
                <c:pt idx="1">
                  <c:v>Female</c:v>
                </c:pt>
              </c:strCache>
            </c:strRef>
          </c:cat>
          <c:val>
            <c:numRef>
              <c:f>Sheet1!$C$2:$C$3</c:f>
              <c:numCache>
                <c:formatCode>0</c:formatCode>
                <c:ptCount val="2"/>
                <c:pt idx="0" formatCode="General">
                  <c:v>48</c:v>
                </c:pt>
                <c:pt idx="1">
                  <c:v>52</c:v>
                </c:pt>
              </c:numCache>
            </c:numRef>
          </c:val>
          <c:extLst>
            <c:ext xmlns:c16="http://schemas.microsoft.com/office/drawing/2014/chart" uri="{C3380CC4-5D6E-409C-BE32-E72D297353CC}">
              <c16:uniqueId val="{00000002-033F-4199-924A-CB4FD7443C6F}"/>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705496062267547"/>
          <c:y val="2.4785395993445196E-2"/>
          <c:w val="0.63174369468997371"/>
          <c:h val="0.8744806423485820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3-4FCE-824B-30BF87B66C27}"/>
                </c:ext>
              </c:extLst>
            </c:dLbl>
            <c:numFmt formatCode="#,##0.00;[Black]#,##0"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Sheet1!$B$2:$B$7</c:f>
              <c:numCache>
                <c:formatCode>0</c:formatCode>
                <c:ptCount val="6"/>
                <c:pt idx="0">
                  <c:v>-33</c:v>
                </c:pt>
                <c:pt idx="1">
                  <c:v>-9</c:v>
                </c:pt>
                <c:pt idx="2">
                  <c:v>-11</c:v>
                </c:pt>
                <c:pt idx="3">
                  <c:v>-14</c:v>
                </c:pt>
                <c:pt idx="4">
                  <c:v>-8</c:v>
                </c:pt>
                <c:pt idx="5">
                  <c:v>-26</c:v>
                </c:pt>
              </c:numCache>
            </c:numRef>
          </c:val>
          <c:extLst>
            <c:ext xmlns:c16="http://schemas.microsoft.com/office/drawing/2014/chart" uri="{C3380CC4-5D6E-409C-BE32-E72D297353CC}">
              <c16:uniqueId val="{00000001-3BE3-4FCE-824B-30BF87B66C27}"/>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dLbl>
              <c:idx val="1"/>
              <c:layout>
                <c:manualLayout>
                  <c:x val="2.072635596063885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E3-4FCE-824B-30BF87B66C27}"/>
                </c:ext>
              </c:extLst>
            </c:dLbl>
            <c:dLbl>
              <c:idx val="2"/>
              <c:layout>
                <c:manualLayout>
                  <c:x val="3.7307440729149786E-2"/>
                  <c:y val="-5.899687199039939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E3-4FCE-824B-30BF87B66C27}"/>
                </c:ext>
              </c:extLst>
            </c:dLbl>
            <c:dLbl>
              <c:idx val="3"/>
              <c:layout>
                <c:manualLayout>
                  <c:x val="2.487162715276655E-2"/>
                  <c:y val="-5.90015177792014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E3-4FCE-824B-30BF87B66C27}"/>
                </c:ext>
              </c:extLst>
            </c:dLbl>
            <c:dLbl>
              <c:idx val="4"/>
              <c:layout>
                <c:manualLayout>
                  <c:x val="3.7307440729149939E-2"/>
                  <c:y val="1.1800303555840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E3-4FCE-824B-30BF87B66C27}"/>
                </c:ext>
              </c:extLst>
            </c:dLbl>
            <c:numFmt formatCode="#,##0_ ;\-#,##0\ "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Sheet1!$C$2:$C$7</c:f>
              <c:numCache>
                <c:formatCode>0</c:formatCode>
                <c:ptCount val="6"/>
                <c:pt idx="0">
                  <c:v>32</c:v>
                </c:pt>
                <c:pt idx="1">
                  <c:v>3</c:v>
                </c:pt>
                <c:pt idx="2">
                  <c:v>5</c:v>
                </c:pt>
                <c:pt idx="3">
                  <c:v>10</c:v>
                </c:pt>
                <c:pt idx="4">
                  <c:v>8</c:v>
                </c:pt>
                <c:pt idx="5">
                  <c:v>42</c:v>
                </c:pt>
              </c:numCache>
            </c:numRef>
          </c:val>
          <c:extLst>
            <c:ext xmlns:c16="http://schemas.microsoft.com/office/drawing/2014/chart" uri="{C3380CC4-5D6E-409C-BE32-E72D297353CC}">
              <c16:uniqueId val="{00000006-3BE3-4FCE-824B-30BF87B66C27}"/>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9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748072403666025"/>
          <c:y val="3.377320966951005E-2"/>
          <c:w val="0.85272494055812875"/>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4B-4121-A24F-22C1F855CD9D}"/>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Urban</c:v>
                </c:pt>
                <c:pt idx="1">
                  <c:v>Rural</c:v>
                </c:pt>
              </c:strCache>
            </c:strRef>
          </c:cat>
          <c:val>
            <c:numRef>
              <c:f>Sheet1!$B$2:$B$3</c:f>
              <c:numCache>
                <c:formatCode>0</c:formatCode>
                <c:ptCount val="2"/>
                <c:pt idx="0">
                  <c:v>-64</c:v>
                </c:pt>
                <c:pt idx="1">
                  <c:v>-36</c:v>
                </c:pt>
              </c:numCache>
            </c:numRef>
          </c:val>
          <c:extLst>
            <c:ext xmlns:c16="http://schemas.microsoft.com/office/drawing/2014/chart" uri="{C3380CC4-5D6E-409C-BE32-E72D297353CC}">
              <c16:uniqueId val="{00000001-724B-4121-A24F-22C1F855CD9D}"/>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Urban</c:v>
                </c:pt>
                <c:pt idx="1">
                  <c:v>Rural</c:v>
                </c:pt>
              </c:strCache>
            </c:strRef>
          </c:cat>
          <c:val>
            <c:numRef>
              <c:f>Sheet1!$C$2:$C$3</c:f>
              <c:numCache>
                <c:formatCode>0</c:formatCode>
                <c:ptCount val="2"/>
                <c:pt idx="0">
                  <c:v>60</c:v>
                </c:pt>
                <c:pt idx="1">
                  <c:v>40</c:v>
                </c:pt>
              </c:numCache>
            </c:numRef>
          </c:val>
          <c:extLst>
            <c:ext xmlns:c16="http://schemas.microsoft.com/office/drawing/2014/chart" uri="{C3380CC4-5D6E-409C-BE32-E72D297353CC}">
              <c16:uniqueId val="{00000002-724B-4121-A24F-22C1F855CD9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17461523831434"/>
          <c:y val="2.4275642270510447E-2"/>
          <c:w val="0.51982535890319803"/>
          <c:h val="0.95868011193931368"/>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0"/>
              <c:layout>
                <c:manualLayout>
                  <c:x val="-2.5151011276119354E-2"/>
                  <c:y val="0"/>
                </c:manualLayout>
              </c:layout>
              <c:tx>
                <c:rich>
                  <a:bodyPr/>
                  <a:lstStyle/>
                  <a:p>
                    <a:fld id="{EC8AC3B0-8649-46A0-8392-C4815A65BDED}"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E15-46C9-81AF-081AB06E2B20}"/>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15-46C9-81AF-081AB06E2B20}"/>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Sheet1!$B$2:$B$9</c:f>
              <c:numCache>
                <c:formatCode>General</c:formatCode>
                <c:ptCount val="8"/>
                <c:pt idx="0">
                  <c:v>-1</c:v>
                </c:pt>
                <c:pt idx="1">
                  <c:v>-5</c:v>
                </c:pt>
                <c:pt idx="2">
                  <c:v>-17</c:v>
                </c:pt>
                <c:pt idx="3">
                  <c:v>-11</c:v>
                </c:pt>
                <c:pt idx="4">
                  <c:v>-15</c:v>
                </c:pt>
                <c:pt idx="5">
                  <c:v>-13</c:v>
                </c:pt>
                <c:pt idx="6">
                  <c:v>-22</c:v>
                </c:pt>
                <c:pt idx="7" formatCode="0">
                  <c:v>-16</c:v>
                </c:pt>
              </c:numCache>
            </c:numRef>
          </c:val>
          <c:extLst>
            <c:ext xmlns:c16="http://schemas.microsoft.com/office/drawing/2014/chart" uri="{C3380CC4-5D6E-409C-BE32-E72D297353CC}">
              <c16:uniqueId val="{00000002-4E15-46C9-81AF-081AB06E2B20}"/>
            </c:ext>
          </c:extLst>
        </c:ser>
        <c:ser>
          <c:idx val="1"/>
          <c:order val="1"/>
          <c:tx>
            <c:strRef>
              <c:f>Sheet1!$C$1</c:f>
              <c:strCache>
                <c:ptCount val="1"/>
                <c:pt idx="0">
                  <c:v>S.2</c:v>
                </c:pt>
              </c:strCache>
            </c:strRef>
          </c:tx>
          <c:spPr>
            <a:solidFill>
              <a:srgbClr val="103C50">
                <a:lumMod val="50000"/>
                <a:lumOff val="50000"/>
              </a:srgbClr>
            </a:solidFill>
            <a:ln w="12700">
              <a:solidFill>
                <a:srgbClr val="FFFFFF"/>
              </a:solidFill>
              <a:prstDash val="solid"/>
            </a:ln>
          </c:spPr>
          <c:invertIfNegative val="0"/>
          <c:dLbls>
            <c:dLbl>
              <c:idx val="0"/>
              <c:layout>
                <c:manualLayout>
                  <c:x val="1.25755056380596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15-46C9-81AF-081AB06E2B20}"/>
                </c:ext>
              </c:extLst>
            </c:dLbl>
            <c:dLbl>
              <c:idx val="1"/>
              <c:layout>
                <c:manualLayout>
                  <c:x val="2.5459084169586452E-2"/>
                  <c:y val="3.068338338304552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E15-46C9-81AF-081AB06E2B20}"/>
                </c:ext>
              </c:extLst>
            </c:dLbl>
            <c:dLbl>
              <c:idx val="5"/>
              <c:layout>
                <c:manualLayout>
                  <c:x val="3.182385521198320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E15-46C9-81AF-081AB06E2B20}"/>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Sheet1!$C$2:$C$9</c:f>
              <c:numCache>
                <c:formatCode>General</c:formatCode>
                <c:ptCount val="8"/>
                <c:pt idx="0">
                  <c:v>1</c:v>
                </c:pt>
                <c:pt idx="1">
                  <c:v>4</c:v>
                </c:pt>
                <c:pt idx="2">
                  <c:v>20</c:v>
                </c:pt>
                <c:pt idx="3">
                  <c:v>9</c:v>
                </c:pt>
                <c:pt idx="4">
                  <c:v>19</c:v>
                </c:pt>
                <c:pt idx="5">
                  <c:v>17</c:v>
                </c:pt>
                <c:pt idx="6">
                  <c:v>17</c:v>
                </c:pt>
                <c:pt idx="7" formatCode="0">
                  <c:v>12</c:v>
                </c:pt>
              </c:numCache>
            </c:numRef>
          </c:val>
          <c:extLst>
            <c:ext xmlns:c16="http://schemas.microsoft.com/office/drawing/2014/chart" uri="{C3380CC4-5D6E-409C-BE32-E72D297353CC}">
              <c16:uniqueId val="{00000006-4E15-46C9-81AF-081AB06E2B20}"/>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
        <c:noMultiLvlLbl val="0"/>
      </c:catAx>
      <c:valAx>
        <c:axId val="814454816"/>
        <c:scaling>
          <c:orientation val="minMax"/>
          <c:max val="70"/>
          <c:min val="-70"/>
        </c:scaling>
        <c:delete val="1"/>
        <c:axPos val="t"/>
        <c:numFmt formatCode="General"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Sheet1!$B$1</c:f>
              <c:strCache>
                <c:ptCount val="1"/>
                <c:pt idx="0">
                  <c:v>1st</c:v>
                </c:pt>
              </c:strCache>
            </c:strRef>
          </c:tx>
          <c:spPr>
            <a:no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97" b="1" i="1" u="none" strike="noStrike" kern="1200" baseline="0">
                    <a:solidFill>
                      <a:schemeClr val="tx1">
                        <a:lumMod val="50000"/>
                        <a:lumOff val="50000"/>
                      </a:schemeClr>
                    </a:solidFill>
                    <a:latin typeface="Barlow"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 a citizen of the country I most closely identify with </c:v>
                </c:pt>
                <c:pt idx="1">
                  <c:v>As a citizen  of my local community</c:v>
                </c:pt>
                <c:pt idx="2">
                  <c:v>As a European citizen</c:v>
                </c:pt>
                <c:pt idx="3">
                  <c:v>As a global citizen </c:v>
                </c:pt>
              </c:strCache>
            </c:strRef>
          </c:cat>
          <c:val>
            <c:numRef>
              <c:f>Sheet1!$B$2:$B$5</c:f>
              <c:numCache>
                <c:formatCode>0</c:formatCode>
                <c:ptCount val="4"/>
                <c:pt idx="0">
                  <c:v>44</c:v>
                </c:pt>
                <c:pt idx="1">
                  <c:v>26</c:v>
                </c:pt>
                <c:pt idx="2">
                  <c:v>18</c:v>
                </c:pt>
                <c:pt idx="3">
                  <c:v>12</c:v>
                </c:pt>
              </c:numCache>
            </c:numRef>
          </c:val>
          <c:extLst>
            <c:ext xmlns:c16="http://schemas.microsoft.com/office/drawing/2014/chart" uri="{C3380CC4-5D6E-409C-BE32-E72D297353CC}">
              <c16:uniqueId val="{00000000-8843-4E92-BEA7-4AD3BD113185}"/>
            </c:ext>
          </c:extLst>
        </c:ser>
        <c:ser>
          <c:idx val="1"/>
          <c:order val="1"/>
          <c:tx>
            <c:strRef>
              <c:f>Sheet1!$C$1</c:f>
              <c:strCache>
                <c:ptCount val="1"/>
                <c:pt idx="0">
                  <c:v>2nd</c:v>
                </c:pt>
              </c:strCache>
            </c:strRef>
          </c:tx>
          <c:spPr>
            <a:no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97" b="1" i="1" u="none" strike="noStrike" kern="1200" baseline="0">
                    <a:solidFill>
                      <a:schemeClr val="tx1">
                        <a:lumMod val="50000"/>
                        <a:lumOff val="50000"/>
                      </a:schemeClr>
                    </a:solidFill>
                    <a:latin typeface="Barlow"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 a citizen of the country I most closely identify with </c:v>
                </c:pt>
                <c:pt idx="1">
                  <c:v>As a citizen  of my local community</c:v>
                </c:pt>
                <c:pt idx="2">
                  <c:v>As a European citizen</c:v>
                </c:pt>
                <c:pt idx="3">
                  <c:v>As a global citizen </c:v>
                </c:pt>
              </c:strCache>
            </c:strRef>
          </c:cat>
          <c:val>
            <c:numRef>
              <c:f>Sheet1!$C$2:$C$5</c:f>
              <c:numCache>
                <c:formatCode>0</c:formatCode>
                <c:ptCount val="4"/>
                <c:pt idx="0">
                  <c:v>34</c:v>
                </c:pt>
                <c:pt idx="1">
                  <c:v>38</c:v>
                </c:pt>
                <c:pt idx="2">
                  <c:v>20</c:v>
                </c:pt>
                <c:pt idx="3">
                  <c:v>8</c:v>
                </c:pt>
              </c:numCache>
            </c:numRef>
          </c:val>
          <c:extLst>
            <c:ext xmlns:c16="http://schemas.microsoft.com/office/drawing/2014/chart" uri="{C3380CC4-5D6E-409C-BE32-E72D297353CC}">
              <c16:uniqueId val="{00000001-8843-4E92-BEA7-4AD3BD113185}"/>
            </c:ext>
          </c:extLst>
        </c:ser>
        <c:ser>
          <c:idx val="2"/>
          <c:order val="2"/>
          <c:tx>
            <c:strRef>
              <c:f>Sheet1!$D$1</c:f>
              <c:strCache>
                <c:ptCount val="1"/>
                <c:pt idx="0">
                  <c:v>3rd</c:v>
                </c:pt>
              </c:strCache>
            </c:strRef>
          </c:tx>
          <c:spPr>
            <a:no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97" b="1" i="1" u="none" strike="noStrike" kern="1200" baseline="0">
                    <a:solidFill>
                      <a:schemeClr val="tx1">
                        <a:lumMod val="50000"/>
                        <a:lumOff val="50000"/>
                      </a:schemeClr>
                    </a:solidFill>
                    <a:latin typeface="Barlow"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 a citizen of the country I most closely identify with </c:v>
                </c:pt>
                <c:pt idx="1">
                  <c:v>As a citizen  of my local community</c:v>
                </c:pt>
                <c:pt idx="2">
                  <c:v>As a European citizen</c:v>
                </c:pt>
                <c:pt idx="3">
                  <c:v>As a global citizen </c:v>
                </c:pt>
              </c:strCache>
            </c:strRef>
          </c:cat>
          <c:val>
            <c:numRef>
              <c:f>Sheet1!$D$2:$D$5</c:f>
              <c:numCache>
                <c:formatCode>0</c:formatCode>
                <c:ptCount val="4"/>
                <c:pt idx="0">
                  <c:v>15</c:v>
                </c:pt>
                <c:pt idx="1">
                  <c:v>21</c:v>
                </c:pt>
                <c:pt idx="2">
                  <c:v>51</c:v>
                </c:pt>
                <c:pt idx="3">
                  <c:v>13</c:v>
                </c:pt>
              </c:numCache>
            </c:numRef>
          </c:val>
          <c:extLst>
            <c:ext xmlns:c16="http://schemas.microsoft.com/office/drawing/2014/chart" uri="{C3380CC4-5D6E-409C-BE32-E72D297353CC}">
              <c16:uniqueId val="{00000002-8843-4E92-BEA7-4AD3BD113185}"/>
            </c:ext>
          </c:extLst>
        </c:ser>
        <c:ser>
          <c:idx val="3"/>
          <c:order val="3"/>
          <c:tx>
            <c:strRef>
              <c:f>Sheet1!$E$1</c:f>
              <c:strCache>
                <c:ptCount val="1"/>
                <c:pt idx="0">
                  <c:v>4th</c:v>
                </c:pt>
              </c:strCache>
            </c:strRef>
          </c:tx>
          <c:spPr>
            <a:noFill/>
            <a:ln>
              <a:noFill/>
            </a:ln>
            <a:effectLst/>
          </c:spPr>
          <c:invertIfNegative val="0"/>
          <c:dLbls>
            <c:dLbl>
              <c:idx val="0"/>
              <c:tx>
                <c:rich>
                  <a:bodyPr/>
                  <a:lstStyle/>
                  <a:p>
                    <a:fld id="{B2B8ADF6-A39C-4C1A-9F11-EAE815E49A6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57C-4E62-9818-9B8D02B8CC00}"/>
                </c:ext>
              </c:extLst>
            </c:dLbl>
            <c:dLbl>
              <c:idx val="1"/>
              <c:tx>
                <c:rich>
                  <a:bodyPr/>
                  <a:lstStyle/>
                  <a:p>
                    <a:fld id="{2D832EFE-5104-4A78-A7FE-80AB299D9EDB}"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57C-4E62-9818-9B8D02B8CC00}"/>
                </c:ext>
              </c:extLst>
            </c:dLbl>
            <c:dLbl>
              <c:idx val="2"/>
              <c:tx>
                <c:rich>
                  <a:bodyPr/>
                  <a:lstStyle/>
                  <a:p>
                    <a:fld id="{68256D07-EF7F-4899-A20D-C2A4CD32E51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57C-4E62-9818-9B8D02B8CC00}"/>
                </c:ext>
              </c:extLst>
            </c:dLbl>
            <c:dLbl>
              <c:idx val="3"/>
              <c:tx>
                <c:rich>
                  <a:bodyPr/>
                  <a:lstStyle/>
                  <a:p>
                    <a:fld id="{F1D2129D-DA6B-4D87-B43C-03CEBF3D359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57C-4E62-9818-9B8D02B8CC00}"/>
                </c:ext>
              </c:extLst>
            </c:dLbl>
            <c:spPr>
              <a:noFill/>
              <a:ln>
                <a:noFill/>
              </a:ln>
              <a:effectLst/>
            </c:spPr>
            <c:txPr>
              <a:bodyPr rot="0" spcFirstLastPara="1" vertOverflow="ellipsis" vert="horz" wrap="square" anchor="ctr" anchorCtr="1"/>
              <a:lstStyle/>
              <a:p>
                <a:pPr>
                  <a:defRPr sz="1197" b="1" i="1" u="none" strike="noStrike" kern="1200" baseline="0">
                    <a:solidFill>
                      <a:schemeClr val="tx1">
                        <a:lumMod val="50000"/>
                        <a:lumOff val="50000"/>
                      </a:schemeClr>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 a citizen of the country I most closely identify with </c:v>
                </c:pt>
                <c:pt idx="1">
                  <c:v>As a citizen  of my local community</c:v>
                </c:pt>
                <c:pt idx="2">
                  <c:v>As a European citizen</c:v>
                </c:pt>
                <c:pt idx="3">
                  <c:v>As a global citizen </c:v>
                </c:pt>
              </c:strCache>
            </c:strRef>
          </c:cat>
          <c:val>
            <c:numRef>
              <c:f>Sheet1!$E$2:$E$5</c:f>
              <c:numCache>
                <c:formatCode>0</c:formatCode>
                <c:ptCount val="4"/>
                <c:pt idx="0">
                  <c:v>8</c:v>
                </c:pt>
                <c:pt idx="1">
                  <c:v>14</c:v>
                </c:pt>
                <c:pt idx="2">
                  <c:v>10</c:v>
                </c:pt>
                <c:pt idx="3">
                  <c:v>68</c:v>
                </c:pt>
              </c:numCache>
            </c:numRef>
          </c:val>
          <c:extLst>
            <c:ext xmlns:c16="http://schemas.microsoft.com/office/drawing/2014/chart" uri="{C3380CC4-5D6E-409C-BE32-E72D297353CC}">
              <c16:uniqueId val="{00000003-8843-4E92-BEA7-4AD3BD113185}"/>
            </c:ext>
          </c:extLst>
        </c:ser>
        <c:dLbls>
          <c:showLegendKey val="0"/>
          <c:showVal val="0"/>
          <c:showCatName val="0"/>
          <c:showSerName val="0"/>
          <c:showPercent val="0"/>
          <c:showBubbleSize val="0"/>
        </c:dLbls>
        <c:gapWidth val="150"/>
        <c:overlap val="100"/>
        <c:axId val="1342353711"/>
        <c:axId val="581895328"/>
      </c:barChart>
      <c:catAx>
        <c:axId val="1342353711"/>
        <c:scaling>
          <c:orientation val="maxMin"/>
        </c:scaling>
        <c:delete val="1"/>
        <c:axPos val="l"/>
        <c:numFmt formatCode="General" sourceLinked="1"/>
        <c:majorTickMark val="none"/>
        <c:minorTickMark val="none"/>
        <c:tickLblPos val="nextTo"/>
        <c:crossAx val="581895328"/>
        <c:crosses val="autoZero"/>
        <c:auto val="1"/>
        <c:lblAlgn val="ctr"/>
        <c:lblOffset val="100"/>
        <c:noMultiLvlLbl val="0"/>
      </c:catAx>
      <c:valAx>
        <c:axId val="581895328"/>
        <c:scaling>
          <c:orientation val="minMax"/>
        </c:scaling>
        <c:delete val="1"/>
        <c:axPos val="t"/>
        <c:numFmt formatCode="0%" sourceLinked="1"/>
        <c:majorTickMark val="none"/>
        <c:minorTickMark val="none"/>
        <c:tickLblPos val="nextTo"/>
        <c:crossAx val="1342353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1">
          <a:solidFill>
            <a:schemeClr val="tx1"/>
          </a:solidFill>
          <a:latin typeface="Barlow" panose="00000500000000000000" pitchFamily="2" charset="0"/>
        </a:defRPr>
      </a:pPr>
      <a:endParaRPr lang="en-US"/>
    </a:p>
  </c:txPr>
  <c:externalData r:id="rId4">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chemeClr val="bg2"/>
              </a:solidFill>
              <a:ln w="19050">
                <a:noFill/>
              </a:ln>
              <a:effectLst/>
            </c:spPr>
            <c:extLst>
              <c:ext xmlns:c16="http://schemas.microsoft.com/office/drawing/2014/chart" uri="{C3380CC4-5D6E-409C-BE32-E72D297353CC}">
                <c16:uniqueId val="{00000001-34D1-47D8-9448-F415570C2536}"/>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34D1-47D8-9448-F415570C2536}"/>
              </c:ext>
            </c:extLst>
          </c:dPt>
          <c:cat>
            <c:strRef>
              <c:f>Sheet1!$A$2:$A$3</c:f>
              <c:strCache>
                <c:ptCount val="2"/>
                <c:pt idx="0">
                  <c:v>1st Qtr</c:v>
                </c:pt>
                <c:pt idx="1">
                  <c:v>2nd Qtr</c:v>
                </c:pt>
              </c:strCache>
            </c:strRef>
          </c:cat>
          <c:val>
            <c:numRef>
              <c:f>Sheet1!$B$2:$B$3</c:f>
              <c:numCache>
                <c:formatCode>0%</c:formatCode>
                <c:ptCount val="2"/>
                <c:pt idx="0">
                  <c:v>0.13</c:v>
                </c:pt>
                <c:pt idx="1">
                  <c:v>0.87</c:v>
                </c:pt>
              </c:numCache>
            </c:numRef>
          </c:val>
          <c:extLst>
            <c:ext xmlns:c16="http://schemas.microsoft.com/office/drawing/2014/chart" uri="{C3380CC4-5D6E-409C-BE32-E72D297353CC}">
              <c16:uniqueId val="{00000004-34D1-47D8-9448-F415570C253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366153260082028E-3"/>
          <c:y val="5.7601850619638903E-4"/>
          <c:w val="0.99156338467399174"/>
          <c:h val="0.9958729079076859"/>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EFB-48B3-8248-20DA3B12CE77}"/>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EFB-48B3-8248-20DA3B12CE77}"/>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EFB-48B3-8248-20DA3B12CE77}"/>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Sheet1!$B$2:$B$11</c:f>
              <c:numCache>
                <c:formatCode>0</c:formatCode>
                <c:ptCount val="10"/>
                <c:pt idx="0">
                  <c:v>-52</c:v>
                </c:pt>
                <c:pt idx="1">
                  <c:v>-42</c:v>
                </c:pt>
                <c:pt idx="2">
                  <c:v>-41</c:v>
                </c:pt>
                <c:pt idx="3">
                  <c:v>-30</c:v>
                </c:pt>
                <c:pt idx="4">
                  <c:v>-30</c:v>
                </c:pt>
                <c:pt idx="5">
                  <c:v>-27</c:v>
                </c:pt>
                <c:pt idx="6">
                  <c:v>-26</c:v>
                </c:pt>
                <c:pt idx="7">
                  <c:v>-23</c:v>
                </c:pt>
                <c:pt idx="8">
                  <c:v>-18</c:v>
                </c:pt>
                <c:pt idx="9">
                  <c:v>-11</c:v>
                </c:pt>
              </c:numCache>
            </c:numRef>
          </c:val>
          <c:extLst>
            <c:ext xmlns:c16="http://schemas.microsoft.com/office/drawing/2014/chart" uri="{C3380CC4-5D6E-409C-BE32-E72D297353CC}">
              <c16:uniqueId val="{00000003-8EFB-48B3-8248-20DA3B12CE77}"/>
            </c:ext>
          </c:extLst>
        </c:ser>
        <c:ser>
          <c:idx val="1"/>
          <c:order val="1"/>
          <c:tx>
            <c:strRef>
              <c:f>Sheet1!$C$1</c:f>
              <c:strCache>
                <c:ptCount val="1"/>
                <c:pt idx="0">
                  <c:v>Global Citizens</c:v>
                </c:pt>
              </c:strCache>
            </c:strRef>
          </c:tx>
          <c:spPr>
            <a:solidFill>
              <a:srgbClr val="103C50">
                <a:lumMod val="50000"/>
                <a:lumOff val="5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EFB-48B3-8248-20DA3B12CE77}"/>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Sheet1!$C$2:$C$11</c:f>
              <c:numCache>
                <c:formatCode>0</c:formatCode>
                <c:ptCount val="10"/>
                <c:pt idx="0">
                  <c:v>56</c:v>
                </c:pt>
                <c:pt idx="1">
                  <c:v>38</c:v>
                </c:pt>
                <c:pt idx="2">
                  <c:v>33</c:v>
                </c:pt>
                <c:pt idx="3">
                  <c:v>32</c:v>
                </c:pt>
                <c:pt idx="4">
                  <c:v>26</c:v>
                </c:pt>
                <c:pt idx="5">
                  <c:v>34</c:v>
                </c:pt>
                <c:pt idx="6">
                  <c:v>32</c:v>
                </c:pt>
                <c:pt idx="7">
                  <c:v>17</c:v>
                </c:pt>
                <c:pt idx="8">
                  <c:v>22</c:v>
                </c:pt>
                <c:pt idx="9">
                  <c:v>9</c:v>
                </c:pt>
              </c:numCache>
            </c:numRef>
          </c:val>
          <c:extLst>
            <c:ext xmlns:c16="http://schemas.microsoft.com/office/drawing/2014/chart" uri="{C3380CC4-5D6E-409C-BE32-E72D297353CC}">
              <c16:uniqueId val="{00000005-8EFB-48B3-8248-20DA3B12CE77}"/>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637765170171797"/>
          <c:y val="0"/>
          <c:w val="0.59362234829828209"/>
          <c:h val="0.96330423677146626"/>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C07-471D-BB2F-36264B7E457F}"/>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C07-471D-BB2F-36264B7E457F}"/>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C07-471D-BB2F-36264B7E457F}"/>
                </c:ext>
              </c:extLst>
            </c:dLbl>
            <c:dLbl>
              <c:idx val="12"/>
              <c:tx>
                <c:rich>
                  <a:bodyPr/>
                  <a:lstStyle/>
                  <a:p>
                    <a:fld id="{2B8ABB70-56EB-45ED-8B1A-19BF507CD675}" type="VALUE">
                      <a:rPr lang="en-US" sz="1000">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C07-471D-BB2F-36264B7E457F}"/>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Sheet1!$B$2:$B$16</c:f>
              <c:numCache>
                <c:formatCode>0</c:formatCode>
                <c:ptCount val="15"/>
                <c:pt idx="0">
                  <c:v>-51</c:v>
                </c:pt>
                <c:pt idx="1">
                  <c:v>-49</c:v>
                </c:pt>
                <c:pt idx="2">
                  <c:v>-36</c:v>
                </c:pt>
                <c:pt idx="3">
                  <c:v>-30</c:v>
                </c:pt>
                <c:pt idx="4">
                  <c:v>-24</c:v>
                </c:pt>
                <c:pt idx="5">
                  <c:v>-18</c:v>
                </c:pt>
                <c:pt idx="6">
                  <c:v>-14</c:v>
                </c:pt>
                <c:pt idx="7">
                  <c:v>-12</c:v>
                </c:pt>
                <c:pt idx="8">
                  <c:v>-12</c:v>
                </c:pt>
                <c:pt idx="9">
                  <c:v>-8</c:v>
                </c:pt>
                <c:pt idx="10">
                  <c:v>-7</c:v>
                </c:pt>
                <c:pt idx="11">
                  <c:v>-7</c:v>
                </c:pt>
                <c:pt idx="12">
                  <c:v>-6</c:v>
                </c:pt>
                <c:pt idx="13">
                  <c:v>-6</c:v>
                </c:pt>
                <c:pt idx="14">
                  <c:v>-5</c:v>
                </c:pt>
              </c:numCache>
            </c:numRef>
          </c:val>
          <c:extLst>
            <c:ext xmlns:c16="http://schemas.microsoft.com/office/drawing/2014/chart" uri="{C3380CC4-5D6E-409C-BE32-E72D297353CC}">
              <c16:uniqueId val="{00000004-AC07-471D-BB2F-36264B7E457F}"/>
            </c:ext>
          </c:extLst>
        </c:ser>
        <c:ser>
          <c:idx val="1"/>
          <c:order val="1"/>
          <c:tx>
            <c:strRef>
              <c:f>Sheet1!$C$1</c:f>
              <c:strCache>
                <c:ptCount val="1"/>
                <c:pt idx="0">
                  <c:v>Global Citizens</c:v>
                </c:pt>
              </c:strCache>
            </c:strRef>
          </c:tx>
          <c:spPr>
            <a:solidFill>
              <a:srgbClr val="103C50">
                <a:lumMod val="50000"/>
                <a:lumOff val="5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C07-471D-BB2F-36264B7E457F}"/>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Sheet1!$C$2:$C$16</c:f>
              <c:numCache>
                <c:formatCode>0</c:formatCode>
                <c:ptCount val="15"/>
                <c:pt idx="0">
                  <c:v>56</c:v>
                </c:pt>
                <c:pt idx="1">
                  <c:v>54</c:v>
                </c:pt>
                <c:pt idx="2">
                  <c:v>45</c:v>
                </c:pt>
                <c:pt idx="3">
                  <c:v>40</c:v>
                </c:pt>
                <c:pt idx="4">
                  <c:v>17</c:v>
                </c:pt>
                <c:pt idx="5">
                  <c:v>16</c:v>
                </c:pt>
                <c:pt idx="6">
                  <c:v>14</c:v>
                </c:pt>
                <c:pt idx="7">
                  <c:v>7</c:v>
                </c:pt>
                <c:pt idx="8">
                  <c:v>12</c:v>
                </c:pt>
                <c:pt idx="9">
                  <c:v>7</c:v>
                </c:pt>
                <c:pt idx="10">
                  <c:v>3</c:v>
                </c:pt>
                <c:pt idx="11">
                  <c:v>5</c:v>
                </c:pt>
                <c:pt idx="12">
                  <c:v>5</c:v>
                </c:pt>
                <c:pt idx="13">
                  <c:v>9</c:v>
                </c:pt>
                <c:pt idx="14">
                  <c:v>4</c:v>
                </c:pt>
              </c:numCache>
            </c:numRef>
          </c:val>
          <c:extLst>
            <c:ext xmlns:c16="http://schemas.microsoft.com/office/drawing/2014/chart" uri="{C3380CC4-5D6E-409C-BE32-E72D297353CC}">
              <c16:uniqueId val="{00000006-AC07-471D-BB2F-36264B7E457F}"/>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832629017680409"/>
          <c:y val="5.7601850619638903E-4"/>
          <c:w val="0.48167370982319591"/>
          <c:h val="0.98840996876750764"/>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562-4046-BAD5-692C332172F4}"/>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62-4046-BAD5-692C332172F4}"/>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562-4046-BAD5-692C332172F4}"/>
                </c:ext>
              </c:extLst>
            </c:dLbl>
            <c:numFmt formatCode="0;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Sheet1!$B$2:$B$12</c:f>
              <c:numCache>
                <c:formatCode>0</c:formatCode>
                <c:ptCount val="11"/>
                <c:pt idx="0">
                  <c:v>-42</c:v>
                </c:pt>
                <c:pt idx="1">
                  <c:v>-40</c:v>
                </c:pt>
                <c:pt idx="2">
                  <c:v>-38</c:v>
                </c:pt>
                <c:pt idx="3">
                  <c:v>-38</c:v>
                </c:pt>
                <c:pt idx="4">
                  <c:v>-29</c:v>
                </c:pt>
                <c:pt idx="5">
                  <c:v>-29</c:v>
                </c:pt>
                <c:pt idx="6">
                  <c:v>-27</c:v>
                </c:pt>
                <c:pt idx="7">
                  <c:v>-23</c:v>
                </c:pt>
                <c:pt idx="8">
                  <c:v>-21</c:v>
                </c:pt>
                <c:pt idx="9">
                  <c:v>-20</c:v>
                </c:pt>
                <c:pt idx="10">
                  <c:v>-19</c:v>
                </c:pt>
              </c:numCache>
            </c:numRef>
          </c:val>
          <c:extLst>
            <c:ext xmlns:c16="http://schemas.microsoft.com/office/drawing/2014/chart" uri="{C3380CC4-5D6E-409C-BE32-E72D297353CC}">
              <c16:uniqueId val="{00000003-1562-4046-BAD5-692C332172F4}"/>
            </c:ext>
          </c:extLst>
        </c:ser>
        <c:ser>
          <c:idx val="1"/>
          <c:order val="1"/>
          <c:tx>
            <c:strRef>
              <c:f>Sheet1!$C$1</c:f>
              <c:strCache>
                <c:ptCount val="1"/>
                <c:pt idx="0">
                  <c:v>Global Citizens</c:v>
                </c:pt>
              </c:strCache>
            </c:strRef>
          </c:tx>
          <c:spPr>
            <a:solidFill>
              <a:srgbClr val="103C50">
                <a:lumMod val="50000"/>
                <a:lumOff val="5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562-4046-BAD5-692C332172F4}"/>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Sheet1!$C$2:$C$12</c:f>
              <c:numCache>
                <c:formatCode>0</c:formatCode>
                <c:ptCount val="11"/>
                <c:pt idx="0">
                  <c:v>35</c:v>
                </c:pt>
                <c:pt idx="1">
                  <c:v>24</c:v>
                </c:pt>
                <c:pt idx="2">
                  <c:v>26</c:v>
                </c:pt>
                <c:pt idx="3">
                  <c:v>22</c:v>
                </c:pt>
                <c:pt idx="4">
                  <c:v>11</c:v>
                </c:pt>
                <c:pt idx="5">
                  <c:v>16</c:v>
                </c:pt>
                <c:pt idx="6">
                  <c:v>12</c:v>
                </c:pt>
                <c:pt idx="7">
                  <c:v>16</c:v>
                </c:pt>
                <c:pt idx="8">
                  <c:v>10</c:v>
                </c:pt>
                <c:pt idx="9">
                  <c:v>4</c:v>
                </c:pt>
                <c:pt idx="10">
                  <c:v>5</c:v>
                </c:pt>
              </c:numCache>
            </c:numRef>
          </c:val>
          <c:extLst>
            <c:ext xmlns:c16="http://schemas.microsoft.com/office/drawing/2014/chart" uri="{C3380CC4-5D6E-409C-BE32-E72D297353CC}">
              <c16:uniqueId val="{00000005-1562-4046-BAD5-692C332172F4}"/>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4749397886321055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Sheet1!$B$2:$B$5</c:f>
              <c:numCache>
                <c:formatCode>0</c:formatCode>
                <c:ptCount val="4"/>
                <c:pt idx="0">
                  <c:v>-44</c:v>
                </c:pt>
                <c:pt idx="1">
                  <c:v>-28</c:v>
                </c:pt>
                <c:pt idx="2">
                  <c:v>-17</c:v>
                </c:pt>
                <c:pt idx="3">
                  <c:v>-11</c:v>
                </c:pt>
              </c:numCache>
            </c:numRef>
          </c:val>
          <c:extLst>
            <c:ext xmlns:c16="http://schemas.microsoft.com/office/drawing/2014/chart" uri="{C3380CC4-5D6E-409C-BE32-E72D297353CC}">
              <c16:uniqueId val="{00000000-9D96-4559-ADF5-2C292808AFB9}"/>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dLbl>
              <c:idx val="0"/>
              <c:tx>
                <c:rich>
                  <a:bodyPr wrap="square" lIns="38100" tIns="19050" rIns="38100" bIns="19050" anchor="ctr">
                    <a:noAutofit/>
                  </a:bodyPr>
                  <a:lstStyle/>
                  <a:p>
                    <a:pPr>
                      <a:defRPr>
                        <a:latin typeface="Barlow" panose="00000500000000000000" pitchFamily="2" charset="0"/>
                      </a:defRPr>
                    </a:pPr>
                    <a:fld id="{3CC6CA50-F9EB-4431-AC57-F50A8E972109}" type="VALUE">
                      <a:rPr lang="en-US">
                        <a:latin typeface="Barlow" panose="00000500000000000000" pitchFamily="2" charset="0"/>
                      </a:rPr>
                      <a:pPr>
                        <a:defRPr>
                          <a:latin typeface="Barlow" panose="00000500000000000000" pitchFamily="2" charset="0"/>
                        </a:defRPr>
                      </a:pPr>
                      <a:t>[VALUE]</a:t>
                    </a:fld>
                    <a:endParaRPr lang="en-IE"/>
                  </a:p>
                </c:rich>
              </c:tx>
              <c:numFmt formatCode="0;0" sourceLinked="0"/>
              <c:spPr>
                <a:noFill/>
                <a:ln w="25400">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D96-4559-ADF5-2C292808AFB9}"/>
                </c:ext>
              </c:extLst>
            </c:dLbl>
            <c:dLbl>
              <c:idx val="2"/>
              <c:tx>
                <c:rich>
                  <a:bodyPr/>
                  <a:lstStyle/>
                  <a:p>
                    <a:fld id="{12D7AFA7-7C23-4BFC-BDF0-370174458B12}"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D96-4559-ADF5-2C292808AFB9}"/>
                </c:ext>
              </c:extLst>
            </c:dLbl>
            <c:dLbl>
              <c:idx val="3"/>
              <c:layout>
                <c:manualLayout>
                  <c:x val="2.9925278112162584E-2"/>
                  <c:y val="1.344464765880668E-16"/>
                </c:manualLayout>
              </c:layout>
              <c:tx>
                <c:rich>
                  <a:bodyPr/>
                  <a:lstStyle/>
                  <a:p>
                    <a:fld id="{2BF25876-3378-4A1B-B077-28A2F568893B}"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D96-4559-ADF5-2C292808AFB9}"/>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Sheet1!$C$2:$C$5</c:f>
              <c:numCache>
                <c:formatCode>0</c:formatCode>
                <c:ptCount val="4"/>
                <c:pt idx="0">
                  <c:v>67</c:v>
                </c:pt>
                <c:pt idx="1">
                  <c:v>28</c:v>
                </c:pt>
                <c:pt idx="2">
                  <c:v>6</c:v>
                </c:pt>
                <c:pt idx="3" formatCode="General">
                  <c:v>0</c:v>
                </c:pt>
              </c:numCache>
            </c:numRef>
          </c:val>
          <c:extLst>
            <c:ext xmlns:c16="http://schemas.microsoft.com/office/drawing/2014/chart" uri="{C3380CC4-5D6E-409C-BE32-E72D297353CC}">
              <c16:uniqueId val="{00000004-9D96-4559-ADF5-2C292808AFB9}"/>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515407841223845"/>
          <c:y val="3.3772973282074438E-2"/>
          <c:w val="0.5619315598583798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6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Sheet1!$B$2:$B$4</c:f>
              <c:numCache>
                <c:formatCode>0</c:formatCode>
                <c:ptCount val="3"/>
                <c:pt idx="0">
                  <c:v>-51</c:v>
                </c:pt>
                <c:pt idx="1">
                  <c:v>-32</c:v>
                </c:pt>
                <c:pt idx="2">
                  <c:v>-17</c:v>
                </c:pt>
              </c:numCache>
            </c:numRef>
          </c:val>
          <c:extLst>
            <c:ext xmlns:c16="http://schemas.microsoft.com/office/drawing/2014/chart" uri="{C3380CC4-5D6E-409C-BE32-E72D297353CC}">
              <c16:uniqueId val="{00000000-E11B-4E1E-997D-A16FA4AADD1D}"/>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Sheet1!$C$2:$C$4</c:f>
              <c:numCache>
                <c:formatCode>0</c:formatCode>
                <c:ptCount val="3"/>
                <c:pt idx="0">
                  <c:v>61</c:v>
                </c:pt>
                <c:pt idx="1">
                  <c:v>23</c:v>
                </c:pt>
                <c:pt idx="2">
                  <c:v>16</c:v>
                </c:pt>
              </c:numCache>
            </c:numRef>
          </c:val>
          <c:extLst>
            <c:ext xmlns:c16="http://schemas.microsoft.com/office/drawing/2014/chart" uri="{C3380CC4-5D6E-409C-BE32-E72D297353CC}">
              <c16:uniqueId val="{00000001-E11B-4E1E-997D-A16FA4AADD1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8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chemeClr val="bg2"/>
              </a:solidFill>
              <a:ln w="19050">
                <a:noFill/>
              </a:ln>
              <a:effectLst/>
            </c:spPr>
            <c:extLst>
              <c:ext xmlns:c16="http://schemas.microsoft.com/office/drawing/2014/chart" uri="{C3380CC4-5D6E-409C-BE32-E72D297353CC}">
                <c16:uniqueId val="{00000001-5BF3-420D-BE33-F33B1B050383}"/>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5BF3-420D-BE33-F33B1B050383}"/>
              </c:ext>
            </c:extLst>
          </c:dPt>
          <c:cat>
            <c:strRef>
              <c:f>Sheet1!$A$2:$A$3</c:f>
              <c:strCache>
                <c:ptCount val="2"/>
                <c:pt idx="0">
                  <c:v>1st Qtr</c:v>
                </c:pt>
                <c:pt idx="1">
                  <c:v>2nd Qtr</c:v>
                </c:pt>
              </c:strCache>
            </c:strRef>
          </c:cat>
          <c:val>
            <c:numRef>
              <c:f>Sheet1!$B$2:$B$3</c:f>
              <c:numCache>
                <c:formatCode>0%</c:formatCode>
                <c:ptCount val="2"/>
                <c:pt idx="0">
                  <c:v>0.13</c:v>
                </c:pt>
                <c:pt idx="1">
                  <c:v>0.87</c:v>
                </c:pt>
              </c:numCache>
            </c:numRef>
          </c:val>
          <c:extLst>
            <c:ext xmlns:c16="http://schemas.microsoft.com/office/drawing/2014/chart" uri="{C3380CC4-5D6E-409C-BE32-E72D297353CC}">
              <c16:uniqueId val="{00000004-5BF3-420D-BE33-F33B1B050383}"/>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822770594652948E-2"/>
          <c:y val="3.377320966951005E-2"/>
          <c:w val="0.9507605560676374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BC-4476-99D5-34A3DF05D655}"/>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c:v>
                </c:pt>
              </c:strCache>
            </c:strRef>
          </c:cat>
          <c:val>
            <c:numRef>
              <c:f>Sheet1!$B$2:$B$4</c:f>
              <c:numCache>
                <c:formatCode>0</c:formatCode>
                <c:ptCount val="3"/>
                <c:pt idx="0">
                  <c:v>-47</c:v>
                </c:pt>
                <c:pt idx="1">
                  <c:v>-23</c:v>
                </c:pt>
                <c:pt idx="2">
                  <c:v>-30</c:v>
                </c:pt>
              </c:numCache>
            </c:numRef>
          </c:val>
          <c:extLst>
            <c:ext xmlns:c16="http://schemas.microsoft.com/office/drawing/2014/chart" uri="{C3380CC4-5D6E-409C-BE32-E72D297353CC}">
              <c16:uniqueId val="{00000001-33BC-4476-99D5-34A3DF05D655}"/>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dLbl>
              <c:idx val="0"/>
              <c:tx>
                <c:rich>
                  <a:bodyPr/>
                  <a:lstStyle/>
                  <a:p>
                    <a:fld id="{461098B7-83D0-44D8-9535-727D4E15B394}"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3BC-4476-99D5-34A3DF05D655}"/>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c:v>
                </c:pt>
              </c:strCache>
            </c:strRef>
          </c:cat>
          <c:val>
            <c:numRef>
              <c:f>Sheet1!$C$2:$C$4</c:f>
              <c:numCache>
                <c:formatCode>0</c:formatCode>
                <c:ptCount val="3"/>
                <c:pt idx="0">
                  <c:v>43</c:v>
                </c:pt>
                <c:pt idx="1">
                  <c:v>15</c:v>
                </c:pt>
                <c:pt idx="2">
                  <c:v>42</c:v>
                </c:pt>
              </c:numCache>
            </c:numRef>
          </c:val>
          <c:extLst>
            <c:ext xmlns:c16="http://schemas.microsoft.com/office/drawing/2014/chart" uri="{C3380CC4-5D6E-409C-BE32-E72D297353CC}">
              <c16:uniqueId val="{00000003-33BC-4476-99D5-34A3DF05D655}"/>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chemeClr val="bg2"/>
              </a:solidFill>
              <a:ln w="19050">
                <a:noFill/>
              </a:ln>
              <a:effectLst/>
            </c:spPr>
            <c:extLst>
              <c:ext xmlns:c16="http://schemas.microsoft.com/office/drawing/2014/chart" uri="{C3380CC4-5D6E-409C-BE32-E72D297353CC}">
                <c16:uniqueId val="{00000001-0019-47C2-9E06-880DEE4BF0B4}"/>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0019-47C2-9E06-880DEE4BF0B4}"/>
              </c:ext>
            </c:extLst>
          </c:dPt>
          <c:cat>
            <c:strRef>
              <c:f>Sheet1!$A$2:$A$3</c:f>
              <c:strCache>
                <c:ptCount val="2"/>
                <c:pt idx="0">
                  <c:v>1st Qtr</c:v>
                </c:pt>
                <c:pt idx="1">
                  <c:v>2nd Qtr</c:v>
                </c:pt>
              </c:strCache>
            </c:strRef>
          </c:cat>
          <c:val>
            <c:numRef>
              <c:f>Sheet1!$B$2:$B$3</c:f>
              <c:numCache>
                <c:formatCode>0%</c:formatCode>
                <c:ptCount val="2"/>
                <c:pt idx="0">
                  <c:v>0.13</c:v>
                </c:pt>
                <c:pt idx="1">
                  <c:v>0.87</c:v>
                </c:pt>
              </c:numCache>
            </c:numRef>
          </c:val>
          <c:extLst>
            <c:ext xmlns:c16="http://schemas.microsoft.com/office/drawing/2014/chart" uri="{C3380CC4-5D6E-409C-BE32-E72D297353CC}">
              <c16:uniqueId val="{00000004-0019-47C2-9E06-880DEE4BF0B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92107788364956"/>
          <c:y val="4.4797009887041814E-2"/>
          <c:w val="0.8500789221163505"/>
          <c:h val="0.92833270110008581"/>
        </c:manualLayout>
      </c:layout>
      <c:barChart>
        <c:barDir val="bar"/>
        <c:grouping val="stacked"/>
        <c:varyColors val="0"/>
        <c:ser>
          <c:idx val="0"/>
          <c:order val="0"/>
          <c:tx>
            <c:strRef>
              <c:f>Sheet1!$B$1</c:f>
              <c:strCache>
                <c:ptCount val="1"/>
                <c:pt idx="0">
                  <c:v>2047</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E3-4C37-A801-69CF45F21BE0}"/>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Sheet1!$B$2:$B$13</c:f>
              <c:numCache>
                <c:formatCode>0</c:formatCode>
                <c:ptCount val="12"/>
                <c:pt idx="0">
                  <c:v>-43</c:v>
                </c:pt>
                <c:pt idx="1">
                  <c:v>-41</c:v>
                </c:pt>
                <c:pt idx="2">
                  <c:v>-40</c:v>
                </c:pt>
                <c:pt idx="3">
                  <c:v>-29</c:v>
                </c:pt>
                <c:pt idx="4">
                  <c:v>-23</c:v>
                </c:pt>
                <c:pt idx="5">
                  <c:v>-22</c:v>
                </c:pt>
                <c:pt idx="6">
                  <c:v>-16</c:v>
                </c:pt>
                <c:pt idx="7">
                  <c:v>-12</c:v>
                </c:pt>
                <c:pt idx="8">
                  <c:v>-11</c:v>
                </c:pt>
                <c:pt idx="9">
                  <c:v>-10</c:v>
                </c:pt>
                <c:pt idx="10">
                  <c:v>-8</c:v>
                </c:pt>
                <c:pt idx="11">
                  <c:v>-7</c:v>
                </c:pt>
              </c:numCache>
            </c:numRef>
          </c:val>
          <c:extLst>
            <c:ext xmlns:c16="http://schemas.microsoft.com/office/drawing/2014/chart" uri="{C3380CC4-5D6E-409C-BE32-E72D297353CC}">
              <c16:uniqueId val="{00000001-78E3-4C37-A801-69CF45F21BE0}"/>
            </c:ext>
          </c:extLst>
        </c:ser>
        <c:ser>
          <c:idx val="1"/>
          <c:order val="1"/>
          <c:tx>
            <c:strRef>
              <c:f>Sheet1!$C$1</c:f>
              <c:strCache>
                <c:ptCount val="1"/>
                <c:pt idx="0">
                  <c:v>321</c:v>
                </c:pt>
              </c:strCache>
            </c:strRef>
          </c:tx>
          <c:spPr>
            <a:solidFill>
              <a:srgbClr val="103C50">
                <a:lumMod val="50000"/>
                <a:lumOff val="50000"/>
              </a:srgbClr>
            </a:solidFill>
            <a:ln w="12700">
              <a:solidFill>
                <a:srgbClr val="FFFFFF"/>
              </a:solidFill>
              <a:prstDash val="solid"/>
            </a:ln>
          </c:spPr>
          <c:invertIfNegative val="0"/>
          <c:dLbls>
            <c:dLbl>
              <c:idx val="11"/>
              <c:layout>
                <c:manualLayout>
                  <c:x val="1.295533232637644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8E3-4C37-A801-69CF45F21BE0}"/>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Sheet1!$C$2:$C$13</c:f>
              <c:numCache>
                <c:formatCode>0</c:formatCode>
                <c:ptCount val="12"/>
                <c:pt idx="0">
                  <c:v>48</c:v>
                </c:pt>
                <c:pt idx="1">
                  <c:v>51</c:v>
                </c:pt>
                <c:pt idx="2">
                  <c:v>49</c:v>
                </c:pt>
                <c:pt idx="3">
                  <c:v>30</c:v>
                </c:pt>
                <c:pt idx="4">
                  <c:v>30</c:v>
                </c:pt>
                <c:pt idx="5">
                  <c:v>26</c:v>
                </c:pt>
                <c:pt idx="6">
                  <c:v>16</c:v>
                </c:pt>
                <c:pt idx="7">
                  <c:v>9</c:v>
                </c:pt>
                <c:pt idx="8">
                  <c:v>8</c:v>
                </c:pt>
                <c:pt idx="9">
                  <c:v>9</c:v>
                </c:pt>
                <c:pt idx="10" formatCode="General">
                  <c:v>4</c:v>
                </c:pt>
                <c:pt idx="11">
                  <c:v>6</c:v>
                </c:pt>
              </c:numCache>
            </c:numRef>
          </c:val>
          <c:extLst>
            <c:ext xmlns:c16="http://schemas.microsoft.com/office/drawing/2014/chart" uri="{C3380CC4-5D6E-409C-BE32-E72D297353CC}">
              <c16:uniqueId val="{00000003-78E3-4C37-A801-69CF45F21BE0}"/>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9850746268656716E-2"/>
          <c:w val="1"/>
          <c:h val="0.92324093816631125"/>
        </c:manualLayout>
      </c:layout>
      <c:barChart>
        <c:barDir val="col"/>
        <c:grouping val="percentStacked"/>
        <c:varyColors val="0"/>
        <c:ser>
          <c:idx val="0"/>
          <c:order val="0"/>
          <c:tx>
            <c:strRef>
              <c:f>Sheet1!$A$2</c:f>
              <c:strCache>
                <c:ptCount val="1"/>
                <c:pt idx="0">
                  <c:v>More positive than negative</c:v>
                </c:pt>
              </c:strCache>
            </c:strRef>
          </c:tx>
          <c:spPr>
            <a:solidFill>
              <a:srgbClr val="1DAFAD"/>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Sheet1!$B$2:$H$2</c:f>
              <c:numCache>
                <c:formatCode>0</c:formatCode>
                <c:ptCount val="7"/>
                <c:pt idx="0" formatCode="General">
                  <c:v>68</c:v>
                </c:pt>
                <c:pt idx="1">
                  <c:v>65</c:v>
                </c:pt>
                <c:pt idx="2">
                  <c:v>63</c:v>
                </c:pt>
                <c:pt idx="3">
                  <c:v>59</c:v>
                </c:pt>
                <c:pt idx="4">
                  <c:v>54</c:v>
                </c:pt>
                <c:pt idx="5">
                  <c:v>50</c:v>
                </c:pt>
                <c:pt idx="6">
                  <c:v>51</c:v>
                </c:pt>
              </c:numCache>
            </c:numRef>
          </c:val>
          <c:extLst>
            <c:ext xmlns:c16="http://schemas.microsoft.com/office/drawing/2014/chart" uri="{C3380CC4-5D6E-409C-BE32-E72D297353CC}">
              <c16:uniqueId val="{00000000-B9C9-462B-A208-8DD025470A3E}"/>
            </c:ext>
          </c:extLst>
        </c:ser>
        <c:ser>
          <c:idx val="1"/>
          <c:order val="1"/>
          <c:tx>
            <c:strRef>
              <c:f>Sheet1!$A$3</c:f>
              <c:strCache>
                <c:ptCount val="1"/>
                <c:pt idx="0">
                  <c:v>No strong opinion either way </c:v>
                </c:pt>
              </c:strCache>
            </c:strRef>
          </c:tx>
          <c:spPr>
            <a:solidFill>
              <a:sysClr val="window" lastClr="FFFFFF">
                <a:lumMod val="65000"/>
              </a:sysClr>
            </a:solidFill>
            <a:ln w="12700">
              <a:solidFill>
                <a:schemeClr val="bg1"/>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Sheet1!$B$3:$H$3</c:f>
              <c:numCache>
                <c:formatCode>0</c:formatCode>
                <c:ptCount val="7"/>
                <c:pt idx="0" formatCode="General">
                  <c:v>14</c:v>
                </c:pt>
                <c:pt idx="1">
                  <c:v>15</c:v>
                </c:pt>
                <c:pt idx="2">
                  <c:v>15</c:v>
                </c:pt>
                <c:pt idx="3">
                  <c:v>16</c:v>
                </c:pt>
                <c:pt idx="4">
                  <c:v>17</c:v>
                </c:pt>
                <c:pt idx="5">
                  <c:v>18</c:v>
                </c:pt>
                <c:pt idx="6">
                  <c:v>17</c:v>
                </c:pt>
              </c:numCache>
            </c:numRef>
          </c:val>
          <c:extLst>
            <c:ext xmlns:c16="http://schemas.microsoft.com/office/drawing/2014/chart" uri="{C3380CC4-5D6E-409C-BE32-E72D297353CC}">
              <c16:uniqueId val="{00000002-B9C9-462B-A208-8DD025470A3E}"/>
            </c:ext>
          </c:extLst>
        </c:ser>
        <c:ser>
          <c:idx val="2"/>
          <c:order val="2"/>
          <c:tx>
            <c:strRef>
              <c:f>Sheet1!$A$4</c:f>
              <c:strCache>
                <c:ptCount val="1"/>
                <c:pt idx="0">
                  <c:v>More negative than positive</c:v>
                </c:pt>
              </c:strCache>
            </c:strRef>
          </c:tx>
          <c:spPr>
            <a:solidFill>
              <a:srgbClr val="E50158"/>
            </a:solidFill>
            <a:ln w="12700">
              <a:solidFill>
                <a:sysClr val="window" lastClr="FFFFFF"/>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Sheet1!$B$4:$H$4</c:f>
              <c:numCache>
                <c:formatCode>0</c:formatCode>
                <c:ptCount val="7"/>
                <c:pt idx="0" formatCode="General">
                  <c:v>18</c:v>
                </c:pt>
                <c:pt idx="1">
                  <c:v>20</c:v>
                </c:pt>
                <c:pt idx="2">
                  <c:v>21</c:v>
                </c:pt>
                <c:pt idx="3">
                  <c:v>26</c:v>
                </c:pt>
                <c:pt idx="4">
                  <c:v>29</c:v>
                </c:pt>
                <c:pt idx="5">
                  <c:v>31</c:v>
                </c:pt>
                <c:pt idx="6">
                  <c:v>32</c:v>
                </c:pt>
              </c:numCache>
            </c:numRef>
          </c:val>
          <c:extLst>
            <c:ext xmlns:c16="http://schemas.microsoft.com/office/drawing/2014/chart" uri="{C3380CC4-5D6E-409C-BE32-E72D297353CC}">
              <c16:uniqueId val="{00000004-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2">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806374840671059E-2"/>
          <c:y val="3.377320966951005E-2"/>
          <c:w val="0.92732323183563514"/>
          <c:h val="0.9595928222275201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Sheet1!$B$2:$B$11</c:f>
              <c:numCache>
                <c:formatCode>0</c:formatCode>
                <c:ptCount val="10"/>
                <c:pt idx="0">
                  <c:v>-44</c:v>
                </c:pt>
                <c:pt idx="1">
                  <c:v>-43</c:v>
                </c:pt>
                <c:pt idx="2">
                  <c:v>-30</c:v>
                </c:pt>
                <c:pt idx="3">
                  <c:v>-27</c:v>
                </c:pt>
                <c:pt idx="4">
                  <c:v>-21</c:v>
                </c:pt>
                <c:pt idx="5">
                  <c:v>-17</c:v>
                </c:pt>
                <c:pt idx="6">
                  <c:v>-16</c:v>
                </c:pt>
                <c:pt idx="7">
                  <c:v>-15</c:v>
                </c:pt>
                <c:pt idx="8">
                  <c:v>-14</c:v>
                </c:pt>
                <c:pt idx="9">
                  <c:v>-13</c:v>
                </c:pt>
              </c:numCache>
            </c:numRef>
          </c:val>
          <c:extLst>
            <c:ext xmlns:c16="http://schemas.microsoft.com/office/drawing/2014/chart" uri="{C3380CC4-5D6E-409C-BE32-E72D297353CC}">
              <c16:uniqueId val="{00000000-0C35-4C0D-8E98-A5076E684E16}"/>
            </c:ext>
          </c:extLst>
        </c:ser>
        <c:ser>
          <c:idx val="1"/>
          <c:order val="1"/>
          <c:tx>
            <c:strRef>
              <c:f>Sheet1!$C$1</c:f>
              <c:strCache>
                <c:ptCount val="1"/>
                <c:pt idx="0">
                  <c:v>S.1</c:v>
                </c:pt>
              </c:strCache>
            </c:strRef>
          </c:tx>
          <c:spPr>
            <a:solidFill>
              <a:srgbClr val="103C50">
                <a:lumMod val="50000"/>
                <a:lumOff val="50000"/>
              </a:srgbClr>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Sheet1!$C$2:$C$11</c:f>
              <c:numCache>
                <c:formatCode>0</c:formatCode>
                <c:ptCount val="10"/>
                <c:pt idx="0">
                  <c:v>68</c:v>
                </c:pt>
                <c:pt idx="1">
                  <c:v>58</c:v>
                </c:pt>
                <c:pt idx="2">
                  <c:v>38</c:v>
                </c:pt>
                <c:pt idx="3">
                  <c:v>22</c:v>
                </c:pt>
                <c:pt idx="4">
                  <c:v>27</c:v>
                </c:pt>
                <c:pt idx="5">
                  <c:v>11</c:v>
                </c:pt>
                <c:pt idx="6">
                  <c:v>8</c:v>
                </c:pt>
                <c:pt idx="7">
                  <c:v>8</c:v>
                </c:pt>
                <c:pt idx="8">
                  <c:v>21</c:v>
                </c:pt>
                <c:pt idx="9">
                  <c:v>10</c:v>
                </c:pt>
              </c:numCache>
            </c:numRef>
          </c:val>
          <c:extLst>
            <c:ext xmlns:c16="http://schemas.microsoft.com/office/drawing/2014/chart" uri="{C3380CC4-5D6E-409C-BE32-E72D297353CC}">
              <c16:uniqueId val="{00000001-0C35-4C0D-8E98-A5076E684E16}"/>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111422543714576E-2"/>
          <c:y val="3.377309000583912E-2"/>
          <c:w val="0.91505277396541318"/>
          <c:h val="0.9511794092295143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Sheet1!$B$2:$B$13</c:f>
              <c:numCache>
                <c:formatCode>0</c:formatCode>
                <c:ptCount val="12"/>
                <c:pt idx="0">
                  <c:v>-40</c:v>
                </c:pt>
                <c:pt idx="1">
                  <c:v>-34</c:v>
                </c:pt>
                <c:pt idx="2">
                  <c:v>-30</c:v>
                </c:pt>
                <c:pt idx="3">
                  <c:v>-29</c:v>
                </c:pt>
                <c:pt idx="4">
                  <c:v>-28</c:v>
                </c:pt>
                <c:pt idx="5">
                  <c:v>-27</c:v>
                </c:pt>
                <c:pt idx="6">
                  <c:v>-27</c:v>
                </c:pt>
                <c:pt idx="7">
                  <c:v>-19</c:v>
                </c:pt>
                <c:pt idx="8">
                  <c:v>-18</c:v>
                </c:pt>
                <c:pt idx="9">
                  <c:v>-17</c:v>
                </c:pt>
                <c:pt idx="10">
                  <c:v>-17</c:v>
                </c:pt>
                <c:pt idx="11">
                  <c:v>-14</c:v>
                </c:pt>
              </c:numCache>
            </c:numRef>
          </c:val>
          <c:extLst>
            <c:ext xmlns:c16="http://schemas.microsoft.com/office/drawing/2014/chart" uri="{C3380CC4-5D6E-409C-BE32-E72D297353CC}">
              <c16:uniqueId val="{00000000-3562-4C84-989D-F554811825D1}"/>
            </c:ext>
          </c:extLst>
        </c:ser>
        <c:ser>
          <c:idx val="1"/>
          <c:order val="1"/>
          <c:tx>
            <c:strRef>
              <c:f>Sheet1!$C$1</c:f>
              <c:strCache>
                <c:ptCount val="1"/>
                <c:pt idx="0">
                  <c:v>S.1</c:v>
                </c:pt>
              </c:strCache>
            </c:strRef>
          </c:tx>
          <c:spPr>
            <a:solidFill>
              <a:srgbClr val="103C50">
                <a:lumMod val="50000"/>
                <a:lumOff val="50000"/>
              </a:srgbClr>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Sheet1!$C$2:$C$13</c:f>
              <c:numCache>
                <c:formatCode>0</c:formatCode>
                <c:ptCount val="12"/>
                <c:pt idx="0">
                  <c:v>50</c:v>
                </c:pt>
                <c:pt idx="1">
                  <c:v>44</c:v>
                </c:pt>
                <c:pt idx="2">
                  <c:v>28</c:v>
                </c:pt>
                <c:pt idx="3">
                  <c:v>33</c:v>
                </c:pt>
                <c:pt idx="4">
                  <c:v>24</c:v>
                </c:pt>
                <c:pt idx="5">
                  <c:v>34</c:v>
                </c:pt>
                <c:pt idx="6">
                  <c:v>22</c:v>
                </c:pt>
                <c:pt idx="7">
                  <c:v>16</c:v>
                </c:pt>
                <c:pt idx="8">
                  <c:v>13</c:v>
                </c:pt>
                <c:pt idx="9">
                  <c:v>9</c:v>
                </c:pt>
                <c:pt idx="10">
                  <c:v>19</c:v>
                </c:pt>
                <c:pt idx="11">
                  <c:v>6</c:v>
                </c:pt>
              </c:numCache>
            </c:numRef>
          </c:val>
          <c:extLst>
            <c:ext xmlns:c16="http://schemas.microsoft.com/office/drawing/2014/chart" uri="{C3380CC4-5D6E-409C-BE32-E72D297353CC}">
              <c16:uniqueId val="{00000001-3562-4C84-989D-F554811825D1}"/>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6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984624651703392E-2"/>
          <c:y val="3.377320966951005E-2"/>
          <c:w val="0.9720153753482966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
              <c:layout>
                <c:manualLayout>
                  <c:x val="-2.6936553357403522E-2"/>
                  <c:y val="0"/>
                </c:manualLayout>
              </c:layout>
              <c:tx>
                <c:rich>
                  <a:bodyPr/>
                  <a:lstStyle/>
                  <a:p>
                    <a:fld id="{FCCEE858-5CC7-43BB-B776-2B0246B25F3A}"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E33-4D67-A2FF-0572B7603C3B}"/>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33-4D67-A2FF-0572B7603C3B}"/>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either one way or the other</c:v>
                </c:pt>
              </c:strCache>
            </c:strRef>
          </c:cat>
          <c:val>
            <c:numRef>
              <c:f>Sheet1!$B$2:$B$4</c:f>
              <c:numCache>
                <c:formatCode>0</c:formatCode>
                <c:ptCount val="3"/>
                <c:pt idx="0">
                  <c:v>-64</c:v>
                </c:pt>
                <c:pt idx="1">
                  <c:v>-10</c:v>
                </c:pt>
                <c:pt idx="2">
                  <c:v>-26</c:v>
                </c:pt>
              </c:numCache>
            </c:numRef>
          </c:val>
          <c:extLst>
            <c:ext xmlns:c16="http://schemas.microsoft.com/office/drawing/2014/chart" uri="{C3380CC4-5D6E-409C-BE32-E72D297353CC}">
              <c16:uniqueId val="{00000002-5E33-4D67-A2FF-0572B7603C3B}"/>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dLbl>
              <c:idx val="1"/>
              <c:layout>
                <c:manualLayout>
                  <c:x val="3.4632711459518815E-2"/>
                  <c:y val="0"/>
                </c:manualLayout>
              </c:layout>
              <c:tx>
                <c:rich>
                  <a:bodyPr/>
                  <a:lstStyle/>
                  <a:p>
                    <a:fld id="{D1B83B1A-82AF-4D1D-882D-F3AE732BE24C}"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E33-4D67-A2FF-0572B7603C3B}"/>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either one way or the other</c:v>
                </c:pt>
              </c:strCache>
            </c:strRef>
          </c:cat>
          <c:val>
            <c:numRef>
              <c:f>Sheet1!$C$2:$C$4</c:f>
              <c:numCache>
                <c:formatCode>0</c:formatCode>
                <c:ptCount val="3"/>
                <c:pt idx="0">
                  <c:v>69</c:v>
                </c:pt>
                <c:pt idx="1">
                  <c:v>2</c:v>
                </c:pt>
                <c:pt idx="2">
                  <c:v>29</c:v>
                </c:pt>
              </c:numCache>
            </c:numRef>
          </c:val>
          <c:extLst>
            <c:ext xmlns:c16="http://schemas.microsoft.com/office/drawing/2014/chart" uri="{C3380CC4-5D6E-409C-BE32-E72D297353CC}">
              <c16:uniqueId val="{00000004-5E33-4D67-A2FF-0572B7603C3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272707525345731"/>
          <c:y val="5.5820707799526678E-2"/>
          <c:w val="0.71727292474654269"/>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0;[Black]#,##0.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People in general</c:v>
                </c:pt>
                <c:pt idx="1">
                  <c:v>Multilateral (EU &amp; UN)</c:v>
                </c:pt>
                <c:pt idx="2">
                  <c:v>Irish Government</c:v>
                </c:pt>
                <c:pt idx="3">
                  <c:v>Overseas aid organisations</c:v>
                </c:pt>
              </c:strCache>
            </c:strRef>
          </c:cat>
          <c:val>
            <c:numRef>
              <c:f>Sheet1!$B$2:$B$5</c:f>
              <c:numCache>
                <c:formatCode>0.00</c:formatCode>
                <c:ptCount val="4"/>
                <c:pt idx="0">
                  <c:v>-6.5</c:v>
                </c:pt>
                <c:pt idx="1">
                  <c:v>-5.23</c:v>
                </c:pt>
                <c:pt idx="2">
                  <c:v>-5.05</c:v>
                </c:pt>
                <c:pt idx="3">
                  <c:v>-4.97</c:v>
                </c:pt>
              </c:numCache>
            </c:numRef>
          </c:val>
          <c:extLst>
            <c:ext xmlns:c16="http://schemas.microsoft.com/office/drawing/2014/chart" uri="{C3380CC4-5D6E-409C-BE32-E72D297353CC}">
              <c16:uniqueId val="{00000000-E5A9-423A-96F8-1E55476E2043}"/>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numFmt formatCode="#,##0.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in general</c:v>
                </c:pt>
                <c:pt idx="1">
                  <c:v>Multilateral (EU &amp; UN)</c:v>
                </c:pt>
                <c:pt idx="2">
                  <c:v>Irish Government</c:v>
                </c:pt>
                <c:pt idx="3">
                  <c:v>Overseas aid organisations</c:v>
                </c:pt>
              </c:strCache>
            </c:strRef>
          </c:cat>
          <c:val>
            <c:numRef>
              <c:f>Sheet1!$C$2:$C$5</c:f>
              <c:numCache>
                <c:formatCode>0.00</c:formatCode>
                <c:ptCount val="4"/>
                <c:pt idx="0">
                  <c:v>7.17</c:v>
                </c:pt>
                <c:pt idx="1">
                  <c:v>5.98</c:v>
                </c:pt>
                <c:pt idx="2">
                  <c:v>5.93</c:v>
                </c:pt>
                <c:pt idx="3">
                  <c:v>5.5</c:v>
                </c:pt>
              </c:numCache>
            </c:numRef>
          </c:val>
          <c:extLst>
            <c:ext xmlns:c16="http://schemas.microsoft.com/office/drawing/2014/chart" uri="{C3380CC4-5D6E-409C-BE32-E72D297353CC}">
              <c16:uniqueId val="{00000001-E5A9-423A-96F8-1E55476E2043}"/>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0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491873776129801E-2"/>
          <c:y val="5.3324398259003453E-2"/>
          <c:w val="0.98508126223870196"/>
          <c:h val="0.9303045077972835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0A-42D7-B1B3-71780B568578}"/>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Sheet1!$B$2:$B$6</c:f>
              <c:numCache>
                <c:formatCode>0</c:formatCode>
                <c:ptCount val="5"/>
                <c:pt idx="0">
                  <c:v>-57</c:v>
                </c:pt>
                <c:pt idx="1">
                  <c:v>-46</c:v>
                </c:pt>
                <c:pt idx="2">
                  <c:v>-46</c:v>
                </c:pt>
                <c:pt idx="3">
                  <c:v>-42</c:v>
                </c:pt>
                <c:pt idx="4">
                  <c:v>-13</c:v>
                </c:pt>
              </c:numCache>
            </c:numRef>
          </c:val>
          <c:extLst>
            <c:ext xmlns:c16="http://schemas.microsoft.com/office/drawing/2014/chart" uri="{C3380CC4-5D6E-409C-BE32-E72D297353CC}">
              <c16:uniqueId val="{00000001-600A-42D7-B1B3-71780B568578}"/>
            </c:ext>
          </c:extLst>
        </c:ser>
        <c:ser>
          <c:idx val="1"/>
          <c:order val="1"/>
          <c:tx>
            <c:strRef>
              <c:f>Sheet1!$C$1</c:f>
              <c:strCache>
                <c:ptCount val="1"/>
                <c:pt idx="0">
                  <c:v>S.1</c:v>
                </c:pt>
              </c:strCache>
            </c:strRef>
          </c:tx>
          <c:spPr>
            <a:solidFill>
              <a:srgbClr val="39A6D7"/>
            </a:solidFill>
            <a:ln w="12700">
              <a:solidFill>
                <a:srgbClr val="FFFFFF"/>
              </a:solidFill>
              <a:prstDash val="solid"/>
            </a:ln>
          </c:spPr>
          <c:invertIfNegative val="0"/>
          <c:dLbls>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Sheet1!$C$2:$C$6</c:f>
              <c:numCache>
                <c:formatCode>0</c:formatCode>
                <c:ptCount val="5"/>
                <c:pt idx="0">
                  <c:v>81</c:v>
                </c:pt>
                <c:pt idx="1">
                  <c:v>64</c:v>
                </c:pt>
                <c:pt idx="2">
                  <c:v>26</c:v>
                </c:pt>
                <c:pt idx="3">
                  <c:v>63</c:v>
                </c:pt>
                <c:pt idx="4" formatCode="General">
                  <c:v>8</c:v>
                </c:pt>
              </c:numCache>
            </c:numRef>
          </c:val>
          <c:extLst>
            <c:ext xmlns:c16="http://schemas.microsoft.com/office/drawing/2014/chart" uri="{C3380CC4-5D6E-409C-BE32-E72D297353CC}">
              <c16:uniqueId val="{00000002-600A-42D7-B1B3-71780B568578}"/>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377320966951005E-2"/>
          <c:w val="1"/>
          <c:h val="0.9568117364624725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tx>
                <c:rich>
                  <a:bodyPr/>
                  <a:lstStyle/>
                  <a:p>
                    <a:fld id="{A3A7C735-8622-4E04-8259-B2FDBA534E91}" type="VALUE">
                      <a:rPr lang="en-US"/>
                      <a:pPr/>
                      <a:t>[VALUE]</a:t>
                    </a:fld>
                    <a:endParaRPr lang="en-I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46B-4E72-A146-B08B37C5B53E}"/>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Sheet1!$B$2:$B$13</c:f>
              <c:numCache>
                <c:formatCode>0</c:formatCode>
                <c:ptCount val="12"/>
                <c:pt idx="0">
                  <c:v>-43</c:v>
                </c:pt>
                <c:pt idx="1">
                  <c:v>-34</c:v>
                </c:pt>
                <c:pt idx="2">
                  <c:v>-32</c:v>
                </c:pt>
                <c:pt idx="3">
                  <c:v>-30</c:v>
                </c:pt>
                <c:pt idx="4">
                  <c:v>-29</c:v>
                </c:pt>
                <c:pt idx="5">
                  <c:v>-28</c:v>
                </c:pt>
                <c:pt idx="6">
                  <c:v>-26</c:v>
                </c:pt>
                <c:pt idx="7">
                  <c:v>-25</c:v>
                </c:pt>
                <c:pt idx="8">
                  <c:v>-22</c:v>
                </c:pt>
                <c:pt idx="9">
                  <c:v>-14</c:v>
                </c:pt>
                <c:pt idx="10">
                  <c:v>-11</c:v>
                </c:pt>
                <c:pt idx="11">
                  <c:v>-7</c:v>
                </c:pt>
              </c:numCache>
            </c:numRef>
          </c:val>
          <c:extLst>
            <c:ext xmlns:c16="http://schemas.microsoft.com/office/drawing/2014/chart" uri="{C3380CC4-5D6E-409C-BE32-E72D297353CC}">
              <c16:uniqueId val="{00000001-F46B-4E72-A146-B08B37C5B53E}"/>
            </c:ext>
          </c:extLst>
        </c:ser>
        <c:ser>
          <c:idx val="1"/>
          <c:order val="1"/>
          <c:tx>
            <c:strRef>
              <c:f>Sheet1!$C$1</c:f>
              <c:strCache>
                <c:ptCount val="1"/>
                <c:pt idx="0">
                  <c:v>S.1</c:v>
                </c:pt>
              </c:strCache>
            </c:strRef>
          </c:tx>
          <c:spPr>
            <a:solidFill>
              <a:srgbClr val="39A6D7"/>
            </a:solidFill>
            <a:ln>
              <a:solidFill>
                <a:sysClr val="window" lastClr="FFFFFF"/>
              </a:solidFill>
            </a:ln>
          </c:spPr>
          <c:invertIfNegative val="0"/>
          <c:dLbls>
            <c:spPr>
              <a:noFill/>
              <a:ln>
                <a:noFill/>
              </a:ln>
              <a:effectLst/>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Sheet1!$C$2:$C$13</c:f>
              <c:numCache>
                <c:formatCode>0</c:formatCode>
                <c:ptCount val="12"/>
                <c:pt idx="0">
                  <c:v>56</c:v>
                </c:pt>
                <c:pt idx="1">
                  <c:v>46</c:v>
                </c:pt>
                <c:pt idx="2">
                  <c:v>18</c:v>
                </c:pt>
                <c:pt idx="3">
                  <c:v>38</c:v>
                </c:pt>
                <c:pt idx="4">
                  <c:v>37</c:v>
                </c:pt>
                <c:pt idx="5">
                  <c:v>28</c:v>
                </c:pt>
                <c:pt idx="6">
                  <c:v>17</c:v>
                </c:pt>
                <c:pt idx="7">
                  <c:v>29</c:v>
                </c:pt>
                <c:pt idx="8" formatCode="General">
                  <c:v>14</c:v>
                </c:pt>
                <c:pt idx="9">
                  <c:v>5</c:v>
                </c:pt>
                <c:pt idx="10">
                  <c:v>9</c:v>
                </c:pt>
                <c:pt idx="11">
                  <c:v>2</c:v>
                </c:pt>
              </c:numCache>
            </c:numRef>
          </c:val>
          <c:extLst>
            <c:ext xmlns:c16="http://schemas.microsoft.com/office/drawing/2014/chart" uri="{C3380CC4-5D6E-409C-BE32-E72D297353CC}">
              <c16:uniqueId val="{00000002-F46B-4E72-A146-B08B37C5B53E}"/>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4797009887041814E-2"/>
          <c:w val="1"/>
          <c:h val="0.94443668193881547"/>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9F-44C5-B0D9-555BA05621ED}"/>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Sheet1!$B$2:$B$13</c:f>
              <c:numCache>
                <c:formatCode>0</c:formatCode>
                <c:ptCount val="12"/>
                <c:pt idx="0">
                  <c:v>-48</c:v>
                </c:pt>
                <c:pt idx="1">
                  <c:v>-47</c:v>
                </c:pt>
                <c:pt idx="2">
                  <c:v>-35</c:v>
                </c:pt>
                <c:pt idx="3">
                  <c:v>-30</c:v>
                </c:pt>
                <c:pt idx="4">
                  <c:v>-29</c:v>
                </c:pt>
                <c:pt idx="5">
                  <c:v>-27</c:v>
                </c:pt>
                <c:pt idx="6">
                  <c:v>-19</c:v>
                </c:pt>
                <c:pt idx="7">
                  <c:v>-17</c:v>
                </c:pt>
                <c:pt idx="8">
                  <c:v>-15</c:v>
                </c:pt>
                <c:pt idx="9">
                  <c:v>-14</c:v>
                </c:pt>
                <c:pt idx="10">
                  <c:v>-10</c:v>
                </c:pt>
                <c:pt idx="11">
                  <c:v>-8</c:v>
                </c:pt>
              </c:numCache>
            </c:numRef>
          </c:val>
          <c:extLst>
            <c:ext xmlns:c16="http://schemas.microsoft.com/office/drawing/2014/chart" uri="{C3380CC4-5D6E-409C-BE32-E72D297353CC}">
              <c16:uniqueId val="{00000001-F79F-44C5-B0D9-555BA05621ED}"/>
            </c:ext>
          </c:extLst>
        </c:ser>
        <c:ser>
          <c:idx val="1"/>
          <c:order val="1"/>
          <c:tx>
            <c:strRef>
              <c:f>Sheet1!$C$1</c:f>
              <c:strCache>
                <c:ptCount val="1"/>
                <c:pt idx="0">
                  <c:v>S.1</c:v>
                </c:pt>
              </c:strCache>
            </c:strRef>
          </c:tx>
          <c:spPr>
            <a:solidFill>
              <a:srgbClr val="39A6D7"/>
            </a:solidFill>
            <a:ln w="12700">
              <a:solidFill>
                <a:srgbClr val="FFFFFF"/>
              </a:solidFill>
              <a:prstDash val="solid"/>
            </a:ln>
          </c:spPr>
          <c:invertIfNegative val="0"/>
          <c:dLbls>
            <c:dLbl>
              <c:idx val="10"/>
              <c:layout>
                <c:manualLayout>
                  <c:x val="2.119170820185853E-2"/>
                  <c:y val="-5.31290055923488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9F-44C5-B0D9-555BA05621ED}"/>
                </c:ext>
              </c:extLst>
            </c:dLbl>
            <c:dLbl>
              <c:idx val="11"/>
              <c:layout>
                <c:manualLayout>
                  <c:x val="1.41278054679056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9F-44C5-B0D9-555BA05621ED}"/>
                </c:ext>
              </c:extLst>
            </c:dLbl>
            <c:numFmt formatCode="#,##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Sheet1!$C$2:$C$13</c:f>
              <c:numCache>
                <c:formatCode>0</c:formatCode>
                <c:ptCount val="12"/>
                <c:pt idx="0">
                  <c:v>87</c:v>
                </c:pt>
                <c:pt idx="1">
                  <c:v>25</c:v>
                </c:pt>
                <c:pt idx="2">
                  <c:v>13</c:v>
                </c:pt>
                <c:pt idx="3">
                  <c:v>4</c:v>
                </c:pt>
                <c:pt idx="4">
                  <c:v>69</c:v>
                </c:pt>
                <c:pt idx="5">
                  <c:v>71</c:v>
                </c:pt>
                <c:pt idx="6">
                  <c:v>8</c:v>
                </c:pt>
                <c:pt idx="7">
                  <c:v>14</c:v>
                </c:pt>
                <c:pt idx="8" formatCode="General">
                  <c:v>5</c:v>
                </c:pt>
                <c:pt idx="9">
                  <c:v>1</c:v>
                </c:pt>
                <c:pt idx="10">
                  <c:v>1</c:v>
                </c:pt>
                <c:pt idx="11">
                  <c:v>1</c:v>
                </c:pt>
              </c:numCache>
            </c:numRef>
          </c:val>
          <c:extLst>
            <c:ext xmlns:c16="http://schemas.microsoft.com/office/drawing/2014/chart" uri="{C3380CC4-5D6E-409C-BE32-E72D297353CC}">
              <c16:uniqueId val="{00000004-F79F-44C5-B0D9-555BA05621E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chemeClr val="bg2"/>
              </a:solidFill>
              <a:ln w="19050">
                <a:noFill/>
              </a:ln>
              <a:effectLst/>
            </c:spPr>
            <c:extLst>
              <c:ext xmlns:c16="http://schemas.microsoft.com/office/drawing/2014/chart" uri="{C3380CC4-5D6E-409C-BE32-E72D297353CC}">
                <c16:uniqueId val="{00000001-0F27-4822-8174-01FAD64B454E}"/>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0F27-4822-8174-01FAD64B454E}"/>
              </c:ext>
            </c:extLst>
          </c:dPt>
          <c:cat>
            <c:strRef>
              <c:f>Sheet1!$A$2:$A$3</c:f>
              <c:strCache>
                <c:ptCount val="2"/>
                <c:pt idx="0">
                  <c:v>1st Qtr</c:v>
                </c:pt>
                <c:pt idx="1">
                  <c:v>2nd Qtr</c:v>
                </c:pt>
              </c:strCache>
            </c:strRef>
          </c:cat>
          <c:val>
            <c:numRef>
              <c:f>Sheet1!$B$2:$B$3</c:f>
              <c:numCache>
                <c:formatCode>0%</c:formatCode>
                <c:ptCount val="2"/>
                <c:pt idx="0">
                  <c:v>0.13</c:v>
                </c:pt>
                <c:pt idx="1">
                  <c:v>0.87</c:v>
                </c:pt>
              </c:numCache>
            </c:numRef>
          </c:val>
          <c:extLst>
            <c:ext xmlns:c16="http://schemas.microsoft.com/office/drawing/2014/chart" uri="{C3380CC4-5D6E-409C-BE32-E72D297353CC}">
              <c16:uniqueId val="{00000004-0F27-4822-8174-01FAD64B454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153125735501189"/>
          <c:y val="3.377320966951005E-2"/>
          <c:w val="0.77846874264498811"/>
          <c:h val="0.96608911652108631"/>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91-495A-BAB3-CF9D60225101}"/>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Up to 24</c:v>
                </c:pt>
                <c:pt idx="1">
                  <c:v>25-34</c:v>
                </c:pt>
                <c:pt idx="2">
                  <c:v>35-49</c:v>
                </c:pt>
                <c:pt idx="3">
                  <c:v>50-64</c:v>
                </c:pt>
                <c:pt idx="4">
                  <c:v>65+</c:v>
                </c:pt>
              </c:strCache>
            </c:strRef>
          </c:cat>
          <c:val>
            <c:numRef>
              <c:f>Sheet1!$B$2:$B$6</c:f>
              <c:numCache>
                <c:formatCode>0</c:formatCode>
                <c:ptCount val="5"/>
                <c:pt idx="0">
                  <c:v>-11</c:v>
                </c:pt>
                <c:pt idx="1">
                  <c:v>-16</c:v>
                </c:pt>
                <c:pt idx="2">
                  <c:v>-28</c:v>
                </c:pt>
                <c:pt idx="3">
                  <c:v>-25</c:v>
                </c:pt>
                <c:pt idx="4">
                  <c:v>-20</c:v>
                </c:pt>
              </c:numCache>
            </c:numRef>
          </c:val>
          <c:extLst>
            <c:ext xmlns:c16="http://schemas.microsoft.com/office/drawing/2014/chart" uri="{C3380CC4-5D6E-409C-BE32-E72D297353CC}">
              <c16:uniqueId val="{00000001-7991-495A-BAB3-CF9D60225101}"/>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Up to 24</c:v>
                </c:pt>
                <c:pt idx="1">
                  <c:v>25-34</c:v>
                </c:pt>
                <c:pt idx="2">
                  <c:v>35-49</c:v>
                </c:pt>
                <c:pt idx="3">
                  <c:v>50-64</c:v>
                </c:pt>
                <c:pt idx="4">
                  <c:v>65+</c:v>
                </c:pt>
              </c:strCache>
            </c:strRef>
          </c:cat>
          <c:val>
            <c:numRef>
              <c:f>Sheet1!$C$2:$C$6</c:f>
              <c:numCache>
                <c:formatCode>0</c:formatCode>
                <c:ptCount val="5"/>
                <c:pt idx="0">
                  <c:v>12</c:v>
                </c:pt>
                <c:pt idx="1">
                  <c:v>18</c:v>
                </c:pt>
                <c:pt idx="2">
                  <c:v>33</c:v>
                </c:pt>
                <c:pt idx="3" formatCode="General">
                  <c:v>21</c:v>
                </c:pt>
                <c:pt idx="4">
                  <c:v>17</c:v>
                </c:pt>
              </c:numCache>
            </c:numRef>
          </c:val>
          <c:extLst>
            <c:ext xmlns:c16="http://schemas.microsoft.com/office/drawing/2014/chart" uri="{C3380CC4-5D6E-409C-BE32-E72D297353CC}">
              <c16:uniqueId val="{00000002-7991-495A-BAB3-CF9D60225101}"/>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70368135184068"/>
          <c:y val="3.377320966951005E-2"/>
          <c:w val="0.8372963186481593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79-42AC-A181-E54FC72D954A}"/>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ABC1F</c:v>
                </c:pt>
                <c:pt idx="1">
                  <c:v>C2DE</c:v>
                </c:pt>
              </c:strCache>
            </c:strRef>
          </c:cat>
          <c:val>
            <c:numRef>
              <c:f>Sheet1!$B$2:$B$3</c:f>
              <c:numCache>
                <c:formatCode>0</c:formatCode>
                <c:ptCount val="2"/>
                <c:pt idx="0">
                  <c:v>-52</c:v>
                </c:pt>
                <c:pt idx="1">
                  <c:v>-48</c:v>
                </c:pt>
              </c:numCache>
            </c:numRef>
          </c:val>
          <c:extLst>
            <c:ext xmlns:c16="http://schemas.microsoft.com/office/drawing/2014/chart" uri="{C3380CC4-5D6E-409C-BE32-E72D297353CC}">
              <c16:uniqueId val="{00000001-5B79-42AC-A181-E54FC72D954A}"/>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ABC1F</c:v>
                </c:pt>
                <c:pt idx="1">
                  <c:v>C2DE</c:v>
                </c:pt>
              </c:strCache>
            </c:strRef>
          </c:cat>
          <c:val>
            <c:numRef>
              <c:f>Sheet1!$C$2:$C$3</c:f>
              <c:numCache>
                <c:formatCode>0</c:formatCode>
                <c:ptCount val="2"/>
                <c:pt idx="0">
                  <c:v>51</c:v>
                </c:pt>
                <c:pt idx="1">
                  <c:v>49</c:v>
                </c:pt>
              </c:numCache>
            </c:numRef>
          </c:val>
          <c:extLst>
            <c:ext xmlns:c16="http://schemas.microsoft.com/office/drawing/2014/chart" uri="{C3380CC4-5D6E-409C-BE32-E72D297353CC}">
              <c16:uniqueId val="{00000002-5B79-42AC-A181-E54FC72D954A}"/>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78281316802052159"/>
        </c:manualLayout>
      </c:layout>
      <c:barChart>
        <c:barDir val="col"/>
        <c:grouping val="percentStacked"/>
        <c:varyColors val="0"/>
        <c:ser>
          <c:idx val="0"/>
          <c:order val="0"/>
          <c:tx>
            <c:strRef>
              <c:f>Sheet1!$A$2</c:f>
              <c:strCache>
                <c:ptCount val="1"/>
                <c:pt idx="0">
                  <c:v>More positive than negative</c:v>
                </c:pt>
              </c:strCache>
            </c:strRef>
          </c:tx>
          <c:spPr>
            <a:solidFill>
              <a:srgbClr val="1DAFAD"/>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dLbl>
              <c:idx val="4"/>
              <c:layout>
                <c:manualLayout>
                  <c:x val="1.6635321529327725E-3"/>
                  <c:y val="7.54930304180441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3C-4284-A8D7-52EE80EDFD3F}"/>
                </c:ext>
              </c:extLst>
            </c:dLbl>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Sheet1!$B$2:$I$2</c:f>
              <c:numCache>
                <c:formatCode>General</c:formatCode>
                <c:ptCount val="8"/>
                <c:pt idx="0" formatCode="0">
                  <c:v>51</c:v>
                </c:pt>
                <c:pt idx="2" formatCode="0">
                  <c:v>63</c:v>
                </c:pt>
                <c:pt idx="3" formatCode="0">
                  <c:v>83</c:v>
                </c:pt>
                <c:pt idx="4">
                  <c:v>14</c:v>
                </c:pt>
                <c:pt idx="5">
                  <c:v>39</c:v>
                </c:pt>
                <c:pt idx="6" formatCode="0">
                  <c:v>71</c:v>
                </c:pt>
                <c:pt idx="7" formatCode="0">
                  <c:v>61</c:v>
                </c:pt>
              </c:numCache>
            </c:numRef>
          </c:val>
          <c:extLst>
            <c:ext xmlns:c16="http://schemas.microsoft.com/office/drawing/2014/chart" uri="{C3380CC4-5D6E-409C-BE32-E72D297353CC}">
              <c16:uniqueId val="{00000002-CFE9-419A-9341-7CC0D6C2DD40}"/>
            </c:ext>
          </c:extLst>
        </c:ser>
        <c:ser>
          <c:idx val="1"/>
          <c:order val="1"/>
          <c:tx>
            <c:strRef>
              <c:f>Sheet1!$A$3</c:f>
              <c:strCache>
                <c:ptCount val="1"/>
                <c:pt idx="0">
                  <c:v>No strong opinion either way </c:v>
                </c:pt>
              </c:strCache>
            </c:strRef>
          </c:tx>
          <c:spPr>
            <a:solidFill>
              <a:sysClr val="window" lastClr="FFFFFF">
                <a:lumMod val="65000"/>
              </a:sysClr>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Sheet1!$B$3:$I$3</c:f>
              <c:numCache>
                <c:formatCode>General</c:formatCode>
                <c:ptCount val="8"/>
                <c:pt idx="0" formatCode="0">
                  <c:v>17</c:v>
                </c:pt>
                <c:pt idx="2" formatCode="0">
                  <c:v>17</c:v>
                </c:pt>
                <c:pt idx="3" formatCode="0">
                  <c:v>8</c:v>
                </c:pt>
                <c:pt idx="4" formatCode="0">
                  <c:v>17</c:v>
                </c:pt>
                <c:pt idx="5" formatCode="0">
                  <c:v>26</c:v>
                </c:pt>
                <c:pt idx="6" formatCode="0">
                  <c:v>8</c:v>
                </c:pt>
                <c:pt idx="7" formatCode="0">
                  <c:v>16</c:v>
                </c:pt>
              </c:numCache>
            </c:numRef>
          </c:val>
          <c:extLst>
            <c:ext xmlns:c16="http://schemas.microsoft.com/office/drawing/2014/chart" uri="{C3380CC4-5D6E-409C-BE32-E72D297353CC}">
              <c16:uniqueId val="{00000003-CFE9-419A-9341-7CC0D6C2DD40}"/>
            </c:ext>
          </c:extLst>
        </c:ser>
        <c:ser>
          <c:idx val="2"/>
          <c:order val="2"/>
          <c:tx>
            <c:strRef>
              <c:f>Sheet1!$A$4</c:f>
              <c:strCache>
                <c:ptCount val="1"/>
                <c:pt idx="0">
                  <c:v>More negative than positive</c:v>
                </c:pt>
              </c:strCache>
            </c:strRef>
          </c:tx>
          <c:spPr>
            <a:solidFill>
              <a:srgbClr val="E50158"/>
            </a:solidFill>
            <a:ln>
              <a:solidFill>
                <a:schemeClr val="bg1"/>
              </a:solidFill>
            </a:ln>
          </c:spPr>
          <c:invertIfNegative val="0"/>
          <c:dLbls>
            <c:dLbl>
              <c:idx val="3"/>
              <c:layout>
                <c:manualLayout>
                  <c:x val="-9.981192917597E-3"/>
                  <c:y val="7.54930304180441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3C-4284-A8D7-52EE80EDFD3F}"/>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Sheet1!$B$4:$I$4</c:f>
              <c:numCache>
                <c:formatCode>General</c:formatCode>
                <c:ptCount val="8"/>
                <c:pt idx="0" formatCode="0">
                  <c:v>32</c:v>
                </c:pt>
                <c:pt idx="2">
                  <c:v>20</c:v>
                </c:pt>
                <c:pt idx="3">
                  <c:v>9</c:v>
                </c:pt>
                <c:pt idx="4" formatCode="0">
                  <c:v>69</c:v>
                </c:pt>
                <c:pt idx="5" formatCode="0">
                  <c:v>35</c:v>
                </c:pt>
                <c:pt idx="6">
                  <c:v>21</c:v>
                </c:pt>
                <c:pt idx="7" formatCode="0">
                  <c:v>23</c:v>
                </c:pt>
              </c:numCache>
            </c:numRef>
          </c:val>
          <c:extLst>
            <c:ext xmlns:c16="http://schemas.microsoft.com/office/drawing/2014/chart" uri="{C3380CC4-5D6E-409C-BE32-E72D297353CC}">
              <c16:uniqueId val="{00000004-CFE9-419A-9341-7CC0D6C2DD40}"/>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6893319160226251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C6-40FA-904D-92704853ED75}"/>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Male</c:v>
                </c:pt>
                <c:pt idx="1">
                  <c:v>Female</c:v>
                </c:pt>
              </c:strCache>
            </c:strRef>
          </c:cat>
          <c:val>
            <c:numRef>
              <c:f>Sheet1!$B$2:$B$3</c:f>
              <c:numCache>
                <c:formatCode>0</c:formatCode>
                <c:ptCount val="2"/>
                <c:pt idx="0">
                  <c:v>-49</c:v>
                </c:pt>
                <c:pt idx="1">
                  <c:v>-51</c:v>
                </c:pt>
              </c:numCache>
            </c:numRef>
          </c:val>
          <c:extLst>
            <c:ext xmlns:c16="http://schemas.microsoft.com/office/drawing/2014/chart" uri="{C3380CC4-5D6E-409C-BE32-E72D297353CC}">
              <c16:uniqueId val="{00000001-DEC6-40FA-904D-92704853ED75}"/>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c:v>
                </c:pt>
                <c:pt idx="1">
                  <c:v>Female</c:v>
                </c:pt>
              </c:strCache>
            </c:strRef>
          </c:cat>
          <c:val>
            <c:numRef>
              <c:f>Sheet1!$C$2:$C$3</c:f>
              <c:numCache>
                <c:formatCode>0</c:formatCode>
                <c:ptCount val="2"/>
                <c:pt idx="0" formatCode="General">
                  <c:v>42</c:v>
                </c:pt>
                <c:pt idx="1">
                  <c:v>58</c:v>
                </c:pt>
              </c:numCache>
            </c:numRef>
          </c:val>
          <c:extLst>
            <c:ext xmlns:c16="http://schemas.microsoft.com/office/drawing/2014/chart" uri="{C3380CC4-5D6E-409C-BE32-E72D297353CC}">
              <c16:uniqueId val="{00000002-DEC6-40FA-904D-92704853ED75}"/>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705496062267547"/>
          <c:y val="2.4785395993445196E-2"/>
          <c:w val="0.63174369468997371"/>
          <c:h val="0.8744806423485820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AF-460C-8C19-A9518AAAA7AF}"/>
                </c:ext>
              </c:extLst>
            </c:dLbl>
            <c:numFmt formatCode="#,##0.00;[Black]#,##0"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Sheet1!$B$2:$B$7</c:f>
              <c:numCache>
                <c:formatCode>0</c:formatCode>
                <c:ptCount val="6"/>
                <c:pt idx="0">
                  <c:v>-33</c:v>
                </c:pt>
                <c:pt idx="1">
                  <c:v>-9</c:v>
                </c:pt>
                <c:pt idx="2">
                  <c:v>-11</c:v>
                </c:pt>
                <c:pt idx="3">
                  <c:v>-14</c:v>
                </c:pt>
                <c:pt idx="4">
                  <c:v>-8</c:v>
                </c:pt>
                <c:pt idx="5">
                  <c:v>-26</c:v>
                </c:pt>
              </c:numCache>
            </c:numRef>
          </c:val>
          <c:extLst>
            <c:ext xmlns:c16="http://schemas.microsoft.com/office/drawing/2014/chart" uri="{C3380CC4-5D6E-409C-BE32-E72D297353CC}">
              <c16:uniqueId val="{00000001-66AF-460C-8C19-A9518AAAA7AF}"/>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dLbl>
              <c:idx val="1"/>
              <c:layout>
                <c:manualLayout>
                  <c:x val="2.072635596063885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AF-460C-8C19-A9518AAAA7AF}"/>
                </c:ext>
              </c:extLst>
            </c:dLbl>
            <c:dLbl>
              <c:idx val="2"/>
              <c:layout>
                <c:manualLayout>
                  <c:x val="3.7307440729149786E-2"/>
                  <c:y val="-5.899687199039939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AF-460C-8C19-A9518AAAA7AF}"/>
                </c:ext>
              </c:extLst>
            </c:dLbl>
            <c:dLbl>
              <c:idx val="3"/>
              <c:layout>
                <c:manualLayout>
                  <c:x val="2.487162715276655E-2"/>
                  <c:y val="-5.90015177792014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AF-460C-8C19-A9518AAAA7AF}"/>
                </c:ext>
              </c:extLst>
            </c:dLbl>
            <c:dLbl>
              <c:idx val="4"/>
              <c:layout>
                <c:manualLayout>
                  <c:x val="3.7307440729149939E-2"/>
                  <c:y val="1.1800303555840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AF-460C-8C19-A9518AAAA7AF}"/>
                </c:ext>
              </c:extLst>
            </c:dLbl>
            <c:numFmt formatCode="#,##0_ ;\-#,##0\ "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Sheet1!$C$2:$C$7</c:f>
              <c:numCache>
                <c:formatCode>0</c:formatCode>
                <c:ptCount val="6"/>
                <c:pt idx="0">
                  <c:v>34</c:v>
                </c:pt>
                <c:pt idx="1">
                  <c:v>9</c:v>
                </c:pt>
                <c:pt idx="2">
                  <c:v>14</c:v>
                </c:pt>
                <c:pt idx="3">
                  <c:v>15</c:v>
                </c:pt>
                <c:pt idx="4">
                  <c:v>7</c:v>
                </c:pt>
                <c:pt idx="5" formatCode="General">
                  <c:v>21</c:v>
                </c:pt>
              </c:numCache>
            </c:numRef>
          </c:val>
          <c:extLst>
            <c:ext xmlns:c16="http://schemas.microsoft.com/office/drawing/2014/chart" uri="{C3380CC4-5D6E-409C-BE32-E72D297353CC}">
              <c16:uniqueId val="{00000006-66AF-460C-8C19-A9518AAAA7AF}"/>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9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748072403666025"/>
          <c:y val="3.377320966951005E-2"/>
          <c:w val="0.85272494055812875"/>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18-4E02-81CD-BC798AFC6E7D}"/>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Urban</c:v>
                </c:pt>
                <c:pt idx="1">
                  <c:v>Rural</c:v>
                </c:pt>
              </c:strCache>
            </c:strRef>
          </c:cat>
          <c:val>
            <c:numRef>
              <c:f>Sheet1!$B$2:$B$3</c:f>
              <c:numCache>
                <c:formatCode>0</c:formatCode>
                <c:ptCount val="2"/>
                <c:pt idx="0">
                  <c:v>-64</c:v>
                </c:pt>
                <c:pt idx="1">
                  <c:v>-36</c:v>
                </c:pt>
              </c:numCache>
            </c:numRef>
          </c:val>
          <c:extLst>
            <c:ext xmlns:c16="http://schemas.microsoft.com/office/drawing/2014/chart" uri="{C3380CC4-5D6E-409C-BE32-E72D297353CC}">
              <c16:uniqueId val="{00000001-E118-4E02-81CD-BC798AFC6E7D}"/>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Urban</c:v>
                </c:pt>
                <c:pt idx="1">
                  <c:v>Rural</c:v>
                </c:pt>
              </c:strCache>
            </c:strRef>
          </c:cat>
          <c:val>
            <c:numRef>
              <c:f>Sheet1!$C$2:$C$3</c:f>
              <c:numCache>
                <c:formatCode>0</c:formatCode>
                <c:ptCount val="2"/>
                <c:pt idx="0" formatCode="General">
                  <c:v>58</c:v>
                </c:pt>
                <c:pt idx="1">
                  <c:v>42</c:v>
                </c:pt>
              </c:numCache>
            </c:numRef>
          </c:val>
          <c:extLst>
            <c:ext xmlns:c16="http://schemas.microsoft.com/office/drawing/2014/chart" uri="{C3380CC4-5D6E-409C-BE32-E72D297353CC}">
              <c16:uniqueId val="{00000002-E118-4E02-81CD-BC798AFC6E7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17461523831434"/>
          <c:y val="2.4275642270510447E-2"/>
          <c:w val="0.51982535890319803"/>
          <c:h val="0.95868011193931368"/>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0"/>
              <c:layout>
                <c:manualLayout>
                  <c:x val="-2.5151011276119354E-2"/>
                  <c:y val="0"/>
                </c:manualLayout>
              </c:layout>
              <c:tx>
                <c:rich>
                  <a:bodyPr/>
                  <a:lstStyle/>
                  <a:p>
                    <a:fld id="{EC8AC3B0-8649-46A0-8392-C4815A65BDED}"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EF8-494E-8D27-29EEC6502157}"/>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F8-494E-8D27-29EEC6502157}"/>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Sheet1!$B$2:$B$9</c:f>
              <c:numCache>
                <c:formatCode>General</c:formatCode>
                <c:ptCount val="8"/>
                <c:pt idx="0">
                  <c:v>-1</c:v>
                </c:pt>
                <c:pt idx="1">
                  <c:v>-5</c:v>
                </c:pt>
                <c:pt idx="2">
                  <c:v>-17</c:v>
                </c:pt>
                <c:pt idx="3">
                  <c:v>-11</c:v>
                </c:pt>
                <c:pt idx="4">
                  <c:v>-15</c:v>
                </c:pt>
                <c:pt idx="5">
                  <c:v>-13</c:v>
                </c:pt>
                <c:pt idx="6">
                  <c:v>-22</c:v>
                </c:pt>
                <c:pt idx="7" formatCode="0">
                  <c:v>-16</c:v>
                </c:pt>
              </c:numCache>
            </c:numRef>
          </c:val>
          <c:extLst>
            <c:ext xmlns:c16="http://schemas.microsoft.com/office/drawing/2014/chart" uri="{C3380CC4-5D6E-409C-BE32-E72D297353CC}">
              <c16:uniqueId val="{00000002-8EF8-494E-8D27-29EEC6502157}"/>
            </c:ext>
          </c:extLst>
        </c:ser>
        <c:ser>
          <c:idx val="1"/>
          <c:order val="1"/>
          <c:tx>
            <c:strRef>
              <c:f>Sheet1!$C$1</c:f>
              <c:strCache>
                <c:ptCount val="1"/>
                <c:pt idx="0">
                  <c:v>S.2</c:v>
                </c:pt>
              </c:strCache>
            </c:strRef>
          </c:tx>
          <c:spPr>
            <a:solidFill>
              <a:srgbClr val="FFC000"/>
            </a:solidFill>
            <a:ln w="12700">
              <a:solidFill>
                <a:srgbClr val="FFFFFF"/>
              </a:solidFill>
              <a:prstDash val="solid"/>
            </a:ln>
          </c:spPr>
          <c:invertIfNegative val="0"/>
          <c:dLbls>
            <c:dLbl>
              <c:idx val="0"/>
              <c:layout>
                <c:manualLayout>
                  <c:x val="1.25755056380596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F8-494E-8D27-29EEC6502157}"/>
                </c:ext>
              </c:extLst>
            </c:dLbl>
            <c:dLbl>
              <c:idx val="1"/>
              <c:layout>
                <c:manualLayout>
                  <c:x val="2.5459084169586452E-2"/>
                  <c:y val="3.068338338304552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F8-494E-8D27-29EEC6502157}"/>
                </c:ext>
              </c:extLst>
            </c:dLbl>
            <c:dLbl>
              <c:idx val="5"/>
              <c:layout>
                <c:manualLayout>
                  <c:x val="3.182385521198320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F8-494E-8D27-29EEC6502157}"/>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Sheet1!$C$2:$C$9</c:f>
              <c:numCache>
                <c:formatCode>General</c:formatCode>
                <c:ptCount val="8"/>
                <c:pt idx="0">
                  <c:v>1</c:v>
                </c:pt>
                <c:pt idx="1">
                  <c:v>6</c:v>
                </c:pt>
                <c:pt idx="2">
                  <c:v>20</c:v>
                </c:pt>
                <c:pt idx="3">
                  <c:v>11</c:v>
                </c:pt>
                <c:pt idx="4">
                  <c:v>16</c:v>
                </c:pt>
                <c:pt idx="5">
                  <c:v>12</c:v>
                </c:pt>
                <c:pt idx="6">
                  <c:v>22</c:v>
                </c:pt>
                <c:pt idx="7" formatCode="0">
                  <c:v>12</c:v>
                </c:pt>
              </c:numCache>
            </c:numRef>
          </c:val>
          <c:extLst>
            <c:ext xmlns:c16="http://schemas.microsoft.com/office/drawing/2014/chart" uri="{C3380CC4-5D6E-409C-BE32-E72D297353CC}">
              <c16:uniqueId val="{00000006-8EF8-494E-8D27-29EEC6502157}"/>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
        <c:noMultiLvlLbl val="0"/>
      </c:catAx>
      <c:valAx>
        <c:axId val="814454816"/>
        <c:scaling>
          <c:orientation val="minMax"/>
          <c:max val="70"/>
          <c:min val="-70"/>
        </c:scaling>
        <c:delete val="1"/>
        <c:axPos val="t"/>
        <c:numFmt formatCode="General"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9323687648890973"/>
          <c:h val="0.90217421024084621"/>
        </c:manualLayout>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FED402"/>
              </a:solidFill>
              <a:ln w="19050">
                <a:noFill/>
              </a:ln>
              <a:effectLst/>
            </c:spPr>
            <c:extLst>
              <c:ext xmlns:c16="http://schemas.microsoft.com/office/drawing/2014/chart" uri="{C3380CC4-5D6E-409C-BE32-E72D297353CC}">
                <c16:uniqueId val="{00000001-1490-437E-AF68-6201A4A16496}"/>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1490-437E-AF68-6201A4A16496}"/>
              </c:ext>
            </c:extLst>
          </c:dPt>
          <c:cat>
            <c:strRef>
              <c:f>Sheet1!$A$2:$A$3</c:f>
              <c:strCache>
                <c:ptCount val="2"/>
                <c:pt idx="0">
                  <c:v>1st Qtr</c:v>
                </c:pt>
                <c:pt idx="1">
                  <c:v>2nd Qtr</c:v>
                </c:pt>
              </c:strCache>
            </c:strRef>
          </c:cat>
          <c:val>
            <c:numRef>
              <c:f>Sheet1!$B$2:$B$3</c:f>
              <c:numCache>
                <c:formatCode>0%</c:formatCode>
                <c:ptCount val="2"/>
                <c:pt idx="0">
                  <c:v>0.26</c:v>
                </c:pt>
                <c:pt idx="1">
                  <c:v>0.74</c:v>
                </c:pt>
              </c:numCache>
            </c:numRef>
          </c:val>
          <c:extLst>
            <c:ext xmlns:c16="http://schemas.microsoft.com/office/drawing/2014/chart" uri="{C3380CC4-5D6E-409C-BE32-E72D297353CC}">
              <c16:uniqueId val="{00000004-1490-437E-AF68-6201A4A1649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FED402"/>
              </a:solidFill>
              <a:ln w="19050">
                <a:noFill/>
              </a:ln>
              <a:effectLst/>
            </c:spPr>
            <c:extLst>
              <c:ext xmlns:c16="http://schemas.microsoft.com/office/drawing/2014/chart" uri="{C3380CC4-5D6E-409C-BE32-E72D297353CC}">
                <c16:uniqueId val="{00000001-99E5-43A9-8FB3-663E55B9300B}"/>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99E5-43A9-8FB3-663E55B9300B}"/>
              </c:ext>
            </c:extLst>
          </c:dPt>
          <c:cat>
            <c:strRef>
              <c:f>Sheet1!$A$2:$A$3</c:f>
              <c:strCache>
                <c:ptCount val="2"/>
                <c:pt idx="0">
                  <c:v>1st Qtr</c:v>
                </c:pt>
                <c:pt idx="1">
                  <c:v>2nd Qtr</c:v>
                </c:pt>
              </c:strCache>
            </c:strRef>
          </c:cat>
          <c:val>
            <c:numRef>
              <c:f>Sheet1!$B$2:$B$3</c:f>
              <c:numCache>
                <c:formatCode>0%</c:formatCode>
                <c:ptCount val="2"/>
                <c:pt idx="0">
                  <c:v>0.3</c:v>
                </c:pt>
                <c:pt idx="1">
                  <c:v>0.7</c:v>
                </c:pt>
              </c:numCache>
            </c:numRef>
          </c:val>
          <c:extLst>
            <c:ext xmlns:c16="http://schemas.microsoft.com/office/drawing/2014/chart" uri="{C3380CC4-5D6E-409C-BE32-E72D297353CC}">
              <c16:uniqueId val="{00000004-99E5-43A9-8FB3-663E55B9300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366153260082028E-3"/>
          <c:y val="5.7601850619638903E-4"/>
          <c:w val="0.96919281931430701"/>
          <c:h val="0.9958729079076859"/>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1D1-4291-B511-FFBDBFCF21B2}"/>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1D1-4291-B511-FFBDBFCF21B2}"/>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1D1-4291-B511-FFBDBFCF21B2}"/>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Sheet1!$B$2:$B$11</c:f>
              <c:numCache>
                <c:formatCode>0</c:formatCode>
                <c:ptCount val="10"/>
                <c:pt idx="0">
                  <c:v>-52</c:v>
                </c:pt>
                <c:pt idx="1">
                  <c:v>-42</c:v>
                </c:pt>
                <c:pt idx="2">
                  <c:v>-41</c:v>
                </c:pt>
                <c:pt idx="3">
                  <c:v>-30</c:v>
                </c:pt>
                <c:pt idx="4">
                  <c:v>-30</c:v>
                </c:pt>
                <c:pt idx="5">
                  <c:v>-27</c:v>
                </c:pt>
                <c:pt idx="6">
                  <c:v>-26</c:v>
                </c:pt>
                <c:pt idx="7">
                  <c:v>-23</c:v>
                </c:pt>
                <c:pt idx="8">
                  <c:v>-18</c:v>
                </c:pt>
                <c:pt idx="9">
                  <c:v>-11</c:v>
                </c:pt>
              </c:numCache>
            </c:numRef>
          </c:val>
          <c:extLst>
            <c:ext xmlns:c16="http://schemas.microsoft.com/office/drawing/2014/chart" uri="{C3380CC4-5D6E-409C-BE32-E72D297353CC}">
              <c16:uniqueId val="{00000003-51D1-4291-B511-FFBDBFCF21B2}"/>
            </c:ext>
          </c:extLst>
        </c:ser>
        <c:ser>
          <c:idx val="1"/>
          <c:order val="1"/>
          <c:tx>
            <c:strRef>
              <c:f>Sheet1!$C$1</c:f>
              <c:strCache>
                <c:ptCount val="1"/>
                <c:pt idx="0">
                  <c:v>Global Citizens</c:v>
                </c:pt>
              </c:strCache>
            </c:strRef>
          </c:tx>
          <c:spPr>
            <a:solidFill>
              <a:srgbClr val="FFC000"/>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1D1-4291-B511-FFBDBFCF21B2}"/>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Sheet1!$C$2:$C$11</c:f>
              <c:numCache>
                <c:formatCode>0</c:formatCode>
                <c:ptCount val="10"/>
                <c:pt idx="0">
                  <c:v>55</c:v>
                </c:pt>
                <c:pt idx="1">
                  <c:v>52</c:v>
                </c:pt>
                <c:pt idx="2">
                  <c:v>44</c:v>
                </c:pt>
                <c:pt idx="3" formatCode="General">
                  <c:v>25</c:v>
                </c:pt>
                <c:pt idx="4">
                  <c:v>28</c:v>
                </c:pt>
                <c:pt idx="5" formatCode="General">
                  <c:v>18</c:v>
                </c:pt>
                <c:pt idx="6" formatCode="General">
                  <c:v>21</c:v>
                </c:pt>
                <c:pt idx="7">
                  <c:v>29</c:v>
                </c:pt>
                <c:pt idx="8">
                  <c:v>18</c:v>
                </c:pt>
                <c:pt idx="9">
                  <c:v>11</c:v>
                </c:pt>
              </c:numCache>
            </c:numRef>
          </c:val>
          <c:extLst>
            <c:ext xmlns:c16="http://schemas.microsoft.com/office/drawing/2014/chart" uri="{C3380CC4-5D6E-409C-BE32-E72D297353CC}">
              <c16:uniqueId val="{00000005-51D1-4291-B511-FFBDBFCF21B2}"/>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637765170171797"/>
          <c:y val="0"/>
          <c:w val="0.59362234829828209"/>
          <c:h val="0.96330423677146626"/>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15A-484A-ABEC-3259E4A35766}"/>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15A-484A-ABEC-3259E4A35766}"/>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15A-484A-ABEC-3259E4A35766}"/>
                </c:ext>
              </c:extLst>
            </c:dLbl>
            <c:dLbl>
              <c:idx val="12"/>
              <c:tx>
                <c:rich>
                  <a:bodyPr/>
                  <a:lstStyle/>
                  <a:p>
                    <a:fld id="{2B8ABB70-56EB-45ED-8B1A-19BF507CD675}" type="VALUE">
                      <a:rPr lang="en-US" sz="1000">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15A-484A-ABEC-3259E4A35766}"/>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Sheet1!$B$2:$B$16</c:f>
              <c:numCache>
                <c:formatCode>0</c:formatCode>
                <c:ptCount val="15"/>
                <c:pt idx="0">
                  <c:v>-51</c:v>
                </c:pt>
                <c:pt idx="1">
                  <c:v>-49</c:v>
                </c:pt>
                <c:pt idx="2">
                  <c:v>-36</c:v>
                </c:pt>
                <c:pt idx="3">
                  <c:v>-30</c:v>
                </c:pt>
                <c:pt idx="4">
                  <c:v>-24</c:v>
                </c:pt>
                <c:pt idx="5">
                  <c:v>-18</c:v>
                </c:pt>
                <c:pt idx="6">
                  <c:v>-14</c:v>
                </c:pt>
                <c:pt idx="7">
                  <c:v>-12</c:v>
                </c:pt>
                <c:pt idx="8">
                  <c:v>-12</c:v>
                </c:pt>
                <c:pt idx="9">
                  <c:v>-8</c:v>
                </c:pt>
                <c:pt idx="10">
                  <c:v>-7</c:v>
                </c:pt>
                <c:pt idx="11">
                  <c:v>-7</c:v>
                </c:pt>
                <c:pt idx="12">
                  <c:v>-6</c:v>
                </c:pt>
                <c:pt idx="13">
                  <c:v>-6</c:v>
                </c:pt>
                <c:pt idx="14">
                  <c:v>-5</c:v>
                </c:pt>
              </c:numCache>
            </c:numRef>
          </c:val>
          <c:extLst>
            <c:ext xmlns:c16="http://schemas.microsoft.com/office/drawing/2014/chart" uri="{C3380CC4-5D6E-409C-BE32-E72D297353CC}">
              <c16:uniqueId val="{00000004-915A-484A-ABEC-3259E4A35766}"/>
            </c:ext>
          </c:extLst>
        </c:ser>
        <c:ser>
          <c:idx val="1"/>
          <c:order val="1"/>
          <c:tx>
            <c:strRef>
              <c:f>Sheet1!$C$1</c:f>
              <c:strCache>
                <c:ptCount val="1"/>
                <c:pt idx="0">
                  <c:v>Global Citizens</c:v>
                </c:pt>
              </c:strCache>
            </c:strRef>
          </c:tx>
          <c:spPr>
            <a:solidFill>
              <a:srgbClr val="FFC000"/>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15A-484A-ABEC-3259E4A35766}"/>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Sheet1!$C$2:$C$16</c:f>
              <c:numCache>
                <c:formatCode>0</c:formatCode>
                <c:ptCount val="15"/>
                <c:pt idx="0">
                  <c:v>48</c:v>
                </c:pt>
                <c:pt idx="1">
                  <c:v>55</c:v>
                </c:pt>
                <c:pt idx="2">
                  <c:v>40</c:v>
                </c:pt>
                <c:pt idx="3">
                  <c:v>28</c:v>
                </c:pt>
                <c:pt idx="4">
                  <c:v>25</c:v>
                </c:pt>
                <c:pt idx="5">
                  <c:v>16</c:v>
                </c:pt>
                <c:pt idx="6">
                  <c:v>15</c:v>
                </c:pt>
                <c:pt idx="7">
                  <c:v>17</c:v>
                </c:pt>
                <c:pt idx="8" formatCode="General">
                  <c:v>8</c:v>
                </c:pt>
                <c:pt idx="9">
                  <c:v>7</c:v>
                </c:pt>
                <c:pt idx="10">
                  <c:v>9</c:v>
                </c:pt>
                <c:pt idx="11">
                  <c:v>5</c:v>
                </c:pt>
                <c:pt idx="12">
                  <c:v>5</c:v>
                </c:pt>
                <c:pt idx="13">
                  <c:v>5</c:v>
                </c:pt>
                <c:pt idx="14">
                  <c:v>6</c:v>
                </c:pt>
              </c:numCache>
            </c:numRef>
          </c:val>
          <c:extLst>
            <c:ext xmlns:c16="http://schemas.microsoft.com/office/drawing/2014/chart" uri="{C3380CC4-5D6E-409C-BE32-E72D297353CC}">
              <c16:uniqueId val="{00000006-915A-484A-ABEC-3259E4A35766}"/>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832629017680409"/>
          <c:y val="5.7601850619638903E-4"/>
          <c:w val="0.48167370982319591"/>
          <c:h val="0.98840996876750764"/>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28F-4BB3-9502-B2B523046C14}"/>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28F-4BB3-9502-B2B523046C14}"/>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28F-4BB3-9502-B2B523046C14}"/>
                </c:ext>
              </c:extLst>
            </c:dLbl>
            <c:numFmt formatCode="0;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Sheet1!$B$2:$B$12</c:f>
              <c:numCache>
                <c:formatCode>0</c:formatCode>
                <c:ptCount val="11"/>
                <c:pt idx="0">
                  <c:v>-42</c:v>
                </c:pt>
                <c:pt idx="1">
                  <c:v>-40</c:v>
                </c:pt>
                <c:pt idx="2">
                  <c:v>-38</c:v>
                </c:pt>
                <c:pt idx="3">
                  <c:v>-38</c:v>
                </c:pt>
                <c:pt idx="4">
                  <c:v>-29</c:v>
                </c:pt>
                <c:pt idx="5">
                  <c:v>-29</c:v>
                </c:pt>
                <c:pt idx="6">
                  <c:v>-27</c:v>
                </c:pt>
                <c:pt idx="7">
                  <c:v>-23</c:v>
                </c:pt>
                <c:pt idx="8">
                  <c:v>-21</c:v>
                </c:pt>
                <c:pt idx="9">
                  <c:v>-20</c:v>
                </c:pt>
                <c:pt idx="10">
                  <c:v>-19</c:v>
                </c:pt>
              </c:numCache>
            </c:numRef>
          </c:val>
          <c:extLst>
            <c:ext xmlns:c16="http://schemas.microsoft.com/office/drawing/2014/chart" uri="{C3380CC4-5D6E-409C-BE32-E72D297353CC}">
              <c16:uniqueId val="{00000003-528F-4BB3-9502-B2B523046C14}"/>
            </c:ext>
          </c:extLst>
        </c:ser>
        <c:ser>
          <c:idx val="1"/>
          <c:order val="1"/>
          <c:tx>
            <c:strRef>
              <c:f>Sheet1!$C$1</c:f>
              <c:strCache>
                <c:ptCount val="1"/>
                <c:pt idx="0">
                  <c:v>Global Citizens</c:v>
                </c:pt>
              </c:strCache>
            </c:strRef>
          </c:tx>
          <c:spPr>
            <a:solidFill>
              <a:srgbClr val="FFC000"/>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28F-4BB3-9502-B2B523046C14}"/>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Sheet1!$C$2:$C$12</c:f>
              <c:numCache>
                <c:formatCode>0</c:formatCode>
                <c:ptCount val="11"/>
                <c:pt idx="0">
                  <c:v>45</c:v>
                </c:pt>
                <c:pt idx="1">
                  <c:v>44</c:v>
                </c:pt>
                <c:pt idx="2">
                  <c:v>37</c:v>
                </c:pt>
                <c:pt idx="3">
                  <c:v>38</c:v>
                </c:pt>
                <c:pt idx="4">
                  <c:v>30</c:v>
                </c:pt>
                <c:pt idx="5">
                  <c:v>30</c:v>
                </c:pt>
                <c:pt idx="6">
                  <c:v>30</c:v>
                </c:pt>
                <c:pt idx="7">
                  <c:v>21</c:v>
                </c:pt>
                <c:pt idx="8">
                  <c:v>23</c:v>
                </c:pt>
                <c:pt idx="9">
                  <c:v>17</c:v>
                </c:pt>
                <c:pt idx="10">
                  <c:v>19</c:v>
                </c:pt>
              </c:numCache>
            </c:numRef>
          </c:val>
          <c:extLst>
            <c:ext xmlns:c16="http://schemas.microsoft.com/office/drawing/2014/chart" uri="{C3380CC4-5D6E-409C-BE32-E72D297353CC}">
              <c16:uniqueId val="{00000005-528F-4BB3-9502-B2B523046C14}"/>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4749397886321055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Sheet1!$B$2:$B$5</c:f>
              <c:numCache>
                <c:formatCode>0</c:formatCode>
                <c:ptCount val="4"/>
                <c:pt idx="0">
                  <c:v>-44</c:v>
                </c:pt>
                <c:pt idx="1">
                  <c:v>-28</c:v>
                </c:pt>
                <c:pt idx="2">
                  <c:v>-17</c:v>
                </c:pt>
                <c:pt idx="3">
                  <c:v>-11</c:v>
                </c:pt>
              </c:numCache>
            </c:numRef>
          </c:val>
          <c:extLst>
            <c:ext xmlns:c16="http://schemas.microsoft.com/office/drawing/2014/chart" uri="{C3380CC4-5D6E-409C-BE32-E72D297353CC}">
              <c16:uniqueId val="{00000000-F3B9-4655-A03C-AD93F5BB16AA}"/>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dLbl>
              <c:idx val="0"/>
              <c:tx>
                <c:rich>
                  <a:bodyPr wrap="square" lIns="38100" tIns="19050" rIns="38100" bIns="19050" anchor="ctr">
                    <a:noAutofit/>
                  </a:bodyPr>
                  <a:lstStyle/>
                  <a:p>
                    <a:pPr>
                      <a:defRPr>
                        <a:latin typeface="Barlow" panose="00000500000000000000" pitchFamily="2" charset="0"/>
                      </a:defRPr>
                    </a:pPr>
                    <a:fld id="{3CC6CA50-F9EB-4431-AC57-F50A8E972109}" type="VALUE">
                      <a:rPr lang="en-US">
                        <a:latin typeface="Barlow" panose="00000500000000000000" pitchFamily="2" charset="0"/>
                      </a:rPr>
                      <a:pPr>
                        <a:defRPr>
                          <a:latin typeface="Barlow" panose="00000500000000000000" pitchFamily="2" charset="0"/>
                        </a:defRPr>
                      </a:pPr>
                      <a:t>[VALUE]</a:t>
                    </a:fld>
                    <a:endParaRPr lang="en-IE"/>
                  </a:p>
                </c:rich>
              </c:tx>
              <c:numFmt formatCode="0;0" sourceLinked="0"/>
              <c:spPr>
                <a:noFill/>
                <a:ln w="25400">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3B9-4655-A03C-AD93F5BB16AA}"/>
                </c:ext>
              </c:extLst>
            </c:dLbl>
            <c:dLbl>
              <c:idx val="2"/>
              <c:tx>
                <c:rich>
                  <a:bodyPr/>
                  <a:lstStyle/>
                  <a:p>
                    <a:fld id="{12D7AFA7-7C23-4BFC-BDF0-370174458B12}"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3B9-4655-A03C-AD93F5BB16AA}"/>
                </c:ext>
              </c:extLst>
            </c:dLbl>
            <c:dLbl>
              <c:idx val="3"/>
              <c:layout>
                <c:manualLayout>
                  <c:x val="2.9925278112162584E-2"/>
                  <c:y val="1.344464765880668E-16"/>
                </c:manualLayout>
              </c:layout>
              <c:tx>
                <c:rich>
                  <a:bodyPr/>
                  <a:lstStyle/>
                  <a:p>
                    <a:fld id="{2BF25876-3378-4A1B-B077-28A2F568893B}"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3B9-4655-A03C-AD93F5BB16AA}"/>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Sheet1!$C$2:$C$5</c:f>
              <c:numCache>
                <c:formatCode>0</c:formatCode>
                <c:ptCount val="4"/>
                <c:pt idx="0">
                  <c:v>46</c:v>
                </c:pt>
                <c:pt idx="1">
                  <c:v>54</c:v>
                </c:pt>
                <c:pt idx="2" formatCode="General">
                  <c:v>0</c:v>
                </c:pt>
                <c:pt idx="3">
                  <c:v>0</c:v>
                </c:pt>
              </c:numCache>
            </c:numRef>
          </c:val>
          <c:extLst>
            <c:ext xmlns:c16="http://schemas.microsoft.com/office/drawing/2014/chart" uri="{C3380CC4-5D6E-409C-BE32-E72D297353CC}">
              <c16:uniqueId val="{00000004-F3B9-4655-A03C-AD93F5BB16AA}"/>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tx>
            <c:strRef>
              <c:f>Sheet1!$A$2</c:f>
              <c:strCache>
                <c:ptCount val="1"/>
                <c:pt idx="0">
                  <c:v>Very concerned</c:v>
                </c:pt>
              </c:strCache>
            </c:strRef>
          </c:tx>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Sheet1!$B$2:$J$2</c:f>
              <c:numCache>
                <c:formatCode>General</c:formatCode>
                <c:ptCount val="9"/>
                <c:pt idx="0">
                  <c:v>16</c:v>
                </c:pt>
                <c:pt idx="2">
                  <c:v>15</c:v>
                </c:pt>
                <c:pt idx="4">
                  <c:v>18</c:v>
                </c:pt>
                <c:pt idx="6">
                  <c:v>17</c:v>
                </c:pt>
                <c:pt idx="8" formatCode="0">
                  <c:v>14</c:v>
                </c:pt>
              </c:numCache>
            </c:numRef>
          </c:val>
          <c:extLst>
            <c:ext xmlns:c16="http://schemas.microsoft.com/office/drawing/2014/chart" uri="{C3380CC4-5D6E-409C-BE32-E72D297353CC}">
              <c16:uniqueId val="{00000002-CFE9-419A-9341-7CC0D6C2DD40}"/>
            </c:ext>
          </c:extLst>
        </c:ser>
        <c:ser>
          <c:idx val="1"/>
          <c:order val="1"/>
          <c:tx>
            <c:strRef>
              <c:f>Sheet1!$A$3</c:f>
              <c:strCache>
                <c:ptCount val="1"/>
                <c:pt idx="0">
                  <c:v>Fairly concerned</c:v>
                </c:pt>
              </c:strCache>
            </c:strRef>
          </c:tx>
          <c:spPr>
            <a:solidFill>
              <a:srgbClr val="1DAFAD"/>
            </a:solidFill>
            <a:ln>
              <a:solidFill>
                <a:schemeClr val="bg1"/>
              </a:solidFill>
            </a:ln>
          </c:spPr>
          <c:invertIfNegative val="0"/>
          <c:dLbls>
            <c:numFmt formatCode="#&quot;%&quot;"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Sheet1!$B$3:$J$3</c:f>
              <c:numCache>
                <c:formatCode>General</c:formatCode>
                <c:ptCount val="9"/>
                <c:pt idx="0">
                  <c:v>36</c:v>
                </c:pt>
                <c:pt idx="2">
                  <c:v>38</c:v>
                </c:pt>
                <c:pt idx="4">
                  <c:v>36</c:v>
                </c:pt>
                <c:pt idx="6">
                  <c:v>32</c:v>
                </c:pt>
                <c:pt idx="8" formatCode="0">
                  <c:v>33</c:v>
                </c:pt>
              </c:numCache>
            </c:numRef>
          </c:val>
          <c:extLst>
            <c:ext xmlns:c16="http://schemas.microsoft.com/office/drawing/2014/chart" uri="{C3380CC4-5D6E-409C-BE32-E72D297353CC}">
              <c16:uniqueId val="{00000003-CFE9-419A-9341-7CC0D6C2DD40}"/>
            </c:ext>
          </c:extLst>
        </c:ser>
        <c:ser>
          <c:idx val="2"/>
          <c:order val="2"/>
          <c:tx>
            <c:strRef>
              <c:f>Sheet1!$A$4</c:f>
              <c:strCache>
                <c:ptCount val="1"/>
                <c:pt idx="0">
                  <c:v>No strong feelings either one way or the other</c:v>
                </c:pt>
              </c:strCache>
            </c:strRef>
          </c:tx>
          <c:spPr>
            <a:solidFill>
              <a:sysClr val="window" lastClr="FFFFFF">
                <a:lumMod val="65000"/>
              </a:sysClr>
            </a:solidFill>
            <a:ln>
              <a:solidFill>
                <a:schemeClr val="bg1"/>
              </a:solidFill>
            </a:ln>
          </c:spPr>
          <c:invertIfNegative val="0"/>
          <c:dLbls>
            <c:numFmt formatCode="#&quot;%&quot;"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Sheet1!$B$4:$J$4</c:f>
              <c:numCache>
                <c:formatCode>General</c:formatCode>
                <c:ptCount val="9"/>
                <c:pt idx="0">
                  <c:v>32</c:v>
                </c:pt>
                <c:pt idx="2">
                  <c:v>29</c:v>
                </c:pt>
                <c:pt idx="4">
                  <c:v>28</c:v>
                </c:pt>
                <c:pt idx="6">
                  <c:v>30</c:v>
                </c:pt>
                <c:pt idx="8" formatCode="0">
                  <c:v>30</c:v>
                </c:pt>
              </c:numCache>
            </c:numRef>
          </c:val>
          <c:extLst>
            <c:ext xmlns:c16="http://schemas.microsoft.com/office/drawing/2014/chart" uri="{C3380CC4-5D6E-409C-BE32-E72D297353CC}">
              <c16:uniqueId val="{00000004-CFE9-419A-9341-7CC0D6C2DD40}"/>
            </c:ext>
          </c:extLst>
        </c:ser>
        <c:ser>
          <c:idx val="3"/>
          <c:order val="3"/>
          <c:tx>
            <c:strRef>
              <c:f>Sheet1!$A$5</c:f>
              <c:strCache>
                <c:ptCount val="1"/>
                <c:pt idx="0">
                  <c:v>Not very concerned</c:v>
                </c:pt>
              </c:strCache>
            </c:strRef>
          </c:tx>
          <c:spPr>
            <a:solidFill>
              <a:srgbClr val="E50158">
                <a:lumMod val="60000"/>
                <a:lumOff val="40000"/>
              </a:srgbClr>
            </a:solidFill>
            <a:ln>
              <a:solidFill>
                <a:schemeClr val="bg1"/>
              </a:solidFill>
            </a:ln>
          </c:spPr>
          <c:invertIfNegative val="0"/>
          <c:dLbls>
            <c:numFmt formatCode="#&quot;%&quot;"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Sheet1!$B$5:$J$5</c:f>
              <c:numCache>
                <c:formatCode>General</c:formatCode>
                <c:ptCount val="9"/>
                <c:pt idx="0">
                  <c:v>10</c:v>
                </c:pt>
                <c:pt idx="2">
                  <c:v>10</c:v>
                </c:pt>
                <c:pt idx="4">
                  <c:v>10</c:v>
                </c:pt>
                <c:pt idx="6">
                  <c:v>10</c:v>
                </c:pt>
                <c:pt idx="8" formatCode="0">
                  <c:v>12</c:v>
                </c:pt>
              </c:numCache>
            </c:numRef>
          </c:val>
          <c:extLst>
            <c:ext xmlns:c16="http://schemas.microsoft.com/office/drawing/2014/chart" uri="{C3380CC4-5D6E-409C-BE32-E72D297353CC}">
              <c16:uniqueId val="{00000006-CFE9-419A-9341-7CC0D6C2DD40}"/>
            </c:ext>
          </c:extLst>
        </c:ser>
        <c:ser>
          <c:idx val="4"/>
          <c:order val="4"/>
          <c:tx>
            <c:strRef>
              <c:f>Sheet1!$A$6</c:f>
              <c:strCache>
                <c:ptCount val="1"/>
                <c:pt idx="0">
                  <c:v>Not at all concerned</c:v>
                </c:pt>
              </c:strCache>
            </c:strRef>
          </c:tx>
          <c:spPr>
            <a:solidFill>
              <a:srgbClr val="E50158"/>
            </a:solidFill>
            <a:ln>
              <a:solidFill>
                <a:schemeClr val="bg1"/>
              </a:solidFill>
            </a:ln>
          </c:spPr>
          <c:invertIfNegative val="0"/>
          <c:dLbls>
            <c:numFmt formatCode="#&quot;%&quot;"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Sheet1!$B$6:$J$6</c:f>
              <c:numCache>
                <c:formatCode>General</c:formatCode>
                <c:ptCount val="9"/>
                <c:pt idx="0">
                  <c:v>6</c:v>
                </c:pt>
                <c:pt idx="2">
                  <c:v>9</c:v>
                </c:pt>
                <c:pt idx="4">
                  <c:v>8</c:v>
                </c:pt>
                <c:pt idx="6">
                  <c:v>10</c:v>
                </c:pt>
                <c:pt idx="8" formatCode="0">
                  <c:v>11</c:v>
                </c:pt>
              </c:numCache>
            </c:numRef>
          </c:val>
          <c:extLst>
            <c:ext xmlns:c16="http://schemas.microsoft.com/office/drawing/2014/chart" uri="{C3380CC4-5D6E-409C-BE32-E72D297353CC}">
              <c16:uniqueId val="{00000008-CFE9-419A-9341-7CC0D6C2DD40}"/>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515407841223845"/>
          <c:y val="3.3772973282074438E-2"/>
          <c:w val="0.5619315598583798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6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Sheet1!$B$2:$B$4</c:f>
              <c:numCache>
                <c:formatCode>0</c:formatCode>
                <c:ptCount val="3"/>
                <c:pt idx="0">
                  <c:v>-51</c:v>
                </c:pt>
                <c:pt idx="1">
                  <c:v>-32</c:v>
                </c:pt>
                <c:pt idx="2">
                  <c:v>-17</c:v>
                </c:pt>
              </c:numCache>
            </c:numRef>
          </c:val>
          <c:extLst>
            <c:ext xmlns:c16="http://schemas.microsoft.com/office/drawing/2014/chart" uri="{C3380CC4-5D6E-409C-BE32-E72D297353CC}">
              <c16:uniqueId val="{00000000-F459-4024-830C-4ED337EC13C1}"/>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Sheet1!$C$2:$C$4</c:f>
              <c:numCache>
                <c:formatCode>0</c:formatCode>
                <c:ptCount val="3"/>
                <c:pt idx="0" formatCode="General">
                  <c:v>39</c:v>
                </c:pt>
                <c:pt idx="1">
                  <c:v>35</c:v>
                </c:pt>
                <c:pt idx="2">
                  <c:v>26</c:v>
                </c:pt>
              </c:numCache>
            </c:numRef>
          </c:val>
          <c:extLst>
            <c:ext xmlns:c16="http://schemas.microsoft.com/office/drawing/2014/chart" uri="{C3380CC4-5D6E-409C-BE32-E72D297353CC}">
              <c16:uniqueId val="{00000001-F459-4024-830C-4ED337EC13C1}"/>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8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984624651703392E-2"/>
          <c:y val="3.377320966951005E-2"/>
          <c:w val="0.9720153753482966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
              <c:layout>
                <c:manualLayout>
                  <c:x val="-2.6936553357403522E-2"/>
                  <c:y val="0"/>
                </c:manualLayout>
              </c:layout>
              <c:tx>
                <c:rich>
                  <a:bodyPr/>
                  <a:lstStyle/>
                  <a:p>
                    <a:fld id="{FCCEE858-5CC7-43BB-B776-2B0246B25F3A}"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202-426E-8950-F9C5248B8C6E}"/>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2-426E-8950-F9C5248B8C6E}"/>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either one way or the other</c:v>
                </c:pt>
              </c:strCache>
            </c:strRef>
          </c:cat>
          <c:val>
            <c:numRef>
              <c:f>Sheet1!$B$2:$B$4</c:f>
              <c:numCache>
                <c:formatCode>0</c:formatCode>
                <c:ptCount val="3"/>
                <c:pt idx="0">
                  <c:v>-64</c:v>
                </c:pt>
                <c:pt idx="1">
                  <c:v>-10</c:v>
                </c:pt>
                <c:pt idx="2">
                  <c:v>-26</c:v>
                </c:pt>
              </c:numCache>
            </c:numRef>
          </c:val>
          <c:extLst>
            <c:ext xmlns:c16="http://schemas.microsoft.com/office/drawing/2014/chart" uri="{C3380CC4-5D6E-409C-BE32-E72D297353CC}">
              <c16:uniqueId val="{00000002-D202-426E-8950-F9C5248B8C6E}"/>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dLbl>
              <c:idx val="1"/>
              <c:layout>
                <c:manualLayout>
                  <c:x val="3.4632711459518815E-2"/>
                  <c:y val="0"/>
                </c:manualLayout>
              </c:layout>
              <c:tx>
                <c:rich>
                  <a:bodyPr/>
                  <a:lstStyle/>
                  <a:p>
                    <a:fld id="{D1B83B1A-82AF-4D1D-882D-F3AE732BE24C}"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202-426E-8950-F9C5248B8C6E}"/>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either one way or the other</c:v>
                </c:pt>
              </c:strCache>
            </c:strRef>
          </c:cat>
          <c:val>
            <c:numRef>
              <c:f>Sheet1!$C$2:$C$4</c:f>
              <c:numCache>
                <c:formatCode>0</c:formatCode>
                <c:ptCount val="3"/>
                <c:pt idx="0">
                  <c:v>71</c:v>
                </c:pt>
                <c:pt idx="1">
                  <c:v>2</c:v>
                </c:pt>
                <c:pt idx="2">
                  <c:v>27</c:v>
                </c:pt>
              </c:numCache>
            </c:numRef>
          </c:val>
          <c:extLst>
            <c:ext xmlns:c16="http://schemas.microsoft.com/office/drawing/2014/chart" uri="{C3380CC4-5D6E-409C-BE32-E72D297353CC}">
              <c16:uniqueId val="{00000004-D202-426E-8950-F9C5248B8C6E}"/>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FED402"/>
              </a:solidFill>
              <a:ln w="19050">
                <a:noFill/>
              </a:ln>
              <a:effectLst/>
            </c:spPr>
            <c:extLst>
              <c:ext xmlns:c16="http://schemas.microsoft.com/office/drawing/2014/chart" uri="{C3380CC4-5D6E-409C-BE32-E72D297353CC}">
                <c16:uniqueId val="{00000001-4CED-4062-9345-D6F515023448}"/>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CED-4062-9345-D6F515023448}"/>
              </c:ext>
            </c:extLst>
          </c:dPt>
          <c:cat>
            <c:strRef>
              <c:f>Sheet1!$A$2:$A$3</c:f>
              <c:strCache>
                <c:ptCount val="2"/>
                <c:pt idx="0">
                  <c:v>1st Qtr</c:v>
                </c:pt>
                <c:pt idx="1">
                  <c:v>2nd Qtr</c:v>
                </c:pt>
              </c:strCache>
            </c:strRef>
          </c:cat>
          <c:val>
            <c:numRef>
              <c:f>Sheet1!$B$2:$B$3</c:f>
              <c:numCache>
                <c:formatCode>0%</c:formatCode>
                <c:ptCount val="2"/>
                <c:pt idx="0">
                  <c:v>0.3</c:v>
                </c:pt>
                <c:pt idx="1">
                  <c:v>0.7</c:v>
                </c:pt>
              </c:numCache>
            </c:numRef>
          </c:val>
          <c:extLst>
            <c:ext xmlns:c16="http://schemas.microsoft.com/office/drawing/2014/chart" uri="{C3380CC4-5D6E-409C-BE32-E72D297353CC}">
              <c16:uniqueId val="{00000004-4CED-4062-9345-D6F51502344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822770594652948E-2"/>
          <c:y val="3.377320966951005E-2"/>
          <c:w val="0.9507605560676374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77-465F-AA58-E538AD549BCA}"/>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c:v>
                </c:pt>
              </c:strCache>
            </c:strRef>
          </c:cat>
          <c:val>
            <c:numRef>
              <c:f>Sheet1!$B$2:$B$4</c:f>
              <c:numCache>
                <c:formatCode>0</c:formatCode>
                <c:ptCount val="3"/>
                <c:pt idx="0">
                  <c:v>-47</c:v>
                </c:pt>
                <c:pt idx="1">
                  <c:v>-23</c:v>
                </c:pt>
                <c:pt idx="2">
                  <c:v>-30</c:v>
                </c:pt>
              </c:numCache>
            </c:numRef>
          </c:val>
          <c:extLst>
            <c:ext xmlns:c16="http://schemas.microsoft.com/office/drawing/2014/chart" uri="{C3380CC4-5D6E-409C-BE32-E72D297353CC}">
              <c16:uniqueId val="{00000001-5B77-465F-AA58-E538AD549BCA}"/>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dLbl>
              <c:idx val="0"/>
              <c:layout>
                <c:manualLayout>
                  <c:x val="4.3571440007502064E-2"/>
                  <c:y val="0"/>
                </c:manualLayout>
              </c:layout>
              <c:tx>
                <c:rich>
                  <a:bodyPr/>
                  <a:lstStyle/>
                  <a:p>
                    <a:fld id="{461098B7-83D0-44D8-9535-727D4E15B394}"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B77-465F-AA58-E538AD549BCA}"/>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c:v>
                </c:pt>
              </c:strCache>
            </c:strRef>
          </c:cat>
          <c:val>
            <c:numRef>
              <c:f>Sheet1!$C$2:$C$4</c:f>
              <c:numCache>
                <c:formatCode>0</c:formatCode>
                <c:ptCount val="3"/>
                <c:pt idx="0">
                  <c:v>47</c:v>
                </c:pt>
                <c:pt idx="1">
                  <c:v>11</c:v>
                </c:pt>
                <c:pt idx="2">
                  <c:v>42</c:v>
                </c:pt>
              </c:numCache>
            </c:numRef>
          </c:val>
          <c:extLst>
            <c:ext xmlns:c16="http://schemas.microsoft.com/office/drawing/2014/chart" uri="{C3380CC4-5D6E-409C-BE32-E72D297353CC}">
              <c16:uniqueId val="{00000003-5B77-465F-AA58-E538AD549BCA}"/>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272707525345731"/>
          <c:y val="5.5820707799526678E-2"/>
          <c:w val="0.71727292474654269"/>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0;[Black]#,##0.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People in general</c:v>
                </c:pt>
                <c:pt idx="1">
                  <c:v>Multilateral (EU &amp; UN)</c:v>
                </c:pt>
                <c:pt idx="2">
                  <c:v>Irish Government</c:v>
                </c:pt>
                <c:pt idx="3">
                  <c:v>Overseas aid organisations</c:v>
                </c:pt>
              </c:strCache>
            </c:strRef>
          </c:cat>
          <c:val>
            <c:numRef>
              <c:f>Sheet1!$B$2:$B$5</c:f>
              <c:numCache>
                <c:formatCode>0.00</c:formatCode>
                <c:ptCount val="4"/>
                <c:pt idx="0">
                  <c:v>-6.5</c:v>
                </c:pt>
                <c:pt idx="1">
                  <c:v>-5.23</c:v>
                </c:pt>
                <c:pt idx="2">
                  <c:v>-5.05</c:v>
                </c:pt>
                <c:pt idx="3">
                  <c:v>-4.97</c:v>
                </c:pt>
              </c:numCache>
            </c:numRef>
          </c:val>
          <c:extLst>
            <c:ext xmlns:c16="http://schemas.microsoft.com/office/drawing/2014/chart" uri="{C3380CC4-5D6E-409C-BE32-E72D297353CC}">
              <c16:uniqueId val="{00000000-10CC-40D8-96BD-380963B8A422}"/>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numFmt formatCode="#,##0.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in general</c:v>
                </c:pt>
                <c:pt idx="1">
                  <c:v>Multilateral (EU &amp; UN)</c:v>
                </c:pt>
                <c:pt idx="2">
                  <c:v>Irish Government</c:v>
                </c:pt>
                <c:pt idx="3">
                  <c:v>Overseas aid organisations</c:v>
                </c:pt>
              </c:strCache>
            </c:strRef>
          </c:cat>
          <c:val>
            <c:numRef>
              <c:f>Sheet1!$C$2:$C$5</c:f>
              <c:numCache>
                <c:formatCode>0.00</c:formatCode>
                <c:ptCount val="4"/>
                <c:pt idx="0">
                  <c:v>6.49</c:v>
                </c:pt>
                <c:pt idx="1">
                  <c:v>5.23</c:v>
                </c:pt>
                <c:pt idx="2">
                  <c:v>4.97</c:v>
                </c:pt>
                <c:pt idx="3">
                  <c:v>5.15</c:v>
                </c:pt>
              </c:numCache>
            </c:numRef>
          </c:val>
          <c:extLst>
            <c:ext xmlns:c16="http://schemas.microsoft.com/office/drawing/2014/chart" uri="{C3380CC4-5D6E-409C-BE32-E72D297353CC}">
              <c16:uniqueId val="{00000001-10CC-40D8-96BD-380963B8A422}"/>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0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92107788364956"/>
          <c:y val="4.4797009887041814E-2"/>
          <c:w val="0.8500789221163505"/>
          <c:h val="0.92833270110008581"/>
        </c:manualLayout>
      </c:layout>
      <c:barChart>
        <c:barDir val="bar"/>
        <c:grouping val="stacked"/>
        <c:varyColors val="0"/>
        <c:ser>
          <c:idx val="0"/>
          <c:order val="0"/>
          <c:tx>
            <c:strRef>
              <c:f>Sheet1!$B$1</c:f>
              <c:strCache>
                <c:ptCount val="1"/>
                <c:pt idx="0">
                  <c:v>2047</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F5-4CA1-8444-F8FDEDF5D7A3}"/>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Sheet1!$B$2:$B$13</c:f>
              <c:numCache>
                <c:formatCode>0</c:formatCode>
                <c:ptCount val="12"/>
                <c:pt idx="0">
                  <c:v>-43</c:v>
                </c:pt>
                <c:pt idx="1">
                  <c:v>-41</c:v>
                </c:pt>
                <c:pt idx="2">
                  <c:v>-40</c:v>
                </c:pt>
                <c:pt idx="3">
                  <c:v>-29</c:v>
                </c:pt>
                <c:pt idx="4">
                  <c:v>-23</c:v>
                </c:pt>
                <c:pt idx="5">
                  <c:v>-22</c:v>
                </c:pt>
                <c:pt idx="6">
                  <c:v>-16</c:v>
                </c:pt>
                <c:pt idx="7">
                  <c:v>-12</c:v>
                </c:pt>
                <c:pt idx="8">
                  <c:v>-11</c:v>
                </c:pt>
                <c:pt idx="9">
                  <c:v>-10</c:v>
                </c:pt>
                <c:pt idx="10">
                  <c:v>-8</c:v>
                </c:pt>
                <c:pt idx="11">
                  <c:v>-7</c:v>
                </c:pt>
              </c:numCache>
            </c:numRef>
          </c:val>
          <c:extLst>
            <c:ext xmlns:c16="http://schemas.microsoft.com/office/drawing/2014/chart" uri="{C3380CC4-5D6E-409C-BE32-E72D297353CC}">
              <c16:uniqueId val="{00000001-33F5-4CA1-8444-F8FDEDF5D7A3}"/>
            </c:ext>
          </c:extLst>
        </c:ser>
        <c:ser>
          <c:idx val="1"/>
          <c:order val="1"/>
          <c:tx>
            <c:strRef>
              <c:f>Sheet1!$C$1</c:f>
              <c:strCache>
                <c:ptCount val="1"/>
                <c:pt idx="0">
                  <c:v>321</c:v>
                </c:pt>
              </c:strCache>
            </c:strRef>
          </c:tx>
          <c:spPr>
            <a:solidFill>
              <a:srgbClr val="FFC000"/>
            </a:solidFill>
            <a:ln w="12700">
              <a:solidFill>
                <a:srgbClr val="FFFFFF"/>
              </a:solidFill>
              <a:prstDash val="solid"/>
            </a:ln>
          </c:spPr>
          <c:invertIfNegative val="0"/>
          <c:dLbls>
            <c:dLbl>
              <c:idx val="11"/>
              <c:layout>
                <c:manualLayout>
                  <c:x val="1.295533232637644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F5-4CA1-8444-F8FDEDF5D7A3}"/>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Sheet1!$C$2:$C$13</c:f>
              <c:numCache>
                <c:formatCode>General</c:formatCode>
                <c:ptCount val="12"/>
                <c:pt idx="0" formatCode="0">
                  <c:v>48</c:v>
                </c:pt>
                <c:pt idx="1">
                  <c:v>34</c:v>
                </c:pt>
                <c:pt idx="2" formatCode="0">
                  <c:v>39</c:v>
                </c:pt>
                <c:pt idx="3" formatCode="0">
                  <c:v>37</c:v>
                </c:pt>
                <c:pt idx="4" formatCode="0">
                  <c:v>23</c:v>
                </c:pt>
                <c:pt idx="5" formatCode="0">
                  <c:v>22</c:v>
                </c:pt>
                <c:pt idx="6" formatCode="0">
                  <c:v>14</c:v>
                </c:pt>
                <c:pt idx="7" formatCode="0">
                  <c:v>13</c:v>
                </c:pt>
                <c:pt idx="8" formatCode="0">
                  <c:v>12</c:v>
                </c:pt>
                <c:pt idx="9" formatCode="0">
                  <c:v>11</c:v>
                </c:pt>
                <c:pt idx="10" formatCode="0">
                  <c:v>5</c:v>
                </c:pt>
                <c:pt idx="11" formatCode="0">
                  <c:v>8</c:v>
                </c:pt>
              </c:numCache>
            </c:numRef>
          </c:val>
          <c:extLst>
            <c:ext xmlns:c16="http://schemas.microsoft.com/office/drawing/2014/chart" uri="{C3380CC4-5D6E-409C-BE32-E72D297353CC}">
              <c16:uniqueId val="{00000003-33F5-4CA1-8444-F8FDEDF5D7A3}"/>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806374840671059E-2"/>
          <c:y val="3.377320966951005E-2"/>
          <c:w val="0.92732323183563514"/>
          <c:h val="0.9595928222275201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Sheet1!$B$2:$B$11</c:f>
              <c:numCache>
                <c:formatCode>0</c:formatCode>
                <c:ptCount val="10"/>
                <c:pt idx="0">
                  <c:v>-44</c:v>
                </c:pt>
                <c:pt idx="1">
                  <c:v>-43</c:v>
                </c:pt>
                <c:pt idx="2">
                  <c:v>-30</c:v>
                </c:pt>
                <c:pt idx="3">
                  <c:v>-27</c:v>
                </c:pt>
                <c:pt idx="4">
                  <c:v>-21</c:v>
                </c:pt>
                <c:pt idx="5">
                  <c:v>-17</c:v>
                </c:pt>
                <c:pt idx="6">
                  <c:v>-16</c:v>
                </c:pt>
                <c:pt idx="7">
                  <c:v>-15</c:v>
                </c:pt>
                <c:pt idx="8">
                  <c:v>-14</c:v>
                </c:pt>
                <c:pt idx="9">
                  <c:v>-13</c:v>
                </c:pt>
              </c:numCache>
            </c:numRef>
          </c:val>
          <c:extLst>
            <c:ext xmlns:c16="http://schemas.microsoft.com/office/drawing/2014/chart" uri="{C3380CC4-5D6E-409C-BE32-E72D297353CC}">
              <c16:uniqueId val="{00000000-FEE1-4677-9609-E9BC21E9F21A}"/>
            </c:ext>
          </c:extLst>
        </c:ser>
        <c:ser>
          <c:idx val="1"/>
          <c:order val="1"/>
          <c:tx>
            <c:strRef>
              <c:f>Sheet1!$C$1</c:f>
              <c:strCache>
                <c:ptCount val="1"/>
                <c:pt idx="0">
                  <c:v>S.1</c:v>
                </c:pt>
              </c:strCache>
            </c:strRef>
          </c:tx>
          <c:spPr>
            <a:solidFill>
              <a:srgbClr val="FFC000"/>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Sheet1!$C$2:$C$11</c:f>
              <c:numCache>
                <c:formatCode>0</c:formatCode>
                <c:ptCount val="10"/>
                <c:pt idx="0" formatCode="General">
                  <c:v>37</c:v>
                </c:pt>
                <c:pt idx="1">
                  <c:v>51</c:v>
                </c:pt>
                <c:pt idx="2">
                  <c:v>29</c:v>
                </c:pt>
                <c:pt idx="3" formatCode="General">
                  <c:v>20</c:v>
                </c:pt>
                <c:pt idx="4" formatCode="General">
                  <c:v>16</c:v>
                </c:pt>
                <c:pt idx="5" formatCode="General">
                  <c:v>9</c:v>
                </c:pt>
                <c:pt idx="6">
                  <c:v>15</c:v>
                </c:pt>
                <c:pt idx="7" formatCode="General">
                  <c:v>7</c:v>
                </c:pt>
                <c:pt idx="8">
                  <c:v>13</c:v>
                </c:pt>
                <c:pt idx="9">
                  <c:v>21</c:v>
                </c:pt>
              </c:numCache>
            </c:numRef>
          </c:val>
          <c:extLst>
            <c:ext xmlns:c16="http://schemas.microsoft.com/office/drawing/2014/chart" uri="{C3380CC4-5D6E-409C-BE32-E72D297353CC}">
              <c16:uniqueId val="{00000001-FEE1-4677-9609-E9BC21E9F21A}"/>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111422543714576E-2"/>
          <c:y val="3.377309000583912E-2"/>
          <c:w val="0.91505277396541318"/>
          <c:h val="0.9511794092295143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Sheet1!$B$2:$B$13</c:f>
              <c:numCache>
                <c:formatCode>0</c:formatCode>
                <c:ptCount val="12"/>
                <c:pt idx="0">
                  <c:v>-40</c:v>
                </c:pt>
                <c:pt idx="1">
                  <c:v>-34</c:v>
                </c:pt>
                <c:pt idx="2">
                  <c:v>-30</c:v>
                </c:pt>
                <c:pt idx="3">
                  <c:v>-29</c:v>
                </c:pt>
                <c:pt idx="4">
                  <c:v>-28</c:v>
                </c:pt>
                <c:pt idx="5">
                  <c:v>-27</c:v>
                </c:pt>
                <c:pt idx="6">
                  <c:v>-27</c:v>
                </c:pt>
                <c:pt idx="7">
                  <c:v>-19</c:v>
                </c:pt>
                <c:pt idx="8">
                  <c:v>-18</c:v>
                </c:pt>
                <c:pt idx="9">
                  <c:v>-17</c:v>
                </c:pt>
                <c:pt idx="10">
                  <c:v>-17</c:v>
                </c:pt>
                <c:pt idx="11">
                  <c:v>-14</c:v>
                </c:pt>
              </c:numCache>
            </c:numRef>
          </c:val>
          <c:extLst>
            <c:ext xmlns:c16="http://schemas.microsoft.com/office/drawing/2014/chart" uri="{C3380CC4-5D6E-409C-BE32-E72D297353CC}">
              <c16:uniqueId val="{00000000-4AE9-49C6-93B2-69016281ED92}"/>
            </c:ext>
          </c:extLst>
        </c:ser>
        <c:ser>
          <c:idx val="1"/>
          <c:order val="1"/>
          <c:tx>
            <c:strRef>
              <c:f>Sheet1!$C$1</c:f>
              <c:strCache>
                <c:ptCount val="1"/>
                <c:pt idx="0">
                  <c:v>S.1</c:v>
                </c:pt>
              </c:strCache>
            </c:strRef>
          </c:tx>
          <c:spPr>
            <a:solidFill>
              <a:srgbClr val="FFC000"/>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Sheet1!$C$2:$C$13</c:f>
              <c:numCache>
                <c:formatCode>0</c:formatCode>
                <c:ptCount val="12"/>
                <c:pt idx="0">
                  <c:v>39</c:v>
                </c:pt>
                <c:pt idx="1">
                  <c:v>37</c:v>
                </c:pt>
                <c:pt idx="2">
                  <c:v>29</c:v>
                </c:pt>
                <c:pt idx="3">
                  <c:v>28</c:v>
                </c:pt>
                <c:pt idx="4">
                  <c:v>33</c:v>
                </c:pt>
                <c:pt idx="5">
                  <c:v>28</c:v>
                </c:pt>
                <c:pt idx="6">
                  <c:v>27</c:v>
                </c:pt>
                <c:pt idx="7">
                  <c:v>19</c:v>
                </c:pt>
                <c:pt idx="8" formatCode="General">
                  <c:v>14</c:v>
                </c:pt>
                <c:pt idx="9">
                  <c:v>15</c:v>
                </c:pt>
                <c:pt idx="10">
                  <c:v>15</c:v>
                </c:pt>
                <c:pt idx="11">
                  <c:v>15</c:v>
                </c:pt>
              </c:numCache>
            </c:numRef>
          </c:val>
          <c:extLst>
            <c:ext xmlns:c16="http://schemas.microsoft.com/office/drawing/2014/chart" uri="{C3380CC4-5D6E-409C-BE32-E72D297353CC}">
              <c16:uniqueId val="{00000001-4AE9-49C6-93B2-69016281ED92}"/>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6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377320966951005E-2"/>
          <c:w val="1"/>
          <c:h val="0.9568117364624725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tx>
                <c:rich>
                  <a:bodyPr/>
                  <a:lstStyle/>
                  <a:p>
                    <a:fld id="{A3A7C735-8622-4E04-8259-B2FDBA534E91}" type="VALUE">
                      <a:rPr lang="en-US"/>
                      <a:pPr/>
                      <a:t>[VALUE]</a:t>
                    </a:fld>
                    <a:endParaRPr lang="en-I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0C2-4F0D-87B4-612DF96FFBFB}"/>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Sheet1!$B$2:$B$13</c:f>
              <c:numCache>
                <c:formatCode>0</c:formatCode>
                <c:ptCount val="12"/>
                <c:pt idx="0">
                  <c:v>-43</c:v>
                </c:pt>
                <c:pt idx="1">
                  <c:v>-34</c:v>
                </c:pt>
                <c:pt idx="2">
                  <c:v>-32</c:v>
                </c:pt>
                <c:pt idx="3">
                  <c:v>-30</c:v>
                </c:pt>
                <c:pt idx="4">
                  <c:v>-29</c:v>
                </c:pt>
                <c:pt idx="5">
                  <c:v>-28</c:v>
                </c:pt>
                <c:pt idx="6">
                  <c:v>-26</c:v>
                </c:pt>
                <c:pt idx="7">
                  <c:v>-25</c:v>
                </c:pt>
                <c:pt idx="8">
                  <c:v>-22</c:v>
                </c:pt>
                <c:pt idx="9">
                  <c:v>-14</c:v>
                </c:pt>
                <c:pt idx="10">
                  <c:v>-11</c:v>
                </c:pt>
                <c:pt idx="11">
                  <c:v>-7</c:v>
                </c:pt>
              </c:numCache>
            </c:numRef>
          </c:val>
          <c:extLst>
            <c:ext xmlns:c16="http://schemas.microsoft.com/office/drawing/2014/chart" uri="{C3380CC4-5D6E-409C-BE32-E72D297353CC}">
              <c16:uniqueId val="{00000001-70C2-4F0D-87B4-612DF96FFBFB}"/>
            </c:ext>
          </c:extLst>
        </c:ser>
        <c:ser>
          <c:idx val="1"/>
          <c:order val="1"/>
          <c:tx>
            <c:strRef>
              <c:f>Sheet1!$C$1</c:f>
              <c:strCache>
                <c:ptCount val="1"/>
                <c:pt idx="0">
                  <c:v>S.1</c:v>
                </c:pt>
              </c:strCache>
            </c:strRef>
          </c:tx>
          <c:spPr>
            <a:solidFill>
              <a:srgbClr val="FFC000"/>
            </a:solidFill>
            <a:ln>
              <a:solidFill>
                <a:sysClr val="window" lastClr="FFFFFF"/>
              </a:solidFill>
            </a:ln>
          </c:spPr>
          <c:invertIfNegative val="0"/>
          <c:dLbls>
            <c:spPr>
              <a:noFill/>
              <a:ln>
                <a:noFill/>
              </a:ln>
              <a:effectLst/>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Sheet1!$C$2:$C$13</c:f>
              <c:numCache>
                <c:formatCode>General</c:formatCode>
                <c:ptCount val="12"/>
                <c:pt idx="0">
                  <c:v>38</c:v>
                </c:pt>
                <c:pt idx="1">
                  <c:v>29</c:v>
                </c:pt>
                <c:pt idx="2" formatCode="0">
                  <c:v>36</c:v>
                </c:pt>
                <c:pt idx="3">
                  <c:v>26</c:v>
                </c:pt>
                <c:pt idx="4" formatCode="0">
                  <c:v>26</c:v>
                </c:pt>
                <c:pt idx="5" formatCode="0">
                  <c:v>32</c:v>
                </c:pt>
                <c:pt idx="6" formatCode="0">
                  <c:v>29</c:v>
                </c:pt>
                <c:pt idx="7" formatCode="0">
                  <c:v>23</c:v>
                </c:pt>
                <c:pt idx="8" formatCode="0">
                  <c:v>23</c:v>
                </c:pt>
                <c:pt idx="9" formatCode="0">
                  <c:v>17</c:v>
                </c:pt>
                <c:pt idx="10" formatCode="0">
                  <c:v>12</c:v>
                </c:pt>
                <c:pt idx="11" formatCode="0">
                  <c:v>8</c:v>
                </c:pt>
              </c:numCache>
            </c:numRef>
          </c:val>
          <c:extLst>
            <c:ext xmlns:c16="http://schemas.microsoft.com/office/drawing/2014/chart" uri="{C3380CC4-5D6E-409C-BE32-E72D297353CC}">
              <c16:uniqueId val="{00000002-70C2-4F0D-87B4-612DF96FFBF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491873776129801E-2"/>
          <c:y val="5.3324398259003453E-2"/>
          <c:w val="0.98508126223870196"/>
          <c:h val="0.9303045077972835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9C-4478-AA3B-D9B482F0F787}"/>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Sheet1!$B$2:$B$6</c:f>
              <c:numCache>
                <c:formatCode>0</c:formatCode>
                <c:ptCount val="5"/>
                <c:pt idx="0">
                  <c:v>-57</c:v>
                </c:pt>
                <c:pt idx="1">
                  <c:v>-46</c:v>
                </c:pt>
                <c:pt idx="2">
                  <c:v>-46</c:v>
                </c:pt>
                <c:pt idx="3">
                  <c:v>-42</c:v>
                </c:pt>
                <c:pt idx="4">
                  <c:v>-13</c:v>
                </c:pt>
              </c:numCache>
            </c:numRef>
          </c:val>
          <c:extLst>
            <c:ext xmlns:c16="http://schemas.microsoft.com/office/drawing/2014/chart" uri="{C3380CC4-5D6E-409C-BE32-E72D297353CC}">
              <c16:uniqueId val="{00000001-4A9C-4478-AA3B-D9B482F0F787}"/>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Sheet1!$C$2:$C$6</c:f>
              <c:numCache>
                <c:formatCode>General</c:formatCode>
                <c:ptCount val="5"/>
                <c:pt idx="0" formatCode="0">
                  <c:v>54</c:v>
                </c:pt>
                <c:pt idx="1">
                  <c:v>37</c:v>
                </c:pt>
                <c:pt idx="2" formatCode="0">
                  <c:v>55</c:v>
                </c:pt>
                <c:pt idx="3" formatCode="0">
                  <c:v>41</c:v>
                </c:pt>
                <c:pt idx="4" formatCode="0">
                  <c:v>10</c:v>
                </c:pt>
              </c:numCache>
            </c:numRef>
          </c:val>
          <c:extLst>
            <c:ext xmlns:c16="http://schemas.microsoft.com/office/drawing/2014/chart" uri="{C3380CC4-5D6E-409C-BE32-E72D297353CC}">
              <c16:uniqueId val="{00000002-4A9C-4478-AA3B-D9B482F0F787}"/>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Sheet1!$B$2:$I$2</c:f>
              <c:numCache>
                <c:formatCode>General</c:formatCode>
                <c:ptCount val="8"/>
                <c:pt idx="0" formatCode="0">
                  <c:v>14</c:v>
                </c:pt>
                <c:pt idx="2" formatCode="0">
                  <c:v>16</c:v>
                </c:pt>
                <c:pt idx="3" formatCode="0">
                  <c:v>43</c:v>
                </c:pt>
                <c:pt idx="4">
                  <c:v>0</c:v>
                </c:pt>
                <c:pt idx="5">
                  <c:v>8</c:v>
                </c:pt>
                <c:pt idx="6" formatCode="0">
                  <c:v>28</c:v>
                </c:pt>
                <c:pt idx="7" formatCode="0">
                  <c:v>5</c:v>
                </c:pt>
              </c:numCache>
            </c:numRef>
          </c:val>
          <c:extLst>
            <c:ext xmlns:c16="http://schemas.microsoft.com/office/drawing/2014/chart" uri="{C3380CC4-5D6E-409C-BE32-E72D297353CC}">
              <c16:uniqueId val="{00000002-CFE9-419A-9341-7CC0D6C2DD40}"/>
            </c:ext>
          </c:extLst>
        </c:ser>
        <c:ser>
          <c:idx val="1"/>
          <c:order val="1"/>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Sheet1!$B$3:$I$3</c:f>
              <c:numCache>
                <c:formatCode>General</c:formatCode>
                <c:ptCount val="8"/>
                <c:pt idx="0" formatCode="0">
                  <c:v>33</c:v>
                </c:pt>
                <c:pt idx="2" formatCode="0">
                  <c:v>40</c:v>
                </c:pt>
                <c:pt idx="3" formatCode="0">
                  <c:v>47</c:v>
                </c:pt>
                <c:pt idx="4">
                  <c:v>3</c:v>
                </c:pt>
                <c:pt idx="5" formatCode="0">
                  <c:v>39</c:v>
                </c:pt>
                <c:pt idx="6" formatCode="0">
                  <c:v>41</c:v>
                </c:pt>
                <c:pt idx="7" formatCode="0">
                  <c:v>38</c:v>
                </c:pt>
              </c:numCache>
            </c:numRef>
          </c:val>
          <c:extLst>
            <c:ext xmlns:c16="http://schemas.microsoft.com/office/drawing/2014/chart" uri="{C3380CC4-5D6E-409C-BE32-E72D297353CC}">
              <c16:uniqueId val="{00000003-CFE9-419A-9341-7CC0D6C2DD40}"/>
            </c:ext>
          </c:extLst>
        </c:ser>
        <c:ser>
          <c:idx val="2"/>
          <c:order val="2"/>
          <c:spPr>
            <a:solidFill>
              <a:sysClr val="window" lastClr="FFFFFF">
                <a:lumMod val="75000"/>
              </a:sysClr>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Sheet1!$B$4:$I$4</c:f>
              <c:numCache>
                <c:formatCode>General</c:formatCode>
                <c:ptCount val="8"/>
                <c:pt idx="0" formatCode="0">
                  <c:v>30</c:v>
                </c:pt>
                <c:pt idx="2" formatCode="0">
                  <c:v>28</c:v>
                </c:pt>
                <c:pt idx="3">
                  <c:v>7</c:v>
                </c:pt>
                <c:pt idx="4">
                  <c:v>22</c:v>
                </c:pt>
                <c:pt idx="5" formatCode="0">
                  <c:v>42</c:v>
                </c:pt>
                <c:pt idx="6">
                  <c:v>22</c:v>
                </c:pt>
                <c:pt idx="7" formatCode="0">
                  <c:v>42</c:v>
                </c:pt>
              </c:numCache>
            </c:numRef>
          </c:val>
          <c:extLst>
            <c:ext xmlns:c16="http://schemas.microsoft.com/office/drawing/2014/chart" uri="{C3380CC4-5D6E-409C-BE32-E72D297353CC}">
              <c16:uniqueId val="{00000004-CFE9-419A-9341-7CC0D6C2DD40}"/>
            </c:ext>
          </c:extLst>
        </c:ser>
        <c:ser>
          <c:idx val="3"/>
          <c:order val="3"/>
          <c:spPr>
            <a:solidFill>
              <a:srgbClr val="E50158">
                <a:lumMod val="60000"/>
                <a:lumOff val="40000"/>
              </a:srgbClr>
            </a:solidFill>
            <a:ln>
              <a:solidFill>
                <a:schemeClr val="bg1"/>
              </a:solidFill>
            </a:ln>
          </c:spPr>
          <c:invertIfNegative val="0"/>
          <c:dLbls>
            <c:numFmt formatCode="#&quot;%&quot;" sourceLinked="0"/>
            <c:spPr>
              <a:noFill/>
              <a:ln>
                <a:noFill/>
              </a:ln>
              <a:effectLst/>
            </c:spPr>
            <c:txPr>
              <a:bodyPr/>
              <a:lstStyle/>
              <a:p>
                <a:pPr algn="ct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Sheet1!$B$5:$I$5</c:f>
              <c:numCache>
                <c:formatCode>General</c:formatCode>
                <c:ptCount val="8"/>
                <c:pt idx="0" formatCode="0">
                  <c:v>12</c:v>
                </c:pt>
                <c:pt idx="2" formatCode="0">
                  <c:v>11</c:v>
                </c:pt>
                <c:pt idx="3">
                  <c:v>4</c:v>
                </c:pt>
                <c:pt idx="4" formatCode="0">
                  <c:v>29</c:v>
                </c:pt>
                <c:pt idx="5">
                  <c:v>8</c:v>
                </c:pt>
                <c:pt idx="6">
                  <c:v>6</c:v>
                </c:pt>
                <c:pt idx="7" formatCode="0">
                  <c:v>13</c:v>
                </c:pt>
              </c:numCache>
            </c:numRef>
          </c:val>
          <c:extLst>
            <c:ext xmlns:c16="http://schemas.microsoft.com/office/drawing/2014/chart" uri="{C3380CC4-5D6E-409C-BE32-E72D297353CC}">
              <c16:uniqueId val="{00000006-CFE9-419A-9341-7CC0D6C2DD40}"/>
            </c:ext>
          </c:extLst>
        </c:ser>
        <c:ser>
          <c:idx val="4"/>
          <c:order val="4"/>
          <c:spPr>
            <a:solidFill>
              <a:srgbClr val="E50158"/>
            </a:solidFill>
            <a:ln>
              <a:solidFill>
                <a:schemeClr val="bg1"/>
              </a:solidFill>
            </a:ln>
          </c:spPr>
          <c:invertIfNegative val="0"/>
          <c:dLbls>
            <c:numFmt formatCode="#&quot;%&quot;" sourceLinked="0"/>
            <c:spPr>
              <a:noFill/>
              <a:ln>
                <a:noFill/>
              </a:ln>
              <a:effectLst/>
            </c:spPr>
            <c:txPr>
              <a:bodyPr/>
              <a:lstStyle/>
              <a:p>
                <a:pPr algn="ct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Sheet1!$B$6:$I$6</c:f>
              <c:numCache>
                <c:formatCode>General</c:formatCode>
                <c:ptCount val="8"/>
                <c:pt idx="0" formatCode="0">
                  <c:v>11</c:v>
                </c:pt>
                <c:pt idx="2">
                  <c:v>5</c:v>
                </c:pt>
                <c:pt idx="3">
                  <c:v>0</c:v>
                </c:pt>
                <c:pt idx="4" formatCode="0">
                  <c:v>46</c:v>
                </c:pt>
                <c:pt idx="5">
                  <c:v>3</c:v>
                </c:pt>
                <c:pt idx="6">
                  <c:v>3</c:v>
                </c:pt>
                <c:pt idx="7" formatCode="0">
                  <c:v>3</c:v>
                </c:pt>
              </c:numCache>
            </c:numRef>
          </c:val>
          <c:extLst>
            <c:ext xmlns:c16="http://schemas.microsoft.com/office/drawing/2014/chart" uri="{C3380CC4-5D6E-409C-BE32-E72D297353CC}">
              <c16:uniqueId val="{00000008-CFE9-419A-9341-7CC0D6C2DD40}"/>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4797009887041814E-2"/>
          <c:w val="1"/>
          <c:h val="0.94443668193881547"/>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0E-42F4-B23D-5E60D228AC48}"/>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Sheet1!$B$2:$B$13</c:f>
              <c:numCache>
                <c:formatCode>0</c:formatCode>
                <c:ptCount val="12"/>
                <c:pt idx="0">
                  <c:v>-48</c:v>
                </c:pt>
                <c:pt idx="1">
                  <c:v>-47</c:v>
                </c:pt>
                <c:pt idx="2">
                  <c:v>-35</c:v>
                </c:pt>
                <c:pt idx="3">
                  <c:v>-30</c:v>
                </c:pt>
                <c:pt idx="4">
                  <c:v>-29</c:v>
                </c:pt>
                <c:pt idx="5">
                  <c:v>-27</c:v>
                </c:pt>
                <c:pt idx="6">
                  <c:v>-19</c:v>
                </c:pt>
                <c:pt idx="7">
                  <c:v>-17</c:v>
                </c:pt>
                <c:pt idx="8">
                  <c:v>-15</c:v>
                </c:pt>
                <c:pt idx="9">
                  <c:v>-14</c:v>
                </c:pt>
                <c:pt idx="10">
                  <c:v>-10</c:v>
                </c:pt>
                <c:pt idx="11">
                  <c:v>-8</c:v>
                </c:pt>
              </c:numCache>
            </c:numRef>
          </c:val>
          <c:extLst>
            <c:ext xmlns:c16="http://schemas.microsoft.com/office/drawing/2014/chart" uri="{C3380CC4-5D6E-409C-BE32-E72D297353CC}">
              <c16:uniqueId val="{00000001-3C0E-42F4-B23D-5E60D228AC48}"/>
            </c:ext>
          </c:extLst>
        </c:ser>
        <c:ser>
          <c:idx val="1"/>
          <c:order val="1"/>
          <c:tx>
            <c:strRef>
              <c:f>Sheet1!$C$1</c:f>
              <c:strCache>
                <c:ptCount val="1"/>
                <c:pt idx="0">
                  <c:v>S.1</c:v>
                </c:pt>
              </c:strCache>
            </c:strRef>
          </c:tx>
          <c:spPr>
            <a:solidFill>
              <a:srgbClr val="FFC000"/>
            </a:solidFill>
            <a:ln w="12700">
              <a:solidFill>
                <a:srgbClr val="FFFFFF"/>
              </a:solidFill>
              <a:prstDash val="solid"/>
            </a:ln>
          </c:spPr>
          <c:invertIfNegative val="0"/>
          <c:dLbls>
            <c:dLbl>
              <c:idx val="10"/>
              <c:layout>
                <c:manualLayout>
                  <c:x val="2.119170820185853E-2"/>
                  <c:y val="-5.31290055923488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0E-42F4-B23D-5E60D228AC48}"/>
                </c:ext>
              </c:extLst>
            </c:dLbl>
            <c:dLbl>
              <c:idx val="11"/>
              <c:layout>
                <c:manualLayout>
                  <c:x val="1.41278054679056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0E-42F4-B23D-5E60D228AC48}"/>
                </c:ext>
              </c:extLst>
            </c:dLbl>
            <c:numFmt formatCode="#,##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Sheet1!$C$2:$C$13</c:f>
              <c:numCache>
                <c:formatCode>0</c:formatCode>
                <c:ptCount val="12"/>
                <c:pt idx="0" formatCode="General">
                  <c:v>40</c:v>
                </c:pt>
                <c:pt idx="1">
                  <c:v>59</c:v>
                </c:pt>
                <c:pt idx="2">
                  <c:v>41</c:v>
                </c:pt>
                <c:pt idx="3">
                  <c:v>41</c:v>
                </c:pt>
                <c:pt idx="4" formatCode="General">
                  <c:v>9</c:v>
                </c:pt>
                <c:pt idx="5" formatCode="General">
                  <c:v>15</c:v>
                </c:pt>
                <c:pt idx="6">
                  <c:v>19</c:v>
                </c:pt>
                <c:pt idx="7">
                  <c:v>18</c:v>
                </c:pt>
                <c:pt idx="8">
                  <c:v>12</c:v>
                </c:pt>
                <c:pt idx="9">
                  <c:v>21</c:v>
                </c:pt>
                <c:pt idx="10">
                  <c:v>14</c:v>
                </c:pt>
                <c:pt idx="11">
                  <c:v>11</c:v>
                </c:pt>
              </c:numCache>
            </c:numRef>
          </c:val>
          <c:extLst>
            <c:ext xmlns:c16="http://schemas.microsoft.com/office/drawing/2014/chart" uri="{C3380CC4-5D6E-409C-BE32-E72D297353CC}">
              <c16:uniqueId val="{00000004-3C0E-42F4-B23D-5E60D228AC48}"/>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FED402"/>
              </a:solidFill>
              <a:ln w="19050">
                <a:noFill/>
              </a:ln>
              <a:effectLst/>
            </c:spPr>
            <c:extLst>
              <c:ext xmlns:c16="http://schemas.microsoft.com/office/drawing/2014/chart" uri="{C3380CC4-5D6E-409C-BE32-E72D297353CC}">
                <c16:uniqueId val="{00000001-A2B1-4264-867E-4E91A353878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2B1-4264-867E-4E91A353878C}"/>
              </c:ext>
            </c:extLst>
          </c:dPt>
          <c:cat>
            <c:strRef>
              <c:f>Sheet1!$A$2:$A$3</c:f>
              <c:strCache>
                <c:ptCount val="2"/>
                <c:pt idx="0">
                  <c:v>1st Qtr</c:v>
                </c:pt>
                <c:pt idx="1">
                  <c:v>2nd Qtr</c:v>
                </c:pt>
              </c:strCache>
            </c:strRef>
          </c:cat>
          <c:val>
            <c:numRef>
              <c:f>Sheet1!$B$2:$B$3</c:f>
              <c:numCache>
                <c:formatCode>0%</c:formatCode>
                <c:ptCount val="2"/>
                <c:pt idx="0">
                  <c:v>0.3</c:v>
                </c:pt>
                <c:pt idx="1">
                  <c:v>0.7</c:v>
                </c:pt>
              </c:numCache>
            </c:numRef>
          </c:val>
          <c:extLst>
            <c:ext xmlns:c16="http://schemas.microsoft.com/office/drawing/2014/chart" uri="{C3380CC4-5D6E-409C-BE32-E72D297353CC}">
              <c16:uniqueId val="{00000004-A2B1-4264-867E-4E91A353878C}"/>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153125735501189"/>
          <c:y val="3.377320966951005E-2"/>
          <c:w val="0.77846874264498811"/>
          <c:h val="0.96608911652108631"/>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4-4150-9810-5FE2A46AFB5D}"/>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Up to 24</c:v>
                </c:pt>
                <c:pt idx="1">
                  <c:v>25-34</c:v>
                </c:pt>
                <c:pt idx="2">
                  <c:v>35-49</c:v>
                </c:pt>
                <c:pt idx="3">
                  <c:v>50-64</c:v>
                </c:pt>
                <c:pt idx="4">
                  <c:v>65+</c:v>
                </c:pt>
              </c:strCache>
            </c:strRef>
          </c:cat>
          <c:val>
            <c:numRef>
              <c:f>Sheet1!$B$2:$B$6</c:f>
              <c:numCache>
                <c:formatCode>0</c:formatCode>
                <c:ptCount val="5"/>
                <c:pt idx="0">
                  <c:v>-11</c:v>
                </c:pt>
                <c:pt idx="1">
                  <c:v>-16</c:v>
                </c:pt>
                <c:pt idx="2">
                  <c:v>-28</c:v>
                </c:pt>
                <c:pt idx="3">
                  <c:v>-25</c:v>
                </c:pt>
                <c:pt idx="4">
                  <c:v>-20</c:v>
                </c:pt>
              </c:numCache>
            </c:numRef>
          </c:val>
          <c:extLst>
            <c:ext xmlns:c16="http://schemas.microsoft.com/office/drawing/2014/chart" uri="{C3380CC4-5D6E-409C-BE32-E72D297353CC}">
              <c16:uniqueId val="{00000001-2494-4150-9810-5FE2A46AFB5D}"/>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Up to 24</c:v>
                </c:pt>
                <c:pt idx="1">
                  <c:v>25-34</c:v>
                </c:pt>
                <c:pt idx="2">
                  <c:v>35-49</c:v>
                </c:pt>
                <c:pt idx="3">
                  <c:v>50-64</c:v>
                </c:pt>
                <c:pt idx="4">
                  <c:v>65+</c:v>
                </c:pt>
              </c:strCache>
            </c:strRef>
          </c:cat>
          <c:val>
            <c:numRef>
              <c:f>Sheet1!$C$2:$C$6</c:f>
              <c:numCache>
                <c:formatCode>0</c:formatCode>
                <c:ptCount val="5"/>
                <c:pt idx="0">
                  <c:v>10</c:v>
                </c:pt>
                <c:pt idx="1">
                  <c:v>14</c:v>
                </c:pt>
                <c:pt idx="2">
                  <c:v>33</c:v>
                </c:pt>
                <c:pt idx="3">
                  <c:v>30</c:v>
                </c:pt>
                <c:pt idx="4" formatCode="General">
                  <c:v>14</c:v>
                </c:pt>
              </c:numCache>
            </c:numRef>
          </c:val>
          <c:extLst>
            <c:ext xmlns:c16="http://schemas.microsoft.com/office/drawing/2014/chart" uri="{C3380CC4-5D6E-409C-BE32-E72D297353CC}">
              <c16:uniqueId val="{00000002-2494-4150-9810-5FE2A46AFB5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70368135184068"/>
          <c:y val="3.377320966951005E-2"/>
          <c:w val="0.8372963186481593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CF-46A2-ABB0-DD2C72FBBB15}"/>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ABC1F</c:v>
                </c:pt>
                <c:pt idx="1">
                  <c:v>C2DE</c:v>
                </c:pt>
              </c:strCache>
            </c:strRef>
          </c:cat>
          <c:val>
            <c:numRef>
              <c:f>Sheet1!$B$2:$B$3</c:f>
              <c:numCache>
                <c:formatCode>0</c:formatCode>
                <c:ptCount val="2"/>
                <c:pt idx="0">
                  <c:v>-52</c:v>
                </c:pt>
                <c:pt idx="1">
                  <c:v>-48</c:v>
                </c:pt>
              </c:numCache>
            </c:numRef>
          </c:val>
          <c:extLst>
            <c:ext xmlns:c16="http://schemas.microsoft.com/office/drawing/2014/chart" uri="{C3380CC4-5D6E-409C-BE32-E72D297353CC}">
              <c16:uniqueId val="{00000001-95CF-46A2-ABB0-DD2C72FBBB15}"/>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ABC1F</c:v>
                </c:pt>
                <c:pt idx="1">
                  <c:v>C2DE</c:v>
                </c:pt>
              </c:strCache>
            </c:strRef>
          </c:cat>
          <c:val>
            <c:numRef>
              <c:f>Sheet1!$C$2:$C$3</c:f>
              <c:numCache>
                <c:formatCode>0</c:formatCode>
                <c:ptCount val="2"/>
                <c:pt idx="0" formatCode="General">
                  <c:v>46</c:v>
                </c:pt>
                <c:pt idx="1">
                  <c:v>54</c:v>
                </c:pt>
              </c:numCache>
            </c:numRef>
          </c:val>
          <c:extLst>
            <c:ext xmlns:c16="http://schemas.microsoft.com/office/drawing/2014/chart" uri="{C3380CC4-5D6E-409C-BE32-E72D297353CC}">
              <c16:uniqueId val="{00000002-95CF-46A2-ABB0-DD2C72FBBB15}"/>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6893319160226251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FC-4405-BE96-77CDC73A3901}"/>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Male</c:v>
                </c:pt>
                <c:pt idx="1">
                  <c:v>Female</c:v>
                </c:pt>
              </c:strCache>
            </c:strRef>
          </c:cat>
          <c:val>
            <c:numRef>
              <c:f>Sheet1!$B$2:$B$3</c:f>
              <c:numCache>
                <c:formatCode>0</c:formatCode>
                <c:ptCount val="2"/>
                <c:pt idx="0">
                  <c:v>-49</c:v>
                </c:pt>
                <c:pt idx="1">
                  <c:v>-51</c:v>
                </c:pt>
              </c:numCache>
            </c:numRef>
          </c:val>
          <c:extLst>
            <c:ext xmlns:c16="http://schemas.microsoft.com/office/drawing/2014/chart" uri="{C3380CC4-5D6E-409C-BE32-E72D297353CC}">
              <c16:uniqueId val="{00000001-15FC-4405-BE96-77CDC73A3901}"/>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c:v>
                </c:pt>
                <c:pt idx="1">
                  <c:v>Female</c:v>
                </c:pt>
              </c:strCache>
            </c:strRef>
          </c:cat>
          <c:val>
            <c:numRef>
              <c:f>Sheet1!$C$2:$C$3</c:f>
              <c:numCache>
                <c:formatCode>General</c:formatCode>
                <c:ptCount val="2"/>
                <c:pt idx="0" formatCode="0">
                  <c:v>58</c:v>
                </c:pt>
                <c:pt idx="1">
                  <c:v>42</c:v>
                </c:pt>
              </c:numCache>
            </c:numRef>
          </c:val>
          <c:extLst>
            <c:ext xmlns:c16="http://schemas.microsoft.com/office/drawing/2014/chart" uri="{C3380CC4-5D6E-409C-BE32-E72D297353CC}">
              <c16:uniqueId val="{00000002-15FC-4405-BE96-77CDC73A3901}"/>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705496062267547"/>
          <c:y val="2.4785395993445196E-2"/>
          <c:w val="0.63174369468997371"/>
          <c:h val="0.8744806423485820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F9-49E2-AE19-CDEA2015FA2E}"/>
                </c:ext>
              </c:extLst>
            </c:dLbl>
            <c:numFmt formatCode="#,##0.00;[Black]#,##0"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Sheet1!$B$2:$B$7</c:f>
              <c:numCache>
                <c:formatCode>0</c:formatCode>
                <c:ptCount val="6"/>
                <c:pt idx="0">
                  <c:v>-33</c:v>
                </c:pt>
                <c:pt idx="1">
                  <c:v>-9</c:v>
                </c:pt>
                <c:pt idx="2">
                  <c:v>-11</c:v>
                </c:pt>
                <c:pt idx="3">
                  <c:v>-14</c:v>
                </c:pt>
                <c:pt idx="4">
                  <c:v>-8</c:v>
                </c:pt>
                <c:pt idx="5">
                  <c:v>-26</c:v>
                </c:pt>
              </c:numCache>
            </c:numRef>
          </c:val>
          <c:extLst>
            <c:ext xmlns:c16="http://schemas.microsoft.com/office/drawing/2014/chart" uri="{C3380CC4-5D6E-409C-BE32-E72D297353CC}">
              <c16:uniqueId val="{00000001-63F9-49E2-AE19-CDEA2015FA2E}"/>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dLbl>
              <c:idx val="1"/>
              <c:layout>
                <c:manualLayout>
                  <c:x val="2.072635596063885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F9-49E2-AE19-CDEA2015FA2E}"/>
                </c:ext>
              </c:extLst>
            </c:dLbl>
            <c:dLbl>
              <c:idx val="2"/>
              <c:layout>
                <c:manualLayout>
                  <c:x val="3.7307440729149786E-2"/>
                  <c:y val="-5.899687199039939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F9-49E2-AE19-CDEA2015FA2E}"/>
                </c:ext>
              </c:extLst>
            </c:dLbl>
            <c:dLbl>
              <c:idx val="3"/>
              <c:layout>
                <c:manualLayout>
                  <c:x val="2.487162715276655E-2"/>
                  <c:y val="-5.90015177792014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F9-49E2-AE19-CDEA2015FA2E}"/>
                </c:ext>
              </c:extLst>
            </c:dLbl>
            <c:dLbl>
              <c:idx val="4"/>
              <c:layout>
                <c:manualLayout>
                  <c:x val="3.7307440729149939E-2"/>
                  <c:y val="1.1800303555840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F9-49E2-AE19-CDEA2015FA2E}"/>
                </c:ext>
              </c:extLst>
            </c:dLbl>
            <c:numFmt formatCode="#,##0_ ;\-#,##0\ "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Sheet1!$C$2:$C$7</c:f>
              <c:numCache>
                <c:formatCode>0</c:formatCode>
                <c:ptCount val="6"/>
                <c:pt idx="0" formatCode="General">
                  <c:v>28</c:v>
                </c:pt>
                <c:pt idx="1">
                  <c:v>8</c:v>
                </c:pt>
                <c:pt idx="2">
                  <c:v>11</c:v>
                </c:pt>
                <c:pt idx="3">
                  <c:v>20</c:v>
                </c:pt>
                <c:pt idx="4">
                  <c:v>9</c:v>
                </c:pt>
                <c:pt idx="5">
                  <c:v>25</c:v>
                </c:pt>
              </c:numCache>
            </c:numRef>
          </c:val>
          <c:extLst>
            <c:ext xmlns:c16="http://schemas.microsoft.com/office/drawing/2014/chart" uri="{C3380CC4-5D6E-409C-BE32-E72D297353CC}">
              <c16:uniqueId val="{00000006-63F9-49E2-AE19-CDEA2015FA2E}"/>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9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748072403666025"/>
          <c:y val="3.377320966951005E-2"/>
          <c:w val="0.85272494055812875"/>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75-48C9-A60B-5380DF9B6257}"/>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Urban</c:v>
                </c:pt>
                <c:pt idx="1">
                  <c:v>Rural</c:v>
                </c:pt>
              </c:strCache>
            </c:strRef>
          </c:cat>
          <c:val>
            <c:numRef>
              <c:f>Sheet1!$B$2:$B$3</c:f>
              <c:numCache>
                <c:formatCode>0</c:formatCode>
                <c:ptCount val="2"/>
                <c:pt idx="0">
                  <c:v>-64</c:v>
                </c:pt>
                <c:pt idx="1">
                  <c:v>-36</c:v>
                </c:pt>
              </c:numCache>
            </c:numRef>
          </c:val>
          <c:extLst>
            <c:ext xmlns:c16="http://schemas.microsoft.com/office/drawing/2014/chart" uri="{C3380CC4-5D6E-409C-BE32-E72D297353CC}">
              <c16:uniqueId val="{00000001-6F75-48C9-A60B-5380DF9B6257}"/>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Urban</c:v>
                </c:pt>
                <c:pt idx="1">
                  <c:v>Rural</c:v>
                </c:pt>
              </c:strCache>
            </c:strRef>
          </c:cat>
          <c:val>
            <c:numRef>
              <c:f>Sheet1!$C$2:$C$3</c:f>
              <c:numCache>
                <c:formatCode>0</c:formatCode>
                <c:ptCount val="2"/>
                <c:pt idx="0">
                  <c:v>61</c:v>
                </c:pt>
                <c:pt idx="1">
                  <c:v>39</c:v>
                </c:pt>
              </c:numCache>
            </c:numRef>
          </c:val>
          <c:extLst>
            <c:ext xmlns:c16="http://schemas.microsoft.com/office/drawing/2014/chart" uri="{C3380CC4-5D6E-409C-BE32-E72D297353CC}">
              <c16:uniqueId val="{00000002-6F75-48C9-A60B-5380DF9B6257}"/>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17461523831434"/>
          <c:y val="2.4275642270510447E-2"/>
          <c:w val="0.51982535890319803"/>
          <c:h val="0.95868011193931368"/>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0"/>
              <c:layout>
                <c:manualLayout>
                  <c:x val="-2.5151011276119354E-2"/>
                  <c:y val="0"/>
                </c:manualLayout>
              </c:layout>
              <c:tx>
                <c:rich>
                  <a:bodyPr/>
                  <a:lstStyle/>
                  <a:p>
                    <a:fld id="{EC8AC3B0-8649-46A0-8392-C4815A65BDED}"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1F2-4865-A886-0F065597A02C}"/>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F2-4865-A886-0F065597A02C}"/>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Sheet1!$B$2:$B$9</c:f>
              <c:numCache>
                <c:formatCode>General</c:formatCode>
                <c:ptCount val="8"/>
                <c:pt idx="0">
                  <c:v>-1</c:v>
                </c:pt>
                <c:pt idx="1">
                  <c:v>-5</c:v>
                </c:pt>
                <c:pt idx="2">
                  <c:v>-17</c:v>
                </c:pt>
                <c:pt idx="3">
                  <c:v>-11</c:v>
                </c:pt>
                <c:pt idx="4">
                  <c:v>-15</c:v>
                </c:pt>
                <c:pt idx="5">
                  <c:v>-13</c:v>
                </c:pt>
                <c:pt idx="6">
                  <c:v>-22</c:v>
                </c:pt>
                <c:pt idx="7" formatCode="0">
                  <c:v>-16</c:v>
                </c:pt>
              </c:numCache>
            </c:numRef>
          </c:val>
          <c:extLst>
            <c:ext xmlns:c16="http://schemas.microsoft.com/office/drawing/2014/chart" uri="{C3380CC4-5D6E-409C-BE32-E72D297353CC}">
              <c16:uniqueId val="{00000002-D1F2-4865-A886-0F065597A02C}"/>
            </c:ext>
          </c:extLst>
        </c:ser>
        <c:ser>
          <c:idx val="1"/>
          <c:order val="1"/>
          <c:tx>
            <c:strRef>
              <c:f>Sheet1!$C$1</c:f>
              <c:strCache>
                <c:ptCount val="1"/>
                <c:pt idx="0">
                  <c:v>S.2</c:v>
                </c:pt>
              </c:strCache>
            </c:strRef>
          </c:tx>
          <c:spPr>
            <a:solidFill>
              <a:srgbClr val="452567">
                <a:lumMod val="40000"/>
                <a:lumOff val="60000"/>
              </a:srgbClr>
            </a:solidFill>
            <a:ln w="12700">
              <a:solidFill>
                <a:srgbClr val="FFFFFF"/>
              </a:solidFill>
              <a:prstDash val="solid"/>
            </a:ln>
          </c:spPr>
          <c:invertIfNegative val="0"/>
          <c:dLbls>
            <c:dLbl>
              <c:idx val="0"/>
              <c:layout>
                <c:manualLayout>
                  <c:x val="1.25755056380596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F2-4865-A886-0F065597A02C}"/>
                </c:ext>
              </c:extLst>
            </c:dLbl>
            <c:dLbl>
              <c:idx val="1"/>
              <c:layout>
                <c:manualLayout>
                  <c:x val="2.5459084169586452E-2"/>
                  <c:y val="3.068338338304552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F2-4865-A886-0F065597A02C}"/>
                </c:ext>
              </c:extLst>
            </c:dLbl>
            <c:dLbl>
              <c:idx val="5"/>
              <c:layout>
                <c:manualLayout>
                  <c:x val="3.182385521198320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F2-4865-A886-0F065597A02C}"/>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Sheet1!$C$2:$C$9</c:f>
              <c:numCache>
                <c:formatCode>General</c:formatCode>
                <c:ptCount val="8"/>
                <c:pt idx="0">
                  <c:v>1</c:v>
                </c:pt>
                <c:pt idx="1">
                  <c:v>7</c:v>
                </c:pt>
                <c:pt idx="2">
                  <c:v>18</c:v>
                </c:pt>
                <c:pt idx="3">
                  <c:v>12</c:v>
                </c:pt>
                <c:pt idx="4">
                  <c:v>17</c:v>
                </c:pt>
                <c:pt idx="5">
                  <c:v>16</c:v>
                </c:pt>
                <c:pt idx="6">
                  <c:v>19</c:v>
                </c:pt>
                <c:pt idx="7" formatCode="0">
                  <c:v>10</c:v>
                </c:pt>
              </c:numCache>
            </c:numRef>
          </c:val>
          <c:extLst>
            <c:ext xmlns:c16="http://schemas.microsoft.com/office/drawing/2014/chart" uri="{C3380CC4-5D6E-409C-BE32-E72D297353CC}">
              <c16:uniqueId val="{00000006-D1F2-4865-A886-0F065597A02C}"/>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
        <c:noMultiLvlLbl val="0"/>
      </c:catAx>
      <c:valAx>
        <c:axId val="814454816"/>
        <c:scaling>
          <c:orientation val="minMax"/>
          <c:max val="70"/>
          <c:min val="-70"/>
        </c:scaling>
        <c:delete val="1"/>
        <c:axPos val="t"/>
        <c:numFmt formatCode="General"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9A57CD"/>
              </a:solidFill>
              <a:ln w="19050">
                <a:noFill/>
              </a:ln>
              <a:effectLst/>
            </c:spPr>
            <c:extLst>
              <c:ext xmlns:c16="http://schemas.microsoft.com/office/drawing/2014/chart" uri="{C3380CC4-5D6E-409C-BE32-E72D297353CC}">
                <c16:uniqueId val="{00000001-20B5-4575-8B4B-0FCB8065134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0B5-4575-8B4B-0FCB8065134E}"/>
              </c:ext>
            </c:extLst>
          </c:dPt>
          <c:cat>
            <c:strRef>
              <c:f>Sheet1!$A$2:$A$3</c:f>
              <c:strCache>
                <c:ptCount val="2"/>
                <c:pt idx="0">
                  <c:v>1st Qtr</c:v>
                </c:pt>
                <c:pt idx="1">
                  <c:v>2nd Qtr</c:v>
                </c:pt>
              </c:strCache>
            </c:strRef>
          </c:cat>
          <c:val>
            <c:numRef>
              <c:f>Sheet1!$B$2:$B$3</c:f>
              <c:numCache>
                <c:formatCode>0%</c:formatCode>
                <c:ptCount val="2"/>
                <c:pt idx="0">
                  <c:v>0.18</c:v>
                </c:pt>
                <c:pt idx="1">
                  <c:v>0.82</c:v>
                </c:pt>
              </c:numCache>
            </c:numRef>
          </c:val>
          <c:extLst>
            <c:ext xmlns:c16="http://schemas.microsoft.com/office/drawing/2014/chart" uri="{C3380CC4-5D6E-409C-BE32-E72D297353CC}">
              <c16:uniqueId val="{00000004-20B5-4575-8B4B-0FCB8065134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366153260082028E-3"/>
          <c:y val="5.7601850619638903E-4"/>
          <c:w val="0.96919281931430701"/>
          <c:h val="0.9958729079076859"/>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44F-4A13-9C2A-4C5C2001DCCB}"/>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4F-4A13-9C2A-4C5C2001DCCB}"/>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44F-4A13-9C2A-4C5C2001DCCB}"/>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Sheet1!$B$2:$B$11</c:f>
              <c:numCache>
                <c:formatCode>0</c:formatCode>
                <c:ptCount val="10"/>
                <c:pt idx="0">
                  <c:v>-52</c:v>
                </c:pt>
                <c:pt idx="1">
                  <c:v>-42</c:v>
                </c:pt>
                <c:pt idx="2">
                  <c:v>-41</c:v>
                </c:pt>
                <c:pt idx="3">
                  <c:v>-30</c:v>
                </c:pt>
                <c:pt idx="4">
                  <c:v>-30</c:v>
                </c:pt>
                <c:pt idx="5">
                  <c:v>-27</c:v>
                </c:pt>
                <c:pt idx="6">
                  <c:v>-26</c:v>
                </c:pt>
                <c:pt idx="7">
                  <c:v>-23</c:v>
                </c:pt>
                <c:pt idx="8">
                  <c:v>-18</c:v>
                </c:pt>
                <c:pt idx="9">
                  <c:v>-11</c:v>
                </c:pt>
              </c:numCache>
            </c:numRef>
          </c:val>
          <c:extLst>
            <c:ext xmlns:c16="http://schemas.microsoft.com/office/drawing/2014/chart" uri="{C3380CC4-5D6E-409C-BE32-E72D297353CC}">
              <c16:uniqueId val="{00000003-944F-4A13-9C2A-4C5C2001DCCB}"/>
            </c:ext>
          </c:extLst>
        </c:ser>
        <c:ser>
          <c:idx val="1"/>
          <c:order val="1"/>
          <c:tx>
            <c:strRef>
              <c:f>Sheet1!$C$1</c:f>
              <c:strCache>
                <c:ptCount val="1"/>
                <c:pt idx="0">
                  <c:v>Global Citizens</c:v>
                </c:pt>
              </c:strCache>
            </c:strRef>
          </c:tx>
          <c:spPr>
            <a:solidFill>
              <a:srgbClr val="452567">
                <a:lumMod val="40000"/>
                <a:lumOff val="6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44F-4A13-9C2A-4C5C2001DCCB}"/>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Sheet1!$C$2:$C$11</c:f>
              <c:numCache>
                <c:formatCode>0</c:formatCode>
                <c:ptCount val="10"/>
                <c:pt idx="0">
                  <c:v>47</c:v>
                </c:pt>
                <c:pt idx="1">
                  <c:v>51</c:v>
                </c:pt>
                <c:pt idx="2">
                  <c:v>73</c:v>
                </c:pt>
                <c:pt idx="3" formatCode="General">
                  <c:v>13</c:v>
                </c:pt>
                <c:pt idx="4">
                  <c:v>27</c:v>
                </c:pt>
                <c:pt idx="5" formatCode="General">
                  <c:v>16</c:v>
                </c:pt>
                <c:pt idx="6">
                  <c:v>27</c:v>
                </c:pt>
                <c:pt idx="7" formatCode="General">
                  <c:v>18</c:v>
                </c:pt>
                <c:pt idx="8">
                  <c:v>20</c:v>
                </c:pt>
                <c:pt idx="9">
                  <c:v>8</c:v>
                </c:pt>
              </c:numCache>
            </c:numRef>
          </c:val>
          <c:extLst>
            <c:ext xmlns:c16="http://schemas.microsoft.com/office/drawing/2014/chart" uri="{C3380CC4-5D6E-409C-BE32-E72D297353CC}">
              <c16:uniqueId val="{00000005-944F-4A13-9C2A-4C5C2001DC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spPr>
            <a:solidFill>
              <a:srgbClr val="1DAFAD"/>
            </a:solidFill>
            <a:ln>
              <a:solidFill>
                <a:schemeClr val="bg1"/>
              </a:solidFill>
            </a:ln>
          </c:spPr>
          <c:invertIfNegative val="0"/>
          <c:dLbls>
            <c:numFmt formatCode="#&quot;%&quot;" sourceLinked="0"/>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Sheet1!$B$2:$H$2</c:f>
              <c:numCache>
                <c:formatCode>0</c:formatCode>
                <c:ptCount val="7"/>
                <c:pt idx="0">
                  <c:v>40</c:v>
                </c:pt>
                <c:pt idx="1">
                  <c:v>36</c:v>
                </c:pt>
                <c:pt idx="2">
                  <c:v>36</c:v>
                </c:pt>
                <c:pt idx="3" formatCode="General">
                  <c:v>36</c:v>
                </c:pt>
                <c:pt idx="4">
                  <c:v>32</c:v>
                </c:pt>
                <c:pt idx="5">
                  <c:v>33</c:v>
                </c:pt>
                <c:pt idx="6">
                  <c:v>35</c:v>
                </c:pt>
              </c:numCache>
            </c:numRef>
          </c:val>
          <c:extLst>
            <c:ext xmlns:c16="http://schemas.microsoft.com/office/drawing/2014/chart" uri="{C3380CC4-5D6E-409C-BE32-E72D297353CC}">
              <c16:uniqueId val="{00000000-65AF-4E5D-9208-DFD38816D921}"/>
            </c:ext>
          </c:extLst>
        </c:ser>
        <c:ser>
          <c:idx val="1"/>
          <c:order val="1"/>
          <c:spPr>
            <a:solidFill>
              <a:schemeClr val="accent5"/>
            </a:solidFill>
            <a:ln>
              <a:solidFill>
                <a:schemeClr val="bg1"/>
              </a:solidFill>
            </a:ln>
          </c:spPr>
          <c:invertIfNegative val="0"/>
          <c:dLbls>
            <c:numFmt formatCode="#&quot;%&quot;" sourceLinked="0"/>
            <c:spPr>
              <a:noFill/>
              <a:ln>
                <a:noFill/>
              </a:ln>
              <a:effectLst/>
            </c:spPr>
            <c:txPr>
              <a:bodyPr/>
              <a:lstStyle/>
              <a:p>
                <a:pPr algn="ctr">
                  <a:defRPr lang="en-IE" sz="14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Sheet1!$B$3:$H$3</c:f>
              <c:numCache>
                <c:formatCode>0</c:formatCode>
                <c:ptCount val="7"/>
                <c:pt idx="0">
                  <c:v>60</c:v>
                </c:pt>
                <c:pt idx="1">
                  <c:v>64</c:v>
                </c:pt>
                <c:pt idx="2">
                  <c:v>64</c:v>
                </c:pt>
                <c:pt idx="3" formatCode="General">
                  <c:v>64</c:v>
                </c:pt>
                <c:pt idx="4">
                  <c:v>68</c:v>
                </c:pt>
                <c:pt idx="5">
                  <c:v>67</c:v>
                </c:pt>
                <c:pt idx="6">
                  <c:v>65</c:v>
                </c:pt>
              </c:numCache>
            </c:numRef>
          </c:val>
          <c:extLst>
            <c:ext xmlns:c16="http://schemas.microsoft.com/office/drawing/2014/chart" uri="{C3380CC4-5D6E-409C-BE32-E72D297353CC}">
              <c16:uniqueId val="{00000001-65AF-4E5D-9208-DFD38816D921}"/>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637765170171797"/>
          <c:y val="0"/>
          <c:w val="0.59362234829828209"/>
          <c:h val="0.96330423677146626"/>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410-44E9-8BA2-A1B36E716500}"/>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10-44E9-8BA2-A1B36E716500}"/>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410-44E9-8BA2-A1B36E716500}"/>
                </c:ext>
              </c:extLst>
            </c:dLbl>
            <c:dLbl>
              <c:idx val="12"/>
              <c:tx>
                <c:rich>
                  <a:bodyPr/>
                  <a:lstStyle/>
                  <a:p>
                    <a:fld id="{2B8ABB70-56EB-45ED-8B1A-19BF507CD675}" type="VALUE">
                      <a:rPr lang="en-US" sz="1000">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410-44E9-8BA2-A1B36E716500}"/>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Sheet1!$B$2:$B$16</c:f>
              <c:numCache>
                <c:formatCode>0</c:formatCode>
                <c:ptCount val="15"/>
                <c:pt idx="0">
                  <c:v>-51</c:v>
                </c:pt>
                <c:pt idx="1">
                  <c:v>-49</c:v>
                </c:pt>
                <c:pt idx="2">
                  <c:v>-36</c:v>
                </c:pt>
                <c:pt idx="3">
                  <c:v>-30</c:v>
                </c:pt>
                <c:pt idx="4">
                  <c:v>-24</c:v>
                </c:pt>
                <c:pt idx="5">
                  <c:v>-18</c:v>
                </c:pt>
                <c:pt idx="6">
                  <c:v>-14</c:v>
                </c:pt>
                <c:pt idx="7">
                  <c:v>-12</c:v>
                </c:pt>
                <c:pt idx="8">
                  <c:v>-12</c:v>
                </c:pt>
                <c:pt idx="9">
                  <c:v>-8</c:v>
                </c:pt>
                <c:pt idx="10">
                  <c:v>-7</c:v>
                </c:pt>
                <c:pt idx="11">
                  <c:v>-7</c:v>
                </c:pt>
                <c:pt idx="12">
                  <c:v>-6</c:v>
                </c:pt>
                <c:pt idx="13">
                  <c:v>-6</c:v>
                </c:pt>
                <c:pt idx="14">
                  <c:v>-5</c:v>
                </c:pt>
              </c:numCache>
            </c:numRef>
          </c:val>
          <c:extLst>
            <c:ext xmlns:c16="http://schemas.microsoft.com/office/drawing/2014/chart" uri="{C3380CC4-5D6E-409C-BE32-E72D297353CC}">
              <c16:uniqueId val="{00000004-4410-44E9-8BA2-A1B36E716500}"/>
            </c:ext>
          </c:extLst>
        </c:ser>
        <c:ser>
          <c:idx val="1"/>
          <c:order val="1"/>
          <c:tx>
            <c:strRef>
              <c:f>Sheet1!$C$1</c:f>
              <c:strCache>
                <c:ptCount val="1"/>
                <c:pt idx="0">
                  <c:v>Global Citizens</c:v>
                </c:pt>
              </c:strCache>
            </c:strRef>
          </c:tx>
          <c:spPr>
            <a:solidFill>
              <a:srgbClr val="452567">
                <a:lumMod val="40000"/>
                <a:lumOff val="6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410-44E9-8BA2-A1B36E716500}"/>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Sheet1!$C$2:$C$16</c:f>
              <c:numCache>
                <c:formatCode>0</c:formatCode>
                <c:ptCount val="15"/>
                <c:pt idx="0">
                  <c:v>45</c:v>
                </c:pt>
                <c:pt idx="1">
                  <c:v>50</c:v>
                </c:pt>
                <c:pt idx="2">
                  <c:v>32</c:v>
                </c:pt>
                <c:pt idx="3">
                  <c:v>22</c:v>
                </c:pt>
                <c:pt idx="4">
                  <c:v>54</c:v>
                </c:pt>
                <c:pt idx="5">
                  <c:v>27</c:v>
                </c:pt>
                <c:pt idx="6">
                  <c:v>15</c:v>
                </c:pt>
                <c:pt idx="7">
                  <c:v>9</c:v>
                </c:pt>
                <c:pt idx="8" formatCode="General">
                  <c:v>2</c:v>
                </c:pt>
                <c:pt idx="9">
                  <c:v>9</c:v>
                </c:pt>
                <c:pt idx="10">
                  <c:v>4</c:v>
                </c:pt>
                <c:pt idx="11">
                  <c:v>5</c:v>
                </c:pt>
                <c:pt idx="12">
                  <c:v>6</c:v>
                </c:pt>
                <c:pt idx="13">
                  <c:v>3</c:v>
                </c:pt>
                <c:pt idx="14">
                  <c:v>5</c:v>
                </c:pt>
              </c:numCache>
            </c:numRef>
          </c:val>
          <c:extLst>
            <c:ext xmlns:c16="http://schemas.microsoft.com/office/drawing/2014/chart" uri="{C3380CC4-5D6E-409C-BE32-E72D297353CC}">
              <c16:uniqueId val="{00000006-4410-44E9-8BA2-A1B36E716500}"/>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832629017680409"/>
          <c:y val="5.7601850619638903E-4"/>
          <c:w val="0.48167370982319591"/>
          <c:h val="0.98840996876750764"/>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2C4-410F-84FE-A4F0CB803D3F}"/>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2C4-410F-84FE-A4F0CB803D3F}"/>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2C4-410F-84FE-A4F0CB803D3F}"/>
                </c:ext>
              </c:extLst>
            </c:dLbl>
            <c:numFmt formatCode="0;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Sheet1!$B$2:$B$12</c:f>
              <c:numCache>
                <c:formatCode>0</c:formatCode>
                <c:ptCount val="11"/>
                <c:pt idx="0">
                  <c:v>-42</c:v>
                </c:pt>
                <c:pt idx="1">
                  <c:v>-40</c:v>
                </c:pt>
                <c:pt idx="2">
                  <c:v>-38</c:v>
                </c:pt>
                <c:pt idx="3">
                  <c:v>-38</c:v>
                </c:pt>
                <c:pt idx="4">
                  <c:v>-29</c:v>
                </c:pt>
                <c:pt idx="5">
                  <c:v>-29</c:v>
                </c:pt>
                <c:pt idx="6">
                  <c:v>-27</c:v>
                </c:pt>
                <c:pt idx="7">
                  <c:v>-23</c:v>
                </c:pt>
                <c:pt idx="8">
                  <c:v>-21</c:v>
                </c:pt>
                <c:pt idx="9">
                  <c:v>-20</c:v>
                </c:pt>
                <c:pt idx="10">
                  <c:v>-19</c:v>
                </c:pt>
              </c:numCache>
            </c:numRef>
          </c:val>
          <c:extLst>
            <c:ext xmlns:c16="http://schemas.microsoft.com/office/drawing/2014/chart" uri="{C3380CC4-5D6E-409C-BE32-E72D297353CC}">
              <c16:uniqueId val="{00000003-72C4-410F-84FE-A4F0CB803D3F}"/>
            </c:ext>
          </c:extLst>
        </c:ser>
        <c:ser>
          <c:idx val="1"/>
          <c:order val="1"/>
          <c:tx>
            <c:strRef>
              <c:f>Sheet1!$C$1</c:f>
              <c:strCache>
                <c:ptCount val="1"/>
                <c:pt idx="0">
                  <c:v>Global Citizens</c:v>
                </c:pt>
              </c:strCache>
            </c:strRef>
          </c:tx>
          <c:spPr>
            <a:solidFill>
              <a:srgbClr val="452567">
                <a:lumMod val="40000"/>
                <a:lumOff val="6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2C4-410F-84FE-A4F0CB803D3F}"/>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Sheet1!$C$2:$C$12</c:f>
              <c:numCache>
                <c:formatCode>General</c:formatCode>
                <c:ptCount val="11"/>
                <c:pt idx="0">
                  <c:v>33</c:v>
                </c:pt>
                <c:pt idx="1">
                  <c:v>25</c:v>
                </c:pt>
                <c:pt idx="2">
                  <c:v>16</c:v>
                </c:pt>
                <c:pt idx="3">
                  <c:v>30</c:v>
                </c:pt>
                <c:pt idx="4">
                  <c:v>14</c:v>
                </c:pt>
                <c:pt idx="5">
                  <c:v>18</c:v>
                </c:pt>
                <c:pt idx="6">
                  <c:v>16</c:v>
                </c:pt>
                <c:pt idx="7">
                  <c:v>9</c:v>
                </c:pt>
                <c:pt idx="8">
                  <c:v>14</c:v>
                </c:pt>
                <c:pt idx="9">
                  <c:v>10</c:v>
                </c:pt>
                <c:pt idx="10">
                  <c:v>4</c:v>
                </c:pt>
              </c:numCache>
            </c:numRef>
          </c:val>
          <c:extLst>
            <c:ext xmlns:c16="http://schemas.microsoft.com/office/drawing/2014/chart" uri="{C3380CC4-5D6E-409C-BE32-E72D297353CC}">
              <c16:uniqueId val="{00000005-72C4-410F-84FE-A4F0CB803D3F}"/>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515407841223845"/>
          <c:y val="3.3772973282074438E-2"/>
          <c:w val="0.5619315598583798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6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Sheet1!$B$2:$B$4</c:f>
              <c:numCache>
                <c:formatCode>0</c:formatCode>
                <c:ptCount val="3"/>
                <c:pt idx="0">
                  <c:v>-51</c:v>
                </c:pt>
                <c:pt idx="1">
                  <c:v>-32</c:v>
                </c:pt>
                <c:pt idx="2">
                  <c:v>-17</c:v>
                </c:pt>
              </c:numCache>
            </c:numRef>
          </c:val>
          <c:extLst>
            <c:ext xmlns:c16="http://schemas.microsoft.com/office/drawing/2014/chart" uri="{C3380CC4-5D6E-409C-BE32-E72D297353CC}">
              <c16:uniqueId val="{00000000-12AF-4584-9138-2AD7BA874E55}"/>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Sheet1!$C$2:$C$4</c:f>
              <c:numCache>
                <c:formatCode>0</c:formatCode>
                <c:ptCount val="3"/>
                <c:pt idx="0" formatCode="General">
                  <c:v>14</c:v>
                </c:pt>
                <c:pt idx="1">
                  <c:v>69</c:v>
                </c:pt>
                <c:pt idx="2">
                  <c:v>17</c:v>
                </c:pt>
              </c:numCache>
            </c:numRef>
          </c:val>
          <c:extLst>
            <c:ext xmlns:c16="http://schemas.microsoft.com/office/drawing/2014/chart" uri="{C3380CC4-5D6E-409C-BE32-E72D297353CC}">
              <c16:uniqueId val="{00000001-12AF-4584-9138-2AD7BA874E55}"/>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8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4749397886321055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Sheet1!$B$2:$B$5</c:f>
              <c:numCache>
                <c:formatCode>0</c:formatCode>
                <c:ptCount val="4"/>
                <c:pt idx="0">
                  <c:v>-44</c:v>
                </c:pt>
                <c:pt idx="1">
                  <c:v>-28</c:v>
                </c:pt>
                <c:pt idx="2">
                  <c:v>-17</c:v>
                </c:pt>
                <c:pt idx="3">
                  <c:v>-11</c:v>
                </c:pt>
              </c:numCache>
            </c:numRef>
          </c:val>
          <c:extLst>
            <c:ext xmlns:c16="http://schemas.microsoft.com/office/drawing/2014/chart" uri="{C3380CC4-5D6E-409C-BE32-E72D297353CC}">
              <c16:uniqueId val="{00000000-9D96-4559-ADF5-2C292808AFB9}"/>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dLbl>
              <c:idx val="0"/>
              <c:tx>
                <c:rich>
                  <a:bodyPr wrap="square" lIns="38100" tIns="19050" rIns="38100" bIns="19050" anchor="ctr">
                    <a:noAutofit/>
                  </a:bodyPr>
                  <a:lstStyle/>
                  <a:p>
                    <a:pPr>
                      <a:defRPr>
                        <a:latin typeface="Barlow" panose="00000500000000000000" pitchFamily="2" charset="0"/>
                      </a:defRPr>
                    </a:pPr>
                    <a:fld id="{3CC6CA50-F9EB-4431-AC57-F50A8E972109}" type="VALUE">
                      <a:rPr lang="en-US">
                        <a:latin typeface="Barlow" panose="00000500000000000000" pitchFamily="2" charset="0"/>
                      </a:rPr>
                      <a:pPr>
                        <a:defRPr>
                          <a:latin typeface="Barlow" panose="00000500000000000000" pitchFamily="2" charset="0"/>
                        </a:defRPr>
                      </a:pPr>
                      <a:t>[VALUE]</a:t>
                    </a:fld>
                    <a:endParaRPr lang="en-IE"/>
                  </a:p>
                </c:rich>
              </c:tx>
              <c:numFmt formatCode="0;0" sourceLinked="0"/>
              <c:spPr>
                <a:noFill/>
                <a:ln w="25400">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D96-4559-ADF5-2C292808AFB9}"/>
                </c:ext>
              </c:extLst>
            </c:dLbl>
            <c:dLbl>
              <c:idx val="2"/>
              <c:tx>
                <c:rich>
                  <a:bodyPr/>
                  <a:lstStyle/>
                  <a:p>
                    <a:fld id="{12D7AFA7-7C23-4BFC-BDF0-370174458B12}"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D96-4559-ADF5-2C292808AFB9}"/>
                </c:ext>
              </c:extLst>
            </c:dLbl>
            <c:dLbl>
              <c:idx val="3"/>
              <c:layout>
                <c:manualLayout>
                  <c:x val="2.9925278112162584E-2"/>
                  <c:y val="1.344464765880668E-16"/>
                </c:manualLayout>
              </c:layout>
              <c:tx>
                <c:rich>
                  <a:bodyPr/>
                  <a:lstStyle/>
                  <a:p>
                    <a:fld id="{2BF25876-3378-4A1B-B077-28A2F568893B}"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D96-4559-ADF5-2C292808AFB9}"/>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Sheet1!$C$2:$C$5</c:f>
              <c:numCache>
                <c:formatCode>0</c:formatCode>
                <c:ptCount val="4"/>
                <c:pt idx="0">
                  <c:v>53</c:v>
                </c:pt>
                <c:pt idx="1">
                  <c:v>31</c:v>
                </c:pt>
                <c:pt idx="2">
                  <c:v>13</c:v>
                </c:pt>
                <c:pt idx="3">
                  <c:v>3</c:v>
                </c:pt>
              </c:numCache>
            </c:numRef>
          </c:val>
          <c:extLst>
            <c:ext xmlns:c16="http://schemas.microsoft.com/office/drawing/2014/chart" uri="{C3380CC4-5D6E-409C-BE32-E72D297353CC}">
              <c16:uniqueId val="{00000004-9D96-4559-ADF5-2C292808AFB9}"/>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9A57CD"/>
              </a:solidFill>
              <a:ln w="19050">
                <a:noFill/>
              </a:ln>
              <a:effectLst/>
            </c:spPr>
            <c:extLst>
              <c:ext xmlns:c16="http://schemas.microsoft.com/office/drawing/2014/chart" uri="{C3380CC4-5D6E-409C-BE32-E72D297353CC}">
                <c16:uniqueId val="{00000001-D6DC-42A8-B434-208709CFB99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D6DC-42A8-B434-208709CFB99E}"/>
              </c:ext>
            </c:extLst>
          </c:dPt>
          <c:cat>
            <c:strRef>
              <c:f>Sheet1!$A$2:$A$3</c:f>
              <c:strCache>
                <c:ptCount val="2"/>
                <c:pt idx="0">
                  <c:v>1st Qtr</c:v>
                </c:pt>
                <c:pt idx="1">
                  <c:v>2nd Qtr</c:v>
                </c:pt>
              </c:strCache>
            </c:strRef>
          </c:cat>
          <c:val>
            <c:numRef>
              <c:f>Sheet1!$B$2:$B$3</c:f>
              <c:numCache>
                <c:formatCode>0%</c:formatCode>
                <c:ptCount val="2"/>
                <c:pt idx="0">
                  <c:v>0.18</c:v>
                </c:pt>
                <c:pt idx="1">
                  <c:v>0.82</c:v>
                </c:pt>
              </c:numCache>
            </c:numRef>
          </c:val>
          <c:extLst>
            <c:ext xmlns:c16="http://schemas.microsoft.com/office/drawing/2014/chart" uri="{C3380CC4-5D6E-409C-BE32-E72D297353CC}">
              <c16:uniqueId val="{00000004-D6DC-42A8-B434-208709CFB99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9A57CD"/>
              </a:solidFill>
              <a:ln w="19050">
                <a:noFill/>
              </a:ln>
              <a:effectLst/>
            </c:spPr>
            <c:extLst>
              <c:ext xmlns:c16="http://schemas.microsoft.com/office/drawing/2014/chart" uri="{C3380CC4-5D6E-409C-BE32-E72D297353CC}">
                <c16:uniqueId val="{00000001-98AD-4F38-9CE1-959AF0E6E62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8AD-4F38-9CE1-959AF0E6E627}"/>
              </c:ext>
            </c:extLst>
          </c:dPt>
          <c:cat>
            <c:strRef>
              <c:f>Sheet1!$A$2:$A$3</c:f>
              <c:strCache>
                <c:ptCount val="2"/>
                <c:pt idx="0">
                  <c:v>1st Qtr</c:v>
                </c:pt>
                <c:pt idx="1">
                  <c:v>2nd Qtr</c:v>
                </c:pt>
              </c:strCache>
            </c:strRef>
          </c:cat>
          <c:val>
            <c:numRef>
              <c:f>Sheet1!$B$2:$B$3</c:f>
              <c:numCache>
                <c:formatCode>0%</c:formatCode>
                <c:ptCount val="2"/>
                <c:pt idx="0">
                  <c:v>0.18</c:v>
                </c:pt>
                <c:pt idx="1">
                  <c:v>0.82</c:v>
                </c:pt>
              </c:numCache>
            </c:numRef>
          </c:val>
          <c:extLst>
            <c:ext xmlns:c16="http://schemas.microsoft.com/office/drawing/2014/chart" uri="{C3380CC4-5D6E-409C-BE32-E72D297353CC}">
              <c16:uniqueId val="{00000004-98AD-4F38-9CE1-959AF0E6E62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984624651703392E-2"/>
          <c:y val="3.377320966951005E-2"/>
          <c:w val="0.9720153753482966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
              <c:layout>
                <c:manualLayout>
                  <c:x val="-2.6936553357403522E-2"/>
                  <c:y val="0"/>
                </c:manualLayout>
              </c:layout>
              <c:tx>
                <c:rich>
                  <a:bodyPr/>
                  <a:lstStyle/>
                  <a:p>
                    <a:fld id="{FCCEE858-5CC7-43BB-B776-2B0246B25F3A}"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C37-4049-BD96-9788B213591F}"/>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37-4049-BD96-9788B213591F}"/>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either one way or the other</c:v>
                </c:pt>
              </c:strCache>
            </c:strRef>
          </c:cat>
          <c:val>
            <c:numRef>
              <c:f>Sheet1!$B$2:$B$4</c:f>
              <c:numCache>
                <c:formatCode>0</c:formatCode>
                <c:ptCount val="3"/>
                <c:pt idx="0">
                  <c:v>-64</c:v>
                </c:pt>
                <c:pt idx="1">
                  <c:v>-10</c:v>
                </c:pt>
                <c:pt idx="2">
                  <c:v>-26</c:v>
                </c:pt>
              </c:numCache>
            </c:numRef>
          </c:val>
          <c:extLst>
            <c:ext xmlns:c16="http://schemas.microsoft.com/office/drawing/2014/chart" uri="{C3380CC4-5D6E-409C-BE32-E72D297353CC}">
              <c16:uniqueId val="{00000002-8C37-4049-BD96-9788B213591F}"/>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dLbl>
              <c:idx val="1"/>
              <c:layout>
                <c:manualLayout>
                  <c:x val="3.4632711459518815E-2"/>
                  <c:y val="0"/>
                </c:manualLayout>
              </c:layout>
              <c:tx>
                <c:rich>
                  <a:bodyPr/>
                  <a:lstStyle/>
                  <a:p>
                    <a:fld id="{D1B83B1A-82AF-4D1D-882D-F3AE732BE24C}"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C37-4049-BD96-9788B213591F}"/>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either one way or the other</c:v>
                </c:pt>
              </c:strCache>
            </c:strRef>
          </c:cat>
          <c:val>
            <c:numRef>
              <c:f>Sheet1!$C$2:$C$4</c:f>
              <c:numCache>
                <c:formatCode>0</c:formatCode>
                <c:ptCount val="3"/>
                <c:pt idx="0">
                  <c:v>12</c:v>
                </c:pt>
                <c:pt idx="1">
                  <c:v>43</c:v>
                </c:pt>
                <c:pt idx="2">
                  <c:v>45</c:v>
                </c:pt>
              </c:numCache>
            </c:numRef>
          </c:val>
          <c:extLst>
            <c:ext xmlns:c16="http://schemas.microsoft.com/office/drawing/2014/chart" uri="{C3380CC4-5D6E-409C-BE32-E72D297353CC}">
              <c16:uniqueId val="{00000004-8C37-4049-BD96-9788B213591F}"/>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822770594652948E-2"/>
          <c:y val="3.377320966951005E-2"/>
          <c:w val="0.9507605560676374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E2-471B-A024-39A95B7E261C}"/>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c:v>
                </c:pt>
              </c:strCache>
            </c:strRef>
          </c:cat>
          <c:val>
            <c:numRef>
              <c:f>Sheet1!$B$2:$B$4</c:f>
              <c:numCache>
                <c:formatCode>0</c:formatCode>
                <c:ptCount val="3"/>
                <c:pt idx="0">
                  <c:v>-47</c:v>
                </c:pt>
                <c:pt idx="1">
                  <c:v>-23</c:v>
                </c:pt>
                <c:pt idx="2">
                  <c:v>-30</c:v>
                </c:pt>
              </c:numCache>
            </c:numRef>
          </c:val>
          <c:extLst>
            <c:ext xmlns:c16="http://schemas.microsoft.com/office/drawing/2014/chart" uri="{C3380CC4-5D6E-409C-BE32-E72D297353CC}">
              <c16:uniqueId val="{00000001-2FE2-471B-A024-39A95B7E261C}"/>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dLbl>
              <c:idx val="0"/>
              <c:layout>
                <c:manualLayout>
                  <c:x val="4.3571440007502064E-2"/>
                  <c:y val="0"/>
                </c:manualLayout>
              </c:layout>
              <c:tx>
                <c:rich>
                  <a:bodyPr/>
                  <a:lstStyle/>
                  <a:p>
                    <a:fld id="{461098B7-83D0-44D8-9535-727D4E15B394}"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FE2-471B-A024-39A95B7E261C}"/>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c:v>
                </c:pt>
              </c:strCache>
            </c:strRef>
          </c:cat>
          <c:val>
            <c:numRef>
              <c:f>Sheet1!$C$2:$C$4</c:f>
              <c:numCache>
                <c:formatCode>0</c:formatCode>
                <c:ptCount val="3"/>
                <c:pt idx="0">
                  <c:v>3</c:v>
                </c:pt>
                <c:pt idx="1">
                  <c:v>75</c:v>
                </c:pt>
                <c:pt idx="2" formatCode="General">
                  <c:v>22</c:v>
                </c:pt>
              </c:numCache>
            </c:numRef>
          </c:val>
          <c:extLst>
            <c:ext xmlns:c16="http://schemas.microsoft.com/office/drawing/2014/chart" uri="{C3380CC4-5D6E-409C-BE32-E72D297353CC}">
              <c16:uniqueId val="{00000003-2FE2-471B-A024-39A95B7E261C}"/>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272707525345731"/>
          <c:y val="5.5820707799526678E-2"/>
          <c:w val="0.71727292474654269"/>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0;[Black]#,##0.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People in general</c:v>
                </c:pt>
                <c:pt idx="1">
                  <c:v>Multilateral (EU &amp; UN)</c:v>
                </c:pt>
                <c:pt idx="2">
                  <c:v>Irish Government</c:v>
                </c:pt>
                <c:pt idx="3">
                  <c:v>Overseas aid organisations</c:v>
                </c:pt>
              </c:strCache>
            </c:strRef>
          </c:cat>
          <c:val>
            <c:numRef>
              <c:f>Sheet1!$B$2:$B$5</c:f>
              <c:numCache>
                <c:formatCode>0.00</c:formatCode>
                <c:ptCount val="4"/>
                <c:pt idx="0">
                  <c:v>-6.5</c:v>
                </c:pt>
                <c:pt idx="1">
                  <c:v>-5.23</c:v>
                </c:pt>
                <c:pt idx="2">
                  <c:v>-5.05</c:v>
                </c:pt>
                <c:pt idx="3">
                  <c:v>-4.97</c:v>
                </c:pt>
              </c:numCache>
            </c:numRef>
          </c:val>
          <c:extLst>
            <c:ext xmlns:c16="http://schemas.microsoft.com/office/drawing/2014/chart" uri="{C3380CC4-5D6E-409C-BE32-E72D297353CC}">
              <c16:uniqueId val="{00000000-4220-4C98-BB9B-9D358235D32E}"/>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numFmt formatCode="#,##0.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in general</c:v>
                </c:pt>
                <c:pt idx="1">
                  <c:v>Multilateral (EU &amp; UN)</c:v>
                </c:pt>
                <c:pt idx="2">
                  <c:v>Irish Government</c:v>
                </c:pt>
                <c:pt idx="3">
                  <c:v>Overseas aid organisations</c:v>
                </c:pt>
              </c:strCache>
            </c:strRef>
          </c:cat>
          <c:val>
            <c:numRef>
              <c:f>Sheet1!$C$2:$C$5</c:f>
              <c:numCache>
                <c:formatCode>0.00</c:formatCode>
                <c:ptCount val="4"/>
                <c:pt idx="0">
                  <c:v>5.7</c:v>
                </c:pt>
                <c:pt idx="1">
                  <c:v>3.13</c:v>
                </c:pt>
                <c:pt idx="2">
                  <c:v>3.25</c:v>
                </c:pt>
                <c:pt idx="3">
                  <c:v>2.6</c:v>
                </c:pt>
              </c:numCache>
            </c:numRef>
          </c:val>
          <c:extLst>
            <c:ext xmlns:c16="http://schemas.microsoft.com/office/drawing/2014/chart" uri="{C3380CC4-5D6E-409C-BE32-E72D297353CC}">
              <c16:uniqueId val="{00000001-4220-4C98-BB9B-9D358235D32E}"/>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0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92107788364956"/>
          <c:y val="4.4797009887041814E-2"/>
          <c:w val="0.8500789221163505"/>
          <c:h val="0.92833270110008581"/>
        </c:manualLayout>
      </c:layout>
      <c:barChart>
        <c:barDir val="bar"/>
        <c:grouping val="stacked"/>
        <c:varyColors val="0"/>
        <c:ser>
          <c:idx val="0"/>
          <c:order val="0"/>
          <c:tx>
            <c:strRef>
              <c:f>Sheet1!$B$1</c:f>
              <c:strCache>
                <c:ptCount val="1"/>
                <c:pt idx="0">
                  <c:v>2047</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0C-4BFC-8EAE-79FC9BCD692C}"/>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Sheet1!$B$2:$B$13</c:f>
              <c:numCache>
                <c:formatCode>0</c:formatCode>
                <c:ptCount val="12"/>
                <c:pt idx="0">
                  <c:v>-43</c:v>
                </c:pt>
                <c:pt idx="1">
                  <c:v>-41</c:v>
                </c:pt>
                <c:pt idx="2">
                  <c:v>-40</c:v>
                </c:pt>
                <c:pt idx="3">
                  <c:v>-29</c:v>
                </c:pt>
                <c:pt idx="4">
                  <c:v>-23</c:v>
                </c:pt>
                <c:pt idx="5">
                  <c:v>-22</c:v>
                </c:pt>
                <c:pt idx="6">
                  <c:v>-16</c:v>
                </c:pt>
                <c:pt idx="7">
                  <c:v>-12</c:v>
                </c:pt>
                <c:pt idx="8">
                  <c:v>-11</c:v>
                </c:pt>
                <c:pt idx="9">
                  <c:v>-10</c:v>
                </c:pt>
                <c:pt idx="10">
                  <c:v>-8</c:v>
                </c:pt>
                <c:pt idx="11">
                  <c:v>-7</c:v>
                </c:pt>
              </c:numCache>
            </c:numRef>
          </c:val>
          <c:extLst>
            <c:ext xmlns:c16="http://schemas.microsoft.com/office/drawing/2014/chart" uri="{C3380CC4-5D6E-409C-BE32-E72D297353CC}">
              <c16:uniqueId val="{00000001-C30C-4BFC-8EAE-79FC9BCD692C}"/>
            </c:ext>
          </c:extLst>
        </c:ser>
        <c:ser>
          <c:idx val="1"/>
          <c:order val="1"/>
          <c:tx>
            <c:strRef>
              <c:f>Sheet1!$C$1</c:f>
              <c:strCache>
                <c:ptCount val="1"/>
                <c:pt idx="0">
                  <c:v>321</c:v>
                </c:pt>
              </c:strCache>
            </c:strRef>
          </c:tx>
          <c:spPr>
            <a:solidFill>
              <a:srgbClr val="452567">
                <a:lumMod val="40000"/>
                <a:lumOff val="60000"/>
              </a:srgbClr>
            </a:solidFill>
            <a:ln w="12700">
              <a:solidFill>
                <a:srgbClr val="FFFFFF"/>
              </a:solidFill>
              <a:prstDash val="solid"/>
            </a:ln>
          </c:spPr>
          <c:invertIfNegative val="0"/>
          <c:dLbls>
            <c:dLbl>
              <c:idx val="11"/>
              <c:layout>
                <c:manualLayout>
                  <c:x val="1.295533232637644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0C-4BFC-8EAE-79FC9BCD692C}"/>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Sheet1!$C$2:$C$13</c:f>
              <c:numCache>
                <c:formatCode>General</c:formatCode>
                <c:ptCount val="12"/>
                <c:pt idx="0">
                  <c:v>23</c:v>
                </c:pt>
                <c:pt idx="1">
                  <c:v>26</c:v>
                </c:pt>
                <c:pt idx="2">
                  <c:v>26</c:v>
                </c:pt>
                <c:pt idx="3">
                  <c:v>22</c:v>
                </c:pt>
                <c:pt idx="4">
                  <c:v>17</c:v>
                </c:pt>
                <c:pt idx="5">
                  <c:v>10</c:v>
                </c:pt>
                <c:pt idx="6">
                  <c:v>10</c:v>
                </c:pt>
                <c:pt idx="7" formatCode="0">
                  <c:v>15</c:v>
                </c:pt>
                <c:pt idx="8" formatCode="0">
                  <c:v>13</c:v>
                </c:pt>
                <c:pt idx="9">
                  <c:v>7</c:v>
                </c:pt>
                <c:pt idx="10" formatCode="0">
                  <c:v>31</c:v>
                </c:pt>
                <c:pt idx="11" formatCode="0">
                  <c:v>7</c:v>
                </c:pt>
              </c:numCache>
            </c:numRef>
          </c:val>
          <c:extLst>
            <c:ext xmlns:c16="http://schemas.microsoft.com/office/drawing/2014/chart" uri="{C3380CC4-5D6E-409C-BE32-E72D297353CC}">
              <c16:uniqueId val="{00000003-C30C-4BFC-8EAE-79FC9BCD692C}"/>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1"/>
          <c:order val="0"/>
          <c:tx>
            <c:strRef>
              <c:f>Sheet1!$A$2</c:f>
              <c:strCache>
                <c:ptCount val="1"/>
                <c:pt idx="0">
                  <c:v>Dublin</c:v>
                </c:pt>
              </c:strCache>
            </c:strRef>
          </c:tx>
          <c:spPr>
            <a:solidFill>
              <a:schemeClr val="tx2"/>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Sheet1!$B$2:$H$2</c:f>
              <c:numCache>
                <c:formatCode>0</c:formatCode>
                <c:ptCount val="7"/>
                <c:pt idx="0">
                  <c:v>29</c:v>
                </c:pt>
                <c:pt idx="1">
                  <c:v>33</c:v>
                </c:pt>
                <c:pt idx="2" formatCode="General">
                  <c:v>22</c:v>
                </c:pt>
                <c:pt idx="3">
                  <c:v>27</c:v>
                </c:pt>
                <c:pt idx="4" formatCode="General">
                  <c:v>24</c:v>
                </c:pt>
                <c:pt idx="5">
                  <c:v>37</c:v>
                </c:pt>
                <c:pt idx="6">
                  <c:v>30</c:v>
                </c:pt>
              </c:numCache>
            </c:numRef>
          </c:val>
          <c:extLst>
            <c:ext xmlns:c16="http://schemas.microsoft.com/office/drawing/2014/chart" uri="{C3380CC4-5D6E-409C-BE32-E72D297353CC}">
              <c16:uniqueId val="{00000000-A837-4853-BD22-8E7AB1F17F27}"/>
            </c:ext>
          </c:extLst>
        </c:ser>
        <c:ser>
          <c:idx val="0"/>
          <c:order val="1"/>
          <c:tx>
            <c:strRef>
              <c:f>Sheet1!$A$3</c:f>
              <c:strCache>
                <c:ptCount val="1"/>
                <c:pt idx="0">
                  <c:v>Lein-ster</c:v>
                </c:pt>
              </c:strCache>
            </c:strRef>
          </c:tx>
          <c:spPr>
            <a:solidFill>
              <a:schemeClr val="accent1"/>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Sheet1!$B$3:$H$3</c:f>
              <c:numCache>
                <c:formatCode>0</c:formatCode>
                <c:ptCount val="7"/>
                <c:pt idx="0">
                  <c:v>27</c:v>
                </c:pt>
                <c:pt idx="1">
                  <c:v>28</c:v>
                </c:pt>
                <c:pt idx="2">
                  <c:v>26</c:v>
                </c:pt>
                <c:pt idx="3">
                  <c:v>27</c:v>
                </c:pt>
                <c:pt idx="4">
                  <c:v>26</c:v>
                </c:pt>
                <c:pt idx="5">
                  <c:v>25</c:v>
                </c:pt>
                <c:pt idx="6">
                  <c:v>29</c:v>
                </c:pt>
              </c:numCache>
            </c:numRef>
          </c:val>
          <c:extLst>
            <c:ext xmlns:c16="http://schemas.microsoft.com/office/drawing/2014/chart" uri="{C3380CC4-5D6E-409C-BE32-E72D297353CC}">
              <c16:uniqueId val="{00000001-A837-4853-BD22-8E7AB1F17F27}"/>
            </c:ext>
          </c:extLst>
        </c:ser>
        <c:ser>
          <c:idx val="2"/>
          <c:order val="2"/>
          <c:tx>
            <c:strRef>
              <c:f>Sheet1!$A$4</c:f>
              <c:strCache>
                <c:ptCount val="1"/>
                <c:pt idx="0">
                  <c:v>Mun-ster</c:v>
                </c:pt>
              </c:strCache>
            </c:strRef>
          </c:tx>
          <c:spPr>
            <a:solidFill>
              <a:schemeClr val="accent3"/>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Sheet1!$B$4:$H$4</c:f>
              <c:numCache>
                <c:formatCode>0</c:formatCode>
                <c:ptCount val="7"/>
                <c:pt idx="0">
                  <c:v>27</c:v>
                </c:pt>
                <c:pt idx="1">
                  <c:v>26</c:v>
                </c:pt>
                <c:pt idx="2">
                  <c:v>35</c:v>
                </c:pt>
                <c:pt idx="3">
                  <c:v>26</c:v>
                </c:pt>
                <c:pt idx="4">
                  <c:v>31</c:v>
                </c:pt>
                <c:pt idx="5" formatCode="General">
                  <c:v>22</c:v>
                </c:pt>
                <c:pt idx="6">
                  <c:v>24</c:v>
                </c:pt>
              </c:numCache>
            </c:numRef>
          </c:val>
          <c:extLst>
            <c:ext xmlns:c16="http://schemas.microsoft.com/office/drawing/2014/chart" uri="{C3380CC4-5D6E-409C-BE32-E72D297353CC}">
              <c16:uniqueId val="{00000002-A837-4853-BD22-8E7AB1F17F27}"/>
            </c:ext>
          </c:extLst>
        </c:ser>
        <c:ser>
          <c:idx val="3"/>
          <c:order val="3"/>
          <c:tx>
            <c:strRef>
              <c:f>Sheet1!$A$5</c:f>
              <c:strCache>
                <c:ptCount val="1"/>
                <c:pt idx="0">
                  <c:v>Conn/Ulster</c:v>
                </c:pt>
              </c:strCache>
            </c:strRef>
          </c:tx>
          <c:spPr>
            <a:solidFill>
              <a:schemeClr val="accent4"/>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Sheet1!$B$5:$H$5</c:f>
              <c:numCache>
                <c:formatCode>General</c:formatCode>
                <c:ptCount val="7"/>
                <c:pt idx="0" formatCode="0">
                  <c:v>18</c:v>
                </c:pt>
                <c:pt idx="1">
                  <c:v>14</c:v>
                </c:pt>
                <c:pt idx="2" formatCode="0">
                  <c:v>17</c:v>
                </c:pt>
                <c:pt idx="3" formatCode="0">
                  <c:v>20</c:v>
                </c:pt>
                <c:pt idx="4" formatCode="0">
                  <c:v>19</c:v>
                </c:pt>
                <c:pt idx="5" formatCode="0">
                  <c:v>17</c:v>
                </c:pt>
                <c:pt idx="6" formatCode="0">
                  <c:v>17</c:v>
                </c:pt>
              </c:numCache>
            </c:numRef>
          </c:val>
          <c:extLst>
            <c:ext xmlns:c16="http://schemas.microsoft.com/office/drawing/2014/chart" uri="{C3380CC4-5D6E-409C-BE32-E72D297353CC}">
              <c16:uniqueId val="{00000003-A837-4853-BD22-8E7AB1F17F27}"/>
            </c:ext>
          </c:extLst>
        </c:ser>
        <c:dLbls>
          <c:showLegendKey val="0"/>
          <c:showVal val="0"/>
          <c:showCatName val="0"/>
          <c:showSerName val="0"/>
          <c:showPercent val="0"/>
          <c:showBubbleSize val="0"/>
        </c:dLbls>
        <c:gapWidth val="50"/>
        <c:overlap val="100"/>
        <c:axId val="226918400"/>
        <c:axId val="226919936"/>
      </c:barChart>
      <c:catAx>
        <c:axId val="226918400"/>
        <c:scaling>
          <c:orientation val="minMax"/>
        </c:scaling>
        <c:delete val="1"/>
        <c:axPos val="t"/>
        <c:numFmt formatCode="General" sourceLinked="0"/>
        <c:majorTickMark val="out"/>
        <c:minorTickMark val="none"/>
        <c:tickLblPos val="nextTo"/>
        <c:crossAx val="226919936"/>
        <c:crosses val="autoZero"/>
        <c:auto val="1"/>
        <c:lblAlgn val="ctr"/>
        <c:lblOffset val="100"/>
        <c:noMultiLvlLbl val="0"/>
      </c:catAx>
      <c:valAx>
        <c:axId val="226919936"/>
        <c:scaling>
          <c:orientation val="maxMin"/>
        </c:scaling>
        <c:delete val="1"/>
        <c:axPos val="l"/>
        <c:numFmt formatCode="0%" sourceLinked="1"/>
        <c:majorTickMark val="out"/>
        <c:minorTickMark val="none"/>
        <c:tickLblPos val="nextTo"/>
        <c:crossAx val="226918400"/>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b="1">
          <a:solidFill>
            <a:schemeClr val="bg1"/>
          </a:solidFill>
          <a:latin typeface="Barlow" panose="00000500000000000000" pitchFamily="2"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tx>
            <c:strRef>
              <c:f>Sheet1!$A$2</c:f>
              <c:strCache>
                <c:ptCount val="1"/>
                <c:pt idx="0">
                  <c:v>Yes</c:v>
                </c:pt>
              </c:strCache>
            </c:strRef>
          </c:tx>
          <c:spPr>
            <a:solidFill>
              <a:srgbClr val="1DAFAD"/>
            </a:solidFill>
            <a:ln>
              <a:solidFill>
                <a:schemeClr val="bg1"/>
              </a:solidFill>
            </a:ln>
          </c:spPr>
          <c:invertIfNegative val="0"/>
          <c:dLbls>
            <c:numFmt formatCode="#&quot;%&quot;" sourceLinked="0"/>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Sheet1!$B$2:$I$2</c:f>
              <c:numCache>
                <c:formatCode>General</c:formatCode>
                <c:ptCount val="8"/>
                <c:pt idx="0" formatCode="0">
                  <c:v>35</c:v>
                </c:pt>
                <c:pt idx="2" formatCode="0">
                  <c:v>38</c:v>
                </c:pt>
                <c:pt idx="3" formatCode="0">
                  <c:v>41</c:v>
                </c:pt>
                <c:pt idx="4">
                  <c:v>27</c:v>
                </c:pt>
                <c:pt idx="5">
                  <c:v>27</c:v>
                </c:pt>
                <c:pt idx="6" formatCode="0">
                  <c:v>56</c:v>
                </c:pt>
                <c:pt idx="7" formatCode="0">
                  <c:v>26</c:v>
                </c:pt>
              </c:numCache>
            </c:numRef>
          </c:val>
          <c:extLst>
            <c:ext xmlns:c16="http://schemas.microsoft.com/office/drawing/2014/chart" uri="{C3380CC4-5D6E-409C-BE32-E72D297353CC}">
              <c16:uniqueId val="{00000000-65AF-4E5D-9208-DFD38816D921}"/>
            </c:ext>
          </c:extLst>
        </c:ser>
        <c:ser>
          <c:idx val="1"/>
          <c:order val="1"/>
          <c:tx>
            <c:strRef>
              <c:f>Sheet1!$A$3</c:f>
              <c:strCache>
                <c:ptCount val="1"/>
                <c:pt idx="0">
                  <c:v>No</c:v>
                </c:pt>
              </c:strCache>
            </c:strRef>
          </c:tx>
          <c:spPr>
            <a:solidFill>
              <a:schemeClr val="accent5"/>
            </a:solidFill>
            <a:ln>
              <a:solidFill>
                <a:schemeClr val="bg1"/>
              </a:solidFill>
            </a:ln>
          </c:spPr>
          <c:invertIfNegative val="0"/>
          <c:dLbls>
            <c:numFmt formatCode="#&quot;%&quot;" sourceLinked="0"/>
            <c:spPr>
              <a:noFill/>
              <a:ln>
                <a:noFill/>
              </a:ln>
              <a:effectLst/>
            </c:spPr>
            <c:txPr>
              <a:bodyPr/>
              <a:lstStyle/>
              <a:p>
                <a:pPr algn="ctr">
                  <a:defRPr lang="en-IE" sz="14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Sheet1!$B$3:$I$3</c:f>
              <c:numCache>
                <c:formatCode>General</c:formatCode>
                <c:ptCount val="8"/>
                <c:pt idx="0" formatCode="0">
                  <c:v>65</c:v>
                </c:pt>
                <c:pt idx="2" formatCode="0">
                  <c:v>62</c:v>
                </c:pt>
                <c:pt idx="3" formatCode="0">
                  <c:v>59</c:v>
                </c:pt>
                <c:pt idx="4" formatCode="0">
                  <c:v>73</c:v>
                </c:pt>
                <c:pt idx="5" formatCode="0">
                  <c:v>73</c:v>
                </c:pt>
                <c:pt idx="6" formatCode="0">
                  <c:v>44</c:v>
                </c:pt>
                <c:pt idx="7" formatCode="0">
                  <c:v>74</c:v>
                </c:pt>
              </c:numCache>
            </c:numRef>
          </c:val>
          <c:extLst>
            <c:ext xmlns:c16="http://schemas.microsoft.com/office/drawing/2014/chart" uri="{C3380CC4-5D6E-409C-BE32-E72D297353CC}">
              <c16:uniqueId val="{00000001-65AF-4E5D-9208-DFD38816D921}"/>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806374840671059E-2"/>
          <c:y val="3.377320966951005E-2"/>
          <c:w val="0.92732323183563514"/>
          <c:h val="0.9595928222275201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Sheet1!$B$2:$B$11</c:f>
              <c:numCache>
                <c:formatCode>0</c:formatCode>
                <c:ptCount val="10"/>
                <c:pt idx="0">
                  <c:v>-44</c:v>
                </c:pt>
                <c:pt idx="1">
                  <c:v>-43</c:v>
                </c:pt>
                <c:pt idx="2">
                  <c:v>-30</c:v>
                </c:pt>
                <c:pt idx="3">
                  <c:v>-27</c:v>
                </c:pt>
                <c:pt idx="4">
                  <c:v>-21</c:v>
                </c:pt>
                <c:pt idx="5">
                  <c:v>-17</c:v>
                </c:pt>
                <c:pt idx="6">
                  <c:v>-16</c:v>
                </c:pt>
                <c:pt idx="7">
                  <c:v>-15</c:v>
                </c:pt>
                <c:pt idx="8">
                  <c:v>-14</c:v>
                </c:pt>
                <c:pt idx="9">
                  <c:v>-13</c:v>
                </c:pt>
              </c:numCache>
            </c:numRef>
          </c:val>
          <c:extLst>
            <c:ext xmlns:c16="http://schemas.microsoft.com/office/drawing/2014/chart" uri="{C3380CC4-5D6E-409C-BE32-E72D297353CC}">
              <c16:uniqueId val="{00000000-C17B-465F-8528-BCE1687C9A37}"/>
            </c:ext>
          </c:extLst>
        </c:ser>
        <c:ser>
          <c:idx val="1"/>
          <c:order val="1"/>
          <c:tx>
            <c:strRef>
              <c:f>Sheet1!$C$1</c:f>
              <c:strCache>
                <c:ptCount val="1"/>
                <c:pt idx="0">
                  <c:v>S.1</c:v>
                </c:pt>
              </c:strCache>
            </c:strRef>
          </c:tx>
          <c:spPr>
            <a:solidFill>
              <a:srgbClr val="452567">
                <a:lumMod val="40000"/>
                <a:lumOff val="60000"/>
              </a:srgbClr>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Sheet1!$C$2:$C$11</c:f>
              <c:numCache>
                <c:formatCode>0</c:formatCode>
                <c:ptCount val="10"/>
                <c:pt idx="0">
                  <c:v>55</c:v>
                </c:pt>
                <c:pt idx="1">
                  <c:v>39</c:v>
                </c:pt>
                <c:pt idx="2">
                  <c:v>36</c:v>
                </c:pt>
                <c:pt idx="3" formatCode="General">
                  <c:v>18</c:v>
                </c:pt>
                <c:pt idx="4">
                  <c:v>23</c:v>
                </c:pt>
                <c:pt idx="5">
                  <c:v>15</c:v>
                </c:pt>
                <c:pt idx="6" formatCode="General">
                  <c:v>8</c:v>
                </c:pt>
                <c:pt idx="7" formatCode="General">
                  <c:v>9</c:v>
                </c:pt>
                <c:pt idx="8" formatCode="General">
                  <c:v>7</c:v>
                </c:pt>
                <c:pt idx="9" formatCode="General">
                  <c:v>8</c:v>
                </c:pt>
              </c:numCache>
            </c:numRef>
          </c:val>
          <c:extLst>
            <c:ext xmlns:c16="http://schemas.microsoft.com/office/drawing/2014/chart" uri="{C3380CC4-5D6E-409C-BE32-E72D297353CC}">
              <c16:uniqueId val="{00000001-C17B-465F-8528-BCE1687C9A37}"/>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111422543714576E-2"/>
          <c:y val="3.377309000583912E-2"/>
          <c:w val="0.91505277396541318"/>
          <c:h val="0.9511794092295143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Sheet1!$B$2:$B$13</c:f>
              <c:numCache>
                <c:formatCode>0</c:formatCode>
                <c:ptCount val="12"/>
                <c:pt idx="0">
                  <c:v>-40</c:v>
                </c:pt>
                <c:pt idx="1">
                  <c:v>-34</c:v>
                </c:pt>
                <c:pt idx="2">
                  <c:v>-30</c:v>
                </c:pt>
                <c:pt idx="3">
                  <c:v>-29</c:v>
                </c:pt>
                <c:pt idx="4">
                  <c:v>-28</c:v>
                </c:pt>
                <c:pt idx="5">
                  <c:v>-27</c:v>
                </c:pt>
                <c:pt idx="6">
                  <c:v>-27</c:v>
                </c:pt>
                <c:pt idx="7">
                  <c:v>-19</c:v>
                </c:pt>
                <c:pt idx="8">
                  <c:v>-18</c:v>
                </c:pt>
                <c:pt idx="9">
                  <c:v>-17</c:v>
                </c:pt>
                <c:pt idx="10">
                  <c:v>-17</c:v>
                </c:pt>
                <c:pt idx="11">
                  <c:v>-14</c:v>
                </c:pt>
              </c:numCache>
            </c:numRef>
          </c:val>
          <c:extLst>
            <c:ext xmlns:c16="http://schemas.microsoft.com/office/drawing/2014/chart" uri="{C3380CC4-5D6E-409C-BE32-E72D297353CC}">
              <c16:uniqueId val="{00000000-0902-4018-9DC2-7AC2E7783F51}"/>
            </c:ext>
          </c:extLst>
        </c:ser>
        <c:ser>
          <c:idx val="1"/>
          <c:order val="1"/>
          <c:tx>
            <c:strRef>
              <c:f>Sheet1!$C$1</c:f>
              <c:strCache>
                <c:ptCount val="1"/>
                <c:pt idx="0">
                  <c:v>S.1</c:v>
                </c:pt>
              </c:strCache>
            </c:strRef>
          </c:tx>
          <c:spPr>
            <a:solidFill>
              <a:srgbClr val="452567">
                <a:lumMod val="40000"/>
                <a:lumOff val="60000"/>
              </a:srgbClr>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Sheet1!$C$2:$C$13</c:f>
              <c:numCache>
                <c:formatCode>0</c:formatCode>
                <c:ptCount val="12"/>
                <c:pt idx="0">
                  <c:v>37</c:v>
                </c:pt>
                <c:pt idx="1">
                  <c:v>38</c:v>
                </c:pt>
                <c:pt idx="2">
                  <c:v>32</c:v>
                </c:pt>
                <c:pt idx="3">
                  <c:v>30</c:v>
                </c:pt>
                <c:pt idx="4" formatCode="General">
                  <c:v>20</c:v>
                </c:pt>
                <c:pt idx="5">
                  <c:v>24</c:v>
                </c:pt>
                <c:pt idx="6">
                  <c:v>22</c:v>
                </c:pt>
                <c:pt idx="7">
                  <c:v>25</c:v>
                </c:pt>
                <c:pt idx="8" formatCode="General">
                  <c:v>12</c:v>
                </c:pt>
                <c:pt idx="9">
                  <c:v>35</c:v>
                </c:pt>
                <c:pt idx="10">
                  <c:v>14</c:v>
                </c:pt>
                <c:pt idx="11">
                  <c:v>12</c:v>
                </c:pt>
              </c:numCache>
            </c:numRef>
          </c:val>
          <c:extLst>
            <c:ext xmlns:c16="http://schemas.microsoft.com/office/drawing/2014/chart" uri="{C3380CC4-5D6E-409C-BE32-E72D297353CC}">
              <c16:uniqueId val="{00000001-0902-4018-9DC2-7AC2E7783F51}"/>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6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9A57CD"/>
              </a:solidFill>
              <a:ln w="19050">
                <a:noFill/>
              </a:ln>
              <a:effectLst/>
            </c:spPr>
            <c:extLst>
              <c:ext xmlns:c16="http://schemas.microsoft.com/office/drawing/2014/chart" uri="{C3380CC4-5D6E-409C-BE32-E72D297353CC}">
                <c16:uniqueId val="{00000001-2044-4773-A5C0-9F337F89B6F3}"/>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044-4773-A5C0-9F337F89B6F3}"/>
              </c:ext>
            </c:extLst>
          </c:dPt>
          <c:cat>
            <c:strRef>
              <c:f>Sheet1!$A$2:$A$3</c:f>
              <c:strCache>
                <c:ptCount val="2"/>
                <c:pt idx="0">
                  <c:v>1st Qtr</c:v>
                </c:pt>
                <c:pt idx="1">
                  <c:v>2nd Qtr</c:v>
                </c:pt>
              </c:strCache>
            </c:strRef>
          </c:cat>
          <c:val>
            <c:numRef>
              <c:f>Sheet1!$B$2:$B$3</c:f>
              <c:numCache>
                <c:formatCode>0%</c:formatCode>
                <c:ptCount val="2"/>
                <c:pt idx="0">
                  <c:v>0.18</c:v>
                </c:pt>
                <c:pt idx="1">
                  <c:v>0.82</c:v>
                </c:pt>
              </c:numCache>
            </c:numRef>
          </c:val>
          <c:extLst>
            <c:ext xmlns:c16="http://schemas.microsoft.com/office/drawing/2014/chart" uri="{C3380CC4-5D6E-409C-BE32-E72D297353CC}">
              <c16:uniqueId val="{00000004-2044-4773-A5C0-9F337F89B6F3}"/>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377320966951005E-2"/>
          <c:w val="1"/>
          <c:h val="0.9568117364624725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tx>
                <c:rich>
                  <a:bodyPr/>
                  <a:lstStyle/>
                  <a:p>
                    <a:fld id="{A3A7C735-8622-4E04-8259-B2FDBA534E91}" type="VALUE">
                      <a:rPr lang="en-US"/>
                      <a:pPr/>
                      <a:t>[VALUE]</a:t>
                    </a:fld>
                    <a:endParaRPr lang="en-I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D80-4135-816A-1EEC0443C26A}"/>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Sheet1!$B$2:$B$13</c:f>
              <c:numCache>
                <c:formatCode>0</c:formatCode>
                <c:ptCount val="12"/>
                <c:pt idx="0">
                  <c:v>-43</c:v>
                </c:pt>
                <c:pt idx="1">
                  <c:v>-34</c:v>
                </c:pt>
                <c:pt idx="2">
                  <c:v>-32</c:v>
                </c:pt>
                <c:pt idx="3">
                  <c:v>-30</c:v>
                </c:pt>
                <c:pt idx="4">
                  <c:v>-29</c:v>
                </c:pt>
                <c:pt idx="5">
                  <c:v>-28</c:v>
                </c:pt>
                <c:pt idx="6">
                  <c:v>-26</c:v>
                </c:pt>
                <c:pt idx="7">
                  <c:v>-25</c:v>
                </c:pt>
                <c:pt idx="8">
                  <c:v>-22</c:v>
                </c:pt>
                <c:pt idx="9">
                  <c:v>-14</c:v>
                </c:pt>
                <c:pt idx="10">
                  <c:v>-11</c:v>
                </c:pt>
                <c:pt idx="11">
                  <c:v>-7</c:v>
                </c:pt>
              </c:numCache>
            </c:numRef>
          </c:val>
          <c:extLst>
            <c:ext xmlns:c16="http://schemas.microsoft.com/office/drawing/2014/chart" uri="{C3380CC4-5D6E-409C-BE32-E72D297353CC}">
              <c16:uniqueId val="{00000001-AD80-4135-816A-1EEC0443C26A}"/>
            </c:ext>
          </c:extLst>
        </c:ser>
        <c:ser>
          <c:idx val="1"/>
          <c:order val="1"/>
          <c:tx>
            <c:strRef>
              <c:f>Sheet1!$C$1</c:f>
              <c:strCache>
                <c:ptCount val="1"/>
                <c:pt idx="0">
                  <c:v>S.1</c:v>
                </c:pt>
              </c:strCache>
            </c:strRef>
          </c:tx>
          <c:spPr>
            <a:solidFill>
              <a:srgbClr val="452567">
                <a:lumMod val="40000"/>
                <a:lumOff val="60000"/>
              </a:srgbClr>
            </a:solidFill>
            <a:ln>
              <a:solidFill>
                <a:sysClr val="window" lastClr="FFFFFF"/>
              </a:solidFill>
            </a:ln>
          </c:spPr>
          <c:invertIfNegative val="0"/>
          <c:dLbls>
            <c:spPr>
              <a:noFill/>
              <a:ln>
                <a:noFill/>
              </a:ln>
              <a:effectLst/>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Sheet1!$C$2:$C$13</c:f>
              <c:numCache>
                <c:formatCode>0</c:formatCode>
                <c:ptCount val="12"/>
                <c:pt idx="0">
                  <c:v>41</c:v>
                </c:pt>
                <c:pt idx="1">
                  <c:v>33</c:v>
                </c:pt>
                <c:pt idx="2">
                  <c:v>37</c:v>
                </c:pt>
                <c:pt idx="3">
                  <c:v>27</c:v>
                </c:pt>
                <c:pt idx="4">
                  <c:v>27</c:v>
                </c:pt>
                <c:pt idx="5">
                  <c:v>31</c:v>
                </c:pt>
                <c:pt idx="6">
                  <c:v>32</c:v>
                </c:pt>
                <c:pt idx="7" formatCode="General">
                  <c:v>16</c:v>
                </c:pt>
                <c:pt idx="8">
                  <c:v>24</c:v>
                </c:pt>
                <c:pt idx="9">
                  <c:v>13</c:v>
                </c:pt>
                <c:pt idx="10">
                  <c:v>13</c:v>
                </c:pt>
                <c:pt idx="11">
                  <c:v>6</c:v>
                </c:pt>
              </c:numCache>
            </c:numRef>
          </c:val>
          <c:extLst>
            <c:ext xmlns:c16="http://schemas.microsoft.com/office/drawing/2014/chart" uri="{C3380CC4-5D6E-409C-BE32-E72D297353CC}">
              <c16:uniqueId val="{00000002-AD80-4135-816A-1EEC0443C26A}"/>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491873776129801E-2"/>
          <c:y val="5.3324398259003453E-2"/>
          <c:w val="0.98508126223870196"/>
          <c:h val="0.9303045077972835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A7-475F-997D-B8AFF658C29B}"/>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Sheet1!$B$2:$B$6</c:f>
              <c:numCache>
                <c:formatCode>0</c:formatCode>
                <c:ptCount val="5"/>
                <c:pt idx="0">
                  <c:v>-57</c:v>
                </c:pt>
                <c:pt idx="1">
                  <c:v>-46</c:v>
                </c:pt>
                <c:pt idx="2">
                  <c:v>-46</c:v>
                </c:pt>
                <c:pt idx="3">
                  <c:v>-42</c:v>
                </c:pt>
                <c:pt idx="4">
                  <c:v>-13</c:v>
                </c:pt>
              </c:numCache>
            </c:numRef>
          </c:val>
          <c:extLst>
            <c:ext xmlns:c16="http://schemas.microsoft.com/office/drawing/2014/chart" uri="{C3380CC4-5D6E-409C-BE32-E72D297353CC}">
              <c16:uniqueId val="{00000001-38A7-475F-997D-B8AFF658C29B}"/>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Sheet1!$C$2:$C$6</c:f>
              <c:numCache>
                <c:formatCode>General</c:formatCode>
                <c:ptCount val="5"/>
                <c:pt idx="0" formatCode="0">
                  <c:v>51</c:v>
                </c:pt>
                <c:pt idx="1">
                  <c:v>35</c:v>
                </c:pt>
                <c:pt idx="2" formatCode="0">
                  <c:v>45</c:v>
                </c:pt>
                <c:pt idx="3">
                  <c:v>32</c:v>
                </c:pt>
                <c:pt idx="4" formatCode="0">
                  <c:v>14</c:v>
                </c:pt>
              </c:numCache>
            </c:numRef>
          </c:val>
          <c:extLst>
            <c:ext xmlns:c16="http://schemas.microsoft.com/office/drawing/2014/chart" uri="{C3380CC4-5D6E-409C-BE32-E72D297353CC}">
              <c16:uniqueId val="{00000002-38A7-475F-997D-B8AFF658C29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4797009887041814E-2"/>
          <c:w val="1"/>
          <c:h val="0.94443668193881547"/>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85-494C-B739-897A3E534953}"/>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Sheet1!$B$2:$B$13</c:f>
              <c:numCache>
                <c:formatCode>0</c:formatCode>
                <c:ptCount val="12"/>
                <c:pt idx="0">
                  <c:v>-48</c:v>
                </c:pt>
                <c:pt idx="1">
                  <c:v>-47</c:v>
                </c:pt>
                <c:pt idx="2">
                  <c:v>-35</c:v>
                </c:pt>
                <c:pt idx="3">
                  <c:v>-30</c:v>
                </c:pt>
                <c:pt idx="4">
                  <c:v>-29</c:v>
                </c:pt>
                <c:pt idx="5">
                  <c:v>-27</c:v>
                </c:pt>
                <c:pt idx="6">
                  <c:v>-19</c:v>
                </c:pt>
                <c:pt idx="7">
                  <c:v>-17</c:v>
                </c:pt>
                <c:pt idx="8">
                  <c:v>-15</c:v>
                </c:pt>
                <c:pt idx="9">
                  <c:v>-14</c:v>
                </c:pt>
                <c:pt idx="10">
                  <c:v>-10</c:v>
                </c:pt>
                <c:pt idx="11">
                  <c:v>-8</c:v>
                </c:pt>
              </c:numCache>
            </c:numRef>
          </c:val>
          <c:extLst>
            <c:ext xmlns:c16="http://schemas.microsoft.com/office/drawing/2014/chart" uri="{C3380CC4-5D6E-409C-BE32-E72D297353CC}">
              <c16:uniqueId val="{00000001-2B85-494C-B739-897A3E534953}"/>
            </c:ext>
          </c:extLst>
        </c:ser>
        <c:ser>
          <c:idx val="1"/>
          <c:order val="1"/>
          <c:tx>
            <c:strRef>
              <c:f>Sheet1!$C$1</c:f>
              <c:strCache>
                <c:ptCount val="1"/>
                <c:pt idx="0">
                  <c:v>S.1</c:v>
                </c:pt>
              </c:strCache>
            </c:strRef>
          </c:tx>
          <c:spPr>
            <a:solidFill>
              <a:srgbClr val="452567">
                <a:lumMod val="40000"/>
                <a:lumOff val="60000"/>
              </a:srgbClr>
            </a:solidFill>
            <a:ln w="12700">
              <a:solidFill>
                <a:srgbClr val="FFFFFF"/>
              </a:solidFill>
              <a:prstDash val="solid"/>
            </a:ln>
          </c:spPr>
          <c:invertIfNegative val="0"/>
          <c:dLbls>
            <c:dLbl>
              <c:idx val="10"/>
              <c:layout>
                <c:manualLayout>
                  <c:x val="2.119170820185853E-2"/>
                  <c:y val="-5.31290055923488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85-494C-B739-897A3E534953}"/>
                </c:ext>
              </c:extLst>
            </c:dLbl>
            <c:dLbl>
              <c:idx val="11"/>
              <c:layout>
                <c:manualLayout>
                  <c:x val="1.41278054679056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85-494C-B739-897A3E534953}"/>
                </c:ext>
              </c:extLst>
            </c:dLbl>
            <c:numFmt formatCode="#,##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Sheet1!$C$2:$C$13</c:f>
              <c:numCache>
                <c:formatCode>0</c:formatCode>
                <c:ptCount val="12"/>
                <c:pt idx="0" formatCode="General">
                  <c:v>42</c:v>
                </c:pt>
                <c:pt idx="1">
                  <c:v>56</c:v>
                </c:pt>
                <c:pt idx="2">
                  <c:v>36</c:v>
                </c:pt>
                <c:pt idx="3">
                  <c:v>43</c:v>
                </c:pt>
                <c:pt idx="4">
                  <c:v>27</c:v>
                </c:pt>
                <c:pt idx="5">
                  <c:v>26</c:v>
                </c:pt>
                <c:pt idx="6" formatCode="General">
                  <c:v>13</c:v>
                </c:pt>
                <c:pt idx="7">
                  <c:v>13</c:v>
                </c:pt>
                <c:pt idx="8">
                  <c:v>20</c:v>
                </c:pt>
                <c:pt idx="9">
                  <c:v>11</c:v>
                </c:pt>
                <c:pt idx="10">
                  <c:v>7</c:v>
                </c:pt>
                <c:pt idx="11">
                  <c:v>7</c:v>
                </c:pt>
              </c:numCache>
            </c:numRef>
          </c:val>
          <c:extLst>
            <c:ext xmlns:c16="http://schemas.microsoft.com/office/drawing/2014/chart" uri="{C3380CC4-5D6E-409C-BE32-E72D297353CC}">
              <c16:uniqueId val="{00000004-2B85-494C-B739-897A3E534953}"/>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Sheet1!$B$2:$H$2</c:f>
              <c:numCache>
                <c:formatCode>General</c:formatCode>
                <c:ptCount val="7"/>
                <c:pt idx="0" formatCode="0">
                  <c:v>24</c:v>
                </c:pt>
                <c:pt idx="1">
                  <c:v>23</c:v>
                </c:pt>
                <c:pt idx="2" formatCode="0">
                  <c:v>23</c:v>
                </c:pt>
                <c:pt idx="3">
                  <c:v>22</c:v>
                </c:pt>
                <c:pt idx="4" formatCode="0">
                  <c:v>20</c:v>
                </c:pt>
                <c:pt idx="5" formatCode="0">
                  <c:v>22</c:v>
                </c:pt>
                <c:pt idx="6" formatCode="0">
                  <c:v>20</c:v>
                </c:pt>
              </c:numCache>
            </c:numRef>
          </c:val>
          <c:extLst>
            <c:ext xmlns:c16="http://schemas.microsoft.com/office/drawing/2014/chart" uri="{C3380CC4-5D6E-409C-BE32-E72D297353CC}">
              <c16:uniqueId val="{00000002-CFE9-419A-9341-7CC0D6C2DD40}"/>
            </c:ext>
          </c:extLst>
        </c:ser>
        <c:ser>
          <c:idx val="1"/>
          <c:order val="1"/>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Sheet1!$B$3:$H$3</c:f>
              <c:numCache>
                <c:formatCode>General</c:formatCode>
                <c:ptCount val="7"/>
                <c:pt idx="0" formatCode="0">
                  <c:v>51</c:v>
                </c:pt>
                <c:pt idx="1">
                  <c:v>48</c:v>
                </c:pt>
                <c:pt idx="2" formatCode="0">
                  <c:v>47</c:v>
                </c:pt>
                <c:pt idx="3">
                  <c:v>49</c:v>
                </c:pt>
                <c:pt idx="4" formatCode="0">
                  <c:v>47</c:v>
                </c:pt>
                <c:pt idx="5" formatCode="0">
                  <c:v>45</c:v>
                </c:pt>
                <c:pt idx="6" formatCode="0">
                  <c:v>44</c:v>
                </c:pt>
              </c:numCache>
            </c:numRef>
          </c:val>
          <c:extLst>
            <c:ext xmlns:c16="http://schemas.microsoft.com/office/drawing/2014/chart" uri="{C3380CC4-5D6E-409C-BE32-E72D297353CC}">
              <c16:uniqueId val="{00000003-CFE9-419A-9341-7CC0D6C2DD40}"/>
            </c:ext>
          </c:extLst>
        </c:ser>
        <c:ser>
          <c:idx val="2"/>
          <c:order val="2"/>
          <c:spPr>
            <a:solidFill>
              <a:sysClr val="window" lastClr="FFFFFF">
                <a:lumMod val="65000"/>
              </a:sysClr>
            </a:solidFill>
            <a:ln>
              <a:solidFill>
                <a:schemeClr val="bg1"/>
              </a:solidFill>
            </a:ln>
          </c:spPr>
          <c:invertIfNegative val="0"/>
          <c:dLbls>
            <c:numFmt formatCode="#&quot;%&quot;" sourceLinked="0"/>
            <c:spPr>
              <a:noFill/>
              <a:ln>
                <a:noFill/>
              </a:ln>
              <a:effectLst/>
            </c:spPr>
            <c:txPr>
              <a:bodyPr/>
              <a:lstStyle/>
              <a:p>
                <a:pPr algn="ct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Sheet1!$B$4:$H$4</c:f>
              <c:numCache>
                <c:formatCode>General</c:formatCode>
                <c:ptCount val="7"/>
                <c:pt idx="0" formatCode="0">
                  <c:v>20</c:v>
                </c:pt>
                <c:pt idx="1">
                  <c:v>23</c:v>
                </c:pt>
                <c:pt idx="2" formatCode="0">
                  <c:v>24</c:v>
                </c:pt>
                <c:pt idx="3">
                  <c:v>22</c:v>
                </c:pt>
                <c:pt idx="4" formatCode="0">
                  <c:v>26</c:v>
                </c:pt>
                <c:pt idx="5" formatCode="0">
                  <c:v>24</c:v>
                </c:pt>
                <c:pt idx="6" formatCode="0">
                  <c:v>26</c:v>
                </c:pt>
              </c:numCache>
            </c:numRef>
          </c:val>
          <c:extLst>
            <c:ext xmlns:c16="http://schemas.microsoft.com/office/drawing/2014/chart" uri="{C3380CC4-5D6E-409C-BE32-E72D297353CC}">
              <c16:uniqueId val="{00000000-E208-45C7-8BED-A4BA04F1979C}"/>
            </c:ext>
          </c:extLst>
        </c:ser>
        <c:ser>
          <c:idx val="3"/>
          <c:order val="3"/>
          <c:spPr>
            <a:solidFill>
              <a:srgbClr val="E50158">
                <a:lumMod val="40000"/>
                <a:lumOff val="60000"/>
              </a:srgbClr>
            </a:solidFill>
            <a:ln>
              <a:solidFill>
                <a:schemeClr val="bg1"/>
              </a:solidFill>
            </a:ln>
          </c:spPr>
          <c:invertIfNegative val="0"/>
          <c:dLbls>
            <c:dLbl>
              <c:idx val="0"/>
              <c:layout>
                <c:manualLayout>
                  <c:x val="1.9068993048117929E-2"/>
                  <c:y val="3.39434587430538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12-419E-AA06-7A695AF57C0C}"/>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Sheet1!$B$5:$H$5</c:f>
              <c:numCache>
                <c:formatCode>General</c:formatCode>
                <c:ptCount val="7"/>
                <c:pt idx="0" formatCode="0">
                  <c:v>3</c:v>
                </c:pt>
                <c:pt idx="1">
                  <c:v>4</c:v>
                </c:pt>
                <c:pt idx="2" formatCode="0">
                  <c:v>4</c:v>
                </c:pt>
                <c:pt idx="3">
                  <c:v>4</c:v>
                </c:pt>
                <c:pt idx="4" formatCode="0">
                  <c:v>5</c:v>
                </c:pt>
                <c:pt idx="5" formatCode="0">
                  <c:v>5</c:v>
                </c:pt>
                <c:pt idx="6" formatCode="0">
                  <c:v>5</c:v>
                </c:pt>
              </c:numCache>
            </c:numRef>
          </c:val>
          <c:extLst>
            <c:ext xmlns:c16="http://schemas.microsoft.com/office/drawing/2014/chart" uri="{C3380CC4-5D6E-409C-BE32-E72D297353CC}">
              <c16:uniqueId val="{00000001-E208-45C7-8BED-A4BA04F1979C}"/>
            </c:ext>
          </c:extLst>
        </c:ser>
        <c:ser>
          <c:idx val="4"/>
          <c:order val="4"/>
          <c:spPr>
            <a:solidFill>
              <a:srgbClr val="E50158"/>
            </a:solidFill>
            <a:ln>
              <a:solidFill>
                <a:schemeClr val="bg1"/>
              </a:solidFill>
            </a:ln>
          </c:spPr>
          <c:invertIfNegative val="0"/>
          <c:dLbls>
            <c:dLbl>
              <c:idx val="0"/>
              <c:layout>
                <c:manualLayout>
                  <c:x val="2.3185110899071135E-2"/>
                  <c:y val="8.016246259085078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12-419E-AA06-7A695AF57C0C}"/>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Sheet1!$B$6:$H$6</c:f>
              <c:numCache>
                <c:formatCode>General</c:formatCode>
                <c:ptCount val="7"/>
                <c:pt idx="0" formatCode="0">
                  <c:v>2</c:v>
                </c:pt>
                <c:pt idx="1">
                  <c:v>2</c:v>
                </c:pt>
                <c:pt idx="2" formatCode="0">
                  <c:v>3</c:v>
                </c:pt>
                <c:pt idx="3">
                  <c:v>3</c:v>
                </c:pt>
                <c:pt idx="4" formatCode="0">
                  <c:v>2</c:v>
                </c:pt>
                <c:pt idx="5" formatCode="0">
                  <c:v>4</c:v>
                </c:pt>
                <c:pt idx="6" formatCode="0">
                  <c:v>5</c:v>
                </c:pt>
              </c:numCache>
            </c:numRef>
          </c:val>
          <c:extLst>
            <c:ext xmlns:c16="http://schemas.microsoft.com/office/drawing/2014/chart" uri="{C3380CC4-5D6E-409C-BE32-E72D297353CC}">
              <c16:uniqueId val="{00000002-E208-45C7-8BED-A4BA04F1979C}"/>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tx>
            <c:strRef>
              <c:f>Sheet1!$A$2</c:f>
              <c:strCache>
                <c:ptCount val="1"/>
                <c:pt idx="0">
                  <c:v>Very concerned</c:v>
                </c:pt>
              </c:strCache>
            </c:strRef>
          </c:tx>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Sheet1!$B$2:$I$2</c:f>
              <c:numCache>
                <c:formatCode>General</c:formatCode>
                <c:ptCount val="8"/>
                <c:pt idx="0" formatCode="0">
                  <c:v>20</c:v>
                </c:pt>
                <c:pt idx="2" formatCode="0">
                  <c:v>24</c:v>
                </c:pt>
                <c:pt idx="3" formatCode="0">
                  <c:v>47</c:v>
                </c:pt>
                <c:pt idx="4">
                  <c:v>1</c:v>
                </c:pt>
                <c:pt idx="5" formatCode="0">
                  <c:v>17</c:v>
                </c:pt>
                <c:pt idx="6" formatCode="0">
                  <c:v>35</c:v>
                </c:pt>
                <c:pt idx="7" formatCode="0">
                  <c:v>11</c:v>
                </c:pt>
              </c:numCache>
            </c:numRef>
          </c:val>
          <c:extLst>
            <c:ext xmlns:c16="http://schemas.microsoft.com/office/drawing/2014/chart" uri="{C3380CC4-5D6E-409C-BE32-E72D297353CC}">
              <c16:uniqueId val="{00000002-CFE9-419A-9341-7CC0D6C2DD40}"/>
            </c:ext>
          </c:extLst>
        </c:ser>
        <c:ser>
          <c:idx val="1"/>
          <c:order val="1"/>
          <c:tx>
            <c:strRef>
              <c:f>Sheet1!$A$3</c:f>
              <c:strCache>
                <c:ptCount val="1"/>
                <c:pt idx="0">
                  <c:v>Fairly concerned</c:v>
                </c:pt>
              </c:strCache>
            </c:strRef>
          </c:tx>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Sheet1!$B$3:$I$3</c:f>
              <c:numCache>
                <c:formatCode>General</c:formatCode>
                <c:ptCount val="8"/>
                <c:pt idx="0" formatCode="0">
                  <c:v>44</c:v>
                </c:pt>
                <c:pt idx="2" formatCode="0">
                  <c:v>52</c:v>
                </c:pt>
                <c:pt idx="3" formatCode="0">
                  <c:v>47</c:v>
                </c:pt>
                <c:pt idx="4">
                  <c:v>11</c:v>
                </c:pt>
                <c:pt idx="5" formatCode="0">
                  <c:v>55</c:v>
                </c:pt>
                <c:pt idx="6" formatCode="0">
                  <c:v>43</c:v>
                </c:pt>
                <c:pt idx="7" formatCode="0">
                  <c:v>58</c:v>
                </c:pt>
              </c:numCache>
            </c:numRef>
          </c:val>
          <c:extLst>
            <c:ext xmlns:c16="http://schemas.microsoft.com/office/drawing/2014/chart" uri="{C3380CC4-5D6E-409C-BE32-E72D297353CC}">
              <c16:uniqueId val="{00000003-CFE9-419A-9341-7CC0D6C2DD40}"/>
            </c:ext>
          </c:extLst>
        </c:ser>
        <c:ser>
          <c:idx val="2"/>
          <c:order val="2"/>
          <c:tx>
            <c:strRef>
              <c:f>Sheet1!$A$4</c:f>
              <c:strCache>
                <c:ptCount val="1"/>
                <c:pt idx="0">
                  <c:v>No strong feelings either one way or the other</c:v>
                </c:pt>
              </c:strCache>
            </c:strRef>
          </c:tx>
          <c:spPr>
            <a:solidFill>
              <a:sysClr val="window" lastClr="FFFFFF">
                <a:lumMod val="65000"/>
              </a:sysClr>
            </a:solidFill>
            <a:ln>
              <a:solidFill>
                <a:schemeClr val="bg1"/>
              </a:solidFill>
            </a:ln>
          </c:spPr>
          <c:invertIfNegative val="0"/>
          <c:dLbls>
            <c:numFmt formatCode="#&quot;%&quot;" sourceLinked="0"/>
            <c:spPr>
              <a:noFill/>
              <a:ln>
                <a:noFill/>
              </a:ln>
              <a:effectLst/>
            </c:spPr>
            <c:txPr>
              <a:bodyPr/>
              <a:lstStyle/>
              <a:p>
                <a:pPr algn="ct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Sheet1!$B$4:$I$4</c:f>
              <c:numCache>
                <c:formatCode>General</c:formatCode>
                <c:ptCount val="8"/>
                <c:pt idx="0" formatCode="0">
                  <c:v>26</c:v>
                </c:pt>
                <c:pt idx="2">
                  <c:v>21</c:v>
                </c:pt>
                <c:pt idx="3">
                  <c:v>5</c:v>
                </c:pt>
                <c:pt idx="4" formatCode="0">
                  <c:v>45</c:v>
                </c:pt>
                <c:pt idx="5" formatCode="0">
                  <c:v>27</c:v>
                </c:pt>
                <c:pt idx="6">
                  <c:v>17</c:v>
                </c:pt>
                <c:pt idx="7" formatCode="0">
                  <c:v>29</c:v>
                </c:pt>
              </c:numCache>
            </c:numRef>
          </c:val>
          <c:extLst>
            <c:ext xmlns:c16="http://schemas.microsoft.com/office/drawing/2014/chart" uri="{C3380CC4-5D6E-409C-BE32-E72D297353CC}">
              <c16:uniqueId val="{00000004-CFE9-419A-9341-7CC0D6C2DD40}"/>
            </c:ext>
          </c:extLst>
        </c:ser>
        <c:ser>
          <c:idx val="3"/>
          <c:order val="3"/>
          <c:tx>
            <c:strRef>
              <c:f>Sheet1!$A$5</c:f>
              <c:strCache>
                <c:ptCount val="1"/>
                <c:pt idx="0">
                  <c:v>Not very concerned</c:v>
                </c:pt>
              </c:strCache>
            </c:strRef>
          </c:tx>
          <c:spPr>
            <a:solidFill>
              <a:srgbClr val="E50158">
                <a:lumMod val="40000"/>
                <a:lumOff val="60000"/>
              </a:srgbClr>
            </a:solidFill>
            <a:ln>
              <a:solidFill>
                <a:schemeClr val="bg1"/>
              </a:solidFill>
            </a:ln>
          </c:spPr>
          <c:invertIfNegative val="0"/>
          <c:dLbls>
            <c:numFmt formatCode="#&quot;%&quot;" sourceLinked="0"/>
            <c:spPr>
              <a:noFill/>
              <a:ln>
                <a:noFill/>
              </a:ln>
              <a:effectLst/>
            </c:spPr>
            <c:txPr>
              <a:bodyPr/>
              <a:lstStyle/>
              <a:p>
                <a:pPr algn="ct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Sheet1!$B$5:$I$5</c:f>
              <c:numCache>
                <c:formatCode>General</c:formatCode>
                <c:ptCount val="8"/>
                <c:pt idx="0" formatCode="0">
                  <c:v>5</c:v>
                </c:pt>
                <c:pt idx="2">
                  <c:v>2</c:v>
                </c:pt>
                <c:pt idx="3">
                  <c:v>0</c:v>
                </c:pt>
                <c:pt idx="4" formatCode="0">
                  <c:v>20</c:v>
                </c:pt>
                <c:pt idx="5">
                  <c:v>1</c:v>
                </c:pt>
                <c:pt idx="6" formatCode="0">
                  <c:v>4</c:v>
                </c:pt>
                <c:pt idx="7" formatCode="0">
                  <c:v>2</c:v>
                </c:pt>
              </c:numCache>
            </c:numRef>
          </c:val>
          <c:extLst>
            <c:ext xmlns:c16="http://schemas.microsoft.com/office/drawing/2014/chart" uri="{C3380CC4-5D6E-409C-BE32-E72D297353CC}">
              <c16:uniqueId val="{00000006-CFE9-419A-9341-7CC0D6C2DD40}"/>
            </c:ext>
          </c:extLst>
        </c:ser>
        <c:ser>
          <c:idx val="4"/>
          <c:order val="4"/>
          <c:tx>
            <c:strRef>
              <c:f>Sheet1!$A$6</c:f>
              <c:strCache>
                <c:ptCount val="1"/>
                <c:pt idx="0">
                  <c:v>Not at all concerned</c:v>
                </c:pt>
              </c:strCache>
            </c:strRef>
          </c:tx>
          <c:spPr>
            <a:solidFill>
              <a:srgbClr val="E50158"/>
            </a:solidFill>
            <a:ln>
              <a:solidFill>
                <a:schemeClr val="bg1"/>
              </a:solidFill>
            </a:ln>
          </c:spPr>
          <c:invertIfNegative val="0"/>
          <c:dLbls>
            <c:numFmt formatCode="#&quot;%&quot;" sourceLinked="0"/>
            <c:spPr>
              <a:noFill/>
              <a:ln>
                <a:noFill/>
              </a:ln>
              <a:effectLst/>
            </c:spPr>
            <c:txPr>
              <a:bodyPr/>
              <a:lstStyle/>
              <a:p>
                <a:pPr algn="ct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Sheet1!$B$6:$I$6</c:f>
              <c:numCache>
                <c:formatCode>General</c:formatCode>
                <c:ptCount val="8"/>
                <c:pt idx="0" formatCode="0">
                  <c:v>5</c:v>
                </c:pt>
                <c:pt idx="2">
                  <c:v>1</c:v>
                </c:pt>
                <c:pt idx="3">
                  <c:v>1</c:v>
                </c:pt>
                <c:pt idx="4" formatCode="0">
                  <c:v>22</c:v>
                </c:pt>
                <c:pt idx="5">
                  <c:v>1</c:v>
                </c:pt>
                <c:pt idx="6">
                  <c:v>1</c:v>
                </c:pt>
                <c:pt idx="7" formatCode="0">
                  <c:v>0</c:v>
                </c:pt>
              </c:numCache>
            </c:numRef>
          </c:val>
          <c:extLst>
            <c:ext xmlns:c16="http://schemas.microsoft.com/office/drawing/2014/chart" uri="{C3380CC4-5D6E-409C-BE32-E72D297353CC}">
              <c16:uniqueId val="{00000008-CFE9-419A-9341-7CC0D6C2DD40}"/>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Sheet1!$B$2:$L$2</c:f>
              <c:numCache>
                <c:formatCode>General</c:formatCode>
                <c:ptCount val="11"/>
                <c:pt idx="0" formatCode="0">
                  <c:v>6</c:v>
                </c:pt>
                <c:pt idx="2" formatCode="0">
                  <c:v>6</c:v>
                </c:pt>
                <c:pt idx="4" formatCode="0">
                  <c:v>5</c:v>
                </c:pt>
                <c:pt idx="6" formatCode="0">
                  <c:v>6</c:v>
                </c:pt>
                <c:pt idx="8" formatCode="0">
                  <c:v>6</c:v>
                </c:pt>
                <c:pt idx="10" formatCode="0">
                  <c:v>6</c:v>
                </c:pt>
              </c:numCache>
            </c:numRef>
          </c:val>
          <c:extLst>
            <c:ext xmlns:c16="http://schemas.microsoft.com/office/drawing/2014/chart" uri="{C3380CC4-5D6E-409C-BE32-E72D297353CC}">
              <c16:uniqueId val="{00000002-CFE9-419A-9341-7CC0D6C2DD40}"/>
            </c:ext>
          </c:extLst>
        </c:ser>
        <c:ser>
          <c:idx val="1"/>
          <c:order val="1"/>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Sheet1!$B$3:$L$3</c:f>
              <c:numCache>
                <c:formatCode>General</c:formatCode>
                <c:ptCount val="11"/>
                <c:pt idx="0" formatCode="0">
                  <c:v>27</c:v>
                </c:pt>
                <c:pt idx="2" formatCode="0">
                  <c:v>26</c:v>
                </c:pt>
                <c:pt idx="4" formatCode="0">
                  <c:v>24</c:v>
                </c:pt>
                <c:pt idx="6" formatCode="0">
                  <c:v>24</c:v>
                </c:pt>
                <c:pt idx="8" formatCode="0">
                  <c:v>24</c:v>
                </c:pt>
                <c:pt idx="10" formatCode="0">
                  <c:v>22</c:v>
                </c:pt>
              </c:numCache>
            </c:numRef>
          </c:val>
          <c:extLst>
            <c:ext xmlns:c16="http://schemas.microsoft.com/office/drawing/2014/chart" uri="{C3380CC4-5D6E-409C-BE32-E72D297353CC}">
              <c16:uniqueId val="{00000003-CFE9-419A-9341-7CC0D6C2DD40}"/>
            </c:ext>
          </c:extLst>
        </c:ser>
        <c:ser>
          <c:idx val="2"/>
          <c:order val="2"/>
          <c:spPr>
            <a:solidFill>
              <a:sysClr val="window" lastClr="FFFFFF">
                <a:lumMod val="75000"/>
              </a:sysClr>
            </a:solidFill>
            <a:ln>
              <a:solidFill>
                <a:schemeClr val="bg1"/>
              </a:solidFill>
            </a:ln>
          </c:spPr>
          <c:invertIfNegative val="0"/>
          <c:dLbls>
            <c:numFmt formatCode="#&quot;%&quot;" sourceLinked="0"/>
            <c:spPr>
              <a:noFill/>
              <a:ln>
                <a:noFill/>
              </a:ln>
              <a:effectLst/>
            </c:spPr>
            <c:txPr>
              <a:bodyPr/>
              <a:lstStyle/>
              <a:p>
                <a:pPr algn="ct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Sheet1!$B$4:$L$4</c:f>
              <c:numCache>
                <c:formatCode>General</c:formatCode>
                <c:ptCount val="11"/>
                <c:pt idx="0" formatCode="0">
                  <c:v>42</c:v>
                </c:pt>
                <c:pt idx="2" formatCode="0">
                  <c:v>41</c:v>
                </c:pt>
                <c:pt idx="4" formatCode="0">
                  <c:v>42</c:v>
                </c:pt>
                <c:pt idx="6" formatCode="0">
                  <c:v>43</c:v>
                </c:pt>
                <c:pt idx="8" formatCode="0">
                  <c:v>39</c:v>
                </c:pt>
                <c:pt idx="10" formatCode="0">
                  <c:v>42</c:v>
                </c:pt>
              </c:numCache>
            </c:numRef>
          </c:val>
          <c:extLst>
            <c:ext xmlns:c16="http://schemas.microsoft.com/office/drawing/2014/chart" uri="{C3380CC4-5D6E-409C-BE32-E72D297353CC}">
              <c16:uniqueId val="{00000004-CFE9-419A-9341-7CC0D6C2DD40}"/>
            </c:ext>
          </c:extLst>
        </c:ser>
        <c:ser>
          <c:idx val="3"/>
          <c:order val="3"/>
          <c:spPr>
            <a:solidFill>
              <a:srgbClr val="E50158">
                <a:lumMod val="40000"/>
                <a:lumOff val="60000"/>
              </a:srgbClr>
            </a:solidFill>
            <a:ln>
              <a:solidFill>
                <a:schemeClr val="bg1"/>
              </a:solidFill>
            </a:ln>
          </c:spPr>
          <c:invertIfNegative val="0"/>
          <c:dLbls>
            <c:dLbl>
              <c:idx val="0"/>
              <c:layout>
                <c:manualLayout>
                  <c:x val="5.4691018835343816E-4"/>
                  <c:y val="1.0181701581872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FE9-419A-9341-7CC0D6C2DD40}"/>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Sheet1!$B$5:$L$5</c:f>
              <c:numCache>
                <c:formatCode>General</c:formatCode>
                <c:ptCount val="11"/>
                <c:pt idx="0" formatCode="0">
                  <c:v>9</c:v>
                </c:pt>
                <c:pt idx="2" formatCode="0">
                  <c:v>13</c:v>
                </c:pt>
                <c:pt idx="4" formatCode="0">
                  <c:v>14</c:v>
                </c:pt>
                <c:pt idx="6" formatCode="0">
                  <c:v>11</c:v>
                </c:pt>
                <c:pt idx="8" formatCode="0">
                  <c:v>11</c:v>
                </c:pt>
                <c:pt idx="10" formatCode="0">
                  <c:v>12</c:v>
                </c:pt>
              </c:numCache>
            </c:numRef>
          </c:val>
          <c:extLst>
            <c:ext xmlns:c16="http://schemas.microsoft.com/office/drawing/2014/chart" uri="{C3380CC4-5D6E-409C-BE32-E72D297353CC}">
              <c16:uniqueId val="{00000006-CFE9-419A-9341-7CC0D6C2DD40}"/>
            </c:ext>
          </c:extLst>
        </c:ser>
        <c:ser>
          <c:idx val="4"/>
          <c:order val="4"/>
          <c:spPr>
            <a:solidFill>
              <a:srgbClr val="E50158"/>
            </a:solidFill>
            <a:ln>
              <a:solidFill>
                <a:schemeClr val="bg1"/>
              </a:solidFill>
            </a:ln>
          </c:spPr>
          <c:invertIfNegative val="0"/>
          <c:dLbls>
            <c:dLbl>
              <c:idx val="0"/>
              <c:layout>
                <c:manualLayout>
                  <c:x val="1.576073627237197E-3"/>
                  <c:y val="6.78815733219324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E9-419A-9341-7CC0D6C2DD40}"/>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Sheet1!$B$6:$L$6</c:f>
              <c:numCache>
                <c:formatCode>General</c:formatCode>
                <c:ptCount val="11"/>
                <c:pt idx="0" formatCode="0">
                  <c:v>8</c:v>
                </c:pt>
                <c:pt idx="2" formatCode="0">
                  <c:v>9</c:v>
                </c:pt>
                <c:pt idx="4" formatCode="0">
                  <c:v>10</c:v>
                </c:pt>
                <c:pt idx="6" formatCode="0">
                  <c:v>10</c:v>
                </c:pt>
                <c:pt idx="8" formatCode="0">
                  <c:v>11</c:v>
                </c:pt>
                <c:pt idx="10" formatCode="0">
                  <c:v>12</c:v>
                </c:pt>
              </c:numCache>
            </c:numRef>
          </c:val>
          <c:extLst>
            <c:ext xmlns:c16="http://schemas.microsoft.com/office/drawing/2014/chart" uri="{C3380CC4-5D6E-409C-BE32-E72D297353CC}">
              <c16:uniqueId val="{00000008-CFE9-419A-9341-7CC0D6C2DD40}"/>
            </c:ext>
          </c:extLst>
        </c:ser>
        <c:ser>
          <c:idx val="5"/>
          <c:order val="5"/>
          <c:spPr>
            <a:solidFill>
              <a:sysClr val="window" lastClr="FFFFFF">
                <a:lumMod val="50000"/>
              </a:sysClr>
            </a:solidFill>
            <a:ln>
              <a:solidFill>
                <a:schemeClr val="bg1"/>
              </a:solidFill>
            </a:ln>
          </c:spPr>
          <c:invertIfNegative val="0"/>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Sheet1!$B$7:$L$7</c:f>
              <c:numCache>
                <c:formatCode>General</c:formatCode>
                <c:ptCount val="11"/>
                <c:pt idx="0" formatCode="0">
                  <c:v>7</c:v>
                </c:pt>
                <c:pt idx="2" formatCode="0">
                  <c:v>6</c:v>
                </c:pt>
                <c:pt idx="4" formatCode="0">
                  <c:v>6</c:v>
                </c:pt>
                <c:pt idx="6" formatCode="0">
                  <c:v>7</c:v>
                </c:pt>
                <c:pt idx="8" formatCode="0">
                  <c:v>8</c:v>
                </c:pt>
                <c:pt idx="10" formatCode="0">
                  <c:v>7</c:v>
                </c:pt>
              </c:numCache>
            </c:numRef>
          </c:val>
          <c:extLst>
            <c:ext xmlns:c16="http://schemas.microsoft.com/office/drawing/2014/chart" uri="{C3380CC4-5D6E-409C-BE32-E72D297353CC}">
              <c16:uniqueId val="{00000007-4E18-438A-AA7A-55D57F49C31E}"/>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Sheet1!$B$2:$I$2</c:f>
              <c:numCache>
                <c:formatCode>General</c:formatCode>
                <c:ptCount val="8"/>
                <c:pt idx="0" formatCode="0">
                  <c:v>6</c:v>
                </c:pt>
                <c:pt idx="2" formatCode="0">
                  <c:v>6</c:v>
                </c:pt>
                <c:pt idx="3" formatCode="0">
                  <c:v>10</c:v>
                </c:pt>
                <c:pt idx="4">
                  <c:v>0</c:v>
                </c:pt>
                <c:pt idx="5" formatCode="0">
                  <c:v>4</c:v>
                </c:pt>
                <c:pt idx="6" formatCode="0">
                  <c:v>15</c:v>
                </c:pt>
                <c:pt idx="7" formatCode="0">
                  <c:v>2</c:v>
                </c:pt>
              </c:numCache>
            </c:numRef>
          </c:val>
          <c:extLst>
            <c:ext xmlns:c16="http://schemas.microsoft.com/office/drawing/2014/chart" uri="{C3380CC4-5D6E-409C-BE32-E72D297353CC}">
              <c16:uniqueId val="{00000002-CFE9-419A-9341-7CC0D6C2DD40}"/>
            </c:ext>
          </c:extLst>
        </c:ser>
        <c:ser>
          <c:idx val="1"/>
          <c:order val="1"/>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Sheet1!$B$3:$I$3</c:f>
              <c:numCache>
                <c:formatCode>General</c:formatCode>
                <c:ptCount val="8"/>
                <c:pt idx="0" formatCode="0">
                  <c:v>22</c:v>
                </c:pt>
                <c:pt idx="2" formatCode="0">
                  <c:v>30</c:v>
                </c:pt>
                <c:pt idx="3" formatCode="0">
                  <c:v>43</c:v>
                </c:pt>
                <c:pt idx="4">
                  <c:v>5</c:v>
                </c:pt>
                <c:pt idx="5">
                  <c:v>16</c:v>
                </c:pt>
                <c:pt idx="6" formatCode="0">
                  <c:v>32</c:v>
                </c:pt>
                <c:pt idx="7" formatCode="0">
                  <c:v>19</c:v>
                </c:pt>
              </c:numCache>
            </c:numRef>
          </c:val>
          <c:extLst>
            <c:ext xmlns:c16="http://schemas.microsoft.com/office/drawing/2014/chart" uri="{C3380CC4-5D6E-409C-BE32-E72D297353CC}">
              <c16:uniqueId val="{00000003-CFE9-419A-9341-7CC0D6C2DD40}"/>
            </c:ext>
          </c:extLst>
        </c:ser>
        <c:ser>
          <c:idx val="2"/>
          <c:order val="2"/>
          <c:spPr>
            <a:solidFill>
              <a:sysClr val="window" lastClr="FFFFFF">
                <a:lumMod val="65000"/>
              </a:sysClr>
            </a:solidFill>
            <a:ln>
              <a:solidFill>
                <a:schemeClr val="bg1"/>
              </a:solidFill>
            </a:ln>
          </c:spPr>
          <c:invertIfNegative val="0"/>
          <c:dLbls>
            <c:numFmt formatCode="#&quot;%&quot;" sourceLinked="0"/>
            <c:spPr>
              <a:noFill/>
              <a:ln>
                <a:noFill/>
              </a:ln>
              <a:effectLst/>
            </c:spPr>
            <c:txPr>
              <a:bodyPr/>
              <a:lstStyle/>
              <a:p>
                <a:pPr algn="ct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Sheet1!$B$4:$I$4</c:f>
              <c:numCache>
                <c:formatCode>General</c:formatCode>
                <c:ptCount val="8"/>
                <c:pt idx="0" formatCode="0">
                  <c:v>42</c:v>
                </c:pt>
                <c:pt idx="2" formatCode="0">
                  <c:v>45</c:v>
                </c:pt>
                <c:pt idx="3" formatCode="0">
                  <c:v>37</c:v>
                </c:pt>
                <c:pt idx="4">
                  <c:v>21</c:v>
                </c:pt>
                <c:pt idx="5" formatCode="0">
                  <c:v>50</c:v>
                </c:pt>
                <c:pt idx="6" formatCode="0">
                  <c:v>37</c:v>
                </c:pt>
                <c:pt idx="7" formatCode="0">
                  <c:v>58</c:v>
                </c:pt>
              </c:numCache>
            </c:numRef>
          </c:val>
          <c:extLst>
            <c:ext xmlns:c16="http://schemas.microsoft.com/office/drawing/2014/chart" uri="{C3380CC4-5D6E-409C-BE32-E72D297353CC}">
              <c16:uniqueId val="{00000004-CFE9-419A-9341-7CC0D6C2DD40}"/>
            </c:ext>
          </c:extLst>
        </c:ser>
        <c:ser>
          <c:idx val="3"/>
          <c:order val="3"/>
          <c:spPr>
            <a:solidFill>
              <a:srgbClr val="E50158">
                <a:lumMod val="40000"/>
                <a:lumOff val="60000"/>
              </a:srgbClr>
            </a:solidFill>
            <a:ln>
              <a:solidFill>
                <a:schemeClr val="bg1"/>
              </a:solidFill>
            </a:ln>
          </c:spPr>
          <c:invertIfNegative val="0"/>
          <c:dLbls>
            <c:numFmt formatCode="#&quot;%&quot;" sourceLinked="0"/>
            <c:spPr>
              <a:noFill/>
              <a:ln>
                <a:noFill/>
              </a:ln>
              <a:effectLst/>
            </c:spPr>
            <c:txPr>
              <a:bodyPr/>
              <a:lstStyle/>
              <a:p>
                <a:pPr algn="ct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Sheet1!$B$5:$I$5</c:f>
              <c:numCache>
                <c:formatCode>General</c:formatCode>
                <c:ptCount val="8"/>
                <c:pt idx="0" formatCode="0">
                  <c:v>12</c:v>
                </c:pt>
                <c:pt idx="2">
                  <c:v>6</c:v>
                </c:pt>
                <c:pt idx="3">
                  <c:v>2</c:v>
                </c:pt>
                <c:pt idx="4" formatCode="0">
                  <c:v>22</c:v>
                </c:pt>
                <c:pt idx="5" formatCode="0">
                  <c:v>15</c:v>
                </c:pt>
                <c:pt idx="6" formatCode="0">
                  <c:v>9</c:v>
                </c:pt>
                <c:pt idx="7" formatCode="0">
                  <c:v>11</c:v>
                </c:pt>
              </c:numCache>
            </c:numRef>
          </c:val>
          <c:extLst>
            <c:ext xmlns:c16="http://schemas.microsoft.com/office/drawing/2014/chart" uri="{C3380CC4-5D6E-409C-BE32-E72D297353CC}">
              <c16:uniqueId val="{00000006-CFE9-419A-9341-7CC0D6C2DD40}"/>
            </c:ext>
          </c:extLst>
        </c:ser>
        <c:ser>
          <c:idx val="4"/>
          <c:order val="4"/>
          <c:spPr>
            <a:solidFill>
              <a:srgbClr val="E50158"/>
            </a:solidFill>
            <a:ln>
              <a:solidFill>
                <a:schemeClr val="bg1"/>
              </a:solidFill>
            </a:ln>
          </c:spPr>
          <c:invertIfNegative val="0"/>
          <c:dLbls>
            <c:dLbl>
              <c:idx val="0"/>
              <c:layout>
                <c:manualLayout>
                  <c:x val="2.3185110899071135E-2"/>
                  <c:y val="8.016246259085078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E9-419A-9341-7CC0D6C2DD40}"/>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Sheet1!$B$6:$I$6</c:f>
              <c:numCache>
                <c:formatCode>General</c:formatCode>
                <c:ptCount val="8"/>
                <c:pt idx="0" formatCode="0">
                  <c:v>12</c:v>
                </c:pt>
                <c:pt idx="2">
                  <c:v>5</c:v>
                </c:pt>
                <c:pt idx="3">
                  <c:v>1</c:v>
                </c:pt>
                <c:pt idx="4" formatCode="0">
                  <c:v>44</c:v>
                </c:pt>
                <c:pt idx="5">
                  <c:v>8</c:v>
                </c:pt>
                <c:pt idx="6">
                  <c:v>2</c:v>
                </c:pt>
                <c:pt idx="7" formatCode="0">
                  <c:v>5</c:v>
                </c:pt>
              </c:numCache>
            </c:numRef>
          </c:val>
          <c:extLst>
            <c:ext xmlns:c16="http://schemas.microsoft.com/office/drawing/2014/chart" uri="{C3380CC4-5D6E-409C-BE32-E72D297353CC}">
              <c16:uniqueId val="{00000008-CFE9-419A-9341-7CC0D6C2DD40}"/>
            </c:ext>
          </c:extLst>
        </c:ser>
        <c:ser>
          <c:idx val="5"/>
          <c:order val="5"/>
          <c:spPr>
            <a:solidFill>
              <a:srgbClr val="000000">
                <a:lumMod val="65000"/>
                <a:lumOff val="35000"/>
              </a:srgbClr>
            </a:solidFill>
            <a:ln>
              <a:solidFill>
                <a:schemeClr val="bg1"/>
              </a:solidFill>
            </a:ln>
          </c:spPr>
          <c:invertIfNegative val="0"/>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Sheet1!$B$7:$I$7</c:f>
              <c:numCache>
                <c:formatCode>General</c:formatCode>
                <c:ptCount val="8"/>
                <c:pt idx="0" formatCode="0">
                  <c:v>7</c:v>
                </c:pt>
                <c:pt idx="2" formatCode="0">
                  <c:v>8</c:v>
                </c:pt>
                <c:pt idx="3" formatCode="0">
                  <c:v>6</c:v>
                </c:pt>
                <c:pt idx="4" formatCode="0">
                  <c:v>8</c:v>
                </c:pt>
                <c:pt idx="5" formatCode="0">
                  <c:v>7</c:v>
                </c:pt>
                <c:pt idx="6" formatCode="0">
                  <c:v>6</c:v>
                </c:pt>
                <c:pt idx="7" formatCode="0">
                  <c:v>6</c:v>
                </c:pt>
              </c:numCache>
            </c:numRef>
          </c:val>
          <c:extLst>
            <c:ext xmlns:c16="http://schemas.microsoft.com/office/drawing/2014/chart" uri="{C3380CC4-5D6E-409C-BE32-E72D297353CC}">
              <c16:uniqueId val="{00000007-4E18-438A-AA7A-55D57F49C31E}"/>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9850746268656716E-2"/>
          <c:w val="1"/>
          <c:h val="0.92324093816631125"/>
        </c:manualLayout>
      </c:layout>
      <c:barChart>
        <c:barDir val="col"/>
        <c:grouping val="percentStacked"/>
        <c:varyColors val="0"/>
        <c:ser>
          <c:idx val="0"/>
          <c:order val="0"/>
          <c:spPr>
            <a:solidFill>
              <a:srgbClr val="1DAFAD">
                <a:lumMod val="75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Sheet1!$B$2:$H$2</c:f>
              <c:numCache>
                <c:formatCode>0</c:formatCode>
                <c:ptCount val="7"/>
                <c:pt idx="0">
                  <c:v>32</c:v>
                </c:pt>
                <c:pt idx="1">
                  <c:v>32</c:v>
                </c:pt>
                <c:pt idx="2">
                  <c:v>29</c:v>
                </c:pt>
                <c:pt idx="3">
                  <c:v>28</c:v>
                </c:pt>
                <c:pt idx="4">
                  <c:v>27</c:v>
                </c:pt>
                <c:pt idx="5">
                  <c:v>32</c:v>
                </c:pt>
                <c:pt idx="6">
                  <c:v>27</c:v>
                </c:pt>
              </c:numCache>
            </c:numRef>
          </c:val>
          <c:extLst>
            <c:ext xmlns:c16="http://schemas.microsoft.com/office/drawing/2014/chart" uri="{C3380CC4-5D6E-409C-BE32-E72D297353CC}">
              <c16:uniqueId val="{00000000-B9C9-462B-A208-8DD025470A3E}"/>
            </c:ext>
          </c:extLst>
        </c:ser>
        <c:ser>
          <c:idx val="1"/>
          <c:order val="1"/>
          <c:spPr>
            <a:solidFill>
              <a:srgbClr val="1DAFAD"/>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Sheet1!$B$3:$H$3</c:f>
              <c:numCache>
                <c:formatCode>0</c:formatCode>
                <c:ptCount val="7"/>
                <c:pt idx="0">
                  <c:v>45</c:v>
                </c:pt>
                <c:pt idx="1">
                  <c:v>45</c:v>
                </c:pt>
                <c:pt idx="2">
                  <c:v>45</c:v>
                </c:pt>
                <c:pt idx="3">
                  <c:v>47</c:v>
                </c:pt>
                <c:pt idx="4">
                  <c:v>46</c:v>
                </c:pt>
                <c:pt idx="5">
                  <c:v>42</c:v>
                </c:pt>
                <c:pt idx="6">
                  <c:v>43</c:v>
                </c:pt>
              </c:numCache>
            </c:numRef>
          </c:val>
          <c:extLst>
            <c:ext xmlns:c16="http://schemas.microsoft.com/office/drawing/2014/chart" uri="{C3380CC4-5D6E-409C-BE32-E72D297353CC}">
              <c16:uniqueId val="{00000002-B9C9-462B-A208-8DD025470A3E}"/>
            </c:ext>
          </c:extLst>
        </c:ser>
        <c:ser>
          <c:idx val="2"/>
          <c:order val="2"/>
          <c:spPr>
            <a:solidFill>
              <a:srgbClr val="E50158">
                <a:lumMod val="40000"/>
                <a:lumOff val="60000"/>
              </a:srgbClr>
            </a:solidFill>
            <a:ln w="12700">
              <a:solidFill>
                <a:schemeClr val="bg1"/>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Sheet1!$B$4:$H$4</c:f>
              <c:numCache>
                <c:formatCode>0</c:formatCode>
                <c:ptCount val="7"/>
                <c:pt idx="0">
                  <c:v>14</c:v>
                </c:pt>
                <c:pt idx="1">
                  <c:v>14</c:v>
                </c:pt>
                <c:pt idx="2">
                  <c:v>16</c:v>
                </c:pt>
                <c:pt idx="3">
                  <c:v>14</c:v>
                </c:pt>
                <c:pt idx="4">
                  <c:v>15</c:v>
                </c:pt>
                <c:pt idx="5">
                  <c:v>14</c:v>
                </c:pt>
                <c:pt idx="6">
                  <c:v>16</c:v>
                </c:pt>
              </c:numCache>
            </c:numRef>
          </c:val>
          <c:extLst>
            <c:ext xmlns:c16="http://schemas.microsoft.com/office/drawing/2014/chart" uri="{C3380CC4-5D6E-409C-BE32-E72D297353CC}">
              <c16:uniqueId val="{00000004-B9C9-462B-A208-8DD025470A3E}"/>
            </c:ext>
          </c:extLst>
        </c:ser>
        <c:ser>
          <c:idx val="3"/>
          <c:order val="3"/>
          <c:spPr>
            <a:solidFill>
              <a:srgbClr val="E50158"/>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Sheet1!$B$5:$H$5</c:f>
              <c:numCache>
                <c:formatCode>0</c:formatCode>
                <c:ptCount val="7"/>
                <c:pt idx="0">
                  <c:v>5</c:v>
                </c:pt>
                <c:pt idx="1">
                  <c:v>5</c:v>
                </c:pt>
                <c:pt idx="2">
                  <c:v>6</c:v>
                </c:pt>
                <c:pt idx="3">
                  <c:v>6</c:v>
                </c:pt>
                <c:pt idx="4">
                  <c:v>7</c:v>
                </c:pt>
                <c:pt idx="5">
                  <c:v>7</c:v>
                </c:pt>
                <c:pt idx="6">
                  <c:v>9</c:v>
                </c:pt>
              </c:numCache>
            </c:numRef>
          </c:val>
          <c:extLst>
            <c:ext xmlns:c16="http://schemas.microsoft.com/office/drawing/2014/chart" uri="{C3380CC4-5D6E-409C-BE32-E72D297353CC}">
              <c16:uniqueId val="{00000005-B9C9-462B-A208-8DD025470A3E}"/>
            </c:ext>
          </c:extLst>
        </c:ser>
        <c:ser>
          <c:idx val="4"/>
          <c:order val="4"/>
          <c:spPr>
            <a:solidFill>
              <a:srgbClr val="000000">
                <a:lumMod val="50000"/>
                <a:lumOff val="50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Sheet1!$B$6:$H$6</c:f>
              <c:numCache>
                <c:formatCode>0</c:formatCode>
                <c:ptCount val="7"/>
                <c:pt idx="0">
                  <c:v>3</c:v>
                </c:pt>
                <c:pt idx="1">
                  <c:v>4</c:v>
                </c:pt>
                <c:pt idx="2">
                  <c:v>4</c:v>
                </c:pt>
                <c:pt idx="3">
                  <c:v>4</c:v>
                </c:pt>
                <c:pt idx="4">
                  <c:v>5</c:v>
                </c:pt>
                <c:pt idx="5">
                  <c:v>5</c:v>
                </c:pt>
                <c:pt idx="6">
                  <c:v>5</c:v>
                </c:pt>
              </c:numCache>
            </c:numRef>
          </c:val>
          <c:extLst>
            <c:ext xmlns:c16="http://schemas.microsoft.com/office/drawing/2014/chart" uri="{C3380CC4-5D6E-409C-BE32-E72D297353CC}">
              <c16:uniqueId val="{00000006-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9850746268656716E-2"/>
          <c:w val="1"/>
          <c:h val="0.92324093816631125"/>
        </c:manualLayout>
      </c:layout>
      <c:barChart>
        <c:barDir val="col"/>
        <c:grouping val="percentStacked"/>
        <c:varyColors val="0"/>
        <c:ser>
          <c:idx val="0"/>
          <c:order val="0"/>
          <c:spPr>
            <a:solidFill>
              <a:srgbClr val="1DAFAD">
                <a:lumMod val="75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Sheet1!$B$2:$I$2</c:f>
              <c:numCache>
                <c:formatCode>General</c:formatCode>
                <c:ptCount val="8"/>
                <c:pt idx="0" formatCode="0">
                  <c:v>27</c:v>
                </c:pt>
                <c:pt idx="2" formatCode="0">
                  <c:v>34</c:v>
                </c:pt>
                <c:pt idx="3" formatCode="0">
                  <c:v>62</c:v>
                </c:pt>
                <c:pt idx="4">
                  <c:v>2</c:v>
                </c:pt>
                <c:pt idx="5">
                  <c:v>19</c:v>
                </c:pt>
                <c:pt idx="6" formatCode="0">
                  <c:v>40</c:v>
                </c:pt>
                <c:pt idx="7" formatCode="0">
                  <c:v>32</c:v>
                </c:pt>
              </c:numCache>
            </c:numRef>
          </c:val>
          <c:extLst>
            <c:ext xmlns:c16="http://schemas.microsoft.com/office/drawing/2014/chart" uri="{C3380CC4-5D6E-409C-BE32-E72D297353CC}">
              <c16:uniqueId val="{00000000-B9C9-462B-A208-8DD025470A3E}"/>
            </c:ext>
          </c:extLst>
        </c:ser>
        <c:ser>
          <c:idx val="1"/>
          <c:order val="1"/>
          <c:spPr>
            <a:solidFill>
              <a:srgbClr val="1DAFAD"/>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Sheet1!$B$3:$I$3</c:f>
              <c:numCache>
                <c:formatCode>General</c:formatCode>
                <c:ptCount val="8"/>
                <c:pt idx="0" formatCode="0">
                  <c:v>43</c:v>
                </c:pt>
                <c:pt idx="2" formatCode="0">
                  <c:v>49</c:v>
                </c:pt>
                <c:pt idx="3">
                  <c:v>32</c:v>
                </c:pt>
                <c:pt idx="4">
                  <c:v>19</c:v>
                </c:pt>
                <c:pt idx="5" formatCode="0">
                  <c:v>57</c:v>
                </c:pt>
                <c:pt idx="6">
                  <c:v>36</c:v>
                </c:pt>
                <c:pt idx="7" formatCode="0">
                  <c:v>52</c:v>
                </c:pt>
              </c:numCache>
            </c:numRef>
          </c:val>
          <c:extLst>
            <c:ext xmlns:c16="http://schemas.microsoft.com/office/drawing/2014/chart" uri="{C3380CC4-5D6E-409C-BE32-E72D297353CC}">
              <c16:uniqueId val="{00000002-B9C9-462B-A208-8DD025470A3E}"/>
            </c:ext>
          </c:extLst>
        </c:ser>
        <c:ser>
          <c:idx val="2"/>
          <c:order val="2"/>
          <c:spPr>
            <a:solidFill>
              <a:srgbClr val="E50158">
                <a:lumMod val="40000"/>
                <a:lumOff val="60000"/>
              </a:srgbClr>
            </a:solidFill>
            <a:ln w="12700">
              <a:solidFill>
                <a:schemeClr val="bg1"/>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Sheet1!$B$4:$I$4</c:f>
              <c:numCache>
                <c:formatCode>General</c:formatCode>
                <c:ptCount val="8"/>
                <c:pt idx="0" formatCode="0">
                  <c:v>16</c:v>
                </c:pt>
                <c:pt idx="2">
                  <c:v>10</c:v>
                </c:pt>
                <c:pt idx="3">
                  <c:v>3</c:v>
                </c:pt>
                <c:pt idx="4" formatCode="0">
                  <c:v>35</c:v>
                </c:pt>
                <c:pt idx="5" formatCode="0">
                  <c:v>14</c:v>
                </c:pt>
                <c:pt idx="6" formatCode="0">
                  <c:v>14</c:v>
                </c:pt>
                <c:pt idx="7" formatCode="0">
                  <c:v>11</c:v>
                </c:pt>
              </c:numCache>
            </c:numRef>
          </c:val>
          <c:extLst>
            <c:ext xmlns:c16="http://schemas.microsoft.com/office/drawing/2014/chart" uri="{C3380CC4-5D6E-409C-BE32-E72D297353CC}">
              <c16:uniqueId val="{00000004-B9C9-462B-A208-8DD025470A3E}"/>
            </c:ext>
          </c:extLst>
        </c:ser>
        <c:ser>
          <c:idx val="3"/>
          <c:order val="3"/>
          <c:spPr>
            <a:solidFill>
              <a:srgbClr val="E50158"/>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Sheet1!$B$5:$I$5</c:f>
              <c:numCache>
                <c:formatCode>General</c:formatCode>
                <c:ptCount val="8"/>
                <c:pt idx="0" formatCode="0">
                  <c:v>9</c:v>
                </c:pt>
                <c:pt idx="2">
                  <c:v>2</c:v>
                </c:pt>
                <c:pt idx="3">
                  <c:v>1</c:v>
                </c:pt>
                <c:pt idx="4" formatCode="0">
                  <c:v>36</c:v>
                </c:pt>
                <c:pt idx="5">
                  <c:v>3</c:v>
                </c:pt>
                <c:pt idx="6">
                  <c:v>4</c:v>
                </c:pt>
                <c:pt idx="7" formatCode="0">
                  <c:v>1</c:v>
                </c:pt>
              </c:numCache>
            </c:numRef>
          </c:val>
          <c:extLst>
            <c:ext xmlns:c16="http://schemas.microsoft.com/office/drawing/2014/chart" uri="{C3380CC4-5D6E-409C-BE32-E72D297353CC}">
              <c16:uniqueId val="{00000005-B9C9-462B-A208-8DD025470A3E}"/>
            </c:ext>
          </c:extLst>
        </c:ser>
        <c:ser>
          <c:idx val="4"/>
          <c:order val="4"/>
          <c:spPr>
            <a:solidFill>
              <a:sysClr val="window" lastClr="FFFFFF">
                <a:lumMod val="75000"/>
              </a:sys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Sheet1!$B$6:$I$6</c:f>
              <c:numCache>
                <c:formatCode>General</c:formatCode>
                <c:ptCount val="8"/>
                <c:pt idx="0" formatCode="0">
                  <c:v>5</c:v>
                </c:pt>
                <c:pt idx="2" formatCode="0">
                  <c:v>5</c:v>
                </c:pt>
                <c:pt idx="3">
                  <c:v>1</c:v>
                </c:pt>
                <c:pt idx="4" formatCode="0">
                  <c:v>8</c:v>
                </c:pt>
                <c:pt idx="5" formatCode="0">
                  <c:v>6</c:v>
                </c:pt>
                <c:pt idx="6" formatCode="0">
                  <c:v>6</c:v>
                </c:pt>
                <c:pt idx="7" formatCode="0">
                  <c:v>2</c:v>
                </c:pt>
              </c:numCache>
            </c:numRef>
          </c:val>
          <c:extLst>
            <c:ext xmlns:c16="http://schemas.microsoft.com/office/drawing/2014/chart" uri="{C3380CC4-5D6E-409C-BE32-E72D297353CC}">
              <c16:uniqueId val="{00000006-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9850746268656716E-2"/>
          <c:w val="1"/>
          <c:h val="0.92324093816631125"/>
        </c:manualLayout>
      </c:layout>
      <c:barChart>
        <c:barDir val="col"/>
        <c:grouping val="percentStacked"/>
        <c:varyColors val="0"/>
        <c:ser>
          <c:idx val="0"/>
          <c:order val="0"/>
          <c:spPr>
            <a:solidFill>
              <a:srgbClr val="1DAFAD">
                <a:lumMod val="75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Sheet1!$B$2:$G$2</c:f>
              <c:numCache>
                <c:formatCode>0</c:formatCode>
                <c:ptCount val="6"/>
                <c:pt idx="0">
                  <c:v>24</c:v>
                </c:pt>
                <c:pt idx="1">
                  <c:v>19</c:v>
                </c:pt>
                <c:pt idx="2">
                  <c:v>20</c:v>
                </c:pt>
                <c:pt idx="3">
                  <c:v>17</c:v>
                </c:pt>
                <c:pt idx="4">
                  <c:v>21</c:v>
                </c:pt>
                <c:pt idx="5">
                  <c:v>19</c:v>
                </c:pt>
              </c:numCache>
            </c:numRef>
          </c:val>
          <c:extLst>
            <c:ext xmlns:c16="http://schemas.microsoft.com/office/drawing/2014/chart" uri="{C3380CC4-5D6E-409C-BE32-E72D297353CC}">
              <c16:uniqueId val="{00000000-B9C9-462B-A208-8DD025470A3E}"/>
            </c:ext>
          </c:extLst>
        </c:ser>
        <c:ser>
          <c:idx val="1"/>
          <c:order val="1"/>
          <c:spPr>
            <a:solidFill>
              <a:srgbClr val="1DAFAD"/>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Sheet1!$B$3:$G$3</c:f>
              <c:numCache>
                <c:formatCode>0</c:formatCode>
                <c:ptCount val="6"/>
                <c:pt idx="0">
                  <c:v>39</c:v>
                </c:pt>
                <c:pt idx="1">
                  <c:v>38</c:v>
                </c:pt>
                <c:pt idx="2">
                  <c:v>36</c:v>
                </c:pt>
                <c:pt idx="3">
                  <c:v>36</c:v>
                </c:pt>
                <c:pt idx="4">
                  <c:v>34</c:v>
                </c:pt>
                <c:pt idx="5">
                  <c:v>36</c:v>
                </c:pt>
              </c:numCache>
            </c:numRef>
          </c:val>
          <c:extLst>
            <c:ext xmlns:c16="http://schemas.microsoft.com/office/drawing/2014/chart" uri="{C3380CC4-5D6E-409C-BE32-E72D297353CC}">
              <c16:uniqueId val="{00000002-B9C9-462B-A208-8DD025470A3E}"/>
            </c:ext>
          </c:extLst>
        </c:ser>
        <c:ser>
          <c:idx val="2"/>
          <c:order val="2"/>
          <c:spPr>
            <a:solidFill>
              <a:sysClr val="window" lastClr="FFFFFF">
                <a:lumMod val="75000"/>
              </a:sysClr>
            </a:solidFill>
            <a:ln w="12700">
              <a:solidFill>
                <a:schemeClr val="bg1"/>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Sheet1!$B$4:$G$4</c:f>
              <c:numCache>
                <c:formatCode>0</c:formatCode>
                <c:ptCount val="6"/>
                <c:pt idx="0">
                  <c:v>26</c:v>
                </c:pt>
                <c:pt idx="1">
                  <c:v>29</c:v>
                </c:pt>
                <c:pt idx="2">
                  <c:v>29</c:v>
                </c:pt>
                <c:pt idx="3">
                  <c:v>30</c:v>
                </c:pt>
                <c:pt idx="4">
                  <c:v>27</c:v>
                </c:pt>
                <c:pt idx="5">
                  <c:v>26</c:v>
                </c:pt>
              </c:numCache>
            </c:numRef>
          </c:val>
          <c:extLst>
            <c:ext xmlns:c16="http://schemas.microsoft.com/office/drawing/2014/chart" uri="{C3380CC4-5D6E-409C-BE32-E72D297353CC}">
              <c16:uniqueId val="{00000004-B9C9-462B-A208-8DD025470A3E}"/>
            </c:ext>
          </c:extLst>
        </c:ser>
        <c:ser>
          <c:idx val="3"/>
          <c:order val="3"/>
          <c:spPr>
            <a:solidFill>
              <a:srgbClr val="E50158">
                <a:lumMod val="40000"/>
                <a:lumOff val="60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Sheet1!$B$5:$G$5</c:f>
              <c:numCache>
                <c:formatCode>0</c:formatCode>
                <c:ptCount val="6"/>
                <c:pt idx="0">
                  <c:v>8</c:v>
                </c:pt>
                <c:pt idx="1">
                  <c:v>11</c:v>
                </c:pt>
                <c:pt idx="2">
                  <c:v>11</c:v>
                </c:pt>
                <c:pt idx="3">
                  <c:v>11</c:v>
                </c:pt>
                <c:pt idx="4">
                  <c:v>12</c:v>
                </c:pt>
                <c:pt idx="5">
                  <c:v>13</c:v>
                </c:pt>
              </c:numCache>
            </c:numRef>
          </c:val>
          <c:extLst>
            <c:ext xmlns:c16="http://schemas.microsoft.com/office/drawing/2014/chart" uri="{C3380CC4-5D6E-409C-BE32-E72D297353CC}">
              <c16:uniqueId val="{00000005-B9C9-462B-A208-8DD025470A3E}"/>
            </c:ext>
          </c:extLst>
        </c:ser>
        <c:ser>
          <c:idx val="4"/>
          <c:order val="4"/>
          <c:spPr>
            <a:solidFill>
              <a:srgbClr val="E50158"/>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Sheet1!$B$6:$G$6</c:f>
              <c:numCache>
                <c:formatCode>0</c:formatCode>
                <c:ptCount val="6"/>
                <c:pt idx="0">
                  <c:v>4</c:v>
                </c:pt>
                <c:pt idx="1">
                  <c:v>4</c:v>
                </c:pt>
                <c:pt idx="2">
                  <c:v>4</c:v>
                </c:pt>
                <c:pt idx="3">
                  <c:v>5</c:v>
                </c:pt>
                <c:pt idx="4">
                  <c:v>6</c:v>
                </c:pt>
                <c:pt idx="5">
                  <c:v>6</c:v>
                </c:pt>
              </c:numCache>
            </c:numRef>
          </c:val>
          <c:extLst>
            <c:ext xmlns:c16="http://schemas.microsoft.com/office/drawing/2014/chart" uri="{C3380CC4-5D6E-409C-BE32-E72D297353CC}">
              <c16:uniqueId val="{00000006-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566005590961663E-2"/>
          <c:y val="0.26190263662369351"/>
          <c:w val="0.95243398047055283"/>
          <c:h val="0.65054589038129473"/>
        </c:manualLayout>
      </c:layout>
      <c:lineChart>
        <c:grouping val="standard"/>
        <c:varyColors val="0"/>
        <c:ser>
          <c:idx val="0"/>
          <c:order val="0"/>
          <c:spPr>
            <a:ln w="38100" cap="rnd" cmpd="sng" algn="ctr">
              <a:solidFill>
                <a:schemeClr val="tx2"/>
              </a:solidFill>
              <a:prstDash val="solid"/>
              <a:round/>
            </a:ln>
            <a:effectLst/>
          </c:spPr>
          <c:marker>
            <c:symbol val="diamond"/>
            <c:size val="8"/>
            <c:spPr>
              <a:solidFill>
                <a:schemeClr val="tx2"/>
              </a:solidFill>
              <a:ln w="6350" cap="flat" cmpd="sng" algn="ctr">
                <a:solidFill>
                  <a:schemeClr val="tx2"/>
                </a:solidFill>
                <a:prstDash val="solid"/>
                <a:round/>
              </a:ln>
              <a:effectLst/>
            </c:spPr>
          </c:marker>
          <c:dLbls>
            <c:numFmt formatCode="#&quot;%&quot;" sourceLinked="0"/>
            <c:spPr>
              <a:noFill/>
              <a:ln>
                <a:noFill/>
              </a:ln>
              <a:effectLst/>
            </c:spPr>
            <c:txPr>
              <a:bodyPr rot="0" spcFirstLastPara="1" vertOverflow="ellipsis" vert="horz" wrap="square" anchor="ctr" anchorCtr="1"/>
              <a:lstStyle/>
              <a:p>
                <a:pPr algn="ctr">
                  <a:defRPr sz="1100" b="1" i="0" u="none" strike="noStrike" kern="1200" baseline="0">
                    <a:solidFill>
                      <a:schemeClr val="tx1"/>
                    </a:solidFill>
                    <a:latin typeface="Barlow" panose="00000500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Sheet1!$A$1:$F$1</c:f>
              <c:strCache>
                <c:ptCount val="6"/>
                <c:pt idx="0">
                  <c:v>Dec. '21</c:v>
                </c:pt>
                <c:pt idx="1">
                  <c:v>Nov. '22</c:v>
                </c:pt>
                <c:pt idx="2">
                  <c:v>Nov '23</c:v>
                </c:pt>
                <c:pt idx="3">
                  <c:v>Aug-24</c:v>
                </c:pt>
                <c:pt idx="4">
                  <c:v>Aug-25</c:v>
                </c:pt>
                <c:pt idx="5">
                  <c:v>Mar-26</c:v>
                </c:pt>
              </c:strCache>
            </c:strRef>
          </c:cat>
          <c:val>
            <c:numRef>
              <c:f>Sheet1!$A$2:$F$2</c:f>
              <c:numCache>
                <c:formatCode>General</c:formatCode>
                <c:ptCount val="6"/>
                <c:pt idx="0">
                  <c:v>62</c:v>
                </c:pt>
                <c:pt idx="1">
                  <c:v>57</c:v>
                </c:pt>
                <c:pt idx="2">
                  <c:v>57</c:v>
                </c:pt>
                <c:pt idx="3">
                  <c:v>54</c:v>
                </c:pt>
                <c:pt idx="4">
                  <c:v>55</c:v>
                </c:pt>
                <c:pt idx="5">
                  <c:v>55</c:v>
                </c:pt>
              </c:numCache>
            </c:numRef>
          </c:val>
          <c:smooth val="1"/>
          <c:extLst>
            <c:ext xmlns:c16="http://schemas.microsoft.com/office/drawing/2014/chart" uri="{C3380CC4-5D6E-409C-BE32-E72D297353CC}">
              <c16:uniqueId val="{00000000-D801-4161-8C05-CCC3FDCA12EB}"/>
            </c:ext>
          </c:extLst>
        </c:ser>
        <c:ser>
          <c:idx val="1"/>
          <c:order val="1"/>
          <c:spPr>
            <a:ln w="19050" cap="rnd" cmpd="sng" algn="ctr">
              <a:solidFill>
                <a:schemeClr val="accent5"/>
              </a:solidFill>
              <a:prstDash val="solid"/>
              <a:round/>
            </a:ln>
            <a:effectLst/>
          </c:spPr>
          <c:marker>
            <c:symbol val="square"/>
            <c:size val="9"/>
            <c:spPr>
              <a:solidFill>
                <a:schemeClr val="accent5"/>
              </a:solidFill>
              <a:ln w="6350" cap="flat" cmpd="sng" algn="ctr">
                <a:solidFill>
                  <a:schemeClr val="accent5"/>
                </a:solidFill>
                <a:prstDash val="solid"/>
                <a:round/>
              </a:ln>
              <a:effectLst/>
            </c:spPr>
          </c:marker>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Barlow" panose="00000500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Sheet1!$A$1:$F$1</c:f>
              <c:strCache>
                <c:ptCount val="6"/>
                <c:pt idx="0">
                  <c:v>Dec. '21</c:v>
                </c:pt>
                <c:pt idx="1">
                  <c:v>Nov. '22</c:v>
                </c:pt>
                <c:pt idx="2">
                  <c:v>Nov '23</c:v>
                </c:pt>
                <c:pt idx="3">
                  <c:v>Aug-24</c:v>
                </c:pt>
                <c:pt idx="4">
                  <c:v>Aug-25</c:v>
                </c:pt>
                <c:pt idx="5">
                  <c:v>Mar-26</c:v>
                </c:pt>
              </c:strCache>
            </c:strRef>
          </c:cat>
          <c:val>
            <c:numRef>
              <c:f>Sheet1!$A$3:$F$3</c:f>
              <c:numCache>
                <c:formatCode>0</c:formatCode>
                <c:ptCount val="6"/>
                <c:pt idx="0">
                  <c:v>12</c:v>
                </c:pt>
                <c:pt idx="1">
                  <c:v>14</c:v>
                </c:pt>
                <c:pt idx="2" formatCode="General">
                  <c:v>15</c:v>
                </c:pt>
                <c:pt idx="3" formatCode="General">
                  <c:v>16</c:v>
                </c:pt>
                <c:pt idx="4" formatCode="General">
                  <c:v>18</c:v>
                </c:pt>
                <c:pt idx="5" formatCode="General">
                  <c:v>19</c:v>
                </c:pt>
              </c:numCache>
            </c:numRef>
          </c:val>
          <c:smooth val="0"/>
          <c:extLst>
            <c:ext xmlns:c16="http://schemas.microsoft.com/office/drawing/2014/chart" uri="{C3380CC4-5D6E-409C-BE32-E72D297353CC}">
              <c16:uniqueId val="{00000001-D801-4161-8C05-CCC3FDCA12EB}"/>
            </c:ext>
          </c:extLst>
        </c:ser>
        <c:dLbls>
          <c:showLegendKey val="0"/>
          <c:showVal val="0"/>
          <c:showCatName val="0"/>
          <c:showSerName val="0"/>
          <c:showPercent val="0"/>
          <c:showBubbleSize val="0"/>
        </c:dLbls>
        <c:marker val="1"/>
        <c:smooth val="0"/>
        <c:axId val="879859560"/>
        <c:axId val="879859952"/>
      </c:lineChart>
      <c:catAx>
        <c:axId val="879859560"/>
        <c:scaling>
          <c:orientation val="minMax"/>
        </c:scaling>
        <c:delete val="0"/>
        <c:axPos val="b"/>
        <c:numFmt formatCode="General" sourceLinked="1"/>
        <c:majorTickMark val="none"/>
        <c:minorTickMark val="none"/>
        <c:tickLblPos val="low"/>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mn-cs"/>
              </a:defRPr>
            </a:pPr>
            <a:endParaRPr lang="en-US"/>
          </a:p>
        </c:txPr>
        <c:crossAx val="879859952"/>
        <c:crosses val="autoZero"/>
        <c:auto val="1"/>
        <c:lblAlgn val="ctr"/>
        <c:lblOffset val="100"/>
        <c:noMultiLvlLbl val="0"/>
      </c:catAx>
      <c:valAx>
        <c:axId val="879859952"/>
        <c:scaling>
          <c:orientation val="minMax"/>
          <c:max val="70"/>
          <c:min val="0"/>
        </c:scaling>
        <c:delete val="1"/>
        <c:axPos val="l"/>
        <c:numFmt formatCode="General" sourceLinked="1"/>
        <c:majorTickMark val="out"/>
        <c:minorTickMark val="none"/>
        <c:tickLblPos val="nextTo"/>
        <c:crossAx val="879859560"/>
        <c:crosses val="autoZero"/>
        <c:crossBetween val="between"/>
      </c:valAx>
      <c:spPr>
        <a:noFill/>
        <a:ln w="25400">
          <a:noFill/>
        </a:ln>
        <a:effectLst/>
      </c:spPr>
    </c:plotArea>
    <c:plotVisOnly val="1"/>
    <c:dispBlanksAs val="gap"/>
    <c:showDLblsOverMax val="0"/>
  </c:chart>
  <c:spPr>
    <a:solidFill>
      <a:schemeClr val="bg1"/>
    </a:solidFill>
    <a:ln w="6350" cap="flat" cmpd="sng" algn="ctr">
      <a:noFill/>
      <a:prstDash val="solid"/>
      <a:miter lim="800000"/>
    </a:ln>
    <a:effectLst/>
  </c:spPr>
  <c:txPr>
    <a:bodyPr/>
    <a:lstStyle/>
    <a:p>
      <a:pPr>
        <a:defRPr sz="1100">
          <a:latin typeface="Barlow" panose="00000500000000000000" pitchFamily="2"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5393068167513653"/>
        </c:manualLayout>
      </c:layout>
      <c:barChart>
        <c:barDir val="col"/>
        <c:grouping val="percentStacked"/>
        <c:varyColors val="0"/>
        <c:ser>
          <c:idx val="0"/>
          <c:order val="0"/>
          <c:tx>
            <c:strRef>
              <c:f>Sheet1!$A$2</c:f>
              <c:strCache>
                <c:ptCount val="1"/>
                <c:pt idx="0">
                  <c:v>Very important</c:v>
                </c:pt>
              </c:strCache>
            </c:strRef>
          </c:tx>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Sheet1!$B$2:$I$2</c:f>
              <c:numCache>
                <c:formatCode>General</c:formatCode>
                <c:ptCount val="8"/>
                <c:pt idx="0" formatCode="0">
                  <c:v>19</c:v>
                </c:pt>
                <c:pt idx="2" formatCode="0">
                  <c:v>24</c:v>
                </c:pt>
                <c:pt idx="3" formatCode="0">
                  <c:v>54</c:v>
                </c:pt>
                <c:pt idx="4">
                  <c:v>0</c:v>
                </c:pt>
                <c:pt idx="5">
                  <c:v>12</c:v>
                </c:pt>
                <c:pt idx="6" formatCode="0">
                  <c:v>33</c:v>
                </c:pt>
                <c:pt idx="7" formatCode="0">
                  <c:v>15</c:v>
                </c:pt>
              </c:numCache>
            </c:numRef>
          </c:val>
          <c:extLst>
            <c:ext xmlns:c16="http://schemas.microsoft.com/office/drawing/2014/chart" uri="{C3380CC4-5D6E-409C-BE32-E72D297353CC}">
              <c16:uniqueId val="{00000002-CFE9-419A-9341-7CC0D6C2DD40}"/>
            </c:ext>
          </c:extLst>
        </c:ser>
        <c:ser>
          <c:idx val="1"/>
          <c:order val="1"/>
          <c:tx>
            <c:strRef>
              <c:f>Sheet1!$A$3</c:f>
              <c:strCache>
                <c:ptCount val="1"/>
                <c:pt idx="0">
                  <c:v>Fairly important</c:v>
                </c:pt>
              </c:strCache>
            </c:strRef>
          </c:tx>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Sheet1!$B$3:$I$3</c:f>
              <c:numCache>
                <c:formatCode>General</c:formatCode>
                <c:ptCount val="8"/>
                <c:pt idx="0" formatCode="0">
                  <c:v>36</c:v>
                </c:pt>
                <c:pt idx="2" formatCode="0">
                  <c:v>43</c:v>
                </c:pt>
                <c:pt idx="3" formatCode="0">
                  <c:v>39</c:v>
                </c:pt>
                <c:pt idx="4">
                  <c:v>8</c:v>
                </c:pt>
                <c:pt idx="5" formatCode="0">
                  <c:v>45</c:v>
                </c:pt>
                <c:pt idx="6" formatCode="0">
                  <c:v>34</c:v>
                </c:pt>
                <c:pt idx="7" formatCode="0">
                  <c:v>47</c:v>
                </c:pt>
              </c:numCache>
            </c:numRef>
          </c:val>
          <c:extLst>
            <c:ext xmlns:c16="http://schemas.microsoft.com/office/drawing/2014/chart" uri="{C3380CC4-5D6E-409C-BE32-E72D297353CC}">
              <c16:uniqueId val="{00000003-CFE9-419A-9341-7CC0D6C2DD40}"/>
            </c:ext>
          </c:extLst>
        </c:ser>
        <c:ser>
          <c:idx val="2"/>
          <c:order val="2"/>
          <c:tx>
            <c:strRef>
              <c:f>Sheet1!$A$4</c:f>
              <c:strCache>
                <c:ptCount val="1"/>
                <c:pt idx="0">
                  <c:v>Not very important</c:v>
                </c:pt>
              </c:strCache>
            </c:strRef>
          </c:tx>
          <c:spPr>
            <a:solidFill>
              <a:sysClr val="window" lastClr="FFFFFF">
                <a:lumMod val="65000"/>
              </a:sysClr>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Sheet1!$B$4:$I$4</c:f>
              <c:numCache>
                <c:formatCode>General</c:formatCode>
                <c:ptCount val="8"/>
                <c:pt idx="0" formatCode="0">
                  <c:v>26</c:v>
                </c:pt>
                <c:pt idx="2" formatCode="0">
                  <c:v>25</c:v>
                </c:pt>
                <c:pt idx="3">
                  <c:v>5</c:v>
                </c:pt>
                <c:pt idx="4" formatCode="0">
                  <c:v>27</c:v>
                </c:pt>
                <c:pt idx="5" formatCode="0">
                  <c:v>32</c:v>
                </c:pt>
                <c:pt idx="6" formatCode="0">
                  <c:v>24</c:v>
                </c:pt>
                <c:pt idx="7" formatCode="0">
                  <c:v>31</c:v>
                </c:pt>
              </c:numCache>
            </c:numRef>
          </c:val>
          <c:extLst>
            <c:ext xmlns:c16="http://schemas.microsoft.com/office/drawing/2014/chart" uri="{C3380CC4-5D6E-409C-BE32-E72D297353CC}">
              <c16:uniqueId val="{00000004-CFE9-419A-9341-7CC0D6C2DD40}"/>
            </c:ext>
          </c:extLst>
        </c:ser>
        <c:ser>
          <c:idx val="3"/>
          <c:order val="3"/>
          <c:tx>
            <c:strRef>
              <c:f>Sheet1!$A$5</c:f>
              <c:strCache>
                <c:ptCount val="1"/>
                <c:pt idx="0">
                  <c:v>Not at all important</c:v>
                </c:pt>
              </c:strCache>
            </c:strRef>
          </c:tx>
          <c:spPr>
            <a:solidFill>
              <a:srgbClr val="E50158">
                <a:lumMod val="40000"/>
                <a:lumOff val="60000"/>
              </a:srgbClr>
            </a:solidFill>
            <a:ln>
              <a:solidFill>
                <a:schemeClr val="bg1"/>
              </a:solidFill>
            </a:ln>
          </c:spPr>
          <c:invertIfNegative val="0"/>
          <c:dLbls>
            <c:dLbl>
              <c:idx val="0"/>
              <c:layout>
                <c:manualLayout>
                  <c:x val="5.3825703972772603E-3"/>
                  <c:y val="-8.7780506241920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FE9-419A-9341-7CC0D6C2DD40}"/>
                </c:ext>
              </c:extLst>
            </c:dLbl>
            <c:dLbl>
              <c:idx val="5"/>
              <c:layout>
                <c:manualLayout>
                  <c:x val="-1.0264831300461177E-2"/>
                  <c:y val="8.11510412573171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86-4916-A2F8-DD2C956534BE}"/>
                </c:ext>
              </c:extLst>
            </c:dLbl>
            <c:dLbl>
              <c:idx val="6"/>
              <c:layout>
                <c:manualLayout>
                  <c:x val="-1.881885738417895E-2"/>
                  <c:y val="1.21726561885977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E86-4916-A2F8-DD2C956534BE}"/>
                </c:ext>
              </c:extLst>
            </c:dLbl>
            <c:dLbl>
              <c:idx val="7"/>
              <c:layout>
                <c:manualLayout>
                  <c:x val="-5.1324156502305885E-3"/>
                  <c:y val="8.11510412573171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86-4916-A2F8-DD2C956534BE}"/>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Sheet1!$B$5:$I$5</c:f>
              <c:numCache>
                <c:formatCode>General</c:formatCode>
                <c:ptCount val="8"/>
                <c:pt idx="0" formatCode="0">
                  <c:v>13</c:v>
                </c:pt>
                <c:pt idx="2">
                  <c:v>7</c:v>
                </c:pt>
                <c:pt idx="3">
                  <c:v>1</c:v>
                </c:pt>
                <c:pt idx="4" formatCode="0">
                  <c:v>40</c:v>
                </c:pt>
                <c:pt idx="5" formatCode="0">
                  <c:v>10</c:v>
                </c:pt>
                <c:pt idx="6">
                  <c:v>7</c:v>
                </c:pt>
                <c:pt idx="7" formatCode="0">
                  <c:v>5</c:v>
                </c:pt>
              </c:numCache>
            </c:numRef>
          </c:val>
          <c:extLst>
            <c:ext xmlns:c16="http://schemas.microsoft.com/office/drawing/2014/chart" uri="{C3380CC4-5D6E-409C-BE32-E72D297353CC}">
              <c16:uniqueId val="{00000006-CFE9-419A-9341-7CC0D6C2DD40}"/>
            </c:ext>
          </c:extLst>
        </c:ser>
        <c:ser>
          <c:idx val="4"/>
          <c:order val="4"/>
          <c:tx>
            <c:strRef>
              <c:f>Sheet1!$A$6</c:f>
              <c:strCache>
                <c:ptCount val="1"/>
                <c:pt idx="0">
                  <c:v>Don’t know</c:v>
                </c:pt>
              </c:strCache>
            </c:strRef>
          </c:tx>
          <c:spPr>
            <a:solidFill>
              <a:srgbClr val="E50158"/>
            </a:solidFill>
            <a:ln>
              <a:solidFill>
                <a:schemeClr val="bg1"/>
              </a:solidFill>
            </a:ln>
          </c:spPr>
          <c:invertIfNegative val="0"/>
          <c:dLbls>
            <c:dLbl>
              <c:idx val="0"/>
              <c:layout>
                <c:manualLayout>
                  <c:x val="1.0660202427322772E-3"/>
                  <c:y val="-2.7275056661957352E-3"/>
                </c:manualLayout>
              </c:layout>
              <c:showLegendKey val="0"/>
              <c:showVal val="1"/>
              <c:showCatName val="0"/>
              <c:showSerName val="0"/>
              <c:showPercent val="0"/>
              <c:showBubbleSize val="0"/>
              <c:extLst>
                <c:ext xmlns:c15="http://schemas.microsoft.com/office/drawing/2012/chart" uri="{CE6537A1-D6FC-4f65-9D91-7224C49458BB}">
                  <c15:layout>
                    <c:manualLayout>
                      <c:w val="0.10960051351098314"/>
                      <c:h val="0.12423777127291478"/>
                    </c:manualLayout>
                  </c15:layout>
                </c:ext>
                <c:ext xmlns:c16="http://schemas.microsoft.com/office/drawing/2014/chart" uri="{C3380CC4-5D6E-409C-BE32-E72D297353CC}">
                  <c16:uniqueId val="{00000007-CFE9-419A-9341-7CC0D6C2DD40}"/>
                </c:ext>
              </c:extLst>
            </c:dLbl>
            <c:dLbl>
              <c:idx val="2"/>
              <c:layout>
                <c:manualLayout>
                  <c:x val="1.7108052167435293E-2"/>
                  <c:y val="4.05755206286600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86-4916-A2F8-DD2C956534BE}"/>
                </c:ext>
              </c:extLst>
            </c:dLbl>
            <c:dLbl>
              <c:idx val="3"/>
              <c:layout>
                <c:manualLayout>
                  <c:x val="2.566207825115294E-2"/>
                  <c:y val="-1.2172656188597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86-4916-A2F8-DD2C956534BE}"/>
                </c:ext>
              </c:extLst>
            </c:dLbl>
            <c:dLbl>
              <c:idx val="5"/>
              <c:layout>
                <c:manualLayout>
                  <c:x val="2.0529662600922354E-2"/>
                  <c:y val="1.487751903080542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86-4916-A2F8-DD2C956534BE}"/>
                </c:ext>
              </c:extLst>
            </c:dLbl>
            <c:dLbl>
              <c:idx val="6"/>
              <c:layout>
                <c:manualLayout>
                  <c:x val="2.566207825115294E-2"/>
                  <c:y val="1.6230208251463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86-4916-A2F8-DD2C956534BE}"/>
                </c:ext>
              </c:extLst>
            </c:dLbl>
            <c:dLbl>
              <c:idx val="7"/>
              <c:layout>
                <c:manualLayout>
                  <c:x val="2.7372883467896344E-2"/>
                  <c:y val="8.11510412573171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86-4916-A2F8-DD2C956534BE}"/>
                </c:ext>
              </c:extLst>
            </c:dLbl>
            <c:numFmt formatCode="#&quot;%&quot;" sourceLinked="0"/>
            <c:spPr>
              <a:noFill/>
              <a:ln>
                <a:noFill/>
              </a:ln>
              <a:effectLst/>
            </c:spPr>
            <c:txPr>
              <a:bodyPr anchorCtr="0"/>
              <a:lstStyle/>
              <a:p>
                <a:pPr algn="ctr">
                  <a:defRPr lang="en-US" sz="14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Total</c:v>
                </c:pt>
                <c:pt idx="2">
                  <c:v>European Multilateralists</c:v>
                </c:pt>
                <c:pt idx="3">
                  <c:v>Community Activists</c:v>
                </c:pt>
                <c:pt idx="4">
                  <c:v>Disengaged Nationalists</c:v>
                </c:pt>
                <c:pt idx="5">
                  <c:v>Empathetic Reactionaries</c:v>
                </c:pt>
                <c:pt idx="6">
                  <c:v>Global Citizens</c:v>
                </c:pt>
                <c:pt idx="7">
                  <c:v>National Pragmatists</c:v>
                </c:pt>
              </c:strCache>
            </c:strRef>
          </c:cat>
          <c:val>
            <c:numRef>
              <c:f>Sheet1!$B$6:$I$6</c:f>
              <c:numCache>
                <c:formatCode>General</c:formatCode>
                <c:ptCount val="8"/>
                <c:pt idx="0" formatCode="0">
                  <c:v>6</c:v>
                </c:pt>
                <c:pt idx="2">
                  <c:v>1</c:v>
                </c:pt>
                <c:pt idx="3">
                  <c:v>0</c:v>
                </c:pt>
                <c:pt idx="4" formatCode="0">
                  <c:v>25</c:v>
                </c:pt>
                <c:pt idx="5">
                  <c:v>2</c:v>
                </c:pt>
                <c:pt idx="6">
                  <c:v>1</c:v>
                </c:pt>
                <c:pt idx="7" formatCode="0">
                  <c:v>2</c:v>
                </c:pt>
              </c:numCache>
            </c:numRef>
          </c:val>
          <c:extLst>
            <c:ext xmlns:c16="http://schemas.microsoft.com/office/drawing/2014/chart" uri="{C3380CC4-5D6E-409C-BE32-E72D297353CC}">
              <c16:uniqueId val="{00000008-CFE9-419A-9341-7CC0D6C2DD40}"/>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1"/>
          <c:order val="0"/>
          <c:tx>
            <c:strRef>
              <c:f>Sheet1!$A$2</c:f>
              <c:strCache>
                <c:ptCount val="1"/>
                <c:pt idx="0">
                  <c:v>ABC1F</c:v>
                </c:pt>
              </c:strCache>
            </c:strRef>
          </c:tx>
          <c:spPr>
            <a:solidFill>
              <a:schemeClr val="accent6"/>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2"/>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Sheet1!$B$2:$H$2</c:f>
              <c:numCache>
                <c:formatCode>0</c:formatCode>
                <c:ptCount val="7"/>
                <c:pt idx="0">
                  <c:v>52</c:v>
                </c:pt>
                <c:pt idx="1">
                  <c:v>54</c:v>
                </c:pt>
                <c:pt idx="2">
                  <c:v>63</c:v>
                </c:pt>
                <c:pt idx="3" formatCode="General">
                  <c:v>46</c:v>
                </c:pt>
                <c:pt idx="4">
                  <c:v>51</c:v>
                </c:pt>
                <c:pt idx="5">
                  <c:v>58</c:v>
                </c:pt>
                <c:pt idx="6">
                  <c:v>50</c:v>
                </c:pt>
              </c:numCache>
            </c:numRef>
          </c:val>
          <c:extLst>
            <c:ext xmlns:c16="http://schemas.microsoft.com/office/drawing/2014/chart" uri="{C3380CC4-5D6E-409C-BE32-E72D297353CC}">
              <c16:uniqueId val="{00000000-9BAB-42EF-B914-432662EC66EE}"/>
            </c:ext>
          </c:extLst>
        </c:ser>
        <c:ser>
          <c:idx val="0"/>
          <c:order val="1"/>
          <c:tx>
            <c:strRef>
              <c:f>Sheet1!$A$3</c:f>
              <c:strCache>
                <c:ptCount val="1"/>
                <c:pt idx="0">
                  <c:v>C2DE</c:v>
                </c:pt>
              </c:strCache>
            </c:strRef>
          </c:tx>
          <c:spPr>
            <a:solidFill>
              <a:schemeClr val="accent1"/>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Sheet1!$B$3:$H$3</c:f>
              <c:numCache>
                <c:formatCode>0</c:formatCode>
                <c:ptCount val="7"/>
                <c:pt idx="0">
                  <c:v>48</c:v>
                </c:pt>
                <c:pt idx="1">
                  <c:v>46</c:v>
                </c:pt>
                <c:pt idx="2" formatCode="General">
                  <c:v>37</c:v>
                </c:pt>
                <c:pt idx="3">
                  <c:v>54</c:v>
                </c:pt>
                <c:pt idx="4">
                  <c:v>49</c:v>
                </c:pt>
                <c:pt idx="5">
                  <c:v>42</c:v>
                </c:pt>
                <c:pt idx="6">
                  <c:v>50</c:v>
                </c:pt>
              </c:numCache>
            </c:numRef>
          </c:val>
          <c:extLst>
            <c:ext xmlns:c16="http://schemas.microsoft.com/office/drawing/2014/chart" uri="{C3380CC4-5D6E-409C-BE32-E72D297353CC}">
              <c16:uniqueId val="{00000001-9BAB-42EF-B914-432662EC66EE}"/>
            </c:ext>
          </c:extLst>
        </c:ser>
        <c:dLbls>
          <c:showLegendKey val="0"/>
          <c:showVal val="0"/>
          <c:showCatName val="0"/>
          <c:showSerName val="0"/>
          <c:showPercent val="0"/>
          <c:showBubbleSize val="0"/>
        </c:dLbls>
        <c:gapWidth val="50"/>
        <c:overlap val="100"/>
        <c:axId val="226201600"/>
        <c:axId val="226203136"/>
      </c:barChart>
      <c:catAx>
        <c:axId val="226201600"/>
        <c:scaling>
          <c:orientation val="minMax"/>
        </c:scaling>
        <c:delete val="1"/>
        <c:axPos val="t"/>
        <c:numFmt formatCode="General" sourceLinked="0"/>
        <c:majorTickMark val="out"/>
        <c:minorTickMark val="none"/>
        <c:tickLblPos val="nextTo"/>
        <c:crossAx val="226203136"/>
        <c:crosses val="autoZero"/>
        <c:auto val="1"/>
        <c:lblAlgn val="ctr"/>
        <c:lblOffset val="100"/>
        <c:noMultiLvlLbl val="0"/>
      </c:catAx>
      <c:valAx>
        <c:axId val="226203136"/>
        <c:scaling>
          <c:orientation val="maxMin"/>
        </c:scaling>
        <c:delete val="1"/>
        <c:axPos val="l"/>
        <c:numFmt formatCode="0%" sourceLinked="1"/>
        <c:majorTickMark val="out"/>
        <c:minorTickMark val="none"/>
        <c:tickLblPos val="nextTo"/>
        <c:crossAx val="226201600"/>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b="1">
          <a:solidFill>
            <a:schemeClr val="bg1"/>
          </a:solidFill>
          <a:latin typeface="Barlow" panose="00000500000000000000" pitchFamily="2"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tx>
            <c:strRef>
              <c:f>Sheet1!$A$2</c:f>
              <c:strCache>
                <c:ptCount val="1"/>
                <c:pt idx="0">
                  <c:v>Very concerned</c:v>
                </c:pt>
              </c:strCache>
            </c:strRef>
          </c:tx>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5"/>
                <c:pt idx="1">
                  <c:v>Community Activists</c:v>
                </c:pt>
                <c:pt idx="2">
                  <c:v>Disengaged Nationalists</c:v>
                </c:pt>
                <c:pt idx="4">
                  <c:v>Empathetic Reactionaries</c:v>
                </c:pt>
              </c:strCache>
            </c:strRef>
          </c:cat>
          <c:val>
            <c:numRef>
              <c:f>Sheet1!$B$2:$G$2</c:f>
              <c:numCache>
                <c:formatCode>0</c:formatCode>
                <c:ptCount val="6"/>
                <c:pt idx="0">
                  <c:v>31</c:v>
                </c:pt>
                <c:pt idx="1">
                  <c:v>29</c:v>
                </c:pt>
                <c:pt idx="2">
                  <c:v>29</c:v>
                </c:pt>
                <c:pt idx="3">
                  <c:v>28</c:v>
                </c:pt>
                <c:pt idx="4">
                  <c:v>30</c:v>
                </c:pt>
                <c:pt idx="5">
                  <c:v>27</c:v>
                </c:pt>
              </c:numCache>
            </c:numRef>
          </c:val>
          <c:extLst>
            <c:ext xmlns:c16="http://schemas.microsoft.com/office/drawing/2014/chart" uri="{C3380CC4-5D6E-409C-BE32-E72D297353CC}">
              <c16:uniqueId val="{00000002-CFE9-419A-9341-7CC0D6C2DD40}"/>
            </c:ext>
          </c:extLst>
        </c:ser>
        <c:ser>
          <c:idx val="1"/>
          <c:order val="1"/>
          <c:tx>
            <c:strRef>
              <c:f>Sheet1!$A$3</c:f>
              <c:strCache>
                <c:ptCount val="1"/>
                <c:pt idx="0">
                  <c:v>Fairly concerned</c:v>
                </c:pt>
              </c:strCache>
            </c:strRef>
          </c:tx>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5"/>
                <c:pt idx="1">
                  <c:v>Community Activists</c:v>
                </c:pt>
                <c:pt idx="2">
                  <c:v>Disengaged Nationalists</c:v>
                </c:pt>
                <c:pt idx="4">
                  <c:v>Empathetic Reactionaries</c:v>
                </c:pt>
              </c:strCache>
            </c:strRef>
          </c:cat>
          <c:val>
            <c:numRef>
              <c:f>Sheet1!$B$3:$G$3</c:f>
              <c:numCache>
                <c:formatCode>0</c:formatCode>
                <c:ptCount val="6"/>
                <c:pt idx="0">
                  <c:v>46</c:v>
                </c:pt>
                <c:pt idx="1">
                  <c:v>46</c:v>
                </c:pt>
                <c:pt idx="2">
                  <c:v>49</c:v>
                </c:pt>
                <c:pt idx="3">
                  <c:v>47</c:v>
                </c:pt>
                <c:pt idx="4">
                  <c:v>44</c:v>
                </c:pt>
                <c:pt idx="5">
                  <c:v>46</c:v>
                </c:pt>
              </c:numCache>
            </c:numRef>
          </c:val>
          <c:extLst>
            <c:ext xmlns:c16="http://schemas.microsoft.com/office/drawing/2014/chart" uri="{C3380CC4-5D6E-409C-BE32-E72D297353CC}">
              <c16:uniqueId val="{00000003-CFE9-419A-9341-7CC0D6C2DD40}"/>
            </c:ext>
          </c:extLst>
        </c:ser>
        <c:ser>
          <c:idx val="2"/>
          <c:order val="2"/>
          <c:tx>
            <c:strRef>
              <c:f>Sheet1!$A$4</c:f>
              <c:strCache>
                <c:ptCount val="1"/>
                <c:pt idx="0">
                  <c:v>No strong feelings either one way or the other</c:v>
                </c:pt>
              </c:strCache>
            </c:strRef>
          </c:tx>
          <c:spPr>
            <a:solidFill>
              <a:sysClr val="window" lastClr="FFFFFF">
                <a:lumMod val="75000"/>
              </a:sysClr>
            </a:solidFill>
            <a:ln>
              <a:solidFill>
                <a:schemeClr val="bg1"/>
              </a:solidFill>
            </a:ln>
          </c:spPr>
          <c:invertIfNegative val="0"/>
          <c:dLbls>
            <c:numFmt formatCode="#&quot;%&quot;" sourceLinked="0"/>
            <c:spPr>
              <a:noFill/>
              <a:ln>
                <a:noFill/>
              </a:ln>
              <a:effectLst/>
            </c:spPr>
            <c:txPr>
              <a:bodyPr/>
              <a:lstStyle/>
              <a:p>
                <a:pPr algn="ct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5"/>
                <c:pt idx="1">
                  <c:v>Community Activists</c:v>
                </c:pt>
                <c:pt idx="2">
                  <c:v>Disengaged Nationalists</c:v>
                </c:pt>
                <c:pt idx="4">
                  <c:v>Empathetic Reactionaries</c:v>
                </c:pt>
              </c:strCache>
            </c:strRef>
          </c:cat>
          <c:val>
            <c:numRef>
              <c:f>Sheet1!$B$4:$G$4</c:f>
              <c:numCache>
                <c:formatCode>0</c:formatCode>
                <c:ptCount val="6"/>
                <c:pt idx="0">
                  <c:v>17</c:v>
                </c:pt>
                <c:pt idx="1">
                  <c:v>18</c:v>
                </c:pt>
                <c:pt idx="2">
                  <c:v>16</c:v>
                </c:pt>
                <c:pt idx="3">
                  <c:v>18</c:v>
                </c:pt>
                <c:pt idx="4">
                  <c:v>17</c:v>
                </c:pt>
                <c:pt idx="5">
                  <c:v>19</c:v>
                </c:pt>
              </c:numCache>
            </c:numRef>
          </c:val>
          <c:extLst>
            <c:ext xmlns:c16="http://schemas.microsoft.com/office/drawing/2014/chart" uri="{C3380CC4-5D6E-409C-BE32-E72D297353CC}">
              <c16:uniqueId val="{00000004-CFE9-419A-9341-7CC0D6C2DD40}"/>
            </c:ext>
          </c:extLst>
        </c:ser>
        <c:ser>
          <c:idx val="3"/>
          <c:order val="3"/>
          <c:tx>
            <c:strRef>
              <c:f>Sheet1!$A$5</c:f>
              <c:strCache>
                <c:ptCount val="1"/>
                <c:pt idx="0">
                  <c:v>Not very concerned</c:v>
                </c:pt>
              </c:strCache>
            </c:strRef>
          </c:tx>
          <c:spPr>
            <a:solidFill>
              <a:srgbClr val="E50158">
                <a:lumMod val="40000"/>
                <a:lumOff val="60000"/>
              </a:srgbClr>
            </a:solidFill>
            <a:ln>
              <a:solidFill>
                <a:schemeClr val="bg1"/>
              </a:solidFill>
            </a:ln>
          </c:spPr>
          <c:invertIfNegative val="0"/>
          <c:dLbls>
            <c:dLbl>
              <c:idx val="0"/>
              <c:layout>
                <c:manualLayout>
                  <c:x val="1.9068993048117929E-2"/>
                  <c:y val="3.39434587430538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FE9-419A-9341-7CC0D6C2DD40}"/>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5"/>
                <c:pt idx="1">
                  <c:v>Community Activists</c:v>
                </c:pt>
                <c:pt idx="2">
                  <c:v>Disengaged Nationalists</c:v>
                </c:pt>
                <c:pt idx="4">
                  <c:v>Empathetic Reactionaries</c:v>
                </c:pt>
              </c:strCache>
            </c:strRef>
          </c:cat>
          <c:val>
            <c:numRef>
              <c:f>Sheet1!$B$5:$G$5</c:f>
              <c:numCache>
                <c:formatCode>0</c:formatCode>
                <c:ptCount val="6"/>
                <c:pt idx="0">
                  <c:v>4</c:v>
                </c:pt>
                <c:pt idx="1">
                  <c:v>5</c:v>
                </c:pt>
                <c:pt idx="2">
                  <c:v>4</c:v>
                </c:pt>
                <c:pt idx="3">
                  <c:v>5</c:v>
                </c:pt>
                <c:pt idx="4">
                  <c:v>5</c:v>
                </c:pt>
                <c:pt idx="5">
                  <c:v>5</c:v>
                </c:pt>
              </c:numCache>
            </c:numRef>
          </c:val>
          <c:extLst>
            <c:ext xmlns:c16="http://schemas.microsoft.com/office/drawing/2014/chart" uri="{C3380CC4-5D6E-409C-BE32-E72D297353CC}">
              <c16:uniqueId val="{00000006-CFE9-419A-9341-7CC0D6C2DD40}"/>
            </c:ext>
          </c:extLst>
        </c:ser>
        <c:ser>
          <c:idx val="4"/>
          <c:order val="4"/>
          <c:tx>
            <c:strRef>
              <c:f>Sheet1!$A$6</c:f>
              <c:strCache>
                <c:ptCount val="1"/>
                <c:pt idx="0">
                  <c:v>Not at all concerned</c:v>
                </c:pt>
              </c:strCache>
            </c:strRef>
          </c:tx>
          <c:spPr>
            <a:solidFill>
              <a:srgbClr val="E50158"/>
            </a:solidFill>
            <a:ln>
              <a:solidFill>
                <a:schemeClr val="bg1"/>
              </a:solidFill>
            </a:ln>
          </c:spPr>
          <c:invertIfNegative val="0"/>
          <c:dLbls>
            <c:dLbl>
              <c:idx val="0"/>
              <c:layout>
                <c:manualLayout>
                  <c:x val="2.3185110899071135E-2"/>
                  <c:y val="8.016246259085078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E9-419A-9341-7CC0D6C2DD40}"/>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5"/>
                <c:pt idx="1">
                  <c:v>Community Activists</c:v>
                </c:pt>
                <c:pt idx="2">
                  <c:v>Disengaged Nationalists</c:v>
                </c:pt>
                <c:pt idx="4">
                  <c:v>Empathetic Reactionaries</c:v>
                </c:pt>
              </c:strCache>
            </c:strRef>
          </c:cat>
          <c:val>
            <c:numRef>
              <c:f>Sheet1!$B$6:$G$6</c:f>
              <c:numCache>
                <c:formatCode>0</c:formatCode>
                <c:ptCount val="6"/>
                <c:pt idx="0">
                  <c:v>2</c:v>
                </c:pt>
                <c:pt idx="1">
                  <c:v>2</c:v>
                </c:pt>
                <c:pt idx="2">
                  <c:v>2</c:v>
                </c:pt>
                <c:pt idx="3">
                  <c:v>2</c:v>
                </c:pt>
                <c:pt idx="4">
                  <c:v>3</c:v>
                </c:pt>
                <c:pt idx="5">
                  <c:v>3</c:v>
                </c:pt>
              </c:numCache>
            </c:numRef>
          </c:val>
          <c:extLst>
            <c:ext xmlns:c16="http://schemas.microsoft.com/office/drawing/2014/chart" uri="{C3380CC4-5D6E-409C-BE32-E72D297353CC}">
              <c16:uniqueId val="{00000008-CFE9-419A-9341-7CC0D6C2DD40}"/>
            </c:ext>
          </c:extLst>
        </c:ser>
        <c:dLbls>
          <c:showLegendKey val="0"/>
          <c:showVal val="0"/>
          <c:showCatName val="0"/>
          <c:showSerName val="0"/>
          <c:showPercent val="0"/>
          <c:showBubbleSize val="0"/>
        </c:dLbls>
        <c:gapWidth val="146"/>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56222467322301E-2"/>
          <c:y val="0.12669763016060223"/>
          <c:w val="0.95408755506535536"/>
          <c:h val="0.78989054368083955"/>
        </c:manualLayout>
      </c:layout>
      <c:barChart>
        <c:barDir val="col"/>
        <c:grouping val="clustered"/>
        <c:varyColors val="0"/>
        <c:ser>
          <c:idx val="0"/>
          <c:order val="0"/>
          <c:tx>
            <c:strRef>
              <c:f>Sheet1!$B$1</c:f>
              <c:strCache>
                <c:ptCount val="1"/>
                <c:pt idx="0">
                  <c:v>Nov-22</c:v>
                </c:pt>
              </c:strCache>
            </c:strRef>
          </c:tx>
          <c:spPr>
            <a:solidFill>
              <a:schemeClr val="tx2">
                <a:lumMod val="20000"/>
                <a:lumOff val="80000"/>
              </a:schemeClr>
            </a:solidFill>
            <a:ln>
              <a:noFill/>
            </a:ln>
            <a:effectLst/>
          </c:spPr>
          <c:invertIfNegative val="0"/>
          <c:dLbls>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Religious faith</c:v>
                </c:pt>
                <c:pt idx="11">
                  <c:v>Pity</c:v>
                </c:pt>
              </c:strCache>
            </c:strRef>
          </c:cat>
          <c:val>
            <c:numRef>
              <c:f>Sheet1!$B$2:$B$13</c:f>
              <c:numCache>
                <c:formatCode>General</c:formatCode>
                <c:ptCount val="12"/>
                <c:pt idx="0">
                  <c:v>47</c:v>
                </c:pt>
                <c:pt idx="1">
                  <c:v>42</c:v>
                </c:pt>
                <c:pt idx="2">
                  <c:v>42</c:v>
                </c:pt>
                <c:pt idx="3">
                  <c:v>30</c:v>
                </c:pt>
                <c:pt idx="4">
                  <c:v>25</c:v>
                </c:pt>
                <c:pt idx="5">
                  <c:v>23</c:v>
                </c:pt>
                <c:pt idx="6">
                  <c:v>17</c:v>
                </c:pt>
                <c:pt idx="7">
                  <c:v>11</c:v>
                </c:pt>
                <c:pt idx="8">
                  <c:v>10</c:v>
                </c:pt>
                <c:pt idx="9">
                  <c:v>13</c:v>
                </c:pt>
                <c:pt idx="10">
                  <c:v>6</c:v>
                </c:pt>
                <c:pt idx="11">
                  <c:v>4</c:v>
                </c:pt>
              </c:numCache>
            </c:numRef>
          </c:val>
          <c:extLst>
            <c:ext xmlns:c16="http://schemas.microsoft.com/office/drawing/2014/chart" uri="{C3380CC4-5D6E-409C-BE32-E72D297353CC}">
              <c16:uniqueId val="{00000000-FD26-4EEA-90C8-136AA03C0FCE}"/>
            </c:ext>
          </c:extLst>
        </c:ser>
        <c:ser>
          <c:idx val="1"/>
          <c:order val="1"/>
          <c:tx>
            <c:strRef>
              <c:f>Sheet1!$C$1</c:f>
              <c:strCache>
                <c:ptCount val="1"/>
                <c:pt idx="0">
                  <c:v>Nov-23</c:v>
                </c:pt>
              </c:strCache>
            </c:strRef>
          </c:tx>
          <c:spPr>
            <a:solidFill>
              <a:schemeClr val="tx2">
                <a:lumMod val="40000"/>
                <a:lumOff val="60000"/>
              </a:schemeClr>
            </a:solidFill>
            <a:ln>
              <a:noFill/>
            </a:ln>
            <a:effectLst/>
          </c:spPr>
          <c:invertIfNegative val="0"/>
          <c:dLbls>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Religious faith</c:v>
                </c:pt>
                <c:pt idx="11">
                  <c:v>Pity</c:v>
                </c:pt>
              </c:strCache>
            </c:strRef>
          </c:cat>
          <c:val>
            <c:numRef>
              <c:f>Sheet1!$C$2:$C$13</c:f>
              <c:numCache>
                <c:formatCode>0</c:formatCode>
                <c:ptCount val="12"/>
                <c:pt idx="0">
                  <c:v>48</c:v>
                </c:pt>
                <c:pt idx="1">
                  <c:v>41</c:v>
                </c:pt>
                <c:pt idx="2">
                  <c:v>41</c:v>
                </c:pt>
                <c:pt idx="3">
                  <c:v>30</c:v>
                </c:pt>
                <c:pt idx="4">
                  <c:v>24</c:v>
                </c:pt>
                <c:pt idx="5">
                  <c:v>25</c:v>
                </c:pt>
                <c:pt idx="6">
                  <c:v>17</c:v>
                </c:pt>
                <c:pt idx="7">
                  <c:v>11</c:v>
                </c:pt>
                <c:pt idx="8">
                  <c:v>11</c:v>
                </c:pt>
                <c:pt idx="9">
                  <c:v>12</c:v>
                </c:pt>
                <c:pt idx="10">
                  <c:v>6</c:v>
                </c:pt>
                <c:pt idx="11">
                  <c:v>4</c:v>
                </c:pt>
              </c:numCache>
            </c:numRef>
          </c:val>
          <c:extLst>
            <c:ext xmlns:c16="http://schemas.microsoft.com/office/drawing/2014/chart" uri="{C3380CC4-5D6E-409C-BE32-E72D297353CC}">
              <c16:uniqueId val="{00000001-FD26-4EEA-90C8-136AA03C0FCE}"/>
            </c:ext>
          </c:extLst>
        </c:ser>
        <c:ser>
          <c:idx val="2"/>
          <c:order val="2"/>
          <c:tx>
            <c:strRef>
              <c:f>Sheet1!$D$1</c:f>
              <c:strCache>
                <c:ptCount val="1"/>
                <c:pt idx="0">
                  <c:v>Aug-24</c:v>
                </c:pt>
              </c:strCache>
            </c:strRef>
          </c:tx>
          <c:spPr>
            <a:solidFill>
              <a:schemeClr val="tx2">
                <a:lumMod val="60000"/>
                <a:lumOff val="40000"/>
              </a:schemeClr>
            </a:solidFill>
            <a:ln>
              <a:noFill/>
            </a:ln>
            <a:effectLst/>
          </c:spPr>
          <c:invertIfNegative val="0"/>
          <c:dLbls>
            <c:numFmt formatCode="General" sourceLinked="0"/>
            <c:spPr>
              <a:noFill/>
              <a:ln>
                <a:noFill/>
              </a:ln>
              <a:effectLst/>
            </c:spPr>
            <c:txPr>
              <a:bodyPr rot="0" spcFirstLastPara="1" vertOverflow="ellipsis" vert="horz" wrap="square" anchor="ctr" anchorCtr="1"/>
              <a:lstStyle/>
              <a:p>
                <a:pPr>
                  <a:defRPr sz="800"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Religious faith</c:v>
                </c:pt>
                <c:pt idx="11">
                  <c:v>Pity</c:v>
                </c:pt>
              </c:strCache>
            </c:strRef>
          </c:cat>
          <c:val>
            <c:numRef>
              <c:f>Sheet1!$D$2:$D$13</c:f>
              <c:numCache>
                <c:formatCode>0</c:formatCode>
                <c:ptCount val="12"/>
                <c:pt idx="0">
                  <c:v>46</c:v>
                </c:pt>
                <c:pt idx="1">
                  <c:v>40</c:v>
                </c:pt>
                <c:pt idx="2">
                  <c:v>39</c:v>
                </c:pt>
                <c:pt idx="3">
                  <c:v>31</c:v>
                </c:pt>
                <c:pt idx="4">
                  <c:v>24</c:v>
                </c:pt>
                <c:pt idx="5">
                  <c:v>23</c:v>
                </c:pt>
                <c:pt idx="6">
                  <c:v>16</c:v>
                </c:pt>
                <c:pt idx="7">
                  <c:v>13</c:v>
                </c:pt>
                <c:pt idx="8">
                  <c:v>11</c:v>
                </c:pt>
                <c:pt idx="9">
                  <c:v>11</c:v>
                </c:pt>
                <c:pt idx="10">
                  <c:v>7</c:v>
                </c:pt>
                <c:pt idx="11">
                  <c:v>4</c:v>
                </c:pt>
              </c:numCache>
            </c:numRef>
          </c:val>
          <c:extLst>
            <c:ext xmlns:c16="http://schemas.microsoft.com/office/drawing/2014/chart" uri="{C3380CC4-5D6E-409C-BE32-E72D297353CC}">
              <c16:uniqueId val="{00000002-FD26-4EEA-90C8-136AA03C0FCE}"/>
            </c:ext>
          </c:extLst>
        </c:ser>
        <c:ser>
          <c:idx val="3"/>
          <c:order val="3"/>
          <c:tx>
            <c:strRef>
              <c:f>Sheet1!$E$1</c:f>
              <c:strCache>
                <c:ptCount val="1"/>
                <c:pt idx="0">
                  <c:v>Aug-25</c:v>
                </c:pt>
              </c:strCache>
            </c:strRef>
          </c:tx>
          <c:spPr>
            <a:solidFill>
              <a:schemeClr val="tx2"/>
            </a:solidFill>
            <a:ln>
              <a:noFill/>
            </a:ln>
            <a:effectLst/>
          </c:spPr>
          <c:invertIfNegative val="0"/>
          <c:dLbls>
            <c:numFmt formatCode="General" sourceLinked="0"/>
            <c:spPr>
              <a:noFill/>
              <a:ln>
                <a:noFill/>
              </a:ln>
              <a:effectLst/>
            </c:spPr>
            <c:txPr>
              <a:bodyPr rot="0" spcFirstLastPara="1" vertOverflow="ellipsis" vert="horz" wrap="square" anchor="ctr" anchorCtr="1"/>
              <a:lstStyle/>
              <a:p>
                <a:pPr>
                  <a:defRPr sz="900"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Religious faith</c:v>
                </c:pt>
                <c:pt idx="11">
                  <c:v>Pity</c:v>
                </c:pt>
              </c:strCache>
            </c:strRef>
          </c:cat>
          <c:val>
            <c:numRef>
              <c:f>Sheet1!$E$2:$E$13</c:f>
              <c:numCache>
                <c:formatCode>0</c:formatCode>
                <c:ptCount val="12"/>
                <c:pt idx="0">
                  <c:v>44</c:v>
                </c:pt>
                <c:pt idx="1">
                  <c:v>43</c:v>
                </c:pt>
                <c:pt idx="2">
                  <c:v>40</c:v>
                </c:pt>
                <c:pt idx="3">
                  <c:v>32</c:v>
                </c:pt>
                <c:pt idx="4">
                  <c:v>24</c:v>
                </c:pt>
                <c:pt idx="5">
                  <c:v>25</c:v>
                </c:pt>
                <c:pt idx="6">
                  <c:v>16</c:v>
                </c:pt>
                <c:pt idx="7">
                  <c:v>10</c:v>
                </c:pt>
                <c:pt idx="8">
                  <c:v>11</c:v>
                </c:pt>
                <c:pt idx="9">
                  <c:v>13</c:v>
                </c:pt>
                <c:pt idx="10">
                  <c:v>6</c:v>
                </c:pt>
                <c:pt idx="11">
                  <c:v>3</c:v>
                </c:pt>
              </c:numCache>
            </c:numRef>
          </c:val>
          <c:extLst>
            <c:ext xmlns:c16="http://schemas.microsoft.com/office/drawing/2014/chart" uri="{C3380CC4-5D6E-409C-BE32-E72D297353CC}">
              <c16:uniqueId val="{00000000-3A54-40D7-A92C-BD7560E5AE97}"/>
            </c:ext>
          </c:extLst>
        </c:ser>
        <c:ser>
          <c:idx val="4"/>
          <c:order val="4"/>
          <c:tx>
            <c:strRef>
              <c:f>Sheet1!$F$1</c:f>
              <c:strCache>
                <c:ptCount val="1"/>
                <c:pt idx="0">
                  <c:v>Apr-26</c:v>
                </c:pt>
              </c:strCache>
            </c:strRef>
          </c:tx>
          <c:spPr>
            <a:solidFill>
              <a:schemeClr val="tx2">
                <a:lumMod val="75000"/>
              </a:schemeClr>
            </a:solidFill>
            <a:ln>
              <a:noFill/>
            </a:ln>
            <a:effectLst/>
          </c:spPr>
          <c:invertIfNegative val="0"/>
          <c:dPt>
            <c:idx val="5"/>
            <c:invertIfNegative val="0"/>
            <c:bubble3D val="0"/>
            <c:spPr>
              <a:solidFill>
                <a:schemeClr val="tx2">
                  <a:lumMod val="75000"/>
                </a:schemeClr>
              </a:solidFill>
              <a:ln>
                <a:noFill/>
              </a:ln>
              <a:effectLst/>
            </c:spPr>
            <c:extLst>
              <c:ext xmlns:c16="http://schemas.microsoft.com/office/drawing/2014/chart" uri="{C3380CC4-5D6E-409C-BE32-E72D297353CC}">
                <c16:uniqueId val="{00000001-0283-444B-96E6-37B4AE08B7CD}"/>
              </c:ext>
            </c:extLst>
          </c:dPt>
          <c:dLbls>
            <c:numFmt formatCode="General" sourceLinked="0"/>
            <c:spPr>
              <a:noFill/>
              <a:ln>
                <a:noFill/>
              </a:ln>
              <a:effectLst/>
            </c:spPr>
            <c:txPr>
              <a:bodyPr rot="0" spcFirstLastPara="1" vertOverflow="ellipsis" vert="horz" wrap="square" anchor="ctr" anchorCtr="1"/>
              <a:lstStyle/>
              <a:p>
                <a:pPr>
                  <a:defRPr sz="1050"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Religious faith</c:v>
                </c:pt>
                <c:pt idx="11">
                  <c:v>Pity</c:v>
                </c:pt>
              </c:strCache>
            </c:strRef>
          </c:cat>
          <c:val>
            <c:numRef>
              <c:f>Sheet1!$F$2:$F$13</c:f>
              <c:numCache>
                <c:formatCode>0</c:formatCode>
                <c:ptCount val="12"/>
                <c:pt idx="0">
                  <c:v>43</c:v>
                </c:pt>
                <c:pt idx="1">
                  <c:v>41</c:v>
                </c:pt>
                <c:pt idx="2">
                  <c:v>40</c:v>
                </c:pt>
                <c:pt idx="3">
                  <c:v>29</c:v>
                </c:pt>
                <c:pt idx="4">
                  <c:v>23</c:v>
                </c:pt>
                <c:pt idx="5">
                  <c:v>22</c:v>
                </c:pt>
                <c:pt idx="6">
                  <c:v>16</c:v>
                </c:pt>
                <c:pt idx="7">
                  <c:v>12</c:v>
                </c:pt>
                <c:pt idx="8">
                  <c:v>11</c:v>
                </c:pt>
                <c:pt idx="9">
                  <c:v>10</c:v>
                </c:pt>
                <c:pt idx="10">
                  <c:v>7</c:v>
                </c:pt>
                <c:pt idx="11">
                  <c:v>3</c:v>
                </c:pt>
              </c:numCache>
            </c:numRef>
          </c:val>
          <c:extLst>
            <c:ext xmlns:c16="http://schemas.microsoft.com/office/drawing/2014/chart" uri="{C3380CC4-5D6E-409C-BE32-E72D297353CC}">
              <c16:uniqueId val="{00000000-E8D4-4E12-8DF1-96B3F60173ED}"/>
            </c:ext>
          </c:extLst>
        </c:ser>
        <c:dLbls>
          <c:showLegendKey val="0"/>
          <c:showVal val="0"/>
          <c:showCatName val="0"/>
          <c:showSerName val="0"/>
          <c:showPercent val="0"/>
          <c:showBubbleSize val="0"/>
        </c:dLbls>
        <c:gapWidth val="219"/>
        <c:overlap val="-27"/>
        <c:axId val="1305189855"/>
        <c:axId val="1305190271"/>
      </c:barChart>
      <c:catAx>
        <c:axId val="1305189855"/>
        <c:scaling>
          <c:orientation val="minMax"/>
        </c:scaling>
        <c:delete val="0"/>
        <c:axPos val="b"/>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crossAx val="1305190271"/>
        <c:crosses val="autoZero"/>
        <c:auto val="1"/>
        <c:lblAlgn val="ctr"/>
        <c:lblOffset val="100"/>
        <c:tickLblSkip val="1"/>
        <c:noMultiLvlLbl val="0"/>
      </c:catAx>
      <c:valAx>
        <c:axId val="1305190271"/>
        <c:scaling>
          <c:orientation val="minMax"/>
        </c:scaling>
        <c:delete val="1"/>
        <c:axPos val="l"/>
        <c:numFmt formatCode="General" sourceLinked="1"/>
        <c:majorTickMark val="none"/>
        <c:minorTickMark val="none"/>
        <c:tickLblPos val="nextTo"/>
        <c:crossAx val="1305189855"/>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200"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200"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legendEntry>
      <c:layout>
        <c:manualLayout>
          <c:xMode val="edge"/>
          <c:yMode val="edge"/>
          <c:x val="5.1866548137518613E-2"/>
          <c:y val="1.8143318895758907E-2"/>
          <c:w val="0.3202199278849307"/>
          <c:h val="5.4412315475138674E-2"/>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20000"/>
          <a:lumOff val="80000"/>
        </a:schemeClr>
      </a:solidFill>
    </a:ln>
    <a:effectLst/>
  </c:spPr>
  <c:txPr>
    <a:bodyPr/>
    <a:lstStyle/>
    <a:p>
      <a:pPr>
        <a:defRPr sz="1200">
          <a:solidFill>
            <a:srgbClr val="00000C"/>
          </a:solidFill>
          <a:latin typeface="Barlow" panose="00000500000000000000" pitchFamily="2"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9850746268656716E-2"/>
          <c:w val="1"/>
          <c:h val="0.92324093816631125"/>
        </c:manualLayout>
      </c:layout>
      <c:barChart>
        <c:barDir val="col"/>
        <c:grouping val="percentStacked"/>
        <c:varyColors val="0"/>
        <c:ser>
          <c:idx val="0"/>
          <c:order val="0"/>
          <c:tx>
            <c:strRef>
              <c:f>Sheet1!$A$2</c:f>
              <c:strCache>
                <c:ptCount val="1"/>
                <c:pt idx="0">
                  <c:v>We are best placed to secure a prosperous and safe country in co-operation with other countries </c:v>
                </c:pt>
              </c:strCache>
            </c:strRef>
          </c:tx>
          <c:spPr>
            <a:solidFill>
              <a:srgbClr val="1DAFAD">
                <a:lumMod val="75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Sheet1!$B$2:$H$2</c:f>
              <c:numCache>
                <c:formatCode>0</c:formatCode>
                <c:ptCount val="7"/>
                <c:pt idx="0" formatCode="General">
                  <c:v>30</c:v>
                </c:pt>
                <c:pt idx="1">
                  <c:v>29</c:v>
                </c:pt>
                <c:pt idx="2">
                  <c:v>25</c:v>
                </c:pt>
                <c:pt idx="3">
                  <c:v>24</c:v>
                </c:pt>
                <c:pt idx="4">
                  <c:v>23</c:v>
                </c:pt>
                <c:pt idx="5" formatCode="General">
                  <c:v>24</c:v>
                </c:pt>
                <c:pt idx="6">
                  <c:v>22</c:v>
                </c:pt>
              </c:numCache>
            </c:numRef>
          </c:val>
          <c:extLst>
            <c:ext xmlns:c16="http://schemas.microsoft.com/office/drawing/2014/chart" uri="{C3380CC4-5D6E-409C-BE32-E72D297353CC}">
              <c16:uniqueId val="{00000000-B9C9-462B-A208-8DD025470A3E}"/>
            </c:ext>
          </c:extLst>
        </c:ser>
        <c:ser>
          <c:idx val="1"/>
          <c:order val="1"/>
          <c:tx>
            <c:strRef>
              <c:f>Sheet1!$A$3</c:f>
              <c:strCache>
                <c:ptCount val="1"/>
                <c:pt idx="0">
                  <c:v>(7 - 8 score)</c:v>
                </c:pt>
              </c:strCache>
            </c:strRef>
          </c:tx>
          <c:spPr>
            <a:solidFill>
              <a:srgbClr val="1DAFAD"/>
            </a:solidFill>
            <a:ln w="12700">
              <a:solidFill>
                <a:sysClr val="window" lastClr="FFFFFF"/>
              </a:solidFill>
            </a:ln>
            <a:effectLst/>
          </c:spPr>
          <c:invertIfNegative val="0"/>
          <c:dLbls>
            <c:numFmt formatCode="#&quot;%&quot;" sourceLinked="0"/>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Sheet1!$B$3:$H$3</c:f>
              <c:numCache>
                <c:formatCode>0</c:formatCode>
                <c:ptCount val="7"/>
                <c:pt idx="0" formatCode="General">
                  <c:v>30</c:v>
                </c:pt>
                <c:pt idx="1">
                  <c:v>31</c:v>
                </c:pt>
                <c:pt idx="2">
                  <c:v>30</c:v>
                </c:pt>
                <c:pt idx="3">
                  <c:v>29</c:v>
                </c:pt>
                <c:pt idx="4">
                  <c:v>28</c:v>
                </c:pt>
                <c:pt idx="5" formatCode="General">
                  <c:v>30</c:v>
                </c:pt>
                <c:pt idx="6">
                  <c:v>30</c:v>
                </c:pt>
              </c:numCache>
            </c:numRef>
          </c:val>
          <c:extLst>
            <c:ext xmlns:c16="http://schemas.microsoft.com/office/drawing/2014/chart" uri="{C3380CC4-5D6E-409C-BE32-E72D297353CC}">
              <c16:uniqueId val="{00000002-B9C9-462B-A208-8DD025470A3E}"/>
            </c:ext>
          </c:extLst>
        </c:ser>
        <c:ser>
          <c:idx val="2"/>
          <c:order val="2"/>
          <c:tx>
            <c:strRef>
              <c:f>Sheet1!$A$4</c:f>
              <c:strCache>
                <c:ptCount val="1"/>
                <c:pt idx="0">
                  <c:v>0-6 score</c:v>
                </c:pt>
              </c:strCache>
            </c:strRef>
          </c:tx>
          <c:spPr>
            <a:solidFill>
              <a:srgbClr val="E50158"/>
            </a:solidFill>
            <a:ln w="12700">
              <a:solidFill>
                <a:schemeClr val="bg1"/>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Sheet1!$B$4:$H$4</c:f>
              <c:numCache>
                <c:formatCode>0</c:formatCode>
                <c:ptCount val="7"/>
                <c:pt idx="0" formatCode="General">
                  <c:v>40</c:v>
                </c:pt>
                <c:pt idx="1">
                  <c:v>41</c:v>
                </c:pt>
                <c:pt idx="2">
                  <c:v>45</c:v>
                </c:pt>
                <c:pt idx="3">
                  <c:v>47</c:v>
                </c:pt>
                <c:pt idx="4">
                  <c:v>50</c:v>
                </c:pt>
                <c:pt idx="5" formatCode="General">
                  <c:v>45</c:v>
                </c:pt>
                <c:pt idx="6">
                  <c:v>48</c:v>
                </c:pt>
              </c:numCache>
            </c:numRef>
          </c:val>
          <c:extLst>
            <c:ext xmlns:c16="http://schemas.microsoft.com/office/drawing/2014/chart" uri="{C3380CC4-5D6E-409C-BE32-E72D297353CC}">
              <c16:uniqueId val="{00000004-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640724507312809"/>
          <c:y val="3.3727307340229912E-2"/>
          <c:w val="0.45204822672032857"/>
          <c:h val="0.9633333333333336"/>
        </c:manualLayout>
      </c:layout>
      <c:barChart>
        <c:barDir val="bar"/>
        <c:grouping val="clustered"/>
        <c:varyColors val="0"/>
        <c:ser>
          <c:idx val="0"/>
          <c:order val="0"/>
          <c:tx>
            <c:strRef>
              <c:f>Sheet1!$B$1</c:f>
              <c:strCache>
                <c:ptCount val="1"/>
                <c:pt idx="0">
                  <c:v>Apr-26</c:v>
                </c:pt>
              </c:strCache>
            </c:strRef>
          </c:tx>
          <c:spPr>
            <a:solidFill>
              <a:srgbClr val="1DAFAD">
                <a:lumMod val="75000"/>
              </a:srgbClr>
            </a:solidFill>
          </c:spPr>
          <c:invertIfNegative val="0"/>
          <c:dLbls>
            <c:numFmt formatCode="#,##0" sourceLinked="0"/>
            <c:spPr>
              <a:noFill/>
              <a:ln w="25399">
                <a:noFill/>
              </a:ln>
            </c:spPr>
            <c:txPr>
              <a:bodyPr/>
              <a:lstStyle/>
              <a:p>
                <a:pPr>
                  <a:defRPr sz="1200" b="1" baseline="0">
                    <a:latin typeface="Barlow"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Sheet1!$B$2:$B$12</c:f>
              <c:numCache>
                <c:formatCode>General</c:formatCode>
                <c:ptCount val="11"/>
                <c:pt idx="0">
                  <c:v>42</c:v>
                </c:pt>
                <c:pt idx="1">
                  <c:v>40</c:v>
                </c:pt>
                <c:pt idx="2">
                  <c:v>38</c:v>
                </c:pt>
                <c:pt idx="3">
                  <c:v>38</c:v>
                </c:pt>
                <c:pt idx="4">
                  <c:v>29</c:v>
                </c:pt>
                <c:pt idx="5">
                  <c:v>29</c:v>
                </c:pt>
                <c:pt idx="6">
                  <c:v>27</c:v>
                </c:pt>
                <c:pt idx="7">
                  <c:v>23</c:v>
                </c:pt>
                <c:pt idx="8">
                  <c:v>21</c:v>
                </c:pt>
                <c:pt idx="9">
                  <c:v>20</c:v>
                </c:pt>
                <c:pt idx="10">
                  <c:v>19</c:v>
                </c:pt>
              </c:numCache>
            </c:numRef>
          </c:val>
          <c:extLst>
            <c:ext xmlns:c16="http://schemas.microsoft.com/office/drawing/2014/chart" uri="{C3380CC4-5D6E-409C-BE32-E72D297353CC}">
              <c16:uniqueId val="{00000000-B5A9-4BD2-BF64-136A9224CB01}"/>
            </c:ext>
          </c:extLst>
        </c:ser>
        <c:ser>
          <c:idx val="1"/>
          <c:order val="1"/>
          <c:tx>
            <c:strRef>
              <c:f>Sheet1!$C$1</c:f>
              <c:strCache>
                <c:ptCount val="1"/>
                <c:pt idx="0">
                  <c:v>Aug-25</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Sheet1!$C$2:$C$12</c:f>
              <c:numCache>
                <c:formatCode>General</c:formatCode>
                <c:ptCount val="11"/>
                <c:pt idx="0">
                  <c:v>43</c:v>
                </c:pt>
                <c:pt idx="1">
                  <c:v>38</c:v>
                </c:pt>
                <c:pt idx="2">
                  <c:v>37</c:v>
                </c:pt>
                <c:pt idx="3">
                  <c:v>32</c:v>
                </c:pt>
                <c:pt idx="4">
                  <c:v>27</c:v>
                </c:pt>
                <c:pt idx="5">
                  <c:v>26</c:v>
                </c:pt>
                <c:pt idx="6">
                  <c:v>25</c:v>
                </c:pt>
                <c:pt idx="7">
                  <c:v>25</c:v>
                </c:pt>
                <c:pt idx="8">
                  <c:v>18</c:v>
                </c:pt>
                <c:pt idx="9">
                  <c:v>21</c:v>
                </c:pt>
                <c:pt idx="10">
                  <c:v>19</c:v>
                </c:pt>
              </c:numCache>
            </c:numRef>
          </c:val>
          <c:extLst>
            <c:ext xmlns:c16="http://schemas.microsoft.com/office/drawing/2014/chart" uri="{C3380CC4-5D6E-409C-BE32-E72D297353CC}">
              <c16:uniqueId val="{00000000-AEA0-4C02-8D99-235921DCA9AC}"/>
            </c:ext>
          </c:extLst>
        </c:ser>
        <c:ser>
          <c:idx val="2"/>
          <c:order val="2"/>
          <c:tx>
            <c:strRef>
              <c:f>Sheet1!$D$1</c:f>
              <c:strCache>
                <c:ptCount val="1"/>
                <c:pt idx="0">
                  <c:v>Aug-24</c:v>
                </c:pt>
              </c:strCache>
            </c:strRef>
          </c:tx>
          <c:spPr>
            <a:solidFill>
              <a:srgbClr val="1DAFAD">
                <a:lumMod val="40000"/>
                <a:lumOff val="60000"/>
              </a:srgbClr>
            </a:solidFill>
            <a:ln>
              <a:solidFill>
                <a:sysClr val="window" lastClr="FFFFFF"/>
              </a:solidFill>
            </a:ln>
          </c:spPr>
          <c:invertIfNegative val="0"/>
          <c:dLbls>
            <c:numFmt formatCode="#&quot;%&quot;" sourceLinked="0"/>
            <c:spPr>
              <a:noFill/>
              <a:ln>
                <a:noFill/>
              </a:ln>
              <a:effectLst/>
            </c:spPr>
            <c:txPr>
              <a:bodyPr/>
              <a:lstStyle/>
              <a:p>
                <a:pPr>
                  <a:defRPr b="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Sheet1!$D$2:$D$12</c:f>
              <c:numCache>
                <c:formatCode>General</c:formatCode>
                <c:ptCount val="11"/>
                <c:pt idx="0">
                  <c:v>46</c:v>
                </c:pt>
                <c:pt idx="1">
                  <c:v>43</c:v>
                </c:pt>
                <c:pt idx="2">
                  <c:v>41</c:v>
                </c:pt>
                <c:pt idx="3">
                  <c:v>37</c:v>
                </c:pt>
                <c:pt idx="4">
                  <c:v>30</c:v>
                </c:pt>
                <c:pt idx="5">
                  <c:v>30</c:v>
                </c:pt>
                <c:pt idx="6">
                  <c:v>28</c:v>
                </c:pt>
                <c:pt idx="7">
                  <c:v>27</c:v>
                </c:pt>
                <c:pt idx="8">
                  <c:v>21</c:v>
                </c:pt>
                <c:pt idx="9">
                  <c:v>23</c:v>
                </c:pt>
                <c:pt idx="10">
                  <c:v>21</c:v>
                </c:pt>
              </c:numCache>
            </c:numRef>
          </c:val>
          <c:extLst>
            <c:ext xmlns:c16="http://schemas.microsoft.com/office/drawing/2014/chart" uri="{C3380CC4-5D6E-409C-BE32-E72D297353CC}">
              <c16:uniqueId val="{00000001-AEA0-4C02-8D99-235921DCA9AC}"/>
            </c:ext>
          </c:extLst>
        </c:ser>
        <c:dLbls>
          <c:showLegendKey val="0"/>
          <c:showVal val="0"/>
          <c:showCatName val="0"/>
          <c:showSerName val="0"/>
          <c:showPercent val="0"/>
          <c:showBubbleSize val="0"/>
        </c:dLbls>
        <c:gapWidth val="20"/>
        <c:axId val="170970112"/>
        <c:axId val="170971904"/>
      </c:barChart>
      <c:catAx>
        <c:axId val="170970112"/>
        <c:scaling>
          <c:orientation val="maxMin"/>
        </c:scaling>
        <c:delete val="0"/>
        <c:axPos val="l"/>
        <c:numFmt formatCode="General" sourceLinked="1"/>
        <c:majorTickMark val="out"/>
        <c:minorTickMark val="none"/>
        <c:tickLblPos val="nextTo"/>
        <c:spPr>
          <a:ln w="9525">
            <a:noFill/>
          </a:ln>
        </c:spPr>
        <c:txPr>
          <a:bodyPr rot="0" vert="horz"/>
          <a:lstStyle/>
          <a:p>
            <a:pPr>
              <a:defRPr/>
            </a:pPr>
            <a:endParaRPr lang="en-US"/>
          </a:p>
        </c:txPr>
        <c:crossAx val="170971904"/>
        <c:crosses val="autoZero"/>
        <c:auto val="1"/>
        <c:lblAlgn val="ctr"/>
        <c:lblOffset val="100"/>
        <c:tickLblSkip val="1"/>
        <c:tickMarkSkip val="1"/>
        <c:noMultiLvlLbl val="0"/>
      </c:catAx>
      <c:valAx>
        <c:axId val="170971904"/>
        <c:scaling>
          <c:orientation val="minMax"/>
        </c:scaling>
        <c:delete val="1"/>
        <c:axPos val="t"/>
        <c:numFmt formatCode="General" sourceLinked="1"/>
        <c:majorTickMark val="out"/>
        <c:minorTickMark val="none"/>
        <c:tickLblPos val="none"/>
        <c:crossAx val="170970112"/>
        <c:crosses val="autoZero"/>
        <c:crossBetween val="between"/>
      </c:valAx>
      <c:spPr>
        <a:noFill/>
        <a:ln w="25399">
          <a:noFill/>
        </a:ln>
      </c:spPr>
    </c:plotArea>
    <c:legend>
      <c:legendPos val="r"/>
      <c:layout>
        <c:manualLayout>
          <c:xMode val="edge"/>
          <c:yMode val="edge"/>
          <c:x val="0.88543636281831251"/>
          <c:y val="0.38456360994400007"/>
          <c:w val="9.8526840682107486E-2"/>
          <c:h val="0.15324824154737191"/>
        </c:manualLayout>
      </c:layout>
      <c:overlay val="0"/>
      <c:txPr>
        <a:bodyPr/>
        <a:lstStyle/>
        <a:p>
          <a:pPr>
            <a:defRPr b="1"/>
          </a:pPr>
          <a:endParaRPr lang="en-US"/>
        </a:p>
      </c:txPr>
    </c:legend>
    <c:plotVisOnly val="1"/>
    <c:dispBlanksAs val="gap"/>
    <c:showDLblsOverMax val="0"/>
  </c:chart>
  <c:spPr>
    <a:noFill/>
    <a:ln>
      <a:noFill/>
    </a:ln>
  </c:spPr>
  <c:txPr>
    <a:bodyPr/>
    <a:lstStyle/>
    <a:p>
      <a:pPr>
        <a:defRPr sz="1100" b="0" i="0" u="none" strike="noStrike" baseline="0">
          <a:solidFill>
            <a:schemeClr val="tx1"/>
          </a:solidFill>
          <a:latin typeface="Barlow" panose="00000500000000000000" pitchFamily="2" charset="0"/>
          <a:ea typeface="Arial"/>
          <a:cs typeface="Arial" panose="020B0604020202020204" pitchFamily="34" charset="0"/>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845415374170863"/>
          <c:y val="0.15711790848085422"/>
          <c:w val="0.7112634019541324"/>
          <c:h val="0.81161585158039062"/>
        </c:manualLayout>
      </c:layout>
      <c:barChart>
        <c:barDir val="bar"/>
        <c:grouping val="stacked"/>
        <c:varyColors val="0"/>
        <c:ser>
          <c:idx val="0"/>
          <c:order val="0"/>
          <c:tx>
            <c:strRef>
              <c:f>Sheet1!$B$1</c:f>
              <c:strCache>
                <c:ptCount val="1"/>
                <c:pt idx="0">
                  <c:v>Most influential</c:v>
                </c:pt>
              </c:strCache>
            </c:strRef>
          </c:tx>
          <c:spPr>
            <a:solidFill>
              <a:schemeClr val="tx2"/>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Sheet1!$B$2:$B$13</c:f>
              <c:numCache>
                <c:formatCode>0</c:formatCode>
                <c:ptCount val="12"/>
                <c:pt idx="0">
                  <c:v>21</c:v>
                </c:pt>
                <c:pt idx="1">
                  <c:v>22</c:v>
                </c:pt>
                <c:pt idx="2">
                  <c:v>15</c:v>
                </c:pt>
                <c:pt idx="3">
                  <c:v>6</c:v>
                </c:pt>
                <c:pt idx="4">
                  <c:v>8</c:v>
                </c:pt>
                <c:pt idx="5">
                  <c:v>6</c:v>
                </c:pt>
                <c:pt idx="6">
                  <c:v>6</c:v>
                </c:pt>
                <c:pt idx="7">
                  <c:v>5</c:v>
                </c:pt>
                <c:pt idx="8">
                  <c:v>4</c:v>
                </c:pt>
                <c:pt idx="9">
                  <c:v>3</c:v>
                </c:pt>
                <c:pt idx="10">
                  <c:v>2</c:v>
                </c:pt>
                <c:pt idx="11">
                  <c:v>2</c:v>
                </c:pt>
              </c:numCache>
            </c:numRef>
          </c:val>
          <c:extLst>
            <c:ext xmlns:c16="http://schemas.microsoft.com/office/drawing/2014/chart" uri="{C3380CC4-5D6E-409C-BE32-E72D297353CC}">
              <c16:uniqueId val="{00000000-7AAD-43FB-A24F-3D537031FC03}"/>
            </c:ext>
          </c:extLst>
        </c:ser>
        <c:ser>
          <c:idx val="1"/>
          <c:order val="1"/>
          <c:tx>
            <c:strRef>
              <c:f>Sheet1!$C$1</c:f>
              <c:strCache>
                <c:ptCount val="1"/>
                <c:pt idx="0">
                  <c:v>Second most influential</c:v>
                </c:pt>
              </c:strCache>
            </c:strRef>
          </c:tx>
          <c:spPr>
            <a:solidFill>
              <a:schemeClr val="accent6">
                <a:lumMod val="60000"/>
                <a:lumOff val="40000"/>
              </a:schemeClr>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Sheet1!$C$2:$C$13</c:f>
              <c:numCache>
                <c:formatCode>0</c:formatCode>
                <c:ptCount val="12"/>
                <c:pt idx="0">
                  <c:v>15</c:v>
                </c:pt>
                <c:pt idx="1">
                  <c:v>13</c:v>
                </c:pt>
                <c:pt idx="2">
                  <c:v>11</c:v>
                </c:pt>
                <c:pt idx="3">
                  <c:v>15</c:v>
                </c:pt>
                <c:pt idx="4">
                  <c:v>10</c:v>
                </c:pt>
                <c:pt idx="5">
                  <c:v>11</c:v>
                </c:pt>
                <c:pt idx="6">
                  <c:v>5</c:v>
                </c:pt>
                <c:pt idx="7">
                  <c:v>5</c:v>
                </c:pt>
                <c:pt idx="8">
                  <c:v>4</c:v>
                </c:pt>
                <c:pt idx="9">
                  <c:v>5</c:v>
                </c:pt>
                <c:pt idx="10">
                  <c:v>3</c:v>
                </c:pt>
                <c:pt idx="11">
                  <c:v>3</c:v>
                </c:pt>
              </c:numCache>
            </c:numRef>
          </c:val>
          <c:extLst>
            <c:ext xmlns:c16="http://schemas.microsoft.com/office/drawing/2014/chart" uri="{C3380CC4-5D6E-409C-BE32-E72D297353CC}">
              <c16:uniqueId val="{00000001-7AAD-43FB-A24F-3D537031FC03}"/>
            </c:ext>
          </c:extLst>
        </c:ser>
        <c:ser>
          <c:idx val="2"/>
          <c:order val="2"/>
          <c:tx>
            <c:strRef>
              <c:f>Sheet1!$D$1</c:f>
              <c:strCache>
                <c:ptCount val="1"/>
                <c:pt idx="0">
                  <c:v>Third most influential</c:v>
                </c:pt>
              </c:strCache>
            </c:strRef>
          </c:tx>
          <c:spPr>
            <a:solidFill>
              <a:schemeClr val="accent4">
                <a:lumMod val="60000"/>
                <a:lumOff val="40000"/>
              </a:schemeClr>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Sheet1!$D$2:$D$13</c:f>
              <c:numCache>
                <c:formatCode>0</c:formatCode>
                <c:ptCount val="12"/>
                <c:pt idx="0">
                  <c:v>12</c:v>
                </c:pt>
                <c:pt idx="1">
                  <c:v>12</c:v>
                </c:pt>
                <c:pt idx="2">
                  <c:v>10</c:v>
                </c:pt>
                <c:pt idx="3">
                  <c:v>10</c:v>
                </c:pt>
                <c:pt idx="4">
                  <c:v>11</c:v>
                </c:pt>
                <c:pt idx="5">
                  <c:v>11</c:v>
                </c:pt>
                <c:pt idx="6">
                  <c:v>8</c:v>
                </c:pt>
                <c:pt idx="7">
                  <c:v>7</c:v>
                </c:pt>
                <c:pt idx="8">
                  <c:v>6</c:v>
                </c:pt>
                <c:pt idx="9">
                  <c:v>6</c:v>
                </c:pt>
                <c:pt idx="10">
                  <c:v>4</c:v>
                </c:pt>
                <c:pt idx="11">
                  <c:v>3</c:v>
                </c:pt>
              </c:numCache>
            </c:numRef>
          </c:val>
          <c:extLst>
            <c:ext xmlns:c16="http://schemas.microsoft.com/office/drawing/2014/chart" uri="{C3380CC4-5D6E-409C-BE32-E72D297353CC}">
              <c16:uniqueId val="{00000002-7AAD-43FB-A24F-3D537031FC03}"/>
            </c:ext>
          </c:extLst>
        </c:ser>
        <c:ser>
          <c:idx val="3"/>
          <c:order val="3"/>
          <c:tx>
            <c:strRef>
              <c:f>Sheet1!$E$1</c:f>
              <c:strCache>
                <c:ptCount val="1"/>
              </c:strCache>
            </c:strRef>
          </c:tx>
          <c:spPr>
            <a:no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Sheet1!$E$2:$E$13</c:f>
              <c:numCache>
                <c:formatCode>0</c:formatCode>
                <c:ptCount val="12"/>
                <c:pt idx="0">
                  <c:v>48</c:v>
                </c:pt>
                <c:pt idx="1">
                  <c:v>47</c:v>
                </c:pt>
                <c:pt idx="2">
                  <c:v>35</c:v>
                </c:pt>
                <c:pt idx="3">
                  <c:v>30</c:v>
                </c:pt>
                <c:pt idx="4">
                  <c:v>29</c:v>
                </c:pt>
                <c:pt idx="5">
                  <c:v>27</c:v>
                </c:pt>
                <c:pt idx="6">
                  <c:v>19</c:v>
                </c:pt>
                <c:pt idx="7">
                  <c:v>17</c:v>
                </c:pt>
                <c:pt idx="8">
                  <c:v>15</c:v>
                </c:pt>
                <c:pt idx="9">
                  <c:v>14</c:v>
                </c:pt>
                <c:pt idx="10">
                  <c:v>10</c:v>
                </c:pt>
                <c:pt idx="11">
                  <c:v>8</c:v>
                </c:pt>
              </c:numCache>
            </c:numRef>
          </c:val>
          <c:extLst>
            <c:ext xmlns:c16="http://schemas.microsoft.com/office/drawing/2014/chart" uri="{C3380CC4-5D6E-409C-BE32-E72D297353CC}">
              <c16:uniqueId val="{00000003-7AAD-43FB-A24F-3D537031FC03}"/>
            </c:ext>
          </c:extLst>
        </c:ser>
        <c:dLbls>
          <c:showLegendKey val="0"/>
          <c:showVal val="0"/>
          <c:showCatName val="0"/>
          <c:showSerName val="0"/>
          <c:showPercent val="0"/>
          <c:showBubbleSize val="0"/>
        </c:dLbls>
        <c:gapWidth val="70"/>
        <c:overlap val="100"/>
        <c:axId val="430866840"/>
        <c:axId val="430867232"/>
      </c:barChart>
      <c:catAx>
        <c:axId val="430866840"/>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crossAx val="430867232"/>
        <c:crosses val="autoZero"/>
        <c:auto val="1"/>
        <c:lblAlgn val="ctr"/>
        <c:lblOffset val="100"/>
        <c:noMultiLvlLbl val="0"/>
      </c:catAx>
      <c:valAx>
        <c:axId val="430867232"/>
        <c:scaling>
          <c:orientation val="minMax"/>
        </c:scaling>
        <c:delete val="1"/>
        <c:axPos val="t"/>
        <c:numFmt formatCode="0" sourceLinked="1"/>
        <c:majorTickMark val="none"/>
        <c:minorTickMark val="none"/>
        <c:tickLblPos val="nextTo"/>
        <c:crossAx val="4308668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ayout>
        <c:manualLayout>
          <c:xMode val="edge"/>
          <c:yMode val="edge"/>
          <c:x val="0.28530365406689856"/>
          <c:y val="8.3923904790368944E-2"/>
          <c:w val="0.34612543857692951"/>
          <c:h val="4.8760161102977914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050">
          <a:solidFill>
            <a:schemeClr val="tx1"/>
          </a:solidFill>
          <a:latin typeface="Barlow" panose="00000500000000000000" pitchFamily="2"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640724507312809"/>
          <c:y val="3.3727307340229912E-2"/>
          <c:w val="0.45204822672032857"/>
          <c:h val="0.9633333333333336"/>
        </c:manualLayout>
      </c:layout>
      <c:barChart>
        <c:barDir val="bar"/>
        <c:grouping val="clustered"/>
        <c:varyColors val="0"/>
        <c:ser>
          <c:idx val="0"/>
          <c:order val="0"/>
          <c:tx>
            <c:strRef>
              <c:f>Sheet1!$B$1</c:f>
              <c:strCache>
                <c:ptCount val="1"/>
                <c:pt idx="0">
                  <c:v>Apr '26</c:v>
                </c:pt>
              </c:strCache>
            </c:strRef>
          </c:tx>
          <c:spPr>
            <a:solidFill>
              <a:srgbClr val="103C50"/>
            </a:solidFill>
            <a:ln>
              <a:solidFill>
                <a:srgbClr val="FFFFFF"/>
              </a:solidFill>
            </a:ln>
          </c:spPr>
          <c:invertIfNegative val="0"/>
          <c:dLbls>
            <c:numFmt formatCode="#&quot;%&quot;"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 (either traditional or online TV)</c:v>
                </c:pt>
                <c:pt idx="1">
                  <c:v>Newspapers/press (either traditional print or online)</c:v>
                </c:pt>
                <c:pt idx="2">
                  <c:v>Social media sites/platforms (Facebook, Twitter, etc.)</c:v>
                </c:pt>
                <c:pt idx="3">
                  <c:v>Radio (either traditional or online radio)</c:v>
                </c:pt>
                <c:pt idx="4">
                  <c:v>Podcasts</c:v>
                </c:pt>
              </c:strCache>
            </c:strRef>
          </c:cat>
          <c:val>
            <c:numRef>
              <c:f>Sheet1!$B$2:$B$6</c:f>
              <c:numCache>
                <c:formatCode>0</c:formatCode>
                <c:ptCount val="5"/>
                <c:pt idx="0">
                  <c:v>57</c:v>
                </c:pt>
                <c:pt idx="1">
                  <c:v>46</c:v>
                </c:pt>
                <c:pt idx="2">
                  <c:v>46</c:v>
                </c:pt>
                <c:pt idx="3">
                  <c:v>42</c:v>
                </c:pt>
                <c:pt idx="4">
                  <c:v>13</c:v>
                </c:pt>
              </c:numCache>
            </c:numRef>
          </c:val>
          <c:extLst>
            <c:ext xmlns:c16="http://schemas.microsoft.com/office/drawing/2014/chart" uri="{C3380CC4-5D6E-409C-BE32-E72D297353CC}">
              <c16:uniqueId val="{00000000-6A15-4477-BC7A-A886C05A9BB7}"/>
            </c:ext>
          </c:extLst>
        </c:ser>
        <c:ser>
          <c:idx val="1"/>
          <c:order val="1"/>
          <c:tx>
            <c:strRef>
              <c:f>Sheet1!$C$1</c:f>
              <c:strCache>
                <c:ptCount val="1"/>
                <c:pt idx="0">
                  <c:v>Aug-25</c:v>
                </c:pt>
              </c:strCache>
            </c:strRef>
          </c:tx>
          <c:spPr>
            <a:solidFill>
              <a:srgbClr val="103C50">
                <a:lumMod val="90000"/>
                <a:lumOff val="10000"/>
              </a:srgbClr>
            </a:solidFill>
            <a:ln>
              <a:solidFill>
                <a:srgbClr val="FFFFFF"/>
              </a:solidFill>
            </a:ln>
          </c:spPr>
          <c:invertIfNegative val="0"/>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Twitter, etc.)</c:v>
                </c:pt>
                <c:pt idx="3">
                  <c:v>Radio (either traditional or online radio)</c:v>
                </c:pt>
                <c:pt idx="4">
                  <c:v>Podcasts</c:v>
                </c:pt>
              </c:strCache>
            </c:strRef>
          </c:cat>
          <c:val>
            <c:numRef>
              <c:f>Sheet1!$C$2:$C$6</c:f>
              <c:numCache>
                <c:formatCode>General</c:formatCode>
                <c:ptCount val="5"/>
                <c:pt idx="0">
                  <c:v>56</c:v>
                </c:pt>
                <c:pt idx="1">
                  <c:v>49</c:v>
                </c:pt>
                <c:pt idx="2">
                  <c:v>46</c:v>
                </c:pt>
                <c:pt idx="3">
                  <c:v>42</c:v>
                </c:pt>
                <c:pt idx="4">
                  <c:v>14</c:v>
                </c:pt>
              </c:numCache>
            </c:numRef>
          </c:val>
          <c:extLst>
            <c:ext xmlns:c16="http://schemas.microsoft.com/office/drawing/2014/chart" uri="{C3380CC4-5D6E-409C-BE32-E72D297353CC}">
              <c16:uniqueId val="{00000001-6A15-4477-BC7A-A886C05A9BB7}"/>
            </c:ext>
          </c:extLst>
        </c:ser>
        <c:ser>
          <c:idx val="2"/>
          <c:order val="2"/>
          <c:tx>
            <c:strRef>
              <c:f>Sheet1!$D$1</c:f>
              <c:strCache>
                <c:ptCount val="1"/>
                <c:pt idx="0">
                  <c:v>Aug-24</c:v>
                </c:pt>
              </c:strCache>
            </c:strRef>
          </c:tx>
          <c:spPr>
            <a:solidFill>
              <a:srgbClr val="103C50">
                <a:lumMod val="75000"/>
                <a:lumOff val="25000"/>
              </a:srgbClr>
            </a:solidFill>
            <a:ln>
              <a:solidFill>
                <a:srgbClr val="FFFFFF"/>
              </a:solidFill>
            </a:ln>
          </c:spPr>
          <c:invertIfNegative val="0"/>
          <c:dLbls>
            <c:numFmt formatCode="#&quot;%&quot;"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Twitter, etc.)</c:v>
                </c:pt>
                <c:pt idx="3">
                  <c:v>Radio (either traditional or online radio)</c:v>
                </c:pt>
                <c:pt idx="4">
                  <c:v>Podcasts</c:v>
                </c:pt>
              </c:strCache>
            </c:strRef>
          </c:cat>
          <c:val>
            <c:numRef>
              <c:f>Sheet1!$D$2:$D$6</c:f>
              <c:numCache>
                <c:formatCode>General</c:formatCode>
                <c:ptCount val="5"/>
                <c:pt idx="0">
                  <c:v>61</c:v>
                </c:pt>
                <c:pt idx="1">
                  <c:v>48</c:v>
                </c:pt>
                <c:pt idx="2">
                  <c:v>45</c:v>
                </c:pt>
                <c:pt idx="3">
                  <c:v>44</c:v>
                </c:pt>
                <c:pt idx="4">
                  <c:v>12</c:v>
                </c:pt>
              </c:numCache>
            </c:numRef>
          </c:val>
          <c:extLst>
            <c:ext xmlns:c16="http://schemas.microsoft.com/office/drawing/2014/chart" uri="{C3380CC4-5D6E-409C-BE32-E72D297353CC}">
              <c16:uniqueId val="{00000002-6A15-4477-BC7A-A886C05A9BB7}"/>
            </c:ext>
          </c:extLst>
        </c:ser>
        <c:ser>
          <c:idx val="3"/>
          <c:order val="3"/>
          <c:tx>
            <c:strRef>
              <c:f>Sheet1!$E$1</c:f>
              <c:strCache>
                <c:ptCount val="1"/>
                <c:pt idx="0">
                  <c:v>Nov-23</c:v>
                </c:pt>
              </c:strCache>
            </c:strRef>
          </c:tx>
          <c:spPr>
            <a:solidFill>
              <a:srgbClr val="103C50">
                <a:lumMod val="50000"/>
                <a:lumOff val="50000"/>
              </a:srgbClr>
            </a:solidFill>
            <a:ln>
              <a:solidFill>
                <a:srgbClr val="FFFFFF"/>
              </a:solidFill>
            </a:ln>
          </c:spPr>
          <c:invertIfNegative val="0"/>
          <c:dLbls>
            <c:numFmt formatCode="#&quot;%&quot;"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Twitter, etc.)</c:v>
                </c:pt>
                <c:pt idx="3">
                  <c:v>Radio (either traditional or online radio)</c:v>
                </c:pt>
                <c:pt idx="4">
                  <c:v>Podcasts</c:v>
                </c:pt>
              </c:strCache>
            </c:strRef>
          </c:cat>
          <c:val>
            <c:numRef>
              <c:f>Sheet1!$E$2:$E$6</c:f>
              <c:numCache>
                <c:formatCode>General</c:formatCode>
                <c:ptCount val="5"/>
                <c:pt idx="0">
                  <c:v>63</c:v>
                </c:pt>
                <c:pt idx="1">
                  <c:v>49</c:v>
                </c:pt>
                <c:pt idx="2">
                  <c:v>42</c:v>
                </c:pt>
                <c:pt idx="3">
                  <c:v>44</c:v>
                </c:pt>
                <c:pt idx="4">
                  <c:v>12</c:v>
                </c:pt>
              </c:numCache>
            </c:numRef>
          </c:val>
          <c:extLst>
            <c:ext xmlns:c16="http://schemas.microsoft.com/office/drawing/2014/chart" uri="{C3380CC4-5D6E-409C-BE32-E72D297353CC}">
              <c16:uniqueId val="{00000000-ED80-4305-BF30-6441ED6A9DA7}"/>
            </c:ext>
          </c:extLst>
        </c:ser>
        <c:ser>
          <c:idx val="4"/>
          <c:order val="4"/>
          <c:tx>
            <c:strRef>
              <c:f>Sheet1!$F$1</c:f>
              <c:strCache>
                <c:ptCount val="1"/>
                <c:pt idx="0">
                  <c:v>Nov-22</c:v>
                </c:pt>
              </c:strCache>
            </c:strRef>
          </c:tx>
          <c:spPr>
            <a:solidFill>
              <a:srgbClr val="103C50">
                <a:lumMod val="25000"/>
                <a:lumOff val="75000"/>
              </a:srgbClr>
            </a:solidFill>
            <a:ln w="12700">
              <a:solidFill>
                <a:srgbClr val="FFFFFF"/>
              </a:solidFill>
            </a:ln>
          </c:spPr>
          <c:invertIfNegative val="0"/>
          <c:dLbls>
            <c:numFmt formatCode="#&quot;%&quot;" sourceLinked="0"/>
            <c:spPr>
              <a:noFill/>
              <a:ln w="25399">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Twitter, etc.)</c:v>
                </c:pt>
                <c:pt idx="3">
                  <c:v>Radio (either traditional or online radio)</c:v>
                </c:pt>
                <c:pt idx="4">
                  <c:v>Podcasts</c:v>
                </c:pt>
              </c:strCache>
            </c:strRef>
          </c:cat>
          <c:val>
            <c:numRef>
              <c:f>Sheet1!$F$2:$F$6</c:f>
              <c:numCache>
                <c:formatCode>General</c:formatCode>
                <c:ptCount val="5"/>
                <c:pt idx="0">
                  <c:v>63</c:v>
                </c:pt>
                <c:pt idx="1">
                  <c:v>49</c:v>
                </c:pt>
                <c:pt idx="2">
                  <c:v>42</c:v>
                </c:pt>
                <c:pt idx="3">
                  <c:v>45</c:v>
                </c:pt>
                <c:pt idx="4">
                  <c:v>10</c:v>
                </c:pt>
              </c:numCache>
            </c:numRef>
          </c:val>
          <c:extLst>
            <c:ext xmlns:c16="http://schemas.microsoft.com/office/drawing/2014/chart" uri="{C3380CC4-5D6E-409C-BE32-E72D297353CC}">
              <c16:uniqueId val="{00000000-215B-4EE0-93AB-9655F2AE75DC}"/>
            </c:ext>
          </c:extLst>
        </c:ser>
        <c:ser>
          <c:idx val="5"/>
          <c:order val="5"/>
          <c:tx>
            <c:strRef>
              <c:f>Sheet1!$G$1</c:f>
              <c:strCache>
                <c:ptCount val="1"/>
                <c:pt idx="0">
                  <c:v>Dec-21</c:v>
                </c:pt>
              </c:strCache>
            </c:strRef>
          </c:tx>
          <c:spPr>
            <a:solidFill>
              <a:srgbClr val="103C50">
                <a:lumMod val="10000"/>
                <a:lumOff val="90000"/>
              </a:srgbClr>
            </a:solidFill>
          </c:spPr>
          <c:invertIfNegative val="0"/>
          <c:dLbls>
            <c:numFmt formatCode="#&quot;%&quot;" sourceLinked="0"/>
            <c:spPr>
              <a:noFill/>
              <a:ln>
                <a:noFill/>
              </a:ln>
              <a:effectLst/>
            </c:spPr>
            <c:txPr>
              <a:bodyPr wrap="square" lIns="38100" tIns="19050" rIns="38100" bIns="19050" anchor="ctr" anchorCtr="0">
                <a:spAutoFit/>
              </a:bodyPr>
              <a:lstStyle/>
              <a:p>
                <a:pPr algn="ctr">
                  <a:defRPr lang="en-US" sz="1050" b="1" i="0" u="none" strike="noStrike" kern="1200" baseline="0">
                    <a:solidFill>
                      <a:schemeClr val="tx1"/>
                    </a:solidFill>
                    <a:latin typeface="Barlow" panose="00000500000000000000" pitchFamily="2" charset="0"/>
                    <a:ea typeface="Arial"/>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Twitter, etc.)</c:v>
                </c:pt>
                <c:pt idx="3">
                  <c:v>Radio (either traditional or online radio)</c:v>
                </c:pt>
                <c:pt idx="4">
                  <c:v>Podcasts</c:v>
                </c:pt>
              </c:strCache>
            </c:strRef>
          </c:cat>
          <c:val>
            <c:numRef>
              <c:f>Sheet1!$G$2:$G$6</c:f>
              <c:numCache>
                <c:formatCode>0</c:formatCode>
                <c:ptCount val="5"/>
                <c:pt idx="0">
                  <c:v>66</c:v>
                </c:pt>
                <c:pt idx="1">
                  <c:v>49</c:v>
                </c:pt>
                <c:pt idx="2">
                  <c:v>35</c:v>
                </c:pt>
                <c:pt idx="3">
                  <c:v>47</c:v>
                </c:pt>
                <c:pt idx="4">
                  <c:v>10</c:v>
                </c:pt>
              </c:numCache>
            </c:numRef>
          </c:val>
          <c:extLst>
            <c:ext xmlns:c16="http://schemas.microsoft.com/office/drawing/2014/chart" uri="{C3380CC4-5D6E-409C-BE32-E72D297353CC}">
              <c16:uniqueId val="{00000002-204C-4390-BED0-3E876B5F8691}"/>
            </c:ext>
          </c:extLst>
        </c:ser>
        <c:dLbls>
          <c:showLegendKey val="0"/>
          <c:showVal val="0"/>
          <c:showCatName val="0"/>
          <c:showSerName val="0"/>
          <c:showPercent val="0"/>
          <c:showBubbleSize val="0"/>
        </c:dLbls>
        <c:gapWidth val="20"/>
        <c:axId val="170970112"/>
        <c:axId val="170971904"/>
      </c:barChart>
      <c:catAx>
        <c:axId val="170970112"/>
        <c:scaling>
          <c:orientation val="maxMin"/>
        </c:scaling>
        <c:delete val="0"/>
        <c:axPos val="l"/>
        <c:numFmt formatCode="General" sourceLinked="1"/>
        <c:majorTickMark val="out"/>
        <c:minorTickMark val="none"/>
        <c:tickLblPos val="nextTo"/>
        <c:spPr>
          <a:ln w="9525">
            <a:noFill/>
          </a:ln>
        </c:spPr>
        <c:txPr>
          <a:bodyPr rot="0" vert="horz"/>
          <a:lstStyle/>
          <a:p>
            <a:pPr>
              <a:defRPr sz="1100" b="0"/>
            </a:pPr>
            <a:endParaRPr lang="en-US"/>
          </a:p>
        </c:txPr>
        <c:crossAx val="170971904"/>
        <c:crosses val="autoZero"/>
        <c:auto val="1"/>
        <c:lblAlgn val="ctr"/>
        <c:lblOffset val="100"/>
        <c:tickLblSkip val="1"/>
        <c:tickMarkSkip val="1"/>
        <c:noMultiLvlLbl val="0"/>
      </c:catAx>
      <c:valAx>
        <c:axId val="170971904"/>
        <c:scaling>
          <c:orientation val="minMax"/>
        </c:scaling>
        <c:delete val="1"/>
        <c:axPos val="t"/>
        <c:numFmt formatCode="0" sourceLinked="1"/>
        <c:majorTickMark val="out"/>
        <c:minorTickMark val="none"/>
        <c:tickLblPos val="none"/>
        <c:crossAx val="170970112"/>
        <c:crosses val="autoZero"/>
        <c:crossBetween val="between"/>
      </c:valAx>
      <c:spPr>
        <a:noFill/>
        <a:ln w="25399">
          <a:noFill/>
        </a:ln>
      </c:spPr>
    </c:plotArea>
    <c:legend>
      <c:legendPos val="r"/>
      <c:legendEntry>
        <c:idx val="0"/>
        <c:txPr>
          <a:bodyPr/>
          <a:lstStyle/>
          <a:p>
            <a:pPr>
              <a:defRPr b="0"/>
            </a:pPr>
            <a:endParaRPr lang="en-US"/>
          </a:p>
        </c:txPr>
      </c:legendEntry>
      <c:layout>
        <c:manualLayout>
          <c:xMode val="edge"/>
          <c:yMode val="edge"/>
          <c:x val="0.92431571032578808"/>
          <c:y val="0.50115651563173946"/>
          <c:w val="6.6097835372235195E-2"/>
          <c:h val="0.32525942282911652"/>
        </c:manualLayout>
      </c:layout>
      <c:overlay val="0"/>
      <c:txPr>
        <a:bodyPr/>
        <a:lstStyle/>
        <a:p>
          <a:pPr>
            <a:defRPr b="0"/>
          </a:pPr>
          <a:endParaRPr lang="en-US"/>
        </a:p>
      </c:txPr>
    </c:legend>
    <c:plotVisOnly val="1"/>
    <c:dispBlanksAs val="gap"/>
    <c:showDLblsOverMax val="0"/>
  </c:chart>
  <c:spPr>
    <a:noFill/>
    <a:ln>
      <a:noFill/>
    </a:ln>
  </c:spPr>
  <c:txPr>
    <a:bodyPr/>
    <a:lstStyle/>
    <a:p>
      <a:pPr>
        <a:defRPr sz="1050" b="1" i="0" u="none" strike="noStrike" baseline="0">
          <a:solidFill>
            <a:schemeClr val="tx1"/>
          </a:solidFill>
          <a:latin typeface="Barlow" panose="00000500000000000000" pitchFamily="2" charset="0"/>
          <a:ea typeface="Arial"/>
          <a:cs typeface="Arial" panose="020B0604020202020204" pitchFamily="34" charset="0"/>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6342184479265933"/>
          <c:y val="3.3727307340229912E-2"/>
          <c:w val="0.40064106574210112"/>
          <c:h val="0.9633333333333336"/>
        </c:manualLayout>
      </c:layout>
      <c:barChart>
        <c:barDir val="bar"/>
        <c:grouping val="clustered"/>
        <c:varyColors val="0"/>
        <c:ser>
          <c:idx val="0"/>
          <c:order val="0"/>
          <c:tx>
            <c:strRef>
              <c:f>Sheet1!$B$1</c:f>
              <c:strCache>
                <c:ptCount val="1"/>
                <c:pt idx="0">
                  <c:v>Apr '26</c:v>
                </c:pt>
              </c:strCache>
            </c:strRef>
          </c:tx>
          <c:spPr>
            <a:solidFill>
              <a:srgbClr val="452567"/>
            </a:solidFill>
            <a:ln w="12700">
              <a:solidFill>
                <a:srgbClr val="FFFFFF"/>
              </a:solidFill>
            </a:ln>
          </c:spPr>
          <c:invertIfNegative val="0"/>
          <c:dLbls>
            <c:numFmt formatCode="#&quot;%&quot;" sourceLinked="0"/>
            <c:spPr>
              <a:noFill/>
              <a:ln w="25399">
                <a:noFill/>
              </a:ln>
            </c:spPr>
            <c:txPr>
              <a:bodyPr/>
              <a:lstStyle/>
              <a:p>
                <a:pPr>
                  <a:defRPr sz="12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 (either traditional or online TV)</c:v>
                </c:pt>
                <c:pt idx="1">
                  <c:v>Newspapers/press (either traditional print or online)</c:v>
                </c:pt>
                <c:pt idx="2">
                  <c:v>Social media sites/platforms (Facebook, Twitter, etc.)</c:v>
                </c:pt>
                <c:pt idx="3">
                  <c:v>Radio (either traditional or online radio)</c:v>
                </c:pt>
                <c:pt idx="4">
                  <c:v>Podcasts</c:v>
                </c:pt>
              </c:strCache>
            </c:strRef>
          </c:cat>
          <c:val>
            <c:numRef>
              <c:f>Sheet1!$B$2:$B$6</c:f>
              <c:numCache>
                <c:formatCode>0</c:formatCode>
                <c:ptCount val="5"/>
                <c:pt idx="0">
                  <c:v>57</c:v>
                </c:pt>
                <c:pt idx="1">
                  <c:v>46</c:v>
                </c:pt>
                <c:pt idx="2">
                  <c:v>46</c:v>
                </c:pt>
                <c:pt idx="3">
                  <c:v>42</c:v>
                </c:pt>
                <c:pt idx="4">
                  <c:v>13</c:v>
                </c:pt>
              </c:numCache>
            </c:numRef>
          </c:val>
          <c:extLst>
            <c:ext xmlns:c16="http://schemas.microsoft.com/office/drawing/2014/chart" uri="{C3380CC4-5D6E-409C-BE32-E72D297353CC}">
              <c16:uniqueId val="{00000000-6A15-4477-BC7A-A886C05A9BB7}"/>
            </c:ext>
          </c:extLst>
        </c:ser>
        <c:dLbls>
          <c:showLegendKey val="0"/>
          <c:showVal val="0"/>
          <c:showCatName val="0"/>
          <c:showSerName val="0"/>
          <c:showPercent val="0"/>
          <c:showBubbleSize val="0"/>
        </c:dLbls>
        <c:gapWidth val="80"/>
        <c:axId val="170970112"/>
        <c:axId val="170971904"/>
      </c:barChart>
      <c:catAx>
        <c:axId val="170970112"/>
        <c:scaling>
          <c:orientation val="maxMin"/>
        </c:scaling>
        <c:delete val="0"/>
        <c:axPos val="l"/>
        <c:numFmt formatCode="General" sourceLinked="1"/>
        <c:majorTickMark val="out"/>
        <c:minorTickMark val="none"/>
        <c:tickLblPos val="nextTo"/>
        <c:spPr>
          <a:ln w="9525">
            <a:noFill/>
          </a:ln>
        </c:spPr>
        <c:txPr>
          <a:bodyPr rot="0" vert="horz"/>
          <a:lstStyle/>
          <a:p>
            <a:pPr>
              <a:defRPr sz="1100"/>
            </a:pPr>
            <a:endParaRPr lang="en-US"/>
          </a:p>
        </c:txPr>
        <c:crossAx val="170971904"/>
        <c:crosses val="autoZero"/>
        <c:auto val="1"/>
        <c:lblAlgn val="ctr"/>
        <c:lblOffset val="100"/>
        <c:tickLblSkip val="1"/>
        <c:tickMarkSkip val="1"/>
        <c:noMultiLvlLbl val="0"/>
      </c:catAx>
      <c:valAx>
        <c:axId val="170971904"/>
        <c:scaling>
          <c:orientation val="minMax"/>
        </c:scaling>
        <c:delete val="1"/>
        <c:axPos val="t"/>
        <c:numFmt formatCode="0" sourceLinked="1"/>
        <c:majorTickMark val="out"/>
        <c:minorTickMark val="none"/>
        <c:tickLblPos val="none"/>
        <c:crossAx val="170970112"/>
        <c:crosses val="autoZero"/>
        <c:crossBetween val="between"/>
      </c:valAx>
      <c:spPr>
        <a:noFill/>
        <a:ln w="25399">
          <a:noFill/>
        </a:ln>
      </c:spPr>
    </c:plotArea>
    <c:plotVisOnly val="1"/>
    <c:dispBlanksAs val="gap"/>
    <c:showDLblsOverMax val="0"/>
  </c:chart>
  <c:spPr>
    <a:noFill/>
    <a:ln>
      <a:noFill/>
    </a:ln>
  </c:spPr>
  <c:txPr>
    <a:bodyPr/>
    <a:lstStyle/>
    <a:p>
      <a:pPr>
        <a:defRPr sz="900" b="0" i="0" u="none" strike="noStrike" baseline="0">
          <a:solidFill>
            <a:schemeClr val="tx1"/>
          </a:solidFill>
          <a:latin typeface="Barlow" panose="00000500000000000000" pitchFamily="2" charset="0"/>
          <a:ea typeface="Arial"/>
          <a:cs typeface="Arial" panose="020B0604020202020204" pitchFamily="34" charset="0"/>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5676907702524108"/>
          <c:y val="0.15711790848085422"/>
          <c:w val="0.64294851133033792"/>
          <c:h val="0.81161585158039062"/>
        </c:manualLayout>
      </c:layout>
      <c:barChart>
        <c:barDir val="bar"/>
        <c:grouping val="stacked"/>
        <c:varyColors val="0"/>
        <c:ser>
          <c:idx val="0"/>
          <c:order val="0"/>
          <c:tx>
            <c:strRef>
              <c:f>Sheet1!$B$1</c:f>
              <c:strCache>
                <c:ptCount val="1"/>
                <c:pt idx="0">
                  <c:v>Most influential</c:v>
                </c:pt>
              </c:strCache>
            </c:strRef>
          </c:tx>
          <c:spPr>
            <a:solidFill>
              <a:srgbClr val="1DAFAD"/>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Sheet1!$B$2:$B$13</c:f>
              <c:numCache>
                <c:formatCode>0</c:formatCode>
                <c:ptCount val="12"/>
                <c:pt idx="0">
                  <c:v>16</c:v>
                </c:pt>
                <c:pt idx="1">
                  <c:v>12</c:v>
                </c:pt>
                <c:pt idx="2">
                  <c:v>17</c:v>
                </c:pt>
                <c:pt idx="3">
                  <c:v>9</c:v>
                </c:pt>
                <c:pt idx="4">
                  <c:v>8</c:v>
                </c:pt>
                <c:pt idx="5">
                  <c:v>7</c:v>
                </c:pt>
                <c:pt idx="6">
                  <c:v>9</c:v>
                </c:pt>
                <c:pt idx="7">
                  <c:v>6</c:v>
                </c:pt>
                <c:pt idx="8">
                  <c:v>6</c:v>
                </c:pt>
                <c:pt idx="9">
                  <c:v>4</c:v>
                </c:pt>
                <c:pt idx="10">
                  <c:v>3</c:v>
                </c:pt>
                <c:pt idx="11">
                  <c:v>2</c:v>
                </c:pt>
              </c:numCache>
            </c:numRef>
          </c:val>
          <c:extLst>
            <c:ext xmlns:c16="http://schemas.microsoft.com/office/drawing/2014/chart" uri="{C3380CC4-5D6E-409C-BE32-E72D297353CC}">
              <c16:uniqueId val="{00000000-51CD-402B-ACE5-4E4E6A943B81}"/>
            </c:ext>
          </c:extLst>
        </c:ser>
        <c:ser>
          <c:idx val="1"/>
          <c:order val="1"/>
          <c:tx>
            <c:strRef>
              <c:f>Sheet1!$C$1</c:f>
              <c:strCache>
                <c:ptCount val="1"/>
                <c:pt idx="0">
                  <c:v>Second most influential</c:v>
                </c:pt>
              </c:strCache>
            </c:strRef>
          </c:tx>
          <c:spPr>
            <a:solidFill>
              <a:srgbClr val="9FE5D8"/>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Sheet1!$C$2:$C$13</c:f>
              <c:numCache>
                <c:formatCode>0</c:formatCode>
                <c:ptCount val="12"/>
                <c:pt idx="0">
                  <c:v>15</c:v>
                </c:pt>
                <c:pt idx="1">
                  <c:v>11</c:v>
                </c:pt>
                <c:pt idx="2">
                  <c:v>8</c:v>
                </c:pt>
                <c:pt idx="3">
                  <c:v>10</c:v>
                </c:pt>
                <c:pt idx="4">
                  <c:v>11</c:v>
                </c:pt>
                <c:pt idx="5">
                  <c:v>10</c:v>
                </c:pt>
                <c:pt idx="6">
                  <c:v>7</c:v>
                </c:pt>
                <c:pt idx="7">
                  <c:v>9</c:v>
                </c:pt>
                <c:pt idx="8">
                  <c:v>6</c:v>
                </c:pt>
                <c:pt idx="9">
                  <c:v>5</c:v>
                </c:pt>
                <c:pt idx="10">
                  <c:v>4</c:v>
                </c:pt>
                <c:pt idx="11">
                  <c:v>2</c:v>
                </c:pt>
              </c:numCache>
            </c:numRef>
          </c:val>
          <c:extLst>
            <c:ext xmlns:c16="http://schemas.microsoft.com/office/drawing/2014/chart" uri="{C3380CC4-5D6E-409C-BE32-E72D297353CC}">
              <c16:uniqueId val="{00000001-51CD-402B-ACE5-4E4E6A943B81}"/>
            </c:ext>
          </c:extLst>
        </c:ser>
        <c:ser>
          <c:idx val="2"/>
          <c:order val="2"/>
          <c:tx>
            <c:strRef>
              <c:f>Sheet1!$D$1</c:f>
              <c:strCache>
                <c:ptCount val="1"/>
                <c:pt idx="0">
                  <c:v>Third most influential</c:v>
                </c:pt>
              </c:strCache>
            </c:strRef>
          </c:tx>
          <c:spPr>
            <a:solidFill>
              <a:srgbClr val="452567">
                <a:lumMod val="60000"/>
                <a:lumOff val="40000"/>
              </a:srgbClr>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Sheet1!$D$2:$D$13</c:f>
              <c:numCache>
                <c:formatCode>0</c:formatCode>
                <c:ptCount val="12"/>
                <c:pt idx="0">
                  <c:v>12</c:v>
                </c:pt>
                <c:pt idx="1">
                  <c:v>11</c:v>
                </c:pt>
                <c:pt idx="2">
                  <c:v>7</c:v>
                </c:pt>
                <c:pt idx="3">
                  <c:v>11</c:v>
                </c:pt>
                <c:pt idx="4">
                  <c:v>10</c:v>
                </c:pt>
                <c:pt idx="5">
                  <c:v>11</c:v>
                </c:pt>
                <c:pt idx="6">
                  <c:v>9</c:v>
                </c:pt>
                <c:pt idx="7">
                  <c:v>10</c:v>
                </c:pt>
                <c:pt idx="8">
                  <c:v>9</c:v>
                </c:pt>
                <c:pt idx="9">
                  <c:v>4</c:v>
                </c:pt>
                <c:pt idx="10">
                  <c:v>4</c:v>
                </c:pt>
                <c:pt idx="11">
                  <c:v>3</c:v>
                </c:pt>
              </c:numCache>
            </c:numRef>
          </c:val>
          <c:extLst>
            <c:ext xmlns:c16="http://schemas.microsoft.com/office/drawing/2014/chart" uri="{C3380CC4-5D6E-409C-BE32-E72D297353CC}">
              <c16:uniqueId val="{00000002-51CD-402B-ACE5-4E4E6A943B81}"/>
            </c:ext>
          </c:extLst>
        </c:ser>
        <c:ser>
          <c:idx val="3"/>
          <c:order val="3"/>
          <c:tx>
            <c:strRef>
              <c:f>Sheet1!$E$1</c:f>
              <c:strCache>
                <c:ptCount val="1"/>
              </c:strCache>
            </c:strRef>
          </c:tx>
          <c:spPr>
            <a:no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Sheet1!$E$2:$E$13</c:f>
              <c:numCache>
                <c:formatCode>0</c:formatCode>
                <c:ptCount val="12"/>
                <c:pt idx="0">
                  <c:v>43</c:v>
                </c:pt>
                <c:pt idx="1">
                  <c:v>34</c:v>
                </c:pt>
                <c:pt idx="2">
                  <c:v>32</c:v>
                </c:pt>
                <c:pt idx="3">
                  <c:v>30</c:v>
                </c:pt>
                <c:pt idx="4">
                  <c:v>29</c:v>
                </c:pt>
                <c:pt idx="5">
                  <c:v>28</c:v>
                </c:pt>
                <c:pt idx="6">
                  <c:v>26</c:v>
                </c:pt>
                <c:pt idx="7">
                  <c:v>25</c:v>
                </c:pt>
                <c:pt idx="8">
                  <c:v>22</c:v>
                </c:pt>
                <c:pt idx="9">
                  <c:v>14</c:v>
                </c:pt>
                <c:pt idx="10">
                  <c:v>11</c:v>
                </c:pt>
                <c:pt idx="11">
                  <c:v>7</c:v>
                </c:pt>
              </c:numCache>
            </c:numRef>
          </c:val>
          <c:extLst>
            <c:ext xmlns:c16="http://schemas.microsoft.com/office/drawing/2014/chart" uri="{C3380CC4-5D6E-409C-BE32-E72D297353CC}">
              <c16:uniqueId val="{00000003-51CD-402B-ACE5-4E4E6A943B81}"/>
            </c:ext>
          </c:extLst>
        </c:ser>
        <c:dLbls>
          <c:showLegendKey val="0"/>
          <c:showVal val="0"/>
          <c:showCatName val="0"/>
          <c:showSerName val="0"/>
          <c:showPercent val="0"/>
          <c:showBubbleSize val="0"/>
        </c:dLbls>
        <c:gapWidth val="53"/>
        <c:overlap val="100"/>
        <c:axId val="430866840"/>
        <c:axId val="430867232"/>
      </c:barChart>
      <c:catAx>
        <c:axId val="430866840"/>
        <c:scaling>
          <c:orientation val="maxMin"/>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crossAx val="430867232"/>
        <c:crosses val="autoZero"/>
        <c:auto val="1"/>
        <c:lblAlgn val="ctr"/>
        <c:lblOffset val="100"/>
        <c:noMultiLvlLbl val="0"/>
      </c:catAx>
      <c:valAx>
        <c:axId val="430867232"/>
        <c:scaling>
          <c:orientation val="minMax"/>
        </c:scaling>
        <c:delete val="1"/>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43086684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ayout>
        <c:manualLayout>
          <c:xMode val="edge"/>
          <c:yMode val="edge"/>
          <c:x val="0.10403027039636487"/>
          <c:y val="8.2774064569562392E-2"/>
          <c:w val="0.65685272489414903"/>
          <c:h val="4.745794528710201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050">
          <a:solidFill>
            <a:schemeClr val="tx1"/>
          </a:solidFill>
          <a:latin typeface="Barlow" panose="00000500000000000000" pitchFamily="2" charset="0"/>
          <a:cs typeface="Arial" panose="020B0604020202020204" pitchFamily="34" charset="0"/>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3523245501182568"/>
          <c:y val="3.3727307340229912E-2"/>
          <c:w val="0.42246480412242449"/>
          <c:h val="0.9633333333333336"/>
        </c:manualLayout>
      </c:layout>
      <c:barChart>
        <c:barDir val="bar"/>
        <c:grouping val="clustered"/>
        <c:varyColors val="0"/>
        <c:ser>
          <c:idx val="0"/>
          <c:order val="0"/>
          <c:tx>
            <c:strRef>
              <c:f>Sheet1!$B$1</c:f>
              <c:strCache>
                <c:ptCount val="1"/>
                <c:pt idx="0">
                  <c:v>Mar '26</c:v>
                </c:pt>
              </c:strCache>
            </c:strRef>
          </c:tx>
          <c:spPr>
            <a:solidFill>
              <a:srgbClr val="1DAFAD"/>
            </a:solidFill>
            <a:ln w="28575">
              <a:solidFill>
                <a:srgbClr val="FFFFFF"/>
              </a:solidFill>
            </a:ln>
          </c:spPr>
          <c:invertIfNegative val="0"/>
          <c:dLbls>
            <c:numFmt formatCode="#&quot;%&quot;" sourceLinked="0"/>
            <c:spPr>
              <a:noFill/>
              <a:ln w="25399">
                <a:noFill/>
              </a:ln>
            </c:spPr>
            <c:txPr>
              <a:bodyPr/>
              <a:lstStyle/>
              <a:p>
                <a:pPr>
                  <a:defRPr sz="12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pt idx="10">
                  <c:v>Poor levels of health in general</c:v>
                </c:pt>
                <c:pt idx="11">
                  <c:v>Land and climate isn’t suitable for agriculture</c:v>
                </c:pt>
                <c:pt idx="12">
                  <c:v>High prevalence of disease</c:v>
                </c:pt>
                <c:pt idx="13">
                  <c:v>People in these countries keep having too many children</c:v>
                </c:pt>
                <c:pt idx="14">
                  <c:v>Not enough investment by corporations who prefer to invest in more developed countries</c:v>
                </c:pt>
                <c:pt idx="15">
                  <c:v>Laziness and the lack of a work ethic</c:v>
                </c:pt>
              </c:strCache>
            </c:strRef>
          </c:cat>
          <c:val>
            <c:numRef>
              <c:f>Sheet1!$B$2:$B$17</c:f>
              <c:numCache>
                <c:formatCode>0</c:formatCode>
                <c:ptCount val="16"/>
                <c:pt idx="0">
                  <c:v>44</c:v>
                </c:pt>
                <c:pt idx="1">
                  <c:v>43</c:v>
                </c:pt>
                <c:pt idx="2">
                  <c:v>30</c:v>
                </c:pt>
                <c:pt idx="3">
                  <c:v>27</c:v>
                </c:pt>
                <c:pt idx="4">
                  <c:v>21</c:v>
                </c:pt>
                <c:pt idx="5">
                  <c:v>17</c:v>
                </c:pt>
                <c:pt idx="6">
                  <c:v>16</c:v>
                </c:pt>
                <c:pt idx="7">
                  <c:v>15</c:v>
                </c:pt>
                <c:pt idx="8">
                  <c:v>14</c:v>
                </c:pt>
                <c:pt idx="9">
                  <c:v>13</c:v>
                </c:pt>
                <c:pt idx="10">
                  <c:v>12</c:v>
                </c:pt>
                <c:pt idx="11">
                  <c:v>11</c:v>
                </c:pt>
                <c:pt idx="12">
                  <c:v>10</c:v>
                </c:pt>
                <c:pt idx="13">
                  <c:v>9</c:v>
                </c:pt>
                <c:pt idx="14">
                  <c:v>8</c:v>
                </c:pt>
                <c:pt idx="15">
                  <c:v>6</c:v>
                </c:pt>
              </c:numCache>
            </c:numRef>
          </c:val>
          <c:extLst>
            <c:ext xmlns:c16="http://schemas.microsoft.com/office/drawing/2014/chart" uri="{C3380CC4-5D6E-409C-BE32-E72D297353CC}">
              <c16:uniqueId val="{00000000-8428-460C-954B-6741A862642C}"/>
            </c:ext>
          </c:extLst>
        </c:ser>
        <c:dLbls>
          <c:showLegendKey val="0"/>
          <c:showVal val="0"/>
          <c:showCatName val="0"/>
          <c:showSerName val="0"/>
          <c:showPercent val="0"/>
          <c:showBubbleSize val="0"/>
        </c:dLbls>
        <c:gapWidth val="20"/>
        <c:axId val="170970112"/>
        <c:axId val="170971904"/>
      </c:barChart>
      <c:catAx>
        <c:axId val="170970112"/>
        <c:scaling>
          <c:orientation val="maxMin"/>
        </c:scaling>
        <c:delete val="0"/>
        <c:axPos val="l"/>
        <c:numFmt formatCode="General" sourceLinked="1"/>
        <c:majorTickMark val="out"/>
        <c:minorTickMark val="none"/>
        <c:tickLblPos val="nextTo"/>
        <c:spPr>
          <a:ln w="9525">
            <a:noFill/>
          </a:ln>
        </c:spPr>
        <c:txPr>
          <a:bodyPr rot="0" vert="horz"/>
          <a:lstStyle/>
          <a:p>
            <a:pPr>
              <a:defRPr sz="1000"/>
            </a:pPr>
            <a:endParaRPr lang="en-US"/>
          </a:p>
        </c:txPr>
        <c:crossAx val="170971904"/>
        <c:crosses val="autoZero"/>
        <c:auto val="1"/>
        <c:lblAlgn val="ctr"/>
        <c:lblOffset val="100"/>
        <c:tickLblSkip val="1"/>
        <c:tickMarkSkip val="1"/>
        <c:noMultiLvlLbl val="0"/>
      </c:catAx>
      <c:valAx>
        <c:axId val="170971904"/>
        <c:scaling>
          <c:orientation val="minMax"/>
          <c:max val="80"/>
        </c:scaling>
        <c:delete val="1"/>
        <c:axPos val="t"/>
        <c:numFmt formatCode="0" sourceLinked="1"/>
        <c:majorTickMark val="out"/>
        <c:minorTickMark val="none"/>
        <c:tickLblPos val="nextTo"/>
        <c:crossAx val="170970112"/>
        <c:crosses val="autoZero"/>
        <c:crossBetween val="between"/>
      </c:valAx>
      <c:spPr>
        <a:noFill/>
        <a:ln w="25399">
          <a:noFill/>
        </a:ln>
      </c:spPr>
    </c:plotArea>
    <c:plotVisOnly val="1"/>
    <c:dispBlanksAs val="gap"/>
    <c:showDLblsOverMax val="0"/>
  </c:chart>
  <c:spPr>
    <a:noFill/>
    <a:ln>
      <a:noFill/>
    </a:ln>
  </c:spPr>
  <c:txPr>
    <a:bodyPr/>
    <a:lstStyle/>
    <a:p>
      <a:pPr>
        <a:defRPr sz="1050" b="0" i="0" u="none" strike="noStrike" baseline="0">
          <a:solidFill>
            <a:schemeClr val="tx1"/>
          </a:solidFill>
          <a:latin typeface="Barlow" panose="00000500000000000000" pitchFamily="2" charset="0"/>
          <a:ea typeface="Arial"/>
          <a:cs typeface="Arial" panose="020B0604020202020204" pitchFamily="34" charset="0"/>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Feb-21</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Donated money to an international development organisation - sometimes known as overseas charities - working on the issue in the past 12 months</c:v>
                </c:pt>
                <c:pt idx="1">
                  <c:v>Volunteered for a development organisation working on the issue, whether in Ireland or abroad,</c:v>
                </c:pt>
                <c:pt idx="2">
                  <c:v>Became a member, liked or subscribed to a newspaper from a development organisation focused on the issue.</c:v>
                </c:pt>
              </c:strCache>
            </c:strRef>
          </c:cat>
          <c:val>
            <c:numRef>
              <c:f>Sheet1!$B$2:$B$4</c:f>
              <c:numCache>
                <c:formatCode>General</c:formatCode>
                <c:ptCount val="3"/>
                <c:pt idx="0">
                  <c:v>50</c:v>
                </c:pt>
                <c:pt idx="1">
                  <c:v>12</c:v>
                </c:pt>
                <c:pt idx="2">
                  <c:v>17</c:v>
                </c:pt>
              </c:numCache>
            </c:numRef>
          </c:val>
          <c:extLst>
            <c:ext xmlns:c16="http://schemas.microsoft.com/office/drawing/2014/chart" uri="{C3380CC4-5D6E-409C-BE32-E72D297353CC}">
              <c16:uniqueId val="{00000000-DEE1-4DC2-B83A-994916488F03}"/>
            </c:ext>
          </c:extLst>
        </c:ser>
        <c:ser>
          <c:idx val="1"/>
          <c:order val="1"/>
          <c:tx>
            <c:strRef>
              <c:f>Sheet1!$C$1</c:f>
              <c:strCache>
                <c:ptCount val="1"/>
                <c:pt idx="0">
                  <c:v>Dec-21</c:v>
                </c:pt>
              </c:strCache>
            </c:strRef>
          </c:tx>
          <c:spPr>
            <a:solidFill>
              <a:schemeClr val="bg2">
                <a:lumMod val="50000"/>
                <a:lumOff val="5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Donated money to an international development organisation - sometimes known as overseas charities - working on the issue in the past 12 months</c:v>
                </c:pt>
                <c:pt idx="1">
                  <c:v>Volunteered for a development organisation working on the issue, whether in Ireland or abroad,</c:v>
                </c:pt>
                <c:pt idx="2">
                  <c:v>Became a member, liked or subscribed to a newspaper from a development organisation focused on the issue.</c:v>
                </c:pt>
              </c:strCache>
            </c:strRef>
          </c:cat>
          <c:val>
            <c:numRef>
              <c:f>Sheet1!$C$2:$C$4</c:f>
              <c:numCache>
                <c:formatCode>0</c:formatCode>
                <c:ptCount val="3"/>
                <c:pt idx="0">
                  <c:v>47</c:v>
                </c:pt>
                <c:pt idx="1">
                  <c:v>12</c:v>
                </c:pt>
                <c:pt idx="2">
                  <c:v>16</c:v>
                </c:pt>
              </c:numCache>
            </c:numRef>
          </c:val>
          <c:extLst>
            <c:ext xmlns:c16="http://schemas.microsoft.com/office/drawing/2014/chart" uri="{C3380CC4-5D6E-409C-BE32-E72D297353CC}">
              <c16:uniqueId val="{00000001-DEE1-4DC2-B83A-994916488F03}"/>
            </c:ext>
          </c:extLst>
        </c:ser>
        <c:ser>
          <c:idx val="2"/>
          <c:order val="2"/>
          <c:tx>
            <c:strRef>
              <c:f>Sheet1!$D$1</c:f>
              <c:strCache>
                <c:ptCount val="1"/>
                <c:pt idx="0">
                  <c:v>Nov-22</c:v>
                </c:pt>
              </c:strCache>
            </c:strRef>
          </c:tx>
          <c:spPr>
            <a:solidFill>
              <a:schemeClr val="bg2">
                <a:lumMod val="75000"/>
                <a:lumOff val="2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Donated money to an international development organisation - sometimes known as overseas charities - working on the issue in the past 12 months</c:v>
                </c:pt>
                <c:pt idx="1">
                  <c:v>Volunteered for a development organisation working on the issue, whether in Ireland or abroad,</c:v>
                </c:pt>
                <c:pt idx="2">
                  <c:v>Became a member, liked or subscribed to a newspaper from a development organisation focused on the issue.</c:v>
                </c:pt>
              </c:strCache>
            </c:strRef>
          </c:cat>
          <c:val>
            <c:numRef>
              <c:f>Sheet1!$D$2:$D$4</c:f>
              <c:numCache>
                <c:formatCode>General</c:formatCode>
                <c:ptCount val="3"/>
                <c:pt idx="0">
                  <c:v>50</c:v>
                </c:pt>
                <c:pt idx="1">
                  <c:v>13</c:v>
                </c:pt>
                <c:pt idx="2">
                  <c:v>15</c:v>
                </c:pt>
              </c:numCache>
            </c:numRef>
          </c:val>
          <c:extLst>
            <c:ext xmlns:c16="http://schemas.microsoft.com/office/drawing/2014/chart" uri="{C3380CC4-5D6E-409C-BE32-E72D297353CC}">
              <c16:uniqueId val="{00000002-DEE1-4DC2-B83A-994916488F03}"/>
            </c:ext>
          </c:extLst>
        </c:ser>
        <c:ser>
          <c:idx val="3"/>
          <c:order val="3"/>
          <c:tx>
            <c:strRef>
              <c:f>Sheet1!$E$1</c:f>
              <c:strCache>
                <c:ptCount val="1"/>
                <c:pt idx="0">
                  <c:v>Nov-23</c:v>
                </c:pt>
              </c:strCache>
            </c:strRef>
          </c:tx>
          <c:spPr>
            <a:solidFill>
              <a:schemeClr val="bg2">
                <a:lumMod val="90000"/>
                <a:lumOff val="1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Donated money to an international development organisation - sometimes known as overseas charities - working on the issue in the past 12 months</c:v>
                </c:pt>
                <c:pt idx="1">
                  <c:v>Volunteered for a development organisation working on the issue, whether in Ireland or abroad,</c:v>
                </c:pt>
                <c:pt idx="2">
                  <c:v>Became a member, liked or subscribed to a newspaper from a development organisation focused on the issue.</c:v>
                </c:pt>
              </c:strCache>
            </c:strRef>
          </c:cat>
          <c:val>
            <c:numRef>
              <c:f>Sheet1!$E$2:$E$4</c:f>
              <c:numCache>
                <c:formatCode>General</c:formatCode>
                <c:ptCount val="3"/>
                <c:pt idx="0">
                  <c:v>50</c:v>
                </c:pt>
                <c:pt idx="1">
                  <c:v>13</c:v>
                </c:pt>
                <c:pt idx="2">
                  <c:v>15</c:v>
                </c:pt>
              </c:numCache>
            </c:numRef>
          </c:val>
          <c:extLst>
            <c:ext xmlns:c16="http://schemas.microsoft.com/office/drawing/2014/chart" uri="{C3380CC4-5D6E-409C-BE32-E72D297353CC}">
              <c16:uniqueId val="{00000000-A877-46B7-85B1-5AC897336755}"/>
            </c:ext>
          </c:extLst>
        </c:ser>
        <c:ser>
          <c:idx val="4"/>
          <c:order val="4"/>
          <c:tx>
            <c:strRef>
              <c:f>Sheet1!$F$1</c:f>
              <c:strCache>
                <c:ptCount val="1"/>
                <c:pt idx="0">
                  <c:v>Aug-24</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Donated money to an international development organisation - sometimes known as overseas charities - working on the issue in the past 12 months</c:v>
                </c:pt>
                <c:pt idx="1">
                  <c:v>Volunteered for a development organisation working on the issue, whether in Ireland or abroad,</c:v>
                </c:pt>
                <c:pt idx="2">
                  <c:v>Became a member, liked or subscribed to a newspaper from a development organisation focused on the issue.</c:v>
                </c:pt>
              </c:strCache>
            </c:strRef>
          </c:cat>
          <c:val>
            <c:numRef>
              <c:f>Sheet1!$F$2:$F$4</c:f>
              <c:numCache>
                <c:formatCode>0</c:formatCode>
                <c:ptCount val="3"/>
                <c:pt idx="0">
                  <c:v>47</c:v>
                </c:pt>
                <c:pt idx="1">
                  <c:v>12</c:v>
                </c:pt>
                <c:pt idx="2" formatCode="General">
                  <c:v>16</c:v>
                </c:pt>
              </c:numCache>
            </c:numRef>
          </c:val>
          <c:extLst>
            <c:ext xmlns:c16="http://schemas.microsoft.com/office/drawing/2014/chart" uri="{C3380CC4-5D6E-409C-BE32-E72D297353CC}">
              <c16:uniqueId val="{00000000-1E1C-4A96-B170-CB9D7D27C502}"/>
            </c:ext>
          </c:extLst>
        </c:ser>
        <c:ser>
          <c:idx val="5"/>
          <c:order val="5"/>
          <c:tx>
            <c:strRef>
              <c:f>Sheet1!$G$1</c:f>
              <c:strCache>
                <c:ptCount val="1"/>
                <c:pt idx="0">
                  <c:v>Aug-25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Donated money to an international development organisation - sometimes known as overseas charities - working on the issue in the past 12 months</c:v>
                </c:pt>
                <c:pt idx="1">
                  <c:v>Volunteered for a development organisation working on the issue, whether in Ireland or abroad,</c:v>
                </c:pt>
                <c:pt idx="2">
                  <c:v>Became a member, liked or subscribed to a newspaper from a development organisation focused on the issue.</c:v>
                </c:pt>
              </c:strCache>
            </c:strRef>
          </c:cat>
          <c:val>
            <c:numRef>
              <c:f>Sheet1!$G$2:$G$4</c:f>
              <c:numCache>
                <c:formatCode>0</c:formatCode>
                <c:ptCount val="3"/>
                <c:pt idx="0">
                  <c:v>44</c:v>
                </c:pt>
                <c:pt idx="1">
                  <c:v>11</c:v>
                </c:pt>
                <c:pt idx="2" formatCode="General">
                  <c:v>14</c:v>
                </c:pt>
              </c:numCache>
            </c:numRef>
          </c:val>
          <c:extLst>
            <c:ext xmlns:c16="http://schemas.microsoft.com/office/drawing/2014/chart" uri="{C3380CC4-5D6E-409C-BE32-E72D297353CC}">
              <c16:uniqueId val="{00000000-783A-4251-9998-F885752A1409}"/>
            </c:ext>
          </c:extLst>
        </c:ser>
        <c:ser>
          <c:idx val="6"/>
          <c:order val="6"/>
          <c:tx>
            <c:strRef>
              <c:f>Sheet1!$H$1</c:f>
              <c:strCache>
                <c:ptCount val="1"/>
                <c:pt idx="0">
                  <c:v>Mar '26</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Donated money to an international development organisation - sometimes known as overseas charities - working on the issue in the past 12 months</c:v>
                </c:pt>
                <c:pt idx="1">
                  <c:v>Volunteered for a development organisation working on the issue, whether in Ireland or abroad,</c:v>
                </c:pt>
                <c:pt idx="2">
                  <c:v>Became a member, liked or subscribed to a newspaper from a development organisation focused on the issue.</c:v>
                </c:pt>
              </c:strCache>
            </c:strRef>
          </c:cat>
          <c:val>
            <c:numRef>
              <c:f>Sheet1!$H$2:$H$4</c:f>
              <c:numCache>
                <c:formatCode>0</c:formatCode>
                <c:ptCount val="3"/>
                <c:pt idx="0">
                  <c:v>43</c:v>
                </c:pt>
                <c:pt idx="1">
                  <c:v>13</c:v>
                </c:pt>
                <c:pt idx="2">
                  <c:v>16</c:v>
                </c:pt>
              </c:numCache>
            </c:numRef>
          </c:val>
          <c:extLst>
            <c:ext xmlns:c16="http://schemas.microsoft.com/office/drawing/2014/chart" uri="{C3380CC4-5D6E-409C-BE32-E72D297353CC}">
              <c16:uniqueId val="{00000000-6658-413A-A36F-061E0B6910D9}"/>
            </c:ext>
          </c:extLst>
        </c:ser>
        <c:dLbls>
          <c:showLegendKey val="0"/>
          <c:showVal val="0"/>
          <c:showCatName val="0"/>
          <c:showSerName val="0"/>
          <c:showPercent val="0"/>
          <c:showBubbleSize val="0"/>
        </c:dLbls>
        <c:gapWidth val="219"/>
        <c:overlap val="-27"/>
        <c:axId val="142056864"/>
        <c:axId val="142058528"/>
      </c:barChart>
      <c:catAx>
        <c:axId val="1420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crossAx val="142058528"/>
        <c:crosses val="autoZero"/>
        <c:auto val="1"/>
        <c:lblAlgn val="ctr"/>
        <c:lblOffset val="100"/>
        <c:noMultiLvlLbl val="0"/>
      </c:catAx>
      <c:valAx>
        <c:axId val="142058528"/>
        <c:scaling>
          <c:orientation val="minMax"/>
        </c:scaling>
        <c:delete val="1"/>
        <c:axPos val="l"/>
        <c:numFmt formatCode="General" sourceLinked="1"/>
        <c:majorTickMark val="none"/>
        <c:minorTickMark val="none"/>
        <c:tickLblPos val="nextTo"/>
        <c:crossAx val="142056864"/>
        <c:crosses val="autoZero"/>
        <c:crossBetween val="between"/>
      </c:valAx>
      <c:spPr>
        <a:noFill/>
        <a:ln>
          <a:noFill/>
        </a:ln>
        <a:effectLst/>
      </c:spPr>
    </c:plotArea>
    <c:legend>
      <c:legendPos val="b"/>
      <c:layout>
        <c:manualLayout>
          <c:xMode val="edge"/>
          <c:yMode val="edge"/>
          <c:x val="0.44885063803099623"/>
          <c:y val="1.2961093033454789E-2"/>
          <c:w val="0.55114932896989777"/>
          <c:h val="5.7935203784215947E-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00000C"/>
              </a:solidFill>
              <a:latin typeface="Barlow" panose="00000500000000000000" pitchFamily="2"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C"/>
          </a:solidFill>
          <a:latin typeface="Barlow" panose="00000500000000000000" pitchFamily="2"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1"/>
          <c:order val="0"/>
          <c:tx>
            <c:strRef>
              <c:f>Sheet1!$A$2</c:f>
              <c:strCache>
                <c:ptCount val="1"/>
                <c:pt idx="0">
                  <c:v>Up to24</c:v>
                </c:pt>
              </c:strCache>
            </c:strRef>
          </c:tx>
          <c:spPr>
            <a:solidFill>
              <a:schemeClr val="accent4"/>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Sheet1!$B$2:$H$2</c:f>
              <c:numCache>
                <c:formatCode>0</c:formatCode>
                <c:ptCount val="7"/>
                <c:pt idx="0">
                  <c:v>11</c:v>
                </c:pt>
                <c:pt idx="1">
                  <c:v>12</c:v>
                </c:pt>
                <c:pt idx="2">
                  <c:v>13</c:v>
                </c:pt>
                <c:pt idx="3">
                  <c:v>10</c:v>
                </c:pt>
                <c:pt idx="4">
                  <c:v>12</c:v>
                </c:pt>
                <c:pt idx="5">
                  <c:v>16</c:v>
                </c:pt>
                <c:pt idx="6">
                  <c:v>2</c:v>
                </c:pt>
              </c:numCache>
            </c:numRef>
          </c:val>
          <c:extLst>
            <c:ext xmlns:c16="http://schemas.microsoft.com/office/drawing/2014/chart" uri="{C3380CC4-5D6E-409C-BE32-E72D297353CC}">
              <c16:uniqueId val="{00000000-6641-4CC5-B25C-DE40BD763169}"/>
            </c:ext>
          </c:extLst>
        </c:ser>
        <c:ser>
          <c:idx val="0"/>
          <c:order val="1"/>
          <c:tx>
            <c:strRef>
              <c:f>Sheet1!$A$3</c:f>
              <c:strCache>
                <c:ptCount val="1"/>
                <c:pt idx="0">
                  <c:v>25-34</c:v>
                </c:pt>
              </c:strCache>
            </c:strRef>
          </c:tx>
          <c:spPr>
            <a:solidFill>
              <a:schemeClr val="accent2"/>
            </a:solidFill>
            <a:ln>
              <a:solidFill>
                <a:srgbClr val="FFFFFF"/>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Sheet1!$B$3:$H$3</c:f>
              <c:numCache>
                <c:formatCode>0</c:formatCode>
                <c:ptCount val="7"/>
                <c:pt idx="0">
                  <c:v>16</c:v>
                </c:pt>
                <c:pt idx="1">
                  <c:v>16</c:v>
                </c:pt>
                <c:pt idx="2">
                  <c:v>16</c:v>
                </c:pt>
                <c:pt idx="3">
                  <c:v>14</c:v>
                </c:pt>
                <c:pt idx="4">
                  <c:v>18</c:v>
                </c:pt>
                <c:pt idx="5">
                  <c:v>23</c:v>
                </c:pt>
                <c:pt idx="6">
                  <c:v>7</c:v>
                </c:pt>
              </c:numCache>
            </c:numRef>
          </c:val>
          <c:extLst>
            <c:ext xmlns:c16="http://schemas.microsoft.com/office/drawing/2014/chart" uri="{C3380CC4-5D6E-409C-BE32-E72D297353CC}">
              <c16:uniqueId val="{00000001-6641-4CC5-B25C-DE40BD763169}"/>
            </c:ext>
          </c:extLst>
        </c:ser>
        <c:ser>
          <c:idx val="2"/>
          <c:order val="2"/>
          <c:tx>
            <c:strRef>
              <c:f>Sheet1!$A$4</c:f>
              <c:strCache>
                <c:ptCount val="1"/>
                <c:pt idx="0">
                  <c:v>35-49</c:v>
                </c:pt>
              </c:strCache>
            </c:strRef>
          </c:tx>
          <c:spPr>
            <a:solidFill>
              <a:schemeClr val="accent3"/>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Sheet1!$B$4:$H$4</c:f>
              <c:numCache>
                <c:formatCode>0</c:formatCode>
                <c:ptCount val="7"/>
                <c:pt idx="0">
                  <c:v>28</c:v>
                </c:pt>
                <c:pt idx="1">
                  <c:v>25</c:v>
                </c:pt>
                <c:pt idx="2">
                  <c:v>25</c:v>
                </c:pt>
                <c:pt idx="3">
                  <c:v>33</c:v>
                </c:pt>
                <c:pt idx="4">
                  <c:v>33</c:v>
                </c:pt>
                <c:pt idx="5">
                  <c:v>26</c:v>
                </c:pt>
                <c:pt idx="6">
                  <c:v>22</c:v>
                </c:pt>
              </c:numCache>
            </c:numRef>
          </c:val>
          <c:extLst>
            <c:ext xmlns:c16="http://schemas.microsoft.com/office/drawing/2014/chart" uri="{C3380CC4-5D6E-409C-BE32-E72D297353CC}">
              <c16:uniqueId val="{00000002-6641-4CC5-B25C-DE40BD763169}"/>
            </c:ext>
          </c:extLst>
        </c:ser>
        <c:ser>
          <c:idx val="3"/>
          <c:order val="3"/>
          <c:tx>
            <c:strRef>
              <c:f>Sheet1!$A$5</c:f>
              <c:strCache>
                <c:ptCount val="1"/>
                <c:pt idx="0">
                  <c:v>50-64</c:v>
                </c:pt>
              </c:strCache>
            </c:strRef>
          </c:tx>
          <c:spPr>
            <a:solidFill>
              <a:schemeClr val="accent4"/>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Sheet1!$B$5:$H$5</c:f>
              <c:numCache>
                <c:formatCode>0</c:formatCode>
                <c:ptCount val="7"/>
                <c:pt idx="0">
                  <c:v>25</c:v>
                </c:pt>
                <c:pt idx="1">
                  <c:v>23</c:v>
                </c:pt>
                <c:pt idx="2">
                  <c:v>23</c:v>
                </c:pt>
                <c:pt idx="3">
                  <c:v>30</c:v>
                </c:pt>
                <c:pt idx="4" formatCode="General">
                  <c:v>21</c:v>
                </c:pt>
                <c:pt idx="5">
                  <c:v>23</c:v>
                </c:pt>
                <c:pt idx="6">
                  <c:v>31</c:v>
                </c:pt>
              </c:numCache>
            </c:numRef>
          </c:val>
          <c:extLst>
            <c:ext xmlns:c16="http://schemas.microsoft.com/office/drawing/2014/chart" uri="{C3380CC4-5D6E-409C-BE32-E72D297353CC}">
              <c16:uniqueId val="{00000003-6641-4CC5-B25C-DE40BD763169}"/>
            </c:ext>
          </c:extLst>
        </c:ser>
        <c:ser>
          <c:idx val="4"/>
          <c:order val="4"/>
          <c:tx>
            <c:strRef>
              <c:f>Sheet1!$A$6</c:f>
              <c:strCache>
                <c:ptCount val="1"/>
                <c:pt idx="0">
                  <c:v>65+</c:v>
                </c:pt>
              </c:strCache>
            </c:strRef>
          </c:tx>
          <c:spPr>
            <a:solidFill>
              <a:schemeClr val="accent5"/>
            </a:solidFill>
            <a:ln>
              <a:solidFill>
                <a:srgbClr val="FFFFFF"/>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Total</c:v>
                </c:pt>
                <c:pt idx="1">
                  <c:v>European Multilateralists</c:v>
                </c:pt>
                <c:pt idx="2">
                  <c:v>Community Activists</c:v>
                </c:pt>
                <c:pt idx="3">
                  <c:v>Disengaged Nationalists</c:v>
                </c:pt>
                <c:pt idx="4">
                  <c:v>Empathetic Reactionaries</c:v>
                </c:pt>
                <c:pt idx="5">
                  <c:v>Global Citizens</c:v>
                </c:pt>
                <c:pt idx="6">
                  <c:v>National Pragmatists</c:v>
                </c:pt>
              </c:strCache>
            </c:strRef>
          </c:cat>
          <c:val>
            <c:numRef>
              <c:f>Sheet1!$B$6:$H$6</c:f>
              <c:numCache>
                <c:formatCode>0</c:formatCode>
                <c:ptCount val="7"/>
                <c:pt idx="0">
                  <c:v>20</c:v>
                </c:pt>
                <c:pt idx="1">
                  <c:v>25</c:v>
                </c:pt>
                <c:pt idx="2">
                  <c:v>23</c:v>
                </c:pt>
                <c:pt idx="3" formatCode="General">
                  <c:v>14</c:v>
                </c:pt>
                <c:pt idx="4">
                  <c:v>17</c:v>
                </c:pt>
                <c:pt idx="5" formatCode="General">
                  <c:v>12</c:v>
                </c:pt>
                <c:pt idx="6">
                  <c:v>39</c:v>
                </c:pt>
              </c:numCache>
            </c:numRef>
          </c:val>
          <c:extLst>
            <c:ext xmlns:c16="http://schemas.microsoft.com/office/drawing/2014/chart" uri="{C3380CC4-5D6E-409C-BE32-E72D297353CC}">
              <c16:uniqueId val="{00000004-6641-4CC5-B25C-DE40BD763169}"/>
            </c:ext>
          </c:extLst>
        </c:ser>
        <c:dLbls>
          <c:showLegendKey val="0"/>
          <c:showVal val="0"/>
          <c:showCatName val="0"/>
          <c:showSerName val="0"/>
          <c:showPercent val="0"/>
          <c:showBubbleSize val="0"/>
        </c:dLbls>
        <c:gapWidth val="50"/>
        <c:overlap val="100"/>
        <c:axId val="226693120"/>
        <c:axId val="226694656"/>
      </c:barChart>
      <c:catAx>
        <c:axId val="226693120"/>
        <c:scaling>
          <c:orientation val="minMax"/>
        </c:scaling>
        <c:delete val="1"/>
        <c:axPos val="t"/>
        <c:numFmt formatCode="General" sourceLinked="0"/>
        <c:majorTickMark val="out"/>
        <c:minorTickMark val="none"/>
        <c:tickLblPos val="nextTo"/>
        <c:crossAx val="226694656"/>
        <c:crosses val="autoZero"/>
        <c:auto val="1"/>
        <c:lblAlgn val="ctr"/>
        <c:lblOffset val="100"/>
        <c:noMultiLvlLbl val="0"/>
      </c:catAx>
      <c:valAx>
        <c:axId val="226694656"/>
        <c:scaling>
          <c:orientation val="maxMin"/>
        </c:scaling>
        <c:delete val="1"/>
        <c:axPos val="l"/>
        <c:numFmt formatCode="0%" sourceLinked="1"/>
        <c:majorTickMark val="out"/>
        <c:minorTickMark val="none"/>
        <c:tickLblPos val="nextTo"/>
        <c:crossAx val="226693120"/>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b="1">
          <a:solidFill>
            <a:schemeClr val="bg1"/>
          </a:solidFill>
          <a:latin typeface="Barlow" panose="00000500000000000000" pitchFamily="2"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1335506626763587"/>
        </c:manualLayout>
      </c:layout>
      <c:barChart>
        <c:barDir val="col"/>
        <c:grouping val="percentStacked"/>
        <c:varyColors val="0"/>
        <c:ser>
          <c:idx val="0"/>
          <c:order val="0"/>
          <c:tx>
            <c:strRef>
              <c:f>Sheet1!$A$2</c:f>
              <c:strCache>
                <c:ptCount val="1"/>
                <c:pt idx="0">
                  <c:v>Have done to support the efforts to address global poverty</c:v>
                </c:pt>
              </c:strCache>
            </c:strRef>
          </c:tx>
          <c:spPr>
            <a:solidFill>
              <a:srgbClr val="1DAFAD">
                <a:lumMod val="75000"/>
              </a:srgbClr>
            </a:solidFill>
            <a:ln>
              <a:solidFill>
                <a:schemeClr val="bg1"/>
              </a:solidFill>
            </a:ln>
          </c:spPr>
          <c:invertIfNegative val="0"/>
          <c:dLbls>
            <c:numFmt formatCode="#&quot;%&quot;" sourceLinked="0"/>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Sheet1!$B$1:$U$1</c:f>
              <c:strCache>
                <c:ptCount val="20"/>
                <c:pt idx="0">
                  <c:v>Used your voice to influence the issue (e.g. signed a petition, written a blog, etc.)</c:v>
                </c:pt>
                <c:pt idx="5">
                  <c:v>Mar-26</c:v>
                </c:pt>
                <c:pt idx="7">
                  <c:v>Contacted a TD or other elected official (e.g. in person, by phone letter or using Twitter, Facebook or other social media)</c:v>
                </c:pt>
                <c:pt idx="12">
                  <c:v>Mar-26</c:v>
                </c:pt>
                <c:pt idx="14">
                  <c:v>Participated in a march, rally, protest, or other large event on the issue</c:v>
                </c:pt>
                <c:pt idx="19">
                  <c:v>Mar-26</c:v>
                </c:pt>
              </c:strCache>
            </c:strRef>
          </c:cat>
          <c:val>
            <c:numRef>
              <c:f>Sheet1!$B$2:$U$2</c:f>
              <c:numCache>
                <c:formatCode>0</c:formatCode>
                <c:ptCount val="20"/>
                <c:pt idx="0">
                  <c:v>23</c:v>
                </c:pt>
                <c:pt idx="1">
                  <c:v>22</c:v>
                </c:pt>
                <c:pt idx="2">
                  <c:v>23</c:v>
                </c:pt>
                <c:pt idx="3">
                  <c:v>21</c:v>
                </c:pt>
                <c:pt idx="4">
                  <c:v>20</c:v>
                </c:pt>
                <c:pt idx="5">
                  <c:v>21</c:v>
                </c:pt>
                <c:pt idx="7">
                  <c:v>11</c:v>
                </c:pt>
                <c:pt idx="8">
                  <c:v>10</c:v>
                </c:pt>
                <c:pt idx="9">
                  <c:v>11</c:v>
                </c:pt>
                <c:pt idx="10">
                  <c:v>12</c:v>
                </c:pt>
                <c:pt idx="11">
                  <c:v>10</c:v>
                </c:pt>
                <c:pt idx="12">
                  <c:v>11</c:v>
                </c:pt>
                <c:pt idx="14">
                  <c:v>8</c:v>
                </c:pt>
                <c:pt idx="15">
                  <c:v>10</c:v>
                </c:pt>
                <c:pt idx="16">
                  <c:v>10</c:v>
                </c:pt>
                <c:pt idx="17">
                  <c:v>10</c:v>
                </c:pt>
                <c:pt idx="18">
                  <c:v>10</c:v>
                </c:pt>
                <c:pt idx="19">
                  <c:v>10</c:v>
                </c:pt>
              </c:numCache>
            </c:numRef>
          </c:val>
          <c:extLst>
            <c:ext xmlns:c16="http://schemas.microsoft.com/office/drawing/2014/chart" uri="{C3380CC4-5D6E-409C-BE32-E72D297353CC}">
              <c16:uniqueId val="{00000002-CFE9-419A-9341-7CC0D6C2DD40}"/>
            </c:ext>
          </c:extLst>
        </c:ser>
        <c:ser>
          <c:idx val="1"/>
          <c:order val="1"/>
          <c:tx>
            <c:strRef>
              <c:f>Sheet1!$A$3</c:f>
              <c:strCache>
                <c:ptCount val="1"/>
                <c:pt idx="0">
                  <c:v>Have done to oppose the efforts to address global poverty</c:v>
                </c:pt>
              </c:strCache>
            </c:strRef>
          </c:tx>
          <c:spPr>
            <a:solidFill>
              <a:srgbClr val="E50158">
                <a:lumMod val="60000"/>
                <a:lumOff val="40000"/>
              </a:srgbClr>
            </a:solidFill>
            <a:ln>
              <a:solidFill>
                <a:schemeClr val="bg1"/>
              </a:solidFill>
            </a:ln>
          </c:spPr>
          <c:invertIfNegative val="0"/>
          <c:dLbls>
            <c:numFmt formatCode="#&quot;%&quot;" sourceLinked="0"/>
            <c:spPr>
              <a:noFill/>
              <a:ln>
                <a:noFill/>
              </a:ln>
              <a:effectLst/>
            </c:spPr>
            <c:txPr>
              <a:bodyPr/>
              <a:lstStyle/>
              <a:p>
                <a:pPr algn="ct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Sheet1!$B$1:$U$1</c:f>
              <c:strCache>
                <c:ptCount val="20"/>
                <c:pt idx="0">
                  <c:v>Used your voice to influence the issue (e.g. signed a petition, written a blog, etc.)</c:v>
                </c:pt>
                <c:pt idx="5">
                  <c:v>Mar-26</c:v>
                </c:pt>
                <c:pt idx="7">
                  <c:v>Contacted a TD or other elected official (e.g. in person, by phone letter or using Twitter, Facebook or other social media)</c:v>
                </c:pt>
                <c:pt idx="12">
                  <c:v>Mar-26</c:v>
                </c:pt>
                <c:pt idx="14">
                  <c:v>Participated in a march, rally, protest, or other large event on the issue</c:v>
                </c:pt>
                <c:pt idx="19">
                  <c:v>Mar-26</c:v>
                </c:pt>
              </c:strCache>
            </c:strRef>
          </c:cat>
          <c:val>
            <c:numRef>
              <c:f>Sheet1!$B$3:$U$3</c:f>
              <c:numCache>
                <c:formatCode>0</c:formatCode>
                <c:ptCount val="20"/>
                <c:pt idx="0">
                  <c:v>7</c:v>
                </c:pt>
                <c:pt idx="1">
                  <c:v>8</c:v>
                </c:pt>
                <c:pt idx="2">
                  <c:v>7</c:v>
                </c:pt>
                <c:pt idx="3">
                  <c:v>7</c:v>
                </c:pt>
                <c:pt idx="4">
                  <c:v>5</c:v>
                </c:pt>
                <c:pt idx="5">
                  <c:v>7</c:v>
                </c:pt>
                <c:pt idx="7">
                  <c:v>5</c:v>
                </c:pt>
                <c:pt idx="8">
                  <c:v>7</c:v>
                </c:pt>
                <c:pt idx="9">
                  <c:v>7</c:v>
                </c:pt>
                <c:pt idx="10">
                  <c:v>7</c:v>
                </c:pt>
                <c:pt idx="11">
                  <c:v>5</c:v>
                </c:pt>
                <c:pt idx="12">
                  <c:v>7</c:v>
                </c:pt>
                <c:pt idx="14">
                  <c:v>6</c:v>
                </c:pt>
                <c:pt idx="15">
                  <c:v>6</c:v>
                </c:pt>
                <c:pt idx="16">
                  <c:v>6</c:v>
                </c:pt>
                <c:pt idx="17">
                  <c:v>6</c:v>
                </c:pt>
                <c:pt idx="18">
                  <c:v>4</c:v>
                </c:pt>
                <c:pt idx="19">
                  <c:v>7</c:v>
                </c:pt>
              </c:numCache>
            </c:numRef>
          </c:val>
          <c:extLst>
            <c:ext xmlns:c16="http://schemas.microsoft.com/office/drawing/2014/chart" uri="{C3380CC4-5D6E-409C-BE32-E72D297353CC}">
              <c16:uniqueId val="{00000003-CFE9-419A-9341-7CC0D6C2DD40}"/>
            </c:ext>
          </c:extLst>
        </c:ser>
        <c:ser>
          <c:idx val="2"/>
          <c:order val="2"/>
          <c:tx>
            <c:strRef>
              <c:f>Sheet1!$A$4</c:f>
              <c:strCache>
                <c:ptCount val="1"/>
                <c:pt idx="0">
                  <c:v>Currently have not not done</c:v>
                </c:pt>
              </c:strCache>
            </c:strRef>
          </c:tx>
          <c:spPr>
            <a:solidFill>
              <a:sysClr val="window" lastClr="FFFFFF">
                <a:lumMod val="75000"/>
              </a:sysClr>
            </a:solidFill>
            <a:ln>
              <a:solidFill>
                <a:schemeClr val="bg1"/>
              </a:solidFill>
            </a:ln>
          </c:spPr>
          <c:invertIfNegative val="0"/>
          <c:dLbls>
            <c:numFmt formatCode="#&quot;%&quot;" sourceLinked="0"/>
            <c:spPr>
              <a:noFill/>
              <a:ln>
                <a:noFill/>
              </a:ln>
              <a:effectLst/>
            </c:spPr>
            <c:txPr>
              <a:bodyPr/>
              <a:lstStyle/>
              <a:p>
                <a:pPr algn="ct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Sheet1!$B$1:$U$1</c:f>
              <c:strCache>
                <c:ptCount val="20"/>
                <c:pt idx="0">
                  <c:v>Used your voice to influence the issue (e.g. signed a petition, written a blog, etc.)</c:v>
                </c:pt>
                <c:pt idx="5">
                  <c:v>Mar-26</c:v>
                </c:pt>
                <c:pt idx="7">
                  <c:v>Contacted a TD or other elected official (e.g. in person, by phone letter or using Twitter, Facebook or other social media)</c:v>
                </c:pt>
                <c:pt idx="12">
                  <c:v>Mar-26</c:v>
                </c:pt>
                <c:pt idx="14">
                  <c:v>Participated in a march, rally, protest, or other large event on the issue</c:v>
                </c:pt>
                <c:pt idx="19">
                  <c:v>Mar-26</c:v>
                </c:pt>
              </c:strCache>
            </c:strRef>
          </c:cat>
          <c:val>
            <c:numRef>
              <c:f>Sheet1!$B$4:$U$4</c:f>
              <c:numCache>
                <c:formatCode>0</c:formatCode>
                <c:ptCount val="20"/>
                <c:pt idx="0">
                  <c:v>70</c:v>
                </c:pt>
                <c:pt idx="1">
                  <c:v>70</c:v>
                </c:pt>
                <c:pt idx="2">
                  <c:v>70</c:v>
                </c:pt>
                <c:pt idx="3">
                  <c:v>72</c:v>
                </c:pt>
                <c:pt idx="4">
                  <c:v>75</c:v>
                </c:pt>
                <c:pt idx="5">
                  <c:v>72</c:v>
                </c:pt>
                <c:pt idx="7">
                  <c:v>84</c:v>
                </c:pt>
                <c:pt idx="8">
                  <c:v>83</c:v>
                </c:pt>
                <c:pt idx="9">
                  <c:v>82</c:v>
                </c:pt>
                <c:pt idx="10">
                  <c:v>82</c:v>
                </c:pt>
                <c:pt idx="11">
                  <c:v>85</c:v>
                </c:pt>
                <c:pt idx="12">
                  <c:v>82</c:v>
                </c:pt>
                <c:pt idx="14">
                  <c:v>86</c:v>
                </c:pt>
                <c:pt idx="15">
                  <c:v>84</c:v>
                </c:pt>
                <c:pt idx="16">
                  <c:v>84</c:v>
                </c:pt>
                <c:pt idx="17">
                  <c:v>84</c:v>
                </c:pt>
                <c:pt idx="18">
                  <c:v>86</c:v>
                </c:pt>
                <c:pt idx="19">
                  <c:v>83</c:v>
                </c:pt>
              </c:numCache>
            </c:numRef>
          </c:val>
          <c:extLst>
            <c:ext xmlns:c16="http://schemas.microsoft.com/office/drawing/2014/chart" uri="{C3380CC4-5D6E-409C-BE32-E72D297353CC}">
              <c16:uniqueId val="{00000004-CFE9-419A-9341-7CC0D6C2DD40}"/>
            </c:ext>
          </c:extLst>
        </c:ser>
        <c:dLbls>
          <c:showLegendKey val="0"/>
          <c:showVal val="0"/>
          <c:showCatName val="0"/>
          <c:showSerName val="0"/>
          <c:showPercent val="0"/>
          <c:showBubbleSize val="0"/>
        </c:dLbls>
        <c:gapWidth val="41"/>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2194623854339668E-2"/>
          <c:y val="0"/>
          <c:w val="0.97311093749669175"/>
          <c:h val="0.89060026878240428"/>
        </c:manualLayout>
      </c:layout>
      <c:barChart>
        <c:barDir val="col"/>
        <c:grouping val="percentStacked"/>
        <c:varyColors val="0"/>
        <c:ser>
          <c:idx val="0"/>
          <c:order val="0"/>
          <c:tx>
            <c:strRef>
              <c:f>Sheet1!$A$2</c:f>
              <c:strCache>
                <c:ptCount val="1"/>
                <c:pt idx="0">
                  <c:v>Strongly agree</c:v>
                </c:pt>
              </c:strCache>
            </c:strRef>
          </c:tx>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Sheet1!$B$1:$AE$1</c:f>
              <c:numCache>
                <c:formatCode>General</c:formatCode>
                <c:ptCount val="27"/>
              </c:numCache>
            </c:numRef>
          </c:cat>
          <c:val>
            <c:numRef>
              <c:f>Sheet1!$B$2:$AE$2</c:f>
              <c:numCache>
                <c:formatCode>0</c:formatCode>
                <c:ptCount val="27"/>
                <c:pt idx="0">
                  <c:v>28</c:v>
                </c:pt>
                <c:pt idx="1">
                  <c:v>28</c:v>
                </c:pt>
                <c:pt idx="2">
                  <c:v>27</c:v>
                </c:pt>
                <c:pt idx="4">
                  <c:v>19</c:v>
                </c:pt>
                <c:pt idx="5">
                  <c:v>18</c:v>
                </c:pt>
                <c:pt idx="6">
                  <c:v>17</c:v>
                </c:pt>
                <c:pt idx="8" formatCode="General">
                  <c:v>13</c:v>
                </c:pt>
                <c:pt idx="9">
                  <c:v>15</c:v>
                </c:pt>
                <c:pt idx="10">
                  <c:v>14</c:v>
                </c:pt>
                <c:pt idx="12">
                  <c:v>19</c:v>
                </c:pt>
                <c:pt idx="13">
                  <c:v>18</c:v>
                </c:pt>
                <c:pt idx="14">
                  <c:v>18</c:v>
                </c:pt>
                <c:pt idx="16">
                  <c:v>9</c:v>
                </c:pt>
                <c:pt idx="17">
                  <c:v>12</c:v>
                </c:pt>
                <c:pt idx="18">
                  <c:v>11</c:v>
                </c:pt>
                <c:pt idx="20">
                  <c:v>8</c:v>
                </c:pt>
                <c:pt idx="21">
                  <c:v>9</c:v>
                </c:pt>
                <c:pt idx="22">
                  <c:v>9</c:v>
                </c:pt>
                <c:pt idx="24">
                  <c:v>10</c:v>
                </c:pt>
                <c:pt idx="25">
                  <c:v>11</c:v>
                </c:pt>
                <c:pt idx="26">
                  <c:v>12</c:v>
                </c:pt>
              </c:numCache>
            </c:numRef>
          </c:val>
          <c:extLst>
            <c:ext xmlns:c16="http://schemas.microsoft.com/office/drawing/2014/chart" uri="{C3380CC4-5D6E-409C-BE32-E72D297353CC}">
              <c16:uniqueId val="{00000002-CFE9-419A-9341-7CC0D6C2DD40}"/>
            </c:ext>
          </c:extLst>
        </c:ser>
        <c:ser>
          <c:idx val="1"/>
          <c:order val="1"/>
          <c:tx>
            <c:strRef>
              <c:f>Sheet1!$A$3</c:f>
              <c:strCache>
                <c:ptCount val="1"/>
                <c:pt idx="0">
                  <c:v>Agree</c:v>
                </c:pt>
              </c:strCache>
            </c:strRef>
          </c:tx>
          <c:spPr>
            <a:solidFill>
              <a:srgbClr val="1DAFAD"/>
            </a:solidFill>
            <a:ln>
              <a:solidFill>
                <a:schemeClr val="bg1"/>
              </a:solidFill>
            </a:ln>
          </c:spPr>
          <c:invertIfNegative val="0"/>
          <c:dLbls>
            <c:numFmt formatCode="#&quot;%&quot;" sourceLinked="0"/>
            <c:spPr>
              <a:noFill/>
              <a:ln>
                <a:noFill/>
              </a:ln>
              <a:effectLst/>
            </c:spPr>
            <c:txPr>
              <a:bodyPr/>
              <a:lstStyle/>
              <a:p>
                <a:pPr algn="ct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Sheet1!$B$1:$AE$1</c:f>
              <c:numCache>
                <c:formatCode>General</c:formatCode>
                <c:ptCount val="27"/>
              </c:numCache>
            </c:numRef>
          </c:cat>
          <c:val>
            <c:numRef>
              <c:f>Sheet1!$B$3:$AE$3</c:f>
              <c:numCache>
                <c:formatCode>0</c:formatCode>
                <c:ptCount val="27"/>
                <c:pt idx="0">
                  <c:v>47</c:v>
                </c:pt>
                <c:pt idx="1">
                  <c:v>46</c:v>
                </c:pt>
                <c:pt idx="2">
                  <c:v>47</c:v>
                </c:pt>
                <c:pt idx="4">
                  <c:v>39</c:v>
                </c:pt>
                <c:pt idx="5">
                  <c:v>39</c:v>
                </c:pt>
                <c:pt idx="6">
                  <c:v>40</c:v>
                </c:pt>
                <c:pt idx="8">
                  <c:v>45</c:v>
                </c:pt>
                <c:pt idx="9">
                  <c:v>44</c:v>
                </c:pt>
                <c:pt idx="10">
                  <c:v>44</c:v>
                </c:pt>
                <c:pt idx="12">
                  <c:v>31</c:v>
                </c:pt>
                <c:pt idx="13">
                  <c:v>30</c:v>
                </c:pt>
                <c:pt idx="14">
                  <c:v>30</c:v>
                </c:pt>
                <c:pt idx="16">
                  <c:v>35</c:v>
                </c:pt>
                <c:pt idx="17">
                  <c:v>34</c:v>
                </c:pt>
                <c:pt idx="18">
                  <c:v>35</c:v>
                </c:pt>
                <c:pt idx="20">
                  <c:v>25</c:v>
                </c:pt>
                <c:pt idx="21">
                  <c:v>26</c:v>
                </c:pt>
                <c:pt idx="22">
                  <c:v>26</c:v>
                </c:pt>
                <c:pt idx="24">
                  <c:v>16</c:v>
                </c:pt>
                <c:pt idx="25">
                  <c:v>16</c:v>
                </c:pt>
                <c:pt idx="26">
                  <c:v>17</c:v>
                </c:pt>
              </c:numCache>
            </c:numRef>
          </c:val>
          <c:extLst>
            <c:ext xmlns:c16="http://schemas.microsoft.com/office/drawing/2014/chart" uri="{C3380CC4-5D6E-409C-BE32-E72D297353CC}">
              <c16:uniqueId val="{00000003-CFE9-419A-9341-7CC0D6C2DD40}"/>
            </c:ext>
          </c:extLst>
        </c:ser>
        <c:ser>
          <c:idx val="2"/>
          <c:order val="2"/>
          <c:tx>
            <c:strRef>
              <c:f>Sheet1!$A$4</c:f>
              <c:strCache>
                <c:ptCount val="1"/>
                <c:pt idx="0">
                  <c:v>Neither agree nor disagree</c:v>
                </c:pt>
              </c:strCache>
            </c:strRef>
          </c:tx>
          <c:spPr>
            <a:solidFill>
              <a:sysClr val="window" lastClr="FFFFFF">
                <a:lumMod val="75000"/>
              </a:sysClr>
            </a:solidFill>
            <a:ln>
              <a:solidFill>
                <a:schemeClr val="bg1"/>
              </a:solidFill>
            </a:ln>
          </c:spPr>
          <c:invertIfNegative val="0"/>
          <c:dLbls>
            <c:numFmt formatCode="#&quot;%&quot;" sourceLinked="0"/>
            <c:spPr>
              <a:noFill/>
              <a:ln>
                <a:noFill/>
              </a:ln>
              <a:effectLst/>
            </c:spPr>
            <c:txPr>
              <a:bodyPr/>
              <a:lstStyle/>
              <a:p>
                <a:pPr algn="ct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Sheet1!$B$1:$AE$1</c:f>
              <c:numCache>
                <c:formatCode>General</c:formatCode>
                <c:ptCount val="27"/>
              </c:numCache>
            </c:numRef>
          </c:cat>
          <c:val>
            <c:numRef>
              <c:f>Sheet1!$B$4:$AE$4</c:f>
              <c:numCache>
                <c:formatCode>0</c:formatCode>
                <c:ptCount val="27"/>
                <c:pt idx="0">
                  <c:v>18</c:v>
                </c:pt>
                <c:pt idx="1">
                  <c:v>18</c:v>
                </c:pt>
                <c:pt idx="2">
                  <c:v>19</c:v>
                </c:pt>
                <c:pt idx="4">
                  <c:v>30</c:v>
                </c:pt>
                <c:pt idx="5">
                  <c:v>30</c:v>
                </c:pt>
                <c:pt idx="6">
                  <c:v>30</c:v>
                </c:pt>
                <c:pt idx="8" formatCode="General">
                  <c:v>30</c:v>
                </c:pt>
                <c:pt idx="9">
                  <c:v>28</c:v>
                </c:pt>
                <c:pt idx="10">
                  <c:v>30</c:v>
                </c:pt>
                <c:pt idx="12">
                  <c:v>38</c:v>
                </c:pt>
                <c:pt idx="13">
                  <c:v>36</c:v>
                </c:pt>
                <c:pt idx="14">
                  <c:v>38</c:v>
                </c:pt>
                <c:pt idx="16">
                  <c:v>39</c:v>
                </c:pt>
                <c:pt idx="17">
                  <c:v>35</c:v>
                </c:pt>
                <c:pt idx="18">
                  <c:v>34</c:v>
                </c:pt>
                <c:pt idx="20">
                  <c:v>42</c:v>
                </c:pt>
                <c:pt idx="21">
                  <c:v>40</c:v>
                </c:pt>
                <c:pt idx="22">
                  <c:v>39</c:v>
                </c:pt>
                <c:pt idx="24">
                  <c:v>29</c:v>
                </c:pt>
                <c:pt idx="25">
                  <c:v>27</c:v>
                </c:pt>
                <c:pt idx="26">
                  <c:v>29</c:v>
                </c:pt>
              </c:numCache>
            </c:numRef>
          </c:val>
          <c:extLst>
            <c:ext xmlns:c16="http://schemas.microsoft.com/office/drawing/2014/chart" uri="{C3380CC4-5D6E-409C-BE32-E72D297353CC}">
              <c16:uniqueId val="{00000004-CFE9-419A-9341-7CC0D6C2DD40}"/>
            </c:ext>
          </c:extLst>
        </c:ser>
        <c:ser>
          <c:idx val="3"/>
          <c:order val="3"/>
          <c:tx>
            <c:strRef>
              <c:f>Sheet1!$A$5</c:f>
              <c:strCache>
                <c:ptCount val="1"/>
                <c:pt idx="0">
                  <c:v>Disagree</c:v>
                </c:pt>
              </c:strCache>
            </c:strRef>
          </c:tx>
          <c:spPr>
            <a:solidFill>
              <a:srgbClr val="E50158">
                <a:lumMod val="40000"/>
                <a:lumOff val="60000"/>
              </a:srgbClr>
            </a:solidFill>
            <a:ln>
              <a:solidFill>
                <a:schemeClr val="bg1"/>
              </a:solidFill>
            </a:ln>
          </c:spPr>
          <c:invertIfNegative val="0"/>
          <c:dLbls>
            <c:dLbl>
              <c:idx val="0"/>
              <c:layout>
                <c:manualLayout>
                  <c:x val="1.1569465461032165E-2"/>
                  <c:y val="3.39467386979020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FE9-419A-9341-7CC0D6C2DD40}"/>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Sheet1!$B$1:$AE$1</c:f>
              <c:numCache>
                <c:formatCode>General</c:formatCode>
                <c:ptCount val="27"/>
              </c:numCache>
            </c:numRef>
          </c:cat>
          <c:val>
            <c:numRef>
              <c:f>Sheet1!$B$5:$AE$5</c:f>
              <c:numCache>
                <c:formatCode>0</c:formatCode>
                <c:ptCount val="27"/>
                <c:pt idx="0">
                  <c:v>4</c:v>
                </c:pt>
                <c:pt idx="1">
                  <c:v>5</c:v>
                </c:pt>
                <c:pt idx="2">
                  <c:v>4</c:v>
                </c:pt>
                <c:pt idx="4">
                  <c:v>9</c:v>
                </c:pt>
                <c:pt idx="5">
                  <c:v>9</c:v>
                </c:pt>
                <c:pt idx="6">
                  <c:v>10</c:v>
                </c:pt>
                <c:pt idx="8" formatCode="General">
                  <c:v>8</c:v>
                </c:pt>
                <c:pt idx="9">
                  <c:v>8</c:v>
                </c:pt>
                <c:pt idx="10">
                  <c:v>9</c:v>
                </c:pt>
                <c:pt idx="12">
                  <c:v>11</c:v>
                </c:pt>
                <c:pt idx="13">
                  <c:v>13</c:v>
                </c:pt>
                <c:pt idx="14">
                  <c:v>12</c:v>
                </c:pt>
                <c:pt idx="16">
                  <c:v>12</c:v>
                </c:pt>
                <c:pt idx="17">
                  <c:v>14</c:v>
                </c:pt>
                <c:pt idx="18">
                  <c:v>14</c:v>
                </c:pt>
                <c:pt idx="20">
                  <c:v>18</c:v>
                </c:pt>
                <c:pt idx="21">
                  <c:v>18</c:v>
                </c:pt>
                <c:pt idx="22">
                  <c:v>18</c:v>
                </c:pt>
                <c:pt idx="24">
                  <c:v>33</c:v>
                </c:pt>
                <c:pt idx="25">
                  <c:v>33</c:v>
                </c:pt>
                <c:pt idx="26">
                  <c:v>30</c:v>
                </c:pt>
              </c:numCache>
            </c:numRef>
          </c:val>
          <c:extLst>
            <c:ext xmlns:c16="http://schemas.microsoft.com/office/drawing/2014/chart" uri="{C3380CC4-5D6E-409C-BE32-E72D297353CC}">
              <c16:uniqueId val="{00000006-CFE9-419A-9341-7CC0D6C2DD40}"/>
            </c:ext>
          </c:extLst>
        </c:ser>
        <c:ser>
          <c:idx val="4"/>
          <c:order val="4"/>
          <c:tx>
            <c:strRef>
              <c:f>Sheet1!$A$6</c:f>
              <c:strCache>
                <c:ptCount val="1"/>
                <c:pt idx="0">
                  <c:v>Strongly disagree</c:v>
                </c:pt>
              </c:strCache>
            </c:strRef>
          </c:tx>
          <c:spPr>
            <a:solidFill>
              <a:srgbClr val="E50158"/>
            </a:solidFill>
            <a:ln>
              <a:solidFill>
                <a:schemeClr val="bg1"/>
              </a:solidFill>
            </a:ln>
          </c:spPr>
          <c:invertIfNegative val="0"/>
          <c:dLbls>
            <c:dLbl>
              <c:idx val="0"/>
              <c:layout>
                <c:manualLayout>
                  <c:x val="-5.3544225079991976E-3"/>
                  <c:y val="1.1992215466503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E9-419A-9341-7CC0D6C2DD40}"/>
                </c:ext>
              </c:extLst>
            </c:dLbl>
            <c:dLbl>
              <c:idx val="1"/>
              <c:layout>
                <c:manualLayout>
                  <c:x val="-1.2499631721386859E-3"/>
                  <c:y val="-7.15692157604618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FA-45DC-B723-16D100B0C4DD}"/>
                </c:ext>
              </c:extLst>
            </c:dLbl>
            <c:dLbl>
              <c:idx val="4"/>
              <c:layout>
                <c:manualLayout>
                  <c:x val="2.2914992301543421E-17"/>
                  <c:y val="-1.4606106656014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FA-45DC-B723-16D100B0C4DD}"/>
                </c:ext>
              </c:extLst>
            </c:dLbl>
            <c:dLbl>
              <c:idx val="5"/>
              <c:layout>
                <c:manualLayout>
                  <c:x val="1.1803503818991132E-3"/>
                  <c:y val="-6.17634500274289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8B-4E55-AD63-AA5E6393489F}"/>
                </c:ext>
              </c:extLst>
            </c:dLbl>
            <c:dLbl>
              <c:idx val="8"/>
              <c:layout>
                <c:manualLayout>
                  <c:x val="-4.5829984603086842E-17"/>
                  <c:y val="-1.4606106656014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8B-4E55-AD63-AA5E6393489F}"/>
                </c:ext>
              </c:extLst>
            </c:dLbl>
            <c:dLbl>
              <c:idx val="9"/>
              <c:layout>
                <c:manualLayout>
                  <c:x val="-3.3323057159536499E-3"/>
                  <c:y val="-1.5913091305196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8B-4E55-AD63-AA5E6393489F}"/>
                </c:ext>
              </c:extLst>
            </c:dLbl>
            <c:numFmt formatCode="#&quot;%&quot;" sourceLinked="0"/>
            <c:spPr>
              <a:noFill/>
              <a:ln>
                <a:noFill/>
              </a:ln>
              <a:effectLst/>
            </c:spPr>
            <c:txPr>
              <a:bodyPr/>
              <a:lstStyle/>
              <a:p>
                <a:pPr algn="ctr">
                  <a:defRPr sz="11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Sheet1!$B$1:$AE$1</c:f>
              <c:numCache>
                <c:formatCode>General</c:formatCode>
                <c:ptCount val="27"/>
              </c:numCache>
            </c:numRef>
          </c:cat>
          <c:val>
            <c:numRef>
              <c:f>Sheet1!$B$6:$AE$6</c:f>
              <c:numCache>
                <c:formatCode>0</c:formatCode>
                <c:ptCount val="27"/>
                <c:pt idx="0">
                  <c:v>2</c:v>
                </c:pt>
                <c:pt idx="1">
                  <c:v>3</c:v>
                </c:pt>
                <c:pt idx="2">
                  <c:v>3</c:v>
                </c:pt>
                <c:pt idx="4">
                  <c:v>3</c:v>
                </c:pt>
                <c:pt idx="5">
                  <c:v>3</c:v>
                </c:pt>
                <c:pt idx="6">
                  <c:v>4</c:v>
                </c:pt>
                <c:pt idx="8" formatCode="General">
                  <c:v>3</c:v>
                </c:pt>
                <c:pt idx="9">
                  <c:v>4</c:v>
                </c:pt>
                <c:pt idx="10">
                  <c:v>4</c:v>
                </c:pt>
                <c:pt idx="12">
                  <c:v>2</c:v>
                </c:pt>
                <c:pt idx="13">
                  <c:v>2</c:v>
                </c:pt>
                <c:pt idx="14">
                  <c:v>2</c:v>
                </c:pt>
                <c:pt idx="16">
                  <c:v>5</c:v>
                </c:pt>
                <c:pt idx="17">
                  <c:v>5</c:v>
                </c:pt>
                <c:pt idx="18">
                  <c:v>5</c:v>
                </c:pt>
                <c:pt idx="20">
                  <c:v>7</c:v>
                </c:pt>
                <c:pt idx="21">
                  <c:v>7</c:v>
                </c:pt>
                <c:pt idx="22">
                  <c:v>7</c:v>
                </c:pt>
                <c:pt idx="24">
                  <c:v>11</c:v>
                </c:pt>
                <c:pt idx="25">
                  <c:v>13</c:v>
                </c:pt>
                <c:pt idx="26">
                  <c:v>11</c:v>
                </c:pt>
              </c:numCache>
            </c:numRef>
          </c:val>
          <c:extLst>
            <c:ext xmlns:c16="http://schemas.microsoft.com/office/drawing/2014/chart" uri="{C3380CC4-5D6E-409C-BE32-E72D297353CC}">
              <c16:uniqueId val="{00000008-CFE9-419A-9341-7CC0D6C2DD40}"/>
            </c:ext>
          </c:extLst>
        </c:ser>
        <c:dLbls>
          <c:showLegendKey val="0"/>
          <c:showVal val="0"/>
          <c:showCatName val="0"/>
          <c:showSerName val="0"/>
          <c:showPercent val="0"/>
          <c:showBubbleSize val="0"/>
        </c:dLbls>
        <c:gapWidth val="23"/>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200" b="1">
          <a:solidFill>
            <a:schemeClr val="bg1"/>
          </a:solidFill>
          <a:latin typeface="Barlow" panose="00000500000000000000" pitchFamily="2" charset="0"/>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13865616335252E-2"/>
          <c:y val="0.12348055342762343"/>
          <c:w val="0.95383168714966804"/>
          <c:h val="0.6444704222074491"/>
        </c:manualLayout>
      </c:layout>
      <c:barChart>
        <c:barDir val="col"/>
        <c:grouping val="clustered"/>
        <c:varyColors val="0"/>
        <c:ser>
          <c:idx val="0"/>
          <c:order val="0"/>
          <c:tx>
            <c:strRef>
              <c:f>Sheet1!$B$1</c:f>
              <c:strCache>
                <c:ptCount val="1"/>
                <c:pt idx="0">
                  <c:v>Nov-22</c:v>
                </c:pt>
              </c:strCache>
            </c:strRef>
          </c:tx>
          <c:spPr>
            <a:solidFill>
              <a:schemeClr val="accent1"/>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Overseas aid improves people's lives by providing access to education, healthcare, clean water, and sanitation</c:v>
                </c:pt>
                <c:pt idx="1">
                  <c:v>Overseas aid increases economic growth in poor countries</c:v>
                </c:pt>
                <c:pt idx="2">
                  <c:v>Overseas aid to developing countries helps reduce social and economic inequalities</c:v>
                </c:pt>
                <c:pt idx="3">
                  <c:v>Most overseas aid does not get to the intended recipients</c:v>
                </c:pt>
                <c:pt idx="4">
                  <c:v>Overseas aid to developing countries strengthens Ireland’s political influence in the world</c:v>
                </c:pt>
                <c:pt idx="5">
                  <c:v>Providing overseas aid really helps to promote Ireland’s national security</c:v>
                </c:pt>
                <c:pt idx="6">
                  <c:v>Ireland cannot afford to give overseas aid.</c:v>
                </c:pt>
              </c:strCache>
            </c:strRef>
          </c:cat>
          <c:val>
            <c:numRef>
              <c:f>Sheet1!$B$2:$B$8</c:f>
              <c:numCache>
                <c:formatCode>General</c:formatCode>
                <c:ptCount val="7"/>
                <c:pt idx="0">
                  <c:v>76</c:v>
                </c:pt>
                <c:pt idx="1">
                  <c:v>59</c:v>
                </c:pt>
                <c:pt idx="2">
                  <c:v>60</c:v>
                </c:pt>
                <c:pt idx="3">
                  <c:v>52</c:v>
                </c:pt>
                <c:pt idx="4">
                  <c:v>45</c:v>
                </c:pt>
                <c:pt idx="5">
                  <c:v>35</c:v>
                </c:pt>
                <c:pt idx="6">
                  <c:v>29</c:v>
                </c:pt>
              </c:numCache>
            </c:numRef>
          </c:val>
          <c:extLst>
            <c:ext xmlns:c16="http://schemas.microsoft.com/office/drawing/2014/chart" uri="{C3380CC4-5D6E-409C-BE32-E72D297353CC}">
              <c16:uniqueId val="{00000000-D6F3-4008-BCC9-569F2412F6F8}"/>
            </c:ext>
          </c:extLst>
        </c:ser>
        <c:ser>
          <c:idx val="1"/>
          <c:order val="1"/>
          <c:tx>
            <c:strRef>
              <c:f>Sheet1!$C$1</c:f>
              <c:strCache>
                <c:ptCount val="1"/>
                <c:pt idx="0">
                  <c:v>Nov-23</c:v>
                </c:pt>
              </c:strCache>
            </c:strRef>
          </c:tx>
          <c:spPr>
            <a:solidFill>
              <a:schemeClr val="bg2">
                <a:lumMod val="75000"/>
                <a:lumOff val="25000"/>
              </a:schemeClr>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Overseas aid improves people's lives by providing access to education, healthcare, clean water, and sanitation</c:v>
                </c:pt>
                <c:pt idx="1">
                  <c:v>Overseas aid increases economic growth in poor countries</c:v>
                </c:pt>
                <c:pt idx="2">
                  <c:v>Overseas aid to developing countries helps reduce social and economic inequalities</c:v>
                </c:pt>
                <c:pt idx="3">
                  <c:v>Most overseas aid does not get to the intended recipients</c:v>
                </c:pt>
                <c:pt idx="4">
                  <c:v>Overseas aid to developing countries strengthens Ireland’s political influence in the world</c:v>
                </c:pt>
                <c:pt idx="5">
                  <c:v>Providing overseas aid really helps to promote Ireland’s national security</c:v>
                </c:pt>
                <c:pt idx="6">
                  <c:v>Ireland cannot afford to give overseas aid.</c:v>
                </c:pt>
              </c:strCache>
            </c:strRef>
          </c:cat>
          <c:val>
            <c:numRef>
              <c:f>Sheet1!$C$2:$C$8</c:f>
              <c:numCache>
                <c:formatCode>General</c:formatCode>
                <c:ptCount val="7"/>
                <c:pt idx="0">
                  <c:v>77</c:v>
                </c:pt>
                <c:pt idx="1">
                  <c:v>61</c:v>
                </c:pt>
                <c:pt idx="2">
                  <c:v>60</c:v>
                </c:pt>
                <c:pt idx="3">
                  <c:v>50</c:v>
                </c:pt>
                <c:pt idx="4">
                  <c:v>48</c:v>
                </c:pt>
                <c:pt idx="5">
                  <c:v>36</c:v>
                </c:pt>
                <c:pt idx="6">
                  <c:v>30</c:v>
                </c:pt>
              </c:numCache>
            </c:numRef>
          </c:val>
          <c:extLst>
            <c:ext xmlns:c16="http://schemas.microsoft.com/office/drawing/2014/chart" uri="{C3380CC4-5D6E-409C-BE32-E72D297353CC}">
              <c16:uniqueId val="{00000001-D6F3-4008-BCC9-569F2412F6F8}"/>
            </c:ext>
          </c:extLst>
        </c:ser>
        <c:ser>
          <c:idx val="2"/>
          <c:order val="2"/>
          <c:tx>
            <c:strRef>
              <c:f>Sheet1!$D$1</c:f>
              <c:strCache>
                <c:ptCount val="1"/>
                <c:pt idx="0">
                  <c:v>Aug-24</c:v>
                </c:pt>
              </c:strCache>
            </c:strRef>
          </c:tx>
          <c:spPr>
            <a:solidFill>
              <a:schemeClr val="bg2">
                <a:lumMod val="90000"/>
                <a:lumOff val="10000"/>
              </a:schemeClr>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Overseas aid improves people's lives by providing access to education, healthcare, clean water, and sanitation</c:v>
                </c:pt>
                <c:pt idx="1">
                  <c:v>Overseas aid increases economic growth in poor countries</c:v>
                </c:pt>
                <c:pt idx="2">
                  <c:v>Overseas aid to developing countries helps reduce social and economic inequalities</c:v>
                </c:pt>
                <c:pt idx="3">
                  <c:v>Most overseas aid does not get to the intended recipients</c:v>
                </c:pt>
                <c:pt idx="4">
                  <c:v>Overseas aid to developing countries strengthens Ireland’s political influence in the world</c:v>
                </c:pt>
                <c:pt idx="5">
                  <c:v>Providing overseas aid really helps to promote Ireland’s national security</c:v>
                </c:pt>
                <c:pt idx="6">
                  <c:v>Ireland cannot afford to give overseas aid.</c:v>
                </c:pt>
              </c:strCache>
            </c:strRef>
          </c:cat>
          <c:val>
            <c:numRef>
              <c:f>Sheet1!$D$2:$D$8</c:f>
              <c:numCache>
                <c:formatCode>General</c:formatCode>
                <c:ptCount val="7"/>
                <c:pt idx="0">
                  <c:v>76</c:v>
                </c:pt>
                <c:pt idx="1">
                  <c:v>58</c:v>
                </c:pt>
                <c:pt idx="2">
                  <c:v>59</c:v>
                </c:pt>
                <c:pt idx="3">
                  <c:v>50</c:v>
                </c:pt>
                <c:pt idx="4">
                  <c:v>44</c:v>
                </c:pt>
                <c:pt idx="5">
                  <c:v>33</c:v>
                </c:pt>
                <c:pt idx="6">
                  <c:v>27</c:v>
                </c:pt>
              </c:numCache>
            </c:numRef>
          </c:val>
          <c:extLst>
            <c:ext xmlns:c16="http://schemas.microsoft.com/office/drawing/2014/chart" uri="{C3380CC4-5D6E-409C-BE32-E72D297353CC}">
              <c16:uniqueId val="{00000002-D6F3-4008-BCC9-569F2412F6F8}"/>
            </c:ext>
          </c:extLst>
        </c:ser>
        <c:ser>
          <c:idx val="3"/>
          <c:order val="3"/>
          <c:tx>
            <c:strRef>
              <c:f>Sheet1!$E$1</c:f>
              <c:strCache>
                <c:ptCount val="1"/>
                <c:pt idx="0">
                  <c:v>Aug-25</c:v>
                </c:pt>
              </c:strCache>
            </c:strRef>
          </c:tx>
          <c:spPr>
            <a:solidFill>
              <a:schemeClr val="accent4"/>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Overseas aid improves people's lives by providing access to education, healthcare, clean water, and sanitation</c:v>
                </c:pt>
                <c:pt idx="1">
                  <c:v>Overseas aid increases economic growth in poor countries</c:v>
                </c:pt>
                <c:pt idx="2">
                  <c:v>Overseas aid to developing countries helps reduce social and economic inequalities</c:v>
                </c:pt>
                <c:pt idx="3">
                  <c:v>Most overseas aid does not get to the intended recipients</c:v>
                </c:pt>
                <c:pt idx="4">
                  <c:v>Overseas aid to developing countries strengthens Ireland’s political influence in the world</c:v>
                </c:pt>
                <c:pt idx="5">
                  <c:v>Providing overseas aid really helps to promote Ireland’s national security</c:v>
                </c:pt>
                <c:pt idx="6">
                  <c:v>Ireland cannot afford to give overseas aid.</c:v>
                </c:pt>
              </c:strCache>
            </c:strRef>
          </c:cat>
          <c:val>
            <c:numRef>
              <c:f>Sheet1!$E$2:$E$8</c:f>
              <c:numCache>
                <c:formatCode>General</c:formatCode>
                <c:ptCount val="7"/>
                <c:pt idx="0">
                  <c:v>74</c:v>
                </c:pt>
                <c:pt idx="1">
                  <c:v>57</c:v>
                </c:pt>
                <c:pt idx="2">
                  <c:v>59</c:v>
                </c:pt>
                <c:pt idx="3">
                  <c:v>48</c:v>
                </c:pt>
                <c:pt idx="4">
                  <c:v>46</c:v>
                </c:pt>
                <c:pt idx="5">
                  <c:v>35</c:v>
                </c:pt>
                <c:pt idx="6">
                  <c:v>27</c:v>
                </c:pt>
              </c:numCache>
            </c:numRef>
          </c:val>
          <c:extLst>
            <c:ext xmlns:c16="http://schemas.microsoft.com/office/drawing/2014/chart" uri="{C3380CC4-5D6E-409C-BE32-E72D297353CC}">
              <c16:uniqueId val="{00000003-D6F3-4008-BCC9-569F2412F6F8}"/>
            </c:ext>
          </c:extLst>
        </c:ser>
        <c:ser>
          <c:idx val="4"/>
          <c:order val="4"/>
          <c:tx>
            <c:strRef>
              <c:f>Sheet1!$F$1</c:f>
              <c:strCache>
                <c:ptCount val="1"/>
                <c:pt idx="0">
                  <c:v>Mar-26</c:v>
                </c:pt>
              </c:strCache>
            </c:strRef>
          </c:tx>
          <c:spPr>
            <a:solidFill>
              <a:schemeClr val="bg2"/>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Overseas aid improves people's lives by providing access to education, healthcare, clean water, and sanitation</c:v>
                </c:pt>
                <c:pt idx="1">
                  <c:v>Overseas aid increases economic growth in poor countries</c:v>
                </c:pt>
                <c:pt idx="2">
                  <c:v>Overseas aid to developing countries helps reduce social and economic inequalities</c:v>
                </c:pt>
                <c:pt idx="3">
                  <c:v>Most overseas aid does not get to the intended recipients</c:v>
                </c:pt>
                <c:pt idx="4">
                  <c:v>Overseas aid to developing countries strengthens Ireland’s political influence in the world</c:v>
                </c:pt>
                <c:pt idx="5">
                  <c:v>Providing overseas aid really helps to promote Ireland’s national security</c:v>
                </c:pt>
                <c:pt idx="6">
                  <c:v>Ireland cannot afford to give overseas aid.</c:v>
                </c:pt>
              </c:strCache>
            </c:strRef>
          </c:cat>
          <c:val>
            <c:numRef>
              <c:f>Sheet1!$F$2:$F$8</c:f>
              <c:numCache>
                <c:formatCode>0</c:formatCode>
                <c:ptCount val="7"/>
                <c:pt idx="0">
                  <c:v>73</c:v>
                </c:pt>
                <c:pt idx="1">
                  <c:v>57</c:v>
                </c:pt>
                <c:pt idx="2">
                  <c:v>57</c:v>
                </c:pt>
                <c:pt idx="3">
                  <c:v>48</c:v>
                </c:pt>
                <c:pt idx="4">
                  <c:v>46</c:v>
                </c:pt>
                <c:pt idx="5">
                  <c:v>35</c:v>
                </c:pt>
                <c:pt idx="6">
                  <c:v>29</c:v>
                </c:pt>
              </c:numCache>
            </c:numRef>
          </c:val>
          <c:extLst>
            <c:ext xmlns:c16="http://schemas.microsoft.com/office/drawing/2014/chart" uri="{C3380CC4-5D6E-409C-BE32-E72D297353CC}">
              <c16:uniqueId val="{00000000-1A7B-4000-93CA-6D4203E7EA3F}"/>
            </c:ext>
          </c:extLst>
        </c:ser>
        <c:dLbls>
          <c:showLegendKey val="0"/>
          <c:showVal val="0"/>
          <c:showCatName val="0"/>
          <c:showSerName val="0"/>
          <c:showPercent val="0"/>
          <c:showBubbleSize val="0"/>
        </c:dLbls>
        <c:gapWidth val="219"/>
        <c:overlap val="-27"/>
        <c:axId val="1167312112"/>
        <c:axId val="1167288112"/>
      </c:barChart>
      <c:catAx>
        <c:axId val="116731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167288112"/>
        <c:crosses val="autoZero"/>
        <c:auto val="1"/>
        <c:lblAlgn val="ctr"/>
        <c:lblOffset val="100"/>
        <c:noMultiLvlLbl val="0"/>
      </c:catAx>
      <c:valAx>
        <c:axId val="11672881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312112"/>
        <c:crosses val="autoZero"/>
        <c:crossBetween val="between"/>
      </c:valAx>
      <c:spPr>
        <a:noFill/>
        <a:ln>
          <a:noFill/>
        </a:ln>
        <a:effectLst/>
      </c:spPr>
    </c:plotArea>
    <c:legend>
      <c:legendPos val="b"/>
      <c:layout>
        <c:manualLayout>
          <c:xMode val="edge"/>
          <c:yMode val="edge"/>
          <c:x val="0.35907179454934518"/>
          <c:y val="0.12991479269717071"/>
          <c:w val="0.34976784339902417"/>
          <c:h val="5.8248329117995219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93088578370917485"/>
        </c:manualLayout>
      </c:layout>
      <c:barChart>
        <c:barDir val="col"/>
        <c:grouping val="percentStacked"/>
        <c:varyColors val="0"/>
        <c:ser>
          <c:idx val="0"/>
          <c:order val="0"/>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Sheet1!$B$2:$G$2</c:f>
              <c:numCache>
                <c:formatCode>0</c:formatCode>
                <c:ptCount val="6"/>
                <c:pt idx="0">
                  <c:v>4</c:v>
                </c:pt>
                <c:pt idx="1">
                  <c:v>3</c:v>
                </c:pt>
                <c:pt idx="2" formatCode="General">
                  <c:v>4</c:v>
                </c:pt>
                <c:pt idx="3">
                  <c:v>3</c:v>
                </c:pt>
                <c:pt idx="4" formatCode="General">
                  <c:v>5</c:v>
                </c:pt>
                <c:pt idx="5">
                  <c:v>4</c:v>
                </c:pt>
              </c:numCache>
            </c:numRef>
          </c:val>
          <c:extLst>
            <c:ext xmlns:c16="http://schemas.microsoft.com/office/drawing/2014/chart" uri="{C3380CC4-5D6E-409C-BE32-E72D297353CC}">
              <c16:uniqueId val="{00000002-CFE9-419A-9341-7CC0D6C2DD40}"/>
            </c:ext>
          </c:extLst>
        </c:ser>
        <c:ser>
          <c:idx val="1"/>
          <c:order val="1"/>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Sheet1!$B$3:$G$3</c:f>
              <c:numCache>
                <c:formatCode>0</c:formatCode>
                <c:ptCount val="6"/>
                <c:pt idx="0">
                  <c:v>21</c:v>
                </c:pt>
                <c:pt idx="1">
                  <c:v>21</c:v>
                </c:pt>
                <c:pt idx="2" formatCode="General">
                  <c:v>20</c:v>
                </c:pt>
                <c:pt idx="3">
                  <c:v>21</c:v>
                </c:pt>
                <c:pt idx="4" formatCode="General">
                  <c:v>24</c:v>
                </c:pt>
                <c:pt idx="5">
                  <c:v>27</c:v>
                </c:pt>
              </c:numCache>
            </c:numRef>
          </c:val>
          <c:extLst>
            <c:ext xmlns:c16="http://schemas.microsoft.com/office/drawing/2014/chart" uri="{C3380CC4-5D6E-409C-BE32-E72D297353CC}">
              <c16:uniqueId val="{00000003-CFE9-419A-9341-7CC0D6C2DD40}"/>
            </c:ext>
          </c:extLst>
        </c:ser>
        <c:ser>
          <c:idx val="2"/>
          <c:order val="2"/>
          <c:spPr>
            <a:solidFill>
              <a:srgbClr val="E50158"/>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Sheet1!$B$4:$G$4</c:f>
              <c:numCache>
                <c:formatCode>0</c:formatCode>
                <c:ptCount val="6"/>
                <c:pt idx="0">
                  <c:v>75</c:v>
                </c:pt>
                <c:pt idx="1">
                  <c:v>76</c:v>
                </c:pt>
                <c:pt idx="2" formatCode="General">
                  <c:v>76</c:v>
                </c:pt>
                <c:pt idx="3">
                  <c:v>76</c:v>
                </c:pt>
                <c:pt idx="4" formatCode="General">
                  <c:v>71</c:v>
                </c:pt>
                <c:pt idx="5">
                  <c:v>68</c:v>
                </c:pt>
              </c:numCache>
            </c:numRef>
          </c:val>
          <c:extLst>
            <c:ext xmlns:c16="http://schemas.microsoft.com/office/drawing/2014/chart" uri="{C3380CC4-5D6E-409C-BE32-E72D297353CC}">
              <c16:uniqueId val="{00000004-CFE9-419A-9341-7CC0D6C2DD40}"/>
            </c:ext>
          </c:extLst>
        </c:ser>
        <c:dLbls>
          <c:showLegendKey val="0"/>
          <c:showVal val="0"/>
          <c:showCatName val="0"/>
          <c:showSerName val="0"/>
          <c:showPercent val="0"/>
          <c:showBubbleSize val="0"/>
        </c:dLbls>
        <c:gapWidth val="20"/>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200" b="1">
          <a:solidFill>
            <a:schemeClr val="bg1"/>
          </a:solidFill>
          <a:latin typeface="Barlow" panose="00000500000000000000" pitchFamily="2" charset="0"/>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94816971349232548"/>
        </c:manualLayout>
      </c:layout>
      <c:barChart>
        <c:barDir val="col"/>
        <c:grouping val="percentStacked"/>
        <c:varyColors val="0"/>
        <c:ser>
          <c:idx val="0"/>
          <c:order val="0"/>
          <c:spPr>
            <a:solidFill>
              <a:srgbClr val="2DB574"/>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solidFill>
                <a:srgbClr val="1DAFAD">
                  <a:lumMod val="75000"/>
                </a:srgbClr>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Sheet1!$B$2:$G$2</c:f>
              <c:numCache>
                <c:formatCode>0</c:formatCode>
                <c:ptCount val="6"/>
                <c:pt idx="0">
                  <c:v>7</c:v>
                </c:pt>
                <c:pt idx="1">
                  <c:v>8</c:v>
                </c:pt>
                <c:pt idx="2">
                  <c:v>7</c:v>
                </c:pt>
                <c:pt idx="3">
                  <c:v>7</c:v>
                </c:pt>
                <c:pt idx="4" formatCode="General">
                  <c:v>8</c:v>
                </c:pt>
                <c:pt idx="5">
                  <c:v>7</c:v>
                </c:pt>
              </c:numCache>
            </c:numRef>
          </c:val>
          <c:extLst>
            <c:ext xmlns:c16="http://schemas.microsoft.com/office/drawing/2014/chart" uri="{C3380CC4-5D6E-409C-BE32-E72D297353CC}">
              <c16:uniqueId val="{00000002-CFE9-419A-9341-7CC0D6C2DD40}"/>
            </c:ext>
          </c:extLst>
        </c:ser>
        <c:ser>
          <c:idx val="1"/>
          <c:order val="1"/>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Sheet1!$B$3:$G$3</c:f>
              <c:numCache>
                <c:formatCode>0</c:formatCode>
                <c:ptCount val="6"/>
                <c:pt idx="0">
                  <c:v>25</c:v>
                </c:pt>
                <c:pt idx="1">
                  <c:v>26</c:v>
                </c:pt>
                <c:pt idx="2">
                  <c:v>25</c:v>
                </c:pt>
                <c:pt idx="3">
                  <c:v>25</c:v>
                </c:pt>
                <c:pt idx="4" formatCode="General">
                  <c:v>27</c:v>
                </c:pt>
                <c:pt idx="5">
                  <c:v>28</c:v>
                </c:pt>
              </c:numCache>
            </c:numRef>
          </c:val>
          <c:extLst>
            <c:ext xmlns:c16="http://schemas.microsoft.com/office/drawing/2014/chart" uri="{C3380CC4-5D6E-409C-BE32-E72D297353CC}">
              <c16:uniqueId val="{00000003-CFE9-419A-9341-7CC0D6C2DD40}"/>
            </c:ext>
          </c:extLst>
        </c:ser>
        <c:ser>
          <c:idx val="2"/>
          <c:order val="2"/>
          <c:spPr>
            <a:solidFill>
              <a:srgbClr val="E50158"/>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Sheet1!$B$4:$G$4</c:f>
              <c:numCache>
                <c:formatCode>0</c:formatCode>
                <c:ptCount val="6"/>
                <c:pt idx="0">
                  <c:v>68</c:v>
                </c:pt>
                <c:pt idx="1">
                  <c:v>67</c:v>
                </c:pt>
                <c:pt idx="2">
                  <c:v>68</c:v>
                </c:pt>
                <c:pt idx="3">
                  <c:v>67</c:v>
                </c:pt>
                <c:pt idx="4" formatCode="General">
                  <c:v>65</c:v>
                </c:pt>
                <c:pt idx="5">
                  <c:v>65</c:v>
                </c:pt>
              </c:numCache>
            </c:numRef>
          </c:val>
          <c:extLst>
            <c:ext xmlns:c16="http://schemas.microsoft.com/office/drawing/2014/chart" uri="{C3380CC4-5D6E-409C-BE32-E72D297353CC}">
              <c16:uniqueId val="{00000004-CFE9-419A-9341-7CC0D6C2DD40}"/>
            </c:ext>
          </c:extLst>
        </c:ser>
        <c:dLbls>
          <c:showLegendKey val="0"/>
          <c:showVal val="0"/>
          <c:showCatName val="0"/>
          <c:showSerName val="0"/>
          <c:showPercent val="0"/>
          <c:showBubbleSize val="0"/>
        </c:dLbls>
        <c:gapWidth val="20"/>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200" b="1">
          <a:solidFill>
            <a:schemeClr val="bg1"/>
          </a:solidFill>
          <a:latin typeface="Barlow" panose="00000500000000000000" pitchFamily="2" charset="0"/>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93434256966580509"/>
        </c:manualLayout>
      </c:layout>
      <c:barChart>
        <c:barDir val="col"/>
        <c:grouping val="percentStacked"/>
        <c:varyColors val="0"/>
        <c:ser>
          <c:idx val="0"/>
          <c:order val="0"/>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Sheet1!$B$2:$G$2</c:f>
              <c:numCache>
                <c:formatCode>0</c:formatCode>
                <c:ptCount val="6"/>
                <c:pt idx="0">
                  <c:v>18</c:v>
                </c:pt>
                <c:pt idx="1">
                  <c:v>17</c:v>
                </c:pt>
                <c:pt idx="2">
                  <c:v>15</c:v>
                </c:pt>
                <c:pt idx="3">
                  <c:v>16</c:v>
                </c:pt>
                <c:pt idx="4" formatCode="General">
                  <c:v>17</c:v>
                </c:pt>
                <c:pt idx="5">
                  <c:v>15</c:v>
                </c:pt>
              </c:numCache>
            </c:numRef>
          </c:val>
          <c:extLst>
            <c:ext xmlns:c16="http://schemas.microsoft.com/office/drawing/2014/chart" uri="{C3380CC4-5D6E-409C-BE32-E72D297353CC}">
              <c16:uniqueId val="{00000002-CFE9-419A-9341-7CC0D6C2DD40}"/>
            </c:ext>
          </c:extLst>
        </c:ser>
        <c:ser>
          <c:idx val="1"/>
          <c:order val="1"/>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Sheet1!$B$3:$G$3</c:f>
              <c:numCache>
                <c:formatCode>0</c:formatCode>
                <c:ptCount val="6"/>
                <c:pt idx="0">
                  <c:v>41</c:v>
                </c:pt>
                <c:pt idx="1">
                  <c:v>40</c:v>
                </c:pt>
                <c:pt idx="2">
                  <c:v>40</c:v>
                </c:pt>
                <c:pt idx="3">
                  <c:v>39</c:v>
                </c:pt>
                <c:pt idx="4" formatCode="General">
                  <c:v>42</c:v>
                </c:pt>
                <c:pt idx="5">
                  <c:v>43</c:v>
                </c:pt>
              </c:numCache>
            </c:numRef>
          </c:val>
          <c:extLst>
            <c:ext xmlns:c16="http://schemas.microsoft.com/office/drawing/2014/chart" uri="{C3380CC4-5D6E-409C-BE32-E72D297353CC}">
              <c16:uniqueId val="{00000003-CFE9-419A-9341-7CC0D6C2DD40}"/>
            </c:ext>
          </c:extLst>
        </c:ser>
        <c:ser>
          <c:idx val="2"/>
          <c:order val="2"/>
          <c:spPr>
            <a:solidFill>
              <a:srgbClr val="E50158"/>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Sheet1!$B$4:$G$4</c:f>
              <c:numCache>
                <c:formatCode>0</c:formatCode>
                <c:ptCount val="6"/>
                <c:pt idx="0">
                  <c:v>41</c:v>
                </c:pt>
                <c:pt idx="1">
                  <c:v>44</c:v>
                </c:pt>
                <c:pt idx="2">
                  <c:v>45</c:v>
                </c:pt>
                <c:pt idx="3">
                  <c:v>45</c:v>
                </c:pt>
                <c:pt idx="4" formatCode="General">
                  <c:v>41</c:v>
                </c:pt>
                <c:pt idx="5">
                  <c:v>42</c:v>
                </c:pt>
              </c:numCache>
            </c:numRef>
          </c:val>
          <c:extLst>
            <c:ext xmlns:c16="http://schemas.microsoft.com/office/drawing/2014/chart" uri="{C3380CC4-5D6E-409C-BE32-E72D297353CC}">
              <c16:uniqueId val="{00000004-CFE9-419A-9341-7CC0D6C2DD40}"/>
            </c:ext>
          </c:extLst>
        </c:ser>
        <c:dLbls>
          <c:showLegendKey val="0"/>
          <c:showVal val="0"/>
          <c:showCatName val="0"/>
          <c:showSerName val="0"/>
          <c:showPercent val="0"/>
          <c:showBubbleSize val="0"/>
        </c:dLbls>
        <c:gapWidth val="20"/>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200" b="1">
          <a:solidFill>
            <a:schemeClr val="bg1"/>
          </a:solidFill>
          <a:latin typeface="Barlow" panose="00000500000000000000" pitchFamily="2" charset="0"/>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3444531251654101E-2"/>
          <c:y val="3.732898674647285E-2"/>
          <c:w val="0.97311093749669175"/>
          <c:h val="0.86175006457657233"/>
        </c:manualLayout>
      </c:layout>
      <c:barChart>
        <c:barDir val="col"/>
        <c:grouping val="percentStacked"/>
        <c:varyColors val="0"/>
        <c:ser>
          <c:idx val="0"/>
          <c:order val="0"/>
          <c:spPr>
            <a:solidFill>
              <a:srgbClr val="1DAFAD">
                <a:lumMod val="75000"/>
              </a:srgbClr>
            </a:solidFill>
            <a:ln>
              <a:solidFill>
                <a:schemeClr val="bg1"/>
              </a:solidFill>
            </a:ln>
          </c:spPr>
          <c:invertIfNegative val="0"/>
          <c:dPt>
            <c:idx val="0"/>
            <c:invertIfNegative val="0"/>
            <c:bubble3D val="0"/>
            <c:extLst>
              <c:ext xmlns:c16="http://schemas.microsoft.com/office/drawing/2014/chart" uri="{C3380CC4-5D6E-409C-BE32-E72D297353CC}">
                <c16:uniqueId val="{00000001-CFE9-419A-9341-7CC0D6C2DD40}"/>
              </c:ext>
            </c:extLst>
          </c:dPt>
          <c:dLbls>
            <c:dLbl>
              <c:idx val="5"/>
              <c:layout>
                <c:manualLayout>
                  <c:x val="6.0823754789270917E-3"/>
                  <c:y val="-1.0369541306278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DE-4486-BDD6-8DF218DF6B9D}"/>
                </c:ext>
              </c:extLst>
            </c:dLbl>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Sheet1!$B$2:$G$2</c:f>
              <c:numCache>
                <c:formatCode>0</c:formatCode>
                <c:ptCount val="6"/>
                <c:pt idx="0">
                  <c:v>7</c:v>
                </c:pt>
                <c:pt idx="1">
                  <c:v>7</c:v>
                </c:pt>
                <c:pt idx="2">
                  <c:v>6</c:v>
                </c:pt>
                <c:pt idx="3">
                  <c:v>5</c:v>
                </c:pt>
                <c:pt idx="4" formatCode="General">
                  <c:v>6</c:v>
                </c:pt>
                <c:pt idx="5">
                  <c:v>6</c:v>
                </c:pt>
              </c:numCache>
            </c:numRef>
          </c:val>
          <c:extLst>
            <c:ext xmlns:c16="http://schemas.microsoft.com/office/drawing/2014/chart" uri="{C3380CC4-5D6E-409C-BE32-E72D297353CC}">
              <c16:uniqueId val="{00000002-CFE9-419A-9341-7CC0D6C2DD40}"/>
            </c:ext>
          </c:extLst>
        </c:ser>
        <c:ser>
          <c:idx val="1"/>
          <c:order val="1"/>
          <c:spPr>
            <a:solidFill>
              <a:srgbClr val="1DAFAD"/>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Sheet1!$B$3:$G$3</c:f>
              <c:numCache>
                <c:formatCode>0</c:formatCode>
                <c:ptCount val="6"/>
                <c:pt idx="0">
                  <c:v>28</c:v>
                </c:pt>
                <c:pt idx="1">
                  <c:v>30</c:v>
                </c:pt>
                <c:pt idx="2">
                  <c:v>26</c:v>
                </c:pt>
                <c:pt idx="3">
                  <c:v>25</c:v>
                </c:pt>
                <c:pt idx="4" formatCode="General">
                  <c:v>31</c:v>
                </c:pt>
                <c:pt idx="5">
                  <c:v>29</c:v>
                </c:pt>
              </c:numCache>
            </c:numRef>
          </c:val>
          <c:extLst>
            <c:ext xmlns:c16="http://schemas.microsoft.com/office/drawing/2014/chart" uri="{C3380CC4-5D6E-409C-BE32-E72D297353CC}">
              <c16:uniqueId val="{00000003-CFE9-419A-9341-7CC0D6C2DD40}"/>
            </c:ext>
          </c:extLst>
        </c:ser>
        <c:ser>
          <c:idx val="2"/>
          <c:order val="2"/>
          <c:spPr>
            <a:solidFill>
              <a:srgbClr val="E50158"/>
            </a:solidFill>
            <a:ln>
              <a:solidFill>
                <a:schemeClr val="bg1"/>
              </a:solidFill>
            </a:ln>
          </c:spPr>
          <c:invertIfNegative val="0"/>
          <c:dLbls>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Sheet1!$B$4:$G$4</c:f>
              <c:numCache>
                <c:formatCode>0</c:formatCode>
                <c:ptCount val="6"/>
                <c:pt idx="0">
                  <c:v>65</c:v>
                </c:pt>
                <c:pt idx="1">
                  <c:v>63</c:v>
                </c:pt>
                <c:pt idx="2">
                  <c:v>68</c:v>
                </c:pt>
                <c:pt idx="3">
                  <c:v>71</c:v>
                </c:pt>
                <c:pt idx="4" formatCode="General">
                  <c:v>64</c:v>
                </c:pt>
                <c:pt idx="5">
                  <c:v>66</c:v>
                </c:pt>
              </c:numCache>
            </c:numRef>
          </c:val>
          <c:extLst>
            <c:ext xmlns:c16="http://schemas.microsoft.com/office/drawing/2014/chart" uri="{C3380CC4-5D6E-409C-BE32-E72D297353CC}">
              <c16:uniqueId val="{00000004-CFE9-419A-9341-7CC0D6C2DD40}"/>
            </c:ext>
          </c:extLst>
        </c:ser>
        <c:dLbls>
          <c:showLegendKey val="0"/>
          <c:showVal val="0"/>
          <c:showCatName val="0"/>
          <c:showSerName val="0"/>
          <c:showPercent val="0"/>
          <c:showBubbleSize val="0"/>
        </c:dLbls>
        <c:gapWidth val="20"/>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200" b="1">
          <a:solidFill>
            <a:schemeClr val="bg1"/>
          </a:solidFill>
          <a:latin typeface="Barlow" panose="00000500000000000000" pitchFamily="2" charset="0"/>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640724507312809"/>
          <c:y val="3.3727307340229912E-2"/>
          <c:w val="0.41151350561632788"/>
          <c:h val="0.9633333333333336"/>
        </c:manualLayout>
      </c:layout>
      <c:barChart>
        <c:barDir val="bar"/>
        <c:grouping val="clustered"/>
        <c:varyColors val="0"/>
        <c:ser>
          <c:idx val="0"/>
          <c:order val="0"/>
          <c:tx>
            <c:strRef>
              <c:f>Sheet1!$B$1</c:f>
              <c:strCache>
                <c:ptCount val="1"/>
                <c:pt idx="0">
                  <c:v>Apr '26</c:v>
                </c:pt>
              </c:strCache>
            </c:strRef>
          </c:tx>
          <c:spPr>
            <a:solidFill>
              <a:srgbClr val="1DAFAD">
                <a:lumMod val="50000"/>
              </a:srgb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The United Nations and other international organisations</c:v>
                </c:pt>
                <c:pt idx="1">
                  <c:v>Businesses/ corporations</c:v>
                </c:pt>
                <c:pt idx="2">
                  <c:v>Development Organisations/ charities</c:v>
                </c:pt>
                <c:pt idx="3">
                  <c:v>The Irish government</c:v>
                </c:pt>
                <c:pt idx="4">
                  <c:v>You personally</c:v>
                </c:pt>
              </c:strCache>
            </c:strRef>
          </c:cat>
          <c:val>
            <c:numRef>
              <c:f>Sheet1!$B$2:$B$6</c:f>
              <c:numCache>
                <c:formatCode>0.00</c:formatCode>
                <c:ptCount val="5"/>
                <c:pt idx="0">
                  <c:v>6.07</c:v>
                </c:pt>
                <c:pt idx="1">
                  <c:v>6.06</c:v>
                </c:pt>
                <c:pt idx="2">
                  <c:v>5.79</c:v>
                </c:pt>
                <c:pt idx="3">
                  <c:v>5.3</c:v>
                </c:pt>
                <c:pt idx="4">
                  <c:v>4.0599999999999996</c:v>
                </c:pt>
              </c:numCache>
            </c:numRef>
          </c:val>
          <c:extLst>
            <c:ext xmlns:c16="http://schemas.microsoft.com/office/drawing/2014/chart" uri="{C3380CC4-5D6E-409C-BE32-E72D297353CC}">
              <c16:uniqueId val="{00000000-4AD2-4200-83A7-3075FF491207}"/>
            </c:ext>
          </c:extLst>
        </c:ser>
        <c:ser>
          <c:idx val="1"/>
          <c:order val="1"/>
          <c:tx>
            <c:strRef>
              <c:f>Sheet1!$C$1</c:f>
              <c:strCache>
                <c:ptCount val="1"/>
                <c:pt idx="0">
                  <c:v>Aug-25</c:v>
                </c:pt>
              </c:strCache>
            </c:strRef>
          </c:tx>
          <c:spPr>
            <a:solidFill>
              <a:srgbClr val="1DAFAD">
                <a:lumMod val="75000"/>
              </a:srgb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The United Nations and other international organisations</c:v>
                </c:pt>
                <c:pt idx="1">
                  <c:v>Businesses/ corporations</c:v>
                </c:pt>
                <c:pt idx="2">
                  <c:v>Development Organisations/ charities</c:v>
                </c:pt>
                <c:pt idx="3">
                  <c:v>The Irish government</c:v>
                </c:pt>
                <c:pt idx="4">
                  <c:v>You personally</c:v>
                </c:pt>
              </c:strCache>
            </c:strRef>
          </c:cat>
          <c:val>
            <c:numRef>
              <c:f>Sheet1!$C$2:$C$6</c:f>
              <c:numCache>
                <c:formatCode>0.00</c:formatCode>
                <c:ptCount val="5"/>
                <c:pt idx="0">
                  <c:v>6.27</c:v>
                </c:pt>
                <c:pt idx="1">
                  <c:v>6.27</c:v>
                </c:pt>
                <c:pt idx="2">
                  <c:v>5.85</c:v>
                </c:pt>
                <c:pt idx="3">
                  <c:v>5.37</c:v>
                </c:pt>
                <c:pt idx="4">
                  <c:v>4.17</c:v>
                </c:pt>
              </c:numCache>
            </c:numRef>
          </c:val>
          <c:extLst>
            <c:ext xmlns:c16="http://schemas.microsoft.com/office/drawing/2014/chart" uri="{C3380CC4-5D6E-409C-BE32-E72D297353CC}">
              <c16:uniqueId val="{00000001-B55C-44E7-9DFA-2AFB5CC84BF0}"/>
            </c:ext>
          </c:extLst>
        </c:ser>
        <c:ser>
          <c:idx val="2"/>
          <c:order val="2"/>
          <c:tx>
            <c:strRef>
              <c:f>Sheet1!$D$1</c:f>
              <c:strCache>
                <c:ptCount val="1"/>
                <c:pt idx="0">
                  <c:v>Aug-24</c:v>
                </c:pt>
              </c:strCache>
            </c:strRef>
          </c:tx>
          <c:spPr>
            <a:solidFill>
              <a:srgbClr val="1DAFAD"/>
            </a:solidFill>
            <a:ln>
              <a:solidFill>
                <a:srgbClr val="FFFFFF"/>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The United Nations and other international organisations</c:v>
                </c:pt>
                <c:pt idx="1">
                  <c:v>Businesses/ corporations</c:v>
                </c:pt>
                <c:pt idx="2">
                  <c:v>Development Organisations/ charities</c:v>
                </c:pt>
                <c:pt idx="3">
                  <c:v>The Irish government</c:v>
                </c:pt>
                <c:pt idx="4">
                  <c:v>You personally</c:v>
                </c:pt>
              </c:strCache>
            </c:strRef>
          </c:cat>
          <c:val>
            <c:numRef>
              <c:f>Sheet1!$D$2:$D$6</c:f>
              <c:numCache>
                <c:formatCode>0.0</c:formatCode>
                <c:ptCount val="5"/>
                <c:pt idx="0">
                  <c:v>6.2</c:v>
                </c:pt>
                <c:pt idx="1">
                  <c:v>6.1</c:v>
                </c:pt>
                <c:pt idx="2">
                  <c:v>5.7</c:v>
                </c:pt>
                <c:pt idx="3">
                  <c:v>5.3</c:v>
                </c:pt>
                <c:pt idx="4">
                  <c:v>4.0999999999999996</c:v>
                </c:pt>
              </c:numCache>
            </c:numRef>
          </c:val>
          <c:extLst>
            <c:ext xmlns:c16="http://schemas.microsoft.com/office/drawing/2014/chart" uri="{C3380CC4-5D6E-409C-BE32-E72D297353CC}">
              <c16:uniqueId val="{00000000-424D-4570-B69E-953C4505C2AB}"/>
            </c:ext>
          </c:extLst>
        </c:ser>
        <c:ser>
          <c:idx val="3"/>
          <c:order val="3"/>
          <c:tx>
            <c:strRef>
              <c:f>Sheet1!$E$1</c:f>
              <c:strCache>
                <c:ptCount val="1"/>
                <c:pt idx="0">
                  <c:v>Nov-23</c:v>
                </c:pt>
              </c:strCache>
            </c:strRef>
          </c:tx>
          <c:spPr>
            <a:solidFill>
              <a:srgbClr val="1DAFAD">
                <a:lumMod val="60000"/>
                <a:lumOff val="40000"/>
              </a:srgbClr>
            </a:solidFill>
            <a:ln>
              <a:solidFill>
                <a:srgbClr val="FFFFFF"/>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The United Nations and other international organisations</c:v>
                </c:pt>
                <c:pt idx="1">
                  <c:v>Businesses/ corporations</c:v>
                </c:pt>
                <c:pt idx="2">
                  <c:v>Development Organisations/ charities</c:v>
                </c:pt>
                <c:pt idx="3">
                  <c:v>The Irish government</c:v>
                </c:pt>
                <c:pt idx="4">
                  <c:v>You personally</c:v>
                </c:pt>
              </c:strCache>
            </c:strRef>
          </c:cat>
          <c:val>
            <c:numRef>
              <c:f>Sheet1!$E$2:$E$6</c:f>
              <c:numCache>
                <c:formatCode>0.00</c:formatCode>
                <c:ptCount val="5"/>
                <c:pt idx="0">
                  <c:v>6.25</c:v>
                </c:pt>
                <c:pt idx="1">
                  <c:v>6.19</c:v>
                </c:pt>
                <c:pt idx="2">
                  <c:v>5.82</c:v>
                </c:pt>
                <c:pt idx="3">
                  <c:v>5.35</c:v>
                </c:pt>
                <c:pt idx="4">
                  <c:v>5.35</c:v>
                </c:pt>
              </c:numCache>
            </c:numRef>
          </c:val>
          <c:extLst>
            <c:ext xmlns:c16="http://schemas.microsoft.com/office/drawing/2014/chart" uri="{C3380CC4-5D6E-409C-BE32-E72D297353CC}">
              <c16:uniqueId val="{00000000-30D0-49AF-8ABA-3D3CA943823D}"/>
            </c:ext>
          </c:extLst>
        </c:ser>
        <c:ser>
          <c:idx val="4"/>
          <c:order val="4"/>
          <c:tx>
            <c:strRef>
              <c:f>Sheet1!$F$1</c:f>
              <c:strCache>
                <c:ptCount val="1"/>
                <c:pt idx="0">
                  <c:v>Nov-22</c:v>
                </c:pt>
              </c:strCache>
            </c:strRef>
          </c:tx>
          <c:spPr>
            <a:solidFill>
              <a:srgbClr val="1DAFAD">
                <a:lumMod val="20000"/>
                <a:lumOff val="80000"/>
              </a:srgb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The United Nations and other international organisations</c:v>
                </c:pt>
                <c:pt idx="1">
                  <c:v>Businesses/ corporations</c:v>
                </c:pt>
                <c:pt idx="2">
                  <c:v>Development Organisations/ charities</c:v>
                </c:pt>
                <c:pt idx="3">
                  <c:v>The Irish government</c:v>
                </c:pt>
                <c:pt idx="4">
                  <c:v>You personally</c:v>
                </c:pt>
              </c:strCache>
            </c:strRef>
          </c:cat>
          <c:val>
            <c:numRef>
              <c:f>Sheet1!$F$2:$F$6</c:f>
              <c:numCache>
                <c:formatCode>General</c:formatCode>
                <c:ptCount val="5"/>
                <c:pt idx="0">
                  <c:v>6.39</c:v>
                </c:pt>
                <c:pt idx="1">
                  <c:v>6.34</c:v>
                </c:pt>
                <c:pt idx="2">
                  <c:v>5.89</c:v>
                </c:pt>
                <c:pt idx="3">
                  <c:v>5.35</c:v>
                </c:pt>
                <c:pt idx="4">
                  <c:v>4.3</c:v>
                </c:pt>
              </c:numCache>
            </c:numRef>
          </c:val>
          <c:extLst>
            <c:ext xmlns:c16="http://schemas.microsoft.com/office/drawing/2014/chart" uri="{C3380CC4-5D6E-409C-BE32-E72D297353CC}">
              <c16:uniqueId val="{00000000-BA3D-4D4A-85FC-1336D7032F1F}"/>
            </c:ext>
          </c:extLst>
        </c:ser>
        <c:dLbls>
          <c:showLegendKey val="0"/>
          <c:showVal val="0"/>
          <c:showCatName val="0"/>
          <c:showSerName val="0"/>
          <c:showPercent val="0"/>
          <c:showBubbleSize val="0"/>
        </c:dLbls>
        <c:gapWidth val="20"/>
        <c:axId val="170970112"/>
        <c:axId val="170971904"/>
      </c:barChart>
      <c:catAx>
        <c:axId val="170970112"/>
        <c:scaling>
          <c:orientation val="maxMin"/>
        </c:scaling>
        <c:delete val="0"/>
        <c:axPos val="l"/>
        <c:numFmt formatCode="General" sourceLinked="1"/>
        <c:majorTickMark val="out"/>
        <c:minorTickMark val="none"/>
        <c:tickLblPos val="nextTo"/>
        <c:spPr>
          <a:ln w="9525">
            <a:noFill/>
          </a:ln>
        </c:spPr>
        <c:txPr>
          <a:bodyPr rot="0" vert="horz"/>
          <a:lstStyle/>
          <a:p>
            <a:pPr>
              <a:defRPr/>
            </a:pPr>
            <a:endParaRPr lang="en-US"/>
          </a:p>
        </c:txPr>
        <c:crossAx val="170971904"/>
        <c:crosses val="autoZero"/>
        <c:auto val="1"/>
        <c:lblAlgn val="ctr"/>
        <c:lblOffset val="100"/>
        <c:tickLblSkip val="1"/>
        <c:tickMarkSkip val="1"/>
        <c:noMultiLvlLbl val="0"/>
      </c:catAx>
      <c:valAx>
        <c:axId val="170971904"/>
        <c:scaling>
          <c:orientation val="minMax"/>
        </c:scaling>
        <c:delete val="1"/>
        <c:axPos val="t"/>
        <c:numFmt formatCode="0.00" sourceLinked="1"/>
        <c:majorTickMark val="out"/>
        <c:minorTickMark val="none"/>
        <c:tickLblPos val="none"/>
        <c:crossAx val="170970112"/>
        <c:crosses val="autoZero"/>
        <c:crossBetween val="between"/>
      </c:valAx>
      <c:spPr>
        <a:noFill/>
        <a:ln w="25399">
          <a:noFill/>
        </a:ln>
      </c:spPr>
    </c:plotArea>
    <c:legend>
      <c:legendPos val="r"/>
      <c:layout>
        <c:manualLayout>
          <c:xMode val="edge"/>
          <c:yMode val="edge"/>
          <c:x val="0.90535284927444126"/>
          <c:y val="0.7191787184284486"/>
          <c:w val="7.4368939596121342E-2"/>
          <c:h val="0.28082128157155145"/>
        </c:manualLayout>
      </c:layout>
      <c:overlay val="0"/>
      <c:txPr>
        <a:bodyPr/>
        <a:lstStyle/>
        <a:p>
          <a:pPr>
            <a:defRPr sz="1100"/>
          </a:pPr>
          <a:endParaRPr lang="en-US"/>
        </a:p>
      </c:txPr>
    </c:legend>
    <c:plotVisOnly val="1"/>
    <c:dispBlanksAs val="gap"/>
    <c:showDLblsOverMax val="0"/>
  </c:chart>
  <c:spPr>
    <a:noFill/>
    <a:ln>
      <a:noFill/>
    </a:ln>
  </c:spPr>
  <c:txPr>
    <a:bodyPr/>
    <a:lstStyle/>
    <a:p>
      <a:pPr>
        <a:defRPr sz="1200" b="0" i="0" u="none" strike="noStrike" baseline="0">
          <a:solidFill>
            <a:schemeClr val="tx1"/>
          </a:solidFill>
          <a:latin typeface="Barlow" panose="00000500000000000000" pitchFamily="2" charset="0"/>
          <a:ea typeface="Arial"/>
          <a:cs typeface="Arial" panose="020B0604020202020204" pitchFamily="34" charset="0"/>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177482146612627"/>
          <c:y val="0.15711790848085422"/>
          <c:w val="0.70794274170171623"/>
          <c:h val="0.81161585158039062"/>
        </c:manualLayout>
      </c:layout>
      <c:barChart>
        <c:barDir val="bar"/>
        <c:grouping val="stacked"/>
        <c:varyColors val="0"/>
        <c:ser>
          <c:idx val="0"/>
          <c:order val="0"/>
          <c:tx>
            <c:strRef>
              <c:f>Sheet1!$B$1</c:f>
              <c:strCache>
                <c:ptCount val="1"/>
                <c:pt idx="0">
                  <c:v>Most important</c:v>
                </c:pt>
              </c:strCache>
            </c:strRef>
          </c:tx>
          <c:spPr>
            <a:solidFill>
              <a:srgbClr val="003C71"/>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Governance and civil society</c:v>
                </c:pt>
                <c:pt idx="1">
                  <c:v>Agriculture </c:v>
                </c:pt>
                <c:pt idx="2">
                  <c:v>Infrastructure</c:v>
                </c:pt>
                <c:pt idx="3">
                  <c:v>Economic growth</c:v>
                </c:pt>
                <c:pt idx="4">
                  <c:v>Social  Protection systems</c:v>
                </c:pt>
                <c:pt idx="5">
                  <c:v>Disaster relief </c:v>
                </c:pt>
                <c:pt idx="6">
                  <c:v>Women’s equality </c:v>
                </c:pt>
                <c:pt idx="7">
                  <c:v>Energy</c:v>
                </c:pt>
                <c:pt idx="8">
                  <c:v>Environmental protection </c:v>
                </c:pt>
                <c:pt idx="9">
                  <c:v>Family planning </c:v>
                </c:pt>
                <c:pt idx="10">
                  <c:v>Debt relief </c:v>
                </c:pt>
                <c:pt idx="11">
                  <c:v>Migration and refugee flows </c:v>
                </c:pt>
              </c:strCache>
            </c:strRef>
          </c:cat>
          <c:val>
            <c:numRef>
              <c:f>Sheet1!$B$2:$B$13</c:f>
              <c:numCache>
                <c:formatCode>0</c:formatCode>
                <c:ptCount val="12"/>
                <c:pt idx="0">
                  <c:v>16</c:v>
                </c:pt>
                <c:pt idx="1">
                  <c:v>11</c:v>
                </c:pt>
                <c:pt idx="2">
                  <c:v>9</c:v>
                </c:pt>
                <c:pt idx="3">
                  <c:v>9</c:v>
                </c:pt>
                <c:pt idx="4">
                  <c:v>7</c:v>
                </c:pt>
                <c:pt idx="5">
                  <c:v>12</c:v>
                </c:pt>
                <c:pt idx="6">
                  <c:v>9</c:v>
                </c:pt>
                <c:pt idx="7">
                  <c:v>5</c:v>
                </c:pt>
                <c:pt idx="8">
                  <c:v>6</c:v>
                </c:pt>
                <c:pt idx="9">
                  <c:v>6</c:v>
                </c:pt>
                <c:pt idx="10">
                  <c:v>6</c:v>
                </c:pt>
                <c:pt idx="11">
                  <c:v>4</c:v>
                </c:pt>
              </c:numCache>
            </c:numRef>
          </c:val>
          <c:extLst>
            <c:ext xmlns:c16="http://schemas.microsoft.com/office/drawing/2014/chart" uri="{C3380CC4-5D6E-409C-BE32-E72D297353CC}">
              <c16:uniqueId val="{00000000-6EDD-40D2-9EF2-274BECC5D8FC}"/>
            </c:ext>
          </c:extLst>
        </c:ser>
        <c:ser>
          <c:idx val="1"/>
          <c:order val="1"/>
          <c:tx>
            <c:strRef>
              <c:f>Sheet1!$C$1</c:f>
              <c:strCache>
                <c:ptCount val="1"/>
                <c:pt idx="0">
                  <c:v>Second most important</c:v>
                </c:pt>
              </c:strCache>
            </c:strRef>
          </c:tx>
          <c:spPr>
            <a:solidFill>
              <a:schemeClr val="accent6">
                <a:lumMod val="60000"/>
                <a:lumOff val="40000"/>
              </a:schemeClr>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Sheet1!$A$2:$A$13</c:f>
              <c:strCache>
                <c:ptCount val="12"/>
                <c:pt idx="0">
                  <c:v>Governance and civil society</c:v>
                </c:pt>
                <c:pt idx="1">
                  <c:v>Agriculture </c:v>
                </c:pt>
                <c:pt idx="2">
                  <c:v>Infrastructure</c:v>
                </c:pt>
                <c:pt idx="3">
                  <c:v>Economic growth</c:v>
                </c:pt>
                <c:pt idx="4">
                  <c:v>Social  Protection systems</c:v>
                </c:pt>
                <c:pt idx="5">
                  <c:v>Disaster relief </c:v>
                </c:pt>
                <c:pt idx="6">
                  <c:v>Women’s equality </c:v>
                </c:pt>
                <c:pt idx="7">
                  <c:v>Energy</c:v>
                </c:pt>
                <c:pt idx="8">
                  <c:v>Environmental protection </c:v>
                </c:pt>
                <c:pt idx="9">
                  <c:v>Family planning </c:v>
                </c:pt>
                <c:pt idx="10">
                  <c:v>Debt relief </c:v>
                </c:pt>
                <c:pt idx="11">
                  <c:v>Migration and refugee flows </c:v>
                </c:pt>
              </c:strCache>
            </c:strRef>
          </c:cat>
          <c:val>
            <c:numRef>
              <c:f>Sheet1!$C$2:$C$13</c:f>
              <c:numCache>
                <c:formatCode>0</c:formatCode>
                <c:ptCount val="12"/>
                <c:pt idx="0">
                  <c:v>13</c:v>
                </c:pt>
                <c:pt idx="1">
                  <c:v>11</c:v>
                </c:pt>
                <c:pt idx="2">
                  <c:v>9</c:v>
                </c:pt>
                <c:pt idx="3">
                  <c:v>10</c:v>
                </c:pt>
                <c:pt idx="4">
                  <c:v>11</c:v>
                </c:pt>
                <c:pt idx="5">
                  <c:v>8</c:v>
                </c:pt>
                <c:pt idx="6">
                  <c:v>9</c:v>
                </c:pt>
                <c:pt idx="7">
                  <c:v>7</c:v>
                </c:pt>
                <c:pt idx="8">
                  <c:v>5</c:v>
                </c:pt>
                <c:pt idx="9">
                  <c:v>6</c:v>
                </c:pt>
                <c:pt idx="10">
                  <c:v>6</c:v>
                </c:pt>
                <c:pt idx="11">
                  <c:v>5</c:v>
                </c:pt>
              </c:numCache>
            </c:numRef>
          </c:val>
          <c:extLst>
            <c:ext xmlns:c16="http://schemas.microsoft.com/office/drawing/2014/chart" uri="{C3380CC4-5D6E-409C-BE32-E72D297353CC}">
              <c16:uniqueId val="{00000001-6EDD-40D2-9EF2-274BECC5D8FC}"/>
            </c:ext>
          </c:extLst>
        </c:ser>
        <c:ser>
          <c:idx val="2"/>
          <c:order val="2"/>
          <c:tx>
            <c:strRef>
              <c:f>Sheet1!$D$1</c:f>
              <c:strCache>
                <c:ptCount val="1"/>
                <c:pt idx="0">
                  <c:v>Third most important</c:v>
                </c:pt>
              </c:strCache>
            </c:strRef>
          </c:tx>
          <c:spPr>
            <a:solidFill>
              <a:schemeClr val="accent4">
                <a:lumMod val="40000"/>
                <a:lumOff val="60000"/>
              </a:schemeClr>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Governance and civil society</c:v>
                </c:pt>
                <c:pt idx="1">
                  <c:v>Agriculture </c:v>
                </c:pt>
                <c:pt idx="2">
                  <c:v>Infrastructure</c:v>
                </c:pt>
                <c:pt idx="3">
                  <c:v>Economic growth</c:v>
                </c:pt>
                <c:pt idx="4">
                  <c:v>Social  Protection systems</c:v>
                </c:pt>
                <c:pt idx="5">
                  <c:v>Disaster relief </c:v>
                </c:pt>
                <c:pt idx="6">
                  <c:v>Women’s equality </c:v>
                </c:pt>
                <c:pt idx="7">
                  <c:v>Energy</c:v>
                </c:pt>
                <c:pt idx="8">
                  <c:v>Environmental protection </c:v>
                </c:pt>
                <c:pt idx="9">
                  <c:v>Family planning </c:v>
                </c:pt>
                <c:pt idx="10">
                  <c:v>Debt relief </c:v>
                </c:pt>
                <c:pt idx="11">
                  <c:v>Migration and refugee flows </c:v>
                </c:pt>
              </c:strCache>
            </c:strRef>
          </c:cat>
          <c:val>
            <c:numRef>
              <c:f>Sheet1!$D$2:$D$13</c:f>
              <c:numCache>
                <c:formatCode>0</c:formatCode>
                <c:ptCount val="12"/>
                <c:pt idx="0">
                  <c:v>11</c:v>
                </c:pt>
                <c:pt idx="1">
                  <c:v>12</c:v>
                </c:pt>
                <c:pt idx="2">
                  <c:v>11</c:v>
                </c:pt>
                <c:pt idx="3">
                  <c:v>11</c:v>
                </c:pt>
                <c:pt idx="4">
                  <c:v>9</c:v>
                </c:pt>
                <c:pt idx="5">
                  <c:v>7</c:v>
                </c:pt>
                <c:pt idx="6">
                  <c:v>9</c:v>
                </c:pt>
                <c:pt idx="7">
                  <c:v>7</c:v>
                </c:pt>
                <c:pt idx="8">
                  <c:v>7</c:v>
                </c:pt>
                <c:pt idx="9">
                  <c:v>5</c:v>
                </c:pt>
                <c:pt idx="10">
                  <c:v>5</c:v>
                </c:pt>
                <c:pt idx="11">
                  <c:v>5</c:v>
                </c:pt>
              </c:numCache>
            </c:numRef>
          </c:val>
          <c:extLst>
            <c:ext xmlns:c16="http://schemas.microsoft.com/office/drawing/2014/chart" uri="{C3380CC4-5D6E-409C-BE32-E72D297353CC}">
              <c16:uniqueId val="{00000002-6EDD-40D2-9EF2-274BECC5D8FC}"/>
            </c:ext>
          </c:extLst>
        </c:ser>
        <c:ser>
          <c:idx val="3"/>
          <c:order val="3"/>
          <c:tx>
            <c:strRef>
              <c:f>Sheet1!$E$1</c:f>
              <c:strCache>
                <c:ptCount val="1"/>
              </c:strCache>
            </c:strRef>
          </c:tx>
          <c:spPr>
            <a:no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Sheet1!$A$2:$A$13</c:f>
              <c:strCache>
                <c:ptCount val="12"/>
                <c:pt idx="0">
                  <c:v>Governance and civil society</c:v>
                </c:pt>
                <c:pt idx="1">
                  <c:v>Agriculture </c:v>
                </c:pt>
                <c:pt idx="2">
                  <c:v>Infrastructure</c:v>
                </c:pt>
                <c:pt idx="3">
                  <c:v>Economic growth</c:v>
                </c:pt>
                <c:pt idx="4">
                  <c:v>Social  Protection systems</c:v>
                </c:pt>
                <c:pt idx="5">
                  <c:v>Disaster relief </c:v>
                </c:pt>
                <c:pt idx="6">
                  <c:v>Women’s equality </c:v>
                </c:pt>
                <c:pt idx="7">
                  <c:v>Energy</c:v>
                </c:pt>
                <c:pt idx="8">
                  <c:v>Environmental protection </c:v>
                </c:pt>
                <c:pt idx="9">
                  <c:v>Family planning </c:v>
                </c:pt>
                <c:pt idx="10">
                  <c:v>Debt relief </c:v>
                </c:pt>
                <c:pt idx="11">
                  <c:v>Migration and refugee flows </c:v>
                </c:pt>
              </c:strCache>
            </c:strRef>
          </c:cat>
          <c:val>
            <c:numRef>
              <c:f>Sheet1!$E$2:$E$13</c:f>
              <c:numCache>
                <c:formatCode>0</c:formatCode>
                <c:ptCount val="12"/>
                <c:pt idx="0">
                  <c:v>40</c:v>
                </c:pt>
                <c:pt idx="1">
                  <c:v>34</c:v>
                </c:pt>
                <c:pt idx="2">
                  <c:v>30</c:v>
                </c:pt>
                <c:pt idx="3">
                  <c:v>29</c:v>
                </c:pt>
                <c:pt idx="4">
                  <c:v>28</c:v>
                </c:pt>
                <c:pt idx="5">
                  <c:v>27</c:v>
                </c:pt>
                <c:pt idx="6">
                  <c:v>27</c:v>
                </c:pt>
                <c:pt idx="7">
                  <c:v>19</c:v>
                </c:pt>
                <c:pt idx="8">
                  <c:v>18</c:v>
                </c:pt>
                <c:pt idx="9">
                  <c:v>17</c:v>
                </c:pt>
                <c:pt idx="10">
                  <c:v>17</c:v>
                </c:pt>
                <c:pt idx="11">
                  <c:v>14</c:v>
                </c:pt>
              </c:numCache>
            </c:numRef>
          </c:val>
          <c:extLst>
            <c:ext xmlns:c16="http://schemas.microsoft.com/office/drawing/2014/chart" uri="{C3380CC4-5D6E-409C-BE32-E72D297353CC}">
              <c16:uniqueId val="{00000000-E914-4C3F-8B40-4A124BEA745A}"/>
            </c:ext>
          </c:extLst>
        </c:ser>
        <c:dLbls>
          <c:showLegendKey val="0"/>
          <c:showVal val="0"/>
          <c:showCatName val="0"/>
          <c:showSerName val="0"/>
          <c:showPercent val="0"/>
          <c:showBubbleSize val="0"/>
        </c:dLbls>
        <c:gapWidth val="44"/>
        <c:overlap val="100"/>
        <c:axId val="430866840"/>
        <c:axId val="430867232"/>
      </c:barChart>
      <c:catAx>
        <c:axId val="430866840"/>
        <c:scaling>
          <c:orientation val="maxMin"/>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crossAx val="430867232"/>
        <c:crosses val="autoZero"/>
        <c:auto val="1"/>
        <c:lblAlgn val="ctr"/>
        <c:lblOffset val="100"/>
        <c:noMultiLvlLbl val="0"/>
      </c:catAx>
      <c:valAx>
        <c:axId val="430867232"/>
        <c:scaling>
          <c:orientation val="minMax"/>
        </c:scaling>
        <c:delete val="1"/>
        <c:axPos val="t"/>
        <c:numFmt formatCode="0" sourceLinked="1"/>
        <c:majorTickMark val="none"/>
        <c:minorTickMark val="none"/>
        <c:tickLblPos val="nextTo"/>
        <c:crossAx val="43086684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ayout>
        <c:manualLayout>
          <c:xMode val="edge"/>
          <c:yMode val="edge"/>
          <c:x val="0.25458025638118947"/>
          <c:y val="0.10201767754756756"/>
          <c:w val="0.47250870919318855"/>
          <c:h val="4.745794528710201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100">
          <a:solidFill>
            <a:schemeClr val="tx1"/>
          </a:solidFill>
          <a:latin typeface="Barlow" panose="00000500000000000000" pitchFamily="2" charset="0"/>
          <a:cs typeface="Arial" panose="020B0604020202020204" pitchFamily="34" charset="0"/>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2635955463386145E-2"/>
          <c:w val="1"/>
          <c:h val="0.92324093816631125"/>
        </c:manualLayout>
      </c:layout>
      <c:barChart>
        <c:barDir val="col"/>
        <c:grouping val="percentStacked"/>
        <c:varyColors val="0"/>
        <c:ser>
          <c:idx val="0"/>
          <c:order val="0"/>
          <c:spPr>
            <a:solidFill>
              <a:srgbClr val="1DAFAD">
                <a:lumMod val="75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Sheet1!$B$2:$I$2</c:f>
              <c:numCache>
                <c:formatCode>General</c:formatCode>
                <c:ptCount val="8"/>
                <c:pt idx="0" formatCode="0">
                  <c:v>9</c:v>
                </c:pt>
                <c:pt idx="2" formatCode="0">
                  <c:v>8</c:v>
                </c:pt>
                <c:pt idx="3" formatCode="0">
                  <c:v>12</c:v>
                </c:pt>
                <c:pt idx="4">
                  <c:v>4</c:v>
                </c:pt>
                <c:pt idx="5" formatCode="0">
                  <c:v>8</c:v>
                </c:pt>
                <c:pt idx="6" formatCode="0">
                  <c:v>15</c:v>
                </c:pt>
                <c:pt idx="7" formatCode="0">
                  <c:v>6</c:v>
                </c:pt>
              </c:numCache>
            </c:numRef>
          </c:val>
          <c:extLst>
            <c:ext xmlns:c16="http://schemas.microsoft.com/office/drawing/2014/chart" uri="{C3380CC4-5D6E-409C-BE32-E72D297353CC}">
              <c16:uniqueId val="{00000000-B9C9-462B-A208-8DD025470A3E}"/>
            </c:ext>
          </c:extLst>
        </c:ser>
        <c:ser>
          <c:idx val="1"/>
          <c:order val="1"/>
          <c:spPr>
            <a:solidFill>
              <a:srgbClr val="1DAFAD"/>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Sheet1!$B$3:$I$3</c:f>
              <c:numCache>
                <c:formatCode>General</c:formatCode>
                <c:ptCount val="8"/>
                <c:pt idx="0" formatCode="0">
                  <c:v>49</c:v>
                </c:pt>
                <c:pt idx="2" formatCode="0">
                  <c:v>55</c:v>
                </c:pt>
                <c:pt idx="3" formatCode="0">
                  <c:v>64</c:v>
                </c:pt>
                <c:pt idx="4">
                  <c:v>31</c:v>
                </c:pt>
                <c:pt idx="5" formatCode="0">
                  <c:v>48</c:v>
                </c:pt>
                <c:pt idx="6" formatCode="0">
                  <c:v>58</c:v>
                </c:pt>
                <c:pt idx="7" formatCode="0">
                  <c:v>43</c:v>
                </c:pt>
              </c:numCache>
            </c:numRef>
          </c:val>
          <c:extLst>
            <c:ext xmlns:c16="http://schemas.microsoft.com/office/drawing/2014/chart" uri="{C3380CC4-5D6E-409C-BE32-E72D297353CC}">
              <c16:uniqueId val="{00000002-B9C9-462B-A208-8DD025470A3E}"/>
            </c:ext>
          </c:extLst>
        </c:ser>
        <c:ser>
          <c:idx val="2"/>
          <c:order val="2"/>
          <c:spPr>
            <a:solidFill>
              <a:srgbClr val="E50158">
                <a:lumMod val="40000"/>
                <a:lumOff val="60000"/>
              </a:srgbClr>
            </a:solidFill>
            <a:ln w="12700">
              <a:solidFill>
                <a:sysClr val="window" lastClr="FFFFFF"/>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Sheet1!$B$4:$I$4</c:f>
              <c:numCache>
                <c:formatCode>General</c:formatCode>
                <c:ptCount val="8"/>
                <c:pt idx="0" formatCode="0">
                  <c:v>33</c:v>
                </c:pt>
                <c:pt idx="2" formatCode="0">
                  <c:v>30</c:v>
                </c:pt>
                <c:pt idx="3">
                  <c:v>20</c:v>
                </c:pt>
                <c:pt idx="4" formatCode="0">
                  <c:v>36</c:v>
                </c:pt>
                <c:pt idx="5" formatCode="0">
                  <c:v>37</c:v>
                </c:pt>
                <c:pt idx="6">
                  <c:v>23</c:v>
                </c:pt>
                <c:pt idx="7" formatCode="0">
                  <c:v>43</c:v>
                </c:pt>
              </c:numCache>
            </c:numRef>
          </c:val>
          <c:extLst>
            <c:ext xmlns:c16="http://schemas.microsoft.com/office/drawing/2014/chart" uri="{C3380CC4-5D6E-409C-BE32-E72D297353CC}">
              <c16:uniqueId val="{00000004-B9C9-462B-A208-8DD025470A3E}"/>
            </c:ext>
          </c:extLst>
        </c:ser>
        <c:ser>
          <c:idx val="3"/>
          <c:order val="3"/>
          <c:spPr>
            <a:solidFill>
              <a:sysClr val="window" lastClr="FFFFFF">
                <a:lumMod val="50000"/>
              </a:sys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Sheet1!$B$5:$I$5</c:f>
              <c:numCache>
                <c:formatCode>General</c:formatCode>
                <c:ptCount val="8"/>
                <c:pt idx="0" formatCode="0">
                  <c:v>10</c:v>
                </c:pt>
                <c:pt idx="2">
                  <c:v>6</c:v>
                </c:pt>
                <c:pt idx="3">
                  <c:v>3</c:v>
                </c:pt>
                <c:pt idx="4" formatCode="0">
                  <c:v>28</c:v>
                </c:pt>
                <c:pt idx="5">
                  <c:v>7</c:v>
                </c:pt>
                <c:pt idx="6">
                  <c:v>4</c:v>
                </c:pt>
                <c:pt idx="7" formatCode="0">
                  <c:v>8</c:v>
                </c:pt>
              </c:numCache>
            </c:numRef>
          </c:val>
          <c:extLst>
            <c:ext xmlns:c16="http://schemas.microsoft.com/office/drawing/2014/chart" uri="{C3380CC4-5D6E-409C-BE32-E72D297353CC}">
              <c16:uniqueId val="{00000005-B9C9-462B-A208-8DD025470A3E}"/>
            </c:ext>
          </c:extLst>
        </c:ser>
        <c:ser>
          <c:idx val="4"/>
          <c:order val="4"/>
          <c:spPr>
            <a:solidFill>
              <a:sysClr val="window" lastClr="FFFFFF">
                <a:lumMod val="75000"/>
              </a:sys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Sheet1!$B$6:$I$6</c:f>
              <c:numCache>
                <c:formatCode>General</c:formatCode>
                <c:ptCount val="8"/>
              </c:numCache>
            </c:numRef>
          </c:val>
          <c:extLst>
            <c:ext xmlns:c16="http://schemas.microsoft.com/office/drawing/2014/chart" uri="{C3380CC4-5D6E-409C-BE32-E72D297353CC}">
              <c16:uniqueId val="{00000006-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5029804375592E-2"/>
          <c:y val="3.5238418422090217E-2"/>
          <c:w val="0.97194953164552644"/>
          <c:h val="0.83623319619946723"/>
        </c:manualLayout>
      </c:layout>
      <c:barChart>
        <c:barDir val="col"/>
        <c:grouping val="percentStacked"/>
        <c:varyColors val="0"/>
        <c:ser>
          <c:idx val="0"/>
          <c:order val="0"/>
          <c:tx>
            <c:strRef>
              <c:f>Sheet1!$A$2</c:f>
              <c:strCache>
                <c:ptCount val="1"/>
                <c:pt idx="0">
                  <c:v>Global Citizens</c:v>
                </c:pt>
              </c:strCache>
            </c:strRef>
          </c:tx>
          <c:spPr>
            <a:solidFill>
              <a:schemeClr val="accent5"/>
            </a:solidFill>
            <a:ln>
              <a:solidFill>
                <a:schemeClr val="bg1"/>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Series 1</c:v>
                </c:pt>
                <c:pt idx="1">
                  <c:v>Series 3</c:v>
                </c:pt>
                <c:pt idx="2">
                  <c:v>Series 4</c:v>
                </c:pt>
                <c:pt idx="3">
                  <c:v>Series 5</c:v>
                </c:pt>
                <c:pt idx="4">
                  <c:v>Series 6</c:v>
                </c:pt>
                <c:pt idx="5">
                  <c:v>Series 62</c:v>
                </c:pt>
                <c:pt idx="6">
                  <c:v>Series 63</c:v>
                </c:pt>
              </c:strCache>
            </c:strRef>
          </c:cat>
          <c:val>
            <c:numRef>
              <c:f>Sheet1!$B$2:$H$2</c:f>
              <c:numCache>
                <c:formatCode>General</c:formatCode>
                <c:ptCount val="7"/>
                <c:pt idx="0">
                  <c:v>19</c:v>
                </c:pt>
                <c:pt idx="1">
                  <c:v>17</c:v>
                </c:pt>
                <c:pt idx="2" formatCode="0">
                  <c:v>17</c:v>
                </c:pt>
                <c:pt idx="3">
                  <c:v>15</c:v>
                </c:pt>
                <c:pt idx="4" formatCode="0">
                  <c:v>16</c:v>
                </c:pt>
                <c:pt idx="5" formatCode="0">
                  <c:v>18</c:v>
                </c:pt>
                <c:pt idx="6">
                  <c:v>16</c:v>
                </c:pt>
              </c:numCache>
            </c:numRef>
          </c:val>
          <c:extLst>
            <c:ext xmlns:c16="http://schemas.microsoft.com/office/drawing/2014/chart" uri="{C3380CC4-5D6E-409C-BE32-E72D297353CC}">
              <c16:uniqueId val="{00000000-247F-4B21-9EF8-C5646360B10F}"/>
            </c:ext>
          </c:extLst>
        </c:ser>
        <c:ser>
          <c:idx val="1"/>
          <c:order val="1"/>
          <c:tx>
            <c:strRef>
              <c:f>Sheet1!$A$3</c:f>
              <c:strCache>
                <c:ptCount val="1"/>
                <c:pt idx="0">
                  <c:v>Community Champions</c:v>
                </c:pt>
              </c:strCache>
            </c:strRef>
          </c:tx>
          <c:spPr>
            <a:solidFill>
              <a:schemeClr val="bg2">
                <a:lumMod val="50000"/>
                <a:lumOff val="50000"/>
              </a:schemeClr>
            </a:solidFill>
            <a:ln>
              <a:solidFill>
                <a:schemeClr val="bg1"/>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Series 1</c:v>
                </c:pt>
                <c:pt idx="1">
                  <c:v>Series 3</c:v>
                </c:pt>
                <c:pt idx="2">
                  <c:v>Series 4</c:v>
                </c:pt>
                <c:pt idx="3">
                  <c:v>Series 5</c:v>
                </c:pt>
                <c:pt idx="4">
                  <c:v>Series 6</c:v>
                </c:pt>
                <c:pt idx="5">
                  <c:v>Series 62</c:v>
                </c:pt>
                <c:pt idx="6">
                  <c:v>Series 63</c:v>
                </c:pt>
              </c:strCache>
            </c:strRef>
          </c:cat>
          <c:val>
            <c:numRef>
              <c:f>Sheet1!$B$3:$H$3</c:f>
              <c:numCache>
                <c:formatCode>General</c:formatCode>
                <c:ptCount val="7"/>
                <c:pt idx="0">
                  <c:v>10</c:v>
                </c:pt>
                <c:pt idx="1">
                  <c:v>9</c:v>
                </c:pt>
                <c:pt idx="2" formatCode="0">
                  <c:v>9</c:v>
                </c:pt>
                <c:pt idx="3">
                  <c:v>9</c:v>
                </c:pt>
                <c:pt idx="4" formatCode="0">
                  <c:v>10</c:v>
                </c:pt>
                <c:pt idx="5" formatCode="0">
                  <c:v>8</c:v>
                </c:pt>
                <c:pt idx="6">
                  <c:v>8</c:v>
                </c:pt>
              </c:numCache>
            </c:numRef>
          </c:val>
          <c:extLst>
            <c:ext xmlns:c16="http://schemas.microsoft.com/office/drawing/2014/chart" uri="{C3380CC4-5D6E-409C-BE32-E72D297353CC}">
              <c16:uniqueId val="{00000001-247F-4B21-9EF8-C5646360B10F}"/>
            </c:ext>
          </c:extLst>
        </c:ser>
        <c:ser>
          <c:idx val="2"/>
          <c:order val="2"/>
          <c:tx>
            <c:strRef>
              <c:f>Sheet1!$A$4</c:f>
              <c:strCache>
                <c:ptCount val="1"/>
                <c:pt idx="0">
                  <c:v>Multilateralists</c:v>
                </c:pt>
              </c:strCache>
            </c:strRef>
          </c:tx>
          <c:spPr>
            <a:solidFill>
              <a:schemeClr val="tx2">
                <a:lumMod val="60000"/>
                <a:lumOff val="40000"/>
              </a:schemeClr>
            </a:solidFill>
            <a:ln>
              <a:solidFill>
                <a:schemeClr val="bg1"/>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Series 1</c:v>
                </c:pt>
                <c:pt idx="1">
                  <c:v>Series 3</c:v>
                </c:pt>
                <c:pt idx="2">
                  <c:v>Series 4</c:v>
                </c:pt>
                <c:pt idx="3">
                  <c:v>Series 5</c:v>
                </c:pt>
                <c:pt idx="4">
                  <c:v>Series 6</c:v>
                </c:pt>
                <c:pt idx="5">
                  <c:v>Series 62</c:v>
                </c:pt>
                <c:pt idx="6">
                  <c:v>Series 63</c:v>
                </c:pt>
              </c:strCache>
            </c:strRef>
          </c:cat>
          <c:val>
            <c:numRef>
              <c:f>Sheet1!$B$4:$H$4</c:f>
              <c:numCache>
                <c:formatCode>General</c:formatCode>
                <c:ptCount val="7"/>
                <c:pt idx="0">
                  <c:v>21</c:v>
                </c:pt>
                <c:pt idx="1">
                  <c:v>22</c:v>
                </c:pt>
                <c:pt idx="2" formatCode="0">
                  <c:v>20</c:v>
                </c:pt>
                <c:pt idx="3">
                  <c:v>19</c:v>
                </c:pt>
                <c:pt idx="4" formatCode="0">
                  <c:v>18</c:v>
                </c:pt>
                <c:pt idx="5" formatCode="0">
                  <c:v>20</c:v>
                </c:pt>
                <c:pt idx="6">
                  <c:v>19</c:v>
                </c:pt>
              </c:numCache>
            </c:numRef>
          </c:val>
          <c:extLst>
            <c:ext xmlns:c16="http://schemas.microsoft.com/office/drawing/2014/chart" uri="{C3380CC4-5D6E-409C-BE32-E72D297353CC}">
              <c16:uniqueId val="{00000002-247F-4B21-9EF8-C5646360B10F}"/>
            </c:ext>
          </c:extLst>
        </c:ser>
        <c:ser>
          <c:idx val="3"/>
          <c:order val="3"/>
          <c:tx>
            <c:strRef>
              <c:f>Sheet1!$A$5</c:f>
              <c:strCache>
                <c:ptCount val="1"/>
                <c:pt idx="0">
                  <c:v>Pragmatists</c:v>
                </c:pt>
              </c:strCache>
            </c:strRef>
          </c:tx>
          <c:spPr>
            <a:solidFill>
              <a:srgbClr val="27908F"/>
            </a:solidFill>
            <a:ln>
              <a:solidFill>
                <a:schemeClr val="bg1"/>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Series 1</c:v>
                </c:pt>
                <c:pt idx="1">
                  <c:v>Series 3</c:v>
                </c:pt>
                <c:pt idx="2">
                  <c:v>Series 4</c:v>
                </c:pt>
                <c:pt idx="3">
                  <c:v>Series 5</c:v>
                </c:pt>
                <c:pt idx="4">
                  <c:v>Series 6</c:v>
                </c:pt>
                <c:pt idx="5">
                  <c:v>Series 62</c:v>
                </c:pt>
                <c:pt idx="6">
                  <c:v>Series 63</c:v>
                </c:pt>
              </c:strCache>
            </c:strRef>
          </c:cat>
          <c:val>
            <c:numRef>
              <c:f>Sheet1!$B$5:$H$5</c:f>
              <c:numCache>
                <c:formatCode>General</c:formatCode>
                <c:ptCount val="7"/>
                <c:pt idx="0">
                  <c:v>15</c:v>
                </c:pt>
                <c:pt idx="1">
                  <c:v>15</c:v>
                </c:pt>
                <c:pt idx="2" formatCode="0">
                  <c:v>14</c:v>
                </c:pt>
                <c:pt idx="3">
                  <c:v>13</c:v>
                </c:pt>
                <c:pt idx="4" formatCode="0">
                  <c:v>12</c:v>
                </c:pt>
                <c:pt idx="5" formatCode="0">
                  <c:v>14</c:v>
                </c:pt>
                <c:pt idx="6">
                  <c:v>12</c:v>
                </c:pt>
              </c:numCache>
            </c:numRef>
          </c:val>
          <c:extLst>
            <c:ext xmlns:c16="http://schemas.microsoft.com/office/drawing/2014/chart" uri="{C3380CC4-5D6E-409C-BE32-E72D297353CC}">
              <c16:uniqueId val="{00000004-247F-4B21-9EF8-C5646360B10F}"/>
            </c:ext>
          </c:extLst>
        </c:ser>
        <c:ser>
          <c:idx val="4"/>
          <c:order val="4"/>
          <c:tx>
            <c:strRef>
              <c:f>Sheet1!$A$6</c:f>
              <c:strCache>
                <c:ptCount val="1"/>
                <c:pt idx="0">
                  <c:v>Empathisers</c:v>
                </c:pt>
              </c:strCache>
            </c:strRef>
          </c:tx>
          <c:spPr>
            <a:solidFill>
              <a:schemeClr val="accent2"/>
            </a:solidFill>
            <a:ln>
              <a:solidFill>
                <a:schemeClr val="bg1"/>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Series 1</c:v>
                </c:pt>
                <c:pt idx="1">
                  <c:v>Series 3</c:v>
                </c:pt>
                <c:pt idx="2">
                  <c:v>Series 4</c:v>
                </c:pt>
                <c:pt idx="3">
                  <c:v>Series 5</c:v>
                </c:pt>
                <c:pt idx="4">
                  <c:v>Series 6</c:v>
                </c:pt>
                <c:pt idx="5">
                  <c:v>Series 62</c:v>
                </c:pt>
                <c:pt idx="6">
                  <c:v>Series 63</c:v>
                </c:pt>
              </c:strCache>
            </c:strRef>
          </c:cat>
          <c:val>
            <c:numRef>
              <c:f>Sheet1!$B$6:$H$6</c:f>
              <c:numCache>
                <c:formatCode>General</c:formatCode>
                <c:ptCount val="7"/>
                <c:pt idx="0">
                  <c:v>25</c:v>
                </c:pt>
                <c:pt idx="1">
                  <c:v>26</c:v>
                </c:pt>
                <c:pt idx="2" formatCode="0">
                  <c:v>27</c:v>
                </c:pt>
                <c:pt idx="3">
                  <c:v>30</c:v>
                </c:pt>
                <c:pt idx="4" formatCode="0">
                  <c:v>26</c:v>
                </c:pt>
                <c:pt idx="5" formatCode="0">
                  <c:v>24</c:v>
                </c:pt>
                <c:pt idx="6">
                  <c:v>26</c:v>
                </c:pt>
              </c:numCache>
            </c:numRef>
          </c:val>
          <c:extLst>
            <c:ext xmlns:c16="http://schemas.microsoft.com/office/drawing/2014/chart" uri="{C3380CC4-5D6E-409C-BE32-E72D297353CC}">
              <c16:uniqueId val="{00000005-247F-4B21-9EF8-C5646360B10F}"/>
            </c:ext>
          </c:extLst>
        </c:ser>
        <c:ser>
          <c:idx val="5"/>
          <c:order val="5"/>
          <c:tx>
            <c:strRef>
              <c:f>Sheet1!$A$7</c:f>
              <c:strCache>
                <c:ptCount val="1"/>
                <c:pt idx="0">
                  <c:v>Disengaged</c:v>
                </c:pt>
              </c:strCache>
            </c:strRef>
          </c:tx>
          <c:spPr>
            <a:solidFill>
              <a:schemeClr val="accent4">
                <a:lumMod val="60000"/>
                <a:lumOff val="40000"/>
              </a:schemeClr>
            </a:solidFill>
            <a:ln>
              <a:solidFill>
                <a:schemeClr val="bg1"/>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Series 1</c:v>
                </c:pt>
                <c:pt idx="1">
                  <c:v>Series 3</c:v>
                </c:pt>
                <c:pt idx="2">
                  <c:v>Series 4</c:v>
                </c:pt>
                <c:pt idx="3">
                  <c:v>Series 5</c:v>
                </c:pt>
                <c:pt idx="4">
                  <c:v>Series 6</c:v>
                </c:pt>
                <c:pt idx="5">
                  <c:v>Series 62</c:v>
                </c:pt>
                <c:pt idx="6">
                  <c:v>Series 63</c:v>
                </c:pt>
              </c:strCache>
            </c:strRef>
          </c:cat>
          <c:val>
            <c:numRef>
              <c:f>Sheet1!$B$7:$H$7</c:f>
              <c:numCache>
                <c:formatCode>General</c:formatCode>
                <c:ptCount val="7"/>
                <c:pt idx="0">
                  <c:v>10</c:v>
                </c:pt>
                <c:pt idx="1">
                  <c:v>10</c:v>
                </c:pt>
                <c:pt idx="2" formatCode="0">
                  <c:v>13</c:v>
                </c:pt>
                <c:pt idx="3">
                  <c:v>14</c:v>
                </c:pt>
                <c:pt idx="4" formatCode="0">
                  <c:v>17</c:v>
                </c:pt>
                <c:pt idx="5" formatCode="0">
                  <c:v>16</c:v>
                </c:pt>
                <c:pt idx="6">
                  <c:v>18</c:v>
                </c:pt>
              </c:numCache>
            </c:numRef>
          </c:val>
          <c:extLst>
            <c:ext xmlns:c16="http://schemas.microsoft.com/office/drawing/2014/chart" uri="{C3380CC4-5D6E-409C-BE32-E72D297353CC}">
              <c16:uniqueId val="{00000006-247F-4B21-9EF8-C5646360B10F}"/>
            </c:ext>
          </c:extLst>
        </c:ser>
        <c:dLbls>
          <c:showLegendKey val="0"/>
          <c:showVal val="0"/>
          <c:showCatName val="0"/>
          <c:showSerName val="0"/>
          <c:showPercent val="0"/>
          <c:showBubbleSize val="0"/>
        </c:dLbls>
        <c:gapWidth val="150"/>
        <c:overlap val="100"/>
        <c:axId val="794308648"/>
        <c:axId val="794310288"/>
      </c:barChart>
      <c:catAx>
        <c:axId val="794308648"/>
        <c:scaling>
          <c:orientation val="minMax"/>
        </c:scaling>
        <c:delete val="1"/>
        <c:axPos val="t"/>
        <c:numFmt formatCode="General" sourceLinked="1"/>
        <c:majorTickMark val="none"/>
        <c:minorTickMark val="none"/>
        <c:tickLblPos val="nextTo"/>
        <c:crossAx val="794310288"/>
        <c:crosses val="autoZero"/>
        <c:auto val="1"/>
        <c:lblAlgn val="ctr"/>
        <c:lblOffset val="100"/>
        <c:noMultiLvlLbl val="0"/>
      </c:catAx>
      <c:valAx>
        <c:axId val="794310288"/>
        <c:scaling>
          <c:orientation val="maxMin"/>
        </c:scaling>
        <c:delete val="1"/>
        <c:axPos val="l"/>
        <c:numFmt formatCode="0%" sourceLinked="1"/>
        <c:majorTickMark val="none"/>
        <c:minorTickMark val="none"/>
        <c:tickLblPos val="nextTo"/>
        <c:crossAx val="794308648"/>
        <c:crosses val="autoZero"/>
        <c:crossBetween val="between"/>
      </c:valAx>
      <c:spPr>
        <a:noFill/>
        <a:ln>
          <a:noFill/>
        </a:ln>
        <a:effectLst/>
      </c:spPr>
    </c:plotArea>
    <c:legend>
      <c:legendPos val="b"/>
      <c:layout>
        <c:manualLayout>
          <c:xMode val="edge"/>
          <c:yMode val="edge"/>
          <c:x val="8.0088582677165336E-3"/>
          <c:y val="0.9007182938301177"/>
          <c:w val="0.98085716043307103"/>
          <c:h val="8.6140181011238576E-2"/>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00000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2194623854339668E-2"/>
          <c:y val="0"/>
          <c:w val="0.97311093749669175"/>
          <c:h val="1"/>
        </c:manualLayout>
      </c:layout>
      <c:barChart>
        <c:barDir val="col"/>
        <c:grouping val="percentStacked"/>
        <c:varyColors val="0"/>
        <c:ser>
          <c:idx val="0"/>
          <c:order val="0"/>
          <c:tx>
            <c:strRef>
              <c:f>Sheet1!$A$2</c:f>
              <c:strCache>
                <c:ptCount val="1"/>
                <c:pt idx="0">
                  <c:v>A great deal of impact</c:v>
                </c:pt>
              </c:strCache>
            </c:strRef>
          </c:tx>
          <c:spPr>
            <a:solidFill>
              <a:srgbClr val="1DAFAD">
                <a:lumMod val="75000"/>
              </a:srgbClr>
            </a:solidFill>
            <a:ln>
              <a:solidFill>
                <a:schemeClr val="bg1"/>
              </a:solidFill>
            </a:ln>
          </c:spPr>
          <c:invertIfNegative val="0"/>
          <c:dPt>
            <c:idx val="3"/>
            <c:invertIfNegative val="0"/>
            <c:bubble3D val="0"/>
            <c:extLst>
              <c:ext xmlns:c16="http://schemas.microsoft.com/office/drawing/2014/chart" uri="{C3380CC4-5D6E-409C-BE32-E72D297353CC}">
                <c16:uniqueId val="{00000000-F861-47AC-BEE1-6A2DB41BC48A}"/>
              </c:ext>
            </c:extLst>
          </c:dPt>
          <c:dLbls>
            <c:numFmt formatCode="#&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2"/>
                <c:pt idx="0">
                  <c:v>Overseas aid improves people's lives by providing access to education, healthcare, clean water, and sanitation</c:v>
                </c:pt>
                <c:pt idx="1">
                  <c:v>Overseas aid improves people's lives by providing access to education, healthcare, clean water, and sanitation</c:v>
                </c:pt>
              </c:strCache>
            </c:strRef>
          </c:cat>
          <c:val>
            <c:numRef>
              <c:f>Sheet1!$B$2:$F$2</c:f>
              <c:numCache>
                <c:formatCode>0</c:formatCode>
                <c:ptCount val="5"/>
                <c:pt idx="0">
                  <c:v>57</c:v>
                </c:pt>
                <c:pt idx="1">
                  <c:v>49</c:v>
                </c:pt>
                <c:pt idx="2">
                  <c:v>22</c:v>
                </c:pt>
                <c:pt idx="3">
                  <c:v>17</c:v>
                </c:pt>
                <c:pt idx="4">
                  <c:v>15</c:v>
                </c:pt>
              </c:numCache>
            </c:numRef>
          </c:val>
          <c:extLst>
            <c:ext xmlns:c16="http://schemas.microsoft.com/office/drawing/2014/chart" uri="{C3380CC4-5D6E-409C-BE32-E72D297353CC}">
              <c16:uniqueId val="{00000002-CFE9-419A-9341-7CC0D6C2DD40}"/>
            </c:ext>
          </c:extLst>
        </c:ser>
        <c:ser>
          <c:idx val="1"/>
          <c:order val="1"/>
          <c:tx>
            <c:strRef>
              <c:f>Sheet1!$A$3</c:f>
              <c:strCache>
                <c:ptCount val="1"/>
                <c:pt idx="0">
                  <c:v>Moderate impact</c:v>
                </c:pt>
              </c:strCache>
            </c:strRef>
          </c:tx>
          <c:spPr>
            <a:solidFill>
              <a:srgbClr val="1DAFAD"/>
            </a:solidFill>
            <a:ln>
              <a:solidFill>
                <a:schemeClr val="bg1"/>
              </a:solidFill>
            </a:ln>
          </c:spPr>
          <c:invertIfNegative val="0"/>
          <c:dLbls>
            <c:numFmt formatCode="#&quot;%&quot;" sourceLinked="0"/>
            <c:spPr>
              <a:noFill/>
              <a:ln>
                <a:noFill/>
              </a:ln>
              <a:effectLst/>
            </c:spPr>
            <c:txPr>
              <a:bodyPr/>
              <a:lstStyle/>
              <a:p>
                <a:pPr algn="ct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2"/>
                <c:pt idx="0">
                  <c:v>Overseas aid improves people's lives by providing access to education, healthcare, clean water, and sanitation</c:v>
                </c:pt>
                <c:pt idx="1">
                  <c:v>Overseas aid improves people's lives by providing access to education, healthcare, clean water, and sanitation</c:v>
                </c:pt>
              </c:strCache>
            </c:strRef>
          </c:cat>
          <c:val>
            <c:numRef>
              <c:f>Sheet1!$B$3:$F$3</c:f>
              <c:numCache>
                <c:formatCode>0</c:formatCode>
                <c:ptCount val="5"/>
                <c:pt idx="0">
                  <c:v>22</c:v>
                </c:pt>
                <c:pt idx="1">
                  <c:v>30</c:v>
                </c:pt>
                <c:pt idx="2">
                  <c:v>48</c:v>
                </c:pt>
                <c:pt idx="3">
                  <c:v>44</c:v>
                </c:pt>
                <c:pt idx="4">
                  <c:v>44</c:v>
                </c:pt>
              </c:numCache>
            </c:numRef>
          </c:val>
          <c:extLst>
            <c:ext xmlns:c16="http://schemas.microsoft.com/office/drawing/2014/chart" uri="{C3380CC4-5D6E-409C-BE32-E72D297353CC}">
              <c16:uniqueId val="{00000003-CFE9-419A-9341-7CC0D6C2DD40}"/>
            </c:ext>
          </c:extLst>
        </c:ser>
        <c:ser>
          <c:idx val="2"/>
          <c:order val="2"/>
          <c:tx>
            <c:strRef>
              <c:f>Sheet1!$A$4</c:f>
              <c:strCache>
                <c:ptCount val="1"/>
                <c:pt idx="0">
                  <c:v>Very little impact</c:v>
                </c:pt>
              </c:strCache>
            </c:strRef>
          </c:tx>
          <c:spPr>
            <a:solidFill>
              <a:srgbClr val="E50158">
                <a:lumMod val="40000"/>
                <a:lumOff val="60000"/>
              </a:srgbClr>
            </a:solidFill>
            <a:ln>
              <a:solidFill>
                <a:schemeClr val="bg1"/>
              </a:solidFill>
            </a:ln>
          </c:spPr>
          <c:invertIfNegative val="0"/>
          <c:dLbls>
            <c:numFmt formatCode="#&quot;%&quot;" sourceLinked="0"/>
            <c:spPr>
              <a:noFill/>
              <a:ln>
                <a:noFill/>
              </a:ln>
              <a:effectLst/>
            </c:spPr>
            <c:txPr>
              <a:bodyPr/>
              <a:lstStyle/>
              <a:p>
                <a:pPr algn="ct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2"/>
                <c:pt idx="0">
                  <c:v>Overseas aid improves people's lives by providing access to education, healthcare, clean water, and sanitation</c:v>
                </c:pt>
                <c:pt idx="1">
                  <c:v>Overseas aid improves people's lives by providing access to education, healthcare, clean water, and sanitation</c:v>
                </c:pt>
              </c:strCache>
            </c:strRef>
          </c:cat>
          <c:val>
            <c:numRef>
              <c:f>Sheet1!$B$4:$F$4</c:f>
              <c:numCache>
                <c:formatCode>0</c:formatCode>
                <c:ptCount val="5"/>
                <c:pt idx="0">
                  <c:v>10</c:v>
                </c:pt>
                <c:pt idx="1">
                  <c:v>11</c:v>
                </c:pt>
                <c:pt idx="2">
                  <c:v>20</c:v>
                </c:pt>
                <c:pt idx="3">
                  <c:v>26</c:v>
                </c:pt>
                <c:pt idx="4">
                  <c:v>28</c:v>
                </c:pt>
              </c:numCache>
            </c:numRef>
          </c:val>
          <c:extLst>
            <c:ext xmlns:c16="http://schemas.microsoft.com/office/drawing/2014/chart" uri="{C3380CC4-5D6E-409C-BE32-E72D297353CC}">
              <c16:uniqueId val="{00000004-CFE9-419A-9341-7CC0D6C2DD40}"/>
            </c:ext>
          </c:extLst>
        </c:ser>
        <c:ser>
          <c:idx val="3"/>
          <c:order val="3"/>
          <c:tx>
            <c:strRef>
              <c:f>Sheet1!$A$5</c:f>
              <c:strCache>
                <c:ptCount val="1"/>
                <c:pt idx="0">
                  <c:v>No impact at all</c:v>
                </c:pt>
              </c:strCache>
            </c:strRef>
          </c:tx>
          <c:spPr>
            <a:solidFill>
              <a:srgbClr val="E50158"/>
            </a:solidFill>
            <a:ln>
              <a:solidFill>
                <a:schemeClr val="bg1"/>
              </a:solidFill>
            </a:ln>
          </c:spPr>
          <c:invertIfNegative val="0"/>
          <c:dLbls>
            <c:dLbl>
              <c:idx val="3"/>
              <c:layout>
                <c:manualLayout>
                  <c:x val="1.1569465461032165E-2"/>
                  <c:y val="3.39467386979020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61-47AC-BEE1-6A2DB41BC48A}"/>
                </c:ext>
              </c:extLst>
            </c:dLbl>
            <c:numFmt formatCode="#&quot;%&quot;" sourceLinked="0"/>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2"/>
                <c:pt idx="0">
                  <c:v>Overseas aid improves people's lives by providing access to education, healthcare, clean water, and sanitation</c:v>
                </c:pt>
                <c:pt idx="1">
                  <c:v>Overseas aid improves people's lives by providing access to education, healthcare, clean water, and sanitation</c:v>
                </c:pt>
              </c:strCache>
            </c:strRef>
          </c:cat>
          <c:val>
            <c:numRef>
              <c:f>Sheet1!$B$5:$F$5</c:f>
              <c:numCache>
                <c:formatCode>0</c:formatCode>
                <c:ptCount val="5"/>
                <c:pt idx="0">
                  <c:v>5</c:v>
                </c:pt>
                <c:pt idx="1">
                  <c:v>5</c:v>
                </c:pt>
                <c:pt idx="2">
                  <c:v>6</c:v>
                </c:pt>
                <c:pt idx="3">
                  <c:v>8</c:v>
                </c:pt>
                <c:pt idx="4">
                  <c:v>8</c:v>
                </c:pt>
              </c:numCache>
            </c:numRef>
          </c:val>
          <c:extLst>
            <c:ext xmlns:c16="http://schemas.microsoft.com/office/drawing/2014/chart" uri="{C3380CC4-5D6E-409C-BE32-E72D297353CC}">
              <c16:uniqueId val="{00000006-CFE9-419A-9341-7CC0D6C2DD40}"/>
            </c:ext>
          </c:extLst>
        </c:ser>
        <c:ser>
          <c:idx val="4"/>
          <c:order val="4"/>
          <c:tx>
            <c:strRef>
              <c:f>Sheet1!$A$6</c:f>
              <c:strCache>
                <c:ptCount val="1"/>
                <c:pt idx="0">
                  <c:v>Don't know</c:v>
                </c:pt>
              </c:strCache>
            </c:strRef>
          </c:tx>
          <c:spPr>
            <a:solidFill>
              <a:sysClr val="window" lastClr="FFFFFF">
                <a:lumMod val="75000"/>
              </a:sysClr>
            </a:solidFill>
            <a:ln>
              <a:solidFill>
                <a:schemeClr val="bg1"/>
              </a:solidFill>
            </a:ln>
          </c:spPr>
          <c:invertIfNegative val="0"/>
          <c:dLbls>
            <c:dLbl>
              <c:idx val="3"/>
              <c:layout>
                <c:manualLayout>
                  <c:x val="-5.354392855255130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61-47AC-BEE1-6A2DB41BC48A}"/>
                </c:ext>
              </c:extLst>
            </c:dLbl>
            <c:dLbl>
              <c:idx val="4"/>
              <c:layout>
                <c:manualLayout>
                  <c:x val="-1.2499631721386859E-3"/>
                  <c:y val="-7.15692157604618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FA-45DC-B723-16D100B0C4DD}"/>
                </c:ext>
              </c:extLst>
            </c:dLbl>
            <c:numFmt formatCode="#&quot;%&quot;" sourceLinked="0"/>
            <c:spPr>
              <a:noFill/>
              <a:ln>
                <a:noFill/>
              </a:ln>
              <a:effectLst/>
            </c:spPr>
            <c:txPr>
              <a:bodyPr/>
              <a:lstStyle/>
              <a:p>
                <a:pPr algn="ctr">
                  <a:defRPr sz="11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2"/>
                <c:pt idx="0">
                  <c:v>Overseas aid improves people's lives by providing access to education, healthcare, clean water, and sanitation</c:v>
                </c:pt>
                <c:pt idx="1">
                  <c:v>Overseas aid improves people's lives by providing access to education, healthcare, clean water, and sanitation</c:v>
                </c:pt>
              </c:strCache>
            </c:strRef>
          </c:cat>
          <c:val>
            <c:numRef>
              <c:f>Sheet1!$B$6:$F$6</c:f>
              <c:numCache>
                <c:formatCode>0</c:formatCode>
                <c:ptCount val="5"/>
                <c:pt idx="0">
                  <c:v>5</c:v>
                </c:pt>
                <c:pt idx="1">
                  <c:v>5</c:v>
                </c:pt>
                <c:pt idx="2">
                  <c:v>4</c:v>
                </c:pt>
                <c:pt idx="3">
                  <c:v>5</c:v>
                </c:pt>
                <c:pt idx="4">
                  <c:v>5</c:v>
                </c:pt>
              </c:numCache>
            </c:numRef>
          </c:val>
          <c:extLst>
            <c:ext xmlns:c16="http://schemas.microsoft.com/office/drawing/2014/chart" uri="{C3380CC4-5D6E-409C-BE32-E72D297353CC}">
              <c16:uniqueId val="{00000008-CFE9-419A-9341-7CC0D6C2DD40}"/>
            </c:ext>
          </c:extLst>
        </c:ser>
        <c:dLbls>
          <c:showLegendKey val="0"/>
          <c:showVal val="0"/>
          <c:showCatName val="0"/>
          <c:showSerName val="0"/>
          <c:showPercent val="0"/>
          <c:showBubbleSize val="0"/>
        </c:dLbls>
        <c:gapWidth val="66"/>
        <c:overlap val="100"/>
        <c:axId val="60448128"/>
        <c:axId val="60458112"/>
      </c:barChart>
      <c:catAx>
        <c:axId val="60448128"/>
        <c:scaling>
          <c:orientation val="minMax"/>
        </c:scaling>
        <c:delete val="1"/>
        <c:axPos val="t"/>
        <c:numFmt formatCode="General" sourceLinked="1"/>
        <c:majorTickMark val="out"/>
        <c:minorTickMark val="none"/>
        <c:tickLblPos val="none"/>
        <c:crossAx val="60458112"/>
        <c:crosses val="autoZero"/>
        <c:auto val="1"/>
        <c:lblAlgn val="ctr"/>
        <c:lblOffset val="100"/>
        <c:noMultiLvlLbl val="0"/>
      </c:catAx>
      <c:valAx>
        <c:axId val="60458112"/>
        <c:scaling>
          <c:orientation val="maxMin"/>
        </c:scaling>
        <c:delete val="1"/>
        <c:axPos val="l"/>
        <c:numFmt formatCode="0%" sourceLinked="1"/>
        <c:majorTickMark val="out"/>
        <c:minorTickMark val="none"/>
        <c:tickLblPos val="none"/>
        <c:crossAx val="60448128"/>
        <c:crosses val="autoZero"/>
        <c:crossBetween val="between"/>
      </c:valAx>
    </c:plotArea>
    <c:plotVisOnly val="1"/>
    <c:dispBlanksAs val="gap"/>
    <c:showDLblsOverMax val="0"/>
  </c:chart>
  <c:txPr>
    <a:bodyPr/>
    <a:lstStyle/>
    <a:p>
      <a:pPr>
        <a:defRPr sz="1200" b="1">
          <a:solidFill>
            <a:schemeClr val="bg1"/>
          </a:solidFill>
          <a:latin typeface="Barlow" panose="00000500000000000000" pitchFamily="2" charset="0"/>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2635955463386145E-2"/>
          <c:w val="1"/>
          <c:h val="0.92324093816631125"/>
        </c:manualLayout>
      </c:layout>
      <c:barChart>
        <c:barDir val="col"/>
        <c:grouping val="percentStacked"/>
        <c:varyColors val="0"/>
        <c:ser>
          <c:idx val="0"/>
          <c:order val="0"/>
          <c:spPr>
            <a:solidFill>
              <a:srgbClr val="1DAFAD">
                <a:lumMod val="75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Sheet1!$B$2:$I$2</c:f>
              <c:numCache>
                <c:formatCode>General</c:formatCode>
                <c:ptCount val="8"/>
                <c:pt idx="0" formatCode="0">
                  <c:v>44</c:v>
                </c:pt>
                <c:pt idx="2" formatCode="0">
                  <c:v>52</c:v>
                </c:pt>
                <c:pt idx="3" formatCode="0">
                  <c:v>66</c:v>
                </c:pt>
                <c:pt idx="4">
                  <c:v>21</c:v>
                </c:pt>
                <c:pt idx="5" formatCode="0">
                  <c:v>41</c:v>
                </c:pt>
                <c:pt idx="6" formatCode="0">
                  <c:v>51</c:v>
                </c:pt>
                <c:pt idx="7" formatCode="0">
                  <c:v>49</c:v>
                </c:pt>
              </c:numCache>
            </c:numRef>
          </c:val>
          <c:extLst>
            <c:ext xmlns:c16="http://schemas.microsoft.com/office/drawing/2014/chart" uri="{C3380CC4-5D6E-409C-BE32-E72D297353CC}">
              <c16:uniqueId val="{00000000-B9C9-462B-A208-8DD025470A3E}"/>
            </c:ext>
          </c:extLst>
        </c:ser>
        <c:ser>
          <c:idx val="1"/>
          <c:order val="1"/>
          <c:spPr>
            <a:solidFill>
              <a:srgbClr val="1DAFAD"/>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Sheet1!$B$3:$I$3</c:f>
              <c:numCache>
                <c:formatCode>General</c:formatCode>
                <c:ptCount val="8"/>
                <c:pt idx="0" formatCode="0">
                  <c:v>34</c:v>
                </c:pt>
                <c:pt idx="2" formatCode="0">
                  <c:v>34</c:v>
                </c:pt>
                <c:pt idx="3">
                  <c:v>25</c:v>
                </c:pt>
                <c:pt idx="4" formatCode="0">
                  <c:v>33</c:v>
                </c:pt>
                <c:pt idx="5" formatCode="0">
                  <c:v>38</c:v>
                </c:pt>
                <c:pt idx="6">
                  <c:v>29</c:v>
                </c:pt>
                <c:pt idx="7" formatCode="0">
                  <c:v>39</c:v>
                </c:pt>
              </c:numCache>
            </c:numRef>
          </c:val>
          <c:extLst>
            <c:ext xmlns:c16="http://schemas.microsoft.com/office/drawing/2014/chart" uri="{C3380CC4-5D6E-409C-BE32-E72D297353CC}">
              <c16:uniqueId val="{00000002-B9C9-462B-A208-8DD025470A3E}"/>
            </c:ext>
          </c:extLst>
        </c:ser>
        <c:ser>
          <c:idx val="2"/>
          <c:order val="2"/>
          <c:spPr>
            <a:solidFill>
              <a:srgbClr val="E50158">
                <a:lumMod val="20000"/>
                <a:lumOff val="80000"/>
              </a:srgbClr>
            </a:solidFill>
            <a:ln w="12700">
              <a:solidFill>
                <a:sysClr val="window" lastClr="FFFFFF"/>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Sheet1!$B$4:$I$4</c:f>
              <c:numCache>
                <c:formatCode>General</c:formatCode>
                <c:ptCount val="8"/>
                <c:pt idx="0" formatCode="0">
                  <c:v>15</c:v>
                </c:pt>
                <c:pt idx="2">
                  <c:v>10</c:v>
                </c:pt>
                <c:pt idx="3">
                  <c:v>7</c:v>
                </c:pt>
                <c:pt idx="4" formatCode="0">
                  <c:v>28</c:v>
                </c:pt>
                <c:pt idx="5" formatCode="0">
                  <c:v>15</c:v>
                </c:pt>
                <c:pt idx="6" formatCode="0">
                  <c:v>14</c:v>
                </c:pt>
                <c:pt idx="7" formatCode="0">
                  <c:v>10</c:v>
                </c:pt>
              </c:numCache>
            </c:numRef>
          </c:val>
          <c:extLst>
            <c:ext xmlns:c16="http://schemas.microsoft.com/office/drawing/2014/chart" uri="{C3380CC4-5D6E-409C-BE32-E72D297353CC}">
              <c16:uniqueId val="{00000004-B9C9-462B-A208-8DD025470A3E}"/>
            </c:ext>
          </c:extLst>
        </c:ser>
        <c:ser>
          <c:idx val="3"/>
          <c:order val="3"/>
          <c:spPr>
            <a:solidFill>
              <a:srgbClr val="E50158">
                <a:lumMod val="60000"/>
                <a:lumOff val="40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Sheet1!$B$5:$I$5</c:f>
              <c:numCache>
                <c:formatCode>General</c:formatCode>
                <c:ptCount val="8"/>
                <c:pt idx="0" formatCode="0">
                  <c:v>3</c:v>
                </c:pt>
                <c:pt idx="2" formatCode="0">
                  <c:v>3</c:v>
                </c:pt>
                <c:pt idx="3" formatCode="0">
                  <c:v>2</c:v>
                </c:pt>
                <c:pt idx="4" formatCode="0">
                  <c:v>5</c:v>
                </c:pt>
                <c:pt idx="5" formatCode="0">
                  <c:v>3</c:v>
                </c:pt>
                <c:pt idx="6" formatCode="0">
                  <c:v>4</c:v>
                </c:pt>
                <c:pt idx="7" formatCode="0">
                  <c:v>0</c:v>
                </c:pt>
              </c:numCache>
            </c:numRef>
          </c:val>
          <c:extLst>
            <c:ext xmlns:c16="http://schemas.microsoft.com/office/drawing/2014/chart" uri="{C3380CC4-5D6E-409C-BE32-E72D297353CC}">
              <c16:uniqueId val="{00000005-B9C9-462B-A208-8DD025470A3E}"/>
            </c:ext>
          </c:extLst>
        </c:ser>
        <c:ser>
          <c:idx val="4"/>
          <c:order val="4"/>
          <c:spPr>
            <a:solidFill>
              <a:srgbClr val="E50158"/>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Sheet1!$B$6:$I$6</c:f>
              <c:numCache>
                <c:formatCode>General</c:formatCode>
                <c:ptCount val="8"/>
                <c:pt idx="0" formatCode="0">
                  <c:v>4</c:v>
                </c:pt>
                <c:pt idx="2" formatCode="0">
                  <c:v>2</c:v>
                </c:pt>
                <c:pt idx="3" formatCode="0">
                  <c:v>1</c:v>
                </c:pt>
                <c:pt idx="4" formatCode="0">
                  <c:v>13</c:v>
                </c:pt>
                <c:pt idx="5" formatCode="0">
                  <c:v>3</c:v>
                </c:pt>
                <c:pt idx="6" formatCode="0">
                  <c:v>1</c:v>
                </c:pt>
                <c:pt idx="7">
                  <c:v>1</c:v>
                </c:pt>
              </c:numCache>
            </c:numRef>
          </c:val>
          <c:extLst>
            <c:ext xmlns:c16="http://schemas.microsoft.com/office/drawing/2014/chart" uri="{C3380CC4-5D6E-409C-BE32-E72D297353CC}">
              <c16:uniqueId val="{00000006-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1862102665278639"/>
          <c:y val="0.15711790848085422"/>
          <c:w val="0.58109659839692229"/>
          <c:h val="0.81161585158039062"/>
        </c:manualLayout>
      </c:layout>
      <c:barChart>
        <c:barDir val="bar"/>
        <c:grouping val="stacked"/>
        <c:varyColors val="0"/>
        <c:ser>
          <c:idx val="0"/>
          <c:order val="0"/>
          <c:tx>
            <c:strRef>
              <c:f>Sheet1!$B$1</c:f>
              <c:strCache>
                <c:ptCount val="1"/>
                <c:pt idx="0">
                  <c:v>Strongest Connection </c:v>
                </c:pt>
              </c:strCache>
            </c:strRef>
          </c:tx>
          <c:spPr>
            <a:solidFill>
              <a:srgbClr val="003C71"/>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More flooding in low-lying and coastal regions</c:v>
                </c:pt>
                <c:pt idx="1">
                  <c:v>Food and water shortages</c:v>
                </c:pt>
                <c:pt idx="2">
                  <c:v>Loss of biodiversity and wildlife</c:v>
                </c:pt>
                <c:pt idx="3">
                  <c:v>More parts of the world will become uninhabitable</c:v>
                </c:pt>
                <c:pt idx="4">
                  <c:v>Increased risk of violent conflicts around the world due to resource shortages and pressures</c:v>
                </c:pt>
                <c:pt idx="5">
                  <c:v>Increased global migration</c:v>
                </c:pt>
                <c:pt idx="6">
                  <c:v>Negative impact on people’s health</c:v>
                </c:pt>
                <c:pt idx="7">
                  <c:v>Lower economic growth and jobs</c:v>
                </c:pt>
                <c:pt idx="8">
                  <c:v>Don’t know</c:v>
                </c:pt>
                <c:pt idx="9">
                  <c:v>None of the above because climate change is not happening</c:v>
                </c:pt>
              </c:strCache>
            </c:strRef>
          </c:cat>
          <c:val>
            <c:numRef>
              <c:f>Sheet1!$B$2:$B$11</c:f>
              <c:numCache>
                <c:formatCode>0</c:formatCode>
                <c:ptCount val="10"/>
                <c:pt idx="0">
                  <c:v>24</c:v>
                </c:pt>
                <c:pt idx="1">
                  <c:v>13</c:v>
                </c:pt>
                <c:pt idx="2">
                  <c:v>16</c:v>
                </c:pt>
                <c:pt idx="3">
                  <c:v>15</c:v>
                </c:pt>
                <c:pt idx="4">
                  <c:v>10</c:v>
                </c:pt>
                <c:pt idx="5">
                  <c:v>6</c:v>
                </c:pt>
                <c:pt idx="6">
                  <c:v>5</c:v>
                </c:pt>
                <c:pt idx="7">
                  <c:v>3</c:v>
                </c:pt>
                <c:pt idx="8">
                  <c:v>5</c:v>
                </c:pt>
                <c:pt idx="9">
                  <c:v>2</c:v>
                </c:pt>
              </c:numCache>
            </c:numRef>
          </c:val>
          <c:extLst>
            <c:ext xmlns:c16="http://schemas.microsoft.com/office/drawing/2014/chart" uri="{C3380CC4-5D6E-409C-BE32-E72D297353CC}">
              <c16:uniqueId val="{00000000-6EDD-40D2-9EF2-274BECC5D8FC}"/>
            </c:ext>
          </c:extLst>
        </c:ser>
        <c:ser>
          <c:idx val="1"/>
          <c:order val="1"/>
          <c:tx>
            <c:strRef>
              <c:f>Sheet1!$C$1</c:f>
              <c:strCache>
                <c:ptCount val="1"/>
                <c:pt idx="0">
                  <c:v>Second Strongest Connection</c:v>
                </c:pt>
              </c:strCache>
            </c:strRef>
          </c:tx>
          <c:spPr>
            <a:solidFill>
              <a:schemeClr val="accent6">
                <a:lumMod val="60000"/>
                <a:lumOff val="40000"/>
              </a:schemeClr>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Sheet1!$A$2:$A$11</c:f>
              <c:strCache>
                <c:ptCount val="10"/>
                <c:pt idx="0">
                  <c:v>More flooding in low-lying and coastal regions</c:v>
                </c:pt>
                <c:pt idx="1">
                  <c:v>Food and water shortages</c:v>
                </c:pt>
                <c:pt idx="2">
                  <c:v>Loss of biodiversity and wildlife</c:v>
                </c:pt>
                <c:pt idx="3">
                  <c:v>More parts of the world will become uninhabitable</c:v>
                </c:pt>
                <c:pt idx="4">
                  <c:v>Increased risk of violent conflicts around the world due to resource shortages and pressures</c:v>
                </c:pt>
                <c:pt idx="5">
                  <c:v>Increased global migration</c:v>
                </c:pt>
                <c:pt idx="6">
                  <c:v>Negative impact on people’s health</c:v>
                </c:pt>
                <c:pt idx="7">
                  <c:v>Lower economic growth and jobs</c:v>
                </c:pt>
                <c:pt idx="8">
                  <c:v>Don’t know</c:v>
                </c:pt>
                <c:pt idx="9">
                  <c:v>None of the above because climate change is not happening</c:v>
                </c:pt>
              </c:strCache>
            </c:strRef>
          </c:cat>
          <c:val>
            <c:numRef>
              <c:f>Sheet1!$C$2:$C$11</c:f>
              <c:numCache>
                <c:formatCode>0</c:formatCode>
                <c:ptCount val="10"/>
                <c:pt idx="0">
                  <c:v>18</c:v>
                </c:pt>
                <c:pt idx="1">
                  <c:v>16</c:v>
                </c:pt>
                <c:pt idx="2">
                  <c:v>17</c:v>
                </c:pt>
                <c:pt idx="3">
                  <c:v>14</c:v>
                </c:pt>
                <c:pt idx="4">
                  <c:v>11</c:v>
                </c:pt>
                <c:pt idx="5">
                  <c:v>10</c:v>
                </c:pt>
                <c:pt idx="6">
                  <c:v>7</c:v>
                </c:pt>
                <c:pt idx="7">
                  <c:v>5</c:v>
                </c:pt>
                <c:pt idx="8">
                  <c:v>1</c:v>
                </c:pt>
                <c:pt idx="9">
                  <c:v>1</c:v>
                </c:pt>
              </c:numCache>
            </c:numRef>
          </c:val>
          <c:extLst>
            <c:ext xmlns:c16="http://schemas.microsoft.com/office/drawing/2014/chart" uri="{C3380CC4-5D6E-409C-BE32-E72D297353CC}">
              <c16:uniqueId val="{00000001-6EDD-40D2-9EF2-274BECC5D8FC}"/>
            </c:ext>
          </c:extLst>
        </c:ser>
        <c:ser>
          <c:idx val="2"/>
          <c:order val="2"/>
          <c:tx>
            <c:strRef>
              <c:f>Sheet1!$D$1</c:f>
              <c:strCache>
                <c:ptCount val="1"/>
                <c:pt idx="0">
                  <c:v>Third Strongest Connection </c:v>
                </c:pt>
              </c:strCache>
            </c:strRef>
          </c:tx>
          <c:spPr>
            <a:solidFill>
              <a:schemeClr val="accent4">
                <a:lumMod val="40000"/>
                <a:lumOff val="60000"/>
              </a:schemeClr>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Barlow" panose="00000500000000000000" pitchFamily="2"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More flooding in low-lying and coastal regions</c:v>
                </c:pt>
                <c:pt idx="1">
                  <c:v>Food and water shortages</c:v>
                </c:pt>
                <c:pt idx="2">
                  <c:v>Loss of biodiversity and wildlife</c:v>
                </c:pt>
                <c:pt idx="3">
                  <c:v>More parts of the world will become uninhabitable</c:v>
                </c:pt>
                <c:pt idx="4">
                  <c:v>Increased risk of violent conflicts around the world due to resource shortages and pressures</c:v>
                </c:pt>
                <c:pt idx="5">
                  <c:v>Increased global migration</c:v>
                </c:pt>
                <c:pt idx="6">
                  <c:v>Negative impact on people’s health</c:v>
                </c:pt>
                <c:pt idx="7">
                  <c:v>Lower economic growth and jobs</c:v>
                </c:pt>
                <c:pt idx="8">
                  <c:v>Don’t know</c:v>
                </c:pt>
                <c:pt idx="9">
                  <c:v>None of the above because climate change is not happening</c:v>
                </c:pt>
              </c:strCache>
            </c:strRef>
          </c:cat>
          <c:val>
            <c:numRef>
              <c:f>Sheet1!$D$2:$D$11</c:f>
              <c:numCache>
                <c:formatCode>0</c:formatCode>
                <c:ptCount val="10"/>
                <c:pt idx="0">
                  <c:v>13</c:v>
                </c:pt>
                <c:pt idx="1">
                  <c:v>19</c:v>
                </c:pt>
                <c:pt idx="2">
                  <c:v>14</c:v>
                </c:pt>
                <c:pt idx="3">
                  <c:v>15</c:v>
                </c:pt>
                <c:pt idx="4">
                  <c:v>12</c:v>
                </c:pt>
                <c:pt idx="5">
                  <c:v>11</c:v>
                </c:pt>
                <c:pt idx="6">
                  <c:v>8</c:v>
                </c:pt>
                <c:pt idx="7">
                  <c:v>6</c:v>
                </c:pt>
                <c:pt idx="8">
                  <c:v>1</c:v>
                </c:pt>
                <c:pt idx="9">
                  <c:v>1</c:v>
                </c:pt>
              </c:numCache>
            </c:numRef>
          </c:val>
          <c:extLst>
            <c:ext xmlns:c16="http://schemas.microsoft.com/office/drawing/2014/chart" uri="{C3380CC4-5D6E-409C-BE32-E72D297353CC}">
              <c16:uniqueId val="{00000002-6EDD-40D2-9EF2-274BECC5D8FC}"/>
            </c:ext>
          </c:extLst>
        </c:ser>
        <c:ser>
          <c:idx val="3"/>
          <c:order val="3"/>
          <c:tx>
            <c:strRef>
              <c:f>Sheet1!$E$1</c:f>
              <c:strCache>
                <c:ptCount val="1"/>
              </c:strCache>
            </c:strRef>
          </c:tx>
          <c:spPr>
            <a:noFill/>
            <a:ln>
              <a:noFill/>
            </a:ln>
            <a:effectLst/>
          </c:spPr>
          <c:invertIfNegative val="0"/>
          <c:cat>
            <c:strRef>
              <c:f>Sheet1!$A$2:$A$11</c:f>
              <c:strCache>
                <c:ptCount val="10"/>
                <c:pt idx="0">
                  <c:v>More flooding in low-lying and coastal regions</c:v>
                </c:pt>
                <c:pt idx="1">
                  <c:v>Food and water shortages</c:v>
                </c:pt>
                <c:pt idx="2">
                  <c:v>Loss of biodiversity and wildlife</c:v>
                </c:pt>
                <c:pt idx="3">
                  <c:v>More parts of the world will become uninhabitable</c:v>
                </c:pt>
                <c:pt idx="4">
                  <c:v>Increased risk of violent conflicts around the world due to resource shortages and pressures</c:v>
                </c:pt>
                <c:pt idx="5">
                  <c:v>Increased global migration</c:v>
                </c:pt>
                <c:pt idx="6">
                  <c:v>Negative impact on people’s health</c:v>
                </c:pt>
                <c:pt idx="7">
                  <c:v>Lower economic growth and jobs</c:v>
                </c:pt>
                <c:pt idx="8">
                  <c:v>Don’t know</c:v>
                </c:pt>
                <c:pt idx="9">
                  <c:v>None of the above because climate change is not happening</c:v>
                </c:pt>
              </c:strCache>
            </c:strRef>
          </c:cat>
          <c:val>
            <c:numRef>
              <c:f>Sheet1!$E$2:$E$11</c:f>
              <c:numCache>
                <c:formatCode>0</c:formatCode>
                <c:ptCount val="10"/>
                <c:pt idx="0">
                  <c:v>55</c:v>
                </c:pt>
                <c:pt idx="1">
                  <c:v>48</c:v>
                </c:pt>
                <c:pt idx="2">
                  <c:v>47</c:v>
                </c:pt>
                <c:pt idx="3">
                  <c:v>44</c:v>
                </c:pt>
                <c:pt idx="4">
                  <c:v>33</c:v>
                </c:pt>
                <c:pt idx="5">
                  <c:v>27</c:v>
                </c:pt>
                <c:pt idx="6">
                  <c:v>20</c:v>
                </c:pt>
                <c:pt idx="7">
                  <c:v>14</c:v>
                </c:pt>
                <c:pt idx="8">
                  <c:v>7</c:v>
                </c:pt>
                <c:pt idx="9">
                  <c:v>4</c:v>
                </c:pt>
              </c:numCache>
            </c:numRef>
          </c:val>
          <c:extLst>
            <c:ext xmlns:c16="http://schemas.microsoft.com/office/drawing/2014/chart" uri="{C3380CC4-5D6E-409C-BE32-E72D297353CC}">
              <c16:uniqueId val="{00000000-E914-4C3F-8B40-4A124BEA745A}"/>
            </c:ext>
          </c:extLst>
        </c:ser>
        <c:dLbls>
          <c:showLegendKey val="0"/>
          <c:showVal val="0"/>
          <c:showCatName val="0"/>
          <c:showSerName val="0"/>
          <c:showPercent val="0"/>
          <c:showBubbleSize val="0"/>
        </c:dLbls>
        <c:gapWidth val="44"/>
        <c:overlap val="100"/>
        <c:axId val="430866840"/>
        <c:axId val="430867232"/>
      </c:barChart>
      <c:catAx>
        <c:axId val="430866840"/>
        <c:scaling>
          <c:orientation val="maxMin"/>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crossAx val="430867232"/>
        <c:crosses val="autoZero"/>
        <c:auto val="1"/>
        <c:lblAlgn val="ctr"/>
        <c:lblOffset val="100"/>
        <c:noMultiLvlLbl val="0"/>
      </c:catAx>
      <c:valAx>
        <c:axId val="430867232"/>
        <c:scaling>
          <c:orientation val="minMax"/>
        </c:scaling>
        <c:delete val="1"/>
        <c:axPos val="t"/>
        <c:numFmt formatCode="0" sourceLinked="1"/>
        <c:majorTickMark val="none"/>
        <c:minorTickMark val="none"/>
        <c:tickLblPos val="nextTo"/>
        <c:crossAx val="43086684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Entry>
      <c:layout>
        <c:manualLayout>
          <c:xMode val="edge"/>
          <c:yMode val="edge"/>
          <c:x val="0.10499745037458377"/>
          <c:y val="9.935312126542506E-2"/>
          <c:w val="0.71782263617914666"/>
          <c:h val="3.413506405005840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Barlow" panose="00000500000000000000" pitchFamily="2"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100">
          <a:solidFill>
            <a:schemeClr val="tx1"/>
          </a:solidFill>
          <a:latin typeface="Barlow" panose="00000500000000000000" pitchFamily="2" charset="0"/>
          <a:cs typeface="Arial" panose="020B0604020202020204" pitchFamily="34" charset="0"/>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2635955463386145E-2"/>
          <c:w val="1"/>
          <c:h val="0.92324093816631125"/>
        </c:manualLayout>
      </c:layout>
      <c:barChart>
        <c:barDir val="col"/>
        <c:grouping val="percentStacked"/>
        <c:varyColors val="0"/>
        <c:ser>
          <c:idx val="0"/>
          <c:order val="0"/>
          <c:spPr>
            <a:solidFill>
              <a:srgbClr val="1DAFAD">
                <a:lumMod val="75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Sheet1!$B$2:$I$2</c:f>
              <c:numCache>
                <c:formatCode>General</c:formatCode>
                <c:ptCount val="8"/>
                <c:pt idx="0" formatCode="0">
                  <c:v>25</c:v>
                </c:pt>
                <c:pt idx="2" formatCode="0">
                  <c:v>34</c:v>
                </c:pt>
                <c:pt idx="3" formatCode="0">
                  <c:v>46</c:v>
                </c:pt>
                <c:pt idx="4">
                  <c:v>9</c:v>
                </c:pt>
                <c:pt idx="5">
                  <c:v>21</c:v>
                </c:pt>
                <c:pt idx="6" formatCode="0">
                  <c:v>32</c:v>
                </c:pt>
                <c:pt idx="7" formatCode="0">
                  <c:v>22</c:v>
                </c:pt>
              </c:numCache>
            </c:numRef>
          </c:val>
          <c:extLst>
            <c:ext xmlns:c16="http://schemas.microsoft.com/office/drawing/2014/chart" uri="{C3380CC4-5D6E-409C-BE32-E72D297353CC}">
              <c16:uniqueId val="{00000000-B9C9-462B-A208-8DD025470A3E}"/>
            </c:ext>
          </c:extLst>
        </c:ser>
        <c:ser>
          <c:idx val="1"/>
          <c:order val="1"/>
          <c:spPr>
            <a:solidFill>
              <a:srgbClr val="1DAFAD"/>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Sheet1!$B$3:$I$3</c:f>
              <c:numCache>
                <c:formatCode>General</c:formatCode>
                <c:ptCount val="8"/>
                <c:pt idx="0" formatCode="0">
                  <c:v>43</c:v>
                </c:pt>
                <c:pt idx="2" formatCode="0">
                  <c:v>45</c:v>
                </c:pt>
                <c:pt idx="3" formatCode="0">
                  <c:v>46</c:v>
                </c:pt>
                <c:pt idx="4">
                  <c:v>32</c:v>
                </c:pt>
                <c:pt idx="5" formatCode="0">
                  <c:v>45</c:v>
                </c:pt>
                <c:pt idx="6" formatCode="0">
                  <c:v>41</c:v>
                </c:pt>
                <c:pt idx="7" formatCode="0">
                  <c:v>54</c:v>
                </c:pt>
              </c:numCache>
            </c:numRef>
          </c:val>
          <c:extLst>
            <c:ext xmlns:c16="http://schemas.microsoft.com/office/drawing/2014/chart" uri="{C3380CC4-5D6E-409C-BE32-E72D297353CC}">
              <c16:uniqueId val="{00000002-B9C9-462B-A208-8DD025470A3E}"/>
            </c:ext>
          </c:extLst>
        </c:ser>
        <c:ser>
          <c:idx val="2"/>
          <c:order val="2"/>
          <c:spPr>
            <a:solidFill>
              <a:sysClr val="window" lastClr="FFFFFF">
                <a:lumMod val="85000"/>
              </a:sysClr>
            </a:solidFill>
            <a:ln w="12700">
              <a:solidFill>
                <a:sysClr val="window" lastClr="FFFFFF"/>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Sheet1!$B$4:$I$4</c:f>
              <c:numCache>
                <c:formatCode>General</c:formatCode>
                <c:ptCount val="8"/>
                <c:pt idx="0" formatCode="0">
                  <c:v>23</c:v>
                </c:pt>
                <c:pt idx="2">
                  <c:v>17</c:v>
                </c:pt>
                <c:pt idx="3">
                  <c:v>7</c:v>
                </c:pt>
                <c:pt idx="4" formatCode="0">
                  <c:v>34</c:v>
                </c:pt>
                <c:pt idx="5" formatCode="0">
                  <c:v>27</c:v>
                </c:pt>
                <c:pt idx="6" formatCode="0">
                  <c:v>21</c:v>
                </c:pt>
                <c:pt idx="7" formatCode="0">
                  <c:v>23</c:v>
                </c:pt>
              </c:numCache>
            </c:numRef>
          </c:val>
          <c:extLst>
            <c:ext xmlns:c16="http://schemas.microsoft.com/office/drawing/2014/chart" uri="{C3380CC4-5D6E-409C-BE32-E72D297353CC}">
              <c16:uniqueId val="{00000004-B9C9-462B-A208-8DD025470A3E}"/>
            </c:ext>
          </c:extLst>
        </c:ser>
        <c:ser>
          <c:idx val="3"/>
          <c:order val="3"/>
          <c:spPr>
            <a:solidFill>
              <a:srgbClr val="E50158">
                <a:lumMod val="40000"/>
                <a:lumOff val="60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Sheet1!$B$5:$I$5</c:f>
              <c:numCache>
                <c:formatCode>General</c:formatCode>
                <c:ptCount val="8"/>
                <c:pt idx="0" formatCode="0">
                  <c:v>5</c:v>
                </c:pt>
                <c:pt idx="2">
                  <c:v>2</c:v>
                </c:pt>
                <c:pt idx="3">
                  <c:v>1</c:v>
                </c:pt>
                <c:pt idx="4" formatCode="0">
                  <c:v>15</c:v>
                </c:pt>
                <c:pt idx="5" formatCode="0">
                  <c:v>4</c:v>
                </c:pt>
                <c:pt idx="6">
                  <c:v>3</c:v>
                </c:pt>
                <c:pt idx="7" formatCode="0">
                  <c:v>2</c:v>
                </c:pt>
              </c:numCache>
            </c:numRef>
          </c:val>
          <c:extLst>
            <c:ext xmlns:c16="http://schemas.microsoft.com/office/drawing/2014/chart" uri="{C3380CC4-5D6E-409C-BE32-E72D297353CC}">
              <c16:uniqueId val="{00000005-B9C9-462B-A208-8DD025470A3E}"/>
            </c:ext>
          </c:extLst>
        </c:ser>
        <c:ser>
          <c:idx val="4"/>
          <c:order val="4"/>
          <c:spPr>
            <a:solidFill>
              <a:srgbClr val="E50158"/>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Sheet1!$B$6:$I$6</c:f>
              <c:numCache>
                <c:formatCode>General</c:formatCode>
                <c:ptCount val="8"/>
                <c:pt idx="0" formatCode="0">
                  <c:v>3</c:v>
                </c:pt>
                <c:pt idx="2" formatCode="0">
                  <c:v>2</c:v>
                </c:pt>
                <c:pt idx="3">
                  <c:v>0</c:v>
                </c:pt>
                <c:pt idx="4" formatCode="0">
                  <c:v>11</c:v>
                </c:pt>
                <c:pt idx="5" formatCode="0">
                  <c:v>3</c:v>
                </c:pt>
                <c:pt idx="6" formatCode="0">
                  <c:v>3</c:v>
                </c:pt>
                <c:pt idx="7" formatCode="0">
                  <c:v>0</c:v>
                </c:pt>
              </c:numCache>
            </c:numRef>
          </c:val>
          <c:extLst>
            <c:ext xmlns:c16="http://schemas.microsoft.com/office/drawing/2014/chart" uri="{C3380CC4-5D6E-409C-BE32-E72D297353CC}">
              <c16:uniqueId val="{00000006-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097754840397025"/>
          <c:y val="3.3727307340229912E-2"/>
          <c:w val="0.48902245159602975"/>
          <c:h val="0.9633333333333336"/>
        </c:manualLayout>
      </c:layout>
      <c:barChart>
        <c:barDir val="bar"/>
        <c:grouping val="clustered"/>
        <c:varyColors val="0"/>
        <c:ser>
          <c:idx val="0"/>
          <c:order val="0"/>
          <c:tx>
            <c:strRef>
              <c:f>Sheet1!$B$1</c:f>
              <c:strCache>
                <c:ptCount val="1"/>
                <c:pt idx="0">
                  <c:v>Mar '26</c:v>
                </c:pt>
              </c:strCache>
            </c:strRef>
          </c:tx>
          <c:spPr>
            <a:solidFill>
              <a:srgbClr val="1DAFAD"/>
            </a:solidFill>
            <a:ln w="28575">
              <a:solidFill>
                <a:srgbClr val="FFFFFF"/>
              </a:solidFill>
            </a:ln>
          </c:spPr>
          <c:invertIfNegative val="0"/>
          <c:dLbls>
            <c:numFmt formatCode="#&quot;%&quot;" sourceLinked="0"/>
            <c:spPr>
              <a:noFill/>
              <a:ln w="25399">
                <a:noFill/>
              </a:ln>
            </c:spPr>
            <c:txPr>
              <a:bodyPr/>
              <a:lstStyle/>
              <a:p>
                <a:pPr>
                  <a:defRPr sz="12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Extreme weather damaging crops and livestock (e.g. flooding, drought)</c:v>
                </c:pt>
                <c:pt idx="1">
                  <c:v>Higher food prices due to climate impacts on supply</c:v>
                </c:pt>
                <c:pt idx="2">
                  <c:v>Water shortages affecting farming</c:v>
                </c:pt>
                <c:pt idx="3">
                  <c:v>Climate change increasing spread of/creating new viruses and diseases that can impact agriculture and rearing livestock</c:v>
                </c:pt>
                <c:pt idx="4">
                  <c:v>Conflict and instability linked to resource pressures</c:v>
                </c:pt>
                <c:pt idx="5">
                  <c:v>Food waste (in homes, shops, and restaurants)</c:v>
                </c:pt>
                <c:pt idx="6">
                  <c:v>We already produce enough food; the problem is distribution and access</c:v>
                </c:pt>
                <c:pt idx="7">
                  <c:v>Disruption to transport and supply chains</c:v>
                </c:pt>
                <c:pt idx="8">
                  <c:v>Don’t know</c:v>
                </c:pt>
                <c:pt idx="9">
                  <c:v>None of the above because climate change is not happening</c:v>
                </c:pt>
              </c:strCache>
            </c:strRef>
          </c:cat>
          <c:val>
            <c:numRef>
              <c:f>Sheet1!$B$2:$B$11</c:f>
              <c:numCache>
                <c:formatCode>0</c:formatCode>
                <c:ptCount val="10"/>
                <c:pt idx="0">
                  <c:v>63</c:v>
                </c:pt>
                <c:pt idx="1">
                  <c:v>44</c:v>
                </c:pt>
                <c:pt idx="2">
                  <c:v>41</c:v>
                </c:pt>
                <c:pt idx="3">
                  <c:v>30</c:v>
                </c:pt>
                <c:pt idx="4">
                  <c:v>26</c:v>
                </c:pt>
                <c:pt idx="5">
                  <c:v>21</c:v>
                </c:pt>
                <c:pt idx="6">
                  <c:v>16</c:v>
                </c:pt>
                <c:pt idx="7">
                  <c:v>15</c:v>
                </c:pt>
                <c:pt idx="8">
                  <c:v>4</c:v>
                </c:pt>
                <c:pt idx="9">
                  <c:v>3</c:v>
                </c:pt>
              </c:numCache>
            </c:numRef>
          </c:val>
          <c:extLst>
            <c:ext xmlns:c16="http://schemas.microsoft.com/office/drawing/2014/chart" uri="{C3380CC4-5D6E-409C-BE32-E72D297353CC}">
              <c16:uniqueId val="{00000000-8428-460C-954B-6741A862642C}"/>
            </c:ext>
          </c:extLst>
        </c:ser>
        <c:dLbls>
          <c:showLegendKey val="0"/>
          <c:showVal val="0"/>
          <c:showCatName val="0"/>
          <c:showSerName val="0"/>
          <c:showPercent val="0"/>
          <c:showBubbleSize val="0"/>
        </c:dLbls>
        <c:gapWidth val="20"/>
        <c:axId val="170970112"/>
        <c:axId val="170971904"/>
      </c:barChart>
      <c:catAx>
        <c:axId val="170970112"/>
        <c:scaling>
          <c:orientation val="maxMin"/>
        </c:scaling>
        <c:delete val="0"/>
        <c:axPos val="l"/>
        <c:numFmt formatCode="General" sourceLinked="1"/>
        <c:majorTickMark val="out"/>
        <c:minorTickMark val="none"/>
        <c:tickLblPos val="nextTo"/>
        <c:spPr>
          <a:ln w="9525">
            <a:noFill/>
          </a:ln>
        </c:spPr>
        <c:txPr>
          <a:bodyPr rot="0" vert="horz"/>
          <a:lstStyle/>
          <a:p>
            <a:pPr>
              <a:defRPr sz="1000"/>
            </a:pPr>
            <a:endParaRPr lang="en-US"/>
          </a:p>
        </c:txPr>
        <c:crossAx val="170971904"/>
        <c:crosses val="autoZero"/>
        <c:auto val="1"/>
        <c:lblAlgn val="ctr"/>
        <c:lblOffset val="100"/>
        <c:tickLblSkip val="1"/>
        <c:tickMarkSkip val="1"/>
        <c:noMultiLvlLbl val="0"/>
      </c:catAx>
      <c:valAx>
        <c:axId val="170971904"/>
        <c:scaling>
          <c:orientation val="minMax"/>
          <c:max val="80"/>
        </c:scaling>
        <c:delete val="1"/>
        <c:axPos val="t"/>
        <c:numFmt formatCode="0" sourceLinked="1"/>
        <c:majorTickMark val="out"/>
        <c:minorTickMark val="none"/>
        <c:tickLblPos val="nextTo"/>
        <c:crossAx val="170970112"/>
        <c:crosses val="autoZero"/>
        <c:crossBetween val="between"/>
      </c:valAx>
      <c:spPr>
        <a:noFill/>
        <a:ln w="25399">
          <a:noFill/>
        </a:ln>
      </c:spPr>
    </c:plotArea>
    <c:plotVisOnly val="1"/>
    <c:dispBlanksAs val="gap"/>
    <c:showDLblsOverMax val="0"/>
  </c:chart>
  <c:spPr>
    <a:noFill/>
    <a:ln>
      <a:noFill/>
    </a:ln>
  </c:spPr>
  <c:txPr>
    <a:bodyPr/>
    <a:lstStyle/>
    <a:p>
      <a:pPr>
        <a:defRPr sz="1050" b="0" i="0" u="none" strike="noStrike" baseline="0">
          <a:solidFill>
            <a:schemeClr val="tx1"/>
          </a:solidFill>
          <a:latin typeface="Barlow" panose="00000500000000000000" pitchFamily="2" charset="0"/>
          <a:ea typeface="Arial"/>
          <a:cs typeface="Arial" panose="020B0604020202020204" pitchFamily="34" charset="0"/>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6546265912438447"/>
          <c:y val="3.3727307340229912E-2"/>
          <c:w val="0.63453734087561553"/>
          <c:h val="0.9633333333333336"/>
        </c:manualLayout>
      </c:layout>
      <c:barChart>
        <c:barDir val="bar"/>
        <c:grouping val="clustered"/>
        <c:varyColors val="0"/>
        <c:ser>
          <c:idx val="0"/>
          <c:order val="0"/>
          <c:tx>
            <c:strRef>
              <c:f>Sheet1!$B$1</c:f>
              <c:strCache>
                <c:ptCount val="1"/>
                <c:pt idx="0">
                  <c:v>2047</c:v>
                </c:pt>
              </c:strCache>
            </c:strRef>
          </c:tx>
          <c:spPr>
            <a:solidFill>
              <a:srgbClr val="1DAFAD"/>
            </a:solidFill>
            <a:ln w="28575">
              <a:solidFill>
                <a:srgbClr val="FFFFFF"/>
              </a:solidFill>
            </a:ln>
          </c:spPr>
          <c:invertIfNegative val="0"/>
          <c:dLbls>
            <c:numFmt formatCode="#&quot;%&quot;" sourceLinked="0"/>
            <c:spPr>
              <a:noFill/>
              <a:ln w="25399">
                <a:noFill/>
              </a:ln>
            </c:spPr>
            <c:txPr>
              <a:bodyPr/>
              <a:lstStyle/>
              <a:p>
                <a:pPr>
                  <a:defRPr sz="12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Future generations’ quality of life</c:v>
                </c:pt>
                <c:pt idx="1">
                  <c:v>People’s health and wellbeing</c:v>
                </c:pt>
                <c:pt idx="2">
                  <c:v>Access to affordable and nutritious food</c:v>
                </c:pt>
                <c:pt idx="3">
                  <c:v>The natural environment</c:v>
                </c:pt>
                <c:pt idx="4">
                  <c:v>Access to clean water</c:v>
                </c:pt>
                <c:pt idx="5">
                  <c:v>Livelihoods and jobs, especially in agriculture</c:v>
                </c:pt>
                <c:pt idx="6">
                  <c:v>Political stability and peace</c:v>
                </c:pt>
                <c:pt idx="7">
                  <c:v>None of these</c:v>
                </c:pt>
                <c:pt idx="8">
                  <c:v>Don’t know</c:v>
                </c:pt>
              </c:strCache>
            </c:strRef>
          </c:cat>
          <c:val>
            <c:numRef>
              <c:f>Sheet1!$B$2:$B$10</c:f>
              <c:numCache>
                <c:formatCode>0</c:formatCode>
                <c:ptCount val="9"/>
                <c:pt idx="0">
                  <c:v>46</c:v>
                </c:pt>
                <c:pt idx="1">
                  <c:v>42</c:v>
                </c:pt>
                <c:pt idx="2">
                  <c:v>41</c:v>
                </c:pt>
                <c:pt idx="3">
                  <c:v>40</c:v>
                </c:pt>
                <c:pt idx="4">
                  <c:v>36</c:v>
                </c:pt>
                <c:pt idx="5">
                  <c:v>29</c:v>
                </c:pt>
                <c:pt idx="6">
                  <c:v>25</c:v>
                </c:pt>
                <c:pt idx="7">
                  <c:v>3</c:v>
                </c:pt>
                <c:pt idx="8">
                  <c:v>3</c:v>
                </c:pt>
              </c:numCache>
            </c:numRef>
          </c:val>
          <c:extLst>
            <c:ext xmlns:c16="http://schemas.microsoft.com/office/drawing/2014/chart" uri="{C3380CC4-5D6E-409C-BE32-E72D297353CC}">
              <c16:uniqueId val="{00000000-8428-460C-954B-6741A862642C}"/>
            </c:ext>
          </c:extLst>
        </c:ser>
        <c:dLbls>
          <c:showLegendKey val="0"/>
          <c:showVal val="0"/>
          <c:showCatName val="0"/>
          <c:showSerName val="0"/>
          <c:showPercent val="0"/>
          <c:showBubbleSize val="0"/>
        </c:dLbls>
        <c:gapWidth val="20"/>
        <c:axId val="170970112"/>
        <c:axId val="170971904"/>
      </c:barChart>
      <c:catAx>
        <c:axId val="170970112"/>
        <c:scaling>
          <c:orientation val="maxMin"/>
        </c:scaling>
        <c:delete val="0"/>
        <c:axPos val="l"/>
        <c:numFmt formatCode="General" sourceLinked="1"/>
        <c:majorTickMark val="out"/>
        <c:minorTickMark val="none"/>
        <c:tickLblPos val="nextTo"/>
        <c:spPr>
          <a:ln w="9525">
            <a:noFill/>
          </a:ln>
        </c:spPr>
        <c:txPr>
          <a:bodyPr rot="0" vert="horz"/>
          <a:lstStyle/>
          <a:p>
            <a:pPr>
              <a:defRPr sz="1100"/>
            </a:pPr>
            <a:endParaRPr lang="en-US"/>
          </a:p>
        </c:txPr>
        <c:crossAx val="170971904"/>
        <c:crosses val="autoZero"/>
        <c:auto val="1"/>
        <c:lblAlgn val="ctr"/>
        <c:lblOffset val="100"/>
        <c:tickLblSkip val="1"/>
        <c:tickMarkSkip val="1"/>
        <c:noMultiLvlLbl val="0"/>
      </c:catAx>
      <c:valAx>
        <c:axId val="170971904"/>
        <c:scaling>
          <c:orientation val="minMax"/>
          <c:max val="80"/>
        </c:scaling>
        <c:delete val="1"/>
        <c:axPos val="t"/>
        <c:numFmt formatCode="0" sourceLinked="1"/>
        <c:majorTickMark val="out"/>
        <c:minorTickMark val="none"/>
        <c:tickLblPos val="nextTo"/>
        <c:crossAx val="170970112"/>
        <c:crosses val="autoZero"/>
        <c:crossBetween val="between"/>
      </c:valAx>
      <c:spPr>
        <a:noFill/>
        <a:ln w="25399">
          <a:noFill/>
        </a:ln>
      </c:spPr>
    </c:plotArea>
    <c:plotVisOnly val="1"/>
    <c:dispBlanksAs val="gap"/>
    <c:showDLblsOverMax val="0"/>
  </c:chart>
  <c:spPr>
    <a:noFill/>
    <a:ln>
      <a:noFill/>
    </a:ln>
  </c:spPr>
  <c:txPr>
    <a:bodyPr/>
    <a:lstStyle/>
    <a:p>
      <a:pPr>
        <a:defRPr sz="1050" b="0" i="0" u="none" strike="noStrike" baseline="0">
          <a:solidFill>
            <a:schemeClr val="tx1"/>
          </a:solidFill>
          <a:latin typeface="Barlow" panose="00000500000000000000" pitchFamily="2" charset="0"/>
          <a:ea typeface="Arial"/>
          <a:cs typeface="Arial" panose="020B0604020202020204" pitchFamily="34" charset="0"/>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2635955463386145E-2"/>
          <c:w val="1"/>
          <c:h val="0.92324093816631125"/>
        </c:manualLayout>
      </c:layout>
      <c:barChart>
        <c:barDir val="col"/>
        <c:grouping val="percentStacked"/>
        <c:varyColors val="0"/>
        <c:ser>
          <c:idx val="0"/>
          <c:order val="0"/>
          <c:spPr>
            <a:solidFill>
              <a:srgbClr val="1DAFAD"/>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Sheet1!$B$2:$I$2</c:f>
              <c:numCache>
                <c:formatCode>General</c:formatCode>
                <c:ptCount val="8"/>
                <c:pt idx="0" formatCode="0">
                  <c:v>26</c:v>
                </c:pt>
                <c:pt idx="2" formatCode="0">
                  <c:v>26</c:v>
                </c:pt>
                <c:pt idx="3" formatCode="0">
                  <c:v>26</c:v>
                </c:pt>
                <c:pt idx="4" formatCode="0">
                  <c:v>24</c:v>
                </c:pt>
                <c:pt idx="5" formatCode="0">
                  <c:v>27</c:v>
                </c:pt>
                <c:pt idx="6" formatCode="0">
                  <c:v>28</c:v>
                </c:pt>
                <c:pt idx="7" formatCode="0">
                  <c:v>27</c:v>
                </c:pt>
              </c:numCache>
            </c:numRef>
          </c:val>
          <c:extLst>
            <c:ext xmlns:c16="http://schemas.microsoft.com/office/drawing/2014/chart" uri="{C3380CC4-5D6E-409C-BE32-E72D297353CC}">
              <c16:uniqueId val="{00000000-B9C9-462B-A208-8DD025470A3E}"/>
            </c:ext>
          </c:extLst>
        </c:ser>
        <c:ser>
          <c:idx val="1"/>
          <c:order val="1"/>
          <c:spPr>
            <a:solidFill>
              <a:srgbClr val="FF740F"/>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Sheet1!$B$3:$I$3</c:f>
              <c:numCache>
                <c:formatCode>General</c:formatCode>
                <c:ptCount val="8"/>
                <c:pt idx="0" formatCode="0">
                  <c:v>18</c:v>
                </c:pt>
                <c:pt idx="2" formatCode="0">
                  <c:v>17</c:v>
                </c:pt>
                <c:pt idx="3" formatCode="0">
                  <c:v>16</c:v>
                </c:pt>
                <c:pt idx="4" formatCode="0">
                  <c:v>16</c:v>
                </c:pt>
                <c:pt idx="5" formatCode="0">
                  <c:v>18</c:v>
                </c:pt>
                <c:pt idx="6" formatCode="0">
                  <c:v>26</c:v>
                </c:pt>
                <c:pt idx="7" formatCode="0">
                  <c:v>12</c:v>
                </c:pt>
              </c:numCache>
            </c:numRef>
          </c:val>
          <c:extLst>
            <c:ext xmlns:c16="http://schemas.microsoft.com/office/drawing/2014/chart" uri="{C3380CC4-5D6E-409C-BE32-E72D297353CC}">
              <c16:uniqueId val="{00000002-B9C9-462B-A208-8DD025470A3E}"/>
            </c:ext>
          </c:extLst>
        </c:ser>
        <c:ser>
          <c:idx val="2"/>
          <c:order val="2"/>
          <c:spPr>
            <a:solidFill>
              <a:sysClr val="window" lastClr="FFFFFF">
                <a:lumMod val="75000"/>
              </a:sysClr>
            </a:solidFill>
            <a:ln w="12700">
              <a:solidFill>
                <a:sysClr val="window" lastClr="FFFFFF"/>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Sheet1!$B$4:$I$4</c:f>
              <c:numCache>
                <c:formatCode>General</c:formatCode>
                <c:ptCount val="8"/>
                <c:pt idx="0" formatCode="0">
                  <c:v>45</c:v>
                </c:pt>
                <c:pt idx="2" formatCode="0">
                  <c:v>52</c:v>
                </c:pt>
                <c:pt idx="3" formatCode="0">
                  <c:v>53</c:v>
                </c:pt>
                <c:pt idx="4">
                  <c:v>34</c:v>
                </c:pt>
                <c:pt idx="5" formatCode="0">
                  <c:v>45</c:v>
                </c:pt>
                <c:pt idx="6" formatCode="0">
                  <c:v>42</c:v>
                </c:pt>
                <c:pt idx="7" formatCode="0">
                  <c:v>53</c:v>
                </c:pt>
              </c:numCache>
            </c:numRef>
          </c:val>
          <c:extLst>
            <c:ext xmlns:c16="http://schemas.microsoft.com/office/drawing/2014/chart" uri="{C3380CC4-5D6E-409C-BE32-E72D297353CC}">
              <c16:uniqueId val="{00000004-B9C9-462B-A208-8DD025470A3E}"/>
            </c:ext>
          </c:extLst>
        </c:ser>
        <c:ser>
          <c:idx val="3"/>
          <c:order val="3"/>
          <c:spPr>
            <a:solidFill>
              <a:srgbClr val="452567"/>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Sheet1!$B$5:$I$5</c:f>
              <c:numCache>
                <c:formatCode>General</c:formatCode>
                <c:ptCount val="8"/>
                <c:pt idx="0" formatCode="0">
                  <c:v>10</c:v>
                </c:pt>
                <c:pt idx="2" formatCode="0">
                  <c:v>4</c:v>
                </c:pt>
                <c:pt idx="3" formatCode="0">
                  <c:v>5</c:v>
                </c:pt>
                <c:pt idx="4" formatCode="0">
                  <c:v>25</c:v>
                </c:pt>
                <c:pt idx="5" formatCode="0">
                  <c:v>9</c:v>
                </c:pt>
                <c:pt idx="6" formatCode="0">
                  <c:v>5</c:v>
                </c:pt>
                <c:pt idx="7" formatCode="0">
                  <c:v>8</c:v>
                </c:pt>
              </c:numCache>
            </c:numRef>
          </c:val>
          <c:extLst>
            <c:ext xmlns:c16="http://schemas.microsoft.com/office/drawing/2014/chart" uri="{C3380CC4-5D6E-409C-BE32-E72D297353CC}">
              <c16:uniqueId val="{00000005-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9850746268656716E-2"/>
          <c:w val="1"/>
          <c:h val="0.92324093816631125"/>
        </c:manualLayout>
      </c:layout>
      <c:barChart>
        <c:barDir val="col"/>
        <c:grouping val="percentStacked"/>
        <c:varyColors val="0"/>
        <c:ser>
          <c:idx val="0"/>
          <c:order val="0"/>
          <c:spPr>
            <a:solidFill>
              <a:srgbClr val="E50158">
                <a:lumMod val="50000"/>
              </a:srgbClr>
            </a:solidFill>
            <a:ln w="1270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Sheet1!$B$2:$H$2</c:f>
              <c:numCache>
                <c:formatCode>0</c:formatCode>
                <c:ptCount val="7"/>
                <c:pt idx="0">
                  <c:v>3</c:v>
                </c:pt>
                <c:pt idx="1">
                  <c:v>4</c:v>
                </c:pt>
                <c:pt idx="2">
                  <c:v>4</c:v>
                </c:pt>
                <c:pt idx="3">
                  <c:v>5</c:v>
                </c:pt>
                <c:pt idx="4">
                  <c:v>6</c:v>
                </c:pt>
                <c:pt idx="5">
                  <c:v>6</c:v>
                </c:pt>
                <c:pt idx="6">
                  <c:v>8</c:v>
                </c:pt>
              </c:numCache>
            </c:numRef>
          </c:val>
          <c:extLst>
            <c:ext xmlns:c16="http://schemas.microsoft.com/office/drawing/2014/chart" uri="{C3380CC4-5D6E-409C-BE32-E72D297353CC}">
              <c16:uniqueId val="{00000000-5008-4594-B9A6-5B80296B6C9D}"/>
            </c:ext>
          </c:extLst>
        </c:ser>
        <c:ser>
          <c:idx val="1"/>
          <c:order val="1"/>
          <c:spPr>
            <a:solidFill>
              <a:srgbClr val="E50158">
                <a:lumMod val="75000"/>
              </a:srgbClr>
            </a:solidFill>
            <a:ln w="1270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Sheet1!$B$3:$H$3</c:f>
              <c:numCache>
                <c:formatCode>0</c:formatCode>
                <c:ptCount val="7"/>
                <c:pt idx="0">
                  <c:v>1</c:v>
                </c:pt>
                <c:pt idx="1">
                  <c:v>1</c:v>
                </c:pt>
                <c:pt idx="2">
                  <c:v>1</c:v>
                </c:pt>
                <c:pt idx="3">
                  <c:v>2</c:v>
                </c:pt>
                <c:pt idx="4">
                  <c:v>2</c:v>
                </c:pt>
                <c:pt idx="5">
                  <c:v>3</c:v>
                </c:pt>
                <c:pt idx="6">
                  <c:v>4</c:v>
                </c:pt>
              </c:numCache>
            </c:numRef>
          </c:val>
          <c:extLst>
            <c:ext xmlns:c16="http://schemas.microsoft.com/office/drawing/2014/chart" uri="{C3380CC4-5D6E-409C-BE32-E72D297353CC}">
              <c16:uniqueId val="{00000001-5008-4594-B9A6-5B80296B6C9D}"/>
            </c:ext>
          </c:extLst>
        </c:ser>
        <c:ser>
          <c:idx val="2"/>
          <c:order val="2"/>
          <c:spPr>
            <a:solidFill>
              <a:srgbClr val="E50158"/>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Sheet1!$B$4:$H$4</c:f>
              <c:numCache>
                <c:formatCode>0</c:formatCode>
                <c:ptCount val="7"/>
                <c:pt idx="0">
                  <c:v>2</c:v>
                </c:pt>
                <c:pt idx="1">
                  <c:v>1</c:v>
                </c:pt>
                <c:pt idx="2">
                  <c:v>2</c:v>
                </c:pt>
                <c:pt idx="3">
                  <c:v>2</c:v>
                </c:pt>
                <c:pt idx="4">
                  <c:v>4</c:v>
                </c:pt>
                <c:pt idx="5">
                  <c:v>4</c:v>
                </c:pt>
                <c:pt idx="6">
                  <c:v>5</c:v>
                </c:pt>
              </c:numCache>
            </c:numRef>
          </c:val>
          <c:extLst>
            <c:ext xmlns:c16="http://schemas.microsoft.com/office/drawing/2014/chart" uri="{C3380CC4-5D6E-409C-BE32-E72D297353CC}">
              <c16:uniqueId val="{00000002-5008-4594-B9A6-5B80296B6C9D}"/>
            </c:ext>
          </c:extLst>
        </c:ser>
        <c:ser>
          <c:idx val="3"/>
          <c:order val="3"/>
          <c:spPr>
            <a:solidFill>
              <a:srgbClr val="E50158">
                <a:lumMod val="60000"/>
                <a:lumOff val="40000"/>
              </a:srgbClr>
            </a:solidFill>
            <a:ln w="1270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Sheet1!$B$5:$H$5</c:f>
              <c:numCache>
                <c:formatCode>0</c:formatCode>
                <c:ptCount val="7"/>
                <c:pt idx="0">
                  <c:v>3</c:v>
                </c:pt>
                <c:pt idx="1">
                  <c:v>3</c:v>
                </c:pt>
                <c:pt idx="2">
                  <c:v>4</c:v>
                </c:pt>
                <c:pt idx="3">
                  <c:v>4</c:v>
                </c:pt>
                <c:pt idx="4">
                  <c:v>5</c:v>
                </c:pt>
                <c:pt idx="5">
                  <c:v>6</c:v>
                </c:pt>
                <c:pt idx="6">
                  <c:v>6</c:v>
                </c:pt>
              </c:numCache>
            </c:numRef>
          </c:val>
          <c:extLst>
            <c:ext xmlns:c16="http://schemas.microsoft.com/office/drawing/2014/chart" uri="{C3380CC4-5D6E-409C-BE32-E72D297353CC}">
              <c16:uniqueId val="{00000003-5008-4594-B9A6-5B80296B6C9D}"/>
            </c:ext>
          </c:extLst>
        </c:ser>
        <c:ser>
          <c:idx val="4"/>
          <c:order val="4"/>
          <c:spPr>
            <a:solidFill>
              <a:srgbClr val="E50158">
                <a:lumMod val="20000"/>
                <a:lumOff val="80000"/>
              </a:srgbClr>
            </a:solidFill>
            <a:ln w="1270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Sheet1!$B$6:$H$6</c:f>
              <c:numCache>
                <c:formatCode>0</c:formatCode>
                <c:ptCount val="7"/>
                <c:pt idx="0">
                  <c:v>5</c:v>
                </c:pt>
                <c:pt idx="1">
                  <c:v>5</c:v>
                </c:pt>
                <c:pt idx="2">
                  <c:v>6</c:v>
                </c:pt>
                <c:pt idx="3">
                  <c:v>5</c:v>
                </c:pt>
                <c:pt idx="4">
                  <c:v>9</c:v>
                </c:pt>
                <c:pt idx="5">
                  <c:v>8</c:v>
                </c:pt>
                <c:pt idx="6">
                  <c:v>8</c:v>
                </c:pt>
              </c:numCache>
            </c:numRef>
          </c:val>
          <c:extLst>
            <c:ext xmlns:c16="http://schemas.microsoft.com/office/drawing/2014/chart" uri="{C3380CC4-5D6E-409C-BE32-E72D297353CC}">
              <c16:uniqueId val="{00000004-5008-4594-B9A6-5B80296B6C9D}"/>
            </c:ext>
          </c:extLst>
        </c:ser>
        <c:ser>
          <c:idx val="5"/>
          <c:order val="5"/>
          <c:spPr>
            <a:solidFill>
              <a:srgbClr val="121B5A">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Sheet1!$B$7:$H$7</c:f>
              <c:numCache>
                <c:formatCode>0</c:formatCode>
                <c:ptCount val="7"/>
                <c:pt idx="0">
                  <c:v>12</c:v>
                </c:pt>
                <c:pt idx="1">
                  <c:v>13</c:v>
                </c:pt>
                <c:pt idx="2">
                  <c:v>13</c:v>
                </c:pt>
                <c:pt idx="3">
                  <c:v>15</c:v>
                </c:pt>
                <c:pt idx="4">
                  <c:v>16</c:v>
                </c:pt>
                <c:pt idx="5">
                  <c:v>17</c:v>
                </c:pt>
                <c:pt idx="6">
                  <c:v>16</c:v>
                </c:pt>
              </c:numCache>
            </c:numRef>
          </c:val>
          <c:extLst>
            <c:ext xmlns:c16="http://schemas.microsoft.com/office/drawing/2014/chart" uri="{C3380CC4-5D6E-409C-BE32-E72D297353CC}">
              <c16:uniqueId val="{00000005-5008-4594-B9A6-5B80296B6C9D}"/>
            </c:ext>
          </c:extLst>
        </c:ser>
        <c:ser>
          <c:idx val="6"/>
          <c:order val="6"/>
          <c:spPr>
            <a:solidFill>
              <a:srgbClr val="103C50">
                <a:lumMod val="25000"/>
                <a:lumOff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Sheet1!$B$8:$H$8</c:f>
              <c:numCache>
                <c:formatCode>0</c:formatCode>
                <c:ptCount val="7"/>
                <c:pt idx="0">
                  <c:v>10</c:v>
                </c:pt>
                <c:pt idx="1">
                  <c:v>12</c:v>
                </c:pt>
                <c:pt idx="2">
                  <c:v>10</c:v>
                </c:pt>
                <c:pt idx="3">
                  <c:v>14</c:v>
                </c:pt>
                <c:pt idx="4">
                  <c:v>14</c:v>
                </c:pt>
                <c:pt idx="5">
                  <c:v>13</c:v>
                </c:pt>
                <c:pt idx="6">
                  <c:v>12</c:v>
                </c:pt>
              </c:numCache>
            </c:numRef>
          </c:val>
          <c:extLst>
            <c:ext xmlns:c16="http://schemas.microsoft.com/office/drawing/2014/chart" uri="{C3380CC4-5D6E-409C-BE32-E72D297353CC}">
              <c16:uniqueId val="{00000006-5008-4594-B9A6-5B80296B6C9D}"/>
            </c:ext>
          </c:extLst>
        </c:ser>
        <c:ser>
          <c:idx val="7"/>
          <c:order val="7"/>
          <c:spPr>
            <a:solidFill>
              <a:srgbClr val="1DAFAD">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Sheet1!$B$9:$H$9</c:f>
              <c:numCache>
                <c:formatCode>0</c:formatCode>
                <c:ptCount val="7"/>
                <c:pt idx="0">
                  <c:v>17</c:v>
                </c:pt>
                <c:pt idx="1">
                  <c:v>18</c:v>
                </c:pt>
                <c:pt idx="2">
                  <c:v>17</c:v>
                </c:pt>
                <c:pt idx="3">
                  <c:v>17</c:v>
                </c:pt>
                <c:pt idx="4">
                  <c:v>15</c:v>
                </c:pt>
                <c:pt idx="5">
                  <c:v>14</c:v>
                </c:pt>
                <c:pt idx="6">
                  <c:v>13</c:v>
                </c:pt>
              </c:numCache>
            </c:numRef>
          </c:val>
          <c:extLst>
            <c:ext xmlns:c16="http://schemas.microsoft.com/office/drawing/2014/chart" uri="{C3380CC4-5D6E-409C-BE32-E72D297353CC}">
              <c16:uniqueId val="{00000007-5008-4594-B9A6-5B80296B6C9D}"/>
            </c:ext>
          </c:extLst>
        </c:ser>
        <c:ser>
          <c:idx val="8"/>
          <c:order val="8"/>
          <c:spPr>
            <a:solidFill>
              <a:srgbClr val="103C50">
                <a:lumMod val="50000"/>
                <a:lumOff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Sheet1!$B$10:$H$10</c:f>
              <c:numCache>
                <c:formatCode>0</c:formatCode>
                <c:ptCount val="7"/>
                <c:pt idx="0">
                  <c:v>17</c:v>
                </c:pt>
                <c:pt idx="1">
                  <c:v>19</c:v>
                </c:pt>
                <c:pt idx="2">
                  <c:v>18</c:v>
                </c:pt>
                <c:pt idx="3">
                  <c:v>15</c:v>
                </c:pt>
                <c:pt idx="4">
                  <c:v>12</c:v>
                </c:pt>
                <c:pt idx="5">
                  <c:v>13</c:v>
                </c:pt>
                <c:pt idx="6">
                  <c:v>12</c:v>
                </c:pt>
              </c:numCache>
            </c:numRef>
          </c:val>
          <c:extLst>
            <c:ext xmlns:c16="http://schemas.microsoft.com/office/drawing/2014/chart" uri="{C3380CC4-5D6E-409C-BE32-E72D297353CC}">
              <c16:uniqueId val="{00000008-5008-4594-B9A6-5B80296B6C9D}"/>
            </c:ext>
          </c:extLst>
        </c:ser>
        <c:ser>
          <c:idx val="9"/>
          <c:order val="9"/>
          <c:spPr>
            <a:solidFill>
              <a:srgbClr val="103C50">
                <a:lumMod val="75000"/>
                <a:lumOff val="2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Sheet1!$B$11:$H$11</c:f>
              <c:numCache>
                <c:formatCode>0</c:formatCode>
                <c:ptCount val="7"/>
                <c:pt idx="0">
                  <c:v>11</c:v>
                </c:pt>
                <c:pt idx="1">
                  <c:v>8</c:v>
                </c:pt>
                <c:pt idx="2">
                  <c:v>6</c:v>
                </c:pt>
                <c:pt idx="3">
                  <c:v>6</c:v>
                </c:pt>
                <c:pt idx="4">
                  <c:v>6</c:v>
                </c:pt>
                <c:pt idx="5">
                  <c:v>5</c:v>
                </c:pt>
                <c:pt idx="6">
                  <c:v>5</c:v>
                </c:pt>
              </c:numCache>
            </c:numRef>
          </c:val>
          <c:extLst>
            <c:ext xmlns:c16="http://schemas.microsoft.com/office/drawing/2014/chart" uri="{C3380CC4-5D6E-409C-BE32-E72D297353CC}">
              <c16:uniqueId val="{00000009-5008-4594-B9A6-5B80296B6C9D}"/>
            </c:ext>
          </c:extLst>
        </c:ser>
        <c:ser>
          <c:idx val="10"/>
          <c:order val="10"/>
          <c:spPr>
            <a:solidFill>
              <a:srgbClr val="1DAF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Sheet1!$B$12:$H$12</c:f>
              <c:numCache>
                <c:formatCode>0</c:formatCode>
                <c:ptCount val="7"/>
                <c:pt idx="0">
                  <c:v>19</c:v>
                </c:pt>
                <c:pt idx="1">
                  <c:v>17</c:v>
                </c:pt>
                <c:pt idx="2">
                  <c:v>18</c:v>
                </c:pt>
                <c:pt idx="3">
                  <c:v>14</c:v>
                </c:pt>
                <c:pt idx="4">
                  <c:v>11</c:v>
                </c:pt>
                <c:pt idx="5">
                  <c:v>11</c:v>
                </c:pt>
                <c:pt idx="6">
                  <c:v>11</c:v>
                </c:pt>
              </c:numCache>
            </c:numRef>
          </c:val>
          <c:extLst>
            <c:ext xmlns:c16="http://schemas.microsoft.com/office/drawing/2014/chart" uri="{C3380CC4-5D6E-409C-BE32-E72D297353CC}">
              <c16:uniqueId val="{0000000A-5008-4594-B9A6-5B80296B6C9D}"/>
            </c:ext>
          </c:extLst>
        </c:ser>
        <c:dLbls>
          <c:dLblPos val="ctr"/>
          <c:showLegendKey val="0"/>
          <c:showVal val="1"/>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2635955463386145E-2"/>
          <c:w val="1"/>
          <c:h val="0.92324093816631125"/>
        </c:manualLayout>
      </c:layout>
      <c:barChart>
        <c:barDir val="col"/>
        <c:grouping val="percentStacked"/>
        <c:varyColors val="0"/>
        <c:ser>
          <c:idx val="0"/>
          <c:order val="0"/>
          <c:spPr>
            <a:solidFill>
              <a:srgbClr val="1DAFAD">
                <a:lumMod val="75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Sheet1!$B$2:$I$2</c:f>
              <c:numCache>
                <c:formatCode>General</c:formatCode>
                <c:ptCount val="8"/>
                <c:pt idx="0" formatCode="0">
                  <c:v>23</c:v>
                </c:pt>
                <c:pt idx="2" formatCode="0">
                  <c:v>32</c:v>
                </c:pt>
                <c:pt idx="3" formatCode="0">
                  <c:v>50</c:v>
                </c:pt>
                <c:pt idx="4">
                  <c:v>6</c:v>
                </c:pt>
                <c:pt idx="5">
                  <c:v>15</c:v>
                </c:pt>
                <c:pt idx="6" formatCode="0">
                  <c:v>35</c:v>
                </c:pt>
                <c:pt idx="7" formatCode="0">
                  <c:v>21</c:v>
                </c:pt>
              </c:numCache>
            </c:numRef>
          </c:val>
          <c:extLst>
            <c:ext xmlns:c16="http://schemas.microsoft.com/office/drawing/2014/chart" uri="{C3380CC4-5D6E-409C-BE32-E72D297353CC}">
              <c16:uniqueId val="{00000000-B9C9-462B-A208-8DD025470A3E}"/>
            </c:ext>
          </c:extLst>
        </c:ser>
        <c:ser>
          <c:idx val="1"/>
          <c:order val="1"/>
          <c:spPr>
            <a:solidFill>
              <a:srgbClr val="1DAFAD"/>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Sheet1!$B$3:$I$3</c:f>
              <c:numCache>
                <c:formatCode>General</c:formatCode>
                <c:ptCount val="8"/>
                <c:pt idx="0" formatCode="0">
                  <c:v>40</c:v>
                </c:pt>
                <c:pt idx="2" formatCode="0">
                  <c:v>43</c:v>
                </c:pt>
                <c:pt idx="3" formatCode="0">
                  <c:v>40</c:v>
                </c:pt>
                <c:pt idx="4">
                  <c:v>21</c:v>
                </c:pt>
                <c:pt idx="5" formatCode="0">
                  <c:v>47</c:v>
                </c:pt>
                <c:pt idx="6" formatCode="0">
                  <c:v>39</c:v>
                </c:pt>
                <c:pt idx="7" formatCode="0">
                  <c:v>48</c:v>
                </c:pt>
              </c:numCache>
            </c:numRef>
          </c:val>
          <c:extLst>
            <c:ext xmlns:c16="http://schemas.microsoft.com/office/drawing/2014/chart" uri="{C3380CC4-5D6E-409C-BE32-E72D297353CC}">
              <c16:uniqueId val="{00000002-B9C9-462B-A208-8DD025470A3E}"/>
            </c:ext>
          </c:extLst>
        </c:ser>
        <c:ser>
          <c:idx val="2"/>
          <c:order val="2"/>
          <c:spPr>
            <a:solidFill>
              <a:sysClr val="window" lastClr="FFFFFF">
                <a:lumMod val="85000"/>
              </a:sysClr>
            </a:solidFill>
            <a:ln w="12700">
              <a:solidFill>
                <a:sysClr val="window" lastClr="FFFFFF"/>
              </a:solidFill>
            </a:ln>
            <a:effectLst/>
          </c:spPr>
          <c:invertIfNegative val="0"/>
          <c:dLbls>
            <c:dLbl>
              <c:idx val="13"/>
              <c:layout>
                <c:manualLayout>
                  <c:x val="1.36612021857923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9-462B-A208-8DD025470A3E}"/>
                </c:ext>
              </c:extLst>
            </c:dLbl>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Sheet1!$B$4:$I$4</c:f>
              <c:numCache>
                <c:formatCode>General</c:formatCode>
                <c:ptCount val="8"/>
                <c:pt idx="0" formatCode="0">
                  <c:v>26</c:v>
                </c:pt>
                <c:pt idx="2">
                  <c:v>19</c:v>
                </c:pt>
                <c:pt idx="3">
                  <c:v>7</c:v>
                </c:pt>
                <c:pt idx="4" formatCode="0">
                  <c:v>40</c:v>
                </c:pt>
                <c:pt idx="5" formatCode="0">
                  <c:v>32</c:v>
                </c:pt>
                <c:pt idx="6">
                  <c:v>20</c:v>
                </c:pt>
                <c:pt idx="7" formatCode="0">
                  <c:v>25</c:v>
                </c:pt>
              </c:numCache>
            </c:numRef>
          </c:val>
          <c:extLst>
            <c:ext xmlns:c16="http://schemas.microsoft.com/office/drawing/2014/chart" uri="{C3380CC4-5D6E-409C-BE32-E72D297353CC}">
              <c16:uniqueId val="{00000004-B9C9-462B-A208-8DD025470A3E}"/>
            </c:ext>
          </c:extLst>
        </c:ser>
        <c:ser>
          <c:idx val="3"/>
          <c:order val="3"/>
          <c:spPr>
            <a:solidFill>
              <a:srgbClr val="E50158">
                <a:lumMod val="40000"/>
                <a:lumOff val="60000"/>
              </a:srgbClr>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Sheet1!$B$5:$I$5</c:f>
              <c:numCache>
                <c:formatCode>General</c:formatCode>
                <c:ptCount val="8"/>
                <c:pt idx="0" formatCode="0">
                  <c:v>6</c:v>
                </c:pt>
                <c:pt idx="2">
                  <c:v>3</c:v>
                </c:pt>
                <c:pt idx="3">
                  <c:v>2</c:v>
                </c:pt>
                <c:pt idx="4" formatCode="0">
                  <c:v>16</c:v>
                </c:pt>
                <c:pt idx="5" formatCode="0">
                  <c:v>5</c:v>
                </c:pt>
                <c:pt idx="6">
                  <c:v>3</c:v>
                </c:pt>
                <c:pt idx="7" formatCode="0">
                  <c:v>4</c:v>
                </c:pt>
              </c:numCache>
            </c:numRef>
          </c:val>
          <c:extLst>
            <c:ext xmlns:c16="http://schemas.microsoft.com/office/drawing/2014/chart" uri="{C3380CC4-5D6E-409C-BE32-E72D297353CC}">
              <c16:uniqueId val="{00000005-B9C9-462B-A208-8DD025470A3E}"/>
            </c:ext>
          </c:extLst>
        </c:ser>
        <c:ser>
          <c:idx val="4"/>
          <c:order val="4"/>
          <c:spPr>
            <a:solidFill>
              <a:srgbClr val="E50158"/>
            </a:solidFill>
            <a:ln w="12700">
              <a:solidFill>
                <a:sysClr val="window" lastClr="FFFFFF"/>
              </a:solidFill>
            </a:ln>
            <a:effectLst/>
          </c:spPr>
          <c:invertIfNegative val="0"/>
          <c:dLbls>
            <c:numFmt formatCode="#&quot;%&quot;" sourceLinked="0"/>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Sheet1!$B$6:$I$6</c:f>
              <c:numCache>
                <c:formatCode>General</c:formatCode>
                <c:ptCount val="8"/>
                <c:pt idx="0" formatCode="0">
                  <c:v>5</c:v>
                </c:pt>
                <c:pt idx="2">
                  <c:v>3</c:v>
                </c:pt>
                <c:pt idx="3">
                  <c:v>1</c:v>
                </c:pt>
                <c:pt idx="4" formatCode="0">
                  <c:v>17</c:v>
                </c:pt>
                <c:pt idx="5">
                  <c:v>2</c:v>
                </c:pt>
                <c:pt idx="6" formatCode="0">
                  <c:v>3</c:v>
                </c:pt>
                <c:pt idx="7" formatCode="0">
                  <c:v>2</c:v>
                </c:pt>
              </c:numCache>
            </c:numRef>
          </c:val>
          <c:extLst>
            <c:ext xmlns:c16="http://schemas.microsoft.com/office/drawing/2014/chart" uri="{C3380CC4-5D6E-409C-BE32-E72D297353CC}">
              <c16:uniqueId val="{00000006-B9C9-462B-A208-8DD025470A3E}"/>
            </c:ext>
          </c:extLst>
        </c:ser>
        <c:dLbls>
          <c:showLegendKey val="0"/>
          <c:showVal val="0"/>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665211465218332"/>
          <c:y val="5.6887484171169516E-3"/>
          <c:w val="0.4739130632512506"/>
          <c:h val="0.99187203272418933"/>
        </c:manualLayout>
      </c:layout>
      <c:barChart>
        <c:barDir val="bar"/>
        <c:grouping val="clustered"/>
        <c:varyColors val="0"/>
        <c:ser>
          <c:idx val="0"/>
          <c:order val="0"/>
          <c:tx>
            <c:strRef>
              <c:f>Sheet1!$B$1</c:f>
              <c:strCache>
                <c:ptCount val="1"/>
                <c:pt idx="0">
                  <c:v>2047</c:v>
                </c:pt>
              </c:strCache>
            </c:strRef>
          </c:tx>
          <c:spPr>
            <a:solidFill>
              <a:srgbClr val="1DAFAD"/>
            </a:solidFill>
            <a:ln w="28575">
              <a:solidFill>
                <a:srgbClr val="FFFFFF"/>
              </a:solidFill>
            </a:ln>
          </c:spPr>
          <c:invertIfNegative val="0"/>
          <c:dLbls>
            <c:numFmt formatCode="#&quot;%&quot;" sourceLinked="0"/>
            <c:spPr>
              <a:noFill/>
              <a:ln w="25399">
                <a:noFill/>
              </a:ln>
            </c:spPr>
            <c:txPr>
              <a:bodyPr/>
              <a:lstStyle/>
              <a:p>
                <a:pPr>
                  <a:defRPr sz="12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Incentivising increased use of renewable energy</c:v>
                </c:pt>
                <c:pt idx="1">
                  <c:v>Stricter regulation of high-emitting activities (e.g. data centres, private jets)</c:v>
                </c:pt>
                <c:pt idx="2">
                  <c:v>Reducing consumption and encouraging reuse, repair, and recycling</c:v>
                </c:pt>
                <c:pt idx="3">
                  <c:v>Halting deforestation and restoring nature</c:v>
                </c:pt>
                <c:pt idx="4">
                  <c:v>Increasing energy efficiency in heating and cooling buildings</c:v>
                </c:pt>
                <c:pt idx="5">
                  <c:v>Taxing high earners and using the revenue to fund climate action</c:v>
                </c:pt>
                <c:pt idx="6">
                  <c:v>Banning the use of fossil fuels</c:v>
                </c:pt>
                <c:pt idx="7">
                  <c:v>New technologies such as electric vehicles and clean cookstoves</c:v>
                </c:pt>
                <c:pt idx="8">
                  <c:v>Changing global food systems, including reducing meat consumption</c:v>
                </c:pt>
                <c:pt idx="9">
                  <c:v>Tighter emissions standards for vehicles</c:v>
                </c:pt>
                <c:pt idx="10">
                  <c:v>Taxing or limiting air travel</c:v>
                </c:pt>
                <c:pt idx="11">
                  <c:v>Other</c:v>
                </c:pt>
                <c:pt idx="12">
                  <c:v>None of the above</c:v>
                </c:pt>
                <c:pt idx="13">
                  <c:v>Don’t know</c:v>
                </c:pt>
              </c:strCache>
            </c:strRef>
          </c:cat>
          <c:val>
            <c:numRef>
              <c:f>Sheet1!$B$2:$B$15</c:f>
              <c:numCache>
                <c:formatCode>0</c:formatCode>
                <c:ptCount val="14"/>
                <c:pt idx="0">
                  <c:v>37</c:v>
                </c:pt>
                <c:pt idx="1">
                  <c:v>36</c:v>
                </c:pt>
                <c:pt idx="2">
                  <c:v>33</c:v>
                </c:pt>
                <c:pt idx="3">
                  <c:v>32</c:v>
                </c:pt>
                <c:pt idx="4">
                  <c:v>29</c:v>
                </c:pt>
                <c:pt idx="5">
                  <c:v>21</c:v>
                </c:pt>
                <c:pt idx="6">
                  <c:v>15</c:v>
                </c:pt>
                <c:pt idx="7">
                  <c:v>14</c:v>
                </c:pt>
                <c:pt idx="8">
                  <c:v>12</c:v>
                </c:pt>
                <c:pt idx="9">
                  <c:v>10</c:v>
                </c:pt>
                <c:pt idx="10">
                  <c:v>9</c:v>
                </c:pt>
                <c:pt idx="11">
                  <c:v>2</c:v>
                </c:pt>
                <c:pt idx="12">
                  <c:v>5</c:v>
                </c:pt>
                <c:pt idx="13">
                  <c:v>4</c:v>
                </c:pt>
              </c:numCache>
            </c:numRef>
          </c:val>
          <c:extLst>
            <c:ext xmlns:c16="http://schemas.microsoft.com/office/drawing/2014/chart" uri="{C3380CC4-5D6E-409C-BE32-E72D297353CC}">
              <c16:uniqueId val="{00000000-8428-460C-954B-6741A862642C}"/>
            </c:ext>
          </c:extLst>
        </c:ser>
        <c:dLbls>
          <c:showLegendKey val="0"/>
          <c:showVal val="0"/>
          <c:showCatName val="0"/>
          <c:showSerName val="0"/>
          <c:showPercent val="0"/>
          <c:showBubbleSize val="0"/>
        </c:dLbls>
        <c:gapWidth val="20"/>
        <c:axId val="170970112"/>
        <c:axId val="170971904"/>
      </c:barChart>
      <c:catAx>
        <c:axId val="170970112"/>
        <c:scaling>
          <c:orientation val="maxMin"/>
        </c:scaling>
        <c:delete val="0"/>
        <c:axPos val="l"/>
        <c:numFmt formatCode="General" sourceLinked="1"/>
        <c:majorTickMark val="out"/>
        <c:minorTickMark val="none"/>
        <c:tickLblPos val="nextTo"/>
        <c:spPr>
          <a:ln w="9525">
            <a:noFill/>
          </a:ln>
        </c:spPr>
        <c:txPr>
          <a:bodyPr rot="0" vert="horz"/>
          <a:lstStyle/>
          <a:p>
            <a:pPr>
              <a:defRPr sz="1000"/>
            </a:pPr>
            <a:endParaRPr lang="en-US"/>
          </a:p>
        </c:txPr>
        <c:crossAx val="170971904"/>
        <c:crosses val="autoZero"/>
        <c:auto val="1"/>
        <c:lblAlgn val="ctr"/>
        <c:lblOffset val="100"/>
        <c:tickLblSkip val="1"/>
        <c:tickMarkSkip val="1"/>
        <c:noMultiLvlLbl val="0"/>
      </c:catAx>
      <c:valAx>
        <c:axId val="170971904"/>
        <c:scaling>
          <c:orientation val="minMax"/>
          <c:max val="80"/>
        </c:scaling>
        <c:delete val="1"/>
        <c:axPos val="t"/>
        <c:numFmt formatCode="0" sourceLinked="1"/>
        <c:majorTickMark val="out"/>
        <c:minorTickMark val="none"/>
        <c:tickLblPos val="nextTo"/>
        <c:crossAx val="170970112"/>
        <c:crosses val="autoZero"/>
        <c:crossBetween val="between"/>
      </c:valAx>
      <c:spPr>
        <a:noFill/>
        <a:ln w="25399">
          <a:noFill/>
        </a:ln>
      </c:spPr>
    </c:plotArea>
    <c:plotVisOnly val="1"/>
    <c:dispBlanksAs val="gap"/>
    <c:showDLblsOverMax val="0"/>
  </c:chart>
  <c:spPr>
    <a:noFill/>
    <a:ln>
      <a:noFill/>
    </a:ln>
  </c:spPr>
  <c:txPr>
    <a:bodyPr/>
    <a:lstStyle/>
    <a:p>
      <a:pPr>
        <a:defRPr sz="1050" b="0" i="0" u="none" strike="noStrike" baseline="0">
          <a:solidFill>
            <a:schemeClr val="tx1"/>
          </a:solidFill>
          <a:latin typeface="Barlow" panose="00000500000000000000" pitchFamily="2" charset="0"/>
          <a:ea typeface="Arial"/>
          <a:cs typeface="Arial" panose="020B0604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3.9915442059717032E-2"/>
          <c:y val="5.4124000411561166E-2"/>
          <c:w val="0.95124036334735151"/>
          <c:h val="0.85557262154263147"/>
        </c:manualLayout>
      </c:layout>
      <c:lineChart>
        <c:grouping val="standard"/>
        <c:varyColors val="0"/>
        <c:ser>
          <c:idx val="0"/>
          <c:order val="0"/>
          <c:tx>
            <c:strRef>
              <c:f>Sheet1!$A$2</c:f>
              <c:strCache>
                <c:ptCount val="1"/>
                <c:pt idx="0">
                  <c:v>Looking Back</c:v>
                </c:pt>
              </c:strCache>
            </c:strRef>
          </c:tx>
          <c:spPr>
            <a:ln w="9525" cap="rnd" cmpd="sng" algn="ctr">
              <a:solidFill>
                <a:schemeClr val="tx2"/>
              </a:solidFill>
              <a:prstDash val="solid"/>
              <a:round/>
            </a:ln>
            <a:effectLst/>
          </c:spPr>
          <c:marker>
            <c:symbol val="circle"/>
            <c:size val="6"/>
            <c:spPr>
              <a:noFill/>
              <a:ln w="9525" cap="flat" cmpd="sng" algn="ctr">
                <a:noFill/>
                <a:prstDash val="solid"/>
                <a:round/>
              </a:ln>
              <a:effectLst/>
            </c:spPr>
          </c:marker>
          <c:dLbls>
            <c:dLbl>
              <c:idx val="0"/>
              <c:layout>
                <c:manualLayout>
                  <c:x val="-2.3612003682106027E-2"/>
                  <c:y val="-4.22610333657245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03-45F4-855F-C16303C2A947}"/>
                </c:ext>
              </c:extLst>
            </c:dLbl>
            <c:dLbl>
              <c:idx val="1"/>
              <c:layout>
                <c:manualLayout>
                  <c:x val="-2.0009084941529445E-2"/>
                  <c:y val="-2.89640209930867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E1-4806-A2DB-8B87DD1C3908}"/>
                </c:ext>
              </c:extLst>
            </c:dLbl>
            <c:dLbl>
              <c:idx val="2"/>
              <c:layout>
                <c:manualLayout>
                  <c:x val="-1.8485809483819306E-2"/>
                  <c:y val="-3.57678582050442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72-4AAE-AD6C-409F33778FFB}"/>
                </c:ext>
              </c:extLst>
            </c:dLbl>
            <c:dLbl>
              <c:idx val="3"/>
              <c:layout>
                <c:manualLayout>
                  <c:x val="-1.9988002611740718E-2"/>
                  <c:y val="-3.11868615323983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FF-4E65-946F-00AD0B28D784}"/>
                </c:ext>
              </c:extLst>
            </c:dLbl>
            <c:dLbl>
              <c:idx val="4"/>
              <c:layout>
                <c:manualLayout>
                  <c:x val="-1.8972571947223949E-2"/>
                  <c:y val="-3.61016533639003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C9-4E3D-8F53-9BC1B98A1A40}"/>
                </c:ext>
              </c:extLst>
            </c:dLbl>
            <c:dLbl>
              <c:idx val="5"/>
              <c:layout>
                <c:manualLayout>
                  <c:x val="-2.1097961564958825E-2"/>
                  <c:y val="-3.44333081589946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6F-40E5-8F25-50461242C8E1}"/>
                </c:ext>
              </c:extLst>
            </c:dLbl>
            <c:dLbl>
              <c:idx val="6"/>
              <c:layout>
                <c:manualLayout>
                  <c:x val="-2.3721220434475034E-2"/>
                  <c:y val="-3.801353325084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C9-4E3D-8F53-9BC1B98A1A40}"/>
                </c:ext>
              </c:extLst>
            </c:dLbl>
            <c:dLbl>
              <c:idx val="7"/>
              <c:layout>
                <c:manualLayout>
                  <c:x val="-2.109792014187159E-2"/>
                  <c:y val="-3.28551018023985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6F-40E5-8F25-50461242C8E1}"/>
                </c:ext>
              </c:extLst>
            </c:dLbl>
            <c:dLbl>
              <c:idx val="8"/>
              <c:layout>
                <c:manualLayout>
                  <c:x val="-2.0199375933506243E-2"/>
                  <c:y val="-4.90878596099076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9C7-40E4-B8DF-87DD8D059AF5}"/>
                </c:ext>
              </c:extLst>
            </c:dLbl>
            <c:dLbl>
              <c:idx val="9"/>
              <c:layout>
                <c:manualLayout>
                  <c:x val="-1.7299439940196212E-2"/>
                  <c:y val="-4.8420430061148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A9-452C-A592-F41DE51752EE}"/>
                </c:ext>
              </c:extLst>
            </c:dLbl>
            <c:dLbl>
              <c:idx val="10"/>
              <c:layout>
                <c:manualLayout>
                  <c:x val="-1.2951280436945321E-2"/>
                  <c:y val="-5.2334411171409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47-4584-A5AA-7B93B2699B30}"/>
                </c:ext>
              </c:extLst>
            </c:dLbl>
            <c:dLbl>
              <c:idx val="11"/>
              <c:layout>
                <c:manualLayout>
                  <c:x val="-1.0911117375002681E-2"/>
                  <c:y val="-5.2334411171409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4A-4973-9C88-7134D743CEFD}"/>
                </c:ext>
              </c:extLst>
            </c:dLbl>
            <c:dLbl>
              <c:idx val="12"/>
              <c:layout>
                <c:manualLayout>
                  <c:x val="-1.5121334028157147E-2"/>
                  <c:y val="-4.36511191868209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31-4D4E-85EE-80EE20BC2C32}"/>
                </c:ext>
              </c:extLst>
            </c:dLbl>
            <c:dLbl>
              <c:idx val="13"/>
              <c:layout>
                <c:manualLayout>
                  <c:x val="-1.3922770592474144E-2"/>
                  <c:y val="-3.61244711767918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E0-4253-A97C-54208BE10D66}"/>
                </c:ext>
              </c:extLst>
            </c:dLbl>
            <c:dLbl>
              <c:idx val="14"/>
              <c:layout>
                <c:manualLayout>
                  <c:x val="-1.3182318034040963E-2"/>
                  <c:y val="-4.3284921360496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82-49AA-A825-D8711E7A3373}"/>
                </c:ext>
              </c:extLst>
            </c:dLbl>
            <c:dLbl>
              <c:idx val="15"/>
              <c:layout>
                <c:manualLayout>
                  <c:x val="-1.1757879075481531E-2"/>
                  <c:y val="-5.044537154420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760-4E0E-A90D-8C5881368400}"/>
                </c:ext>
              </c:extLst>
            </c:dLbl>
            <c:dLbl>
              <c:idx val="16"/>
              <c:layout>
                <c:manualLayout>
                  <c:x val="-3.6067752643184244E-2"/>
                  <c:y val="1.75789052009958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760-4E0E-A90D-8C5881368400}"/>
                </c:ext>
              </c:extLst>
            </c:dLbl>
            <c:dLbl>
              <c:idx val="18"/>
              <c:layout>
                <c:manualLayout>
                  <c:x val="4.4233813115739009E-3"/>
                  <c:y val="3.9060255752110723E-2"/>
                </c:manualLayout>
              </c:layout>
              <c:tx>
                <c:rich>
                  <a:bodyPr/>
                  <a:lstStyle/>
                  <a:p>
                    <a:r>
                      <a:rPr lang="en-US"/>
                      <a:t>-89</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03-45F4-855F-C16303C2A947}"/>
                </c:ext>
              </c:extLst>
            </c:dLbl>
            <c:dLbl>
              <c:idx val="19"/>
              <c:layout>
                <c:manualLayout>
                  <c:x val="-4.6924021237413654E-2"/>
                  <c:y val="3.189980556840584E-2"/>
                </c:manualLayout>
              </c:layout>
              <c:tx>
                <c:rich>
                  <a:bodyPr/>
                  <a:lstStyle/>
                  <a:p>
                    <a:r>
                      <a:rPr lang="en-US"/>
                      <a:t>-88</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E1-4806-A2DB-8B87DD1C3908}"/>
                </c:ext>
              </c:extLst>
            </c:dLbl>
            <c:dLbl>
              <c:idx val="20"/>
              <c:layout>
                <c:manualLayout>
                  <c:x val="-2.5098153671261482E-2"/>
                  <c:y val="3.90602557521107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72-4AAE-AD6C-409F33778FFB}"/>
                </c:ext>
              </c:extLst>
            </c:dLbl>
            <c:dLbl>
              <c:idx val="21"/>
              <c:layout>
                <c:manualLayout>
                  <c:x val="-1.6904633011181655E-2"/>
                  <c:y val="3.18998055684057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5FF-4E65-946F-00AD0B28D784}"/>
                </c:ext>
              </c:extLst>
            </c:dLbl>
            <c:dLbl>
              <c:idx val="22"/>
              <c:layout>
                <c:manualLayout>
                  <c:x val="-1.8190346474170959E-2"/>
                  <c:y val="2.83195804765533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760-4E0E-A90D-8C5881368400}"/>
                </c:ext>
              </c:extLst>
            </c:dLbl>
            <c:dLbl>
              <c:idx val="23"/>
              <c:layout>
                <c:manualLayout>
                  <c:x val="-2.2901835334886281E-2"/>
                  <c:y val="-3.970469626864430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5932085698324846E-2"/>
                      <c:h val="7.0960061320516687E-2"/>
                    </c:manualLayout>
                  </c15:layout>
                </c:ext>
                <c:ext xmlns:c16="http://schemas.microsoft.com/office/drawing/2014/chart" uri="{C3380CC4-5D6E-409C-BE32-E72D297353CC}">
                  <c16:uniqueId val="{0000000E-6760-4E0E-A90D-8C5881368400}"/>
                </c:ext>
              </c:extLst>
            </c:dLbl>
            <c:dLbl>
              <c:idx val="24"/>
              <c:layout>
                <c:manualLayout>
                  <c:x val="-2.1300144059144245E-2"/>
                  <c:y val="3.189980556840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C9-4E3D-8F53-9BC1B98A1A40}"/>
                </c:ext>
              </c:extLst>
            </c:dLbl>
            <c:dLbl>
              <c:idx val="25"/>
              <c:layout>
                <c:manualLayout>
                  <c:x val="-1.0935866119609403E-2"/>
                  <c:y val="2.4739355384700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6F-40E5-8F25-50461242C8E1}"/>
                </c:ext>
              </c:extLst>
            </c:dLbl>
            <c:dLbl>
              <c:idx val="26"/>
              <c:layout>
                <c:manualLayout>
                  <c:x val="-4.5373282664444214E-3"/>
                  <c:y val="-3.97046962686444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9C7-40E4-B8DF-87DD8D059AF5}"/>
                </c:ext>
              </c:extLst>
            </c:dLbl>
            <c:dLbl>
              <c:idx val="32"/>
              <c:layout>
                <c:manualLayout>
                  <c:x val="-2.0390240169211243E-2"/>
                  <c:y val="-2.8964020993086783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9457098907574846E-2"/>
                      <c:h val="9.244141187163174E-2"/>
                    </c:manualLayout>
                  </c15:layout>
                </c:ext>
                <c:ext xmlns:c16="http://schemas.microsoft.com/office/drawing/2014/chart" uri="{C3380CC4-5D6E-409C-BE32-E72D297353CC}">
                  <c16:uniqueId val="{00000002-C703-45F4-855F-C16303C2A947}"/>
                </c:ext>
              </c:extLst>
            </c:dLbl>
            <c:dLbl>
              <c:idx val="33"/>
              <c:layout>
                <c:manualLayout>
                  <c:x val="-7.4152868203833022E-3"/>
                  <c:y val="-3.902445350119298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E1-4806-A2DB-8B87DD1C3908}"/>
                </c:ext>
              </c:extLst>
            </c:dLbl>
            <c:dLbl>
              <c:idx val="35"/>
              <c:layout>
                <c:manualLayout>
                  <c:x val="-2.1090907043505885E-2"/>
                  <c:y val="-3.61244711767918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03-45F4-855F-C16303C2A947}"/>
                </c:ext>
              </c:extLst>
            </c:dLbl>
            <c:dLbl>
              <c:idx val="6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03-45F4-855F-C16303C2A947}"/>
                </c:ext>
              </c:extLst>
            </c:dLbl>
            <c:dLbl>
              <c:idx val="6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E1-4806-A2DB-8B87DD1C3908}"/>
                </c:ext>
              </c:extLst>
            </c:dLbl>
            <c:dLbl>
              <c:idx val="6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B72-4AAE-AD6C-409F33778FFB}"/>
                </c:ext>
              </c:extLst>
            </c:dLbl>
            <c:dLbl>
              <c:idx val="69"/>
              <c:layout>
                <c:manualLayout>
                  <c:x val="-3.6346808584396236E-3"/>
                  <c:y val="-6.768976074763290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5FF-4E65-946F-00AD0B28D784}"/>
                </c:ext>
              </c:extLst>
            </c:dLbl>
            <c:dLbl>
              <c:idx val="70"/>
              <c:layout>
                <c:manualLayout>
                  <c:x val="-1.6809577700466993E-2"/>
                  <c:y val="1.677528853310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C9-4E3D-8F53-9BC1B98A1A40}"/>
                </c:ext>
              </c:extLst>
            </c:dLbl>
            <c:dLbl>
              <c:idx val="72"/>
              <c:spPr>
                <a:noFill/>
                <a:ln>
                  <a:noFill/>
                </a:ln>
                <a:effectLst/>
              </c:spPr>
              <c:txPr>
                <a:bodyPr rot="0" spcFirstLastPara="1" vertOverflow="ellipsis" vert="horz" wrap="square" anchor="ctr" anchorCtr="0"/>
                <a:lstStyle/>
                <a:p>
                  <a:pPr algn="ctr">
                    <a:defRPr lang="en-US" sz="700" b="0" i="0" u="none" strike="noStrike" kern="1200" baseline="0">
                      <a:solidFill>
                        <a:schemeClr val="tx1"/>
                      </a:solidFill>
                      <a:latin typeface="Barlow" panose="00000500000000000000" pitchFamily="2" charset="0"/>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03-45F4-855F-C16303C2A947}"/>
                </c:ext>
              </c:extLst>
            </c:dLbl>
            <c:dLbl>
              <c:idx val="73"/>
              <c:spPr>
                <a:noFill/>
                <a:ln>
                  <a:noFill/>
                </a:ln>
                <a:effectLst/>
              </c:spPr>
              <c:txPr>
                <a:bodyPr rot="0" spcFirstLastPara="1" vertOverflow="ellipsis" vert="horz" wrap="square" anchor="ctr" anchorCtr="0"/>
                <a:lstStyle/>
                <a:p>
                  <a:pPr algn="ctr" rtl="0">
                    <a:defRPr lang="en-US" sz="700" b="0" i="0" u="none" strike="noStrike" kern="1200" baseline="0">
                      <a:solidFill>
                        <a:srgbClr val="000000"/>
                      </a:solidFill>
                      <a:latin typeface="Barlow" panose="00000500000000000000" pitchFamily="2" charset="0"/>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E1-4806-A2DB-8B87DD1C3908}"/>
                </c:ext>
              </c:extLst>
            </c:dLbl>
            <c:dLbl>
              <c:idx val="74"/>
              <c:spPr>
                <a:noFill/>
                <a:ln>
                  <a:noFill/>
                </a:ln>
                <a:effectLst/>
              </c:spPr>
              <c:txPr>
                <a:bodyPr rot="0" spcFirstLastPara="1" vertOverflow="ellipsis" vert="horz" wrap="square" anchor="ctr" anchorCtr="0"/>
                <a:lstStyle/>
                <a:p>
                  <a:pPr algn="ctr" rtl="0">
                    <a:defRPr lang="en-US" sz="700" b="0" i="0" u="none" strike="noStrike" kern="1200" baseline="0">
                      <a:solidFill>
                        <a:srgbClr val="000000"/>
                      </a:solidFill>
                      <a:latin typeface="Barlow" panose="00000500000000000000" pitchFamily="2" charset="0"/>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72-4AAE-AD6C-409F33778FFB}"/>
                </c:ext>
              </c:extLst>
            </c:dLbl>
            <c:dLbl>
              <c:idx val="7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5FF-4E65-946F-00AD0B28D784}"/>
                </c:ext>
              </c:extLst>
            </c:dLbl>
            <c:dLbl>
              <c:idx val="7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00-4BB6-AD16-242ECA646DD6}"/>
                </c:ext>
              </c:extLst>
            </c:dLbl>
            <c:dLbl>
              <c:idx val="7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00-4BB6-AD16-242ECA646DD6}"/>
                </c:ext>
              </c:extLst>
            </c:dLbl>
            <c:dLbl>
              <c:idx val="78"/>
              <c:layout>
                <c:manualLayout>
                  <c:x val="-1.7537655004952257E-2"/>
                  <c:y val="-3.03132406826353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EC9-4E3D-8F53-9BC1B98A1A40}"/>
                </c:ext>
              </c:extLst>
            </c:dLbl>
            <c:dLbl>
              <c:idx val="8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03-45F4-855F-C16303C2A947}"/>
                </c:ext>
              </c:extLst>
            </c:dLbl>
            <c:dLbl>
              <c:idx val="82"/>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Barlow" panose="00000500000000000000" pitchFamily="2" charset="0"/>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F6-419D-9F70-C38050C09714}"/>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Barlow" panose="00000500000000000000" pitchFamily="2"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Sheet1!$V$1:$DB$1</c:f>
              <c:strCache>
                <c:ptCount val="83"/>
                <c:pt idx="0">
                  <c:v>Nov '16</c:v>
                </c:pt>
                <c:pt idx="1">
                  <c:v>Apr '17</c:v>
                </c:pt>
                <c:pt idx="2">
                  <c:v>Jul '17</c:v>
                </c:pt>
                <c:pt idx="3">
                  <c:v>Sept '17</c:v>
                </c:pt>
                <c:pt idx="4">
                  <c:v>Nov '17</c:v>
                </c:pt>
                <c:pt idx="5">
                  <c:v>Feb '18</c:v>
                </c:pt>
                <c:pt idx="6">
                  <c:v>Apr '18</c:v>
                </c:pt>
                <c:pt idx="7">
                  <c:v>Jul '18</c:v>
                </c:pt>
                <c:pt idx="8">
                  <c:v>Sept '18</c:v>
                </c:pt>
                <c:pt idx="9">
                  <c:v>Nov '18</c:v>
                </c:pt>
                <c:pt idx="10">
                  <c:v>Jan '19</c:v>
                </c:pt>
                <c:pt idx="11">
                  <c:v>May '19</c:v>
                </c:pt>
                <c:pt idx="12">
                  <c:v>Jul '19</c:v>
                </c:pt>
                <c:pt idx="13">
                  <c:v>Sept '19</c:v>
                </c:pt>
                <c:pt idx="14">
                  <c:v>Nov '19</c:v>
                </c:pt>
                <c:pt idx="15">
                  <c:v>Jan '20</c:v>
                </c:pt>
                <c:pt idx="16">
                  <c:v>Apr '20</c:v>
                </c:pt>
                <c:pt idx="17">
                  <c:v>Jun '20</c:v>
                </c:pt>
                <c:pt idx="18">
                  <c:v>Jul '20</c:v>
                </c:pt>
                <c:pt idx="19">
                  <c:v>Aug '20</c:v>
                </c:pt>
                <c:pt idx="20">
                  <c:v>Sept '20</c:v>
                </c:pt>
                <c:pt idx="21">
                  <c:v>Oct '20</c:v>
                </c:pt>
                <c:pt idx="22">
                  <c:v>Nov '20</c:v>
                </c:pt>
                <c:pt idx="23">
                  <c:v>Jan '21</c:v>
                </c:pt>
                <c:pt idx="24">
                  <c:v>Feb '21</c:v>
                </c:pt>
                <c:pt idx="25">
                  <c:v>Mar '21</c:v>
                </c:pt>
                <c:pt idx="26">
                  <c:v>Apr '21</c:v>
                </c:pt>
                <c:pt idx="27">
                  <c:v>Jul '21</c:v>
                </c:pt>
                <c:pt idx="28">
                  <c:v>Aug '21</c:v>
                </c:pt>
                <c:pt idx="29">
                  <c:v>Oct '21</c:v>
                </c:pt>
                <c:pt idx="30">
                  <c:v>Nov '21</c:v>
                </c:pt>
                <c:pt idx="31">
                  <c:v>Dec '21</c:v>
                </c:pt>
                <c:pt idx="32">
                  <c:v>Jan '22</c:v>
                </c:pt>
                <c:pt idx="33">
                  <c:v>Feb '22</c:v>
                </c:pt>
                <c:pt idx="34">
                  <c:v>Mar '22</c:v>
                </c:pt>
                <c:pt idx="35">
                  <c:v>Apr '22</c:v>
                </c:pt>
                <c:pt idx="36">
                  <c:v>May '22</c:v>
                </c:pt>
                <c:pt idx="37">
                  <c:v>Jun '22</c:v>
                </c:pt>
                <c:pt idx="38">
                  <c:v>Jul '22</c:v>
                </c:pt>
                <c:pt idx="39">
                  <c:v>Aug '22</c:v>
                </c:pt>
                <c:pt idx="40">
                  <c:v>Sept '22</c:v>
                </c:pt>
                <c:pt idx="41">
                  <c:v>Oct '22</c:v>
                </c:pt>
                <c:pt idx="42">
                  <c:v>Nov '22</c:v>
                </c:pt>
                <c:pt idx="43">
                  <c:v>Dec '22</c:v>
                </c:pt>
                <c:pt idx="44">
                  <c:v>Jan '23</c:v>
                </c:pt>
                <c:pt idx="45">
                  <c:v>Feb '23</c:v>
                </c:pt>
                <c:pt idx="46">
                  <c:v>Mar '23</c:v>
                </c:pt>
                <c:pt idx="47">
                  <c:v>Apr '23</c:v>
                </c:pt>
                <c:pt idx="48">
                  <c:v>May '23</c:v>
                </c:pt>
                <c:pt idx="49">
                  <c:v>Jun '23</c:v>
                </c:pt>
                <c:pt idx="50">
                  <c:v>Jul '23</c:v>
                </c:pt>
                <c:pt idx="51">
                  <c:v>Aug '23</c:v>
                </c:pt>
                <c:pt idx="52">
                  <c:v>Sept '23</c:v>
                </c:pt>
                <c:pt idx="53">
                  <c:v>Oct '23</c:v>
                </c:pt>
                <c:pt idx="54">
                  <c:v>Nov '23</c:v>
                </c:pt>
                <c:pt idx="55">
                  <c:v>Dec '23</c:v>
                </c:pt>
                <c:pt idx="56">
                  <c:v>Jan '24</c:v>
                </c:pt>
                <c:pt idx="57">
                  <c:v>Feb '24</c:v>
                </c:pt>
                <c:pt idx="58">
                  <c:v>Mar '24</c:v>
                </c:pt>
                <c:pt idx="59">
                  <c:v>Apr '24</c:v>
                </c:pt>
                <c:pt idx="60">
                  <c:v>May '24</c:v>
                </c:pt>
                <c:pt idx="61">
                  <c:v>Jun '24</c:v>
                </c:pt>
                <c:pt idx="62">
                  <c:v>Jul '24</c:v>
                </c:pt>
                <c:pt idx="63">
                  <c:v>Aug '24</c:v>
                </c:pt>
                <c:pt idx="64">
                  <c:v>Sept '24</c:v>
                </c:pt>
                <c:pt idx="65">
                  <c:v>Oct '24</c:v>
                </c:pt>
                <c:pt idx="66">
                  <c:v>Nov '24</c:v>
                </c:pt>
                <c:pt idx="67">
                  <c:v>Dec '24</c:v>
                </c:pt>
                <c:pt idx="68">
                  <c:v>Jan '25</c:v>
                </c:pt>
                <c:pt idx="69">
                  <c:v>Feb '25</c:v>
                </c:pt>
                <c:pt idx="70">
                  <c:v>Mar '25</c:v>
                </c:pt>
                <c:pt idx="71">
                  <c:v>Apr '25</c:v>
                </c:pt>
                <c:pt idx="72">
                  <c:v>May '25</c:v>
                </c:pt>
                <c:pt idx="73">
                  <c:v>Jun '25</c:v>
                </c:pt>
                <c:pt idx="74">
                  <c:v>Jul '25</c:v>
                </c:pt>
                <c:pt idx="75">
                  <c:v>Aug '25</c:v>
                </c:pt>
                <c:pt idx="76">
                  <c:v>Sept '25</c:v>
                </c:pt>
                <c:pt idx="77">
                  <c:v>Oct '25</c:v>
                </c:pt>
                <c:pt idx="78">
                  <c:v>Nov '25</c:v>
                </c:pt>
                <c:pt idx="79">
                  <c:v>Dec '25</c:v>
                </c:pt>
                <c:pt idx="80">
                  <c:v>Jan '26</c:v>
                </c:pt>
                <c:pt idx="81">
                  <c:v>Feb '26</c:v>
                </c:pt>
                <c:pt idx="82">
                  <c:v>Mar '26</c:v>
                </c:pt>
              </c:strCache>
            </c:strRef>
          </c:cat>
          <c:val>
            <c:numRef>
              <c:f>Sheet1!$V$2:$DB$2</c:f>
              <c:numCache>
                <c:formatCode>General</c:formatCode>
                <c:ptCount val="83"/>
                <c:pt idx="0">
                  <c:v>22</c:v>
                </c:pt>
                <c:pt idx="1">
                  <c:v>34</c:v>
                </c:pt>
                <c:pt idx="2">
                  <c:v>27</c:v>
                </c:pt>
                <c:pt idx="3">
                  <c:v>28</c:v>
                </c:pt>
                <c:pt idx="4">
                  <c:v>26</c:v>
                </c:pt>
                <c:pt idx="5">
                  <c:v>32</c:v>
                </c:pt>
                <c:pt idx="6">
                  <c:v>33</c:v>
                </c:pt>
                <c:pt idx="7">
                  <c:v>33</c:v>
                </c:pt>
                <c:pt idx="8">
                  <c:v>26</c:v>
                </c:pt>
                <c:pt idx="9">
                  <c:v>32</c:v>
                </c:pt>
                <c:pt idx="10">
                  <c:v>16</c:v>
                </c:pt>
                <c:pt idx="11">
                  <c:v>19</c:v>
                </c:pt>
                <c:pt idx="12">
                  <c:v>12</c:v>
                </c:pt>
                <c:pt idx="13">
                  <c:v>6</c:v>
                </c:pt>
                <c:pt idx="14">
                  <c:v>10</c:v>
                </c:pt>
                <c:pt idx="15">
                  <c:v>0</c:v>
                </c:pt>
                <c:pt idx="16">
                  <c:v>-91</c:v>
                </c:pt>
                <c:pt idx="17">
                  <c:v>-84</c:v>
                </c:pt>
                <c:pt idx="18">
                  <c:v>-88</c:v>
                </c:pt>
                <c:pt idx="19">
                  <c:v>-89</c:v>
                </c:pt>
                <c:pt idx="20">
                  <c:v>-91</c:v>
                </c:pt>
                <c:pt idx="21" formatCode="0">
                  <c:v>-90</c:v>
                </c:pt>
                <c:pt idx="22" formatCode="0">
                  <c:v>-84</c:v>
                </c:pt>
                <c:pt idx="23" formatCode="0">
                  <c:v>-82</c:v>
                </c:pt>
                <c:pt idx="24">
                  <c:v>-86</c:v>
                </c:pt>
                <c:pt idx="25">
                  <c:v>-78</c:v>
                </c:pt>
                <c:pt idx="26" formatCode="0">
                  <c:v>-68</c:v>
                </c:pt>
                <c:pt idx="27">
                  <c:v>-38</c:v>
                </c:pt>
                <c:pt idx="28" formatCode="0">
                  <c:v>-33</c:v>
                </c:pt>
                <c:pt idx="29">
                  <c:v>-31</c:v>
                </c:pt>
                <c:pt idx="30" formatCode="0">
                  <c:v>-32</c:v>
                </c:pt>
                <c:pt idx="31">
                  <c:v>-33</c:v>
                </c:pt>
                <c:pt idx="32" formatCode="0">
                  <c:v>-18</c:v>
                </c:pt>
                <c:pt idx="33" formatCode="0">
                  <c:v>-35</c:v>
                </c:pt>
                <c:pt idx="34">
                  <c:v>-51</c:v>
                </c:pt>
                <c:pt idx="35" formatCode="0">
                  <c:v>-57</c:v>
                </c:pt>
                <c:pt idx="36">
                  <c:v>-57</c:v>
                </c:pt>
                <c:pt idx="37" formatCode="0">
                  <c:v>-68</c:v>
                </c:pt>
                <c:pt idx="38">
                  <c:v>-69</c:v>
                </c:pt>
                <c:pt idx="39">
                  <c:v>-61</c:v>
                </c:pt>
                <c:pt idx="40">
                  <c:v>-76</c:v>
                </c:pt>
                <c:pt idx="41">
                  <c:v>-72</c:v>
                </c:pt>
                <c:pt idx="42">
                  <c:v>-67</c:v>
                </c:pt>
                <c:pt idx="43">
                  <c:v>-67</c:v>
                </c:pt>
                <c:pt idx="44">
                  <c:v>-57</c:v>
                </c:pt>
                <c:pt idx="45">
                  <c:v>-62</c:v>
                </c:pt>
                <c:pt idx="46">
                  <c:v>-60</c:v>
                </c:pt>
                <c:pt idx="47">
                  <c:v>-50</c:v>
                </c:pt>
                <c:pt idx="48">
                  <c:v>-45</c:v>
                </c:pt>
                <c:pt idx="49">
                  <c:v>-40</c:v>
                </c:pt>
                <c:pt idx="50">
                  <c:v>-40</c:v>
                </c:pt>
                <c:pt idx="51">
                  <c:v>-39</c:v>
                </c:pt>
                <c:pt idx="52">
                  <c:v>-44</c:v>
                </c:pt>
                <c:pt idx="53">
                  <c:v>-42</c:v>
                </c:pt>
                <c:pt idx="54">
                  <c:v>-40</c:v>
                </c:pt>
                <c:pt idx="55">
                  <c:v>-43</c:v>
                </c:pt>
                <c:pt idx="56">
                  <c:v>-35</c:v>
                </c:pt>
                <c:pt idx="57">
                  <c:v>-41</c:v>
                </c:pt>
                <c:pt idx="58">
                  <c:v>-37</c:v>
                </c:pt>
                <c:pt idx="59">
                  <c:v>-39</c:v>
                </c:pt>
                <c:pt idx="60">
                  <c:v>-39</c:v>
                </c:pt>
                <c:pt idx="61">
                  <c:v>-34</c:v>
                </c:pt>
                <c:pt idx="62">
                  <c:v>-24</c:v>
                </c:pt>
                <c:pt idx="63">
                  <c:v>-26</c:v>
                </c:pt>
                <c:pt idx="64">
                  <c:v>-23</c:v>
                </c:pt>
                <c:pt idx="65">
                  <c:v>-12</c:v>
                </c:pt>
                <c:pt idx="66">
                  <c:v>-16</c:v>
                </c:pt>
                <c:pt idx="67">
                  <c:v>-21</c:v>
                </c:pt>
                <c:pt idx="68">
                  <c:v>-23</c:v>
                </c:pt>
                <c:pt idx="69">
                  <c:v>-30</c:v>
                </c:pt>
                <c:pt idx="70">
                  <c:v>-30</c:v>
                </c:pt>
                <c:pt idx="71">
                  <c:v>-48</c:v>
                </c:pt>
                <c:pt idx="72">
                  <c:v>-44</c:v>
                </c:pt>
                <c:pt idx="73">
                  <c:v>-37</c:v>
                </c:pt>
                <c:pt idx="74">
                  <c:v>-43</c:v>
                </c:pt>
                <c:pt idx="75">
                  <c:v>-44</c:v>
                </c:pt>
                <c:pt idx="76">
                  <c:v>-44</c:v>
                </c:pt>
                <c:pt idx="77">
                  <c:v>-43</c:v>
                </c:pt>
                <c:pt idx="78">
                  <c:v>-46</c:v>
                </c:pt>
                <c:pt idx="79">
                  <c:v>-48</c:v>
                </c:pt>
                <c:pt idx="80">
                  <c:v>-46</c:v>
                </c:pt>
                <c:pt idx="81">
                  <c:v>-45</c:v>
                </c:pt>
                <c:pt idx="82">
                  <c:v>-54</c:v>
                </c:pt>
              </c:numCache>
            </c:numRef>
          </c:val>
          <c:smooth val="1"/>
          <c:extLst>
            <c:ext xmlns:c16="http://schemas.microsoft.com/office/drawing/2014/chart" uri="{C3380CC4-5D6E-409C-BE32-E72D297353CC}">
              <c16:uniqueId val="{00000025-6760-4E0E-A90D-8C5881368400}"/>
            </c:ext>
          </c:extLst>
        </c:ser>
        <c:ser>
          <c:idx val="1"/>
          <c:order val="1"/>
          <c:tx>
            <c:strRef>
              <c:f>Sheet1!$A$3</c:f>
              <c:strCache>
                <c:ptCount val="1"/>
                <c:pt idx="0">
                  <c:v>Looking Forward</c:v>
                </c:pt>
              </c:strCache>
            </c:strRef>
          </c:tx>
          <c:spPr>
            <a:ln w="2540" cap="rnd" cmpd="sng" algn="ctr">
              <a:solidFill>
                <a:schemeClr val="accent3"/>
              </a:solidFill>
              <a:prstDash val="solid"/>
              <a:round/>
            </a:ln>
            <a:effectLst/>
          </c:spPr>
          <c:marker>
            <c:symbol val="square"/>
            <c:size val="6"/>
            <c:spPr>
              <a:noFill/>
              <a:ln w="3175" cap="flat" cmpd="sng" algn="ctr">
                <a:noFill/>
                <a:prstDash val="solid"/>
                <a:round/>
              </a:ln>
              <a:effectLst/>
            </c:spPr>
          </c:marker>
          <c:dPt>
            <c:idx val="19"/>
            <c:bubble3D val="0"/>
            <c:extLst>
              <c:ext xmlns:c16="http://schemas.microsoft.com/office/drawing/2014/chart" uri="{C3380CC4-5D6E-409C-BE32-E72D297353CC}">
                <c16:uniqueId val="{00000009-A3E1-4806-A2DB-8B87DD1C3908}"/>
              </c:ext>
            </c:extLst>
          </c:dPt>
          <c:dLbls>
            <c:dLbl>
              <c:idx val="0"/>
              <c:layout>
                <c:manualLayout>
                  <c:x val="-1.8681926571170911E-2"/>
                  <c:y val="4.1927536807955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03-45F4-855F-C16303C2A947}"/>
                </c:ext>
              </c:extLst>
            </c:dLbl>
            <c:dLbl>
              <c:idx val="1"/>
              <c:layout>
                <c:manualLayout>
                  <c:x val="-1.7396932860389829E-2"/>
                  <c:y val="3.2544246084939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E1-4806-A2DB-8B87DD1C3908}"/>
                </c:ext>
              </c:extLst>
            </c:dLbl>
            <c:dLbl>
              <c:idx val="2"/>
              <c:layout>
                <c:manualLayout>
                  <c:x val="-1.8583816607178501E-2"/>
                  <c:y val="3.1854136555423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B72-4AAE-AD6C-409F33778FFB}"/>
                </c:ext>
              </c:extLst>
            </c:dLbl>
            <c:dLbl>
              <c:idx val="3"/>
              <c:layout>
                <c:manualLayout>
                  <c:x val="-1.8681926571170911E-2"/>
                  <c:y val="4.0258926389162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5FF-4E65-946F-00AD0B28D784}"/>
                </c:ext>
              </c:extLst>
            </c:dLbl>
            <c:dLbl>
              <c:idx val="4"/>
              <c:layout>
                <c:manualLayout>
                  <c:x val="-2.2653014778301915E-2"/>
                  <c:y val="3.47670866242508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EC9-4E3D-8F53-9BC1B98A1A40}"/>
                </c:ext>
              </c:extLst>
            </c:dLbl>
            <c:dLbl>
              <c:idx val="5"/>
              <c:layout>
                <c:manualLayout>
                  <c:x val="-1.7179733443249402E-2"/>
                  <c:y val="4.15937583426996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A6F-40E5-8F25-50461242C8E1}"/>
                </c:ext>
              </c:extLst>
            </c:dLbl>
            <c:dLbl>
              <c:idx val="6"/>
              <c:layout>
                <c:manualLayout>
                  <c:x val="-2.0595687912821681E-2"/>
                  <c:y val="3.8680808273871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EC9-4E3D-8F53-9BC1B98A1A40}"/>
                </c:ext>
              </c:extLst>
            </c:dLbl>
            <c:dLbl>
              <c:idx val="7"/>
              <c:layout>
                <c:manualLayout>
                  <c:x val="-1.5057876459514728E-2"/>
                  <c:y val="4.25947564869039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A6F-40E5-8F25-50461242C8E1}"/>
                </c:ext>
              </c:extLst>
            </c:dLbl>
            <c:dLbl>
              <c:idx val="8"/>
              <c:layout>
                <c:manualLayout>
                  <c:x val="-1.8972571947224039E-2"/>
                  <c:y val="4.25947564869040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9C7-40E4-B8DF-87DD8D059AF5}"/>
                </c:ext>
              </c:extLst>
            </c:dLbl>
            <c:dLbl>
              <c:idx val="9"/>
              <c:layout>
                <c:manualLayout>
                  <c:x val="-2.1161311394958113E-2"/>
                  <c:y val="4.41729299462712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4A9-452C-A592-F41DE51752EE}"/>
                </c:ext>
              </c:extLst>
            </c:dLbl>
            <c:dLbl>
              <c:idx val="10"/>
              <c:layout>
                <c:manualLayout>
                  <c:x val="-2.1142440138781377E-2"/>
                  <c:y val="3.705786686806131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5677007432886575E-2"/>
                      <c:h val="5.4412204170770646E-2"/>
                    </c:manualLayout>
                  </c15:layout>
                </c:ext>
                <c:ext xmlns:c16="http://schemas.microsoft.com/office/drawing/2014/chart" uri="{C3380CC4-5D6E-409C-BE32-E72D297353CC}">
                  <c16:uniqueId val="{0000000A-0247-4584-A5AA-7B93B2699B30}"/>
                </c:ext>
              </c:extLst>
            </c:dLbl>
            <c:dLbl>
              <c:idx val="11"/>
              <c:layout>
                <c:manualLayout>
                  <c:x val="-1.9143886695126879E-2"/>
                  <c:y val="3.80135332508471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4A-4973-9C88-7134D743CEFD}"/>
                </c:ext>
              </c:extLst>
            </c:dLbl>
            <c:dLbl>
              <c:idx val="12"/>
              <c:layout>
                <c:manualLayout>
                  <c:x val="-2.8963418866916397E-2"/>
                  <c:y val="3.51005831820194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831-4D4E-85EE-80EE20BC2C32}"/>
                </c:ext>
              </c:extLst>
            </c:dLbl>
            <c:dLbl>
              <c:idx val="13"/>
              <c:layout>
                <c:manualLayout>
                  <c:x val="-1.7666169637886819E-2"/>
                  <c:y val="2.89640209930867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8E0-4253-A97C-54208BE10D66}"/>
                </c:ext>
              </c:extLst>
            </c:dLbl>
            <c:dLbl>
              <c:idx val="14"/>
              <c:layout>
                <c:manualLayout>
                  <c:x val="-8.0801590038846634E-3"/>
                  <c:y val="4.68651464523493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82-49AA-A825-D8711E7A3373}"/>
                </c:ext>
              </c:extLst>
            </c:dLbl>
            <c:dLbl>
              <c:idx val="15"/>
              <c:layout>
                <c:manualLayout>
                  <c:x val="-7.4050554306608904E-3"/>
                  <c:y val="3.2544246084939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6760-4E0E-A90D-8C5881368400}"/>
                </c:ext>
              </c:extLst>
            </c:dLbl>
            <c:dLbl>
              <c:idx val="16"/>
              <c:layout>
                <c:manualLayout>
                  <c:x val="-3.5180237979395471E-2"/>
                  <c:y val="1.46431206256766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6760-4E0E-A90D-8C5881368400}"/>
                </c:ext>
              </c:extLst>
            </c:dLbl>
            <c:dLbl>
              <c:idx val="18"/>
              <c:layout>
                <c:manualLayout>
                  <c:x val="-1.8275603229730653E-2"/>
                  <c:y val="-2.83195804765533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703-45F4-855F-C16303C2A947}"/>
                </c:ext>
              </c:extLst>
            </c:dLbl>
            <c:dLbl>
              <c:idx val="19"/>
              <c:layout>
                <c:manualLayout>
                  <c:x val="-2.7332880628866359E-2"/>
                  <c:y val="-3.90602557521109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E1-4806-A2DB-8B87DD1C3908}"/>
                </c:ext>
              </c:extLst>
            </c:dLbl>
            <c:dLbl>
              <c:idx val="20"/>
              <c:layout>
                <c:manualLayout>
                  <c:x val="-2.2108576466587131E-2"/>
                  <c:y val="-3.189980556840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B72-4AAE-AD6C-409F33778FFB}"/>
                </c:ext>
              </c:extLst>
            </c:dLbl>
            <c:dLbl>
              <c:idx val="21"/>
              <c:layout>
                <c:manualLayout>
                  <c:x val="-1.2986405292425444E-2"/>
                  <c:y val="4.3284921360496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5FF-4E65-946F-00AD0B28D784}"/>
                </c:ext>
              </c:extLst>
            </c:dLbl>
            <c:dLbl>
              <c:idx val="22"/>
              <c:layout>
                <c:manualLayout>
                  <c:x val="-2.2689988097526245E-2"/>
                  <c:y val="-3.01096930224796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5201316085945553E-2"/>
                      <c:h val="6.0219386044959168E-2"/>
                    </c:manualLayout>
                  </c15:layout>
                </c:ext>
                <c:ext xmlns:c16="http://schemas.microsoft.com/office/drawing/2014/chart" uri="{C3380CC4-5D6E-409C-BE32-E72D297353CC}">
                  <c16:uniqueId val="{00000030-6760-4E0E-A90D-8C5881368400}"/>
                </c:ext>
              </c:extLst>
            </c:dLbl>
            <c:dLbl>
              <c:idx val="23"/>
              <c:layout>
                <c:manualLayout>
                  <c:x val="-2.8860593671289115E-2"/>
                  <c:y val="2.8964020993086651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2552962126557332E-2"/>
                      <c:h val="8.5280961687926718E-2"/>
                    </c:manualLayout>
                  </c15:layout>
                </c:ext>
                <c:ext xmlns:c16="http://schemas.microsoft.com/office/drawing/2014/chart" uri="{C3380CC4-5D6E-409C-BE32-E72D297353CC}">
                  <c16:uniqueId val="{00000031-6760-4E0E-A90D-8C5881368400}"/>
                </c:ext>
              </c:extLst>
            </c:dLbl>
            <c:dLbl>
              <c:idx val="24"/>
              <c:layout>
                <c:manualLayout>
                  <c:x val="-1.8687992246639976E-2"/>
                  <c:y val="3.61244711767917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EC9-4E3D-8F53-9BC1B98A1A40}"/>
                </c:ext>
              </c:extLst>
            </c:dLbl>
            <c:dLbl>
              <c:idx val="26"/>
              <c:layout>
                <c:manualLayout>
                  <c:x val="-2.8227699634537581E-2"/>
                  <c:y val="-3.189980556840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703-45F4-855F-C16303C2A947}"/>
                </c:ext>
              </c:extLst>
            </c:dLbl>
            <c:dLbl>
              <c:idx val="29"/>
              <c:layout>
                <c:manualLayout>
                  <c:x val="-3.8305207779529525E-2"/>
                  <c:y val="2.18035708093817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703-45F4-855F-C16303C2A947}"/>
                </c:ext>
              </c:extLst>
            </c:dLbl>
            <c:dLbl>
              <c:idx val="30"/>
              <c:layout>
                <c:manualLayout>
                  <c:x val="-7.6896104135780062E-4"/>
                  <c:y val="-4.26404808439634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E1-4806-A2DB-8B87DD1C3908}"/>
                </c:ext>
              </c:extLst>
            </c:dLbl>
            <c:dLbl>
              <c:idx val="31"/>
              <c:layout>
                <c:manualLayout>
                  <c:x val="-1.0046958235145263E-2"/>
                  <c:y val="1.82233457175291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B72-4AAE-AD6C-409F33778FFB}"/>
                </c:ext>
              </c:extLst>
            </c:dLbl>
            <c:dLbl>
              <c:idx val="33"/>
              <c:layout>
                <c:manualLayout>
                  <c:x val="-7.9440192191274788E-4"/>
                  <c:y val="-3.90602557521108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703-45F4-855F-C16303C2A947}"/>
                </c:ext>
              </c:extLst>
            </c:dLbl>
            <c:dLbl>
              <c:idx val="35"/>
              <c:layout>
                <c:manualLayout>
                  <c:x val="-2.1090907043505885E-2"/>
                  <c:y val="2.53837959012342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B72-4AAE-AD6C-409F33778FFB}"/>
                </c:ext>
              </c:extLst>
            </c:dLbl>
            <c:dLbl>
              <c:idx val="51"/>
              <c:layout>
                <c:manualLayout>
                  <c:x val="-9.2965149717919755E-3"/>
                  <c:y val="-3.6648177312412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703-45F4-855F-C16303C2A947}"/>
                </c:ext>
              </c:extLst>
            </c:dLbl>
            <c:dLbl>
              <c:idx val="6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703-45F4-855F-C16303C2A947}"/>
                </c:ext>
              </c:extLst>
            </c:dLbl>
            <c:dLbl>
              <c:idx val="6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3E1-4806-A2DB-8B87DD1C3908}"/>
                </c:ext>
              </c:extLst>
            </c:dLbl>
            <c:dLbl>
              <c:idx val="6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B72-4AAE-AD6C-409F33778FFB}"/>
                </c:ext>
              </c:extLst>
            </c:dLbl>
            <c:dLbl>
              <c:idx val="69"/>
              <c:layout>
                <c:manualLayout>
                  <c:x val="-1.5574474346254098E-2"/>
                  <c:y val="1.26550422267312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5FF-4E65-946F-00AD0B28D784}"/>
                </c:ext>
              </c:extLst>
            </c:dLbl>
            <c:dLbl>
              <c:idx val="70"/>
              <c:layout>
                <c:manualLayout>
                  <c:x val="-1.6979796676070351E-2"/>
                  <c:y val="9.712009150747252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EC9-4E3D-8F53-9BC1B98A1A40}"/>
                </c:ext>
              </c:extLst>
            </c:dLbl>
            <c:dLbl>
              <c:idx val="7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EC9-4E3D-8F53-9BC1B98A1A40}"/>
                </c:ext>
              </c:extLst>
            </c:dLbl>
            <c:dLbl>
              <c:idx val="7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EC9-4E3D-8F53-9BC1B98A1A40}"/>
                </c:ext>
              </c:extLst>
            </c:dLbl>
            <c:dLbl>
              <c:idx val="7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A6F-40E5-8F25-50461242C8E1}"/>
                </c:ext>
              </c:extLst>
            </c:dLbl>
            <c:dLbl>
              <c:idx val="74"/>
              <c:spPr>
                <a:noFill/>
                <a:ln>
                  <a:noFill/>
                </a:ln>
                <a:effectLst/>
              </c:spPr>
              <c:txPr>
                <a:bodyPr rot="0" spcFirstLastPara="1" vertOverflow="ellipsis" vert="horz" wrap="square" anchor="ctr" anchorCtr="0"/>
                <a:lstStyle/>
                <a:p>
                  <a:pPr algn="ctr" rtl="0">
                    <a:defRPr lang="en-US" sz="700" b="0" i="0" u="none" strike="noStrike" kern="1200" baseline="0">
                      <a:solidFill>
                        <a:srgbClr val="000000"/>
                      </a:solidFill>
                      <a:latin typeface="Barlow" panose="00000500000000000000" pitchFamily="2" charset="0"/>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9C7-40E4-B8DF-87DD8D059AF5}"/>
                </c:ext>
              </c:extLst>
            </c:dLbl>
            <c:dLbl>
              <c:idx val="7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4A9-452C-A592-F41DE51752EE}"/>
                </c:ext>
              </c:extLst>
            </c:dLbl>
            <c:dLbl>
              <c:idx val="7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00-4BB6-AD16-242ECA646DD6}"/>
                </c:ext>
              </c:extLst>
            </c:dLbl>
            <c:dLbl>
              <c:idx val="7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00-4BB6-AD16-242ECA646DD6}"/>
                </c:ext>
              </c:extLst>
            </c:dLbl>
            <c:dLbl>
              <c:idx val="78"/>
              <c:layout>
                <c:manualLayout>
                  <c:x val="-1.5501078759516193E-2"/>
                  <c:y val="2.73702076066513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00-4BB6-AD16-242ECA646DD6}"/>
                </c:ext>
              </c:extLst>
            </c:dLbl>
            <c:dLbl>
              <c:idx val="79"/>
              <c:layout>
                <c:manualLayout>
                  <c:x val="-1.306069711283909E-2"/>
                  <c:y val="-2.85474208370449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B3-4ABE-92BE-B7F5CE31E1FB}"/>
                </c:ext>
              </c:extLst>
            </c:dLbl>
            <c:dLbl>
              <c:idx val="8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87-43EB-8848-4FA67A04E330}"/>
                </c:ext>
              </c:extLst>
            </c:dLbl>
            <c:dLbl>
              <c:idx val="82"/>
              <c:spPr>
                <a:noFill/>
                <a:ln>
                  <a:noFill/>
                </a:ln>
                <a:effectLst/>
              </c:spPr>
              <c:txPr>
                <a:bodyPr rot="0" spcFirstLastPara="1" vertOverflow="ellipsis" vert="horz" wrap="square" anchor="ctr" anchorCtr="0"/>
                <a:lstStyle/>
                <a:p>
                  <a:pPr algn="ctr" rtl="0">
                    <a:defRPr lang="en-US" sz="700" b="1" i="0" u="none" strike="noStrike" kern="1200" baseline="0">
                      <a:solidFill>
                        <a:schemeClr val="tx1"/>
                      </a:solidFill>
                      <a:latin typeface="Barlow" panose="00000500000000000000" pitchFamily="2" charset="0"/>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F6-419D-9F70-C38050C09714}"/>
                </c:ext>
              </c:extLst>
            </c:dLbl>
            <c:spPr>
              <a:noFill/>
              <a:ln>
                <a:noFill/>
              </a:ln>
              <a:effectLst/>
            </c:spPr>
            <c:txPr>
              <a:bodyPr rot="0" spcFirstLastPara="1" vertOverflow="ellipsis" vert="horz" wrap="square" anchor="ctr" anchorCtr="0"/>
              <a:lstStyle/>
              <a:p>
                <a:pPr algn="ctr" rtl="0">
                  <a:defRPr lang="en-US" sz="700" b="0" i="0" u="none" strike="noStrike" kern="1200" baseline="0">
                    <a:solidFill>
                      <a:schemeClr val="tx1"/>
                    </a:solidFill>
                    <a:latin typeface="Barlow" panose="00000500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Sheet1!$V$1:$DB$1</c:f>
              <c:strCache>
                <c:ptCount val="83"/>
                <c:pt idx="0">
                  <c:v>Nov '16</c:v>
                </c:pt>
                <c:pt idx="1">
                  <c:v>Apr '17</c:v>
                </c:pt>
                <c:pt idx="2">
                  <c:v>Jul '17</c:v>
                </c:pt>
                <c:pt idx="3">
                  <c:v>Sept '17</c:v>
                </c:pt>
                <c:pt idx="4">
                  <c:v>Nov '17</c:v>
                </c:pt>
                <c:pt idx="5">
                  <c:v>Feb '18</c:v>
                </c:pt>
                <c:pt idx="6">
                  <c:v>Apr '18</c:v>
                </c:pt>
                <c:pt idx="7">
                  <c:v>Jul '18</c:v>
                </c:pt>
                <c:pt idx="8">
                  <c:v>Sept '18</c:v>
                </c:pt>
                <c:pt idx="9">
                  <c:v>Nov '18</c:v>
                </c:pt>
                <c:pt idx="10">
                  <c:v>Jan '19</c:v>
                </c:pt>
                <c:pt idx="11">
                  <c:v>May '19</c:v>
                </c:pt>
                <c:pt idx="12">
                  <c:v>Jul '19</c:v>
                </c:pt>
                <c:pt idx="13">
                  <c:v>Sept '19</c:v>
                </c:pt>
                <c:pt idx="14">
                  <c:v>Nov '19</c:v>
                </c:pt>
                <c:pt idx="15">
                  <c:v>Jan '20</c:v>
                </c:pt>
                <c:pt idx="16">
                  <c:v>Apr '20</c:v>
                </c:pt>
                <c:pt idx="17">
                  <c:v>Jun '20</c:v>
                </c:pt>
                <c:pt idx="18">
                  <c:v>Jul '20</c:v>
                </c:pt>
                <c:pt idx="19">
                  <c:v>Aug '20</c:v>
                </c:pt>
                <c:pt idx="20">
                  <c:v>Sept '20</c:v>
                </c:pt>
                <c:pt idx="21">
                  <c:v>Oct '20</c:v>
                </c:pt>
                <c:pt idx="22">
                  <c:v>Nov '20</c:v>
                </c:pt>
                <c:pt idx="23">
                  <c:v>Jan '21</c:v>
                </c:pt>
                <c:pt idx="24">
                  <c:v>Feb '21</c:v>
                </c:pt>
                <c:pt idx="25">
                  <c:v>Mar '21</c:v>
                </c:pt>
                <c:pt idx="26">
                  <c:v>Apr '21</c:v>
                </c:pt>
                <c:pt idx="27">
                  <c:v>Jul '21</c:v>
                </c:pt>
                <c:pt idx="28">
                  <c:v>Aug '21</c:v>
                </c:pt>
                <c:pt idx="29">
                  <c:v>Oct '21</c:v>
                </c:pt>
                <c:pt idx="30">
                  <c:v>Nov '21</c:v>
                </c:pt>
                <c:pt idx="31">
                  <c:v>Dec '21</c:v>
                </c:pt>
                <c:pt idx="32">
                  <c:v>Jan '22</c:v>
                </c:pt>
                <c:pt idx="33">
                  <c:v>Feb '22</c:v>
                </c:pt>
                <c:pt idx="34">
                  <c:v>Mar '22</c:v>
                </c:pt>
                <c:pt idx="35">
                  <c:v>Apr '22</c:v>
                </c:pt>
                <c:pt idx="36">
                  <c:v>May '22</c:v>
                </c:pt>
                <c:pt idx="37">
                  <c:v>Jun '22</c:v>
                </c:pt>
                <c:pt idx="38">
                  <c:v>Jul '22</c:v>
                </c:pt>
                <c:pt idx="39">
                  <c:v>Aug '22</c:v>
                </c:pt>
                <c:pt idx="40">
                  <c:v>Sept '22</c:v>
                </c:pt>
                <c:pt idx="41">
                  <c:v>Oct '22</c:v>
                </c:pt>
                <c:pt idx="42">
                  <c:v>Nov '22</c:v>
                </c:pt>
                <c:pt idx="43">
                  <c:v>Dec '22</c:v>
                </c:pt>
                <c:pt idx="44">
                  <c:v>Jan '23</c:v>
                </c:pt>
                <c:pt idx="45">
                  <c:v>Feb '23</c:v>
                </c:pt>
                <c:pt idx="46">
                  <c:v>Mar '23</c:v>
                </c:pt>
                <c:pt idx="47">
                  <c:v>Apr '23</c:v>
                </c:pt>
                <c:pt idx="48">
                  <c:v>May '23</c:v>
                </c:pt>
                <c:pt idx="49">
                  <c:v>Jun '23</c:v>
                </c:pt>
                <c:pt idx="50">
                  <c:v>Jul '23</c:v>
                </c:pt>
                <c:pt idx="51">
                  <c:v>Aug '23</c:v>
                </c:pt>
                <c:pt idx="52">
                  <c:v>Sept '23</c:v>
                </c:pt>
                <c:pt idx="53">
                  <c:v>Oct '23</c:v>
                </c:pt>
                <c:pt idx="54">
                  <c:v>Nov '23</c:v>
                </c:pt>
                <c:pt idx="55">
                  <c:v>Dec '23</c:v>
                </c:pt>
                <c:pt idx="56">
                  <c:v>Jan '24</c:v>
                </c:pt>
                <c:pt idx="57">
                  <c:v>Feb '24</c:v>
                </c:pt>
                <c:pt idx="58">
                  <c:v>Mar '24</c:v>
                </c:pt>
                <c:pt idx="59">
                  <c:v>Apr '24</c:v>
                </c:pt>
                <c:pt idx="60">
                  <c:v>May '24</c:v>
                </c:pt>
                <c:pt idx="61">
                  <c:v>Jun '24</c:v>
                </c:pt>
                <c:pt idx="62">
                  <c:v>Jul '24</c:v>
                </c:pt>
                <c:pt idx="63">
                  <c:v>Aug '24</c:v>
                </c:pt>
                <c:pt idx="64">
                  <c:v>Sept '24</c:v>
                </c:pt>
                <c:pt idx="65">
                  <c:v>Oct '24</c:v>
                </c:pt>
                <c:pt idx="66">
                  <c:v>Nov '24</c:v>
                </c:pt>
                <c:pt idx="67">
                  <c:v>Dec '24</c:v>
                </c:pt>
                <c:pt idx="68">
                  <c:v>Jan '25</c:v>
                </c:pt>
                <c:pt idx="69">
                  <c:v>Feb '25</c:v>
                </c:pt>
                <c:pt idx="70">
                  <c:v>Mar '25</c:v>
                </c:pt>
                <c:pt idx="71">
                  <c:v>Apr '25</c:v>
                </c:pt>
                <c:pt idx="72">
                  <c:v>May '25</c:v>
                </c:pt>
                <c:pt idx="73">
                  <c:v>Jun '25</c:v>
                </c:pt>
                <c:pt idx="74">
                  <c:v>Jul '25</c:v>
                </c:pt>
                <c:pt idx="75">
                  <c:v>Aug '25</c:v>
                </c:pt>
                <c:pt idx="76">
                  <c:v>Sept '25</c:v>
                </c:pt>
                <c:pt idx="77">
                  <c:v>Oct '25</c:v>
                </c:pt>
                <c:pt idx="78">
                  <c:v>Nov '25</c:v>
                </c:pt>
                <c:pt idx="79">
                  <c:v>Dec '25</c:v>
                </c:pt>
                <c:pt idx="80">
                  <c:v>Jan '26</c:v>
                </c:pt>
                <c:pt idx="81">
                  <c:v>Feb '26</c:v>
                </c:pt>
                <c:pt idx="82">
                  <c:v>Mar '26</c:v>
                </c:pt>
              </c:strCache>
            </c:strRef>
          </c:cat>
          <c:val>
            <c:numRef>
              <c:f>Sheet1!$V$3:$DB$3</c:f>
              <c:numCache>
                <c:formatCode>General</c:formatCode>
                <c:ptCount val="83"/>
                <c:pt idx="0">
                  <c:v>17</c:v>
                </c:pt>
                <c:pt idx="1">
                  <c:v>34</c:v>
                </c:pt>
                <c:pt idx="2">
                  <c:v>22</c:v>
                </c:pt>
                <c:pt idx="3">
                  <c:v>25</c:v>
                </c:pt>
                <c:pt idx="4">
                  <c:v>24</c:v>
                </c:pt>
                <c:pt idx="5">
                  <c:v>28</c:v>
                </c:pt>
                <c:pt idx="6">
                  <c:v>30</c:v>
                </c:pt>
                <c:pt idx="7">
                  <c:v>27</c:v>
                </c:pt>
                <c:pt idx="8">
                  <c:v>17</c:v>
                </c:pt>
                <c:pt idx="9">
                  <c:v>24</c:v>
                </c:pt>
                <c:pt idx="10">
                  <c:v>2</c:v>
                </c:pt>
                <c:pt idx="11">
                  <c:v>10</c:v>
                </c:pt>
                <c:pt idx="12">
                  <c:v>-4</c:v>
                </c:pt>
                <c:pt idx="13">
                  <c:v>-22</c:v>
                </c:pt>
                <c:pt idx="14">
                  <c:v>-9</c:v>
                </c:pt>
                <c:pt idx="15">
                  <c:v>0</c:v>
                </c:pt>
                <c:pt idx="16">
                  <c:v>-85</c:v>
                </c:pt>
                <c:pt idx="17">
                  <c:v>-68</c:v>
                </c:pt>
                <c:pt idx="18">
                  <c:v>-69</c:v>
                </c:pt>
                <c:pt idx="19">
                  <c:v>-77</c:v>
                </c:pt>
                <c:pt idx="20">
                  <c:v>-77</c:v>
                </c:pt>
                <c:pt idx="21" formatCode="0">
                  <c:v>-71</c:v>
                </c:pt>
                <c:pt idx="22" formatCode="0">
                  <c:v>-46</c:v>
                </c:pt>
                <c:pt idx="23" formatCode="0">
                  <c:v>-52</c:v>
                </c:pt>
                <c:pt idx="24">
                  <c:v>-57</c:v>
                </c:pt>
                <c:pt idx="25">
                  <c:v>-46</c:v>
                </c:pt>
                <c:pt idx="26" formatCode="0">
                  <c:v>-27</c:v>
                </c:pt>
                <c:pt idx="27">
                  <c:v>-12</c:v>
                </c:pt>
                <c:pt idx="28" formatCode="0">
                  <c:v>-12</c:v>
                </c:pt>
                <c:pt idx="29">
                  <c:v>-21</c:v>
                </c:pt>
                <c:pt idx="30" formatCode="0">
                  <c:v>-14</c:v>
                </c:pt>
                <c:pt idx="31">
                  <c:v>-33</c:v>
                </c:pt>
                <c:pt idx="32" formatCode="0">
                  <c:v>-3</c:v>
                </c:pt>
                <c:pt idx="33" formatCode="0">
                  <c:v>-33</c:v>
                </c:pt>
                <c:pt idx="34">
                  <c:v>-52</c:v>
                </c:pt>
                <c:pt idx="35" formatCode="0">
                  <c:v>-62</c:v>
                </c:pt>
                <c:pt idx="36">
                  <c:v>-57</c:v>
                </c:pt>
                <c:pt idx="37" formatCode="0">
                  <c:v>-72</c:v>
                </c:pt>
                <c:pt idx="38">
                  <c:v>-71</c:v>
                </c:pt>
                <c:pt idx="39">
                  <c:v>-62</c:v>
                </c:pt>
                <c:pt idx="40">
                  <c:v>-79</c:v>
                </c:pt>
                <c:pt idx="41">
                  <c:v>-72</c:v>
                </c:pt>
                <c:pt idx="42">
                  <c:v>-67</c:v>
                </c:pt>
                <c:pt idx="43">
                  <c:v>-65</c:v>
                </c:pt>
                <c:pt idx="44">
                  <c:v>-54</c:v>
                </c:pt>
                <c:pt idx="45">
                  <c:v>-57</c:v>
                </c:pt>
                <c:pt idx="46">
                  <c:v>-50</c:v>
                </c:pt>
                <c:pt idx="47">
                  <c:v>-38</c:v>
                </c:pt>
                <c:pt idx="48">
                  <c:v>-39</c:v>
                </c:pt>
                <c:pt idx="49">
                  <c:v>-32</c:v>
                </c:pt>
                <c:pt idx="50">
                  <c:v>-31</c:v>
                </c:pt>
                <c:pt idx="51">
                  <c:v>-35</c:v>
                </c:pt>
                <c:pt idx="52">
                  <c:v>-42</c:v>
                </c:pt>
                <c:pt idx="53">
                  <c:v>-41</c:v>
                </c:pt>
                <c:pt idx="54">
                  <c:v>-36</c:v>
                </c:pt>
                <c:pt idx="55">
                  <c:v>-38</c:v>
                </c:pt>
                <c:pt idx="56">
                  <c:v>-33</c:v>
                </c:pt>
                <c:pt idx="57">
                  <c:v>-37</c:v>
                </c:pt>
                <c:pt idx="58">
                  <c:v>-37</c:v>
                </c:pt>
                <c:pt idx="59">
                  <c:v>-40</c:v>
                </c:pt>
                <c:pt idx="60">
                  <c:v>-38</c:v>
                </c:pt>
                <c:pt idx="61">
                  <c:v>-34</c:v>
                </c:pt>
                <c:pt idx="62">
                  <c:v>-24</c:v>
                </c:pt>
                <c:pt idx="63">
                  <c:v>-23</c:v>
                </c:pt>
                <c:pt idx="64">
                  <c:v>-21</c:v>
                </c:pt>
                <c:pt idx="65">
                  <c:v>-16</c:v>
                </c:pt>
                <c:pt idx="66">
                  <c:v>-22</c:v>
                </c:pt>
                <c:pt idx="67">
                  <c:v>-23</c:v>
                </c:pt>
                <c:pt idx="68">
                  <c:v>-26</c:v>
                </c:pt>
                <c:pt idx="69">
                  <c:v>-40</c:v>
                </c:pt>
                <c:pt idx="70">
                  <c:v>-39</c:v>
                </c:pt>
                <c:pt idx="71">
                  <c:v>-61</c:v>
                </c:pt>
                <c:pt idx="72">
                  <c:v>-49</c:v>
                </c:pt>
                <c:pt idx="73">
                  <c:v>-45</c:v>
                </c:pt>
                <c:pt idx="74">
                  <c:v>-46</c:v>
                </c:pt>
                <c:pt idx="75">
                  <c:v>-53</c:v>
                </c:pt>
                <c:pt idx="76">
                  <c:v>-49</c:v>
                </c:pt>
                <c:pt idx="77">
                  <c:v>-54</c:v>
                </c:pt>
                <c:pt idx="78">
                  <c:v>-47</c:v>
                </c:pt>
                <c:pt idx="79">
                  <c:v>-48</c:v>
                </c:pt>
                <c:pt idx="80" formatCode="0">
                  <c:v>-42</c:v>
                </c:pt>
                <c:pt idx="81">
                  <c:v>-45</c:v>
                </c:pt>
                <c:pt idx="82">
                  <c:v>-58</c:v>
                </c:pt>
              </c:numCache>
            </c:numRef>
          </c:val>
          <c:smooth val="1"/>
          <c:extLst>
            <c:ext xmlns:c16="http://schemas.microsoft.com/office/drawing/2014/chart" uri="{C3380CC4-5D6E-409C-BE32-E72D297353CC}">
              <c16:uniqueId val="{00000049-6760-4E0E-A90D-8C5881368400}"/>
            </c:ext>
          </c:extLst>
        </c:ser>
        <c:dLbls>
          <c:showLegendKey val="0"/>
          <c:showVal val="0"/>
          <c:showCatName val="0"/>
          <c:showSerName val="0"/>
          <c:showPercent val="0"/>
          <c:showBubbleSize val="0"/>
        </c:dLbls>
        <c:marker val="1"/>
        <c:smooth val="0"/>
        <c:axId val="156147280"/>
        <c:axId val="156147672"/>
      </c:lineChart>
      <c:catAx>
        <c:axId val="156147280"/>
        <c:scaling>
          <c:orientation val="minMax"/>
        </c:scaling>
        <c:delete val="0"/>
        <c:axPos val="b"/>
        <c:numFmt formatCode="General" sourceLinked="1"/>
        <c:majorTickMark val="out"/>
        <c:minorTickMark val="none"/>
        <c:tickLblPos val="low"/>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700" b="0" i="0" u="none" strike="noStrike" kern="1200" baseline="0">
                <a:solidFill>
                  <a:schemeClr val="tx1"/>
                </a:solidFill>
                <a:latin typeface="Barlow" panose="00000500000000000000" pitchFamily="2" charset="0"/>
                <a:ea typeface="+mn-ea"/>
                <a:cs typeface="+mn-cs"/>
              </a:defRPr>
            </a:pPr>
            <a:endParaRPr lang="en-US"/>
          </a:p>
        </c:txPr>
        <c:crossAx val="156147672"/>
        <c:crossesAt val="-100"/>
        <c:auto val="0"/>
        <c:lblAlgn val="ctr"/>
        <c:lblOffset val="100"/>
        <c:noMultiLvlLbl val="0"/>
      </c:catAx>
      <c:valAx>
        <c:axId val="156147672"/>
        <c:scaling>
          <c:orientation val="minMax"/>
          <c:max val="40"/>
          <c:min val="-100"/>
        </c:scaling>
        <c:delete val="0"/>
        <c:axPos val="l"/>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700" b="0" i="0" u="none" strike="noStrike" kern="1200" baseline="0">
                <a:solidFill>
                  <a:schemeClr val="tx1"/>
                </a:solidFill>
                <a:latin typeface="Barlow" panose="00000500000000000000" pitchFamily="2" charset="0"/>
                <a:ea typeface="+mn-ea"/>
                <a:cs typeface="+mn-cs"/>
              </a:defRPr>
            </a:pPr>
            <a:endParaRPr lang="en-US"/>
          </a:p>
        </c:txPr>
        <c:crossAx val="156147280"/>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700">
          <a:latin typeface="Barlow" panose="00000500000000000000" pitchFamily="2" charset="0"/>
        </a:defRPr>
      </a:pPr>
      <a:endParaRPr lang="en-US"/>
    </a:p>
  </c:txPr>
  <c:externalData r:id="rId3">
    <c:autoUpdate val="0"/>
  </c:externalData>
  <c:userShapes r:id="rId4"/>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665211465218332"/>
          <c:y val="5.6887484171169516E-3"/>
          <c:w val="0.41786013818611101"/>
          <c:h val="0.99187203272418933"/>
        </c:manualLayout>
      </c:layout>
      <c:barChart>
        <c:barDir val="bar"/>
        <c:grouping val="clustered"/>
        <c:varyColors val="0"/>
        <c:ser>
          <c:idx val="0"/>
          <c:order val="0"/>
          <c:tx>
            <c:strRef>
              <c:f>Sheet1!$B$1</c:f>
              <c:strCache>
                <c:ptCount val="1"/>
                <c:pt idx="0">
                  <c:v>2047</c:v>
                </c:pt>
              </c:strCache>
            </c:strRef>
          </c:tx>
          <c:spPr>
            <a:solidFill>
              <a:srgbClr val="1DAFAD"/>
            </a:solidFill>
            <a:ln w="28575">
              <a:solidFill>
                <a:srgbClr val="FFFFFF"/>
              </a:solidFill>
            </a:ln>
          </c:spPr>
          <c:invertIfNegative val="0"/>
          <c:dLbls>
            <c:numFmt formatCode="#&quot;%&quot;" sourceLinked="0"/>
            <c:spPr>
              <a:noFill/>
              <a:ln w="25399">
                <a:noFill/>
              </a:ln>
            </c:spPr>
            <c:txPr>
              <a:bodyPr/>
              <a:lstStyle/>
              <a:p>
                <a:pPr>
                  <a:defRPr sz="12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Reducing food waste across the food system</c:v>
                </c:pt>
                <c:pt idx="1">
                  <c:v>Supporting climate-resilient farming in developing countries</c:v>
                </c:pt>
                <c:pt idx="2">
                  <c:v>Changing global food systems to be more sustainable</c:v>
                </c:pt>
                <c:pt idx="3">
                  <c:v>Improving global supply chains and food distribution</c:v>
                </c:pt>
                <c:pt idx="4">
                  <c:v>Supporting small-scale farmers, especially women farmers</c:v>
                </c:pt>
                <c:pt idx="5">
                  <c:v>Increasing funding for emergency food and nutrition responses</c:v>
                </c:pt>
                <c:pt idx="6">
                  <c:v>Encouraging diets that have a lower climate impact</c:v>
                </c:pt>
                <c:pt idx="7">
                  <c:v>None of the above because climate change is not happening</c:v>
                </c:pt>
                <c:pt idx="8">
                  <c:v>Other</c:v>
                </c:pt>
                <c:pt idx="9">
                  <c:v>Don’t know</c:v>
                </c:pt>
              </c:strCache>
            </c:strRef>
          </c:cat>
          <c:val>
            <c:numRef>
              <c:f>Sheet1!$B$2:$B$11</c:f>
              <c:numCache>
                <c:formatCode>0</c:formatCode>
                <c:ptCount val="10"/>
                <c:pt idx="0">
                  <c:v>47</c:v>
                </c:pt>
                <c:pt idx="1">
                  <c:v>42</c:v>
                </c:pt>
                <c:pt idx="2">
                  <c:v>42</c:v>
                </c:pt>
                <c:pt idx="3">
                  <c:v>34</c:v>
                </c:pt>
                <c:pt idx="4">
                  <c:v>31</c:v>
                </c:pt>
                <c:pt idx="5">
                  <c:v>20</c:v>
                </c:pt>
                <c:pt idx="6">
                  <c:v>19</c:v>
                </c:pt>
                <c:pt idx="7">
                  <c:v>4</c:v>
                </c:pt>
                <c:pt idx="8">
                  <c:v>2</c:v>
                </c:pt>
                <c:pt idx="9">
                  <c:v>6</c:v>
                </c:pt>
              </c:numCache>
            </c:numRef>
          </c:val>
          <c:extLst>
            <c:ext xmlns:c16="http://schemas.microsoft.com/office/drawing/2014/chart" uri="{C3380CC4-5D6E-409C-BE32-E72D297353CC}">
              <c16:uniqueId val="{00000000-8428-460C-954B-6741A862642C}"/>
            </c:ext>
          </c:extLst>
        </c:ser>
        <c:dLbls>
          <c:showLegendKey val="0"/>
          <c:showVal val="0"/>
          <c:showCatName val="0"/>
          <c:showSerName val="0"/>
          <c:showPercent val="0"/>
          <c:showBubbleSize val="0"/>
        </c:dLbls>
        <c:gapWidth val="20"/>
        <c:axId val="170970112"/>
        <c:axId val="170971904"/>
      </c:barChart>
      <c:catAx>
        <c:axId val="170970112"/>
        <c:scaling>
          <c:orientation val="maxMin"/>
        </c:scaling>
        <c:delete val="0"/>
        <c:axPos val="l"/>
        <c:numFmt formatCode="General" sourceLinked="1"/>
        <c:majorTickMark val="out"/>
        <c:minorTickMark val="none"/>
        <c:tickLblPos val="nextTo"/>
        <c:spPr>
          <a:ln w="9525">
            <a:noFill/>
          </a:ln>
        </c:spPr>
        <c:txPr>
          <a:bodyPr rot="0" vert="horz"/>
          <a:lstStyle/>
          <a:p>
            <a:pPr>
              <a:defRPr sz="1000"/>
            </a:pPr>
            <a:endParaRPr lang="en-US"/>
          </a:p>
        </c:txPr>
        <c:crossAx val="170971904"/>
        <c:crosses val="autoZero"/>
        <c:auto val="1"/>
        <c:lblAlgn val="ctr"/>
        <c:lblOffset val="100"/>
        <c:tickLblSkip val="1"/>
        <c:tickMarkSkip val="1"/>
        <c:noMultiLvlLbl val="0"/>
      </c:catAx>
      <c:valAx>
        <c:axId val="170971904"/>
        <c:scaling>
          <c:orientation val="minMax"/>
          <c:max val="80"/>
        </c:scaling>
        <c:delete val="1"/>
        <c:axPos val="t"/>
        <c:numFmt formatCode="0" sourceLinked="1"/>
        <c:majorTickMark val="out"/>
        <c:minorTickMark val="none"/>
        <c:tickLblPos val="nextTo"/>
        <c:crossAx val="170970112"/>
        <c:crosses val="autoZero"/>
        <c:crossBetween val="between"/>
      </c:valAx>
      <c:spPr>
        <a:noFill/>
        <a:ln w="25399">
          <a:noFill/>
        </a:ln>
      </c:spPr>
    </c:plotArea>
    <c:plotVisOnly val="1"/>
    <c:dispBlanksAs val="gap"/>
    <c:showDLblsOverMax val="0"/>
  </c:chart>
  <c:spPr>
    <a:noFill/>
    <a:ln>
      <a:noFill/>
    </a:ln>
  </c:spPr>
  <c:txPr>
    <a:bodyPr/>
    <a:lstStyle/>
    <a:p>
      <a:pPr>
        <a:defRPr sz="1050" b="0" i="0" u="none" strike="noStrike" baseline="0">
          <a:solidFill>
            <a:schemeClr val="tx1"/>
          </a:solidFill>
          <a:latin typeface="Barlow" panose="00000500000000000000" pitchFamily="2" charset="0"/>
          <a:ea typeface="Arial"/>
          <a:cs typeface="Arial" panose="020B0604020202020204" pitchFamily="34" charset="0"/>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9850746268656716E-2"/>
          <c:w val="1"/>
          <c:h val="0.92324093816631125"/>
        </c:manualLayout>
      </c:layout>
      <c:barChart>
        <c:barDir val="col"/>
        <c:grouping val="percentStacked"/>
        <c:varyColors val="0"/>
        <c:ser>
          <c:idx val="0"/>
          <c:order val="0"/>
          <c:spPr>
            <a:solidFill>
              <a:srgbClr val="E50158">
                <a:lumMod val="50000"/>
              </a:srgbClr>
            </a:solidFill>
            <a:ln w="1270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Sheet1!$B$2:$G$2</c:f>
              <c:numCache>
                <c:formatCode>0</c:formatCode>
                <c:ptCount val="6"/>
                <c:pt idx="0">
                  <c:v>4</c:v>
                </c:pt>
                <c:pt idx="1">
                  <c:v>7</c:v>
                </c:pt>
                <c:pt idx="2">
                  <c:v>7</c:v>
                </c:pt>
                <c:pt idx="3">
                  <c:v>9</c:v>
                </c:pt>
                <c:pt idx="4">
                  <c:v>10</c:v>
                </c:pt>
                <c:pt idx="5">
                  <c:v>8</c:v>
                </c:pt>
              </c:numCache>
            </c:numRef>
          </c:val>
          <c:extLst>
            <c:ext xmlns:c16="http://schemas.microsoft.com/office/drawing/2014/chart" uri="{C3380CC4-5D6E-409C-BE32-E72D297353CC}">
              <c16:uniqueId val="{00000000-5008-4594-B9A6-5B80296B6C9D}"/>
            </c:ext>
          </c:extLst>
        </c:ser>
        <c:ser>
          <c:idx val="1"/>
          <c:order val="1"/>
          <c:spPr>
            <a:solidFill>
              <a:srgbClr val="E50158">
                <a:lumMod val="75000"/>
              </a:srgbClr>
            </a:solidFill>
            <a:ln w="1270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Sheet1!$B$3:$G$3</c:f>
              <c:numCache>
                <c:formatCode>0</c:formatCode>
                <c:ptCount val="6"/>
                <c:pt idx="0">
                  <c:v>1</c:v>
                </c:pt>
                <c:pt idx="1">
                  <c:v>1</c:v>
                </c:pt>
                <c:pt idx="2">
                  <c:v>1</c:v>
                </c:pt>
                <c:pt idx="3">
                  <c:v>2</c:v>
                </c:pt>
                <c:pt idx="4">
                  <c:v>2</c:v>
                </c:pt>
                <c:pt idx="5">
                  <c:v>2</c:v>
                </c:pt>
              </c:numCache>
            </c:numRef>
          </c:val>
          <c:extLst>
            <c:ext xmlns:c16="http://schemas.microsoft.com/office/drawing/2014/chart" uri="{C3380CC4-5D6E-409C-BE32-E72D297353CC}">
              <c16:uniqueId val="{00000001-5008-4594-B9A6-5B80296B6C9D}"/>
            </c:ext>
          </c:extLst>
        </c:ser>
        <c:ser>
          <c:idx val="2"/>
          <c:order val="2"/>
          <c:spPr>
            <a:solidFill>
              <a:srgbClr val="E50158"/>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Sheet1!$B$4:$G$4</c:f>
              <c:numCache>
                <c:formatCode>0</c:formatCode>
                <c:ptCount val="6"/>
                <c:pt idx="0">
                  <c:v>2</c:v>
                </c:pt>
                <c:pt idx="1">
                  <c:v>2</c:v>
                </c:pt>
                <c:pt idx="2">
                  <c:v>4</c:v>
                </c:pt>
                <c:pt idx="3">
                  <c:v>3</c:v>
                </c:pt>
                <c:pt idx="4">
                  <c:v>4</c:v>
                </c:pt>
                <c:pt idx="5">
                  <c:v>5</c:v>
                </c:pt>
              </c:numCache>
            </c:numRef>
          </c:val>
          <c:extLst>
            <c:ext xmlns:c16="http://schemas.microsoft.com/office/drawing/2014/chart" uri="{C3380CC4-5D6E-409C-BE32-E72D297353CC}">
              <c16:uniqueId val="{00000002-5008-4594-B9A6-5B80296B6C9D}"/>
            </c:ext>
          </c:extLst>
        </c:ser>
        <c:ser>
          <c:idx val="3"/>
          <c:order val="3"/>
          <c:spPr>
            <a:solidFill>
              <a:srgbClr val="E50158">
                <a:lumMod val="60000"/>
                <a:lumOff val="40000"/>
              </a:srgbClr>
            </a:solidFill>
            <a:ln w="1270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Sheet1!$B$5:$G$5</c:f>
              <c:numCache>
                <c:formatCode>0</c:formatCode>
                <c:ptCount val="6"/>
                <c:pt idx="0">
                  <c:v>4</c:v>
                </c:pt>
                <c:pt idx="1">
                  <c:v>4</c:v>
                </c:pt>
                <c:pt idx="2">
                  <c:v>4</c:v>
                </c:pt>
                <c:pt idx="3">
                  <c:v>4</c:v>
                </c:pt>
                <c:pt idx="4">
                  <c:v>5</c:v>
                </c:pt>
                <c:pt idx="5">
                  <c:v>7</c:v>
                </c:pt>
              </c:numCache>
            </c:numRef>
          </c:val>
          <c:extLst>
            <c:ext xmlns:c16="http://schemas.microsoft.com/office/drawing/2014/chart" uri="{C3380CC4-5D6E-409C-BE32-E72D297353CC}">
              <c16:uniqueId val="{00000003-5008-4594-B9A6-5B80296B6C9D}"/>
            </c:ext>
          </c:extLst>
        </c:ser>
        <c:ser>
          <c:idx val="4"/>
          <c:order val="4"/>
          <c:spPr>
            <a:solidFill>
              <a:srgbClr val="E50158">
                <a:lumMod val="20000"/>
                <a:lumOff val="80000"/>
              </a:srgbClr>
            </a:solidFill>
            <a:ln w="12700">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Sheet1!$B$6:$G$6</c:f>
              <c:numCache>
                <c:formatCode>0</c:formatCode>
                <c:ptCount val="6"/>
                <c:pt idx="0">
                  <c:v>6</c:v>
                </c:pt>
                <c:pt idx="1">
                  <c:v>6</c:v>
                </c:pt>
                <c:pt idx="2">
                  <c:v>7</c:v>
                </c:pt>
                <c:pt idx="3">
                  <c:v>5</c:v>
                </c:pt>
                <c:pt idx="4">
                  <c:v>5</c:v>
                </c:pt>
                <c:pt idx="5">
                  <c:v>10</c:v>
                </c:pt>
              </c:numCache>
            </c:numRef>
          </c:val>
          <c:extLst>
            <c:ext xmlns:c16="http://schemas.microsoft.com/office/drawing/2014/chart" uri="{C3380CC4-5D6E-409C-BE32-E72D297353CC}">
              <c16:uniqueId val="{00000004-5008-4594-B9A6-5B80296B6C9D}"/>
            </c:ext>
          </c:extLst>
        </c:ser>
        <c:ser>
          <c:idx val="5"/>
          <c:order val="5"/>
          <c:spPr>
            <a:solidFill>
              <a:srgbClr val="121B5A">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Sheet1!$B$7:$G$7</c:f>
              <c:numCache>
                <c:formatCode>0</c:formatCode>
                <c:ptCount val="6"/>
                <c:pt idx="0">
                  <c:v>9</c:v>
                </c:pt>
                <c:pt idx="1">
                  <c:v>14</c:v>
                </c:pt>
                <c:pt idx="2">
                  <c:v>14</c:v>
                </c:pt>
                <c:pt idx="3">
                  <c:v>14</c:v>
                </c:pt>
                <c:pt idx="4">
                  <c:v>15</c:v>
                </c:pt>
                <c:pt idx="5">
                  <c:v>19</c:v>
                </c:pt>
              </c:numCache>
            </c:numRef>
          </c:val>
          <c:extLst>
            <c:ext xmlns:c16="http://schemas.microsoft.com/office/drawing/2014/chart" uri="{C3380CC4-5D6E-409C-BE32-E72D297353CC}">
              <c16:uniqueId val="{00000005-5008-4594-B9A6-5B80296B6C9D}"/>
            </c:ext>
          </c:extLst>
        </c:ser>
        <c:ser>
          <c:idx val="6"/>
          <c:order val="6"/>
          <c:spPr>
            <a:solidFill>
              <a:srgbClr val="103C50">
                <a:lumMod val="25000"/>
                <a:lumOff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Sheet1!$B$8:$G$8</c:f>
              <c:numCache>
                <c:formatCode>0</c:formatCode>
                <c:ptCount val="6"/>
                <c:pt idx="0">
                  <c:v>10</c:v>
                </c:pt>
                <c:pt idx="1">
                  <c:v>13</c:v>
                </c:pt>
                <c:pt idx="2">
                  <c:v>14</c:v>
                </c:pt>
                <c:pt idx="3">
                  <c:v>15</c:v>
                </c:pt>
                <c:pt idx="4">
                  <c:v>17</c:v>
                </c:pt>
                <c:pt idx="5">
                  <c:v>16</c:v>
                </c:pt>
              </c:numCache>
            </c:numRef>
          </c:val>
          <c:extLst>
            <c:ext xmlns:c16="http://schemas.microsoft.com/office/drawing/2014/chart" uri="{C3380CC4-5D6E-409C-BE32-E72D297353CC}">
              <c16:uniqueId val="{00000006-5008-4594-B9A6-5B80296B6C9D}"/>
            </c:ext>
          </c:extLst>
        </c:ser>
        <c:ser>
          <c:idx val="7"/>
          <c:order val="7"/>
          <c:spPr>
            <a:solidFill>
              <a:srgbClr val="1DAFAD">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Sheet1!$B$9:$G$9</c:f>
              <c:numCache>
                <c:formatCode>0</c:formatCode>
                <c:ptCount val="6"/>
                <c:pt idx="0">
                  <c:v>16</c:v>
                </c:pt>
                <c:pt idx="1">
                  <c:v>20</c:v>
                </c:pt>
                <c:pt idx="2">
                  <c:v>20</c:v>
                </c:pt>
                <c:pt idx="3">
                  <c:v>19</c:v>
                </c:pt>
                <c:pt idx="4">
                  <c:v>18</c:v>
                </c:pt>
                <c:pt idx="5">
                  <c:v>16</c:v>
                </c:pt>
              </c:numCache>
            </c:numRef>
          </c:val>
          <c:extLst>
            <c:ext xmlns:c16="http://schemas.microsoft.com/office/drawing/2014/chart" uri="{C3380CC4-5D6E-409C-BE32-E72D297353CC}">
              <c16:uniqueId val="{00000007-5008-4594-B9A6-5B80296B6C9D}"/>
            </c:ext>
          </c:extLst>
        </c:ser>
        <c:ser>
          <c:idx val="8"/>
          <c:order val="8"/>
          <c:spPr>
            <a:solidFill>
              <a:srgbClr val="103C50">
                <a:lumMod val="50000"/>
                <a:lumOff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Sheet1!$B$10:$G$10</c:f>
              <c:numCache>
                <c:formatCode>0</c:formatCode>
                <c:ptCount val="6"/>
                <c:pt idx="0">
                  <c:v>22</c:v>
                </c:pt>
                <c:pt idx="1">
                  <c:v>19</c:v>
                </c:pt>
                <c:pt idx="2">
                  <c:v>17</c:v>
                </c:pt>
                <c:pt idx="3">
                  <c:v>18</c:v>
                </c:pt>
                <c:pt idx="4">
                  <c:v>16</c:v>
                </c:pt>
                <c:pt idx="5">
                  <c:v>11</c:v>
                </c:pt>
              </c:numCache>
            </c:numRef>
          </c:val>
          <c:extLst>
            <c:ext xmlns:c16="http://schemas.microsoft.com/office/drawing/2014/chart" uri="{C3380CC4-5D6E-409C-BE32-E72D297353CC}">
              <c16:uniqueId val="{00000008-5008-4594-B9A6-5B80296B6C9D}"/>
            </c:ext>
          </c:extLst>
        </c:ser>
        <c:ser>
          <c:idx val="9"/>
          <c:order val="9"/>
          <c:spPr>
            <a:solidFill>
              <a:srgbClr val="103C50">
                <a:lumMod val="75000"/>
                <a:lumOff val="2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Sheet1!$B$11:$G$11</c:f>
              <c:numCache>
                <c:formatCode>0</c:formatCode>
                <c:ptCount val="6"/>
                <c:pt idx="0">
                  <c:v>12</c:v>
                </c:pt>
                <c:pt idx="1">
                  <c:v>8</c:v>
                </c:pt>
                <c:pt idx="2">
                  <c:v>7</c:v>
                </c:pt>
                <c:pt idx="3">
                  <c:v>5</c:v>
                </c:pt>
                <c:pt idx="4">
                  <c:v>5</c:v>
                </c:pt>
                <c:pt idx="5">
                  <c:v>4</c:v>
                </c:pt>
              </c:numCache>
            </c:numRef>
          </c:val>
          <c:extLst>
            <c:ext xmlns:c16="http://schemas.microsoft.com/office/drawing/2014/chart" uri="{C3380CC4-5D6E-409C-BE32-E72D297353CC}">
              <c16:uniqueId val="{00000009-5008-4594-B9A6-5B80296B6C9D}"/>
            </c:ext>
          </c:extLst>
        </c:ser>
        <c:ser>
          <c:idx val="10"/>
          <c:order val="10"/>
          <c:spPr>
            <a:solidFill>
              <a:srgbClr val="1DAF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Sheet1!$B$12:$G$12</c:f>
              <c:numCache>
                <c:formatCode>0</c:formatCode>
                <c:ptCount val="6"/>
                <c:pt idx="0">
                  <c:v>14</c:v>
                </c:pt>
                <c:pt idx="1">
                  <c:v>5</c:v>
                </c:pt>
                <c:pt idx="2">
                  <c:v>4</c:v>
                </c:pt>
                <c:pt idx="3">
                  <c:v>4</c:v>
                </c:pt>
                <c:pt idx="4">
                  <c:v>4</c:v>
                </c:pt>
                <c:pt idx="5">
                  <c:v>2</c:v>
                </c:pt>
              </c:numCache>
            </c:numRef>
          </c:val>
          <c:extLst>
            <c:ext xmlns:c16="http://schemas.microsoft.com/office/drawing/2014/chart" uri="{C3380CC4-5D6E-409C-BE32-E72D297353CC}">
              <c16:uniqueId val="{0000000A-5008-4594-B9A6-5B80296B6C9D}"/>
            </c:ext>
          </c:extLst>
        </c:ser>
        <c:ser>
          <c:idx val="11"/>
          <c:order val="11"/>
          <c:spPr>
            <a:solidFill>
              <a:sysClr val="window" lastClr="FFFFFF">
                <a:lumMod val="50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Barlow  "/>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Sheet1!$B$13:$G$13</c:f>
              <c:numCache>
                <c:formatCode>General</c:formatCode>
                <c:ptCount val="6"/>
                <c:pt idx="0" formatCode="0">
                  <c:v>3</c:v>
                </c:pt>
                <c:pt idx="2" formatCode="0">
                  <c:v>4</c:v>
                </c:pt>
                <c:pt idx="3" formatCode="0">
                  <c:v>1</c:v>
                </c:pt>
                <c:pt idx="4" formatCode="0">
                  <c:v>9</c:v>
                </c:pt>
                <c:pt idx="5" formatCode="0">
                  <c:v>3</c:v>
                </c:pt>
              </c:numCache>
            </c:numRef>
          </c:val>
          <c:extLst>
            <c:ext xmlns:c16="http://schemas.microsoft.com/office/drawing/2014/chart" uri="{C3380CC4-5D6E-409C-BE32-E72D297353CC}">
              <c16:uniqueId val="{0000000B-5008-4594-B9A6-5B80296B6C9D}"/>
            </c:ext>
          </c:extLst>
        </c:ser>
        <c:dLbls>
          <c:dLblPos val="ctr"/>
          <c:showLegendKey val="0"/>
          <c:showVal val="1"/>
          <c:showCatName val="0"/>
          <c:showSerName val="0"/>
          <c:showPercent val="0"/>
          <c:showBubbleSize val="0"/>
        </c:dLbls>
        <c:gapWidth val="47"/>
        <c:overlap val="100"/>
        <c:axId val="584361616"/>
        <c:axId val="584362176"/>
      </c:barChart>
      <c:catAx>
        <c:axId val="584361616"/>
        <c:scaling>
          <c:orientation val="minMax"/>
        </c:scaling>
        <c:delete val="1"/>
        <c:axPos val="t"/>
        <c:numFmt formatCode="General" sourceLinked="1"/>
        <c:majorTickMark val="out"/>
        <c:minorTickMark val="none"/>
        <c:tickLblPos val="none"/>
        <c:crossAx val="584362176"/>
        <c:crosses val="autoZero"/>
        <c:auto val="1"/>
        <c:lblAlgn val="ctr"/>
        <c:lblOffset val="100"/>
        <c:noMultiLvlLbl val="0"/>
      </c:catAx>
      <c:valAx>
        <c:axId val="584362176"/>
        <c:scaling>
          <c:orientation val="maxMin"/>
        </c:scaling>
        <c:delete val="1"/>
        <c:axPos val="l"/>
        <c:numFmt formatCode="0%" sourceLinked="1"/>
        <c:majorTickMark val="out"/>
        <c:minorTickMark val="none"/>
        <c:tickLblPos val="none"/>
        <c:crossAx val="5843616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Franklin Gothic Book" panose="020B0503020102020204" pitchFamily="34" charset="0"/>
          <a:ea typeface="Arial"/>
          <a:cs typeface="Arial"/>
        </a:defRPr>
      </a:pPr>
      <a:endParaRPr lang="en-US"/>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6893319160226251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Male</c:v>
                </c:pt>
                <c:pt idx="1">
                  <c:v>Female</c:v>
                </c:pt>
              </c:strCache>
            </c:strRef>
          </c:cat>
          <c:val>
            <c:numRef>
              <c:f>Sheet1!$B$2:$B$3</c:f>
              <c:numCache>
                <c:formatCode>0</c:formatCode>
                <c:ptCount val="2"/>
                <c:pt idx="0">
                  <c:v>-49</c:v>
                </c:pt>
                <c:pt idx="1">
                  <c:v>-51</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50158">
                <a:lumMod val="40000"/>
                <a:lumOff val="60000"/>
              </a:srgbClr>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c:v>
                </c:pt>
                <c:pt idx="1">
                  <c:v>Female</c:v>
                </c:pt>
              </c:strCache>
            </c:strRef>
          </c:cat>
          <c:val>
            <c:numRef>
              <c:f>Sheet1!$C$2:$C$3</c:f>
              <c:numCache>
                <c:formatCode>0</c:formatCode>
                <c:ptCount val="2"/>
                <c:pt idx="0">
                  <c:v>54</c:v>
                </c:pt>
                <c:pt idx="1">
                  <c:v>46</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153125735501189"/>
          <c:y val="3.377320966951005E-2"/>
          <c:w val="0.77846874264498811"/>
          <c:h val="0.96608911652108631"/>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Up to 24</c:v>
                </c:pt>
                <c:pt idx="1">
                  <c:v>25-34</c:v>
                </c:pt>
                <c:pt idx="2">
                  <c:v>35-49</c:v>
                </c:pt>
                <c:pt idx="3">
                  <c:v>50-64</c:v>
                </c:pt>
                <c:pt idx="4">
                  <c:v>65+</c:v>
                </c:pt>
              </c:strCache>
            </c:strRef>
          </c:cat>
          <c:val>
            <c:numRef>
              <c:f>Sheet1!$B$2:$B$6</c:f>
              <c:numCache>
                <c:formatCode>0</c:formatCode>
                <c:ptCount val="5"/>
                <c:pt idx="0">
                  <c:v>-11</c:v>
                </c:pt>
                <c:pt idx="1">
                  <c:v>-16</c:v>
                </c:pt>
                <c:pt idx="2">
                  <c:v>-28</c:v>
                </c:pt>
                <c:pt idx="3">
                  <c:v>-25</c:v>
                </c:pt>
                <c:pt idx="4">
                  <c:v>-20</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FF8FBA"/>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Up to 24</c:v>
                </c:pt>
                <c:pt idx="1">
                  <c:v>25-34</c:v>
                </c:pt>
                <c:pt idx="2">
                  <c:v>35-49</c:v>
                </c:pt>
                <c:pt idx="3">
                  <c:v>50-64</c:v>
                </c:pt>
                <c:pt idx="4">
                  <c:v>65+</c:v>
                </c:pt>
              </c:strCache>
            </c:strRef>
          </c:cat>
          <c:val>
            <c:numRef>
              <c:f>Sheet1!$C$2:$C$6</c:f>
              <c:numCache>
                <c:formatCode>0</c:formatCode>
                <c:ptCount val="5"/>
                <c:pt idx="0">
                  <c:v>16</c:v>
                </c:pt>
                <c:pt idx="1">
                  <c:v>23</c:v>
                </c:pt>
                <c:pt idx="2">
                  <c:v>26</c:v>
                </c:pt>
                <c:pt idx="3">
                  <c:v>23</c:v>
                </c:pt>
                <c:pt idx="4" formatCode="General">
                  <c:v>12</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705496062267547"/>
          <c:y val="2.4785395993445196E-2"/>
          <c:w val="0.63174369468997371"/>
          <c:h val="0.8744806423485820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49-4D78-BC9F-D793379EC955}"/>
                </c:ext>
              </c:extLst>
            </c:dLbl>
            <c:numFmt formatCode="#,##0.00;[Black]#,##0"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Sheet1!$B$2:$B$7</c:f>
              <c:numCache>
                <c:formatCode>0</c:formatCode>
                <c:ptCount val="6"/>
                <c:pt idx="0">
                  <c:v>-33</c:v>
                </c:pt>
                <c:pt idx="1">
                  <c:v>-9</c:v>
                </c:pt>
                <c:pt idx="2">
                  <c:v>-11</c:v>
                </c:pt>
                <c:pt idx="3">
                  <c:v>-14</c:v>
                </c:pt>
                <c:pt idx="4">
                  <c:v>-8</c:v>
                </c:pt>
                <c:pt idx="5">
                  <c:v>-26</c:v>
                </c:pt>
              </c:numCache>
            </c:numRef>
          </c:val>
          <c:extLst>
            <c:ext xmlns:c16="http://schemas.microsoft.com/office/drawing/2014/chart" uri="{C3380CC4-5D6E-409C-BE32-E72D297353CC}">
              <c16:uniqueId val="{00000001-2C49-4D78-BC9F-D793379EC955}"/>
            </c:ext>
          </c:extLst>
        </c:ser>
        <c:ser>
          <c:idx val="1"/>
          <c:order val="1"/>
          <c:tx>
            <c:strRef>
              <c:f>Sheet1!$C$1</c:f>
              <c:strCache>
                <c:ptCount val="1"/>
                <c:pt idx="0">
                  <c:v>S.1</c:v>
                </c:pt>
              </c:strCache>
            </c:strRef>
          </c:tx>
          <c:spPr>
            <a:solidFill>
              <a:srgbClr val="FF8FBA"/>
            </a:solidFill>
            <a:ln w="12700">
              <a:solidFill>
                <a:srgbClr val="FFFFFF"/>
              </a:solidFill>
              <a:prstDash val="solid"/>
            </a:ln>
          </c:spPr>
          <c:invertIfNegative val="0"/>
          <c:dLbls>
            <c:dLbl>
              <c:idx val="1"/>
              <c:layout>
                <c:manualLayout>
                  <c:x val="2.072635596063885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F2-43DB-AA3F-64B77E61682D}"/>
                </c:ext>
              </c:extLst>
            </c:dLbl>
            <c:dLbl>
              <c:idx val="2"/>
              <c:layout>
                <c:manualLayout>
                  <c:x val="3.7307440729149786E-2"/>
                  <c:y val="-5.899687199039939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F2-43DB-AA3F-64B77E61682D}"/>
                </c:ext>
              </c:extLst>
            </c:dLbl>
            <c:dLbl>
              <c:idx val="3"/>
              <c:layout>
                <c:manualLayout>
                  <c:x val="2.487162715276655E-2"/>
                  <c:y val="-5.90015177792014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F2-43DB-AA3F-64B77E61682D}"/>
                </c:ext>
              </c:extLst>
            </c:dLbl>
            <c:dLbl>
              <c:idx val="4"/>
              <c:layout>
                <c:manualLayout>
                  <c:x val="3.7307440729149939E-2"/>
                  <c:y val="1.1800303555840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F2-43DB-AA3F-64B77E61682D}"/>
                </c:ext>
              </c:extLst>
            </c:dLbl>
            <c:numFmt formatCode="#,##0_ ;\-#,##0\ "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Sheet1!$C$2:$C$7</c:f>
              <c:numCache>
                <c:formatCode>0</c:formatCode>
                <c:ptCount val="6"/>
                <c:pt idx="0">
                  <c:v>36</c:v>
                </c:pt>
                <c:pt idx="1">
                  <c:v>14</c:v>
                </c:pt>
                <c:pt idx="2">
                  <c:v>10</c:v>
                </c:pt>
                <c:pt idx="3">
                  <c:v>14</c:v>
                </c:pt>
                <c:pt idx="4">
                  <c:v>8</c:v>
                </c:pt>
                <c:pt idx="5" formatCode="General">
                  <c:v>17</c:v>
                </c:pt>
              </c:numCache>
            </c:numRef>
          </c:val>
          <c:extLst>
            <c:ext xmlns:c16="http://schemas.microsoft.com/office/drawing/2014/chart" uri="{C3380CC4-5D6E-409C-BE32-E72D297353CC}">
              <c16:uniqueId val="{00000002-2C49-4D78-BC9F-D793379EC955}"/>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9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605626507717786"/>
          <c:y val="2.427577243116413E-2"/>
          <c:w val="0.51982535890319803"/>
          <c:h val="0.95868011193931368"/>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0"/>
              <c:layout>
                <c:manualLayout>
                  <c:x val="-2.5151011276119354E-2"/>
                  <c:y val="0"/>
                </c:manualLayout>
              </c:layout>
              <c:tx>
                <c:rich>
                  <a:bodyPr/>
                  <a:lstStyle/>
                  <a:p>
                    <a:fld id="{EC8AC3B0-8649-46A0-8392-C4815A65BDED}"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F6-4C47-9AAE-055809745730}"/>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Sheet1!$B$2:$B$9</c:f>
              <c:numCache>
                <c:formatCode>General</c:formatCode>
                <c:ptCount val="8"/>
                <c:pt idx="0">
                  <c:v>-1</c:v>
                </c:pt>
                <c:pt idx="1">
                  <c:v>-5</c:v>
                </c:pt>
                <c:pt idx="2">
                  <c:v>-17</c:v>
                </c:pt>
                <c:pt idx="3">
                  <c:v>-11</c:v>
                </c:pt>
                <c:pt idx="4">
                  <c:v>-15</c:v>
                </c:pt>
                <c:pt idx="5">
                  <c:v>-13</c:v>
                </c:pt>
                <c:pt idx="6">
                  <c:v>-22</c:v>
                </c:pt>
                <c:pt idx="7" formatCode="0">
                  <c:v>-16</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S.2</c:v>
                </c:pt>
              </c:strCache>
            </c:strRef>
          </c:tx>
          <c:spPr>
            <a:solidFill>
              <a:srgbClr val="FF8FBA"/>
            </a:solidFill>
            <a:ln w="12700">
              <a:solidFill>
                <a:srgbClr val="FFFFFF"/>
              </a:solidFill>
              <a:prstDash val="solid"/>
            </a:ln>
          </c:spPr>
          <c:invertIfNegative val="0"/>
          <c:dLbls>
            <c:dLbl>
              <c:idx val="0"/>
              <c:layout>
                <c:manualLayout>
                  <c:x val="1.25755056380596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47-4B17-85AF-4C940B817D4D}"/>
                </c:ext>
              </c:extLst>
            </c:dLbl>
            <c:dLbl>
              <c:idx val="1"/>
              <c:layout>
                <c:manualLayout>
                  <c:x val="2.5459084169586452E-2"/>
                  <c:y val="3.068338338304552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36-4072-8574-1859B8100622}"/>
                </c:ext>
              </c:extLst>
            </c:dLbl>
            <c:dLbl>
              <c:idx val="5"/>
              <c:layout>
                <c:manualLayout>
                  <c:x val="3.182385521198320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36-4072-8574-1859B8100622}"/>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Sheet1!$C$2:$C$9</c:f>
              <c:numCache>
                <c:formatCode>General</c:formatCode>
                <c:ptCount val="8"/>
                <c:pt idx="0">
                  <c:v>2</c:v>
                </c:pt>
                <c:pt idx="1">
                  <c:v>1</c:v>
                </c:pt>
                <c:pt idx="2">
                  <c:v>15</c:v>
                </c:pt>
                <c:pt idx="3">
                  <c:v>9</c:v>
                </c:pt>
                <c:pt idx="4">
                  <c:v>11</c:v>
                </c:pt>
                <c:pt idx="5">
                  <c:v>10</c:v>
                </c:pt>
                <c:pt idx="6">
                  <c:v>29</c:v>
                </c:pt>
                <c:pt idx="7" formatCode="0">
                  <c:v>22</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
        <c:noMultiLvlLbl val="0"/>
      </c:catAx>
      <c:valAx>
        <c:axId val="814454816"/>
        <c:scaling>
          <c:orientation val="minMax"/>
          <c:max val="70"/>
          <c:min val="-70"/>
        </c:scaling>
        <c:delete val="1"/>
        <c:axPos val="t"/>
        <c:numFmt formatCode="General"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748072403666025"/>
          <c:y val="3.377320966951005E-2"/>
          <c:w val="0.85272494055812875"/>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Urban</c:v>
                </c:pt>
                <c:pt idx="1">
                  <c:v>Rural</c:v>
                </c:pt>
              </c:strCache>
            </c:strRef>
          </c:cat>
          <c:val>
            <c:numRef>
              <c:f>Sheet1!$B$2:$B$3</c:f>
              <c:numCache>
                <c:formatCode>0</c:formatCode>
                <c:ptCount val="2"/>
                <c:pt idx="0">
                  <c:v>-64</c:v>
                </c:pt>
                <c:pt idx="1">
                  <c:v>-36</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FF8FBA"/>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Urban</c:v>
                </c:pt>
                <c:pt idx="1">
                  <c:v>Rural</c:v>
                </c:pt>
              </c:strCache>
            </c:strRef>
          </c:cat>
          <c:val>
            <c:numRef>
              <c:f>Sheet1!$C$2:$C$3</c:f>
              <c:numCache>
                <c:formatCode>General</c:formatCode>
                <c:ptCount val="2"/>
                <c:pt idx="0" formatCode="0">
                  <c:v>76</c:v>
                </c:pt>
                <c:pt idx="1">
                  <c:v>24</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70368135184068"/>
          <c:y val="3.377320966951005E-2"/>
          <c:w val="0.8372963186481593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ABC1F</c:v>
                </c:pt>
                <c:pt idx="1">
                  <c:v>C2DE</c:v>
                </c:pt>
              </c:strCache>
            </c:strRef>
          </c:cat>
          <c:val>
            <c:numRef>
              <c:f>Sheet1!$B$2:$B$3</c:f>
              <c:numCache>
                <c:formatCode>0</c:formatCode>
                <c:ptCount val="2"/>
                <c:pt idx="0">
                  <c:v>-52</c:v>
                </c:pt>
                <c:pt idx="1">
                  <c:v>-48</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FF8FBA"/>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ABC1F</c:v>
                </c:pt>
                <c:pt idx="1">
                  <c:v>C2DE</c:v>
                </c:pt>
              </c:strCache>
            </c:strRef>
          </c:cat>
          <c:val>
            <c:numRef>
              <c:f>Sheet1!$C$2:$C$3</c:f>
              <c:numCache>
                <c:formatCode>0</c:formatCode>
                <c:ptCount val="2"/>
                <c:pt idx="0">
                  <c:v>58</c:v>
                </c:pt>
                <c:pt idx="1">
                  <c:v>42</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rgbClr val="D61D6E"/>
              </a:solidFill>
              <a:ln w="19050">
                <a:solidFill>
                  <a:schemeClr val="bg1"/>
                </a:solidFill>
              </a:ln>
              <a:effectLst/>
            </c:spPr>
            <c:extLst>
              <c:ext xmlns:c16="http://schemas.microsoft.com/office/drawing/2014/chart" uri="{C3380CC4-5D6E-409C-BE32-E72D297353CC}">
                <c16:uniqueId val="{00000001-5183-4D3E-A9BA-8F39F000BEA4}"/>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5183-4D3E-A9BA-8F39F000BEA4}"/>
              </c:ext>
            </c:extLst>
          </c:dPt>
          <c:cat>
            <c:strRef>
              <c:f>Sheet1!$A$2:$A$3</c:f>
              <c:strCache>
                <c:ptCount val="2"/>
                <c:pt idx="0">
                  <c:v>1st Qtr</c:v>
                </c:pt>
                <c:pt idx="1">
                  <c:v>2nd Qtr</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5183-4D3E-A9BA-8F39F000BEA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4749397886321055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Sheet1!$B$2:$B$5</c:f>
              <c:numCache>
                <c:formatCode>0</c:formatCode>
                <c:ptCount val="4"/>
                <c:pt idx="0">
                  <c:v>-44</c:v>
                </c:pt>
                <c:pt idx="1">
                  <c:v>-28</c:v>
                </c:pt>
                <c:pt idx="2">
                  <c:v>-17</c:v>
                </c:pt>
                <c:pt idx="3">
                  <c:v>-11</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FF8FBA"/>
            </a:solidFill>
            <a:ln w="12700">
              <a:solidFill>
                <a:srgbClr val="FFFFFF"/>
              </a:solidFill>
              <a:prstDash val="solid"/>
            </a:ln>
          </c:spPr>
          <c:invertIfNegative val="0"/>
          <c:dLbls>
            <c:dLbl>
              <c:idx val="0"/>
              <c:tx>
                <c:rich>
                  <a:bodyPr wrap="square" lIns="38100" tIns="19050" rIns="38100" bIns="19050" anchor="ctr">
                    <a:noAutofit/>
                  </a:bodyPr>
                  <a:lstStyle/>
                  <a:p>
                    <a:pPr>
                      <a:defRPr>
                        <a:latin typeface="Barlow" panose="00000500000000000000" pitchFamily="2" charset="0"/>
                      </a:defRPr>
                    </a:pPr>
                    <a:fld id="{3CC6CA50-F9EB-4431-AC57-F50A8E972109}" type="VALUE">
                      <a:rPr lang="en-US">
                        <a:latin typeface="Barlow" panose="00000500000000000000" pitchFamily="2" charset="0"/>
                      </a:rPr>
                      <a:pPr>
                        <a:defRPr>
                          <a:latin typeface="Barlow" panose="00000500000000000000" pitchFamily="2" charset="0"/>
                        </a:defRPr>
                      </a:pPr>
                      <a:t>[VALUE]</a:t>
                    </a:fld>
                    <a:endParaRPr lang="en-IE"/>
                  </a:p>
                </c:rich>
              </c:tx>
              <c:numFmt formatCode="0;0" sourceLinked="0"/>
              <c:spPr>
                <a:noFill/>
                <a:ln w="25400">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708-42FD-ABC9-DBBE47A8E8FF}"/>
                </c:ext>
              </c:extLst>
            </c:dLbl>
            <c:dLbl>
              <c:idx val="2"/>
              <c:tx>
                <c:rich>
                  <a:bodyPr/>
                  <a:lstStyle/>
                  <a:p>
                    <a:fld id="{12D7AFA7-7C23-4BFC-BDF0-370174458B12}"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60B-440D-8837-C4981280A41F}"/>
                </c:ext>
              </c:extLst>
            </c:dLbl>
            <c:dLbl>
              <c:idx val="3"/>
              <c:tx>
                <c:rich>
                  <a:bodyPr/>
                  <a:lstStyle/>
                  <a:p>
                    <a:fld id="{2BF25876-3378-4A1B-B077-28A2F568893B}"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60B-440D-8837-C4981280A41F}"/>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Sheet1!$C$2:$C$5</c:f>
              <c:numCache>
                <c:formatCode>General</c:formatCode>
                <c:ptCount val="4"/>
                <c:pt idx="0">
                  <c:v>7</c:v>
                </c:pt>
                <c:pt idx="1">
                  <c:v>6</c:v>
                </c:pt>
                <c:pt idx="2" formatCode="0">
                  <c:v>22</c:v>
                </c:pt>
                <c:pt idx="3" formatCode="0">
                  <c:v>64</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483890295516362E-2"/>
          <c:y val="8.7545754720232724E-2"/>
          <c:w val="0.96811727042551854"/>
          <c:h val="0.82490849055953452"/>
        </c:manualLayout>
      </c:layout>
      <c:barChart>
        <c:barDir val="col"/>
        <c:grouping val="percentStacked"/>
        <c:varyColors val="0"/>
        <c:ser>
          <c:idx val="0"/>
          <c:order val="0"/>
          <c:spPr>
            <a:solidFill>
              <a:schemeClr val="tx2"/>
            </a:solidFill>
            <a:ln>
              <a:solidFill>
                <a:schemeClr val="bg1"/>
              </a:solidFill>
            </a:ln>
          </c:spPr>
          <c:invertIfNegative val="0"/>
          <c:dLbls>
            <c:spPr>
              <a:noFill/>
              <a:ln>
                <a:noFill/>
              </a:ln>
              <a:effectLst/>
            </c:spPr>
            <c:txPr>
              <a:bodyPr wrap="square" lIns="38100" tIns="19050" rIns="38100" bIns="19050" anchor="ctr">
                <a:spAutoFit/>
              </a:bodyPr>
              <a:lstStyle/>
              <a:p>
                <a:pPr>
                  <a:defRPr sz="800" b="0">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Sheet1!$X$2:$BI$2</c:f>
              <c:numCache>
                <c:formatCode>General</c:formatCode>
                <c:ptCount val="37"/>
                <c:pt idx="0">
                  <c:v>15</c:v>
                </c:pt>
                <c:pt idx="1">
                  <c:v>18</c:v>
                </c:pt>
                <c:pt idx="2">
                  <c:v>18</c:v>
                </c:pt>
                <c:pt idx="3">
                  <c:v>20</c:v>
                </c:pt>
                <c:pt idx="4">
                  <c:v>21</c:v>
                </c:pt>
                <c:pt idx="5">
                  <c:v>19</c:v>
                </c:pt>
                <c:pt idx="6">
                  <c:v>14</c:v>
                </c:pt>
                <c:pt idx="7">
                  <c:v>15</c:v>
                </c:pt>
                <c:pt idx="8">
                  <c:v>17</c:v>
                </c:pt>
                <c:pt idx="9">
                  <c:v>16</c:v>
                </c:pt>
                <c:pt idx="10">
                  <c:v>18</c:v>
                </c:pt>
                <c:pt idx="11">
                  <c:v>16</c:v>
                </c:pt>
                <c:pt idx="12">
                  <c:v>16</c:v>
                </c:pt>
                <c:pt idx="13">
                  <c:v>14</c:v>
                </c:pt>
                <c:pt idx="14">
                  <c:v>18</c:v>
                </c:pt>
                <c:pt idx="15">
                  <c:v>17</c:v>
                </c:pt>
                <c:pt idx="16">
                  <c:v>22</c:v>
                </c:pt>
                <c:pt idx="17">
                  <c:v>20</c:v>
                </c:pt>
                <c:pt idx="18">
                  <c:v>21</c:v>
                </c:pt>
                <c:pt idx="19">
                  <c:v>26</c:v>
                </c:pt>
                <c:pt idx="20">
                  <c:v>23</c:v>
                </c:pt>
                <c:pt idx="21">
                  <c:v>21</c:v>
                </c:pt>
                <c:pt idx="22" formatCode="0">
                  <c:v>19</c:v>
                </c:pt>
                <c:pt idx="23">
                  <c:v>15</c:v>
                </c:pt>
                <c:pt idx="24" formatCode="0">
                  <c:v>16</c:v>
                </c:pt>
                <c:pt idx="25">
                  <c:v>10</c:v>
                </c:pt>
                <c:pt idx="26" formatCode="0">
                  <c:v>13</c:v>
                </c:pt>
                <c:pt idx="27" formatCode="0">
                  <c:v>14</c:v>
                </c:pt>
                <c:pt idx="28" formatCode="0">
                  <c:v>14</c:v>
                </c:pt>
                <c:pt idx="29" formatCode="0">
                  <c:v>10</c:v>
                </c:pt>
                <c:pt idx="30" formatCode="0">
                  <c:v>12</c:v>
                </c:pt>
                <c:pt idx="31" formatCode="0">
                  <c:v>11</c:v>
                </c:pt>
                <c:pt idx="32" formatCode="0">
                  <c:v>14</c:v>
                </c:pt>
                <c:pt idx="33" formatCode="0">
                  <c:v>13</c:v>
                </c:pt>
                <c:pt idx="34" formatCode="0">
                  <c:v>12</c:v>
                </c:pt>
                <c:pt idx="35" formatCode="0">
                  <c:v>14</c:v>
                </c:pt>
                <c:pt idx="36" formatCode="0">
                  <c:v>11</c:v>
                </c:pt>
              </c:numCache>
            </c:numRef>
          </c:val>
          <c:extLst>
            <c:ext xmlns:c16="http://schemas.microsoft.com/office/drawing/2014/chart" uri="{C3380CC4-5D6E-409C-BE32-E72D297353CC}">
              <c16:uniqueId val="{00000000-4204-42CB-A522-00027B248CA5}"/>
            </c:ext>
          </c:extLst>
        </c:ser>
        <c:ser>
          <c:idx val="1"/>
          <c:order val="1"/>
          <c:spPr>
            <a:solidFill>
              <a:schemeClr val="bg1">
                <a:lumMod val="75000"/>
              </a:schemeClr>
            </a:solidFill>
            <a:ln>
              <a:solidFill>
                <a:schemeClr val="bg1"/>
              </a:solidFill>
            </a:ln>
          </c:spPr>
          <c:invertIfNegative val="0"/>
          <c:dLbls>
            <c:spPr>
              <a:noFill/>
              <a:ln>
                <a:noFill/>
              </a:ln>
              <a:effectLst/>
            </c:spPr>
            <c:txPr>
              <a:bodyPr/>
              <a:lstStyle/>
              <a:p>
                <a:pPr algn="ctr">
                  <a:defRPr b="0">
                    <a:solidFill>
                      <a:schemeClr val="tx1"/>
                    </a:solidFill>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Sheet1!$X$3:$BI$3</c:f>
              <c:numCache>
                <c:formatCode>General</c:formatCode>
                <c:ptCount val="37"/>
                <c:pt idx="0">
                  <c:v>19</c:v>
                </c:pt>
                <c:pt idx="1">
                  <c:v>27</c:v>
                </c:pt>
                <c:pt idx="2">
                  <c:v>24</c:v>
                </c:pt>
                <c:pt idx="3">
                  <c:v>28</c:v>
                </c:pt>
                <c:pt idx="4">
                  <c:v>28</c:v>
                </c:pt>
                <c:pt idx="5">
                  <c:v>27</c:v>
                </c:pt>
                <c:pt idx="6">
                  <c:v>30</c:v>
                </c:pt>
                <c:pt idx="7">
                  <c:v>28</c:v>
                </c:pt>
                <c:pt idx="8">
                  <c:v>29</c:v>
                </c:pt>
                <c:pt idx="9">
                  <c:v>30</c:v>
                </c:pt>
                <c:pt idx="10">
                  <c:v>31</c:v>
                </c:pt>
                <c:pt idx="11">
                  <c:v>31</c:v>
                </c:pt>
                <c:pt idx="12">
                  <c:v>31</c:v>
                </c:pt>
                <c:pt idx="13">
                  <c:v>31</c:v>
                </c:pt>
                <c:pt idx="14">
                  <c:v>27</c:v>
                </c:pt>
                <c:pt idx="15">
                  <c:v>31</c:v>
                </c:pt>
                <c:pt idx="16">
                  <c:v>32</c:v>
                </c:pt>
                <c:pt idx="17">
                  <c:v>37</c:v>
                </c:pt>
                <c:pt idx="18">
                  <c:v>37</c:v>
                </c:pt>
                <c:pt idx="19">
                  <c:v>32</c:v>
                </c:pt>
                <c:pt idx="20">
                  <c:v>32</c:v>
                </c:pt>
                <c:pt idx="21">
                  <c:v>35</c:v>
                </c:pt>
                <c:pt idx="22" formatCode="0">
                  <c:v>35</c:v>
                </c:pt>
                <c:pt idx="23">
                  <c:v>29</c:v>
                </c:pt>
                <c:pt idx="24" formatCode="0">
                  <c:v>29</c:v>
                </c:pt>
                <c:pt idx="25">
                  <c:v>19</c:v>
                </c:pt>
                <c:pt idx="26" formatCode="0">
                  <c:v>24</c:v>
                </c:pt>
                <c:pt idx="27" formatCode="0">
                  <c:v>27</c:v>
                </c:pt>
                <c:pt idx="28" formatCode="0">
                  <c:v>27</c:v>
                </c:pt>
                <c:pt idx="29" formatCode="0">
                  <c:v>27</c:v>
                </c:pt>
                <c:pt idx="30" formatCode="0">
                  <c:v>27</c:v>
                </c:pt>
                <c:pt idx="31" formatCode="0">
                  <c:v>24</c:v>
                </c:pt>
                <c:pt idx="32" formatCode="0">
                  <c:v>25</c:v>
                </c:pt>
                <c:pt idx="33" formatCode="0">
                  <c:v>26</c:v>
                </c:pt>
                <c:pt idx="34" formatCode="0">
                  <c:v>29</c:v>
                </c:pt>
                <c:pt idx="35" formatCode="0">
                  <c:v>27</c:v>
                </c:pt>
                <c:pt idx="36" formatCode="0">
                  <c:v>20</c:v>
                </c:pt>
              </c:numCache>
            </c:numRef>
          </c:val>
          <c:extLst>
            <c:ext xmlns:c16="http://schemas.microsoft.com/office/drawing/2014/chart" uri="{C3380CC4-5D6E-409C-BE32-E72D297353CC}">
              <c16:uniqueId val="{00000001-4204-42CB-A522-00027B248CA5}"/>
            </c:ext>
          </c:extLst>
        </c:ser>
        <c:ser>
          <c:idx val="2"/>
          <c:order val="2"/>
          <c:spPr>
            <a:solidFill>
              <a:schemeClr val="accent5"/>
            </a:solidFill>
            <a:ln>
              <a:solidFill>
                <a:schemeClr val="bg1"/>
              </a:solidFill>
            </a:ln>
          </c:spPr>
          <c:invertIfNegative val="0"/>
          <c:dLbls>
            <c:spPr>
              <a:noFill/>
              <a:ln>
                <a:noFill/>
              </a:ln>
              <a:effectLst/>
            </c:spPr>
            <c:txPr>
              <a:bodyPr/>
              <a:lstStyle/>
              <a:p>
                <a:pPr algn="ctr">
                  <a:defRPr b="0">
                    <a:latin typeface="+mn-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Sheet1!$X$4:$BI$4</c:f>
              <c:numCache>
                <c:formatCode>General</c:formatCode>
                <c:ptCount val="37"/>
                <c:pt idx="0">
                  <c:v>65</c:v>
                </c:pt>
                <c:pt idx="1">
                  <c:v>55</c:v>
                </c:pt>
                <c:pt idx="2">
                  <c:v>57</c:v>
                </c:pt>
                <c:pt idx="3">
                  <c:v>52</c:v>
                </c:pt>
                <c:pt idx="4">
                  <c:v>52</c:v>
                </c:pt>
                <c:pt idx="5">
                  <c:v>54</c:v>
                </c:pt>
                <c:pt idx="6">
                  <c:v>56</c:v>
                </c:pt>
                <c:pt idx="7">
                  <c:v>57</c:v>
                </c:pt>
                <c:pt idx="8">
                  <c:v>53</c:v>
                </c:pt>
                <c:pt idx="9">
                  <c:v>54</c:v>
                </c:pt>
                <c:pt idx="10">
                  <c:v>51</c:v>
                </c:pt>
                <c:pt idx="11">
                  <c:v>53</c:v>
                </c:pt>
                <c:pt idx="12">
                  <c:v>53</c:v>
                </c:pt>
                <c:pt idx="13">
                  <c:v>54</c:v>
                </c:pt>
                <c:pt idx="14">
                  <c:v>56</c:v>
                </c:pt>
                <c:pt idx="15">
                  <c:v>52</c:v>
                </c:pt>
                <c:pt idx="16">
                  <c:v>46</c:v>
                </c:pt>
                <c:pt idx="17">
                  <c:v>43</c:v>
                </c:pt>
                <c:pt idx="18">
                  <c:v>42</c:v>
                </c:pt>
                <c:pt idx="19">
                  <c:v>42</c:v>
                </c:pt>
                <c:pt idx="20">
                  <c:v>45</c:v>
                </c:pt>
                <c:pt idx="21">
                  <c:v>44</c:v>
                </c:pt>
                <c:pt idx="22" formatCode="0">
                  <c:v>46</c:v>
                </c:pt>
                <c:pt idx="23">
                  <c:v>55</c:v>
                </c:pt>
                <c:pt idx="24" formatCode="0">
                  <c:v>55</c:v>
                </c:pt>
                <c:pt idx="25">
                  <c:v>71</c:v>
                </c:pt>
                <c:pt idx="26" formatCode="0">
                  <c:v>63</c:v>
                </c:pt>
                <c:pt idx="27" formatCode="0">
                  <c:v>59</c:v>
                </c:pt>
                <c:pt idx="28" formatCode="0">
                  <c:v>60</c:v>
                </c:pt>
                <c:pt idx="29" formatCode="0">
                  <c:v>63</c:v>
                </c:pt>
                <c:pt idx="30" formatCode="0">
                  <c:v>61</c:v>
                </c:pt>
                <c:pt idx="31" formatCode="0">
                  <c:v>65</c:v>
                </c:pt>
                <c:pt idx="32" formatCode="0">
                  <c:v>61</c:v>
                </c:pt>
                <c:pt idx="33" formatCode="0">
                  <c:v>61</c:v>
                </c:pt>
                <c:pt idx="34" formatCode="0">
                  <c:v>58</c:v>
                </c:pt>
                <c:pt idx="35" formatCode="0">
                  <c:v>59</c:v>
                </c:pt>
                <c:pt idx="36" formatCode="0">
                  <c:v>69</c:v>
                </c:pt>
              </c:numCache>
            </c:numRef>
          </c:val>
          <c:extLst>
            <c:ext xmlns:c16="http://schemas.microsoft.com/office/drawing/2014/chart" uri="{C3380CC4-5D6E-409C-BE32-E72D297353CC}">
              <c16:uniqueId val="{00000002-4204-42CB-A522-00027B248CA5}"/>
            </c:ext>
          </c:extLst>
        </c:ser>
        <c:dLbls>
          <c:dLblPos val="ctr"/>
          <c:showLegendKey val="0"/>
          <c:showVal val="1"/>
          <c:showCatName val="0"/>
          <c:showSerName val="0"/>
          <c:showPercent val="0"/>
          <c:showBubbleSize val="0"/>
        </c:dLbls>
        <c:gapWidth val="17"/>
        <c:overlap val="100"/>
        <c:axId val="418621408"/>
        <c:axId val="418621800"/>
      </c:barChart>
      <c:catAx>
        <c:axId val="418621408"/>
        <c:scaling>
          <c:orientation val="minMax"/>
        </c:scaling>
        <c:delete val="1"/>
        <c:axPos val="t"/>
        <c:numFmt formatCode="General" sourceLinked="1"/>
        <c:majorTickMark val="out"/>
        <c:minorTickMark val="none"/>
        <c:tickLblPos val="nextTo"/>
        <c:crossAx val="418621800"/>
        <c:crosses val="autoZero"/>
        <c:auto val="1"/>
        <c:lblAlgn val="ctr"/>
        <c:lblOffset val="100"/>
        <c:noMultiLvlLbl val="0"/>
      </c:catAx>
      <c:valAx>
        <c:axId val="418621800"/>
        <c:scaling>
          <c:orientation val="maxMin"/>
        </c:scaling>
        <c:delete val="1"/>
        <c:axPos val="l"/>
        <c:numFmt formatCode="0%" sourceLinked="1"/>
        <c:majorTickMark val="out"/>
        <c:minorTickMark val="none"/>
        <c:tickLblPos val="nextTo"/>
        <c:crossAx val="418621408"/>
        <c:crosses val="autoZero"/>
        <c:crossBetween val="between"/>
      </c:valAx>
    </c:plotArea>
    <c:plotVisOnly val="1"/>
    <c:dispBlanksAs val="gap"/>
    <c:showDLblsOverMax val="0"/>
  </c:chart>
  <c:txPr>
    <a:bodyPr/>
    <a:lstStyle/>
    <a:p>
      <a:pPr>
        <a:defRPr sz="800" b="1">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515407841223845"/>
          <c:y val="3.3772973282074438E-2"/>
          <c:w val="0.5619315598583798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6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Sheet1!$B$2:$B$4</c:f>
              <c:numCache>
                <c:formatCode>0</c:formatCode>
                <c:ptCount val="3"/>
                <c:pt idx="0">
                  <c:v>-51</c:v>
                </c:pt>
                <c:pt idx="1">
                  <c:v>-32</c:v>
                </c:pt>
                <c:pt idx="2">
                  <c:v>-17</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50158">
                <a:lumMod val="40000"/>
                <a:lumOff val="60000"/>
              </a:srgbClr>
            </a:solidFill>
            <a:ln w="12700">
              <a:solidFill>
                <a:srgbClr val="FFFFFF"/>
              </a:solidFill>
              <a:prstDash val="solid"/>
            </a:ln>
          </c:spPr>
          <c:invertIfNegative val="0"/>
          <c:dLbls>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Sheet1!$C$2:$C$4</c:f>
              <c:numCache>
                <c:formatCode>General</c:formatCode>
                <c:ptCount val="3"/>
                <c:pt idx="0" formatCode="0">
                  <c:v>71</c:v>
                </c:pt>
                <c:pt idx="1">
                  <c:v>21</c:v>
                </c:pt>
                <c:pt idx="2" formatCode="0">
                  <c:v>8</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8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366153260082028E-3"/>
          <c:y val="5.7601850619638903E-4"/>
          <c:w val="0.99156338467399174"/>
          <c:h val="0.9958729079076859"/>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09-47BB-8BF3-FC51C8489DD7}"/>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B9D-437A-B6E1-E1148FEED827}"/>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99C-458E-9032-522503DE115F}"/>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Sheet1!$B$2:$B$11</c:f>
              <c:numCache>
                <c:formatCode>0</c:formatCode>
                <c:ptCount val="10"/>
                <c:pt idx="0">
                  <c:v>-52</c:v>
                </c:pt>
                <c:pt idx="1">
                  <c:v>-42</c:v>
                </c:pt>
                <c:pt idx="2">
                  <c:v>-41</c:v>
                </c:pt>
                <c:pt idx="3">
                  <c:v>-30</c:v>
                </c:pt>
                <c:pt idx="4">
                  <c:v>-30</c:v>
                </c:pt>
                <c:pt idx="5">
                  <c:v>-27</c:v>
                </c:pt>
                <c:pt idx="6">
                  <c:v>-26</c:v>
                </c:pt>
                <c:pt idx="7">
                  <c:v>-23</c:v>
                </c:pt>
                <c:pt idx="8">
                  <c:v>-18</c:v>
                </c:pt>
                <c:pt idx="9">
                  <c:v>-11</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Global Citizens</c:v>
                </c:pt>
              </c:strCache>
            </c:strRef>
          </c:tx>
          <c:spPr>
            <a:solidFill>
              <a:srgbClr val="E50158">
                <a:lumMod val="40000"/>
                <a:lumOff val="6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B9D-437A-B6E1-E1148FEED827}"/>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Sheet1!$C$2:$C$11</c:f>
              <c:numCache>
                <c:formatCode>General</c:formatCode>
                <c:ptCount val="10"/>
                <c:pt idx="0" formatCode="0">
                  <c:v>47</c:v>
                </c:pt>
                <c:pt idx="1">
                  <c:v>34</c:v>
                </c:pt>
                <c:pt idx="2">
                  <c:v>27</c:v>
                </c:pt>
                <c:pt idx="3" formatCode="0">
                  <c:v>36</c:v>
                </c:pt>
                <c:pt idx="4" formatCode="0">
                  <c:v>34</c:v>
                </c:pt>
                <c:pt idx="5" formatCode="0">
                  <c:v>35</c:v>
                </c:pt>
                <c:pt idx="6" formatCode="0">
                  <c:v>27</c:v>
                </c:pt>
                <c:pt idx="7" formatCode="0">
                  <c:v>28</c:v>
                </c:pt>
                <c:pt idx="8" formatCode="0">
                  <c:v>18</c:v>
                </c:pt>
                <c:pt idx="9" formatCode="0">
                  <c:v>15</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637765170171797"/>
          <c:y val="0"/>
          <c:w val="0.59362234829828209"/>
          <c:h val="0.96330423677146626"/>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09-47BB-8BF3-FC51C8489DD7}"/>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F6A-42EA-8C3F-9648B82C19FB}"/>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2FB-430E-94CA-703B6FB39FFD}"/>
                </c:ext>
              </c:extLst>
            </c:dLbl>
            <c:dLbl>
              <c:idx val="12"/>
              <c:tx>
                <c:rich>
                  <a:bodyPr/>
                  <a:lstStyle/>
                  <a:p>
                    <a:fld id="{2B8ABB70-56EB-45ED-8B1A-19BF507CD675}" type="VALUE">
                      <a:rPr lang="en-US" sz="1000">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F6A-42EA-8C3F-9648B82C19FB}"/>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Sheet1!$B$2:$B$16</c:f>
              <c:numCache>
                <c:formatCode>0</c:formatCode>
                <c:ptCount val="15"/>
                <c:pt idx="0">
                  <c:v>-51</c:v>
                </c:pt>
                <c:pt idx="1">
                  <c:v>-49</c:v>
                </c:pt>
                <c:pt idx="2">
                  <c:v>-36</c:v>
                </c:pt>
                <c:pt idx="3">
                  <c:v>-30</c:v>
                </c:pt>
                <c:pt idx="4">
                  <c:v>-24</c:v>
                </c:pt>
                <c:pt idx="5">
                  <c:v>-18</c:v>
                </c:pt>
                <c:pt idx="6">
                  <c:v>-14</c:v>
                </c:pt>
                <c:pt idx="7">
                  <c:v>-12</c:v>
                </c:pt>
                <c:pt idx="8">
                  <c:v>-12</c:v>
                </c:pt>
                <c:pt idx="9">
                  <c:v>-8</c:v>
                </c:pt>
                <c:pt idx="10">
                  <c:v>-7</c:v>
                </c:pt>
                <c:pt idx="11">
                  <c:v>-7</c:v>
                </c:pt>
                <c:pt idx="12">
                  <c:v>-6</c:v>
                </c:pt>
                <c:pt idx="13">
                  <c:v>-6</c:v>
                </c:pt>
                <c:pt idx="14">
                  <c:v>-5</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Global Citizens</c:v>
                </c:pt>
              </c:strCache>
            </c:strRef>
          </c:tx>
          <c:spPr>
            <a:solidFill>
              <a:srgbClr val="E50158">
                <a:lumMod val="40000"/>
                <a:lumOff val="6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F6A-42EA-8C3F-9648B82C19FB}"/>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Sheet1!$C$2:$C$16</c:f>
              <c:numCache>
                <c:formatCode>General</c:formatCode>
                <c:ptCount val="15"/>
                <c:pt idx="0" formatCode="0">
                  <c:v>52</c:v>
                </c:pt>
                <c:pt idx="1">
                  <c:v>37</c:v>
                </c:pt>
                <c:pt idx="2">
                  <c:v>27</c:v>
                </c:pt>
                <c:pt idx="3" formatCode="0">
                  <c:v>37</c:v>
                </c:pt>
                <c:pt idx="4">
                  <c:v>14</c:v>
                </c:pt>
                <c:pt idx="5" formatCode="0">
                  <c:v>16</c:v>
                </c:pt>
                <c:pt idx="6">
                  <c:v>9</c:v>
                </c:pt>
                <c:pt idx="7" formatCode="0">
                  <c:v>12</c:v>
                </c:pt>
                <c:pt idx="8" formatCode="0">
                  <c:v>18</c:v>
                </c:pt>
                <c:pt idx="9" formatCode="0">
                  <c:v>10</c:v>
                </c:pt>
                <c:pt idx="10" formatCode="0">
                  <c:v>13</c:v>
                </c:pt>
                <c:pt idx="11" formatCode="0">
                  <c:v>11</c:v>
                </c:pt>
                <c:pt idx="12" formatCode="0">
                  <c:v>5</c:v>
                </c:pt>
                <c:pt idx="13" formatCode="0">
                  <c:v>4</c:v>
                </c:pt>
                <c:pt idx="14" formatCode="0">
                  <c:v>6</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832629017680409"/>
          <c:y val="5.7601850619638903E-4"/>
          <c:w val="0.48167370982319591"/>
          <c:h val="0.98840996876750764"/>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09-47BB-8BF3-FC51C8489DD7}"/>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23B-40D2-A6CA-74464126DBBF}"/>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99C-458E-9032-522503DE115F}"/>
                </c:ext>
              </c:extLst>
            </c:dLbl>
            <c:numFmt formatCode="0;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Sheet1!$B$2:$B$12</c:f>
              <c:numCache>
                <c:formatCode>0</c:formatCode>
                <c:ptCount val="11"/>
                <c:pt idx="0">
                  <c:v>-42</c:v>
                </c:pt>
                <c:pt idx="1">
                  <c:v>-40</c:v>
                </c:pt>
                <c:pt idx="2">
                  <c:v>-38</c:v>
                </c:pt>
                <c:pt idx="3">
                  <c:v>-38</c:v>
                </c:pt>
                <c:pt idx="4">
                  <c:v>-29</c:v>
                </c:pt>
                <c:pt idx="5">
                  <c:v>-29</c:v>
                </c:pt>
                <c:pt idx="6">
                  <c:v>-27</c:v>
                </c:pt>
                <c:pt idx="7">
                  <c:v>-23</c:v>
                </c:pt>
                <c:pt idx="8">
                  <c:v>-21</c:v>
                </c:pt>
                <c:pt idx="9">
                  <c:v>-20</c:v>
                </c:pt>
                <c:pt idx="10">
                  <c:v>-19</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Global Citizens</c:v>
                </c:pt>
              </c:strCache>
            </c:strRef>
          </c:tx>
          <c:spPr>
            <a:solidFill>
              <a:srgbClr val="E50158">
                <a:lumMod val="40000"/>
                <a:lumOff val="6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3B-40D2-A6CA-74464126DBBF}"/>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Sheet1!$C$2:$C$12</c:f>
              <c:numCache>
                <c:formatCode>0</c:formatCode>
                <c:ptCount val="11"/>
                <c:pt idx="0">
                  <c:v>51</c:v>
                </c:pt>
                <c:pt idx="1">
                  <c:v>51</c:v>
                </c:pt>
                <c:pt idx="2">
                  <c:v>56</c:v>
                </c:pt>
                <c:pt idx="3">
                  <c:v>47</c:v>
                </c:pt>
                <c:pt idx="4">
                  <c:v>45</c:v>
                </c:pt>
                <c:pt idx="5">
                  <c:v>40</c:v>
                </c:pt>
                <c:pt idx="6">
                  <c:v>35</c:v>
                </c:pt>
                <c:pt idx="7">
                  <c:v>38</c:v>
                </c:pt>
                <c:pt idx="8">
                  <c:v>33</c:v>
                </c:pt>
                <c:pt idx="9">
                  <c:v>39</c:v>
                </c:pt>
                <c:pt idx="10">
                  <c:v>31</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rgbClr val="D61D6E"/>
              </a:solidFill>
              <a:ln w="19050">
                <a:solidFill>
                  <a:schemeClr val="bg1"/>
                </a:solidFill>
              </a:ln>
              <a:effectLst/>
            </c:spPr>
            <c:extLst>
              <c:ext xmlns:c16="http://schemas.microsoft.com/office/drawing/2014/chart" uri="{C3380CC4-5D6E-409C-BE32-E72D297353CC}">
                <c16:uniqueId val="{00000001-5408-4AAC-A18E-1D878D9A203F}"/>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5408-4AAC-A18E-1D878D9A203F}"/>
              </c:ext>
            </c:extLst>
          </c:dPt>
          <c:cat>
            <c:strRef>
              <c:f>Sheet1!$A$2:$A$3</c:f>
              <c:strCache>
                <c:ptCount val="2"/>
                <c:pt idx="0">
                  <c:v>1st Qtr</c:v>
                </c:pt>
                <c:pt idx="1">
                  <c:v>2nd Qtr</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5408-4AAC-A18E-1D878D9A203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822770594652948E-2"/>
          <c:y val="3.377320966951005E-2"/>
          <c:w val="0.9507605560676374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c:v>
                </c:pt>
              </c:strCache>
            </c:strRef>
          </c:cat>
          <c:val>
            <c:numRef>
              <c:f>Sheet1!$B$2:$B$4</c:f>
              <c:numCache>
                <c:formatCode>0</c:formatCode>
                <c:ptCount val="3"/>
                <c:pt idx="0">
                  <c:v>-47</c:v>
                </c:pt>
                <c:pt idx="1">
                  <c:v>-23</c:v>
                </c:pt>
                <c:pt idx="2">
                  <c:v>-30</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2619A"/>
            </a:solidFill>
            <a:ln w="12700">
              <a:solidFill>
                <a:srgbClr val="FFFFFF"/>
              </a:solidFill>
              <a:prstDash val="solid"/>
            </a:ln>
          </c:spPr>
          <c:invertIfNegative val="0"/>
          <c:dLbls>
            <c:dLbl>
              <c:idx val="0"/>
              <c:layout>
                <c:manualLayout>
                  <c:x val="4.3571440007502064E-2"/>
                  <c:y val="0"/>
                </c:manualLayout>
              </c:layout>
              <c:tx>
                <c:rich>
                  <a:bodyPr/>
                  <a:lstStyle/>
                  <a:p>
                    <a:fld id="{461098B7-83D0-44D8-9535-727D4E15B394}"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233-4732-8534-09E94729352A}"/>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c:v>
                </c:pt>
              </c:strCache>
            </c:strRef>
          </c:cat>
          <c:val>
            <c:numRef>
              <c:f>Sheet1!$C$2:$C$4</c:f>
              <c:numCache>
                <c:formatCode>0</c:formatCode>
                <c:ptCount val="3"/>
                <c:pt idx="0">
                  <c:v>68</c:v>
                </c:pt>
                <c:pt idx="1">
                  <c:v>10</c:v>
                </c:pt>
                <c:pt idx="2" formatCode="General">
                  <c:v>22</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984624651703392E-2"/>
          <c:y val="3.377320966951005E-2"/>
          <c:w val="0.97201537534829663"/>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
              <c:layout>
                <c:manualLayout>
                  <c:x val="-2.6936553357403522E-2"/>
                  <c:y val="0"/>
                </c:manualLayout>
              </c:layout>
              <c:tx>
                <c:rich>
                  <a:bodyPr/>
                  <a:lstStyle/>
                  <a:p>
                    <a:fld id="{FCCEE858-5CC7-43BB-B776-2B0246B25F3A}"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7FB-4042-BD30-BE012A46594D}"/>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NET (Concerned)</c:v>
                </c:pt>
                <c:pt idx="1">
                  <c:v>NET (Not Concerned)</c:v>
                </c:pt>
                <c:pt idx="2">
                  <c:v>No strong feelings either one way or the other</c:v>
                </c:pt>
              </c:strCache>
            </c:strRef>
          </c:cat>
          <c:val>
            <c:numRef>
              <c:f>Sheet1!$B$2:$B$4</c:f>
              <c:numCache>
                <c:formatCode>0</c:formatCode>
                <c:ptCount val="3"/>
                <c:pt idx="0">
                  <c:v>-64</c:v>
                </c:pt>
                <c:pt idx="1">
                  <c:v>-10</c:v>
                </c:pt>
                <c:pt idx="2">
                  <c:v>-26</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2619A"/>
            </a:solidFill>
            <a:ln w="12700">
              <a:solidFill>
                <a:srgbClr val="FFFFFF"/>
              </a:solidFill>
              <a:prstDash val="solid"/>
            </a:ln>
          </c:spPr>
          <c:invertIfNegative val="0"/>
          <c:dLbls>
            <c:dLbl>
              <c:idx val="1"/>
              <c:layout>
                <c:manualLayout>
                  <c:x val="3.4632711459518815E-2"/>
                  <c:y val="0"/>
                </c:manualLayout>
              </c:layout>
              <c:tx>
                <c:rich>
                  <a:bodyPr/>
                  <a:lstStyle/>
                  <a:p>
                    <a:fld id="{D1B83B1A-82AF-4D1D-882D-F3AE732BE24C}"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7FB-4042-BD30-BE012A46594D}"/>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NET (Concerned)</c:v>
                </c:pt>
                <c:pt idx="1">
                  <c:v>NET (Not Concerned)</c:v>
                </c:pt>
                <c:pt idx="2">
                  <c:v>No strong feelings either one way or the other</c:v>
                </c:pt>
              </c:strCache>
            </c:strRef>
          </c:cat>
          <c:val>
            <c:numRef>
              <c:f>Sheet1!$C$2:$C$4</c:f>
              <c:numCache>
                <c:formatCode>0</c:formatCode>
                <c:ptCount val="3"/>
                <c:pt idx="0">
                  <c:v>78</c:v>
                </c:pt>
                <c:pt idx="1">
                  <c:v>5</c:v>
                </c:pt>
                <c:pt idx="2" formatCode="General">
                  <c:v>17</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272707525345731"/>
          <c:y val="5.5820707799526678E-2"/>
          <c:w val="0.71727292474654269"/>
          <c:h val="0.8381785820231383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0;[Black]#,##0.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People in general</c:v>
                </c:pt>
                <c:pt idx="1">
                  <c:v>Multilateral (EU &amp; UN)</c:v>
                </c:pt>
                <c:pt idx="2">
                  <c:v>Irish Government</c:v>
                </c:pt>
                <c:pt idx="3">
                  <c:v>Overseas aid organisations</c:v>
                </c:pt>
              </c:strCache>
            </c:strRef>
          </c:cat>
          <c:val>
            <c:numRef>
              <c:f>Sheet1!$B$2:$B$5</c:f>
              <c:numCache>
                <c:formatCode>0.00</c:formatCode>
                <c:ptCount val="4"/>
                <c:pt idx="0">
                  <c:v>-6.5</c:v>
                </c:pt>
                <c:pt idx="1">
                  <c:v>-5.23</c:v>
                </c:pt>
                <c:pt idx="2">
                  <c:v>-5.05</c:v>
                </c:pt>
                <c:pt idx="3">
                  <c:v>-4.97</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2619A"/>
            </a:solidFill>
            <a:ln w="12700">
              <a:solidFill>
                <a:srgbClr val="FFFFFF"/>
              </a:solidFill>
              <a:prstDash val="solid"/>
            </a:ln>
          </c:spPr>
          <c:invertIfNegative val="0"/>
          <c:dLbls>
            <c:numFmt formatCode="#,##0.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in general</c:v>
                </c:pt>
                <c:pt idx="1">
                  <c:v>Multilateral (EU &amp; UN)</c:v>
                </c:pt>
                <c:pt idx="2">
                  <c:v>Irish Government</c:v>
                </c:pt>
                <c:pt idx="3">
                  <c:v>Overseas aid organisations</c:v>
                </c:pt>
              </c:strCache>
            </c:strRef>
          </c:cat>
          <c:val>
            <c:numRef>
              <c:f>Sheet1!$C$2:$C$5</c:f>
              <c:numCache>
                <c:formatCode>0.00</c:formatCode>
                <c:ptCount val="4"/>
                <c:pt idx="0">
                  <c:v>6.47</c:v>
                </c:pt>
                <c:pt idx="1">
                  <c:v>5.63</c:v>
                </c:pt>
                <c:pt idx="2">
                  <c:v>5.4</c:v>
                </c:pt>
                <c:pt idx="3">
                  <c:v>5.52</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0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92107788364956"/>
          <c:y val="4.4797009887041814E-2"/>
          <c:w val="0.8500789221163505"/>
          <c:h val="0.92833270110008581"/>
        </c:manualLayout>
      </c:layout>
      <c:barChart>
        <c:barDir val="bar"/>
        <c:grouping val="stacked"/>
        <c:varyColors val="0"/>
        <c:ser>
          <c:idx val="0"/>
          <c:order val="0"/>
          <c:tx>
            <c:strRef>
              <c:f>Sheet1!$B$1</c:f>
              <c:strCache>
                <c:ptCount val="1"/>
                <c:pt idx="0">
                  <c:v>2047</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Sheet1!$B$2:$B$13</c:f>
              <c:numCache>
                <c:formatCode>0</c:formatCode>
                <c:ptCount val="12"/>
                <c:pt idx="0">
                  <c:v>-43</c:v>
                </c:pt>
                <c:pt idx="1">
                  <c:v>-41</c:v>
                </c:pt>
                <c:pt idx="2">
                  <c:v>-40</c:v>
                </c:pt>
                <c:pt idx="3">
                  <c:v>-29</c:v>
                </c:pt>
                <c:pt idx="4">
                  <c:v>-23</c:v>
                </c:pt>
                <c:pt idx="5">
                  <c:v>-22</c:v>
                </c:pt>
                <c:pt idx="6">
                  <c:v>-16</c:v>
                </c:pt>
                <c:pt idx="7">
                  <c:v>-12</c:v>
                </c:pt>
                <c:pt idx="8">
                  <c:v>-11</c:v>
                </c:pt>
                <c:pt idx="9">
                  <c:v>-10</c:v>
                </c:pt>
                <c:pt idx="10">
                  <c:v>-8</c:v>
                </c:pt>
                <c:pt idx="11">
                  <c:v>-7</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321</c:v>
                </c:pt>
              </c:strCache>
            </c:strRef>
          </c:tx>
          <c:spPr>
            <a:solidFill>
              <a:srgbClr val="E2619A"/>
            </a:solidFill>
            <a:ln w="12700">
              <a:solidFill>
                <a:srgbClr val="FFFFFF"/>
              </a:solidFill>
              <a:prstDash val="solid"/>
            </a:ln>
          </c:spPr>
          <c:invertIfNegative val="0"/>
          <c:dLbls>
            <c:dLbl>
              <c:idx val="11"/>
              <c:layout>
                <c:manualLayout>
                  <c:x val="1.295533232637644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3B-412B-B768-D0AE2753DE4D}"/>
                </c:ext>
              </c:extLst>
            </c:dLbl>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Human rights</c:v>
                </c:pt>
                <c:pt idx="1">
                  <c:v>Shared humanity</c:v>
                </c:pt>
                <c:pt idx="2">
                  <c:v>Humanitarianism</c:v>
                </c:pt>
                <c:pt idx="3">
                  <c:v>Empathy</c:v>
                </c:pt>
                <c:pt idx="4">
                  <c:v>Morality</c:v>
                </c:pt>
                <c:pt idx="5">
                  <c:v>Justice</c:v>
                </c:pt>
                <c:pt idx="6">
                  <c:v>Solidarity</c:v>
                </c:pt>
                <c:pt idx="7">
                  <c:v>Charity</c:v>
                </c:pt>
                <c:pt idx="8">
                  <c:v>Sympathy</c:v>
                </c:pt>
                <c:pt idx="9">
                  <c:v>Duty</c:v>
                </c:pt>
                <c:pt idx="10">
                  <c:v>None of these</c:v>
                </c:pt>
                <c:pt idx="11">
                  <c:v>Religious faith</c:v>
                </c:pt>
              </c:strCache>
            </c:strRef>
          </c:cat>
          <c:val>
            <c:numRef>
              <c:f>Sheet1!$C$2:$C$13</c:f>
              <c:numCache>
                <c:formatCode>0</c:formatCode>
                <c:ptCount val="12"/>
                <c:pt idx="0">
                  <c:v>46</c:v>
                </c:pt>
                <c:pt idx="1">
                  <c:v>47</c:v>
                </c:pt>
                <c:pt idx="2">
                  <c:v>38</c:v>
                </c:pt>
                <c:pt idx="3">
                  <c:v>26</c:v>
                </c:pt>
                <c:pt idx="4">
                  <c:v>21</c:v>
                </c:pt>
                <c:pt idx="5">
                  <c:v>25</c:v>
                </c:pt>
                <c:pt idx="6">
                  <c:v>20</c:v>
                </c:pt>
                <c:pt idx="7">
                  <c:v>11</c:v>
                </c:pt>
                <c:pt idx="8">
                  <c:v>10</c:v>
                </c:pt>
                <c:pt idx="9">
                  <c:v>10</c:v>
                </c:pt>
                <c:pt idx="10">
                  <c:v>3</c:v>
                </c:pt>
                <c:pt idx="11">
                  <c:v>9</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806374840671059E-2"/>
          <c:y val="3.377320966951005E-2"/>
          <c:w val="0.92732323183563514"/>
          <c:h val="0.9595928222275201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Sheet1!$B$2:$B$11</c:f>
              <c:numCache>
                <c:formatCode>0</c:formatCode>
                <c:ptCount val="10"/>
                <c:pt idx="0">
                  <c:v>-44</c:v>
                </c:pt>
                <c:pt idx="1">
                  <c:v>-43</c:v>
                </c:pt>
                <c:pt idx="2">
                  <c:v>-30</c:v>
                </c:pt>
                <c:pt idx="3">
                  <c:v>-27</c:v>
                </c:pt>
                <c:pt idx="4">
                  <c:v>-21</c:v>
                </c:pt>
                <c:pt idx="5">
                  <c:v>-17</c:v>
                </c:pt>
                <c:pt idx="6">
                  <c:v>-16</c:v>
                </c:pt>
                <c:pt idx="7">
                  <c:v>-15</c:v>
                </c:pt>
                <c:pt idx="8">
                  <c:v>-14</c:v>
                </c:pt>
                <c:pt idx="9">
                  <c:v>-13</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2619A"/>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Government and private sector corruption in those countries</c:v>
                </c:pt>
                <c:pt idx="1">
                  <c:v>War and conflict</c:v>
                </c:pt>
                <c:pt idx="2">
                  <c:v>Government inefficiency or incompetence</c:v>
                </c:pt>
                <c:pt idx="3">
                  <c:v>Rich countries tend to exploit developing countries</c:v>
                </c:pt>
                <c:pt idx="4">
                  <c:v>Weak institutions in those countries (Judiciary, Parliament, Opposition Parties, Free Press, etc.) means there is little accountability</c:v>
                </c:pt>
                <c:pt idx="5">
                  <c:v>Wealthy countries support authoritarian regimes for their own political interests</c:v>
                </c:pt>
                <c:pt idx="6">
                  <c:v>The global economic system favours richer countries</c:v>
                </c:pt>
                <c:pt idx="7">
                  <c:v>Legacy of colonialism</c:v>
                </c:pt>
                <c:pt idx="8">
                  <c:v>High debt burden for developing countries</c:v>
                </c:pt>
                <c:pt idx="9">
                  <c:v>Insufficient spend on services such as health and education</c:v>
                </c:pt>
              </c:strCache>
            </c:strRef>
          </c:cat>
          <c:val>
            <c:numRef>
              <c:f>Sheet1!$C$2:$C$11</c:f>
              <c:numCache>
                <c:formatCode>General</c:formatCode>
                <c:ptCount val="10"/>
                <c:pt idx="0">
                  <c:v>36</c:v>
                </c:pt>
                <c:pt idx="1">
                  <c:v>30</c:v>
                </c:pt>
                <c:pt idx="2" formatCode="0">
                  <c:v>24</c:v>
                </c:pt>
                <c:pt idx="3" formatCode="0">
                  <c:v>33</c:v>
                </c:pt>
                <c:pt idx="4" formatCode="0">
                  <c:v>20</c:v>
                </c:pt>
                <c:pt idx="5" formatCode="0">
                  <c:v>26</c:v>
                </c:pt>
                <c:pt idx="6" formatCode="0">
                  <c:v>20</c:v>
                </c:pt>
                <c:pt idx="7" formatCode="0">
                  <c:v>24</c:v>
                </c:pt>
                <c:pt idx="8" formatCode="0">
                  <c:v>15</c:v>
                </c:pt>
                <c:pt idx="9" formatCode="0">
                  <c:v>13</c:v>
                </c:pt>
              </c:numCache>
            </c:numRef>
          </c:val>
          <c:extLst>
            <c:ext xmlns:c16="http://schemas.microsoft.com/office/drawing/2014/chart" uri="{C3380CC4-5D6E-409C-BE32-E72D297353CC}">
              <c16:uniqueId val="{00000000-EAFE-4773-B11D-D02957C3F57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78068623773388E-2"/>
          <c:y val="0.15199412786515146"/>
          <c:w val="0.95243398047055283"/>
          <c:h val="0.74533673626639474"/>
        </c:manualLayout>
      </c:layout>
      <c:lineChart>
        <c:grouping val="standard"/>
        <c:varyColors val="0"/>
        <c:ser>
          <c:idx val="0"/>
          <c:order val="0"/>
          <c:tx>
            <c:strRef>
              <c:f>Sheet1!$A$2</c:f>
              <c:strCache>
                <c:ptCount val="1"/>
                <c:pt idx="0">
                  <c:v>Dublin</c:v>
                </c:pt>
              </c:strCache>
            </c:strRef>
          </c:tx>
          <c:spPr>
            <a:ln w="19050" cap="rnd" cmpd="sng" algn="ctr">
              <a:solidFill>
                <a:srgbClr val="27908F"/>
              </a:solidFill>
              <a:prstDash val="solid"/>
              <a:round/>
            </a:ln>
            <a:effectLst/>
          </c:spPr>
          <c:marker>
            <c:symbol val="none"/>
          </c:marker>
          <c:dLbls>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C8-40A8-B54D-2D7E29B15DB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Barlow" panose="00000500000000000000" pitchFamily="2" charset="0"/>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Sheet1!$B$2:$BP$2</c:f>
              <c:numCache>
                <c:formatCode>0</c:formatCode>
                <c:ptCount val="25"/>
                <c:pt idx="0">
                  <c:v>-25</c:v>
                </c:pt>
                <c:pt idx="1">
                  <c:v>-30</c:v>
                </c:pt>
                <c:pt idx="2">
                  <c:v>-27</c:v>
                </c:pt>
                <c:pt idx="3">
                  <c:v>-26</c:v>
                </c:pt>
                <c:pt idx="4">
                  <c:v>-12</c:v>
                </c:pt>
                <c:pt idx="5">
                  <c:v>-11</c:v>
                </c:pt>
                <c:pt idx="6">
                  <c:v>-15</c:v>
                </c:pt>
                <c:pt idx="7">
                  <c:v>0</c:v>
                </c:pt>
                <c:pt idx="8">
                  <c:v>-9</c:v>
                </c:pt>
                <c:pt idx="9">
                  <c:v>-11</c:v>
                </c:pt>
                <c:pt idx="10">
                  <c:v>-15</c:v>
                </c:pt>
                <c:pt idx="11" formatCode="General">
                  <c:v>-31</c:v>
                </c:pt>
                <c:pt idx="12" formatCode="General">
                  <c:v>-27</c:v>
                </c:pt>
                <c:pt idx="13" formatCode="General">
                  <c:v>-54</c:v>
                </c:pt>
                <c:pt idx="14">
                  <c:v>-35</c:v>
                </c:pt>
                <c:pt idx="15">
                  <c:v>-33</c:v>
                </c:pt>
                <c:pt idx="16" formatCode="General">
                  <c:v>-35</c:v>
                </c:pt>
                <c:pt idx="17">
                  <c:v>-50</c:v>
                </c:pt>
                <c:pt idx="18">
                  <c:v>-37</c:v>
                </c:pt>
                <c:pt idx="19">
                  <c:v>-46</c:v>
                </c:pt>
                <c:pt idx="20" formatCode="General">
                  <c:v>-31</c:v>
                </c:pt>
                <c:pt idx="21" formatCode="General">
                  <c:v>-40</c:v>
                </c:pt>
                <c:pt idx="22">
                  <c:v>-37</c:v>
                </c:pt>
                <c:pt idx="23">
                  <c:v>-36</c:v>
                </c:pt>
                <c:pt idx="24">
                  <c:v>-44</c:v>
                </c:pt>
              </c:numCache>
            </c:numRef>
          </c:val>
          <c:smooth val="1"/>
          <c:extLst>
            <c:ext xmlns:c16="http://schemas.microsoft.com/office/drawing/2014/chart" uri="{C3380CC4-5D6E-409C-BE32-E72D297353CC}">
              <c16:uniqueId val="{00000005-A8AC-42CB-81E6-F69595F37987}"/>
            </c:ext>
          </c:extLst>
        </c:ser>
        <c:ser>
          <c:idx val="1"/>
          <c:order val="1"/>
          <c:tx>
            <c:strRef>
              <c:f>Sheet1!$A$3</c:f>
              <c:strCache>
                <c:ptCount val="1"/>
                <c:pt idx="0">
                  <c:v>Outside Dublin</c:v>
                </c:pt>
              </c:strCache>
            </c:strRef>
          </c:tx>
          <c:spPr>
            <a:ln w="19050" cap="rnd" cmpd="sng" algn="ctr">
              <a:solidFill>
                <a:schemeClr val="accent5"/>
              </a:solidFill>
              <a:prstDash val="solid"/>
              <a:round/>
            </a:ln>
            <a:effectLst/>
          </c:spPr>
          <c:marker>
            <c:symbol val="none"/>
          </c:marker>
          <c:dLbls>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C8-40A8-B54D-2D7E29B15DB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Barlow" panose="00000500000000000000" pitchFamily="2" charset="0"/>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Sheet1!$B$3:$BP$3</c:f>
              <c:numCache>
                <c:formatCode>0</c:formatCode>
                <c:ptCount val="25"/>
                <c:pt idx="0">
                  <c:v>-42</c:v>
                </c:pt>
                <c:pt idx="1">
                  <c:v>-44</c:v>
                </c:pt>
                <c:pt idx="2">
                  <c:v>-42</c:v>
                </c:pt>
                <c:pt idx="3">
                  <c:v>-38</c:v>
                </c:pt>
                <c:pt idx="4">
                  <c:v>-29</c:v>
                </c:pt>
                <c:pt idx="5">
                  <c:v>-28</c:v>
                </c:pt>
                <c:pt idx="6">
                  <c:v>-24</c:v>
                </c:pt>
                <c:pt idx="7">
                  <c:v>-22</c:v>
                </c:pt>
                <c:pt idx="8">
                  <c:v>-28</c:v>
                </c:pt>
                <c:pt idx="9">
                  <c:v>-28</c:v>
                </c:pt>
                <c:pt idx="10">
                  <c:v>-31</c:v>
                </c:pt>
                <c:pt idx="11" formatCode="General">
                  <c:v>-44</c:v>
                </c:pt>
                <c:pt idx="12" formatCode="General">
                  <c:v>-44</c:v>
                </c:pt>
                <c:pt idx="13" formatCode="General">
                  <c:v>-64</c:v>
                </c:pt>
                <c:pt idx="14">
                  <c:v>-55</c:v>
                </c:pt>
                <c:pt idx="15">
                  <c:v>-50</c:v>
                </c:pt>
                <c:pt idx="16" formatCode="General">
                  <c:v>-50</c:v>
                </c:pt>
                <c:pt idx="17">
                  <c:v>-54</c:v>
                </c:pt>
                <c:pt idx="18">
                  <c:v>-54</c:v>
                </c:pt>
                <c:pt idx="19">
                  <c:v>-57</c:v>
                </c:pt>
                <c:pt idx="20" formatCode="General">
                  <c:v>-54</c:v>
                </c:pt>
                <c:pt idx="21" formatCode="General">
                  <c:v>-52</c:v>
                </c:pt>
                <c:pt idx="22">
                  <c:v>-49</c:v>
                </c:pt>
                <c:pt idx="23">
                  <c:v>-48</c:v>
                </c:pt>
                <c:pt idx="24">
                  <c:v>-64</c:v>
                </c:pt>
              </c:numCache>
            </c:numRef>
          </c:val>
          <c:smooth val="1"/>
          <c:extLst>
            <c:ext xmlns:c16="http://schemas.microsoft.com/office/drawing/2014/chart" uri="{C3380CC4-5D6E-409C-BE32-E72D297353CC}">
              <c16:uniqueId val="{0000000D-A8AC-42CB-81E6-F69595F37987}"/>
            </c:ext>
          </c:extLst>
        </c:ser>
        <c:ser>
          <c:idx val="2"/>
          <c:order val="2"/>
          <c:tx>
            <c:strRef>
              <c:f>Sheet1!$A$4</c:f>
              <c:strCache>
                <c:ptCount val="1"/>
                <c:pt idx="0">
                  <c:v>Rest of Leinster</c:v>
                </c:pt>
              </c:strCache>
            </c:strRef>
          </c:tx>
          <c:spPr>
            <a:ln w="19050" cap="rnd" cmpd="sng" algn="ctr">
              <a:solidFill>
                <a:srgbClr val="502F75"/>
              </a:solidFill>
              <a:prstDash val="solid"/>
              <a:round/>
            </a:ln>
            <a:effectLst/>
          </c:spPr>
          <c:marker>
            <c:symbol val="none"/>
          </c:marker>
          <c:dLbls>
            <c:dLbl>
              <c:idx val="24"/>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C8-40A8-B54D-2D7E29B15DB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Barlow" panose="00000500000000000000" pitchFamily="2" charset="0"/>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Sheet1!$B$4:$BP$4</c:f>
              <c:numCache>
                <c:formatCode>0</c:formatCode>
                <c:ptCount val="25"/>
                <c:pt idx="0">
                  <c:v>-41</c:v>
                </c:pt>
                <c:pt idx="1">
                  <c:v>-42</c:v>
                </c:pt>
                <c:pt idx="2">
                  <c:v>-41</c:v>
                </c:pt>
                <c:pt idx="3">
                  <c:v>-34</c:v>
                </c:pt>
                <c:pt idx="4">
                  <c:v>-30</c:v>
                </c:pt>
                <c:pt idx="5">
                  <c:v>-30</c:v>
                </c:pt>
                <c:pt idx="6">
                  <c:v>-17</c:v>
                </c:pt>
                <c:pt idx="7">
                  <c:v>-18</c:v>
                </c:pt>
                <c:pt idx="8">
                  <c:v>-24</c:v>
                </c:pt>
                <c:pt idx="9">
                  <c:v>-25</c:v>
                </c:pt>
                <c:pt idx="10">
                  <c:v>-33</c:v>
                </c:pt>
                <c:pt idx="11" formatCode="General">
                  <c:v>-40</c:v>
                </c:pt>
                <c:pt idx="12" formatCode="General">
                  <c:v>-41</c:v>
                </c:pt>
                <c:pt idx="13" formatCode="General">
                  <c:v>-61</c:v>
                </c:pt>
                <c:pt idx="14">
                  <c:v>-55</c:v>
                </c:pt>
                <c:pt idx="15">
                  <c:v>-50</c:v>
                </c:pt>
                <c:pt idx="16" formatCode="General">
                  <c:v>-52</c:v>
                </c:pt>
                <c:pt idx="17">
                  <c:v>-55</c:v>
                </c:pt>
                <c:pt idx="18">
                  <c:v>-44</c:v>
                </c:pt>
                <c:pt idx="19">
                  <c:v>-63</c:v>
                </c:pt>
                <c:pt idx="20" formatCode="General">
                  <c:v>-51</c:v>
                </c:pt>
                <c:pt idx="21" formatCode="General">
                  <c:v>-45</c:v>
                </c:pt>
                <c:pt idx="22">
                  <c:v>-49</c:v>
                </c:pt>
                <c:pt idx="23">
                  <c:v>-44</c:v>
                </c:pt>
                <c:pt idx="24">
                  <c:v>-65</c:v>
                </c:pt>
              </c:numCache>
            </c:numRef>
          </c:val>
          <c:smooth val="1"/>
          <c:extLst>
            <c:ext xmlns:c16="http://schemas.microsoft.com/office/drawing/2014/chart" uri="{C3380CC4-5D6E-409C-BE32-E72D297353CC}">
              <c16:uniqueId val="{00000014-A8AC-42CB-81E6-F69595F37987}"/>
            </c:ext>
          </c:extLst>
        </c:ser>
        <c:ser>
          <c:idx val="3"/>
          <c:order val="3"/>
          <c:tx>
            <c:strRef>
              <c:f>Sheet1!$A$5</c:f>
              <c:strCache>
                <c:ptCount val="1"/>
                <c:pt idx="0">
                  <c:v>Munster</c:v>
                </c:pt>
              </c:strCache>
            </c:strRef>
          </c:tx>
          <c:spPr>
            <a:ln w="19050" cap="rnd" cmpd="sng" algn="ctr">
              <a:solidFill>
                <a:srgbClr val="54C0E8"/>
              </a:solidFill>
              <a:prstDash val="solid"/>
              <a:round/>
            </a:ln>
            <a:effectLst/>
          </c:spPr>
          <c:marker>
            <c:symbol val="none"/>
          </c:marker>
          <c:dLbls>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C8-40A8-B54D-2D7E29B15DB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Barlow" panose="00000500000000000000" pitchFamily="2" charset="0"/>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Sheet1!$B$5:$BP$5</c:f>
              <c:numCache>
                <c:formatCode>0</c:formatCode>
                <c:ptCount val="25"/>
                <c:pt idx="0">
                  <c:v>-40</c:v>
                </c:pt>
                <c:pt idx="1">
                  <c:v>-40</c:v>
                </c:pt>
                <c:pt idx="2">
                  <c:v>-42</c:v>
                </c:pt>
                <c:pt idx="3">
                  <c:v>-41</c:v>
                </c:pt>
                <c:pt idx="4">
                  <c:v>-25</c:v>
                </c:pt>
                <c:pt idx="5">
                  <c:v>-26</c:v>
                </c:pt>
                <c:pt idx="6">
                  <c:v>-30</c:v>
                </c:pt>
                <c:pt idx="7">
                  <c:v>-27</c:v>
                </c:pt>
                <c:pt idx="8">
                  <c:v>-28</c:v>
                </c:pt>
                <c:pt idx="9">
                  <c:v>-27</c:v>
                </c:pt>
                <c:pt idx="10">
                  <c:v>-30</c:v>
                </c:pt>
                <c:pt idx="11" formatCode="General">
                  <c:v>-45</c:v>
                </c:pt>
                <c:pt idx="12" formatCode="General">
                  <c:v>-45</c:v>
                </c:pt>
                <c:pt idx="13" formatCode="General">
                  <c:v>-70</c:v>
                </c:pt>
                <c:pt idx="14">
                  <c:v>-55</c:v>
                </c:pt>
                <c:pt idx="15">
                  <c:v>-50</c:v>
                </c:pt>
                <c:pt idx="16" formatCode="General">
                  <c:v>-44</c:v>
                </c:pt>
                <c:pt idx="17">
                  <c:v>-51</c:v>
                </c:pt>
                <c:pt idx="18">
                  <c:v>-55</c:v>
                </c:pt>
                <c:pt idx="19">
                  <c:v>-52</c:v>
                </c:pt>
                <c:pt idx="20" formatCode="General">
                  <c:v>-54</c:v>
                </c:pt>
                <c:pt idx="21" formatCode="General">
                  <c:v>-52</c:v>
                </c:pt>
                <c:pt idx="22">
                  <c:v>-46</c:v>
                </c:pt>
                <c:pt idx="23">
                  <c:v>-45</c:v>
                </c:pt>
                <c:pt idx="24">
                  <c:v>-60</c:v>
                </c:pt>
              </c:numCache>
            </c:numRef>
          </c:val>
          <c:smooth val="1"/>
          <c:extLst>
            <c:ext xmlns:c16="http://schemas.microsoft.com/office/drawing/2014/chart" uri="{C3380CC4-5D6E-409C-BE32-E72D297353CC}">
              <c16:uniqueId val="{0000001C-A8AC-42CB-81E6-F69595F37987}"/>
            </c:ext>
          </c:extLst>
        </c:ser>
        <c:ser>
          <c:idx val="4"/>
          <c:order val="4"/>
          <c:tx>
            <c:strRef>
              <c:f>Sheet1!$A$6</c:f>
              <c:strCache>
                <c:ptCount val="1"/>
                <c:pt idx="0">
                  <c:v>Conn/Ulster</c:v>
                </c:pt>
              </c:strCache>
            </c:strRef>
          </c:tx>
          <c:spPr>
            <a:ln w="19050" cap="rnd" cmpd="sng" algn="ctr">
              <a:solidFill>
                <a:srgbClr val="FED402"/>
              </a:solidFill>
              <a:prstDash val="solid"/>
              <a:round/>
            </a:ln>
            <a:effectLst/>
          </c:spPr>
          <c:marker>
            <c:symbol val="none"/>
          </c:marker>
          <c:dLbls>
            <c:dLbl>
              <c:idx val="2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C8-40A8-B54D-2D7E29B15DB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Barlow" panose="00000500000000000000" pitchFamily="2" charset="0"/>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Sheet1!$B$1:$BP$1</c:f>
              <c:strCache>
                <c:ptCount val="25"/>
                <c:pt idx="0">
                  <c:v>Mar '24</c:v>
                </c:pt>
                <c:pt idx="1">
                  <c:v>Apr '24</c:v>
                </c:pt>
                <c:pt idx="2">
                  <c:v>May '24</c:v>
                </c:pt>
                <c:pt idx="3">
                  <c:v>Jun '24</c:v>
                </c:pt>
                <c:pt idx="4">
                  <c:v>Jul '24</c:v>
                </c:pt>
                <c:pt idx="5">
                  <c:v>Aug '24</c:v>
                </c:pt>
                <c:pt idx="6">
                  <c:v>Sep '24</c:v>
                </c:pt>
                <c:pt idx="7">
                  <c:v>Oct '24</c:v>
                </c:pt>
                <c:pt idx="8">
                  <c:v>Nov '24</c:v>
                </c:pt>
                <c:pt idx="9">
                  <c:v>Dec '24</c:v>
                </c:pt>
                <c:pt idx="10">
                  <c:v>Jan '25</c:v>
                </c:pt>
                <c:pt idx="11">
                  <c:v>Feb '25</c:v>
                </c:pt>
                <c:pt idx="12">
                  <c:v>Mar '25</c:v>
                </c:pt>
                <c:pt idx="13">
                  <c:v>Apr '25</c:v>
                </c:pt>
                <c:pt idx="14">
                  <c:v>May '25</c:v>
                </c:pt>
                <c:pt idx="15">
                  <c:v>Jun '25</c:v>
                </c:pt>
                <c:pt idx="16">
                  <c:v>Jul '25</c:v>
                </c:pt>
                <c:pt idx="17">
                  <c:v>Aug '25</c:v>
                </c:pt>
                <c:pt idx="18">
                  <c:v>Sep '25</c:v>
                </c:pt>
                <c:pt idx="19">
                  <c:v>Oct '25</c:v>
                </c:pt>
                <c:pt idx="20">
                  <c:v>Nov '25</c:v>
                </c:pt>
                <c:pt idx="21">
                  <c:v>Dec '25</c:v>
                </c:pt>
                <c:pt idx="22">
                  <c:v>Jan '26</c:v>
                </c:pt>
                <c:pt idx="23">
                  <c:v>Feb '26</c:v>
                </c:pt>
                <c:pt idx="24">
                  <c:v>Mar '26</c:v>
                </c:pt>
              </c:strCache>
            </c:strRef>
          </c:cat>
          <c:val>
            <c:numRef>
              <c:f>Sheet1!$B$6:$BP$6</c:f>
              <c:numCache>
                <c:formatCode>0</c:formatCode>
                <c:ptCount val="25"/>
                <c:pt idx="0">
                  <c:v>-45</c:v>
                </c:pt>
                <c:pt idx="1">
                  <c:v>-52</c:v>
                </c:pt>
                <c:pt idx="2">
                  <c:v>-46</c:v>
                </c:pt>
                <c:pt idx="3">
                  <c:v>-40</c:v>
                </c:pt>
                <c:pt idx="4">
                  <c:v>-33</c:v>
                </c:pt>
                <c:pt idx="5">
                  <c:v>-28</c:v>
                </c:pt>
                <c:pt idx="6">
                  <c:v>-24</c:v>
                </c:pt>
                <c:pt idx="7">
                  <c:v>-21</c:v>
                </c:pt>
                <c:pt idx="8">
                  <c:v>-33</c:v>
                </c:pt>
                <c:pt idx="9">
                  <c:v>-36</c:v>
                </c:pt>
                <c:pt idx="10">
                  <c:v>-27</c:v>
                </c:pt>
                <c:pt idx="11" formatCode="General">
                  <c:v>-48</c:v>
                </c:pt>
                <c:pt idx="12" formatCode="General">
                  <c:v>-46</c:v>
                </c:pt>
                <c:pt idx="13" formatCode="General">
                  <c:v>-59</c:v>
                </c:pt>
                <c:pt idx="14">
                  <c:v>-56</c:v>
                </c:pt>
                <c:pt idx="15">
                  <c:v>-50</c:v>
                </c:pt>
                <c:pt idx="16" formatCode="General">
                  <c:v>-58</c:v>
                </c:pt>
                <c:pt idx="17">
                  <c:v>-57</c:v>
                </c:pt>
                <c:pt idx="18">
                  <c:v>-65</c:v>
                </c:pt>
                <c:pt idx="19">
                  <c:v>-54</c:v>
                </c:pt>
                <c:pt idx="20" formatCode="General">
                  <c:v>-58</c:v>
                </c:pt>
                <c:pt idx="21" formatCode="General">
                  <c:v>-62</c:v>
                </c:pt>
                <c:pt idx="22">
                  <c:v>-55</c:v>
                </c:pt>
                <c:pt idx="23">
                  <c:v>-57</c:v>
                </c:pt>
                <c:pt idx="24">
                  <c:v>-67</c:v>
                </c:pt>
              </c:numCache>
            </c:numRef>
          </c:val>
          <c:smooth val="0"/>
          <c:extLst>
            <c:ext xmlns:c16="http://schemas.microsoft.com/office/drawing/2014/chart" uri="{C3380CC4-5D6E-409C-BE32-E72D297353CC}">
              <c16:uniqueId val="{00000000-1550-4C2D-B220-1EDE50591A1C}"/>
            </c:ext>
          </c:extLst>
        </c:ser>
        <c:dLbls>
          <c:showLegendKey val="0"/>
          <c:showVal val="0"/>
          <c:showCatName val="0"/>
          <c:showSerName val="0"/>
          <c:showPercent val="0"/>
          <c:showBubbleSize val="0"/>
        </c:dLbls>
        <c:smooth val="0"/>
        <c:axId val="879859560"/>
        <c:axId val="879859952"/>
      </c:lineChart>
      <c:catAx>
        <c:axId val="879859560"/>
        <c:scaling>
          <c:orientation val="minMax"/>
        </c:scaling>
        <c:delete val="0"/>
        <c:axPos val="b"/>
        <c:numFmt formatCode="General" sourceLinked="1"/>
        <c:majorTickMark val="none"/>
        <c:minorTickMark val="none"/>
        <c:tickLblPos val="low"/>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Barlow" panose="00000500000000000000" pitchFamily="2" charset="0"/>
                <a:ea typeface="+mn-ea"/>
                <a:cs typeface="+mn-cs"/>
              </a:defRPr>
            </a:pPr>
            <a:endParaRPr lang="en-US"/>
          </a:p>
        </c:txPr>
        <c:crossAx val="879859952"/>
        <c:crosses val="autoZero"/>
        <c:auto val="0"/>
        <c:lblAlgn val="ctr"/>
        <c:lblOffset val="100"/>
        <c:noMultiLvlLbl val="1"/>
      </c:catAx>
      <c:valAx>
        <c:axId val="879859952"/>
        <c:scaling>
          <c:orientation val="minMax"/>
          <c:max val="20"/>
          <c:min val="-100"/>
        </c:scaling>
        <c:delete val="0"/>
        <c:axPos val="l"/>
        <c:majorGridlines>
          <c:spPr>
            <a:ln w="6350" cap="flat" cmpd="sng" algn="ctr">
              <a:solidFill>
                <a:schemeClr val="bg1">
                  <a:lumMod val="8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Barlow" panose="00000500000000000000" pitchFamily="2" charset="0"/>
                <a:ea typeface="+mn-ea"/>
                <a:cs typeface="+mn-cs"/>
              </a:defRPr>
            </a:pPr>
            <a:endParaRPr lang="en-US"/>
          </a:p>
        </c:txPr>
        <c:crossAx val="879859560"/>
        <c:crosses val="autoZero"/>
        <c:crossBetween val="between"/>
      </c:valAx>
      <c:spPr>
        <a:noFill/>
        <a:ln w="25400">
          <a:noFill/>
        </a:ln>
        <a:effectLst/>
      </c:spPr>
    </c:plotArea>
    <c:legend>
      <c:legendPos val="t"/>
      <c:layout>
        <c:manualLayout>
          <c:xMode val="edge"/>
          <c:yMode val="edge"/>
          <c:x val="5.1974969836101989E-2"/>
          <c:y val="5.1423920716281678E-2"/>
          <c:w val="0.8999998463545309"/>
          <c:h val="4.429295708239659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Barlow" panose="00000500000000000000" pitchFamily="2" charset="0"/>
              <a:ea typeface="+mn-ea"/>
              <a:cs typeface="+mn-cs"/>
            </a:defRPr>
          </a:pPr>
          <a:endParaRPr lang="en-US"/>
        </a:p>
      </c:txPr>
    </c:legend>
    <c:plotVisOnly val="1"/>
    <c:dispBlanksAs val="gap"/>
    <c:showDLblsOverMax val="0"/>
  </c:chart>
  <c:spPr>
    <a:solidFill>
      <a:schemeClr val="bg1"/>
    </a:solidFill>
    <a:ln w="6350" cap="flat" cmpd="sng" algn="ctr">
      <a:noFill/>
      <a:prstDash val="solid"/>
      <a:miter lim="800000"/>
    </a:ln>
    <a:effectLst/>
  </c:spPr>
  <c:txPr>
    <a:bodyPr lIns="36000"/>
    <a:lstStyle/>
    <a:p>
      <a:pPr>
        <a:defRPr sz="800">
          <a:latin typeface="Barlow" panose="00000500000000000000" pitchFamily="2" charset="0"/>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111422543714576E-2"/>
          <c:y val="3.377309000583912E-2"/>
          <c:w val="0.91505277396541318"/>
          <c:h val="0.9511794092295143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Sheet1!$B$2:$B$13</c:f>
              <c:numCache>
                <c:formatCode>0</c:formatCode>
                <c:ptCount val="12"/>
                <c:pt idx="0">
                  <c:v>-40</c:v>
                </c:pt>
                <c:pt idx="1">
                  <c:v>-34</c:v>
                </c:pt>
                <c:pt idx="2">
                  <c:v>-30</c:v>
                </c:pt>
                <c:pt idx="3">
                  <c:v>-29</c:v>
                </c:pt>
                <c:pt idx="4">
                  <c:v>-28</c:v>
                </c:pt>
                <c:pt idx="5">
                  <c:v>-27</c:v>
                </c:pt>
                <c:pt idx="6">
                  <c:v>-27</c:v>
                </c:pt>
                <c:pt idx="7">
                  <c:v>-19</c:v>
                </c:pt>
                <c:pt idx="8">
                  <c:v>-18</c:v>
                </c:pt>
                <c:pt idx="9">
                  <c:v>-17</c:v>
                </c:pt>
                <c:pt idx="10">
                  <c:v>-17</c:v>
                </c:pt>
                <c:pt idx="11">
                  <c:v>-14</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2619A"/>
            </a:solidFill>
            <a:ln>
              <a:solidFill>
                <a:sysClr val="window" lastClr="FFFFFF"/>
              </a:solidFill>
            </a:ln>
          </c:spPr>
          <c:invertIfNegative val="0"/>
          <c:dLbls>
            <c:spPr>
              <a:noFill/>
              <a:ln>
                <a:noFill/>
              </a:ln>
              <a:effectLst/>
            </c:spPr>
            <c:txPr>
              <a:bodyPr wrap="square" lIns="38100" tIns="19050" rIns="38100" bIns="19050" anchor="ctr">
                <a:spAutoFit/>
              </a:bodyPr>
              <a:lstStyle/>
              <a:p>
                <a:pPr>
                  <a:defRPr>
                    <a:latin typeface="Barlow"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Governance and civil society – improving government accountability, addressing corruption,  protecting human rights, and ensuring peace and security and the rule of law</c:v>
                </c:pt>
                <c:pt idx="1">
                  <c:v>Agriculture – supporting farmers and agribusinesses  to grow food and other crops, providing training, seeds and other inputs</c:v>
                </c:pt>
                <c:pt idx="2">
                  <c:v>Infrastructure – providing roads and telecommunications, building schools, clinics etc</c:v>
                </c:pt>
                <c:pt idx="3">
                  <c:v>Economic growth – creating jobs and supporting the economy</c:v>
                </c:pt>
                <c:pt idx="4">
                  <c:v>Social  Protection systems–  working with developing country governments to address poverty through providing housing and benefits to people unable to work due to sickness, injury, old age, or children</c:v>
                </c:pt>
                <c:pt idx="5">
                  <c:v>Disaster relief – helping in emergencies and urgent humanitarian crises</c:v>
                </c:pt>
                <c:pt idx="6">
                  <c:v>Women’s equality – support women’s rights, gender equality, improve women’s economic and political empowerment,  help eliminate violence against women</c:v>
                </c:pt>
                <c:pt idx="7">
                  <c:v>Energy – providing electricity and other energy services through the national system or with small-scale energy systems</c:v>
                </c:pt>
                <c:pt idx="8">
                  <c:v>Environmental protection – addressing climate change, air pollution, and protecting animals and their habitats</c:v>
                </c:pt>
                <c:pt idx="9">
                  <c:v>Family planning – access to contraception and other family services</c:v>
                </c:pt>
                <c:pt idx="10">
                  <c:v>Debt relief – reducing debts owed by poor countries</c:v>
                </c:pt>
                <c:pt idx="11">
                  <c:v>Migration and refugee flows – protection of refugees and support for safe and responsible migration</c:v>
                </c:pt>
              </c:strCache>
            </c:strRef>
          </c:cat>
          <c:val>
            <c:numRef>
              <c:f>Sheet1!$C$2:$C$13</c:f>
              <c:numCache>
                <c:formatCode>General</c:formatCode>
                <c:ptCount val="12"/>
                <c:pt idx="0">
                  <c:v>33</c:v>
                </c:pt>
                <c:pt idx="1">
                  <c:v>24</c:v>
                </c:pt>
                <c:pt idx="2" formatCode="0">
                  <c:v>29</c:v>
                </c:pt>
                <c:pt idx="3" formatCode="0">
                  <c:v>31</c:v>
                </c:pt>
                <c:pt idx="4" formatCode="0">
                  <c:v>26</c:v>
                </c:pt>
                <c:pt idx="5" formatCode="0">
                  <c:v>25</c:v>
                </c:pt>
                <c:pt idx="6" formatCode="0">
                  <c:v>33</c:v>
                </c:pt>
                <c:pt idx="7">
                  <c:v>14</c:v>
                </c:pt>
                <c:pt idx="8" formatCode="0">
                  <c:v>26</c:v>
                </c:pt>
                <c:pt idx="9" formatCode="0">
                  <c:v>13</c:v>
                </c:pt>
                <c:pt idx="10" formatCode="0">
                  <c:v>22</c:v>
                </c:pt>
                <c:pt idx="11" formatCode="0">
                  <c:v>23</c:v>
                </c:pt>
              </c:numCache>
            </c:numRef>
          </c:val>
          <c:extLst>
            <c:ext xmlns:c16="http://schemas.microsoft.com/office/drawing/2014/chart" uri="{C3380CC4-5D6E-409C-BE32-E72D297353CC}">
              <c16:uniqueId val="{00000000-EAFE-4773-B11D-D02957C3F57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6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rgbClr val="D61D6E"/>
              </a:solidFill>
              <a:ln w="19050">
                <a:solidFill>
                  <a:schemeClr val="bg1"/>
                </a:solidFill>
              </a:ln>
              <a:effectLst/>
            </c:spPr>
            <c:extLst>
              <c:ext xmlns:c16="http://schemas.microsoft.com/office/drawing/2014/chart" uri="{C3380CC4-5D6E-409C-BE32-E72D297353CC}">
                <c16:uniqueId val="{00000001-53CB-43FA-A914-BB47B0B21486}"/>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53CB-43FA-A914-BB47B0B21486}"/>
              </c:ext>
            </c:extLst>
          </c:dPt>
          <c:cat>
            <c:strRef>
              <c:f>Sheet1!$A$2:$A$3</c:f>
              <c:strCache>
                <c:ptCount val="2"/>
                <c:pt idx="0">
                  <c:v>1st Qtr</c:v>
                </c:pt>
                <c:pt idx="1">
                  <c:v>2nd Qtr</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53CB-43FA-A914-BB47B0B2148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491873776129801E-2"/>
          <c:y val="5.3324398259003453E-2"/>
          <c:w val="0.98508126223870196"/>
          <c:h val="0.93030450779728358"/>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7-4539-A949-1EC00804C4CB}"/>
                </c:ext>
              </c:extLst>
            </c:dLbl>
            <c:numFmt formatCode="0;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Sheet1!$B$2:$B$6</c:f>
              <c:numCache>
                <c:formatCode>0</c:formatCode>
                <c:ptCount val="5"/>
                <c:pt idx="0">
                  <c:v>-57</c:v>
                </c:pt>
                <c:pt idx="1">
                  <c:v>-46</c:v>
                </c:pt>
                <c:pt idx="2">
                  <c:v>-46</c:v>
                </c:pt>
                <c:pt idx="3">
                  <c:v>-42</c:v>
                </c:pt>
                <c:pt idx="4">
                  <c:v>-13</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2619A"/>
            </a:solidFill>
            <a:ln w="12700">
              <a:solidFill>
                <a:srgbClr val="FFFFFF"/>
              </a:solidFill>
              <a:prstDash val="solid"/>
            </a:ln>
          </c:spPr>
          <c:invertIfNegative val="0"/>
          <c:dLbls>
            <c:numFmt formatCode="#,##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 (either traditional or online TV)</c:v>
                </c:pt>
                <c:pt idx="1">
                  <c:v>Newspapers/press (either traditional print or online)</c:v>
                </c:pt>
                <c:pt idx="2">
                  <c:v>Social media sites/platforms (Facebook, X (Twitter), etc.)</c:v>
                </c:pt>
                <c:pt idx="3">
                  <c:v>Radio (either traditional or online radio)</c:v>
                </c:pt>
                <c:pt idx="4">
                  <c:v>Podcasts</c:v>
                </c:pt>
              </c:strCache>
            </c:strRef>
          </c:cat>
          <c:val>
            <c:numRef>
              <c:f>Sheet1!$C$2:$C$6</c:f>
              <c:numCache>
                <c:formatCode>0</c:formatCode>
                <c:ptCount val="5"/>
                <c:pt idx="0" formatCode="General">
                  <c:v>47</c:v>
                </c:pt>
                <c:pt idx="1">
                  <c:v>47</c:v>
                </c:pt>
                <c:pt idx="2">
                  <c:v>51</c:v>
                </c:pt>
                <c:pt idx="3" formatCode="General">
                  <c:v>35</c:v>
                </c:pt>
                <c:pt idx="4">
                  <c:v>19</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377320966951005E-2"/>
          <c:w val="1"/>
          <c:h val="0.95681173646247253"/>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0"/>
              <c:tx>
                <c:rich>
                  <a:bodyPr/>
                  <a:lstStyle/>
                  <a:p>
                    <a:fld id="{A3A7C735-8622-4E04-8259-B2FDBA534E91}" type="VALUE">
                      <a:rPr lang="en-US"/>
                      <a:pPr/>
                      <a:t>[VALUE]</a:t>
                    </a:fld>
                    <a:endParaRPr lang="en-I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417-4539-A949-1EC00804C4CB}"/>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Sheet1!$B$2:$B$13</c:f>
              <c:numCache>
                <c:formatCode>0</c:formatCode>
                <c:ptCount val="12"/>
                <c:pt idx="0">
                  <c:v>-43</c:v>
                </c:pt>
                <c:pt idx="1">
                  <c:v>-34</c:v>
                </c:pt>
                <c:pt idx="2">
                  <c:v>-32</c:v>
                </c:pt>
                <c:pt idx="3">
                  <c:v>-30</c:v>
                </c:pt>
                <c:pt idx="4">
                  <c:v>-29</c:v>
                </c:pt>
                <c:pt idx="5">
                  <c:v>-28</c:v>
                </c:pt>
                <c:pt idx="6">
                  <c:v>-26</c:v>
                </c:pt>
                <c:pt idx="7">
                  <c:v>-25</c:v>
                </c:pt>
                <c:pt idx="8">
                  <c:v>-22</c:v>
                </c:pt>
                <c:pt idx="9">
                  <c:v>-14</c:v>
                </c:pt>
                <c:pt idx="10">
                  <c:v>-11</c:v>
                </c:pt>
                <c:pt idx="11">
                  <c:v>-7</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2619A"/>
            </a:solidFill>
            <a:ln>
              <a:solidFill>
                <a:sysClr val="window" lastClr="FFFFFF"/>
              </a:solidFill>
            </a:ln>
          </c:spPr>
          <c:invertIfNegative val="0"/>
          <c:dLbls>
            <c:spPr>
              <a:noFill/>
              <a:ln>
                <a:noFill/>
              </a:ln>
              <a:effectLst/>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Government policy</c:v>
                </c:pt>
                <c:pt idx="1">
                  <c:v>News and current affairs programmes/items</c:v>
                </c:pt>
                <c:pt idx="2">
                  <c:v>Social media (X (Twitter), Facebook, etc.)</c:v>
                </c:pt>
                <c:pt idx="3">
                  <c:v>Special interest groups/lobby groups/social campaigns</c:v>
                </c:pt>
                <c:pt idx="4">
                  <c:v>Political parties/organisations</c:v>
                </c:pt>
                <c:pt idx="5">
                  <c:v>Local community groups/initiatives</c:v>
                </c:pt>
                <c:pt idx="6">
                  <c:v>Individual citizens</c:v>
                </c:pt>
                <c:pt idx="7">
                  <c:v>Global organisations (e.g. UN, WHO, EU, IMF, etc.)</c:v>
                </c:pt>
                <c:pt idx="8">
                  <c:v>Schools/colleges/universities</c:v>
                </c:pt>
                <c:pt idx="9">
                  <c:v>Celebrities/influencers</c:v>
                </c:pt>
                <c:pt idx="10">
                  <c:v>Wealthy individuals/philanthropists</c:v>
                </c:pt>
                <c:pt idx="11">
                  <c:v>Religious bodies/organisations</c:v>
                </c:pt>
              </c:strCache>
            </c:strRef>
          </c:cat>
          <c:val>
            <c:numRef>
              <c:f>Sheet1!$C$2:$C$13</c:f>
              <c:numCache>
                <c:formatCode>0</c:formatCode>
                <c:ptCount val="12"/>
                <c:pt idx="0">
                  <c:v>40</c:v>
                </c:pt>
                <c:pt idx="1">
                  <c:v>30</c:v>
                </c:pt>
                <c:pt idx="2">
                  <c:v>38</c:v>
                </c:pt>
                <c:pt idx="3">
                  <c:v>32</c:v>
                </c:pt>
                <c:pt idx="4">
                  <c:v>26</c:v>
                </c:pt>
                <c:pt idx="5">
                  <c:v>23</c:v>
                </c:pt>
                <c:pt idx="6">
                  <c:v>24</c:v>
                </c:pt>
                <c:pt idx="7">
                  <c:v>27</c:v>
                </c:pt>
                <c:pt idx="8">
                  <c:v>26</c:v>
                </c:pt>
                <c:pt idx="9">
                  <c:v>15</c:v>
                </c:pt>
                <c:pt idx="10">
                  <c:v>12</c:v>
                </c:pt>
                <c:pt idx="11">
                  <c:v>7</c:v>
                </c:pt>
              </c:numCache>
            </c:numRef>
          </c:val>
          <c:extLst>
            <c:ext xmlns:c16="http://schemas.microsoft.com/office/drawing/2014/chart" uri="{C3380CC4-5D6E-409C-BE32-E72D297353CC}">
              <c16:uniqueId val="{00000000-EAFE-4773-B11D-D02957C3F57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4797009887041814E-2"/>
          <c:w val="1"/>
          <c:h val="0.94443668193881547"/>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94-4261-AEC5-E9C80189FAB8}"/>
                </c:ext>
              </c:extLst>
            </c:dLbl>
            <c:numFmt formatCode="0;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Sheet1!$B$2:$B$13</c:f>
              <c:numCache>
                <c:formatCode>0</c:formatCode>
                <c:ptCount val="12"/>
                <c:pt idx="0">
                  <c:v>-48</c:v>
                </c:pt>
                <c:pt idx="1">
                  <c:v>-47</c:v>
                </c:pt>
                <c:pt idx="2">
                  <c:v>-35</c:v>
                </c:pt>
                <c:pt idx="3">
                  <c:v>-30</c:v>
                </c:pt>
                <c:pt idx="4">
                  <c:v>-29</c:v>
                </c:pt>
                <c:pt idx="5">
                  <c:v>-27</c:v>
                </c:pt>
                <c:pt idx="6">
                  <c:v>-19</c:v>
                </c:pt>
                <c:pt idx="7">
                  <c:v>-17</c:v>
                </c:pt>
                <c:pt idx="8">
                  <c:v>-15</c:v>
                </c:pt>
                <c:pt idx="9">
                  <c:v>-14</c:v>
                </c:pt>
                <c:pt idx="10">
                  <c:v>-10</c:v>
                </c:pt>
                <c:pt idx="11">
                  <c:v>-8</c:v>
                </c:pt>
              </c:numCache>
            </c:numRef>
          </c:val>
          <c:extLst>
            <c:ext xmlns:c16="http://schemas.microsoft.com/office/drawing/2014/chart" uri="{C3380CC4-5D6E-409C-BE32-E72D297353CC}">
              <c16:uniqueId val="{00000001-9417-4539-A949-1EC00804C4CB}"/>
            </c:ext>
          </c:extLst>
        </c:ser>
        <c:ser>
          <c:idx val="1"/>
          <c:order val="1"/>
          <c:tx>
            <c:strRef>
              <c:f>Sheet1!$C$1</c:f>
              <c:strCache>
                <c:ptCount val="1"/>
                <c:pt idx="0">
                  <c:v>S.1</c:v>
                </c:pt>
              </c:strCache>
            </c:strRef>
          </c:tx>
          <c:spPr>
            <a:solidFill>
              <a:srgbClr val="E2619A"/>
            </a:solidFill>
            <a:ln w="12700">
              <a:solidFill>
                <a:srgbClr val="FFFFFF"/>
              </a:solidFill>
              <a:prstDash val="solid"/>
            </a:ln>
          </c:spPr>
          <c:invertIfNegative val="0"/>
          <c:dLbls>
            <c:dLbl>
              <c:idx val="10"/>
              <c:layout>
                <c:manualLayout>
                  <c:x val="2.119170820185853E-2"/>
                  <c:y val="-5.31290055923488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99-4466-8250-24C5BC236E14}"/>
                </c:ext>
              </c:extLst>
            </c:dLbl>
            <c:dLbl>
              <c:idx val="11"/>
              <c:layout>
                <c:manualLayout>
                  <c:x val="1.41278054679056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99-4466-8250-24C5BC236E14}"/>
                </c:ext>
              </c:extLst>
            </c:dLbl>
            <c:numFmt formatCode="#,##0" sourceLinked="0"/>
            <c:spPr>
              <a:noFill/>
              <a:ln w="25400">
                <a:noFill/>
              </a:ln>
            </c:spPr>
            <c:txPr>
              <a:bodyPr anchorCtr="0"/>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TV news (either traditional or online TV)</c:v>
                </c:pt>
                <c:pt idx="1">
                  <c:v>My family/family members</c:v>
                </c:pt>
                <c:pt idx="2">
                  <c:v>Social Media (Facebook, X (Twitter), Instagram etc.)</c:v>
                </c:pt>
                <c:pt idx="3">
                  <c:v>Friends</c:v>
                </c:pt>
                <c:pt idx="4">
                  <c:v>Newspapers (either traditional print or online)</c:v>
                </c:pt>
                <c:pt idx="5">
                  <c:v>Radio news (either traditional or online radio)</c:v>
                </c:pt>
                <c:pt idx="6">
                  <c:v>Special interest groups/representative organisations</c:v>
                </c:pt>
                <c:pt idx="7">
                  <c:v>Political parties/organisations</c:v>
                </c:pt>
                <c:pt idx="8">
                  <c:v>Podcasts</c:v>
                </c:pt>
                <c:pt idx="9">
                  <c:v>Schools/colleges/universities</c:v>
                </c:pt>
                <c:pt idx="10">
                  <c:v>Celebrities/influencers</c:v>
                </c:pt>
                <c:pt idx="11">
                  <c:v>Religious bodies/organisations</c:v>
                </c:pt>
              </c:strCache>
            </c:strRef>
          </c:cat>
          <c:val>
            <c:numRef>
              <c:f>Sheet1!$C$2:$C$13</c:f>
              <c:numCache>
                <c:formatCode>General</c:formatCode>
                <c:ptCount val="12"/>
                <c:pt idx="0">
                  <c:v>40</c:v>
                </c:pt>
                <c:pt idx="1">
                  <c:v>35</c:v>
                </c:pt>
                <c:pt idx="2" formatCode="0">
                  <c:v>44</c:v>
                </c:pt>
                <c:pt idx="3" formatCode="0">
                  <c:v>28</c:v>
                </c:pt>
                <c:pt idx="4" formatCode="0">
                  <c:v>28</c:v>
                </c:pt>
                <c:pt idx="5">
                  <c:v>22</c:v>
                </c:pt>
                <c:pt idx="6" formatCode="0">
                  <c:v>25</c:v>
                </c:pt>
                <c:pt idx="7" formatCode="0">
                  <c:v>15</c:v>
                </c:pt>
                <c:pt idx="8" formatCode="0">
                  <c:v>20</c:v>
                </c:pt>
                <c:pt idx="9" formatCode="0">
                  <c:v>16</c:v>
                </c:pt>
                <c:pt idx="10" formatCode="0">
                  <c:v>16</c:v>
                </c:pt>
                <c:pt idx="11" formatCode="0">
                  <c:v>12</c:v>
                </c:pt>
              </c:numCache>
            </c:numRef>
          </c:val>
          <c:extLst>
            <c:ext xmlns:c16="http://schemas.microsoft.com/office/drawing/2014/chart" uri="{C3380CC4-5D6E-409C-BE32-E72D297353CC}">
              <c16:uniqueId val="{00000002-9417-4539-A949-1EC00804C4CB}"/>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rgbClr val="D61D6E"/>
              </a:solidFill>
              <a:ln w="19050">
                <a:solidFill>
                  <a:schemeClr val="bg1"/>
                </a:solidFill>
              </a:ln>
              <a:effectLst/>
            </c:spPr>
            <c:extLst>
              <c:ext xmlns:c16="http://schemas.microsoft.com/office/drawing/2014/chart" uri="{C3380CC4-5D6E-409C-BE32-E72D297353CC}">
                <c16:uniqueId val="{00000001-BBBD-431A-B704-D8C949A19367}"/>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BBBD-431A-B704-D8C949A19367}"/>
              </c:ext>
            </c:extLst>
          </c:dPt>
          <c:cat>
            <c:strRef>
              <c:f>Sheet1!$A$2:$A$3</c:f>
              <c:strCache>
                <c:ptCount val="2"/>
                <c:pt idx="0">
                  <c:v>1st Qtr</c:v>
                </c:pt>
                <c:pt idx="1">
                  <c:v>2nd Qtr</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BBBD-431A-B704-D8C949A1936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70368135184068"/>
          <c:y val="3.377320966951005E-2"/>
          <c:w val="0.8372963186481593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43-4704-A83D-6FD7F57D0BD9}"/>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ABC1F</c:v>
                </c:pt>
                <c:pt idx="1">
                  <c:v>C2DE</c:v>
                </c:pt>
              </c:strCache>
            </c:strRef>
          </c:cat>
          <c:val>
            <c:numRef>
              <c:f>Sheet1!$B$2:$B$3</c:f>
              <c:numCache>
                <c:formatCode>0</c:formatCode>
                <c:ptCount val="2"/>
                <c:pt idx="0">
                  <c:v>-52</c:v>
                </c:pt>
                <c:pt idx="1">
                  <c:v>-48</c:v>
                </c:pt>
              </c:numCache>
            </c:numRef>
          </c:val>
          <c:extLst>
            <c:ext xmlns:c16="http://schemas.microsoft.com/office/drawing/2014/chart" uri="{C3380CC4-5D6E-409C-BE32-E72D297353CC}">
              <c16:uniqueId val="{00000001-7C43-4704-A83D-6FD7F57D0BD9}"/>
            </c:ext>
          </c:extLst>
        </c:ser>
        <c:ser>
          <c:idx val="1"/>
          <c:order val="1"/>
          <c:tx>
            <c:strRef>
              <c:f>Sheet1!$C$1</c:f>
              <c:strCache>
                <c:ptCount val="1"/>
                <c:pt idx="0">
                  <c:v>S.1</c:v>
                </c:pt>
              </c:strCache>
            </c:strRef>
          </c:tx>
          <c:spPr>
            <a:solidFill>
              <a:srgbClr val="CBF6F6"/>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ABC1F</c:v>
                </c:pt>
                <c:pt idx="1">
                  <c:v>C2DE</c:v>
                </c:pt>
              </c:strCache>
            </c:strRef>
          </c:cat>
          <c:val>
            <c:numRef>
              <c:f>Sheet1!$C$2:$C$3</c:f>
              <c:numCache>
                <c:formatCode>General</c:formatCode>
                <c:ptCount val="2"/>
                <c:pt idx="0" formatCode="0">
                  <c:v>63</c:v>
                </c:pt>
                <c:pt idx="1">
                  <c:v>37</c:v>
                </c:pt>
              </c:numCache>
            </c:numRef>
          </c:val>
          <c:extLst>
            <c:ext xmlns:c16="http://schemas.microsoft.com/office/drawing/2014/chart" uri="{C3380CC4-5D6E-409C-BE32-E72D297353CC}">
              <c16:uniqueId val="{00000002-7C43-4704-A83D-6FD7F57D0BD9}"/>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6893319160226251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ED-4169-ABCA-CF300A112253}"/>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Male</c:v>
                </c:pt>
                <c:pt idx="1">
                  <c:v>Female</c:v>
                </c:pt>
              </c:strCache>
            </c:strRef>
          </c:cat>
          <c:val>
            <c:numRef>
              <c:f>Sheet1!$B$2:$B$3</c:f>
              <c:numCache>
                <c:formatCode>0</c:formatCode>
                <c:ptCount val="2"/>
                <c:pt idx="0">
                  <c:v>-49</c:v>
                </c:pt>
                <c:pt idx="1">
                  <c:v>-51</c:v>
                </c:pt>
              </c:numCache>
            </c:numRef>
          </c:val>
          <c:extLst>
            <c:ext xmlns:c16="http://schemas.microsoft.com/office/drawing/2014/chart" uri="{C3380CC4-5D6E-409C-BE32-E72D297353CC}">
              <c16:uniqueId val="{00000001-D3ED-4169-ABCA-CF300A112253}"/>
            </c:ext>
          </c:extLst>
        </c:ser>
        <c:ser>
          <c:idx val="1"/>
          <c:order val="1"/>
          <c:tx>
            <c:strRef>
              <c:f>Sheet1!$C$1</c:f>
              <c:strCache>
                <c:ptCount val="1"/>
                <c:pt idx="0">
                  <c:v>S.1</c:v>
                </c:pt>
              </c:strCache>
            </c:strRef>
          </c:tx>
          <c:spPr>
            <a:solidFill>
              <a:srgbClr val="CBF6F6"/>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c:v>
                </c:pt>
                <c:pt idx="1">
                  <c:v>Female</c:v>
                </c:pt>
              </c:strCache>
            </c:strRef>
          </c:cat>
          <c:val>
            <c:numRef>
              <c:f>Sheet1!$C$2:$C$3</c:f>
              <c:numCache>
                <c:formatCode>0</c:formatCode>
                <c:ptCount val="2"/>
                <c:pt idx="0">
                  <c:v>53</c:v>
                </c:pt>
                <c:pt idx="1">
                  <c:v>47</c:v>
                </c:pt>
              </c:numCache>
            </c:numRef>
          </c:val>
          <c:extLst>
            <c:ext xmlns:c16="http://schemas.microsoft.com/office/drawing/2014/chart" uri="{C3380CC4-5D6E-409C-BE32-E72D297353CC}">
              <c16:uniqueId val="{00000002-D3ED-4169-ABCA-CF300A112253}"/>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153125735501189"/>
          <c:y val="3.377320966951005E-2"/>
          <c:w val="0.77846874264498811"/>
          <c:h val="0.96608911652108631"/>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F1-4750-B138-82F34CDA19B0}"/>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Up to 24</c:v>
                </c:pt>
                <c:pt idx="1">
                  <c:v>25-34</c:v>
                </c:pt>
                <c:pt idx="2">
                  <c:v>35-49</c:v>
                </c:pt>
                <c:pt idx="3">
                  <c:v>50-64</c:v>
                </c:pt>
                <c:pt idx="4">
                  <c:v>65+</c:v>
                </c:pt>
              </c:strCache>
            </c:strRef>
          </c:cat>
          <c:val>
            <c:numRef>
              <c:f>Sheet1!$B$2:$B$6</c:f>
              <c:numCache>
                <c:formatCode>0</c:formatCode>
                <c:ptCount val="5"/>
                <c:pt idx="0">
                  <c:v>-11</c:v>
                </c:pt>
                <c:pt idx="1">
                  <c:v>-16</c:v>
                </c:pt>
                <c:pt idx="2">
                  <c:v>-28</c:v>
                </c:pt>
                <c:pt idx="3">
                  <c:v>-25</c:v>
                </c:pt>
                <c:pt idx="4">
                  <c:v>-20</c:v>
                </c:pt>
              </c:numCache>
            </c:numRef>
          </c:val>
          <c:extLst>
            <c:ext xmlns:c16="http://schemas.microsoft.com/office/drawing/2014/chart" uri="{C3380CC4-5D6E-409C-BE32-E72D297353CC}">
              <c16:uniqueId val="{00000001-69F1-4750-B138-82F34CDA19B0}"/>
            </c:ext>
          </c:extLst>
        </c:ser>
        <c:ser>
          <c:idx val="1"/>
          <c:order val="1"/>
          <c:tx>
            <c:strRef>
              <c:f>Sheet1!$C$1</c:f>
              <c:strCache>
                <c:ptCount val="1"/>
                <c:pt idx="0">
                  <c:v>S.1</c:v>
                </c:pt>
              </c:strCache>
            </c:strRef>
          </c:tx>
          <c:spPr>
            <a:solidFill>
              <a:srgbClr val="CBF6F6"/>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Up to 24</c:v>
                </c:pt>
                <c:pt idx="1">
                  <c:v>25-34</c:v>
                </c:pt>
                <c:pt idx="2">
                  <c:v>35-49</c:v>
                </c:pt>
                <c:pt idx="3">
                  <c:v>50-64</c:v>
                </c:pt>
                <c:pt idx="4">
                  <c:v>65+</c:v>
                </c:pt>
              </c:strCache>
            </c:strRef>
          </c:cat>
          <c:val>
            <c:numRef>
              <c:f>Sheet1!$C$2:$C$6</c:f>
              <c:numCache>
                <c:formatCode>0</c:formatCode>
                <c:ptCount val="5"/>
                <c:pt idx="0">
                  <c:v>13</c:v>
                </c:pt>
                <c:pt idx="1">
                  <c:v>16</c:v>
                </c:pt>
                <c:pt idx="2">
                  <c:v>25</c:v>
                </c:pt>
                <c:pt idx="3">
                  <c:v>23</c:v>
                </c:pt>
                <c:pt idx="4">
                  <c:v>23</c:v>
                </c:pt>
              </c:numCache>
            </c:numRef>
          </c:val>
          <c:extLst>
            <c:ext xmlns:c16="http://schemas.microsoft.com/office/drawing/2014/chart" uri="{C3380CC4-5D6E-409C-BE32-E72D297353CC}">
              <c16:uniqueId val="{00000002-69F1-4750-B138-82F34CDA19B0}"/>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705496062267547"/>
          <c:y val="2.4785395993445196E-2"/>
          <c:w val="0.63174369468997371"/>
          <c:h val="0.8744806423485820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AA-47FC-ADE3-136B6AA083B2}"/>
                </c:ext>
              </c:extLst>
            </c:dLbl>
            <c:numFmt formatCode="#,##0.00;[Black]#,##0"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Sheet1!$B$2:$B$7</c:f>
              <c:numCache>
                <c:formatCode>0</c:formatCode>
                <c:ptCount val="6"/>
                <c:pt idx="0">
                  <c:v>-33</c:v>
                </c:pt>
                <c:pt idx="1">
                  <c:v>-9</c:v>
                </c:pt>
                <c:pt idx="2">
                  <c:v>-11</c:v>
                </c:pt>
                <c:pt idx="3">
                  <c:v>-14</c:v>
                </c:pt>
                <c:pt idx="4">
                  <c:v>-8</c:v>
                </c:pt>
                <c:pt idx="5">
                  <c:v>-26</c:v>
                </c:pt>
              </c:numCache>
            </c:numRef>
          </c:val>
          <c:extLst>
            <c:ext xmlns:c16="http://schemas.microsoft.com/office/drawing/2014/chart" uri="{C3380CC4-5D6E-409C-BE32-E72D297353CC}">
              <c16:uniqueId val="{00000001-BBAA-47FC-ADE3-136B6AA083B2}"/>
            </c:ext>
          </c:extLst>
        </c:ser>
        <c:ser>
          <c:idx val="1"/>
          <c:order val="1"/>
          <c:tx>
            <c:strRef>
              <c:f>Sheet1!$C$1</c:f>
              <c:strCache>
                <c:ptCount val="1"/>
                <c:pt idx="0">
                  <c:v>S.1</c:v>
                </c:pt>
              </c:strCache>
            </c:strRef>
          </c:tx>
          <c:spPr>
            <a:solidFill>
              <a:srgbClr val="CBF6F6"/>
            </a:solidFill>
            <a:ln w="12700">
              <a:solidFill>
                <a:srgbClr val="FFFFFF"/>
              </a:solidFill>
              <a:prstDash val="solid"/>
            </a:ln>
          </c:spPr>
          <c:invertIfNegative val="0"/>
          <c:dLbls>
            <c:dLbl>
              <c:idx val="1"/>
              <c:layout>
                <c:manualLayout>
                  <c:x val="2.072635596063885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AA-47FC-ADE3-136B6AA083B2}"/>
                </c:ext>
              </c:extLst>
            </c:dLbl>
            <c:dLbl>
              <c:idx val="2"/>
              <c:layout>
                <c:manualLayout>
                  <c:x val="3.7307440729149786E-2"/>
                  <c:y val="-5.899687199039939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AA-47FC-ADE3-136B6AA083B2}"/>
                </c:ext>
              </c:extLst>
            </c:dLbl>
            <c:dLbl>
              <c:idx val="3"/>
              <c:layout>
                <c:manualLayout>
                  <c:x val="2.487162715276655E-2"/>
                  <c:y val="-5.90015177792014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AA-47FC-ADE3-136B6AA083B2}"/>
                </c:ext>
              </c:extLst>
            </c:dLbl>
            <c:dLbl>
              <c:idx val="4"/>
              <c:layout>
                <c:manualLayout>
                  <c:x val="3.7307440729149939E-2"/>
                  <c:y val="1.1800303555840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BAA-47FC-ADE3-136B6AA083B2}"/>
                </c:ext>
              </c:extLst>
            </c:dLbl>
            <c:numFmt formatCode="#,##0_ ;\-#,##0\ " sourceLinked="0"/>
            <c:spPr>
              <a:noFill/>
              <a:ln w="25400">
                <a:noFill/>
              </a:ln>
            </c:spPr>
            <c:txPr>
              <a:bodyPr wrap="square" lIns="38100" tIns="19050" rIns="38100" bIns="19050" anchor="ctr" anchorCtr="0">
                <a:spAutoFit/>
              </a:bodyPr>
              <a:lstStyle/>
              <a:p>
                <a:pPr algn="ctr">
                  <a:defRPr lang="en-US" sz="1000" b="1" i="0" u="none" strike="noStrike" kern="1200" baseline="0">
                    <a:solidFill>
                      <a:schemeClr val="tx1"/>
                    </a:solidFill>
                    <a:latin typeface="Barlow" panose="00000500000000000000" pitchFamily="2" charset="0"/>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Single</c:v>
                </c:pt>
                <c:pt idx="1">
                  <c:v>Pre Family</c:v>
                </c:pt>
                <c:pt idx="2">
                  <c:v>Family Pre School</c:v>
                </c:pt>
                <c:pt idx="3">
                  <c:v>Family Pre Teen</c:v>
                </c:pt>
                <c:pt idx="4">
                  <c:v>Family Teen</c:v>
                </c:pt>
                <c:pt idx="5">
                  <c:v>Empty Nester</c:v>
                </c:pt>
              </c:strCache>
            </c:strRef>
          </c:cat>
          <c:val>
            <c:numRef>
              <c:f>Sheet1!$C$2:$C$7</c:f>
              <c:numCache>
                <c:formatCode>0</c:formatCode>
                <c:ptCount val="6"/>
                <c:pt idx="0">
                  <c:v>34</c:v>
                </c:pt>
                <c:pt idx="1">
                  <c:v>11</c:v>
                </c:pt>
                <c:pt idx="2">
                  <c:v>10</c:v>
                </c:pt>
                <c:pt idx="3">
                  <c:v>12</c:v>
                </c:pt>
                <c:pt idx="4">
                  <c:v>8</c:v>
                </c:pt>
                <c:pt idx="5">
                  <c:v>25</c:v>
                </c:pt>
              </c:numCache>
            </c:numRef>
          </c:val>
          <c:extLst>
            <c:ext xmlns:c16="http://schemas.microsoft.com/office/drawing/2014/chart" uri="{C3380CC4-5D6E-409C-BE32-E72D297353CC}">
              <c16:uniqueId val="{00000006-BBAA-47FC-ADE3-136B6AA083B2}"/>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crossAx val="814454816"/>
        <c:crosses val="autoZero"/>
        <c:auto val="1"/>
        <c:lblAlgn val="ctr"/>
        <c:lblOffset val="0"/>
        <c:noMultiLvlLbl val="0"/>
      </c:catAx>
      <c:valAx>
        <c:axId val="814454816"/>
        <c:scaling>
          <c:orientation val="minMax"/>
          <c:max val="70"/>
          <c:min val="-6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900" b="0" i="0" u="none" strike="noStrike" baseline="0">
          <a:solidFill>
            <a:schemeClr val="tx1"/>
          </a:solidFill>
          <a:latin typeface="Barlow" panose="00000500000000000000" pitchFamily="2" charset="0"/>
          <a:ea typeface="Arial"/>
          <a:cs typeface="Aria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 Higher</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Sheet1!$F$2</c:f>
              <c:numCache>
                <c:formatCode>0</c:formatCode>
                <c:ptCount val="1"/>
                <c:pt idx="0">
                  <c:v>22</c:v>
                </c:pt>
              </c:numCache>
            </c:numRef>
          </c:val>
          <c:extLst>
            <c:ext xmlns:c16="http://schemas.microsoft.com/office/drawing/2014/chart" uri="{C3380CC4-5D6E-409C-BE32-E72D297353CC}">
              <c16:uniqueId val="{00000000-023F-48EA-9536-BDB3A80005E0}"/>
            </c:ext>
          </c:extLst>
        </c:ser>
        <c:ser>
          <c:idx val="1"/>
          <c:order val="1"/>
          <c:tx>
            <c:strRef>
              <c:f>Sheet1!$A$3</c:f>
              <c:strCache>
                <c:ptCount val="1"/>
              </c:strCache>
            </c:strRef>
          </c:tx>
          <c:spPr>
            <a:solidFill>
              <a:schemeClr val="bg1">
                <a:lumMod val="50000"/>
              </a:schemeClr>
            </a:solidFill>
          </c:spPr>
          <c:invertIfNegative val="0"/>
          <c:dLbls>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Sheet1!$F$3</c:f>
              <c:numCache>
                <c:formatCode>0</c:formatCode>
                <c:ptCount val="1"/>
                <c:pt idx="0">
                  <c:v>32</c:v>
                </c:pt>
              </c:numCache>
            </c:numRef>
          </c:val>
          <c:extLst>
            <c:ext xmlns:c16="http://schemas.microsoft.com/office/drawing/2014/chart" uri="{C3380CC4-5D6E-409C-BE32-E72D297353CC}">
              <c16:uniqueId val="{00000001-023F-48EA-9536-BDB3A80005E0}"/>
            </c:ext>
          </c:extLst>
        </c:ser>
        <c:ser>
          <c:idx val="2"/>
          <c:order val="2"/>
          <c:tx>
            <c:strRef>
              <c:f>Sheet1!$A$4</c:f>
              <c:strCache>
                <c:ptCount val="1"/>
                <c:pt idx="0">
                  <c:v>- Lower</c:v>
                </c:pt>
              </c:strCache>
            </c:strRef>
          </c:tx>
          <c:spPr>
            <a:solidFill>
              <a:schemeClr val="accent5"/>
            </a:solidFill>
          </c:spPr>
          <c:invertIfNegative val="0"/>
          <c:dLbls>
            <c:spPr>
              <a:noFill/>
              <a:ln>
                <a:noFill/>
              </a:ln>
              <a:effectLst/>
            </c:spPr>
            <c:txPr>
              <a:bodyPr/>
              <a:lstStyle/>
              <a:p>
                <a:pPr algn="ct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Sheet1!$F$4</c:f>
              <c:numCache>
                <c:formatCode>0</c:formatCode>
                <c:ptCount val="1"/>
                <c:pt idx="0">
                  <c:v>46</c:v>
                </c:pt>
              </c:numCache>
            </c:numRef>
          </c:val>
          <c:extLst>
            <c:ext xmlns:c16="http://schemas.microsoft.com/office/drawing/2014/chart" uri="{C3380CC4-5D6E-409C-BE32-E72D297353CC}">
              <c16:uniqueId val="{00000002-023F-48EA-9536-BDB3A80005E0}"/>
            </c:ext>
          </c:extLst>
        </c:ser>
        <c:dLbls>
          <c:showLegendKey val="0"/>
          <c:showVal val="0"/>
          <c:showCatName val="0"/>
          <c:showSerName val="0"/>
          <c:showPercent val="0"/>
          <c:showBubbleSize val="0"/>
        </c:dLbls>
        <c:gapWidth val="200"/>
        <c:overlap val="100"/>
        <c:axId val="418621408"/>
        <c:axId val="418621800"/>
      </c:barChart>
      <c:catAx>
        <c:axId val="418621408"/>
        <c:scaling>
          <c:orientation val="minMax"/>
        </c:scaling>
        <c:delete val="1"/>
        <c:axPos val="t"/>
        <c:numFmt formatCode="General" sourceLinked="1"/>
        <c:majorTickMark val="out"/>
        <c:minorTickMark val="none"/>
        <c:tickLblPos val="nextTo"/>
        <c:crossAx val="418621800"/>
        <c:crosses val="autoZero"/>
        <c:auto val="1"/>
        <c:lblAlgn val="ctr"/>
        <c:lblOffset val="100"/>
        <c:noMultiLvlLbl val="0"/>
      </c:catAx>
      <c:valAx>
        <c:axId val="418621800"/>
        <c:scaling>
          <c:orientation val="maxMin"/>
        </c:scaling>
        <c:delete val="1"/>
        <c:axPos val="l"/>
        <c:numFmt formatCode="0%" sourceLinked="1"/>
        <c:majorTickMark val="out"/>
        <c:minorTickMark val="none"/>
        <c:tickLblPos val="nextTo"/>
        <c:crossAx val="418621408"/>
        <c:crosses val="autoZero"/>
        <c:crossBetween val="between"/>
      </c:valAx>
    </c:plotArea>
    <c:plotVisOnly val="1"/>
    <c:dispBlanksAs val="gap"/>
    <c:showDLblsOverMax val="0"/>
  </c:chart>
  <c:txPr>
    <a:bodyPr/>
    <a:lstStyle/>
    <a:p>
      <a:pPr>
        <a:defRPr sz="1400" b="1">
          <a:solidFill>
            <a:schemeClr val="bg1"/>
          </a:solidFill>
          <a:latin typeface="Barlow" panose="00000500000000000000" pitchFamily="2" charset="0"/>
          <a:cs typeface="Arial" panose="020B0604020202020204" pitchFamily="34" charset="0"/>
        </a:defRPr>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605626507717786"/>
          <c:y val="2.427577243116413E-2"/>
          <c:w val="0.51982535890319803"/>
          <c:h val="0.95868011193931368"/>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0"/>
              <c:layout>
                <c:manualLayout>
                  <c:x val="-2.5151011276119354E-2"/>
                  <c:y val="0"/>
                </c:manualLayout>
              </c:layout>
              <c:tx>
                <c:rich>
                  <a:bodyPr/>
                  <a:lstStyle/>
                  <a:p>
                    <a:fld id="{EC8AC3B0-8649-46A0-8392-C4815A65BDED}" type="VALUE">
                      <a:rPr lang="en-US">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14C-4C3A-B2E4-8A69730845B0}"/>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4C-4C3A-B2E4-8A69730845B0}"/>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Sheet1!$B$2:$B$9</c:f>
              <c:numCache>
                <c:formatCode>General</c:formatCode>
                <c:ptCount val="8"/>
                <c:pt idx="0">
                  <c:v>-1</c:v>
                </c:pt>
                <c:pt idx="1">
                  <c:v>-5</c:v>
                </c:pt>
                <c:pt idx="2">
                  <c:v>-17</c:v>
                </c:pt>
                <c:pt idx="3">
                  <c:v>-11</c:v>
                </c:pt>
                <c:pt idx="4">
                  <c:v>-15</c:v>
                </c:pt>
                <c:pt idx="5">
                  <c:v>-13</c:v>
                </c:pt>
                <c:pt idx="6">
                  <c:v>-22</c:v>
                </c:pt>
                <c:pt idx="7" formatCode="0">
                  <c:v>-16</c:v>
                </c:pt>
              </c:numCache>
            </c:numRef>
          </c:val>
          <c:extLst>
            <c:ext xmlns:c16="http://schemas.microsoft.com/office/drawing/2014/chart" uri="{C3380CC4-5D6E-409C-BE32-E72D297353CC}">
              <c16:uniqueId val="{00000002-914C-4C3A-B2E4-8A69730845B0}"/>
            </c:ext>
          </c:extLst>
        </c:ser>
        <c:ser>
          <c:idx val="1"/>
          <c:order val="1"/>
          <c:tx>
            <c:strRef>
              <c:f>Sheet1!$C$1</c:f>
              <c:strCache>
                <c:ptCount val="1"/>
                <c:pt idx="0">
                  <c:v>S.2</c:v>
                </c:pt>
              </c:strCache>
            </c:strRef>
          </c:tx>
          <c:spPr>
            <a:solidFill>
              <a:srgbClr val="CBF6F6"/>
            </a:solidFill>
            <a:ln w="12700">
              <a:solidFill>
                <a:srgbClr val="FFFFFF"/>
              </a:solidFill>
              <a:prstDash val="solid"/>
            </a:ln>
          </c:spPr>
          <c:invertIfNegative val="0"/>
          <c:dLbls>
            <c:dLbl>
              <c:idx val="0"/>
              <c:layout>
                <c:manualLayout>
                  <c:x val="1.25755056380596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4C-4C3A-B2E4-8A69730845B0}"/>
                </c:ext>
              </c:extLst>
            </c:dLbl>
            <c:dLbl>
              <c:idx val="1"/>
              <c:layout>
                <c:manualLayout>
                  <c:x val="2.5459084169586452E-2"/>
                  <c:y val="3.068338338304552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4C-4C3A-B2E4-8A69730845B0}"/>
                </c:ext>
              </c:extLst>
            </c:dLbl>
            <c:dLbl>
              <c:idx val="5"/>
              <c:layout>
                <c:manualLayout>
                  <c:x val="3.182385521198320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4C-4C3A-B2E4-8A69730845B0}"/>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Primary or below</c:v>
                </c:pt>
                <c:pt idx="1">
                  <c:v>Lower Secondary</c:v>
                </c:pt>
                <c:pt idx="2">
                  <c:v>Higher Secondary</c:v>
                </c:pt>
                <c:pt idx="3">
                  <c:v>Post Leaving Certificate</c:v>
                </c:pt>
                <c:pt idx="4">
                  <c:v>Higher Certificate or equivalent</c:v>
                </c:pt>
                <c:pt idx="5">
                  <c:v>Ordinary Degree or equivalent</c:v>
                </c:pt>
                <c:pt idx="6">
                  <c:v>Honours bachelor degree or equivalent</c:v>
                </c:pt>
                <c:pt idx="7">
                  <c:v>Postgraduate qualification</c:v>
                </c:pt>
              </c:strCache>
            </c:strRef>
          </c:cat>
          <c:val>
            <c:numRef>
              <c:f>Sheet1!$C$2:$C$9</c:f>
              <c:numCache>
                <c:formatCode>General</c:formatCode>
                <c:ptCount val="8"/>
                <c:pt idx="0">
                  <c:v>1</c:v>
                </c:pt>
                <c:pt idx="1">
                  <c:v>3</c:v>
                </c:pt>
                <c:pt idx="2">
                  <c:v>13</c:v>
                </c:pt>
                <c:pt idx="3">
                  <c:v>9</c:v>
                </c:pt>
                <c:pt idx="4">
                  <c:v>9</c:v>
                </c:pt>
                <c:pt idx="5">
                  <c:v>12</c:v>
                </c:pt>
                <c:pt idx="6">
                  <c:v>25</c:v>
                </c:pt>
                <c:pt idx="7" formatCode="0">
                  <c:v>28</c:v>
                </c:pt>
              </c:numCache>
            </c:numRef>
          </c:val>
          <c:extLst>
            <c:ext xmlns:c16="http://schemas.microsoft.com/office/drawing/2014/chart" uri="{C3380CC4-5D6E-409C-BE32-E72D297353CC}">
              <c16:uniqueId val="{00000006-914C-4C3A-B2E4-8A69730845B0}"/>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
        <c:noMultiLvlLbl val="0"/>
      </c:catAx>
      <c:valAx>
        <c:axId val="814454816"/>
        <c:scaling>
          <c:orientation val="minMax"/>
          <c:max val="70"/>
          <c:min val="-70"/>
        </c:scaling>
        <c:delete val="1"/>
        <c:axPos val="t"/>
        <c:numFmt formatCode="General"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748072403666025"/>
          <c:y val="3.377320966951005E-2"/>
          <c:w val="0.85272494055812875"/>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96-46AC-85E2-4970176BB62D}"/>
                </c:ext>
              </c:extLst>
            </c:dLbl>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Urban</c:v>
                </c:pt>
                <c:pt idx="1">
                  <c:v>Rural</c:v>
                </c:pt>
              </c:strCache>
            </c:strRef>
          </c:cat>
          <c:val>
            <c:numRef>
              <c:f>Sheet1!$B$2:$B$3</c:f>
              <c:numCache>
                <c:formatCode>0</c:formatCode>
                <c:ptCount val="2"/>
                <c:pt idx="0">
                  <c:v>-64</c:v>
                </c:pt>
                <c:pt idx="1">
                  <c:v>-36</c:v>
                </c:pt>
              </c:numCache>
            </c:numRef>
          </c:val>
          <c:extLst>
            <c:ext xmlns:c16="http://schemas.microsoft.com/office/drawing/2014/chart" uri="{C3380CC4-5D6E-409C-BE32-E72D297353CC}">
              <c16:uniqueId val="{00000001-D896-46AC-85E2-4970176BB62D}"/>
            </c:ext>
          </c:extLst>
        </c:ser>
        <c:ser>
          <c:idx val="1"/>
          <c:order val="1"/>
          <c:tx>
            <c:strRef>
              <c:f>Sheet1!$C$1</c:f>
              <c:strCache>
                <c:ptCount val="1"/>
                <c:pt idx="0">
                  <c:v>S.1</c:v>
                </c:pt>
              </c:strCache>
            </c:strRef>
          </c:tx>
          <c:spPr>
            <a:solidFill>
              <a:srgbClr val="CBF6F6"/>
            </a:solidFill>
            <a:ln w="12700">
              <a:solidFill>
                <a:srgbClr val="FFFFFF"/>
              </a:solidFill>
              <a:prstDash val="solid"/>
            </a:ln>
          </c:spPr>
          <c:invertIfNegative val="0"/>
          <c:dLbls>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Urban</c:v>
                </c:pt>
                <c:pt idx="1">
                  <c:v>Rural</c:v>
                </c:pt>
              </c:strCache>
            </c:strRef>
          </c:cat>
          <c:val>
            <c:numRef>
              <c:f>Sheet1!$C$2:$C$3</c:f>
              <c:numCache>
                <c:formatCode>0</c:formatCode>
                <c:ptCount val="2"/>
                <c:pt idx="0">
                  <c:v>62</c:v>
                </c:pt>
                <c:pt idx="1">
                  <c:v>38</c:v>
                </c:pt>
              </c:numCache>
            </c:numRef>
          </c:val>
          <c:extLst>
            <c:ext xmlns:c16="http://schemas.microsoft.com/office/drawing/2014/chart" uri="{C3380CC4-5D6E-409C-BE32-E72D297353CC}">
              <c16:uniqueId val="{00000002-D896-46AC-85E2-4970176BB62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0"/>
        <c:axPos val="l"/>
        <c:numFmt formatCode="General" sourceLinked="1"/>
        <c:majorTickMark val="out"/>
        <c:minorTickMark val="none"/>
        <c:tickLblPos val="low"/>
        <c:spPr>
          <a:ln>
            <a:noFill/>
          </a:ln>
        </c:spPr>
        <c:txPr>
          <a:bodyPr/>
          <a:lstStyle/>
          <a:p>
            <a:pPr>
              <a:defRPr sz="900" b="0">
                <a:solidFill>
                  <a:schemeClr val="tx1">
                    <a:lumMod val="75000"/>
                    <a:lumOff val="25000"/>
                  </a:schemeClr>
                </a:solidFill>
                <a:latin typeface="Barlow" panose="00000500000000000000" pitchFamily="2" charset="0"/>
              </a:defRPr>
            </a:pPr>
            <a:endParaRPr lang="en-US"/>
          </a:p>
        </c:txPr>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majorUnit val="10"/>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rgbClr val="1CA0D1"/>
              </a:solidFill>
              <a:ln w="19050">
                <a:solidFill>
                  <a:schemeClr val="bg1"/>
                </a:solidFill>
              </a:ln>
              <a:effectLst/>
            </c:spPr>
            <c:extLst>
              <c:ext xmlns:c16="http://schemas.microsoft.com/office/drawing/2014/chart" uri="{C3380CC4-5D6E-409C-BE32-E72D297353CC}">
                <c16:uniqueId val="{00000001-EF83-49A3-88CC-EFA7475122F1}"/>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EF83-49A3-88CC-EFA7475122F1}"/>
              </c:ext>
            </c:extLst>
          </c:dPt>
          <c:cat>
            <c:strRef>
              <c:f>Sheet1!$A$2:$A$3</c:f>
              <c:strCache>
                <c:ptCount val="2"/>
                <c:pt idx="0">
                  <c:v>1st Qtr</c:v>
                </c:pt>
                <c:pt idx="1">
                  <c:v>2nd Qtr</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4-EF83-49A3-88CC-EFA7475122F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66808397737489"/>
          <c:y val="3.377320966951005E-2"/>
          <c:w val="0.47493978863210551"/>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7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Sheet1!$B$2:$B$5</c:f>
              <c:numCache>
                <c:formatCode>0</c:formatCode>
                <c:ptCount val="4"/>
                <c:pt idx="0">
                  <c:v>-44</c:v>
                </c:pt>
                <c:pt idx="1">
                  <c:v>-28</c:v>
                </c:pt>
                <c:pt idx="2">
                  <c:v>-17</c:v>
                </c:pt>
                <c:pt idx="3">
                  <c:v>-11</c:v>
                </c:pt>
              </c:numCache>
            </c:numRef>
          </c:val>
          <c:extLst>
            <c:ext xmlns:c16="http://schemas.microsoft.com/office/drawing/2014/chart" uri="{C3380CC4-5D6E-409C-BE32-E72D297353CC}">
              <c16:uniqueId val="{00000000-9D85-4FC0-B113-26B202C19F89}"/>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dLbl>
              <c:idx val="0"/>
              <c:tx>
                <c:rich>
                  <a:bodyPr wrap="square" lIns="38100" tIns="19050" rIns="38100" bIns="19050" anchor="ctr">
                    <a:noAutofit/>
                  </a:bodyPr>
                  <a:lstStyle/>
                  <a:p>
                    <a:pPr>
                      <a:defRPr>
                        <a:latin typeface="Barlow" panose="00000500000000000000" pitchFamily="2" charset="0"/>
                      </a:defRPr>
                    </a:pPr>
                    <a:fld id="{3CC6CA50-F9EB-4431-AC57-F50A8E972109}" type="VALUE">
                      <a:rPr lang="en-US">
                        <a:latin typeface="Barlow" panose="00000500000000000000" pitchFamily="2" charset="0"/>
                      </a:rPr>
                      <a:pPr>
                        <a:defRPr>
                          <a:latin typeface="Barlow" panose="00000500000000000000" pitchFamily="2" charset="0"/>
                        </a:defRPr>
                      </a:pPr>
                      <a:t>[VALUE]</a:t>
                    </a:fld>
                    <a:endParaRPr lang="en-IE"/>
                  </a:p>
                </c:rich>
              </c:tx>
              <c:numFmt formatCode="0;0" sourceLinked="0"/>
              <c:spPr>
                <a:noFill/>
                <a:ln w="25400">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D85-4FC0-B113-26B202C19F89}"/>
                </c:ext>
              </c:extLst>
            </c:dLbl>
            <c:dLbl>
              <c:idx val="2"/>
              <c:tx>
                <c:rich>
                  <a:bodyPr/>
                  <a:lstStyle/>
                  <a:p>
                    <a:fld id="{12D7AFA7-7C23-4BFC-BDF0-370174458B12}"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D85-4FC0-B113-26B202C19F89}"/>
                </c:ext>
              </c:extLst>
            </c:dLbl>
            <c:dLbl>
              <c:idx val="3"/>
              <c:tx>
                <c:rich>
                  <a:bodyPr/>
                  <a:lstStyle/>
                  <a:p>
                    <a:fld id="{2BF25876-3378-4A1B-B077-28A2F568893B}"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D85-4FC0-B113-26B202C19F89}"/>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As a citizen of the country I most closely identify with</c:v>
                </c:pt>
                <c:pt idx="1">
                  <c:v>As a citizen  of my local community</c:v>
                </c:pt>
                <c:pt idx="2">
                  <c:v>As a European citizen</c:v>
                </c:pt>
                <c:pt idx="3">
                  <c:v>As a global citizen</c:v>
                </c:pt>
              </c:strCache>
            </c:strRef>
          </c:cat>
          <c:val>
            <c:numRef>
              <c:f>Sheet1!$C$2:$C$5</c:f>
              <c:numCache>
                <c:formatCode>0</c:formatCode>
                <c:ptCount val="4"/>
                <c:pt idx="0">
                  <c:v>55</c:v>
                </c:pt>
                <c:pt idx="1">
                  <c:v>43</c:v>
                </c:pt>
                <c:pt idx="2" formatCode="General">
                  <c:v>3</c:v>
                </c:pt>
                <c:pt idx="3">
                  <c:v>0</c:v>
                </c:pt>
              </c:numCache>
            </c:numRef>
          </c:val>
          <c:extLst>
            <c:ext xmlns:c16="http://schemas.microsoft.com/office/drawing/2014/chart" uri="{C3380CC4-5D6E-409C-BE32-E72D297353CC}">
              <c16:uniqueId val="{00000004-9D85-4FC0-B113-26B202C19F89}"/>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515407841223845"/>
          <c:y val="3.3772973282074438E-2"/>
          <c:w val="0.56193155985837984"/>
          <c:h val="0.83817858202313833"/>
        </c:manualLayout>
      </c:layout>
      <c:barChart>
        <c:barDir val="bar"/>
        <c:grouping val="stacked"/>
        <c:varyColors val="0"/>
        <c:ser>
          <c:idx val="0"/>
          <c:order val="0"/>
          <c:tx>
            <c:strRef>
              <c:f>Sheet1!$B$1</c:f>
              <c:strCache>
                <c:ptCount val="1"/>
                <c:pt idx="0">
                  <c:v>Total</c:v>
                </c:pt>
              </c:strCache>
            </c:strRef>
          </c:tx>
          <c:spPr>
            <a:solidFill>
              <a:sysClr val="window" lastClr="FFFFFF">
                <a:lumMod val="65000"/>
              </a:sysClr>
            </a:solidFill>
            <a:ln w="12700">
              <a:solidFill>
                <a:srgbClr val="FFFFFF"/>
              </a:solidFill>
              <a:prstDash val="solid"/>
            </a:ln>
          </c:spPr>
          <c:invertIfNegative val="0"/>
          <c:dLbls>
            <c:numFmt formatCode="#,##0.00;[Black]#,##0" sourceLinked="0"/>
            <c:spPr>
              <a:noFill/>
              <a:ln w="25400">
                <a:noFill/>
              </a:ln>
            </c:spPr>
            <c:txPr>
              <a:bodyPr/>
              <a:lstStyle/>
              <a:p>
                <a:pPr>
                  <a:defRPr>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Sheet1!$B$2:$B$4</c:f>
              <c:numCache>
                <c:formatCode>0</c:formatCode>
                <c:ptCount val="3"/>
                <c:pt idx="0">
                  <c:v>-51</c:v>
                </c:pt>
                <c:pt idx="1">
                  <c:v>-32</c:v>
                </c:pt>
                <c:pt idx="2">
                  <c:v>-17</c:v>
                </c:pt>
              </c:numCache>
            </c:numRef>
          </c:val>
          <c:extLst>
            <c:ext xmlns:c16="http://schemas.microsoft.com/office/drawing/2014/chart" uri="{C3380CC4-5D6E-409C-BE32-E72D297353CC}">
              <c16:uniqueId val="{00000000-C911-4971-9677-F610C732970D}"/>
            </c:ext>
          </c:extLst>
        </c:ser>
        <c:ser>
          <c:idx val="1"/>
          <c:order val="1"/>
          <c:tx>
            <c:strRef>
              <c:f>Sheet1!$C$1</c:f>
              <c:strCache>
                <c:ptCount val="1"/>
                <c:pt idx="0">
                  <c:v>S.1</c:v>
                </c:pt>
              </c:strCache>
            </c:strRef>
          </c:tx>
          <c:spPr>
            <a:solidFill>
              <a:srgbClr val="103C50">
                <a:lumMod val="50000"/>
                <a:lumOff val="50000"/>
              </a:srgbClr>
            </a:solidFill>
            <a:ln w="12700">
              <a:solidFill>
                <a:srgbClr val="FFFFFF"/>
              </a:solidFill>
              <a:prstDash val="solid"/>
            </a:ln>
          </c:spPr>
          <c:invertIfNegative val="0"/>
          <c:dLbls>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positive than negative</c:v>
                </c:pt>
                <c:pt idx="1">
                  <c:v>More negative than positive</c:v>
                </c:pt>
                <c:pt idx="2">
                  <c:v>No strong opinion either way</c:v>
                </c:pt>
              </c:strCache>
            </c:strRef>
          </c:cat>
          <c:val>
            <c:numRef>
              <c:f>Sheet1!$C$2:$C$4</c:f>
              <c:numCache>
                <c:formatCode>General</c:formatCode>
                <c:ptCount val="3"/>
                <c:pt idx="0" formatCode="0">
                  <c:v>83</c:v>
                </c:pt>
                <c:pt idx="1">
                  <c:v>9</c:v>
                </c:pt>
                <c:pt idx="2" formatCode="0">
                  <c:v>8</c:v>
                </c:pt>
              </c:numCache>
            </c:numRef>
          </c:val>
          <c:extLst>
            <c:ext xmlns:c16="http://schemas.microsoft.com/office/drawing/2014/chart" uri="{C3380CC4-5D6E-409C-BE32-E72D297353CC}">
              <c16:uniqueId val="{00000001-C911-4971-9677-F610C732970D}"/>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8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366153260082028E-3"/>
          <c:y val="5.7601850619638903E-4"/>
          <c:w val="0.99156338467399174"/>
          <c:h val="0.9958729079076859"/>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F1C-4CB7-935D-E9210256ABFA}"/>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F1C-4CB7-935D-E9210256ABFA}"/>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F1C-4CB7-935D-E9210256ABFA}"/>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Sheet1!$B$2:$B$11</c:f>
              <c:numCache>
                <c:formatCode>0</c:formatCode>
                <c:ptCount val="10"/>
                <c:pt idx="0">
                  <c:v>-52</c:v>
                </c:pt>
                <c:pt idx="1">
                  <c:v>-42</c:v>
                </c:pt>
                <c:pt idx="2">
                  <c:v>-41</c:v>
                </c:pt>
                <c:pt idx="3">
                  <c:v>-30</c:v>
                </c:pt>
                <c:pt idx="4">
                  <c:v>-30</c:v>
                </c:pt>
                <c:pt idx="5">
                  <c:v>-27</c:v>
                </c:pt>
                <c:pt idx="6">
                  <c:v>-26</c:v>
                </c:pt>
                <c:pt idx="7">
                  <c:v>-23</c:v>
                </c:pt>
                <c:pt idx="8">
                  <c:v>-18</c:v>
                </c:pt>
                <c:pt idx="9">
                  <c:v>-11</c:v>
                </c:pt>
              </c:numCache>
            </c:numRef>
          </c:val>
          <c:extLst>
            <c:ext xmlns:c16="http://schemas.microsoft.com/office/drawing/2014/chart" uri="{C3380CC4-5D6E-409C-BE32-E72D297353CC}">
              <c16:uniqueId val="{00000003-8F1C-4CB7-935D-E9210256ABFA}"/>
            </c:ext>
          </c:extLst>
        </c:ser>
        <c:ser>
          <c:idx val="1"/>
          <c:order val="1"/>
          <c:tx>
            <c:strRef>
              <c:f>Sheet1!$C$1</c:f>
              <c:strCache>
                <c:ptCount val="1"/>
                <c:pt idx="0">
                  <c:v>Global Citizens</c:v>
                </c:pt>
              </c:strCache>
            </c:strRef>
          </c:tx>
          <c:spPr>
            <a:solidFill>
              <a:srgbClr val="103C50">
                <a:lumMod val="50000"/>
                <a:lumOff val="5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F1C-4CB7-935D-E9210256ABFA}"/>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War, conflict, terrorism</c:v>
                </c:pt>
                <c:pt idx="1">
                  <c:v>Economic crises, job security, wages</c:v>
                </c:pt>
                <c:pt idx="2">
                  <c:v>Immigration, migration, refugees</c:v>
                </c:pt>
                <c:pt idx="3">
                  <c:v>Climate change, the environment, biodiversity, pollution</c:v>
                </c:pt>
                <c:pt idx="4">
                  <c:v>Inequality between the rich and the poor</c:v>
                </c:pt>
                <c:pt idx="5">
                  <c:v>Populism, nationalism, political extremism</c:v>
                </c:pt>
                <c:pt idx="6">
                  <c:v>Fake news, corruption of information</c:v>
                </c:pt>
                <c:pt idx="7">
                  <c:v>Education, healthcare, clean water and hunger in developing countries</c:v>
                </c:pt>
                <c:pt idx="8">
                  <c:v>Technology, automation, artificial intelligence</c:v>
                </c:pt>
                <c:pt idx="9">
                  <c:v>Global diseases and pandemics</c:v>
                </c:pt>
              </c:strCache>
            </c:strRef>
          </c:cat>
          <c:val>
            <c:numRef>
              <c:f>Sheet1!$C$2:$C$11</c:f>
              <c:numCache>
                <c:formatCode>0</c:formatCode>
                <c:ptCount val="10"/>
                <c:pt idx="0">
                  <c:v>50</c:v>
                </c:pt>
                <c:pt idx="1">
                  <c:v>36</c:v>
                </c:pt>
                <c:pt idx="2" formatCode="General">
                  <c:v>16</c:v>
                </c:pt>
                <c:pt idx="3">
                  <c:v>46</c:v>
                </c:pt>
                <c:pt idx="4">
                  <c:v>43</c:v>
                </c:pt>
                <c:pt idx="5">
                  <c:v>36</c:v>
                </c:pt>
                <c:pt idx="6">
                  <c:v>24</c:v>
                </c:pt>
                <c:pt idx="7">
                  <c:v>23</c:v>
                </c:pt>
                <c:pt idx="8">
                  <c:v>16</c:v>
                </c:pt>
                <c:pt idx="9">
                  <c:v>9</c:v>
                </c:pt>
              </c:numCache>
            </c:numRef>
          </c:val>
          <c:extLst>
            <c:ext xmlns:c16="http://schemas.microsoft.com/office/drawing/2014/chart" uri="{C3380CC4-5D6E-409C-BE32-E72D297353CC}">
              <c16:uniqueId val="{00000005-8F1C-4CB7-935D-E9210256ABFA}"/>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nextTo"/>
        <c:crossAx val="814454816"/>
        <c:crosses val="autoZero"/>
        <c:auto val="1"/>
        <c:lblAlgn val="ctr"/>
        <c:lblOffset val="100"/>
        <c:noMultiLvlLbl val="0"/>
      </c:catAx>
      <c:valAx>
        <c:axId val="814454816"/>
        <c:scaling>
          <c:orientation val="minMax"/>
          <c:max val="70"/>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637765170171797"/>
          <c:y val="0"/>
          <c:w val="0.59362234829828209"/>
          <c:h val="0.96330423677146626"/>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AF9-451A-B216-2314EE085D44}"/>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AF9-451A-B216-2314EE085D44}"/>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AF9-451A-B216-2314EE085D44}"/>
                </c:ext>
              </c:extLst>
            </c:dLbl>
            <c:dLbl>
              <c:idx val="12"/>
              <c:tx>
                <c:rich>
                  <a:bodyPr/>
                  <a:lstStyle/>
                  <a:p>
                    <a:fld id="{2B8ABB70-56EB-45ED-8B1A-19BF507CD675}" type="VALUE">
                      <a:rPr lang="en-US" sz="1000">
                        <a:solidFill>
                          <a:schemeClr val="tx1"/>
                        </a:solidFill>
                        <a:latin typeface="Barlow" panose="00000500000000000000" pitchFamily="2" charset="0"/>
                      </a:rPr>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AF9-451A-B216-2314EE085D44}"/>
                </c:ext>
              </c:extLst>
            </c:dLbl>
            <c:numFmt formatCode="#,##0.00;[Black]#,##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Sheet1!$B$2:$B$16</c:f>
              <c:numCache>
                <c:formatCode>0</c:formatCode>
                <c:ptCount val="15"/>
                <c:pt idx="0">
                  <c:v>-51</c:v>
                </c:pt>
                <c:pt idx="1">
                  <c:v>-49</c:v>
                </c:pt>
                <c:pt idx="2">
                  <c:v>-36</c:v>
                </c:pt>
                <c:pt idx="3">
                  <c:v>-30</c:v>
                </c:pt>
                <c:pt idx="4">
                  <c:v>-24</c:v>
                </c:pt>
                <c:pt idx="5">
                  <c:v>-18</c:v>
                </c:pt>
                <c:pt idx="6">
                  <c:v>-14</c:v>
                </c:pt>
                <c:pt idx="7">
                  <c:v>-12</c:v>
                </c:pt>
                <c:pt idx="8">
                  <c:v>-12</c:v>
                </c:pt>
                <c:pt idx="9">
                  <c:v>-8</c:v>
                </c:pt>
                <c:pt idx="10">
                  <c:v>-7</c:v>
                </c:pt>
                <c:pt idx="11">
                  <c:v>-7</c:v>
                </c:pt>
                <c:pt idx="12">
                  <c:v>-6</c:v>
                </c:pt>
                <c:pt idx="13">
                  <c:v>-6</c:v>
                </c:pt>
                <c:pt idx="14">
                  <c:v>-5</c:v>
                </c:pt>
              </c:numCache>
            </c:numRef>
          </c:val>
          <c:extLst>
            <c:ext xmlns:c16="http://schemas.microsoft.com/office/drawing/2014/chart" uri="{C3380CC4-5D6E-409C-BE32-E72D297353CC}">
              <c16:uniqueId val="{00000004-2AF9-451A-B216-2314EE085D44}"/>
            </c:ext>
          </c:extLst>
        </c:ser>
        <c:ser>
          <c:idx val="1"/>
          <c:order val="1"/>
          <c:tx>
            <c:strRef>
              <c:f>Sheet1!$C$1</c:f>
              <c:strCache>
                <c:ptCount val="1"/>
                <c:pt idx="0">
                  <c:v>Global Citizens</c:v>
                </c:pt>
              </c:strCache>
            </c:strRef>
          </c:tx>
          <c:spPr>
            <a:solidFill>
              <a:srgbClr val="103C50">
                <a:lumMod val="50000"/>
                <a:lumOff val="5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AF9-451A-B216-2314EE085D44}"/>
                </c:ext>
              </c:extLst>
            </c:dLbl>
            <c:numFmt formatCode="0;0"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House prices/Cost of Rent/ Mortgage Repayment Rates</c:v>
                </c:pt>
                <c:pt idx="1">
                  <c:v>Household bills (e.g. food, energy, etc.)</c:v>
                </c:pt>
                <c:pt idx="2">
                  <c:v>Health Services</c:v>
                </c:pt>
                <c:pt idx="3">
                  <c:v>The homeless situation/Lack of Local Authority Housing</c:v>
                </c:pt>
                <c:pt idx="4">
                  <c:v>Immigration</c:v>
                </c:pt>
                <c:pt idx="5">
                  <c:v>Crime, Law and Order</c:v>
                </c:pt>
                <c:pt idx="6">
                  <c:v>Management of the economy</c:v>
                </c:pt>
                <c:pt idx="7">
                  <c:v>Mental health</c:v>
                </c:pt>
                <c:pt idx="8">
                  <c:v>Sustainability / Environmental issues / Climate change</c:v>
                </c:pt>
                <c:pt idx="9">
                  <c:v>Traffic congestion</c:v>
                </c:pt>
                <c:pt idx="10">
                  <c:v>Unemployment/Jobs</c:v>
                </c:pt>
                <c:pt idx="11">
                  <c:v>Public transport</c:v>
                </c:pt>
                <c:pt idx="12">
                  <c:v>Rural decline</c:v>
                </c:pt>
                <c:pt idx="13">
                  <c:v>Ageing population/Pensions</c:v>
                </c:pt>
                <c:pt idx="14">
                  <c:v>Childcare</c:v>
                </c:pt>
              </c:strCache>
            </c:strRef>
          </c:cat>
          <c:val>
            <c:numRef>
              <c:f>Sheet1!$C$2:$C$16</c:f>
              <c:numCache>
                <c:formatCode>0</c:formatCode>
                <c:ptCount val="15"/>
                <c:pt idx="0">
                  <c:v>58</c:v>
                </c:pt>
                <c:pt idx="1">
                  <c:v>46</c:v>
                </c:pt>
                <c:pt idx="2">
                  <c:v>36</c:v>
                </c:pt>
                <c:pt idx="3">
                  <c:v>36</c:v>
                </c:pt>
                <c:pt idx="4" formatCode="General">
                  <c:v>9</c:v>
                </c:pt>
                <c:pt idx="5">
                  <c:v>14</c:v>
                </c:pt>
                <c:pt idx="6">
                  <c:v>18</c:v>
                </c:pt>
                <c:pt idx="7">
                  <c:v>10</c:v>
                </c:pt>
                <c:pt idx="8">
                  <c:v>26</c:v>
                </c:pt>
                <c:pt idx="9">
                  <c:v>5</c:v>
                </c:pt>
                <c:pt idx="10">
                  <c:v>9</c:v>
                </c:pt>
                <c:pt idx="11" formatCode="General">
                  <c:v>4</c:v>
                </c:pt>
                <c:pt idx="12">
                  <c:v>8</c:v>
                </c:pt>
                <c:pt idx="13">
                  <c:v>6</c:v>
                </c:pt>
                <c:pt idx="14">
                  <c:v>4</c:v>
                </c:pt>
              </c:numCache>
            </c:numRef>
          </c:val>
          <c:extLst>
            <c:ext xmlns:c16="http://schemas.microsoft.com/office/drawing/2014/chart" uri="{C3380CC4-5D6E-409C-BE32-E72D297353CC}">
              <c16:uniqueId val="{00000006-2AF9-451A-B216-2314EE085D44}"/>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min val="-70"/>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832629017680409"/>
          <c:y val="5.7601850619638903E-4"/>
          <c:w val="0.48167370982319591"/>
          <c:h val="0.98840996876750764"/>
        </c:manualLayout>
      </c:layout>
      <c:barChart>
        <c:barDir val="bar"/>
        <c:grouping val="stacked"/>
        <c:varyColors val="0"/>
        <c:ser>
          <c:idx val="0"/>
          <c:order val="0"/>
          <c:tx>
            <c:strRef>
              <c:f>Sheet1!$B$1</c:f>
              <c:strCache>
                <c:ptCount val="1"/>
                <c:pt idx="0">
                  <c:v>Total</c:v>
                </c:pt>
              </c:strCache>
            </c:strRef>
          </c:tx>
          <c:spPr>
            <a:solidFill>
              <a:schemeClr val="bg1">
                <a:lumMod val="65000"/>
              </a:schemeClr>
            </a:solidFill>
            <a:ln w="12700">
              <a:solidFill>
                <a:srgbClr val="FFFFFF"/>
              </a:solidFill>
              <a:prstDash val="solid"/>
            </a:ln>
          </c:spPr>
          <c:invertIfNegative val="0"/>
          <c:dLbls>
            <c:dLbl>
              <c:idx val="6"/>
              <c:tx>
                <c:rich>
                  <a:bodyPr/>
                  <a:lstStyle/>
                  <a:p>
                    <a:fld id="{FE379062-0389-454B-B7EE-F11D3ED9B2EF}"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468-4F4D-8A19-36531B82F510}"/>
                </c:ext>
              </c:extLst>
            </c:dLbl>
            <c:dLbl>
              <c:idx val="8"/>
              <c:tx>
                <c:rich>
                  <a:bodyPr/>
                  <a:lstStyle/>
                  <a:p>
                    <a:fld id="{03FEAB25-88F6-4FB0-A04C-0476343EF3F5}"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468-4F4D-8A19-36531B82F510}"/>
                </c:ext>
              </c:extLst>
            </c:dLbl>
            <c:dLbl>
              <c:idx val="9"/>
              <c:tx>
                <c:rich>
                  <a:bodyPr/>
                  <a:lstStyle/>
                  <a:p>
                    <a:fld id="{7466289C-BE56-4547-B546-79FA1AF01673}"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468-4F4D-8A19-36531B82F510}"/>
                </c:ext>
              </c:extLst>
            </c:dLbl>
            <c:numFmt formatCode="0;0" sourceLinked="0"/>
            <c:spPr>
              <a:noFill/>
              <a:ln w="25400">
                <a:noFill/>
              </a:ln>
            </c:spPr>
            <c:txPr>
              <a:bodyPr/>
              <a:lstStyle/>
              <a:p>
                <a:pPr>
                  <a:defRPr sz="1000">
                    <a:solidFill>
                      <a:schemeClr val="tx1"/>
                    </a:solidFill>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Sheet1!$B$2:$B$12</c:f>
              <c:numCache>
                <c:formatCode>0</c:formatCode>
                <c:ptCount val="11"/>
                <c:pt idx="0">
                  <c:v>-42</c:v>
                </c:pt>
                <c:pt idx="1">
                  <c:v>-40</c:v>
                </c:pt>
                <c:pt idx="2">
                  <c:v>-38</c:v>
                </c:pt>
                <c:pt idx="3">
                  <c:v>-38</c:v>
                </c:pt>
                <c:pt idx="4">
                  <c:v>-29</c:v>
                </c:pt>
                <c:pt idx="5">
                  <c:v>-29</c:v>
                </c:pt>
                <c:pt idx="6">
                  <c:v>-27</c:v>
                </c:pt>
                <c:pt idx="7">
                  <c:v>-23</c:v>
                </c:pt>
                <c:pt idx="8">
                  <c:v>-21</c:v>
                </c:pt>
                <c:pt idx="9">
                  <c:v>-20</c:v>
                </c:pt>
                <c:pt idx="10">
                  <c:v>-19</c:v>
                </c:pt>
              </c:numCache>
            </c:numRef>
          </c:val>
          <c:extLst>
            <c:ext xmlns:c16="http://schemas.microsoft.com/office/drawing/2014/chart" uri="{C3380CC4-5D6E-409C-BE32-E72D297353CC}">
              <c16:uniqueId val="{00000003-F468-4F4D-8A19-36531B82F510}"/>
            </c:ext>
          </c:extLst>
        </c:ser>
        <c:ser>
          <c:idx val="1"/>
          <c:order val="1"/>
          <c:tx>
            <c:strRef>
              <c:f>Sheet1!$C$1</c:f>
              <c:strCache>
                <c:ptCount val="1"/>
                <c:pt idx="0">
                  <c:v>Global Citizens</c:v>
                </c:pt>
              </c:strCache>
            </c:strRef>
          </c:tx>
          <c:spPr>
            <a:solidFill>
              <a:srgbClr val="103C50">
                <a:lumMod val="50000"/>
                <a:lumOff val="50000"/>
              </a:srgbClr>
            </a:solidFill>
            <a:ln w="12700">
              <a:solidFill>
                <a:srgbClr val="FFFFFF"/>
              </a:solidFill>
              <a:prstDash val="solid"/>
            </a:ln>
          </c:spPr>
          <c:invertIfNegative val="0"/>
          <c:dLbls>
            <c:dLbl>
              <c:idx val="9"/>
              <c:tx>
                <c:rich>
                  <a:bodyPr/>
                  <a:lstStyle/>
                  <a:p>
                    <a:fld id="{12DC714B-8ACF-47D3-BDCE-97EDC8ABB611}" type="VALUE">
                      <a:rPr lang="en-US"/>
                      <a:pPr/>
                      <a:t>[VALUE]</a:t>
                    </a:fld>
                    <a:endParaRPr lang="en-I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468-4F4D-8A19-36531B82F510}"/>
                </c:ext>
              </c:extLst>
            </c:dLbl>
            <c:numFmt formatCode="0_ ;\-0\ " sourceLinked="0"/>
            <c:spPr>
              <a:noFill/>
              <a:ln w="25400">
                <a:noFill/>
              </a:ln>
            </c:spPr>
            <c:txPr>
              <a:bodyPr wrap="square" lIns="38100" tIns="19050" rIns="38100" bIns="19050" anchor="ctr">
                <a:spAutoFit/>
              </a:bodyPr>
              <a:lstStyle/>
              <a:p>
                <a:pPr>
                  <a:defRPr>
                    <a:latin typeface="Barlow"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Local community issues</c:v>
                </c:pt>
                <c:pt idx="1">
                  <c:v>Mental health</c:v>
                </c:pt>
                <c:pt idx="2">
                  <c:v>Climate change and the environment</c:v>
                </c:pt>
                <c:pt idx="3">
                  <c:v>Animal welfare</c:v>
                </c:pt>
                <c:pt idx="4">
                  <c:v>Women’s rights and gender equality</c:v>
                </c:pt>
                <c:pt idx="5">
                  <c:v>Homelessness</c:v>
                </c:pt>
                <c:pt idx="6">
                  <c:v>Disability rights</c:v>
                </c:pt>
                <c:pt idx="7">
                  <c:v>Global poverty</c:v>
                </c:pt>
                <c:pt idx="8">
                  <c:v>Labour rights and unions</c:v>
                </c:pt>
                <c:pt idx="9">
                  <c:v>Immigrant and asylum seeker rights</c:v>
                </c:pt>
                <c:pt idx="10">
                  <c:v>LGBTQIA+ Rights</c:v>
                </c:pt>
              </c:strCache>
            </c:strRef>
          </c:cat>
          <c:val>
            <c:numRef>
              <c:f>Sheet1!$C$2:$C$12</c:f>
              <c:numCache>
                <c:formatCode>0</c:formatCode>
                <c:ptCount val="11"/>
                <c:pt idx="0">
                  <c:v>60</c:v>
                </c:pt>
                <c:pt idx="1">
                  <c:v>53</c:v>
                </c:pt>
                <c:pt idx="2">
                  <c:v>60</c:v>
                </c:pt>
                <c:pt idx="3">
                  <c:v>47</c:v>
                </c:pt>
                <c:pt idx="4">
                  <c:v>50</c:v>
                </c:pt>
                <c:pt idx="5">
                  <c:v>45</c:v>
                </c:pt>
                <c:pt idx="6">
                  <c:v>42</c:v>
                </c:pt>
                <c:pt idx="7">
                  <c:v>43</c:v>
                </c:pt>
                <c:pt idx="8">
                  <c:v>34</c:v>
                </c:pt>
                <c:pt idx="9">
                  <c:v>40</c:v>
                </c:pt>
                <c:pt idx="10">
                  <c:v>41</c:v>
                </c:pt>
              </c:numCache>
            </c:numRef>
          </c:val>
          <c:extLst>
            <c:ext xmlns:c16="http://schemas.microsoft.com/office/drawing/2014/chart" uri="{C3380CC4-5D6E-409C-BE32-E72D297353CC}">
              <c16:uniqueId val="{00000005-F468-4F4D-8A19-36531B82F510}"/>
            </c:ext>
          </c:extLst>
        </c:ser>
        <c:dLbls>
          <c:showLegendKey val="0"/>
          <c:showVal val="1"/>
          <c:showCatName val="0"/>
          <c:showSerName val="0"/>
          <c:showPercent val="0"/>
          <c:showBubbleSize val="0"/>
        </c:dLbls>
        <c:gapWidth val="60"/>
        <c:overlap val="100"/>
        <c:axId val="814394448"/>
        <c:axId val="814454816"/>
      </c:barChart>
      <c:catAx>
        <c:axId val="814394448"/>
        <c:scaling>
          <c:orientation val="maxMin"/>
        </c:scaling>
        <c:delete val="1"/>
        <c:axPos val="l"/>
        <c:numFmt formatCode="General" sourceLinked="1"/>
        <c:majorTickMark val="out"/>
        <c:minorTickMark val="none"/>
        <c:tickLblPos val="low"/>
        <c:crossAx val="814454816"/>
        <c:crosses val="autoZero"/>
        <c:auto val="1"/>
        <c:lblAlgn val="ctr"/>
        <c:lblOffset val="100"/>
        <c:noMultiLvlLbl val="0"/>
      </c:catAx>
      <c:valAx>
        <c:axId val="814454816"/>
        <c:scaling>
          <c:orientation val="minMax"/>
        </c:scaling>
        <c:delete val="1"/>
        <c:axPos val="t"/>
        <c:numFmt formatCode="0" sourceLinked="1"/>
        <c:majorTickMark val="out"/>
        <c:minorTickMark val="none"/>
        <c:tickLblPos val="nextTo"/>
        <c:crossAx val="814394448"/>
        <c:crosses val="autoZero"/>
        <c:crossBetween val="between"/>
      </c:valAx>
      <c:spPr>
        <a:noFill/>
        <a:ln w="25400">
          <a:noFill/>
        </a:ln>
      </c:spPr>
    </c:plotArea>
    <c:plotVisOnly val="1"/>
    <c:dispBlanksAs val="gap"/>
    <c:showDLblsOverMax val="0"/>
  </c:chart>
  <c:spPr>
    <a:noFill/>
    <a:ln>
      <a:noFill/>
    </a:ln>
  </c:spPr>
  <c:txPr>
    <a:bodyPr/>
    <a:lstStyle/>
    <a:p>
      <a:pPr>
        <a:defRPr sz="1000" b="1" i="0" u="none" strike="noStrike" baseline="0">
          <a:solidFill>
            <a:schemeClr val="tx1"/>
          </a:solidFill>
          <a:latin typeface="+mn-lt"/>
          <a:ea typeface="Arial"/>
          <a:cs typeface="Arial"/>
        </a:defRPr>
      </a:pPr>
      <a:endParaRPr lang="en-US"/>
    </a:p>
  </c:txPr>
  <c:externalData r:id="rId2">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rgbClr val="1CA0D1"/>
              </a:solidFill>
              <a:ln w="19050">
                <a:solidFill>
                  <a:schemeClr val="bg1"/>
                </a:solidFill>
              </a:ln>
              <a:effectLst/>
            </c:spPr>
            <c:extLst>
              <c:ext xmlns:c16="http://schemas.microsoft.com/office/drawing/2014/chart" uri="{C3380CC4-5D6E-409C-BE32-E72D297353CC}">
                <c16:uniqueId val="{00000001-B0D8-42AD-8F5B-81E12F5B96E3}"/>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B0D8-42AD-8F5B-81E12F5B96E3}"/>
              </c:ext>
            </c:extLst>
          </c:dPt>
          <c:cat>
            <c:strRef>
              <c:f>Sheet1!$A$2:$A$3</c:f>
              <c:strCache>
                <c:ptCount val="2"/>
                <c:pt idx="0">
                  <c:v>1st Qtr</c:v>
                </c:pt>
                <c:pt idx="1">
                  <c:v>2nd Qtr</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4-B0D8-42AD-8F5B-81E12F5B96E3}"/>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41556437407023E-2"/>
          <c:y val="4.0283471612168539E-2"/>
          <c:w val="0.76695735941220788"/>
          <c:h val="0.7971933463478118"/>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rgbClr val="1CA0D1"/>
              </a:solidFill>
              <a:ln w="19050">
                <a:solidFill>
                  <a:schemeClr val="bg1"/>
                </a:solidFill>
              </a:ln>
              <a:effectLst/>
            </c:spPr>
            <c:extLst>
              <c:ext xmlns:c16="http://schemas.microsoft.com/office/drawing/2014/chart" uri="{C3380CC4-5D6E-409C-BE32-E72D297353CC}">
                <c16:uniqueId val="{00000001-F128-4E5E-B745-361C363E1650}"/>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F128-4E5E-B745-361C363E1650}"/>
              </c:ext>
            </c:extLst>
          </c:dPt>
          <c:cat>
            <c:strRef>
              <c:f>Sheet1!$A$2:$A$3</c:f>
              <c:strCache>
                <c:ptCount val="2"/>
                <c:pt idx="0">
                  <c:v>1st Qtr</c:v>
                </c:pt>
                <c:pt idx="1">
                  <c:v>2nd Qtr</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4-F128-4E5E-B745-361C363E1650}"/>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0.8875</cdr:x>
      <cdr:y>0.12877</cdr:y>
    </cdr:from>
    <cdr:to>
      <cdr:x>0.88751</cdr:x>
      <cdr:y>0.22261</cdr:y>
    </cdr:to>
    <cdr:sp macro="" textlink="">
      <cdr:nvSpPr>
        <cdr:cNvPr id="2" name="TextBox 1">
          <a:extLst xmlns:a="http://schemas.openxmlformats.org/drawingml/2006/main">
            <a:ext uri="{FF2B5EF4-FFF2-40B4-BE49-F238E27FC236}">
              <a16:creationId xmlns:a16="http://schemas.microsoft.com/office/drawing/2014/main" id="{F1347E01-900F-F61E-C6DD-C98ACAE4DE1A}"/>
            </a:ext>
          </a:extLst>
        </cdr:cNvPr>
        <cdr:cNvSpPr txBox="1"/>
      </cdr:nvSpPr>
      <cdr:spPr>
        <a:xfrm xmlns:a="http://schemas.openxmlformats.org/drawingml/2006/main">
          <a:off x="7213600" y="521625"/>
          <a:ext cx="65" cy="380169"/>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spAutoFit/>
        </a:bodyPr>
        <a:lstStyle xmlns:a="http://schemas.openxmlformats.org/drawingml/2006/main"/>
        <a:p xmlns:a="http://schemas.openxmlformats.org/drawingml/2006/main">
          <a:pPr algn="l">
            <a:lnSpc>
              <a:spcPct val="115000"/>
            </a:lnSpc>
            <a:spcBef>
              <a:spcPts val="400"/>
            </a:spcBef>
            <a:spcAft>
              <a:spcPts val="400"/>
            </a:spcAft>
          </a:pPr>
          <a:endParaRPr lang="en-IE" sz="2400" dirty="0" err="1">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0.0398</cdr:x>
      <cdr:y>0.29667</cdr:y>
    </cdr:from>
    <cdr:to>
      <cdr:x>0.99612</cdr:x>
      <cdr:y>0.29667</cdr:y>
    </cdr:to>
    <cdr:cxnSp macro="">
      <cdr:nvCxnSpPr>
        <cdr:cNvPr id="3" name="Straight Connector 2">
          <a:extLst xmlns:a="http://schemas.openxmlformats.org/drawingml/2006/main">
            <a:ext uri="{FF2B5EF4-FFF2-40B4-BE49-F238E27FC236}">
              <a16:creationId xmlns:a16="http://schemas.microsoft.com/office/drawing/2014/main" id="{35A17E76-2A1C-488C-9806-CC02BFC3CD40}"/>
            </a:ext>
          </a:extLst>
        </cdr:cNvPr>
        <cdr:cNvCxnSpPr/>
      </cdr:nvCxnSpPr>
      <cdr:spPr>
        <a:xfrm xmlns:a="http://schemas.openxmlformats.org/drawingml/2006/main">
          <a:off x="460385" y="1280213"/>
          <a:ext cx="11062187" cy="0"/>
        </a:xfrm>
        <a:prstGeom xmlns:a="http://schemas.openxmlformats.org/drawingml/2006/main" prst="line">
          <a:avLst/>
        </a:prstGeom>
        <a:ln xmlns:a="http://schemas.openxmlformats.org/drawingml/2006/main" w="12700">
          <a:solidFill>
            <a:schemeClr val="tx1"/>
          </a:solidFill>
          <a:prstDash val="sysDot"/>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789325-1B2E-7466-61ED-1087EB5C7E7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latin typeface="Barlow" panose="00000500000000000000" pitchFamily="2" charset="0"/>
            </a:endParaRPr>
          </a:p>
        </p:txBody>
      </p:sp>
      <p:sp>
        <p:nvSpPr>
          <p:cNvPr id="3" name="Date Placeholder 2">
            <a:extLst>
              <a:ext uri="{FF2B5EF4-FFF2-40B4-BE49-F238E27FC236}">
                <a16:creationId xmlns:a16="http://schemas.microsoft.com/office/drawing/2014/main" id="{DDE1DC70-0F41-0C0F-1FBD-59A552E13383}"/>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209C5E0-7239-4DF2-B13B-C07A305E63AB}" type="datetimeFigureOut">
              <a:rPr lang="en-IE" smtClean="0">
                <a:latin typeface="Barlow" panose="00000500000000000000" pitchFamily="2" charset="0"/>
              </a:rPr>
              <a:t>29/04/2026</a:t>
            </a:fld>
            <a:endParaRPr lang="en-IE">
              <a:latin typeface="Barlow" panose="00000500000000000000" pitchFamily="2" charset="0"/>
            </a:endParaRPr>
          </a:p>
        </p:txBody>
      </p:sp>
      <p:sp>
        <p:nvSpPr>
          <p:cNvPr id="4" name="Footer Placeholder 3">
            <a:extLst>
              <a:ext uri="{FF2B5EF4-FFF2-40B4-BE49-F238E27FC236}">
                <a16:creationId xmlns:a16="http://schemas.microsoft.com/office/drawing/2014/main" id="{BBDF0F28-067A-A3A2-5CBF-79DC500F19E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latin typeface="Barlow" panose="00000500000000000000" pitchFamily="2" charset="0"/>
            </a:endParaRPr>
          </a:p>
        </p:txBody>
      </p:sp>
      <p:sp>
        <p:nvSpPr>
          <p:cNvPr id="5" name="Slide Number Placeholder 4">
            <a:extLst>
              <a:ext uri="{FF2B5EF4-FFF2-40B4-BE49-F238E27FC236}">
                <a16:creationId xmlns:a16="http://schemas.microsoft.com/office/drawing/2014/main" id="{63CF5652-445A-4D4F-8C8A-4E06D2AEDBF8}"/>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595D22B-DB49-49AC-83B0-450854671FA3}" type="slidenum">
              <a:rPr lang="en-IE" smtClean="0">
                <a:latin typeface="Barlow" panose="00000500000000000000" pitchFamily="2" charset="0"/>
              </a:rPr>
              <a:t>‹#›</a:t>
            </a:fld>
            <a:endParaRPr lang="en-IE">
              <a:latin typeface="Barlow" panose="00000500000000000000" pitchFamily="2" charset="0"/>
            </a:endParaRPr>
          </a:p>
        </p:txBody>
      </p:sp>
    </p:spTree>
    <p:extLst>
      <p:ext uri="{BB962C8B-B14F-4D97-AF65-F5344CB8AC3E}">
        <p14:creationId xmlns:p14="http://schemas.microsoft.com/office/powerpoint/2010/main" val="471407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Barlow" panose="00000500000000000000" pitchFamily="2" charset="0"/>
              </a:defRPr>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Barlow" panose="00000500000000000000" pitchFamily="2" charset="0"/>
              </a:defRPr>
            </a:lvl1pPr>
          </a:lstStyle>
          <a:p>
            <a:fld id="{D4E5DF37-2544-4FEE-90B0-EE655F13E8BB}" type="datetimeFigureOut">
              <a:rPr lang="en-IE" smtClean="0"/>
              <a:pPr/>
              <a:t>29/04/2026</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Barlow" panose="00000500000000000000" pitchFamily="2" charset="0"/>
              </a:defRPr>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Barlow" panose="00000500000000000000" pitchFamily="2" charset="0"/>
              </a:defRPr>
            </a:lvl1pPr>
          </a:lstStyle>
          <a:p>
            <a:fld id="{C5B785ED-84AC-430E-8E94-07438CFB5F0D}" type="slidenum">
              <a:rPr lang="en-IE" smtClean="0"/>
              <a:pPr/>
              <a:t>‹#›</a:t>
            </a:fld>
            <a:endParaRPr lang="en-IE"/>
          </a:p>
        </p:txBody>
      </p:sp>
    </p:spTree>
    <p:extLst>
      <p:ext uri="{BB962C8B-B14F-4D97-AF65-F5344CB8AC3E}">
        <p14:creationId xmlns:p14="http://schemas.microsoft.com/office/powerpoint/2010/main" val="173418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arlow" panose="00000500000000000000" pitchFamily="2" charset="0"/>
        <a:ea typeface="+mn-ea"/>
        <a:cs typeface="+mn-cs"/>
      </a:defRPr>
    </a:lvl1pPr>
    <a:lvl2pPr marL="457200" algn="l" defTabSz="914400" rtl="0" eaLnBrk="1" latinLnBrk="0" hangingPunct="1">
      <a:defRPr sz="1200" kern="1200">
        <a:solidFill>
          <a:schemeClr val="tx1"/>
        </a:solidFill>
        <a:latin typeface="Barlow" panose="00000500000000000000" pitchFamily="2" charset="0"/>
        <a:ea typeface="+mn-ea"/>
        <a:cs typeface="+mn-cs"/>
      </a:defRPr>
    </a:lvl2pPr>
    <a:lvl3pPr marL="914400" algn="l" defTabSz="914400" rtl="0" eaLnBrk="1" latinLnBrk="0" hangingPunct="1">
      <a:defRPr sz="1200" kern="1200">
        <a:solidFill>
          <a:schemeClr val="tx1"/>
        </a:solidFill>
        <a:latin typeface="Barlow" panose="00000500000000000000" pitchFamily="2" charset="0"/>
        <a:ea typeface="+mn-ea"/>
        <a:cs typeface="+mn-cs"/>
      </a:defRPr>
    </a:lvl3pPr>
    <a:lvl4pPr marL="1371600" algn="l" defTabSz="914400" rtl="0" eaLnBrk="1" latinLnBrk="0" hangingPunct="1">
      <a:defRPr sz="1200" kern="1200">
        <a:solidFill>
          <a:schemeClr val="tx1"/>
        </a:solidFill>
        <a:latin typeface="Barlow" panose="00000500000000000000" pitchFamily="2" charset="0"/>
        <a:ea typeface="+mn-ea"/>
        <a:cs typeface="+mn-cs"/>
      </a:defRPr>
    </a:lvl4pPr>
    <a:lvl5pPr marL="1828800" algn="l" defTabSz="914400" rtl="0" eaLnBrk="1" latinLnBrk="0" hangingPunct="1">
      <a:defRPr sz="1200" kern="1200">
        <a:solidFill>
          <a:schemeClr val="tx1"/>
        </a:solidFill>
        <a:latin typeface="Barlow"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45911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785ED-84AC-430E-8E94-07438CFB5F0D}" type="slidenum">
              <a:rPr kumimoji="0" lang="en-IE" sz="1200" b="0" i="0" u="none" strike="noStrike" kern="1200" cap="none" spc="0" normalizeH="0" baseline="0" noProof="0" smtClean="0">
                <a:ln>
                  <a:noFill/>
                </a:ln>
                <a:solidFill>
                  <a:prstClr val="black"/>
                </a:solidFill>
                <a:effectLst/>
                <a:uLnTx/>
                <a:uFillTx/>
                <a:latin typeface="Barlow"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195548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C5B785ED-84AC-430E-8E94-07438CFB5F0D}" type="slidenum">
              <a:rPr lang="en-IE" smtClean="0"/>
              <a:pPr/>
              <a:t>13</a:t>
            </a:fld>
            <a:endParaRPr lang="en-IE"/>
          </a:p>
        </p:txBody>
      </p:sp>
    </p:spTree>
    <p:extLst>
      <p:ext uri="{BB962C8B-B14F-4D97-AF65-F5344CB8AC3E}">
        <p14:creationId xmlns:p14="http://schemas.microsoft.com/office/powerpoint/2010/main" val="3944623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C5B785ED-84AC-430E-8E94-07438CFB5F0D}" type="slidenum">
              <a:rPr lang="en-IE" smtClean="0"/>
              <a:pPr/>
              <a:t>16</a:t>
            </a:fld>
            <a:endParaRPr lang="en-IE"/>
          </a:p>
        </p:txBody>
      </p:sp>
    </p:spTree>
    <p:extLst>
      <p:ext uri="{BB962C8B-B14F-4D97-AF65-F5344CB8AC3E}">
        <p14:creationId xmlns:p14="http://schemas.microsoft.com/office/powerpoint/2010/main" val="1359778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C5B785ED-84AC-430E-8E94-07438CFB5F0D}" type="slidenum">
              <a:rPr lang="en-IE" smtClean="0"/>
              <a:pPr/>
              <a:t>17</a:t>
            </a:fld>
            <a:endParaRPr lang="en-IE"/>
          </a:p>
        </p:txBody>
      </p:sp>
    </p:spTree>
    <p:extLst>
      <p:ext uri="{BB962C8B-B14F-4D97-AF65-F5344CB8AC3E}">
        <p14:creationId xmlns:p14="http://schemas.microsoft.com/office/powerpoint/2010/main" val="470594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8A22B8-11AD-A6A5-8C22-857A066744E5}"/>
              </a:ext>
            </a:extLst>
          </p:cNvPr>
          <p:cNvSpPr>
            <a:spLocks noGrp="1"/>
          </p:cNvSpPr>
          <p:nvPr>
            <p:ph type="body" idx="1"/>
          </p:nvPr>
        </p:nvSpPr>
        <p:spPr/>
        <p:txBody>
          <a:bodyPr/>
          <a:lstStyle/>
          <a:p>
            <a:r>
              <a:rPr lang="en-GB"/>
              <a:t>Some signs of increased local feeling at the expense of European and global identity. </a:t>
            </a:r>
            <a:endParaRPr lang="en-IE"/>
          </a:p>
        </p:txBody>
      </p:sp>
    </p:spTree>
    <p:extLst>
      <p:ext uri="{BB962C8B-B14F-4D97-AF65-F5344CB8AC3E}">
        <p14:creationId xmlns:p14="http://schemas.microsoft.com/office/powerpoint/2010/main" val="124046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0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120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51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75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6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C5B785ED-84AC-430E-8E94-07438CFB5F0D}" type="slidenum">
              <a:rPr lang="en-IE" smtClean="0"/>
              <a:pPr/>
              <a:t>3</a:t>
            </a:fld>
            <a:endParaRPr lang="en-IE"/>
          </a:p>
        </p:txBody>
      </p:sp>
    </p:spTree>
    <p:extLst>
      <p:ext uri="{BB962C8B-B14F-4D97-AF65-F5344CB8AC3E}">
        <p14:creationId xmlns:p14="http://schemas.microsoft.com/office/powerpoint/2010/main" val="2390794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504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692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011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956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161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D54FA31-B09B-B28A-A987-23C35A11F460}"/>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069053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640E189-99FA-AA7A-782B-701BE1D3ABF7}"/>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11940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640E189-99FA-AA7A-782B-701BE1D3ABF7}"/>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257277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61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7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85B5C65-DEFA-8C13-7559-96F6D4052D54}"/>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16535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12C580-850F-4497-A255-BB758B76233E}"/>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522807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12C580-850F-4497-A255-BB758B76233E}"/>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43397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57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973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4B1B6C1-33AC-B44F-F124-97C0777295BC}"/>
              </a:ext>
            </a:extLst>
          </p:cNvPr>
          <p:cNvSpPr>
            <a:spLocks noGrp="1"/>
          </p:cNvSpPr>
          <p:nvPr>
            <p:ph type="body" idx="1"/>
          </p:nvPr>
        </p:nvSpPr>
        <p:spPr/>
        <p:txBody>
          <a:bodyPr/>
          <a:lstStyle/>
          <a:p>
            <a:r>
              <a:rPr lang="en-US"/>
              <a:t>Influence of Trump and tariffs / trade wars?</a:t>
            </a:r>
            <a:endParaRPr lang="en-IE"/>
          </a:p>
        </p:txBody>
      </p:sp>
    </p:spTree>
    <p:extLst>
      <p:ext uri="{BB962C8B-B14F-4D97-AF65-F5344CB8AC3E}">
        <p14:creationId xmlns:p14="http://schemas.microsoft.com/office/powerpoint/2010/main" val="4105830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45B54AD-12D2-6F05-F995-4E55152B25EF}"/>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413053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631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725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907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95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783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425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52BE308-124A-10D8-B855-AD9842754D45}"/>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527496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09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00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054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72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5AEDB3-9294-2FED-60C7-D670A61E488B}"/>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966190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856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726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5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814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38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43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82EB153-3108-D890-5632-3A46BD4C075F}"/>
              </a:ext>
            </a:extLst>
          </p:cNvPr>
          <p:cNvSpPr>
            <a:spLocks noGrp="1"/>
          </p:cNvSpPr>
          <p:nvPr>
            <p:ph type="body" idx="1"/>
          </p:nvPr>
        </p:nvSpPr>
        <p:spPr/>
        <p:txBody>
          <a:bodyPr/>
          <a:lstStyle/>
          <a:p>
            <a:r>
              <a:rPr lang="en-GB"/>
              <a:t>Have removed the vital services of health, water, and education from the list. </a:t>
            </a:r>
            <a:endParaRPr lang="en-IE"/>
          </a:p>
        </p:txBody>
      </p:sp>
    </p:spTree>
    <p:extLst>
      <p:ext uri="{BB962C8B-B14F-4D97-AF65-F5344CB8AC3E}">
        <p14:creationId xmlns:p14="http://schemas.microsoft.com/office/powerpoint/2010/main" val="1534797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3DFE5-FE78-F796-B18E-CC8BEE497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7DF30-FE52-ED73-F072-AB47D60A1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E7DCBB-FF94-072D-5A86-54346A718E43}"/>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5007B72C-98E0-0A20-71CF-CFAA1BB54F73}"/>
              </a:ext>
            </a:extLst>
          </p:cNvPr>
          <p:cNvSpPr>
            <a:spLocks noGrp="1"/>
          </p:cNvSpPr>
          <p:nvPr>
            <p:ph type="sldNum" sz="quarter" idx="5"/>
          </p:nvPr>
        </p:nvSpPr>
        <p:spPr/>
        <p:txBody>
          <a:bodyPr/>
          <a:lstStyle/>
          <a:p>
            <a:fld id="{C5B785ED-84AC-430E-8E94-07438CFB5F0D}" type="slidenum">
              <a:rPr lang="en-IE" smtClean="0"/>
              <a:pPr/>
              <a:t>57</a:t>
            </a:fld>
            <a:endParaRPr lang="en-IE"/>
          </a:p>
        </p:txBody>
      </p:sp>
    </p:spTree>
    <p:extLst>
      <p:ext uri="{BB962C8B-B14F-4D97-AF65-F5344CB8AC3E}">
        <p14:creationId xmlns:p14="http://schemas.microsoft.com/office/powerpoint/2010/main" val="3574813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8CCD-1C2F-99FE-4777-86C5A117821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24EA8AD-95DD-DD87-0B7B-7A585A13839A}"/>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402473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8FCF9-A459-C067-795E-ADB089818888}"/>
            </a:ext>
          </a:extLst>
        </p:cNvPr>
        <p:cNvGrpSpPr/>
        <p:nvPr/>
      </p:nvGrpSpPr>
      <p:grpSpPr>
        <a:xfrm>
          <a:off x="0" y="0"/>
          <a:ext cx="0" cy="0"/>
          <a:chOff x="0" y="0"/>
          <a:chExt cx="0" cy="0"/>
        </a:xfrm>
      </p:grpSpPr>
    </p:spTree>
    <p:extLst>
      <p:ext uri="{BB962C8B-B14F-4D97-AF65-F5344CB8AC3E}">
        <p14:creationId xmlns:p14="http://schemas.microsoft.com/office/powerpoint/2010/main" val="6645389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31ADC-F41F-0E44-65EA-0988792A8B09}"/>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133E225-2E50-5A76-8AD8-C8F08F94A8CD}"/>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2796295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B897-8AC7-8179-FD31-1943E6A94288}"/>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FD441705-61DD-5FDB-8827-26DB0A219262}"/>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9580465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C5D56-7E47-6A9B-1FBE-C242ABDE4DB7}"/>
            </a:ext>
          </a:extLst>
        </p:cNvPr>
        <p:cNvGrpSpPr/>
        <p:nvPr/>
      </p:nvGrpSpPr>
      <p:grpSpPr>
        <a:xfrm>
          <a:off x="0" y="0"/>
          <a:ext cx="0" cy="0"/>
          <a:chOff x="0" y="0"/>
          <a:chExt cx="0" cy="0"/>
        </a:xfrm>
      </p:grpSpPr>
    </p:spTree>
    <p:extLst>
      <p:ext uri="{BB962C8B-B14F-4D97-AF65-F5344CB8AC3E}">
        <p14:creationId xmlns:p14="http://schemas.microsoft.com/office/powerpoint/2010/main" val="37127605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38F0A-3631-C8A1-03A3-EBD275D93CE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921FCC0D-18A6-052B-2688-170D1252B05B}"/>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073045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85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C6036-E53E-00F8-B9D2-9AA8FD4FD685}"/>
            </a:ext>
          </a:extLst>
        </p:cNvPr>
        <p:cNvGrpSpPr/>
        <p:nvPr/>
      </p:nvGrpSpPr>
      <p:grpSpPr>
        <a:xfrm>
          <a:off x="0" y="0"/>
          <a:ext cx="0" cy="0"/>
          <a:chOff x="0" y="0"/>
          <a:chExt cx="0" cy="0"/>
        </a:xfrm>
      </p:grpSpPr>
    </p:spTree>
    <p:extLst>
      <p:ext uri="{BB962C8B-B14F-4D97-AF65-F5344CB8AC3E}">
        <p14:creationId xmlns:p14="http://schemas.microsoft.com/office/powerpoint/2010/main" val="16594770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43BEC-EBFD-E967-EB28-525E72F4DE53}"/>
            </a:ext>
          </a:extLst>
        </p:cNvPr>
        <p:cNvGrpSpPr/>
        <p:nvPr/>
      </p:nvGrpSpPr>
      <p:grpSpPr>
        <a:xfrm>
          <a:off x="0" y="0"/>
          <a:ext cx="0" cy="0"/>
          <a:chOff x="0" y="0"/>
          <a:chExt cx="0" cy="0"/>
        </a:xfrm>
      </p:grpSpPr>
    </p:spTree>
    <p:extLst>
      <p:ext uri="{BB962C8B-B14F-4D97-AF65-F5344CB8AC3E}">
        <p14:creationId xmlns:p14="http://schemas.microsoft.com/office/powerpoint/2010/main" val="26660664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86724-AC9F-702D-1422-832E73D8679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0232E4E-3F72-92D6-F2AA-C5E80DC858CB}"/>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768065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91EA-64E3-844D-0572-1C32EC1723A5}"/>
            </a:ext>
          </a:extLst>
        </p:cNvPr>
        <p:cNvGrpSpPr/>
        <p:nvPr/>
      </p:nvGrpSpPr>
      <p:grpSpPr>
        <a:xfrm>
          <a:off x="0" y="0"/>
          <a:ext cx="0" cy="0"/>
          <a:chOff x="0" y="0"/>
          <a:chExt cx="0" cy="0"/>
        </a:xfrm>
      </p:grpSpPr>
    </p:spTree>
    <p:extLst>
      <p:ext uri="{BB962C8B-B14F-4D97-AF65-F5344CB8AC3E}">
        <p14:creationId xmlns:p14="http://schemas.microsoft.com/office/powerpoint/2010/main" val="607456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C565-D1EC-4A0D-1318-EF4E6721713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D9E93E3-FC8F-31EB-7749-11DE7E1FCE68}"/>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1649301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9CD99-E3EA-169E-CE1D-A7D90FCE530E}"/>
            </a:ext>
          </a:extLst>
        </p:cNvPr>
        <p:cNvGrpSpPr/>
        <p:nvPr/>
      </p:nvGrpSpPr>
      <p:grpSpPr>
        <a:xfrm>
          <a:off x="0" y="0"/>
          <a:ext cx="0" cy="0"/>
          <a:chOff x="0" y="0"/>
          <a:chExt cx="0" cy="0"/>
        </a:xfrm>
      </p:grpSpPr>
    </p:spTree>
    <p:extLst>
      <p:ext uri="{BB962C8B-B14F-4D97-AF65-F5344CB8AC3E}">
        <p14:creationId xmlns:p14="http://schemas.microsoft.com/office/powerpoint/2010/main" val="20004293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D1B5F-7B8D-4A4E-F13A-C2A88D26EC7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C4964D8B-F9A8-49FE-B3D9-9FDC9B235C2B}"/>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676045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41317-2881-F55F-3328-BC13E7604AE7}"/>
            </a:ext>
          </a:extLst>
        </p:cNvPr>
        <p:cNvGrpSpPr/>
        <p:nvPr/>
      </p:nvGrpSpPr>
      <p:grpSpPr>
        <a:xfrm>
          <a:off x="0" y="0"/>
          <a:ext cx="0" cy="0"/>
          <a:chOff x="0" y="0"/>
          <a:chExt cx="0" cy="0"/>
        </a:xfrm>
      </p:grpSpPr>
    </p:spTree>
    <p:extLst>
      <p:ext uri="{BB962C8B-B14F-4D97-AF65-F5344CB8AC3E}">
        <p14:creationId xmlns:p14="http://schemas.microsoft.com/office/powerpoint/2010/main" val="697200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586AF-A837-AE10-7861-399074099DD3}"/>
            </a:ext>
          </a:extLst>
        </p:cNvPr>
        <p:cNvGrpSpPr/>
        <p:nvPr/>
      </p:nvGrpSpPr>
      <p:grpSpPr>
        <a:xfrm>
          <a:off x="0" y="0"/>
          <a:ext cx="0" cy="0"/>
          <a:chOff x="0" y="0"/>
          <a:chExt cx="0" cy="0"/>
        </a:xfrm>
      </p:grpSpPr>
    </p:spTree>
    <p:extLst>
      <p:ext uri="{BB962C8B-B14F-4D97-AF65-F5344CB8AC3E}">
        <p14:creationId xmlns:p14="http://schemas.microsoft.com/office/powerpoint/2010/main" val="4379132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F50E6-60C7-404A-1C11-6F896172A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21993-493C-5AE0-8901-C6C9B250413E}"/>
              </a:ext>
            </a:extLst>
          </p:cNvPr>
          <p:cNvSpPr>
            <a:spLocks noGrp="1" noRot="1" noChangeAspect="1"/>
          </p:cNvSpPr>
          <p:nvPr>
            <p:ph type="sldImg"/>
          </p:nvPr>
        </p:nvSpPr>
        <p:spPr>
          <a:xfrm>
            <a:off x="-161925" y="165100"/>
            <a:ext cx="7131050" cy="4011613"/>
          </a:xfrm>
        </p:spPr>
      </p:sp>
      <p:sp>
        <p:nvSpPr>
          <p:cNvPr id="3" name="Notes Placeholder 2">
            <a:extLst>
              <a:ext uri="{FF2B5EF4-FFF2-40B4-BE49-F238E27FC236}">
                <a16:creationId xmlns:a16="http://schemas.microsoft.com/office/drawing/2014/main" id="{C063B521-8BDA-0C7F-0E6C-50E7D6C555A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D7CF15-7778-A4DC-074B-D92A9244D9F8}"/>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299515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D09C1-CEFD-A207-1757-730C492AC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1EFBA-1F56-3B00-5D63-75B8B2C2E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FB48E-0B78-5D5A-1F9D-4AD9B6714FBF}"/>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3AAA3D7B-6C29-0A18-70FD-C2D7D0591CE2}"/>
              </a:ext>
            </a:extLst>
          </p:cNvPr>
          <p:cNvSpPr>
            <a:spLocks noGrp="1"/>
          </p:cNvSpPr>
          <p:nvPr>
            <p:ph type="sldNum" sz="quarter" idx="5"/>
          </p:nvPr>
        </p:nvSpPr>
        <p:spPr/>
        <p:txBody>
          <a:bodyPr/>
          <a:lstStyle/>
          <a:p>
            <a:fld id="{C5B785ED-84AC-430E-8E94-07438CFB5F0D}" type="slidenum">
              <a:rPr lang="en-IE" smtClean="0"/>
              <a:pPr/>
              <a:t>8</a:t>
            </a:fld>
            <a:endParaRPr lang="en-IE"/>
          </a:p>
        </p:txBody>
      </p:sp>
    </p:spTree>
    <p:extLst>
      <p:ext uri="{BB962C8B-B14F-4D97-AF65-F5344CB8AC3E}">
        <p14:creationId xmlns:p14="http://schemas.microsoft.com/office/powerpoint/2010/main" val="10809101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16921347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2EFC7-C791-1B4B-559A-A54DB2DE4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DCF06-732E-4B20-2C53-0E48965034B2}"/>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81E9D5D-7CBC-5FD9-00AD-9B97F1CA2CF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630E16-E433-9408-34DE-AA057B8C3018}"/>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2001790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82B60B0-3D85-63C9-374A-B148CDCBAC3D}"/>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2743283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494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230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598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E636B-F41C-987B-1E4C-E2DAF5D78FF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A7642EC2-7ED5-A3B3-6CFD-A303D74EBCBC}"/>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40778264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28AE-5940-D98D-1C3B-58F452F833A3}"/>
            </a:ext>
          </a:extLst>
        </p:cNvPr>
        <p:cNvGrpSpPr/>
        <p:nvPr/>
      </p:nvGrpSpPr>
      <p:grpSpPr>
        <a:xfrm>
          <a:off x="0" y="0"/>
          <a:ext cx="0" cy="0"/>
          <a:chOff x="0" y="0"/>
          <a:chExt cx="0" cy="0"/>
        </a:xfrm>
      </p:grpSpPr>
    </p:spTree>
    <p:extLst>
      <p:ext uri="{BB962C8B-B14F-4D97-AF65-F5344CB8AC3E}">
        <p14:creationId xmlns:p14="http://schemas.microsoft.com/office/powerpoint/2010/main" val="34381533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427A9-89FD-FEB7-6AD1-4CD7F9EBD5C6}"/>
            </a:ext>
          </a:extLst>
        </p:cNvPr>
        <p:cNvGrpSpPr/>
        <p:nvPr/>
      </p:nvGrpSpPr>
      <p:grpSpPr>
        <a:xfrm>
          <a:off x="0" y="0"/>
          <a:ext cx="0" cy="0"/>
          <a:chOff x="0" y="0"/>
          <a:chExt cx="0" cy="0"/>
        </a:xfrm>
      </p:grpSpPr>
    </p:spTree>
    <p:extLst>
      <p:ext uri="{BB962C8B-B14F-4D97-AF65-F5344CB8AC3E}">
        <p14:creationId xmlns:p14="http://schemas.microsoft.com/office/powerpoint/2010/main" val="3587533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45DCB-9201-1286-43BA-CBF290DE92EF}"/>
            </a:ext>
          </a:extLst>
        </p:cNvPr>
        <p:cNvGrpSpPr/>
        <p:nvPr/>
      </p:nvGrpSpPr>
      <p:grpSpPr>
        <a:xfrm>
          <a:off x="0" y="0"/>
          <a:ext cx="0" cy="0"/>
          <a:chOff x="0" y="0"/>
          <a:chExt cx="0" cy="0"/>
        </a:xfrm>
      </p:grpSpPr>
    </p:spTree>
    <p:extLst>
      <p:ext uri="{BB962C8B-B14F-4D97-AF65-F5344CB8AC3E}">
        <p14:creationId xmlns:p14="http://schemas.microsoft.com/office/powerpoint/2010/main" val="204512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1346200"/>
            <a:ext cx="6472238" cy="3641725"/>
          </a:xfrm>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526078" rtl="0" eaLnBrk="1" fontAlgn="auto" latinLnBrk="0" hangingPunct="1">
              <a:lnSpc>
                <a:spcPct val="100000"/>
              </a:lnSpc>
              <a:spcBef>
                <a:spcPts val="0"/>
              </a:spcBef>
              <a:spcAft>
                <a:spcPts val="0"/>
              </a:spcAft>
              <a:buClrTx/>
              <a:buSzTx/>
              <a:buFontTx/>
              <a:buNone/>
              <a:tabLst/>
              <a:defRPr/>
            </a:pPr>
            <a:fld id="{7E845F2D-10A8-4618-A450-023384178E44}" type="slidenum">
              <a:rPr kumimoji="0" lang="en-GB" sz="1200" b="0" i="0" u="none" strike="noStrike" kern="1200" cap="none" spc="0" normalizeH="0" baseline="0" noProof="0">
                <a:ln>
                  <a:noFill/>
                </a:ln>
                <a:solidFill>
                  <a:prstClr val="black"/>
                </a:solidFill>
                <a:effectLst/>
                <a:uLnTx/>
                <a:uFillTx/>
                <a:latin typeface="Barlow" panose="00000500000000000000" pitchFamily="2" charset="0"/>
                <a:ea typeface="+mn-ea"/>
                <a:cs typeface="+mn-cs"/>
              </a:rPr>
              <a:pPr marL="0" marR="0" lvl="0" indent="0" algn="r" defTabSz="526078"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36065477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F0812-986C-3563-482F-B16FD4E45D5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66C0935D-5723-6C58-DA71-DB879C4EB5B2}"/>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8089033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48958-A447-998F-7177-7C808912F057}"/>
            </a:ext>
          </a:extLst>
        </p:cNvPr>
        <p:cNvGrpSpPr/>
        <p:nvPr/>
      </p:nvGrpSpPr>
      <p:grpSpPr>
        <a:xfrm>
          <a:off x="0" y="0"/>
          <a:ext cx="0" cy="0"/>
          <a:chOff x="0" y="0"/>
          <a:chExt cx="0" cy="0"/>
        </a:xfrm>
      </p:grpSpPr>
    </p:spTree>
    <p:extLst>
      <p:ext uri="{BB962C8B-B14F-4D97-AF65-F5344CB8AC3E}">
        <p14:creationId xmlns:p14="http://schemas.microsoft.com/office/powerpoint/2010/main" val="37110272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0B740-BC64-DB1F-725A-23D663FABAE7}"/>
            </a:ext>
          </a:extLst>
        </p:cNvPr>
        <p:cNvGrpSpPr/>
        <p:nvPr/>
      </p:nvGrpSpPr>
      <p:grpSpPr>
        <a:xfrm>
          <a:off x="0" y="0"/>
          <a:ext cx="0" cy="0"/>
          <a:chOff x="0" y="0"/>
          <a:chExt cx="0" cy="0"/>
        </a:xfrm>
      </p:grpSpPr>
    </p:spTree>
    <p:extLst>
      <p:ext uri="{BB962C8B-B14F-4D97-AF65-F5344CB8AC3E}">
        <p14:creationId xmlns:p14="http://schemas.microsoft.com/office/powerpoint/2010/main" val="11151868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23265-82B8-27B6-D108-DA8C6573FB4B}"/>
            </a:ext>
          </a:extLst>
        </p:cNvPr>
        <p:cNvGrpSpPr/>
        <p:nvPr/>
      </p:nvGrpSpPr>
      <p:grpSpPr>
        <a:xfrm>
          <a:off x="0" y="0"/>
          <a:ext cx="0" cy="0"/>
          <a:chOff x="0" y="0"/>
          <a:chExt cx="0" cy="0"/>
        </a:xfrm>
      </p:grpSpPr>
    </p:spTree>
    <p:extLst>
      <p:ext uri="{BB962C8B-B14F-4D97-AF65-F5344CB8AC3E}">
        <p14:creationId xmlns:p14="http://schemas.microsoft.com/office/powerpoint/2010/main" val="1237923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1F039-4BBB-FBF3-1C07-C18372B54AC8}"/>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37BB1DAD-6544-A1B4-EC43-B10613563BE0}"/>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9773105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E142E-FECE-03D3-B6A2-FECE6E12EDA7}"/>
            </a:ext>
          </a:extLst>
        </p:cNvPr>
        <p:cNvGrpSpPr/>
        <p:nvPr/>
      </p:nvGrpSpPr>
      <p:grpSpPr>
        <a:xfrm>
          <a:off x="0" y="0"/>
          <a:ext cx="0" cy="0"/>
          <a:chOff x="0" y="0"/>
          <a:chExt cx="0" cy="0"/>
        </a:xfrm>
      </p:grpSpPr>
    </p:spTree>
    <p:extLst>
      <p:ext uri="{BB962C8B-B14F-4D97-AF65-F5344CB8AC3E}">
        <p14:creationId xmlns:p14="http://schemas.microsoft.com/office/powerpoint/2010/main" val="17572664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C51E6-397A-982C-95D5-B60A0B02AAC4}"/>
            </a:ext>
          </a:extLst>
        </p:cNvPr>
        <p:cNvGrpSpPr/>
        <p:nvPr/>
      </p:nvGrpSpPr>
      <p:grpSpPr>
        <a:xfrm>
          <a:off x="0" y="0"/>
          <a:ext cx="0" cy="0"/>
          <a:chOff x="0" y="0"/>
          <a:chExt cx="0" cy="0"/>
        </a:xfrm>
      </p:grpSpPr>
    </p:spTree>
    <p:extLst>
      <p:ext uri="{BB962C8B-B14F-4D97-AF65-F5344CB8AC3E}">
        <p14:creationId xmlns:p14="http://schemas.microsoft.com/office/powerpoint/2010/main" val="33740810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78AC0-AE33-7F04-4D0E-CC68A8525126}"/>
            </a:ext>
          </a:extLst>
        </p:cNvPr>
        <p:cNvGrpSpPr/>
        <p:nvPr/>
      </p:nvGrpSpPr>
      <p:grpSpPr>
        <a:xfrm>
          <a:off x="0" y="0"/>
          <a:ext cx="0" cy="0"/>
          <a:chOff x="0" y="0"/>
          <a:chExt cx="0" cy="0"/>
        </a:xfrm>
      </p:grpSpPr>
    </p:spTree>
    <p:extLst>
      <p:ext uri="{BB962C8B-B14F-4D97-AF65-F5344CB8AC3E}">
        <p14:creationId xmlns:p14="http://schemas.microsoft.com/office/powerpoint/2010/main" val="16430127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9E275-14B4-C236-E6A5-244683DDC528}"/>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DBE6A1FA-5FD3-A62E-5DFC-2722EB7733DD}"/>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8325985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E088E-7410-3E4B-90BC-B968BAB5B484}"/>
            </a:ext>
          </a:extLst>
        </p:cNvPr>
        <p:cNvGrpSpPr/>
        <p:nvPr/>
      </p:nvGrpSpPr>
      <p:grpSpPr>
        <a:xfrm>
          <a:off x="0" y="0"/>
          <a:ext cx="0" cy="0"/>
          <a:chOff x="0" y="0"/>
          <a:chExt cx="0" cy="0"/>
        </a:xfrm>
      </p:grpSpPr>
    </p:spTree>
    <p:extLst>
      <p:ext uri="{BB962C8B-B14F-4D97-AF65-F5344CB8AC3E}">
        <p14:creationId xmlns:p14="http://schemas.microsoft.com/office/powerpoint/2010/main" val="1282977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1346200"/>
            <a:ext cx="6472238" cy="3641725"/>
          </a:xfrm>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3A74E-C5C1-DF42-BCD6-4D981EFAD523}" type="slidenum">
              <a:rPr kumimoji="0" lang="en-IE" sz="1200" b="0" i="0" u="none" strike="noStrike" kern="1200" cap="none" spc="0" normalizeH="0" baseline="0" noProof="0" smtClean="0">
                <a:ln>
                  <a:noFill/>
                </a:ln>
                <a:solidFill>
                  <a:prstClr val="black"/>
                </a:solidFill>
                <a:effectLst/>
                <a:uLnTx/>
                <a:uFillTx/>
                <a:latin typeface="Barlow"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19759256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0ADE2-F234-6432-21B7-57618295280D}"/>
            </a:ext>
          </a:extLst>
        </p:cNvPr>
        <p:cNvGrpSpPr/>
        <p:nvPr/>
      </p:nvGrpSpPr>
      <p:grpSpPr>
        <a:xfrm>
          <a:off x="0" y="0"/>
          <a:ext cx="0" cy="0"/>
          <a:chOff x="0" y="0"/>
          <a:chExt cx="0" cy="0"/>
        </a:xfrm>
      </p:grpSpPr>
    </p:spTree>
    <p:extLst>
      <p:ext uri="{BB962C8B-B14F-4D97-AF65-F5344CB8AC3E}">
        <p14:creationId xmlns:p14="http://schemas.microsoft.com/office/powerpoint/2010/main" val="14911438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3F0D-E283-366E-0753-B1FC3341BACD}"/>
            </a:ext>
          </a:extLst>
        </p:cNvPr>
        <p:cNvGrpSpPr/>
        <p:nvPr/>
      </p:nvGrpSpPr>
      <p:grpSpPr>
        <a:xfrm>
          <a:off x="0" y="0"/>
          <a:ext cx="0" cy="0"/>
          <a:chOff x="0" y="0"/>
          <a:chExt cx="0" cy="0"/>
        </a:xfrm>
      </p:grpSpPr>
    </p:spTree>
    <p:extLst>
      <p:ext uri="{BB962C8B-B14F-4D97-AF65-F5344CB8AC3E}">
        <p14:creationId xmlns:p14="http://schemas.microsoft.com/office/powerpoint/2010/main" val="6355552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8C495-D43F-07E1-CEA1-6C0474CC03B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6D7E22BA-6E05-0B08-BAD2-F973F305EC8E}"/>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4131020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E3B40-7A29-76E6-73BF-F56450883BC2}"/>
            </a:ext>
          </a:extLst>
        </p:cNvPr>
        <p:cNvGrpSpPr/>
        <p:nvPr/>
      </p:nvGrpSpPr>
      <p:grpSpPr>
        <a:xfrm>
          <a:off x="0" y="0"/>
          <a:ext cx="0" cy="0"/>
          <a:chOff x="0" y="0"/>
          <a:chExt cx="0" cy="0"/>
        </a:xfrm>
      </p:grpSpPr>
    </p:spTree>
    <p:extLst>
      <p:ext uri="{BB962C8B-B14F-4D97-AF65-F5344CB8AC3E}">
        <p14:creationId xmlns:p14="http://schemas.microsoft.com/office/powerpoint/2010/main" val="38299120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777EF-13B7-E7A6-54E5-9EBC0FB25009}"/>
            </a:ext>
          </a:extLst>
        </p:cNvPr>
        <p:cNvGrpSpPr/>
        <p:nvPr/>
      </p:nvGrpSpPr>
      <p:grpSpPr>
        <a:xfrm>
          <a:off x="0" y="0"/>
          <a:ext cx="0" cy="0"/>
          <a:chOff x="0" y="0"/>
          <a:chExt cx="0" cy="0"/>
        </a:xfrm>
      </p:grpSpPr>
    </p:spTree>
    <p:extLst>
      <p:ext uri="{BB962C8B-B14F-4D97-AF65-F5344CB8AC3E}">
        <p14:creationId xmlns:p14="http://schemas.microsoft.com/office/powerpoint/2010/main" val="41069303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EFEE-B859-B2F1-5503-BCFE895A9C14}"/>
            </a:ext>
          </a:extLst>
        </p:cNvPr>
        <p:cNvGrpSpPr/>
        <p:nvPr/>
      </p:nvGrpSpPr>
      <p:grpSpPr>
        <a:xfrm>
          <a:off x="0" y="0"/>
          <a:ext cx="0" cy="0"/>
          <a:chOff x="0" y="0"/>
          <a:chExt cx="0" cy="0"/>
        </a:xfrm>
      </p:grpSpPr>
    </p:spTree>
    <p:extLst>
      <p:ext uri="{BB962C8B-B14F-4D97-AF65-F5344CB8AC3E}">
        <p14:creationId xmlns:p14="http://schemas.microsoft.com/office/powerpoint/2010/main" val="29104044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154"/>
            <a:ext cx="5438140" cy="4466987"/>
          </a:xfrm>
          <a:prstGeom prst="rect">
            <a:avLst/>
          </a:prstGeom>
        </p:spPr>
        <p:txBody>
          <a:bodyPr spcFirstLastPara="1" wrap="square" lIns="95548" tIns="95548" rIns="95548" bIns="95548" anchor="t" anchorCtr="0">
            <a:noAutofit/>
          </a:bodyPr>
          <a:lstStyle/>
          <a:p>
            <a:pPr marL="0" indent="0">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458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hyperlink" Target="mailto:Paul.Moran@ipsos.com" TargetMode="Externa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Cover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5791000" cy="715669"/>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hasCustomPrompt="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br>
              <a:rPr lang="en-US"/>
            </a:br>
            <a:br>
              <a:rPr lang="en-US"/>
            </a:br>
            <a:br>
              <a:rPr lang="en-US"/>
            </a:br>
            <a:br>
              <a:rPr lang="en-US"/>
            </a:br>
            <a:r>
              <a:rPr lang="en-US"/>
              <a:t>Click icon </a:t>
            </a:r>
            <a:br>
              <a:rPr lang="en-US"/>
            </a:br>
            <a:r>
              <a:rPr lang="en-US"/>
              <a:t>to add picture</a:t>
            </a:r>
            <a:endParaRPr lang="en-GB"/>
          </a:p>
        </p:txBody>
      </p:sp>
      <p:sp>
        <p:nvSpPr>
          <p:cNvPr id="4" name="Text Placeholder 16">
            <a:extLst>
              <a:ext uri="{FF2B5EF4-FFF2-40B4-BE49-F238E27FC236}">
                <a16:creationId xmlns:a16="http://schemas.microsoft.com/office/drawing/2014/main" id="{2B307F84-45B4-FBB4-1E6C-CD4B241E73D1}"/>
              </a:ext>
            </a:extLst>
          </p:cNvPr>
          <p:cNvSpPr>
            <a:spLocks noGrp="1"/>
          </p:cNvSpPr>
          <p:nvPr>
            <p:ph type="body" sz="quarter" idx="12" hasCustomPrompt="1"/>
          </p:nvPr>
        </p:nvSpPr>
        <p:spPr>
          <a:xfrm>
            <a:off x="431800" y="3132139"/>
            <a:ext cx="3851275" cy="1274763"/>
          </a:xfrm>
        </p:spPr>
        <p:txBody>
          <a:bodyPr/>
          <a:lstStyle>
            <a:lvl1pPr>
              <a:defRPr sz="2400">
                <a:solidFill>
                  <a:schemeClr val="bg1"/>
                </a:solidFill>
              </a:defRPr>
            </a:lvl1pPr>
            <a:lvl2pPr marL="0" indent="0">
              <a:buNone/>
              <a:defRPr/>
            </a:lvl2pPr>
          </a:lstStyle>
          <a:p>
            <a:pPr lvl="0"/>
            <a:r>
              <a:rPr lang="en-US"/>
              <a:t>Optional additional information</a:t>
            </a:r>
          </a:p>
        </p:txBody>
      </p:sp>
      <p:pic>
        <p:nvPicPr>
          <p:cNvPr id="5" name="Graphic 5">
            <a:extLst>
              <a:ext uri="{FF2B5EF4-FFF2-40B4-BE49-F238E27FC236}">
                <a16:creationId xmlns:a16="http://schemas.microsoft.com/office/drawing/2014/main" id="{B4C446A2-A5CA-CD71-107A-3877AC1A3F3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
        <p:nvSpPr>
          <p:cNvPr id="6" name="Classification">
            <a:extLst>
              <a:ext uri="{FF2B5EF4-FFF2-40B4-BE49-F238E27FC236}">
                <a16:creationId xmlns:a16="http://schemas.microsoft.com/office/drawing/2014/main" id="{71BA09EF-196E-15DE-A3CE-7A9E5C47A401}"/>
              </a:ext>
              <a:ext uri="{C183D7F6-B498-43B3-948B-1728B52AA6E4}">
                <adec:decorative xmlns:adec="http://schemas.microsoft.com/office/drawing/2017/decorative" val="1"/>
              </a:ext>
            </a:extLst>
          </p:cNvPr>
          <p:cNvSpPr txBox="1">
            <a:spLocks/>
          </p:cNvSpPr>
          <p:nvPr userDrawn="1"/>
        </p:nvSpPr>
        <p:spPr>
          <a:xfrm>
            <a:off x="440937" y="6251108"/>
            <a:ext cx="16603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B&amp;A | Doc Name | Month Year | Version # | Public | Internal/Client Use Only | Strictly Confidential</a:t>
            </a:r>
          </a:p>
        </p:txBody>
      </p:sp>
    </p:spTree>
    <p:extLst>
      <p:ext uri="{BB962C8B-B14F-4D97-AF65-F5344CB8AC3E}">
        <p14:creationId xmlns:p14="http://schemas.microsoft.com/office/powerpoint/2010/main" val="410420141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anging box title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1884-C2D5-14CD-9848-37C5CB013EB4}"/>
              </a:ext>
            </a:extLst>
          </p:cNvPr>
          <p:cNvSpPr>
            <a:spLocks noGrp="1"/>
          </p:cNvSpPr>
          <p:nvPr>
            <p:ph type="title"/>
          </p:nvPr>
        </p:nvSpPr>
        <p:spPr>
          <a:xfrm>
            <a:off x="653142" y="701874"/>
            <a:ext cx="3149601" cy="239877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04088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nging box titl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1884-C2D5-14CD-9848-37C5CB013EB4}"/>
              </a:ext>
            </a:extLst>
          </p:cNvPr>
          <p:cNvSpPr>
            <a:spLocks noGrp="1"/>
          </p:cNvSpPr>
          <p:nvPr>
            <p:ph type="title"/>
          </p:nvPr>
        </p:nvSpPr>
        <p:spPr>
          <a:xfrm>
            <a:off x="653142" y="701874"/>
            <a:ext cx="3149601" cy="1825195"/>
          </a:xfrm>
        </p:spPr>
        <p:txBody>
          <a:bodyPr vert="horz" wrap="square" lIns="0" tIns="0" rIns="0" bIns="0" rtlCol="0" anchor="t">
            <a:noAutofit/>
          </a:bodyPr>
          <a:lstStyle>
            <a:lvl1pPr>
              <a:defRPr lang="en-GB" dirty="0">
                <a:solidFill>
                  <a:schemeClr val="bg1"/>
                </a:solidFill>
              </a:defRPr>
            </a:lvl1pPr>
          </a:lstStyle>
          <a:p>
            <a:pPr lvl="0"/>
            <a:r>
              <a:rPr lang="en-US"/>
              <a:t>Click to edit Master title style</a:t>
            </a:r>
            <a:endParaRPr lang="en-GB"/>
          </a:p>
        </p:txBody>
      </p:sp>
      <p:sp>
        <p:nvSpPr>
          <p:cNvPr id="3" name="Text Placeholder 3">
            <a:extLst>
              <a:ext uri="{FF2B5EF4-FFF2-40B4-BE49-F238E27FC236}">
                <a16:creationId xmlns:a16="http://schemas.microsoft.com/office/drawing/2014/main" id="{A73E53EB-3CF7-23AB-A106-C20DD2520CBC}"/>
              </a:ext>
            </a:extLst>
          </p:cNvPr>
          <p:cNvSpPr>
            <a:spLocks noGrp="1"/>
          </p:cNvSpPr>
          <p:nvPr>
            <p:ph type="body" sz="quarter" idx="10"/>
          </p:nvPr>
        </p:nvSpPr>
        <p:spPr>
          <a:xfrm>
            <a:off x="4332288" y="701675"/>
            <a:ext cx="7416800" cy="4959350"/>
          </a:xfrm>
        </p:spPr>
        <p:txBody>
          <a:bodyPr numCol="1" spcCol="288000"/>
          <a:lstStyle>
            <a:lvl1pPr>
              <a:lnSpc>
                <a:spcPct val="120000"/>
              </a:lnSpc>
              <a:spcBef>
                <a:spcPts val="400"/>
              </a:spcBef>
              <a:spcAft>
                <a:spcPts val="400"/>
              </a:spcAft>
              <a:defRPr sz="1600"/>
            </a:lvl1pPr>
            <a:lvl2pPr>
              <a:lnSpc>
                <a:spcPct val="120000"/>
              </a:lnSpc>
              <a:spcBef>
                <a:spcPts val="400"/>
              </a:spcBef>
              <a:spcAft>
                <a:spcPts val="400"/>
              </a:spcAft>
              <a:defRPr sz="1600"/>
            </a:lvl2pPr>
            <a:lvl3pPr>
              <a:lnSpc>
                <a:spcPct val="120000"/>
              </a:lnSpc>
              <a:spcBef>
                <a:spcPts val="400"/>
              </a:spcBef>
              <a:spcAft>
                <a:spcPts val="400"/>
              </a:spcAft>
              <a:defRPr sz="1600"/>
            </a:lvl3pPr>
            <a:lvl4pPr>
              <a:lnSpc>
                <a:spcPct val="120000"/>
              </a:lnSpc>
              <a:spcBef>
                <a:spcPts val="400"/>
              </a:spcBef>
              <a:spcAft>
                <a:spcPts val="400"/>
              </a:spcAft>
              <a:defRPr sz="1600"/>
            </a:lvl4pPr>
            <a:lvl5pPr>
              <a:lnSpc>
                <a:spcPct val="120000"/>
              </a:lnSpc>
              <a:spcBef>
                <a:spcPts val="400"/>
              </a:spcBef>
              <a:spcAft>
                <a:spcPts val="4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723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images_3_summaries">
    <p:bg>
      <p:bgPr>
        <a:solidFill>
          <a:schemeClr val="accent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F7598694-721D-C499-32B8-2559553463B9}"/>
              </a:ext>
              <a:ext uri="{C183D7F6-B498-43B3-948B-1728B52AA6E4}">
                <adec:decorative xmlns:adec="http://schemas.microsoft.com/office/drawing/2017/decorative" val="1"/>
              </a:ext>
            </a:extLst>
          </p:cNvPr>
          <p:cNvSpPr>
            <a:spLocks noGrp="1"/>
          </p:cNvSpPr>
          <p:nvPr>
            <p:ph type="pic" sz="quarter" idx="21" hasCustomPrompt="1"/>
          </p:nvPr>
        </p:nvSpPr>
        <p:spPr>
          <a:xfrm>
            <a:off x="450000" y="1792702"/>
            <a:ext cx="3524250" cy="2140354"/>
          </a:xfrm>
          <a:custGeom>
            <a:avLst/>
            <a:gdLst>
              <a:gd name="connsiteX0" fmla="*/ 0 w 3524250"/>
              <a:gd name="connsiteY0" fmla="*/ 0 h 2140354"/>
              <a:gd name="connsiteX1" fmla="*/ 3524250 w 3524250"/>
              <a:gd name="connsiteY1" fmla="*/ 0 h 2140354"/>
              <a:gd name="connsiteX2" fmla="*/ 3524250 w 3524250"/>
              <a:gd name="connsiteY2" fmla="*/ 1669718 h 2140354"/>
              <a:gd name="connsiteX3" fmla="*/ 3053614 w 3524250"/>
              <a:gd name="connsiteY3" fmla="*/ 2140354 h 2140354"/>
              <a:gd name="connsiteX4" fmla="*/ 0 w 3524250"/>
              <a:gd name="connsiteY4" fmla="*/ 2140354 h 214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0" h="2140354">
                <a:moveTo>
                  <a:pt x="0" y="0"/>
                </a:moveTo>
                <a:lnTo>
                  <a:pt x="3524250" y="0"/>
                </a:lnTo>
                <a:lnTo>
                  <a:pt x="3524250" y="1669718"/>
                </a:lnTo>
                <a:lnTo>
                  <a:pt x="3053614" y="2140354"/>
                </a:lnTo>
                <a:lnTo>
                  <a:pt x="0" y="2140354"/>
                </a:lnTo>
                <a:close/>
              </a:path>
            </a:pathLst>
          </a:custGeom>
          <a:pattFill prst="wdUpDiag">
            <a:fgClr>
              <a:schemeClr val="bg1">
                <a:lumMod val="95000"/>
              </a:schemeClr>
            </a:fgClr>
            <a:bgClr>
              <a:schemeClr val="bg1"/>
            </a:bgClr>
          </a:pattFill>
        </p:spPr>
        <p:txBody>
          <a:bodyPr wrap="square">
            <a:noAutofit/>
          </a:bodyPr>
          <a:lstStyle>
            <a:lvl1pPr>
              <a:defRPr/>
            </a:lvl1pPr>
          </a:lstStyle>
          <a:p>
            <a:r>
              <a:rPr lang="en-GB"/>
              <a:t>Insert image here</a:t>
            </a:r>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4113075"/>
            <a:ext cx="3524400" cy="1835288"/>
          </a:xfrm>
        </p:spPr>
        <p:txBody>
          <a:bodyPr>
            <a:noAutofit/>
          </a:bodyPr>
          <a:lstStyle>
            <a:lvl1pPr>
              <a:spcBef>
                <a:spcPts val="400"/>
              </a:spcBef>
              <a:defRPr sz="1600">
                <a:solidFill>
                  <a:schemeClr val="bg1"/>
                </a:solidFill>
              </a:defRPr>
            </a:lvl1pPr>
            <a:lvl2pPr>
              <a:spcBef>
                <a:spcPts val="400"/>
              </a:spcBef>
              <a:defRPr sz="1600">
                <a:solidFill>
                  <a:schemeClr val="bg1"/>
                </a:solidFill>
              </a:defRPr>
            </a:lvl2pPr>
            <a:lvl3pPr>
              <a:spcBef>
                <a:spcPts val="400"/>
              </a:spcBef>
              <a:defRPr sz="16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2z</a:t>
            </a:r>
          </a:p>
        </p:txBody>
      </p:sp>
      <p:sp>
        <p:nvSpPr>
          <p:cNvPr id="26" name="Picture Placeholder 25">
            <a:extLst>
              <a:ext uri="{FF2B5EF4-FFF2-40B4-BE49-F238E27FC236}">
                <a16:creationId xmlns:a16="http://schemas.microsoft.com/office/drawing/2014/main" id="{D497C279-EB05-83B6-CAFE-F19E9494173D}"/>
              </a:ext>
              <a:ext uri="{C183D7F6-B498-43B3-948B-1728B52AA6E4}">
                <adec:decorative xmlns:adec="http://schemas.microsoft.com/office/drawing/2017/decorative" val="1"/>
              </a:ext>
            </a:extLst>
          </p:cNvPr>
          <p:cNvSpPr>
            <a:spLocks noGrp="1"/>
          </p:cNvSpPr>
          <p:nvPr>
            <p:ph type="pic" sz="quarter" idx="22" hasCustomPrompt="1"/>
          </p:nvPr>
        </p:nvSpPr>
        <p:spPr>
          <a:xfrm>
            <a:off x="4336915" y="1792702"/>
            <a:ext cx="3524250" cy="2140354"/>
          </a:xfrm>
          <a:custGeom>
            <a:avLst/>
            <a:gdLst>
              <a:gd name="connsiteX0" fmla="*/ 0 w 3524250"/>
              <a:gd name="connsiteY0" fmla="*/ 0 h 2140354"/>
              <a:gd name="connsiteX1" fmla="*/ 3524250 w 3524250"/>
              <a:gd name="connsiteY1" fmla="*/ 0 h 2140354"/>
              <a:gd name="connsiteX2" fmla="*/ 3524250 w 3524250"/>
              <a:gd name="connsiteY2" fmla="*/ 1669718 h 2140354"/>
              <a:gd name="connsiteX3" fmla="*/ 3053614 w 3524250"/>
              <a:gd name="connsiteY3" fmla="*/ 2140354 h 2140354"/>
              <a:gd name="connsiteX4" fmla="*/ 0 w 3524250"/>
              <a:gd name="connsiteY4" fmla="*/ 2140354 h 214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0" h="2140354">
                <a:moveTo>
                  <a:pt x="0" y="0"/>
                </a:moveTo>
                <a:lnTo>
                  <a:pt x="3524250" y="0"/>
                </a:lnTo>
                <a:lnTo>
                  <a:pt x="3524250" y="1669718"/>
                </a:lnTo>
                <a:lnTo>
                  <a:pt x="3053614" y="2140354"/>
                </a:lnTo>
                <a:lnTo>
                  <a:pt x="0" y="2140354"/>
                </a:lnTo>
                <a:close/>
              </a:path>
            </a:pathLst>
          </a:custGeom>
          <a:pattFill prst="wdUpDiag">
            <a:fgClr>
              <a:schemeClr val="bg1">
                <a:lumMod val="95000"/>
              </a:schemeClr>
            </a:fgClr>
            <a:bgClr>
              <a:schemeClr val="bg1"/>
            </a:bgClr>
          </a:pattFill>
        </p:spPr>
        <p:txBody>
          <a:bodyPr wrap="square">
            <a:noAutofit/>
          </a:bodyPr>
          <a:lstStyle>
            <a:lvl1pPr>
              <a:defRPr/>
            </a:lvl1pPr>
          </a:lstStyle>
          <a:p>
            <a:r>
              <a:rPr lang="en-GB"/>
              <a:t>Insert image here</a:t>
            </a:r>
          </a:p>
        </p:txBody>
      </p:sp>
      <p:sp>
        <p:nvSpPr>
          <p:cNvPr id="15" name="Placeholder 2">
            <a:extLst>
              <a:ext uri="{FF2B5EF4-FFF2-40B4-BE49-F238E27FC236}">
                <a16:creationId xmlns:a16="http://schemas.microsoft.com/office/drawing/2014/main" id="{2D6D46A2-3813-48AC-B44F-11FED09C9607}"/>
              </a:ext>
            </a:extLst>
          </p:cNvPr>
          <p:cNvSpPr>
            <a:spLocks noGrp="1"/>
          </p:cNvSpPr>
          <p:nvPr>
            <p:ph idx="24" hasCustomPrompt="1"/>
          </p:nvPr>
        </p:nvSpPr>
        <p:spPr>
          <a:xfrm>
            <a:off x="4336840" y="4113075"/>
            <a:ext cx="3524400" cy="1835288"/>
          </a:xfrm>
        </p:spPr>
        <p:txBody>
          <a:bodyPr>
            <a:noAutofit/>
          </a:bodyPr>
          <a:lstStyle>
            <a:lvl1pPr>
              <a:spcBef>
                <a:spcPts val="400"/>
              </a:spcBef>
              <a:defRPr sz="1600">
                <a:solidFill>
                  <a:schemeClr val="bg1"/>
                </a:solidFill>
              </a:defRPr>
            </a:lvl1pPr>
            <a:lvl2pPr>
              <a:spcBef>
                <a:spcPts val="400"/>
              </a:spcBef>
              <a:defRPr sz="1600">
                <a:solidFill>
                  <a:schemeClr val="bg1"/>
                </a:solidFill>
              </a:defRPr>
            </a:lvl2pPr>
            <a:lvl3pPr>
              <a:spcBef>
                <a:spcPts val="400"/>
              </a:spcBef>
              <a:defRPr sz="16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7" name="Picture Placeholder 26">
            <a:extLst>
              <a:ext uri="{FF2B5EF4-FFF2-40B4-BE49-F238E27FC236}">
                <a16:creationId xmlns:a16="http://schemas.microsoft.com/office/drawing/2014/main" id="{436747DF-926E-3B9F-54BC-14918175083E}"/>
              </a:ext>
              <a:ext uri="{C183D7F6-B498-43B3-948B-1728B52AA6E4}">
                <adec:decorative xmlns:adec="http://schemas.microsoft.com/office/drawing/2017/decorative" val="1"/>
              </a:ext>
            </a:extLst>
          </p:cNvPr>
          <p:cNvSpPr>
            <a:spLocks noGrp="1"/>
          </p:cNvSpPr>
          <p:nvPr>
            <p:ph type="pic" sz="quarter" idx="23" hasCustomPrompt="1"/>
          </p:nvPr>
        </p:nvSpPr>
        <p:spPr>
          <a:xfrm>
            <a:off x="8224838" y="1792702"/>
            <a:ext cx="3524250" cy="2140354"/>
          </a:xfrm>
          <a:custGeom>
            <a:avLst/>
            <a:gdLst>
              <a:gd name="connsiteX0" fmla="*/ 0 w 3524250"/>
              <a:gd name="connsiteY0" fmla="*/ 0 h 2140354"/>
              <a:gd name="connsiteX1" fmla="*/ 3524250 w 3524250"/>
              <a:gd name="connsiteY1" fmla="*/ 0 h 2140354"/>
              <a:gd name="connsiteX2" fmla="*/ 3524250 w 3524250"/>
              <a:gd name="connsiteY2" fmla="*/ 1669718 h 2140354"/>
              <a:gd name="connsiteX3" fmla="*/ 3053614 w 3524250"/>
              <a:gd name="connsiteY3" fmla="*/ 2140354 h 2140354"/>
              <a:gd name="connsiteX4" fmla="*/ 0 w 3524250"/>
              <a:gd name="connsiteY4" fmla="*/ 2140354 h 214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0" h="2140354">
                <a:moveTo>
                  <a:pt x="0" y="0"/>
                </a:moveTo>
                <a:lnTo>
                  <a:pt x="3524250" y="0"/>
                </a:lnTo>
                <a:lnTo>
                  <a:pt x="3524250" y="1669718"/>
                </a:lnTo>
                <a:lnTo>
                  <a:pt x="3053614" y="2140354"/>
                </a:lnTo>
                <a:lnTo>
                  <a:pt x="0" y="2140354"/>
                </a:lnTo>
                <a:close/>
              </a:path>
            </a:pathLst>
          </a:custGeom>
          <a:pattFill prst="wdUpDiag">
            <a:fgClr>
              <a:schemeClr val="bg1">
                <a:lumMod val="95000"/>
              </a:schemeClr>
            </a:fgClr>
            <a:bgClr>
              <a:schemeClr val="bg1"/>
            </a:bgClr>
          </a:pattFill>
        </p:spPr>
        <p:txBody>
          <a:bodyPr wrap="square">
            <a:noAutofit/>
          </a:bodyPr>
          <a:lstStyle>
            <a:lvl1pPr>
              <a:defRPr/>
            </a:lvl1pPr>
          </a:lstStyle>
          <a:p>
            <a:r>
              <a:rPr lang="en-GB"/>
              <a:t>Insert image here</a:t>
            </a:r>
          </a:p>
        </p:txBody>
      </p:sp>
      <p:sp>
        <p:nvSpPr>
          <p:cNvPr id="16" name="Placeholder 3">
            <a:extLst>
              <a:ext uri="{FF2B5EF4-FFF2-40B4-BE49-F238E27FC236}">
                <a16:creationId xmlns:a16="http://schemas.microsoft.com/office/drawing/2014/main" id="{912710EB-D5BC-4555-8C11-D849D8A58199}"/>
              </a:ext>
            </a:extLst>
          </p:cNvPr>
          <p:cNvSpPr>
            <a:spLocks noGrp="1"/>
          </p:cNvSpPr>
          <p:nvPr>
            <p:ph idx="25" hasCustomPrompt="1"/>
          </p:nvPr>
        </p:nvSpPr>
        <p:spPr>
          <a:xfrm>
            <a:off x="8224838" y="4113075"/>
            <a:ext cx="3524400" cy="1835288"/>
          </a:xfrm>
        </p:spPr>
        <p:txBody>
          <a:bodyPr>
            <a:noAutofit/>
          </a:bodyPr>
          <a:lstStyle>
            <a:lvl1pPr>
              <a:spcBef>
                <a:spcPts val="400"/>
              </a:spcBef>
              <a:defRPr sz="1600">
                <a:solidFill>
                  <a:schemeClr val="bg1"/>
                </a:solidFill>
              </a:defRPr>
            </a:lvl1pPr>
            <a:lvl2pPr>
              <a:spcBef>
                <a:spcPts val="400"/>
              </a:spcBef>
              <a:defRPr sz="1600">
                <a:solidFill>
                  <a:schemeClr val="bg1"/>
                </a:solidFill>
              </a:defRPr>
            </a:lvl2pPr>
            <a:lvl3pPr>
              <a:spcBef>
                <a:spcPts val="400"/>
              </a:spcBef>
              <a:defRPr sz="16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B9379921-B222-AEF2-4C24-F79AEBA1BF84}"/>
              </a:ext>
            </a:extLst>
          </p:cNvPr>
          <p:cNvSpPr>
            <a:spLocks noGrp="1"/>
          </p:cNvSpPr>
          <p:nvPr>
            <p:ph type="title"/>
          </p:nvPr>
        </p:nvSpPr>
        <p:spPr/>
        <p:txBody>
          <a:bodyPr vert="horz" wrap="square" lIns="0" tIns="0" rIns="0" bIns="0" rtlCol="0" anchor="b">
            <a:noAutofit/>
          </a:bodyPr>
          <a:lstStyle>
            <a:lvl1pPr>
              <a:defRPr lang="en-GB" dirty="0">
                <a:solidFill>
                  <a:schemeClr val="bg1"/>
                </a:solidFill>
              </a:defRPr>
            </a:lvl1pPr>
          </a:lstStyle>
          <a:p>
            <a:pPr lvl="0"/>
            <a:r>
              <a:rPr lang="en-US"/>
              <a:t>Click to edit Master title style</a:t>
            </a:r>
            <a:endParaRPr lang="en-GB"/>
          </a:p>
        </p:txBody>
      </p:sp>
      <p:sp>
        <p:nvSpPr>
          <p:cNvPr id="18" name="TextBox 17">
            <a:extLst>
              <a:ext uri="{FF2B5EF4-FFF2-40B4-BE49-F238E27FC236}">
                <a16:creationId xmlns:a16="http://schemas.microsoft.com/office/drawing/2014/main" id="{CDC93700-768F-F0BD-FFA2-5E2889AAB11B}"/>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4" name="Classification">
            <a:extLst>
              <a:ext uri="{FF2B5EF4-FFF2-40B4-BE49-F238E27FC236}">
                <a16:creationId xmlns:a16="http://schemas.microsoft.com/office/drawing/2014/main" id="{7BC3E079-CD4E-AFD3-AEB4-D1848C22C062}"/>
              </a:ext>
              <a:ext uri="{C183D7F6-B498-43B3-948B-1728B52AA6E4}">
                <adec:decorative xmlns:adec="http://schemas.microsoft.com/office/drawing/2017/decorative" val="1"/>
              </a:ext>
            </a:extLst>
          </p:cNvPr>
          <p:cNvSpPr txBox="1">
            <a:spLocks/>
          </p:cNvSpPr>
          <p:nvPr userDrawn="1"/>
        </p:nvSpPr>
        <p:spPr>
          <a:xfrm>
            <a:off x="440938" y="6488640"/>
            <a:ext cx="566928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B&amp;A | Doc Name | Month Year | Version # | Public | Internal/Client Use Only | Strictly Confidential</a:t>
            </a:r>
          </a:p>
        </p:txBody>
      </p:sp>
      <p:pic>
        <p:nvPicPr>
          <p:cNvPr id="9" name="Picture 8" descr="A blue and black logo&#10;&#10;Description automatically generated">
            <a:extLst>
              <a:ext uri="{FF2B5EF4-FFF2-40B4-BE49-F238E27FC236}">
                <a16:creationId xmlns:a16="http://schemas.microsoft.com/office/drawing/2014/main" id="{D586BCB2-5E4B-C80B-0985-C35798308C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8647" y="6289647"/>
            <a:ext cx="769246" cy="365964"/>
          </a:xfrm>
          <a:prstGeom prst="rect">
            <a:avLst/>
          </a:prstGeom>
        </p:spPr>
      </p:pic>
    </p:spTree>
    <p:extLst>
      <p:ext uri="{BB962C8B-B14F-4D97-AF65-F5344CB8AC3E}">
        <p14:creationId xmlns:p14="http://schemas.microsoft.com/office/powerpoint/2010/main" val="2763795101"/>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col_4_images_with commentary">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5C23FA-A39C-47E2-B32E-D31B7F81F736}"/>
              </a:ext>
            </a:extLst>
          </p:cNvPr>
          <p:cNvSpPr>
            <a:spLocks noGrp="1"/>
          </p:cNvSpPr>
          <p:nvPr>
            <p:ph type="title"/>
          </p:nvPr>
        </p:nvSpPr>
        <p:spPr/>
        <p:txBody>
          <a:bodyPr vert="horz" wrap="square" lIns="0" tIns="0" rIns="0" bIns="0" rtlCol="0" anchor="b">
            <a:noAutofit/>
          </a:bodyPr>
          <a:lstStyle>
            <a:lvl1pPr>
              <a:defRPr lang="en-GB" dirty="0">
                <a:solidFill>
                  <a:schemeClr val="bg1"/>
                </a:solidFill>
              </a:defRPr>
            </a:lvl1pPr>
          </a:lstStyle>
          <a:p>
            <a:pPr lvl="0"/>
            <a:r>
              <a:rPr lang="en-US"/>
              <a:t>Click to edit Master title style</a:t>
            </a:r>
            <a:endParaRPr lang="en-GB"/>
          </a:p>
        </p:txBody>
      </p:sp>
      <p:sp>
        <p:nvSpPr>
          <p:cNvPr id="20" name="Picture Placeholder 19">
            <a:extLst>
              <a:ext uri="{FF2B5EF4-FFF2-40B4-BE49-F238E27FC236}">
                <a16:creationId xmlns:a16="http://schemas.microsoft.com/office/drawing/2014/main" id="{BD5D8EA5-7317-FA5E-316E-1D3D71DF6AAB}"/>
              </a:ext>
              <a:ext uri="{C183D7F6-B498-43B3-948B-1728B52AA6E4}">
                <adec:decorative xmlns:adec="http://schemas.microsoft.com/office/drawing/2017/decorative" val="1"/>
              </a:ext>
            </a:extLst>
          </p:cNvPr>
          <p:cNvSpPr>
            <a:spLocks noGrp="1"/>
          </p:cNvSpPr>
          <p:nvPr>
            <p:ph type="pic" sz="quarter" idx="21" hasCustomPrompt="1"/>
          </p:nvPr>
        </p:nvSpPr>
        <p:spPr>
          <a:xfrm>
            <a:off x="457635"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a:t> </a:t>
            </a:r>
          </a:p>
        </p:txBody>
      </p:sp>
      <p:sp>
        <p:nvSpPr>
          <p:cNvPr id="28" name="Text Box 1">
            <a:extLst>
              <a:ext uri="{FF2B5EF4-FFF2-40B4-BE49-F238E27FC236}">
                <a16:creationId xmlns:a16="http://schemas.microsoft.com/office/drawing/2014/main" id="{A4FE8203-E4D0-7D71-9DAB-DCD79DF29458}"/>
              </a:ext>
            </a:extLst>
          </p:cNvPr>
          <p:cNvSpPr>
            <a:spLocks noGrp="1"/>
          </p:cNvSpPr>
          <p:nvPr>
            <p:ph type="body" sz="quarter" idx="26"/>
          </p:nvPr>
        </p:nvSpPr>
        <p:spPr>
          <a:xfrm>
            <a:off x="490148" y="4165598"/>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Box 2">
            <a:extLst>
              <a:ext uri="{FF2B5EF4-FFF2-40B4-BE49-F238E27FC236}">
                <a16:creationId xmlns:a16="http://schemas.microsoft.com/office/drawing/2014/main" id="{3893695E-4514-8C5C-A541-ACC2C0140DD6}"/>
              </a:ext>
            </a:extLst>
          </p:cNvPr>
          <p:cNvSpPr>
            <a:spLocks noGrp="1"/>
          </p:cNvSpPr>
          <p:nvPr>
            <p:ph type="body" sz="quarter" idx="27"/>
          </p:nvPr>
        </p:nvSpPr>
        <p:spPr>
          <a:xfrm>
            <a:off x="3388265" y="4165598"/>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0" name="Text Box 3">
            <a:extLst>
              <a:ext uri="{FF2B5EF4-FFF2-40B4-BE49-F238E27FC236}">
                <a16:creationId xmlns:a16="http://schemas.microsoft.com/office/drawing/2014/main" id="{E6E126AC-28F0-4A7D-DC28-46188F46FAA7}"/>
              </a:ext>
            </a:extLst>
          </p:cNvPr>
          <p:cNvSpPr>
            <a:spLocks noGrp="1"/>
          </p:cNvSpPr>
          <p:nvPr>
            <p:ph type="body" sz="quarter" idx="28"/>
          </p:nvPr>
        </p:nvSpPr>
        <p:spPr>
          <a:xfrm>
            <a:off x="6284913" y="4165598"/>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1" name="Text Box 4">
            <a:extLst>
              <a:ext uri="{FF2B5EF4-FFF2-40B4-BE49-F238E27FC236}">
                <a16:creationId xmlns:a16="http://schemas.microsoft.com/office/drawing/2014/main" id="{9A2242AD-0A81-133A-985E-D1CF4585102C}"/>
              </a:ext>
            </a:extLst>
          </p:cNvPr>
          <p:cNvSpPr>
            <a:spLocks noGrp="1"/>
          </p:cNvSpPr>
          <p:nvPr>
            <p:ph type="body" sz="quarter" idx="29"/>
          </p:nvPr>
        </p:nvSpPr>
        <p:spPr>
          <a:xfrm>
            <a:off x="9170020" y="4151084"/>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Box 15">
            <a:extLst>
              <a:ext uri="{FF2B5EF4-FFF2-40B4-BE49-F238E27FC236}">
                <a16:creationId xmlns:a16="http://schemas.microsoft.com/office/drawing/2014/main" id="{0B10E05C-FACD-735A-D8B6-65B787A7C515}"/>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18" name="Classification">
            <a:extLst>
              <a:ext uri="{FF2B5EF4-FFF2-40B4-BE49-F238E27FC236}">
                <a16:creationId xmlns:a16="http://schemas.microsoft.com/office/drawing/2014/main" id="{2155CA54-02B7-79F0-5516-A0D416D045E4}"/>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B&amp;A | Doc Name | Month Year | Version # | Public | Internal/Client Use Only | Strictly Confidential</a:t>
            </a:r>
          </a:p>
        </p:txBody>
      </p:sp>
      <p:sp>
        <p:nvSpPr>
          <p:cNvPr id="21" name="Picture Placeholder 20">
            <a:extLst>
              <a:ext uri="{FF2B5EF4-FFF2-40B4-BE49-F238E27FC236}">
                <a16:creationId xmlns:a16="http://schemas.microsoft.com/office/drawing/2014/main" id="{4216BF9A-6BA6-35A3-FAD8-E4C7E65B2AA3}"/>
              </a:ext>
              <a:ext uri="{C183D7F6-B498-43B3-948B-1728B52AA6E4}">
                <adec:decorative xmlns:adec="http://schemas.microsoft.com/office/drawing/2017/decorative" val="1"/>
              </a:ext>
            </a:extLst>
          </p:cNvPr>
          <p:cNvSpPr>
            <a:spLocks noGrp="1"/>
          </p:cNvSpPr>
          <p:nvPr>
            <p:ph type="pic" sz="quarter" idx="30" hasCustomPrompt="1"/>
          </p:nvPr>
        </p:nvSpPr>
        <p:spPr>
          <a:xfrm>
            <a:off x="3361349"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a:t> </a:t>
            </a:r>
          </a:p>
        </p:txBody>
      </p:sp>
      <p:sp>
        <p:nvSpPr>
          <p:cNvPr id="22" name="Picture Placeholder 21">
            <a:extLst>
              <a:ext uri="{FF2B5EF4-FFF2-40B4-BE49-F238E27FC236}">
                <a16:creationId xmlns:a16="http://schemas.microsoft.com/office/drawing/2014/main" id="{FC92A1A9-8935-05F9-478C-509E31A7C350}"/>
              </a:ext>
              <a:ext uri="{C183D7F6-B498-43B3-948B-1728B52AA6E4}">
                <adec:decorative xmlns:adec="http://schemas.microsoft.com/office/drawing/2017/decorative" val="1"/>
              </a:ext>
            </a:extLst>
          </p:cNvPr>
          <p:cNvSpPr>
            <a:spLocks noGrp="1"/>
          </p:cNvSpPr>
          <p:nvPr>
            <p:ph type="pic" sz="quarter" idx="31" hasCustomPrompt="1"/>
          </p:nvPr>
        </p:nvSpPr>
        <p:spPr>
          <a:xfrm>
            <a:off x="6265063"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a:t> </a:t>
            </a:r>
          </a:p>
        </p:txBody>
      </p:sp>
      <p:sp>
        <p:nvSpPr>
          <p:cNvPr id="23" name="Picture Placeholder 22">
            <a:extLst>
              <a:ext uri="{FF2B5EF4-FFF2-40B4-BE49-F238E27FC236}">
                <a16:creationId xmlns:a16="http://schemas.microsoft.com/office/drawing/2014/main" id="{C90786FC-B649-5DE3-D2C4-49F260FE2D9B}"/>
              </a:ext>
              <a:ext uri="{C183D7F6-B498-43B3-948B-1728B52AA6E4}">
                <adec:decorative xmlns:adec="http://schemas.microsoft.com/office/drawing/2017/decorative" val="1"/>
              </a:ext>
            </a:extLst>
          </p:cNvPr>
          <p:cNvSpPr>
            <a:spLocks noGrp="1"/>
          </p:cNvSpPr>
          <p:nvPr>
            <p:ph type="pic" sz="quarter" idx="32" hasCustomPrompt="1"/>
          </p:nvPr>
        </p:nvSpPr>
        <p:spPr>
          <a:xfrm>
            <a:off x="9168776"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a:t> </a:t>
            </a:r>
          </a:p>
        </p:txBody>
      </p:sp>
      <p:pic>
        <p:nvPicPr>
          <p:cNvPr id="6" name="Picture 5" descr="A blue and black logo&#10;&#10;Description automatically generated">
            <a:extLst>
              <a:ext uri="{FF2B5EF4-FFF2-40B4-BE49-F238E27FC236}">
                <a16:creationId xmlns:a16="http://schemas.microsoft.com/office/drawing/2014/main" id="{BC24F385-A3D0-1729-5B80-085E1FC35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8647" y="6289647"/>
            <a:ext cx="769246" cy="365964"/>
          </a:xfrm>
          <a:prstGeom prst="rect">
            <a:avLst/>
          </a:prstGeom>
        </p:spPr>
      </p:pic>
    </p:spTree>
    <p:extLst>
      <p:ext uri="{BB962C8B-B14F-4D97-AF65-F5344CB8AC3E}">
        <p14:creationId xmlns:p14="http://schemas.microsoft.com/office/powerpoint/2010/main" val="326135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Single column layout">
    <p:bg>
      <p:bgPr>
        <a:solidFill>
          <a:schemeClr val="accent1"/>
        </a:solidFill>
        <a:effectLst/>
      </p:bgPr>
    </p:bg>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p:spPr>
        <p:txBody>
          <a:bodyPr numCol="1" spcCol="288000">
            <a:noAutofit/>
          </a:bodyPr>
          <a:lstStyle>
            <a:lvl1pPr>
              <a:spcBef>
                <a:spcPts val="400"/>
              </a:spcBef>
              <a:defRPr sz="1800">
                <a:solidFill>
                  <a:schemeClr val="bg1"/>
                </a:solidFill>
              </a:defRPr>
            </a:lvl1pPr>
            <a:lvl2pPr>
              <a:spcBef>
                <a:spcPts val="400"/>
              </a:spcBef>
              <a:defRPr sz="1800">
                <a:solidFill>
                  <a:schemeClr val="bg1"/>
                </a:solidFill>
              </a:defRPr>
            </a:lvl2pPr>
            <a:lvl3pPr>
              <a:spcBef>
                <a:spcPts val="400"/>
              </a:spcBef>
              <a:defRPr sz="18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931429DE-4D63-DCEA-0E6E-B1E263115B2B}"/>
              </a:ext>
            </a:extLst>
          </p:cNvPr>
          <p:cNvSpPr>
            <a:spLocks noGrp="1"/>
          </p:cNvSpPr>
          <p:nvPr>
            <p:ph type="title" hasCustomPrompt="1"/>
          </p:nvPr>
        </p:nvSpPr>
        <p:spPr/>
        <p:txBody>
          <a:bodyPr vert="horz" wrap="square" lIns="0" tIns="0" rIns="0" bIns="0" rtlCol="0" anchor="b">
            <a:noAutofit/>
          </a:bodyPr>
          <a:lstStyle>
            <a:lvl1pPr>
              <a:defRPr lang="en-GB" dirty="0">
                <a:solidFill>
                  <a:schemeClr val="bg1"/>
                </a:solidFill>
              </a:defRPr>
            </a:lvl1pPr>
          </a:lstStyle>
          <a:p>
            <a:pPr lvl="0"/>
            <a:r>
              <a:rPr lang="en-US"/>
              <a:t>Single column layout</a:t>
            </a:r>
            <a:endParaRPr lang="en-GB"/>
          </a:p>
        </p:txBody>
      </p:sp>
      <p:sp>
        <p:nvSpPr>
          <p:cNvPr id="13" name="TextBox 12">
            <a:extLst>
              <a:ext uri="{FF2B5EF4-FFF2-40B4-BE49-F238E27FC236}">
                <a16:creationId xmlns:a16="http://schemas.microsoft.com/office/drawing/2014/main" id="{33AA7685-C79C-C21F-A344-32CC624F8F20}"/>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4" name="Classification">
            <a:extLst>
              <a:ext uri="{FF2B5EF4-FFF2-40B4-BE49-F238E27FC236}">
                <a16:creationId xmlns:a16="http://schemas.microsoft.com/office/drawing/2014/main" id="{50F97186-9DC6-76C8-D496-77920798F0EB}"/>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 Ipsos B&amp;A  | Dóchas Public Engagement Survey | April 2026 | Internal | Strictly Confidential</a:t>
            </a:r>
            <a:endParaRPr kumimoji="0" lang="en-GB" sz="800" b="0" i="0" u="none" strike="noStrike" kern="1200" cap="none" spc="0" normalizeH="0" baseline="0" noProof="0">
              <a:ln>
                <a:noFill/>
              </a:ln>
              <a:solidFill>
                <a:prstClr val="white"/>
              </a:solidFill>
              <a:effectLst/>
              <a:uLnTx/>
              <a:uFillTx/>
              <a:latin typeface="+mn-lt"/>
              <a:ea typeface="+mn-ea"/>
              <a:cs typeface="+mn-cs"/>
            </a:endParaRPr>
          </a:p>
        </p:txBody>
      </p:sp>
      <p:pic>
        <p:nvPicPr>
          <p:cNvPr id="7" name="Picture 6" descr="A blue and black logo&#10;&#10;Description automatically generated">
            <a:extLst>
              <a:ext uri="{FF2B5EF4-FFF2-40B4-BE49-F238E27FC236}">
                <a16:creationId xmlns:a16="http://schemas.microsoft.com/office/drawing/2014/main" id="{450F9072-0FD6-81F3-76D3-7F95C2AB7E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8647" y="6289647"/>
            <a:ext cx="769246" cy="365964"/>
          </a:xfrm>
          <a:prstGeom prst="rect">
            <a:avLst/>
          </a:prstGeom>
        </p:spPr>
      </p:pic>
    </p:spTree>
    <p:extLst>
      <p:ext uri="{BB962C8B-B14F-4D97-AF65-F5344CB8AC3E}">
        <p14:creationId xmlns:p14="http://schemas.microsoft.com/office/powerpoint/2010/main" val="3622597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anging side pan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339B-491C-FFB1-1D03-FBEC566DAE79}"/>
              </a:ext>
            </a:extLst>
          </p:cNvPr>
          <p:cNvSpPr>
            <a:spLocks noGrp="1"/>
          </p:cNvSpPr>
          <p:nvPr>
            <p:ph type="title"/>
          </p:nvPr>
        </p:nvSpPr>
        <p:spPr>
          <a:xfrm>
            <a:off x="442913" y="701874"/>
            <a:ext cx="2598737" cy="2872599"/>
          </a:xfrm>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52FEDE2-F5A1-7181-F7EE-8B93838D0D13}"/>
              </a:ext>
            </a:extLst>
          </p:cNvPr>
          <p:cNvSpPr>
            <a:spLocks noGrp="1"/>
          </p:cNvSpPr>
          <p:nvPr>
            <p:ph type="body" sz="quarter" idx="10"/>
          </p:nvPr>
        </p:nvSpPr>
        <p:spPr>
          <a:xfrm>
            <a:off x="3355975" y="701675"/>
            <a:ext cx="8393113" cy="4959350"/>
          </a:xfrm>
        </p:spPr>
        <p:txBody>
          <a:bodyPr numCol="1" spcCol="288000"/>
          <a:lstStyle>
            <a:lvl1pPr>
              <a:lnSpc>
                <a:spcPct val="120000"/>
              </a:lnSpc>
              <a:spcBef>
                <a:spcPts val="400"/>
              </a:spcBef>
              <a:spcAft>
                <a:spcPts val="400"/>
              </a:spcAft>
              <a:defRPr sz="1600"/>
            </a:lvl1pPr>
            <a:lvl2pPr>
              <a:lnSpc>
                <a:spcPct val="120000"/>
              </a:lnSpc>
              <a:spcBef>
                <a:spcPts val="400"/>
              </a:spcBef>
              <a:spcAft>
                <a:spcPts val="400"/>
              </a:spcAft>
              <a:defRPr sz="1600"/>
            </a:lvl2pPr>
            <a:lvl3pPr>
              <a:lnSpc>
                <a:spcPct val="120000"/>
              </a:lnSpc>
              <a:spcBef>
                <a:spcPts val="400"/>
              </a:spcBef>
              <a:spcAft>
                <a:spcPts val="400"/>
              </a:spcAft>
              <a:defRPr sz="1600"/>
            </a:lvl3pPr>
            <a:lvl4pPr>
              <a:lnSpc>
                <a:spcPct val="120000"/>
              </a:lnSpc>
              <a:spcBef>
                <a:spcPts val="400"/>
              </a:spcBef>
              <a:spcAft>
                <a:spcPts val="400"/>
              </a:spcAft>
              <a:defRPr sz="1600"/>
            </a:lvl4pPr>
            <a:lvl5pPr>
              <a:lnSpc>
                <a:spcPct val="120000"/>
              </a:lnSpc>
              <a:spcBef>
                <a:spcPts val="400"/>
              </a:spcBef>
              <a:spcAft>
                <a:spcPts val="4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99230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x 4 boxes">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5245E30C-ACBC-4426-8962-C03D3DB3F088}"/>
              </a:ext>
            </a:extLst>
          </p:cNvPr>
          <p:cNvSpPr>
            <a:spLocks noGrp="1"/>
          </p:cNvSpPr>
          <p:nvPr>
            <p:ph type="title"/>
          </p:nvPr>
        </p:nvSpPr>
        <p:spPr/>
        <p:txBody>
          <a:bodyPr vert="horz" wrap="square" lIns="0" tIns="0" rIns="0" bIns="0" rtlCol="0" anchor="b">
            <a:noAutofit/>
          </a:bodyPr>
          <a:lstStyle>
            <a:lvl1pPr>
              <a:defRPr lang="en-GB" dirty="0"/>
            </a:lvl1pPr>
          </a:lstStyle>
          <a:p>
            <a:pPr lvl="0"/>
            <a:r>
              <a:rPr lang="en-US"/>
              <a:t>Click to edit Master title style</a:t>
            </a:r>
            <a:endParaRPr lang="en-GB"/>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10984"/>
            <a:ext cx="2562696" cy="3850041"/>
          </a:xfrm>
          <a:noFill/>
        </p:spPr>
        <p:txBody>
          <a:bodyPr>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5" name="Placeholder 2">
            <a:extLst>
              <a:ext uri="{FF2B5EF4-FFF2-40B4-BE49-F238E27FC236}">
                <a16:creationId xmlns:a16="http://schemas.microsoft.com/office/drawing/2014/main" id="{FED60B5C-31E2-4ABE-BB94-6CC89A3FD7F2}"/>
              </a:ext>
            </a:extLst>
          </p:cNvPr>
          <p:cNvSpPr>
            <a:spLocks noGrp="1"/>
          </p:cNvSpPr>
          <p:nvPr>
            <p:ph idx="20" hasCustomPrompt="1"/>
          </p:nvPr>
        </p:nvSpPr>
        <p:spPr>
          <a:xfrm>
            <a:off x="3353284" y="1810984"/>
            <a:ext cx="2562696" cy="3850041"/>
          </a:xfrm>
          <a:noFill/>
        </p:spPr>
        <p:txBody>
          <a:bodyPr>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7" name="Placeholder 3">
            <a:extLst>
              <a:ext uri="{FF2B5EF4-FFF2-40B4-BE49-F238E27FC236}">
                <a16:creationId xmlns:a16="http://schemas.microsoft.com/office/drawing/2014/main" id="{F0AC0C8B-24FF-433E-9C4D-B350C449B331}"/>
              </a:ext>
            </a:extLst>
          </p:cNvPr>
          <p:cNvSpPr>
            <a:spLocks noGrp="1"/>
          </p:cNvSpPr>
          <p:nvPr>
            <p:ph idx="21" hasCustomPrompt="1"/>
          </p:nvPr>
        </p:nvSpPr>
        <p:spPr>
          <a:xfrm>
            <a:off x="6276263" y="1810984"/>
            <a:ext cx="2562696" cy="3850041"/>
          </a:xfrm>
          <a:noFill/>
        </p:spPr>
        <p:txBody>
          <a:bodyPr>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8" name="Placeholder 4">
            <a:extLst>
              <a:ext uri="{FF2B5EF4-FFF2-40B4-BE49-F238E27FC236}">
                <a16:creationId xmlns:a16="http://schemas.microsoft.com/office/drawing/2014/main" id="{2293604D-A39C-4151-970A-A0EBEBFE9FBE}"/>
              </a:ext>
            </a:extLst>
          </p:cNvPr>
          <p:cNvSpPr>
            <a:spLocks noGrp="1"/>
          </p:cNvSpPr>
          <p:nvPr>
            <p:ph idx="22" hasCustomPrompt="1"/>
          </p:nvPr>
        </p:nvSpPr>
        <p:spPr>
          <a:xfrm>
            <a:off x="9174577" y="1810984"/>
            <a:ext cx="2562696" cy="3850041"/>
          </a:xfrm>
          <a:noFill/>
        </p:spPr>
        <p:txBody>
          <a:bodyPr>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993040502"/>
      </p:ext>
    </p:extLst>
  </p:cSld>
  <p:clrMapOvr>
    <a:masterClrMapping/>
  </p:clrMapOvr>
  <p:hf hdr="0" ftr="0" dt="0"/>
  <p:extLst>
    <p:ext uri="{DCECCB84-F9BA-43D5-87BE-67443E8EF086}">
      <p15:sldGuideLst xmlns:p15="http://schemas.microsoft.com/office/powerpoint/2012/main">
        <p15:guide id="8" orient="horz" pos="4320">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anging Image Left">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79300" y="2286000"/>
            <a:ext cx="5456880" cy="3662363"/>
          </a:xfrm>
        </p:spPr>
        <p:txBody>
          <a:bodyPr numCol="2" spcCol="288000">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5" name="Title 4">
            <a:extLst>
              <a:ext uri="{FF2B5EF4-FFF2-40B4-BE49-F238E27FC236}">
                <a16:creationId xmlns:a16="http://schemas.microsoft.com/office/drawing/2014/main" id="{0E9919A9-E10C-40B2-4E9E-9822C6505A93}"/>
              </a:ext>
            </a:extLst>
          </p:cNvPr>
          <p:cNvSpPr>
            <a:spLocks noGrp="1"/>
          </p:cNvSpPr>
          <p:nvPr>
            <p:ph type="title"/>
          </p:nvPr>
        </p:nvSpPr>
        <p:spPr>
          <a:xfrm>
            <a:off x="6267452" y="701874"/>
            <a:ext cx="5481636" cy="1203126"/>
          </a:xfrm>
        </p:spPr>
        <p:txBody>
          <a:bodyPr/>
          <a:lstStyle/>
          <a:p>
            <a:r>
              <a:rPr lang="en-US"/>
              <a:t>Click to edit Master title style</a:t>
            </a:r>
            <a:endParaRPr lang="en-GB"/>
          </a:p>
        </p:txBody>
      </p:sp>
      <p:sp>
        <p:nvSpPr>
          <p:cNvPr id="2" name="Picture Placeholder 1">
            <a:extLst>
              <a:ext uri="{FF2B5EF4-FFF2-40B4-BE49-F238E27FC236}">
                <a16:creationId xmlns:a16="http://schemas.microsoft.com/office/drawing/2014/main" id="{C6845480-75B4-4B86-F67E-4E72A366232F}"/>
              </a:ext>
              <a:ext uri="{C183D7F6-B498-43B3-948B-1728B52AA6E4}">
                <adec:decorative xmlns:adec="http://schemas.microsoft.com/office/drawing/2017/decorative" val="1"/>
              </a:ext>
            </a:extLst>
          </p:cNvPr>
          <p:cNvSpPr>
            <a:spLocks noGrp="1"/>
          </p:cNvSpPr>
          <p:nvPr>
            <p:ph type="pic" sz="quarter" idx="21"/>
          </p:nvPr>
        </p:nvSpPr>
        <p:spPr>
          <a:xfrm>
            <a:off x="465203" y="0"/>
            <a:ext cx="5479313" cy="5948363"/>
          </a:xfrm>
          <a:custGeom>
            <a:avLst/>
            <a:gdLst>
              <a:gd name="connsiteX0" fmla="*/ 0 w 5479313"/>
              <a:gd name="connsiteY0" fmla="*/ 0 h 5948363"/>
              <a:gd name="connsiteX1" fmla="*/ 5479313 w 5479313"/>
              <a:gd name="connsiteY1" fmla="*/ 0 h 5948363"/>
              <a:gd name="connsiteX2" fmla="*/ 5479313 w 5479313"/>
              <a:gd name="connsiteY2" fmla="*/ 5233658 h 5948363"/>
              <a:gd name="connsiteX3" fmla="*/ 4764608 w 5479313"/>
              <a:gd name="connsiteY3" fmla="*/ 5948363 h 5948363"/>
              <a:gd name="connsiteX4" fmla="*/ 0 w 547931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313" h="5948363">
                <a:moveTo>
                  <a:pt x="0" y="0"/>
                </a:moveTo>
                <a:lnTo>
                  <a:pt x="5479313" y="0"/>
                </a:lnTo>
                <a:lnTo>
                  <a:pt x="5479313" y="5233658"/>
                </a:lnTo>
                <a:lnTo>
                  <a:pt x="4764608"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298793950"/>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nging Image 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9D3931C-344A-A16B-9670-84E2DE4A2AED}"/>
              </a:ext>
              <a:ext uri="{C183D7F6-B498-43B3-948B-1728B52AA6E4}">
                <adec:decorative xmlns:adec="http://schemas.microsoft.com/office/drawing/2017/decorative" val="1"/>
              </a:ext>
            </a:extLst>
          </p:cNvPr>
          <p:cNvSpPr>
            <a:spLocks noGrp="1"/>
          </p:cNvSpPr>
          <p:nvPr>
            <p:ph type="pic" sz="quarter" idx="21"/>
          </p:nvPr>
        </p:nvSpPr>
        <p:spPr>
          <a:xfrm>
            <a:off x="6262687" y="-197963"/>
            <a:ext cx="5479313" cy="5948363"/>
          </a:xfrm>
          <a:custGeom>
            <a:avLst/>
            <a:gdLst>
              <a:gd name="connsiteX0" fmla="*/ 0 w 5479313"/>
              <a:gd name="connsiteY0" fmla="*/ 0 h 5948363"/>
              <a:gd name="connsiteX1" fmla="*/ 5479313 w 5479313"/>
              <a:gd name="connsiteY1" fmla="*/ 0 h 5948363"/>
              <a:gd name="connsiteX2" fmla="*/ 5479313 w 5479313"/>
              <a:gd name="connsiteY2" fmla="*/ 5233658 h 5948363"/>
              <a:gd name="connsiteX3" fmla="*/ 4764608 w 5479313"/>
              <a:gd name="connsiteY3" fmla="*/ 5948363 h 5948363"/>
              <a:gd name="connsiteX4" fmla="*/ 0 w 547931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313" h="5948363">
                <a:moveTo>
                  <a:pt x="0" y="0"/>
                </a:moveTo>
                <a:lnTo>
                  <a:pt x="5479313" y="0"/>
                </a:lnTo>
                <a:lnTo>
                  <a:pt x="5479313" y="5233658"/>
                </a:lnTo>
                <a:lnTo>
                  <a:pt x="4764608"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537855"/>
            <a:ext cx="5498363" cy="4410509"/>
          </a:xfrm>
        </p:spPr>
        <p:txBody>
          <a:bodyPr numCol="1" spcCol="288000">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88B6D4E6-07B9-1C8D-69DD-712BC77D3CDE}"/>
              </a:ext>
            </a:extLst>
          </p:cNvPr>
          <p:cNvSpPr>
            <a:spLocks noGrp="1"/>
          </p:cNvSpPr>
          <p:nvPr>
            <p:ph type="title"/>
          </p:nvPr>
        </p:nvSpPr>
        <p:spPr>
          <a:xfrm>
            <a:off x="450000" y="207178"/>
            <a:ext cx="5498363" cy="980902"/>
          </a:xfrm>
        </p:spPr>
        <p:txBody>
          <a:bodyPr vert="horz" wrap="square" lIns="0" tIns="0" rIns="0" bIns="0" rtlCol="0" anchor="b">
            <a:noAutofit/>
          </a:bodyPr>
          <a:lstStyle>
            <a:lvl1pPr>
              <a:defRPr lang="en-GB" sz="2800" dirty="0"/>
            </a:lvl1pPr>
          </a:lstStyle>
          <a:p>
            <a:pPr lvl="0"/>
            <a:r>
              <a:rPr lang="en-US"/>
              <a:t>Click to edit Master title style</a:t>
            </a:r>
            <a:endParaRPr lang="en-GB"/>
          </a:p>
        </p:txBody>
      </p:sp>
    </p:spTree>
    <p:extLst>
      <p:ext uri="{BB962C8B-B14F-4D97-AF65-F5344CB8AC3E}">
        <p14:creationId xmlns:p14="http://schemas.microsoft.com/office/powerpoint/2010/main" val="2468300178"/>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Biographies">
    <p:spTree>
      <p:nvGrpSpPr>
        <p:cNvPr id="1" name=""/>
        <p:cNvGrpSpPr/>
        <p:nvPr/>
      </p:nvGrpSpPr>
      <p:grpSpPr>
        <a:xfrm>
          <a:off x="0" y="0"/>
          <a:ext cx="0" cy="0"/>
          <a:chOff x="0" y="0"/>
          <a:chExt cx="0" cy="0"/>
        </a:xfrm>
      </p:grpSpPr>
      <p:sp>
        <p:nvSpPr>
          <p:cNvPr id="16" name="Name 1">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42913" y="1716405"/>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15" name="Placeholder 1">
            <a:extLst>
              <a:ext uri="{FF2B5EF4-FFF2-40B4-BE49-F238E27FC236}">
                <a16:creationId xmlns:a16="http://schemas.microsoft.com/office/drawing/2014/main" id="{A81DA3D4-EF88-48E1-A722-44D4D0FA10B6}"/>
              </a:ext>
            </a:extLst>
          </p:cNvPr>
          <p:cNvSpPr>
            <a:spLocks noGrp="1"/>
          </p:cNvSpPr>
          <p:nvPr>
            <p:ph type="body" sz="quarter" idx="23" hasCustomPrompt="1"/>
          </p:nvPr>
        </p:nvSpPr>
        <p:spPr>
          <a:xfrm>
            <a:off x="442913" y="4137438"/>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0" name="Name 2">
            <a:extLst>
              <a:ext uri="{FF2B5EF4-FFF2-40B4-BE49-F238E27FC236}">
                <a16:creationId xmlns:a16="http://schemas.microsoft.com/office/drawing/2014/main" id="{71613F17-97E2-4491-9EF3-F01FFDE6E863}"/>
              </a:ext>
            </a:extLst>
          </p:cNvPr>
          <p:cNvSpPr>
            <a:spLocks noGrp="1"/>
          </p:cNvSpPr>
          <p:nvPr>
            <p:ph type="body" sz="quarter" idx="25" hasCustomPrompt="1"/>
          </p:nvPr>
        </p:nvSpPr>
        <p:spPr>
          <a:xfrm>
            <a:off x="2389282" y="1716405"/>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21" name="Placeholder 2">
            <a:extLst>
              <a:ext uri="{FF2B5EF4-FFF2-40B4-BE49-F238E27FC236}">
                <a16:creationId xmlns:a16="http://schemas.microsoft.com/office/drawing/2014/main" id="{6F22912B-7D36-4077-8BFB-FDA6B7BA0EA9}"/>
              </a:ext>
            </a:extLst>
          </p:cNvPr>
          <p:cNvSpPr>
            <a:spLocks noGrp="1"/>
          </p:cNvSpPr>
          <p:nvPr>
            <p:ph type="body" sz="quarter" idx="26" hasCustomPrompt="1"/>
          </p:nvPr>
        </p:nvSpPr>
        <p:spPr>
          <a:xfrm>
            <a:off x="2389282" y="4137438"/>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4" name="Name 3">
            <a:extLst>
              <a:ext uri="{FF2B5EF4-FFF2-40B4-BE49-F238E27FC236}">
                <a16:creationId xmlns:a16="http://schemas.microsoft.com/office/drawing/2014/main" id="{4ACD92D7-D8E5-4F1B-8FF3-A92BC817BD5B}"/>
              </a:ext>
            </a:extLst>
          </p:cNvPr>
          <p:cNvSpPr>
            <a:spLocks noGrp="1"/>
          </p:cNvSpPr>
          <p:nvPr>
            <p:ph type="body" sz="quarter" idx="28" hasCustomPrompt="1"/>
          </p:nvPr>
        </p:nvSpPr>
        <p:spPr>
          <a:xfrm>
            <a:off x="4335651" y="1716405"/>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25" name="Placeholder 3">
            <a:extLst>
              <a:ext uri="{FF2B5EF4-FFF2-40B4-BE49-F238E27FC236}">
                <a16:creationId xmlns:a16="http://schemas.microsoft.com/office/drawing/2014/main" id="{459EAA34-4CBD-4836-8FB9-E4972A4D4702}"/>
              </a:ext>
            </a:extLst>
          </p:cNvPr>
          <p:cNvSpPr>
            <a:spLocks noGrp="1"/>
          </p:cNvSpPr>
          <p:nvPr>
            <p:ph type="body" sz="quarter" idx="29" hasCustomPrompt="1"/>
          </p:nvPr>
        </p:nvSpPr>
        <p:spPr>
          <a:xfrm>
            <a:off x="4324491" y="4137438"/>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7" name="Name 4">
            <a:extLst>
              <a:ext uri="{FF2B5EF4-FFF2-40B4-BE49-F238E27FC236}">
                <a16:creationId xmlns:a16="http://schemas.microsoft.com/office/drawing/2014/main" id="{95119930-DF3D-4F95-9821-DD803BEC06B8}"/>
              </a:ext>
            </a:extLst>
          </p:cNvPr>
          <p:cNvSpPr>
            <a:spLocks noGrp="1"/>
          </p:cNvSpPr>
          <p:nvPr>
            <p:ph type="body" sz="quarter" idx="31" hasCustomPrompt="1"/>
          </p:nvPr>
        </p:nvSpPr>
        <p:spPr>
          <a:xfrm>
            <a:off x="6282020" y="1728407"/>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28" name="Placeholder 4">
            <a:extLst>
              <a:ext uri="{FF2B5EF4-FFF2-40B4-BE49-F238E27FC236}">
                <a16:creationId xmlns:a16="http://schemas.microsoft.com/office/drawing/2014/main" id="{F1EC47F3-3364-4097-9549-A48AAC2F5219}"/>
              </a:ext>
            </a:extLst>
          </p:cNvPr>
          <p:cNvSpPr>
            <a:spLocks noGrp="1"/>
          </p:cNvSpPr>
          <p:nvPr>
            <p:ph type="body" sz="quarter" idx="32" hasCustomPrompt="1"/>
          </p:nvPr>
        </p:nvSpPr>
        <p:spPr>
          <a:xfrm>
            <a:off x="6258930" y="4149440"/>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30" name="Name 5">
            <a:extLst>
              <a:ext uri="{FF2B5EF4-FFF2-40B4-BE49-F238E27FC236}">
                <a16:creationId xmlns:a16="http://schemas.microsoft.com/office/drawing/2014/main" id="{8BC3BB59-8297-4139-8EEB-7AA6A362059C}"/>
              </a:ext>
            </a:extLst>
          </p:cNvPr>
          <p:cNvSpPr>
            <a:spLocks noGrp="1"/>
          </p:cNvSpPr>
          <p:nvPr>
            <p:ph type="body" sz="quarter" idx="34" hasCustomPrompt="1"/>
          </p:nvPr>
        </p:nvSpPr>
        <p:spPr>
          <a:xfrm>
            <a:off x="8228389" y="1728407"/>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31" name="Placeholder 5">
            <a:extLst>
              <a:ext uri="{FF2B5EF4-FFF2-40B4-BE49-F238E27FC236}">
                <a16:creationId xmlns:a16="http://schemas.microsoft.com/office/drawing/2014/main" id="{3539E75B-AA24-4E49-B21A-8AAB8E62C410}"/>
              </a:ext>
            </a:extLst>
          </p:cNvPr>
          <p:cNvSpPr>
            <a:spLocks noGrp="1"/>
          </p:cNvSpPr>
          <p:nvPr>
            <p:ph type="body" sz="quarter" idx="35" hasCustomPrompt="1"/>
          </p:nvPr>
        </p:nvSpPr>
        <p:spPr>
          <a:xfrm>
            <a:off x="8193369" y="4149440"/>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33" name="Name 6">
            <a:extLst>
              <a:ext uri="{FF2B5EF4-FFF2-40B4-BE49-F238E27FC236}">
                <a16:creationId xmlns:a16="http://schemas.microsoft.com/office/drawing/2014/main" id="{3F21806D-0731-464D-A660-3F50C5CAF670}"/>
              </a:ext>
            </a:extLst>
          </p:cNvPr>
          <p:cNvSpPr>
            <a:spLocks noGrp="1"/>
          </p:cNvSpPr>
          <p:nvPr>
            <p:ph type="body" sz="quarter" idx="37" hasCustomPrompt="1"/>
          </p:nvPr>
        </p:nvSpPr>
        <p:spPr>
          <a:xfrm>
            <a:off x="10174757" y="1714892"/>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34" name="Placeholder 6">
            <a:extLst>
              <a:ext uri="{FF2B5EF4-FFF2-40B4-BE49-F238E27FC236}">
                <a16:creationId xmlns:a16="http://schemas.microsoft.com/office/drawing/2014/main" id="{E534BACD-3BA5-4149-ABE3-6C66E16EC23C}"/>
              </a:ext>
            </a:extLst>
          </p:cNvPr>
          <p:cNvSpPr>
            <a:spLocks noGrp="1"/>
          </p:cNvSpPr>
          <p:nvPr>
            <p:ph type="body" sz="quarter" idx="38" hasCustomPrompt="1"/>
          </p:nvPr>
        </p:nvSpPr>
        <p:spPr>
          <a:xfrm>
            <a:off x="10127809" y="4135925"/>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 name="Title 1">
            <a:extLst>
              <a:ext uri="{FF2B5EF4-FFF2-40B4-BE49-F238E27FC236}">
                <a16:creationId xmlns:a16="http://schemas.microsoft.com/office/drawing/2014/main" id="{24ADF9F4-0984-90BB-D24E-468E60FF06E5}"/>
              </a:ext>
            </a:extLst>
          </p:cNvPr>
          <p:cNvSpPr>
            <a:spLocks noGrp="1"/>
          </p:cNvSpPr>
          <p:nvPr>
            <p:ph type="title" hasCustomPrompt="1"/>
          </p:nvPr>
        </p:nvSpPr>
        <p:spPr/>
        <p:txBody>
          <a:bodyPr vert="horz" wrap="square" lIns="0" tIns="0" rIns="0" bIns="0" rtlCol="0" anchor="b">
            <a:noAutofit/>
          </a:bodyPr>
          <a:lstStyle>
            <a:lvl1pPr>
              <a:defRPr lang="en-GB" dirty="0"/>
            </a:lvl1pPr>
          </a:lstStyle>
          <a:p>
            <a:pPr lvl="0"/>
            <a:r>
              <a:rPr lang="en-US"/>
              <a:t>Biographies / Team Slide</a:t>
            </a:r>
            <a:endParaRPr lang="en-GB"/>
          </a:p>
        </p:txBody>
      </p:sp>
      <p:sp>
        <p:nvSpPr>
          <p:cNvPr id="3" name="Picture Placeholder 2">
            <a:extLst>
              <a:ext uri="{FF2B5EF4-FFF2-40B4-BE49-F238E27FC236}">
                <a16:creationId xmlns:a16="http://schemas.microsoft.com/office/drawing/2014/main" id="{63AACEFD-B915-0A46-F0D5-18898F9C42EA}"/>
              </a:ext>
              <a:ext uri="{C183D7F6-B498-43B3-948B-1728B52AA6E4}">
                <adec:decorative xmlns:adec="http://schemas.microsoft.com/office/drawing/2017/decorative" val="1"/>
              </a:ext>
            </a:extLst>
          </p:cNvPr>
          <p:cNvSpPr>
            <a:spLocks noGrp="1"/>
          </p:cNvSpPr>
          <p:nvPr>
            <p:ph type="pic" sz="quarter" idx="19"/>
          </p:nvPr>
        </p:nvSpPr>
        <p:spPr>
          <a:xfrm>
            <a:off x="442913" y="242545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4" name="Picture Placeholder 3">
            <a:extLst>
              <a:ext uri="{FF2B5EF4-FFF2-40B4-BE49-F238E27FC236}">
                <a16:creationId xmlns:a16="http://schemas.microsoft.com/office/drawing/2014/main" id="{40929D50-022D-171B-E0D9-189219148AF4}"/>
              </a:ext>
              <a:ext uri="{C183D7F6-B498-43B3-948B-1728B52AA6E4}">
                <adec:decorative xmlns:adec="http://schemas.microsoft.com/office/drawing/2017/decorative" val="1"/>
              </a:ext>
            </a:extLst>
          </p:cNvPr>
          <p:cNvSpPr>
            <a:spLocks noGrp="1"/>
          </p:cNvSpPr>
          <p:nvPr>
            <p:ph type="pic" sz="quarter" idx="39"/>
          </p:nvPr>
        </p:nvSpPr>
        <p:spPr>
          <a:xfrm>
            <a:off x="2389282"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5" name="Picture Placeholder 4">
            <a:extLst>
              <a:ext uri="{FF2B5EF4-FFF2-40B4-BE49-F238E27FC236}">
                <a16:creationId xmlns:a16="http://schemas.microsoft.com/office/drawing/2014/main" id="{55252DD7-7237-AE6F-A768-127C2A883C8D}"/>
              </a:ext>
              <a:ext uri="{C183D7F6-B498-43B3-948B-1728B52AA6E4}">
                <adec:decorative xmlns:adec="http://schemas.microsoft.com/office/drawing/2017/decorative" val="1"/>
              </a:ext>
            </a:extLst>
          </p:cNvPr>
          <p:cNvSpPr>
            <a:spLocks noGrp="1"/>
          </p:cNvSpPr>
          <p:nvPr>
            <p:ph type="pic" sz="quarter" idx="40"/>
          </p:nvPr>
        </p:nvSpPr>
        <p:spPr>
          <a:xfrm>
            <a:off x="4324491"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6" name="Picture Placeholder 5">
            <a:extLst>
              <a:ext uri="{FF2B5EF4-FFF2-40B4-BE49-F238E27FC236}">
                <a16:creationId xmlns:a16="http://schemas.microsoft.com/office/drawing/2014/main" id="{254F9465-CEA1-9BEA-65BC-07DE517E4AC6}"/>
              </a:ext>
              <a:ext uri="{C183D7F6-B498-43B3-948B-1728B52AA6E4}">
                <adec:decorative xmlns:adec="http://schemas.microsoft.com/office/drawing/2017/decorative" val="1"/>
              </a:ext>
            </a:extLst>
          </p:cNvPr>
          <p:cNvSpPr>
            <a:spLocks noGrp="1"/>
          </p:cNvSpPr>
          <p:nvPr>
            <p:ph type="pic" sz="quarter" idx="41"/>
          </p:nvPr>
        </p:nvSpPr>
        <p:spPr>
          <a:xfrm>
            <a:off x="6258930"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7" name="Picture Placeholder 6">
            <a:extLst>
              <a:ext uri="{FF2B5EF4-FFF2-40B4-BE49-F238E27FC236}">
                <a16:creationId xmlns:a16="http://schemas.microsoft.com/office/drawing/2014/main" id="{BC1BCF32-98B4-EADC-44D5-5CEA9370945E}"/>
              </a:ext>
              <a:ext uri="{C183D7F6-B498-43B3-948B-1728B52AA6E4}">
                <adec:decorative xmlns:adec="http://schemas.microsoft.com/office/drawing/2017/decorative" val="1"/>
              </a:ext>
            </a:extLst>
          </p:cNvPr>
          <p:cNvSpPr>
            <a:spLocks noGrp="1"/>
          </p:cNvSpPr>
          <p:nvPr>
            <p:ph type="pic" sz="quarter" idx="42"/>
          </p:nvPr>
        </p:nvSpPr>
        <p:spPr>
          <a:xfrm>
            <a:off x="8193369"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8" name="Picture Placeholder 7">
            <a:extLst>
              <a:ext uri="{FF2B5EF4-FFF2-40B4-BE49-F238E27FC236}">
                <a16:creationId xmlns:a16="http://schemas.microsoft.com/office/drawing/2014/main" id="{29DEB166-4C7E-A020-1149-92ACB95FF7D1}"/>
              </a:ext>
              <a:ext uri="{C183D7F6-B498-43B3-948B-1728B52AA6E4}">
                <adec:decorative xmlns:adec="http://schemas.microsoft.com/office/drawing/2017/decorative" val="1"/>
              </a:ext>
            </a:extLst>
          </p:cNvPr>
          <p:cNvSpPr>
            <a:spLocks noGrp="1"/>
          </p:cNvSpPr>
          <p:nvPr>
            <p:ph type="pic" sz="quarter" idx="43"/>
          </p:nvPr>
        </p:nvSpPr>
        <p:spPr>
          <a:xfrm>
            <a:off x="10127809"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Tree>
    <p:extLst>
      <p:ext uri="{BB962C8B-B14F-4D97-AF65-F5344CB8AC3E}">
        <p14:creationId xmlns:p14="http://schemas.microsoft.com/office/powerpoint/2010/main" val="2420573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5765600" cy="715669"/>
          </a:xfrm>
        </p:spPr>
        <p:txBody>
          <a:bodyPr/>
          <a:lstStyle>
            <a:lvl1pPr>
              <a:defRPr sz="4800" cap="all" baseline="0">
                <a:solidFill>
                  <a:schemeClr val="tx1"/>
                </a:solidFill>
                <a:latin typeface="+mj-lt"/>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en-US"/>
              <a:t>Click icon to add picture</a:t>
            </a:r>
            <a:endParaRPr lang="en-GB"/>
          </a:p>
        </p:txBody>
      </p:sp>
      <p:sp>
        <p:nvSpPr>
          <p:cNvPr id="4" name="Text Placeholder 16">
            <a:extLst>
              <a:ext uri="{FF2B5EF4-FFF2-40B4-BE49-F238E27FC236}">
                <a16:creationId xmlns:a16="http://schemas.microsoft.com/office/drawing/2014/main" id="{CCE9AAD8-E91C-C496-B418-A50607DEBA44}"/>
              </a:ext>
            </a:extLst>
          </p:cNvPr>
          <p:cNvSpPr>
            <a:spLocks noGrp="1"/>
          </p:cNvSpPr>
          <p:nvPr>
            <p:ph type="body" sz="quarter" idx="12" hasCustomPrompt="1"/>
          </p:nvPr>
        </p:nvSpPr>
        <p:spPr>
          <a:xfrm>
            <a:off x="431800" y="3132000"/>
            <a:ext cx="3851275" cy="1274763"/>
          </a:xfrm>
        </p:spPr>
        <p:txBody>
          <a:bodyPr/>
          <a:lstStyle>
            <a:lvl1pPr>
              <a:defRPr sz="2400">
                <a:solidFill>
                  <a:schemeClr val="tx1"/>
                </a:solidFill>
              </a:defRPr>
            </a:lvl1pPr>
            <a:lvl2pPr marL="0" indent="0">
              <a:buNone/>
              <a:defRPr/>
            </a:lvl2pPr>
          </a:lstStyle>
          <a:p>
            <a:pPr lvl="0"/>
            <a:r>
              <a:rPr lang="en-US"/>
              <a:t>Optional additional information</a:t>
            </a:r>
          </a:p>
        </p:txBody>
      </p:sp>
      <p:pic>
        <p:nvPicPr>
          <p:cNvPr id="8" name="Graphic 5">
            <a:extLst>
              <a:ext uri="{FF2B5EF4-FFF2-40B4-BE49-F238E27FC236}">
                <a16:creationId xmlns:a16="http://schemas.microsoft.com/office/drawing/2014/main" id="{772666E0-CB0C-4DE0-FD46-15F97A3B409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
        <p:nvSpPr>
          <p:cNvPr id="5" name="Classification">
            <a:extLst>
              <a:ext uri="{FF2B5EF4-FFF2-40B4-BE49-F238E27FC236}">
                <a16:creationId xmlns:a16="http://schemas.microsoft.com/office/drawing/2014/main" id="{02E0428C-0042-0DD5-25E7-9ADC6B9DF05F}"/>
              </a:ext>
              <a:ext uri="{C183D7F6-B498-43B3-948B-1728B52AA6E4}">
                <adec:decorative xmlns:adec="http://schemas.microsoft.com/office/drawing/2017/decorative" val="1"/>
              </a:ext>
            </a:extLst>
          </p:cNvPr>
          <p:cNvSpPr txBox="1">
            <a:spLocks/>
          </p:cNvSpPr>
          <p:nvPr userDrawn="1"/>
        </p:nvSpPr>
        <p:spPr>
          <a:xfrm>
            <a:off x="440937" y="6251108"/>
            <a:ext cx="16603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tx1"/>
                </a:solidFill>
                <a:effectLst/>
              </a:rPr>
              <a:t>© Ipsos B&amp;A | Doc Name | Month Year | Version # | Public | Internal/Client Use Only | Strictly Confidential</a:t>
            </a:r>
          </a:p>
        </p:txBody>
      </p:sp>
    </p:spTree>
    <p:extLst>
      <p:ext uri="{BB962C8B-B14F-4D97-AF65-F5344CB8AC3E}">
        <p14:creationId xmlns:p14="http://schemas.microsoft.com/office/powerpoint/2010/main" val="169342791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Quote/Statement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DFEA-2014-1751-E480-8A66CDCDA552}"/>
              </a:ext>
            </a:extLst>
          </p:cNvPr>
          <p:cNvSpPr>
            <a:spLocks noGrp="1"/>
          </p:cNvSpPr>
          <p:nvPr>
            <p:ph type="title" hasCustomPrompt="1"/>
          </p:nvPr>
        </p:nvSpPr>
        <p:spPr>
          <a:xfrm>
            <a:off x="431999" y="952108"/>
            <a:ext cx="6603801" cy="1662412"/>
          </a:xfrm>
        </p:spPr>
        <p:txBody>
          <a:bodyPr/>
          <a:lstStyle>
            <a:lvl1pPr>
              <a:lnSpc>
                <a:spcPct val="100000"/>
              </a:lnSpc>
              <a:defRPr sz="3200" b="1" cap="none" baseline="0">
                <a:solidFill>
                  <a:schemeClr val="bg1"/>
                </a:solidFill>
                <a:latin typeface="+mn-lt"/>
              </a:defRPr>
            </a:lvl1pPr>
          </a:lstStyle>
          <a:p>
            <a:r>
              <a:rPr lang="en-US"/>
              <a:t>Quote or statement here – </a:t>
            </a:r>
            <a:br>
              <a:rPr lang="en-US"/>
            </a:br>
            <a:r>
              <a:rPr lang="en-US"/>
              <a:t>only black text is fully accessible on teal, green or orange</a:t>
            </a:r>
            <a:endParaRPr lang="en-GB"/>
          </a:p>
        </p:txBody>
      </p:sp>
      <p:sp>
        <p:nvSpPr>
          <p:cNvPr id="3" name="Right Triangle 2">
            <a:extLst>
              <a:ext uri="{FF2B5EF4-FFF2-40B4-BE49-F238E27FC236}">
                <a16:creationId xmlns:a16="http://schemas.microsoft.com/office/drawing/2014/main" id="{A47BBA45-30B2-1AE1-4D29-166B974CDEE5}"/>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4" name="Right Triangle 3">
            <a:extLst>
              <a:ext uri="{FF2B5EF4-FFF2-40B4-BE49-F238E27FC236}">
                <a16:creationId xmlns:a16="http://schemas.microsoft.com/office/drawing/2014/main" id="{5BE389E3-E2EF-EDE2-E4A2-16BA15C4F331}"/>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4" name="TextBox 13">
            <a:extLst>
              <a:ext uri="{FF2B5EF4-FFF2-40B4-BE49-F238E27FC236}">
                <a16:creationId xmlns:a16="http://schemas.microsoft.com/office/drawing/2014/main" id="{132987A6-2A9A-15B5-784A-8648882BE9C2}"/>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pic>
        <p:nvPicPr>
          <p:cNvPr id="6" name="Graphic 5">
            <a:extLst>
              <a:ext uri="{FF2B5EF4-FFF2-40B4-BE49-F238E27FC236}">
                <a16:creationId xmlns:a16="http://schemas.microsoft.com/office/drawing/2014/main" id="{5D0B496E-29A3-8DCC-C34E-E3A688B8FAD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
        <p:nvSpPr>
          <p:cNvPr id="5" name="Classification">
            <a:extLst>
              <a:ext uri="{FF2B5EF4-FFF2-40B4-BE49-F238E27FC236}">
                <a16:creationId xmlns:a16="http://schemas.microsoft.com/office/drawing/2014/main" id="{FB15A83E-B7EC-91D7-62B6-BABDCBEBF696}"/>
              </a:ext>
              <a:ext uri="{C183D7F6-B498-43B3-948B-1728B52AA6E4}">
                <adec:decorative xmlns:adec="http://schemas.microsoft.com/office/drawing/2017/decorative" val="1"/>
              </a:ext>
            </a:extLst>
          </p:cNvPr>
          <p:cNvSpPr txBox="1">
            <a:spLocks/>
          </p:cNvSpPr>
          <p:nvPr userDrawn="1"/>
        </p:nvSpPr>
        <p:spPr>
          <a:xfrm>
            <a:off x="440938" y="6497328"/>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B&amp;A | Doc Name | Month Year | Version # | Public | Internal/Client Use Only | Strictly Confidential</a:t>
            </a:r>
          </a:p>
        </p:txBody>
      </p:sp>
    </p:spTree>
    <p:extLst>
      <p:ext uri="{BB962C8B-B14F-4D97-AF65-F5344CB8AC3E}">
        <p14:creationId xmlns:p14="http://schemas.microsoft.com/office/powerpoint/2010/main" val="3742704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4" y="1092494"/>
            <a:ext cx="5391605" cy="715669"/>
          </a:xfrm>
        </p:spPr>
        <p:txBody>
          <a:bodyPr/>
          <a:lstStyle>
            <a:lvl1pPr>
              <a:defRPr sz="4800">
                <a:solidFill>
                  <a:schemeClr val="bg1"/>
                </a:solidFill>
                <a:latin typeface="+mj-lt"/>
              </a:defRPr>
            </a:lvl1pPr>
          </a:lstStyle>
          <a:p>
            <a:r>
              <a:rPr lang="en-US"/>
              <a:t>CLICK TO EDIT MASTER TITLE STYLE</a:t>
            </a:r>
            <a:endParaRPr lang="en-GB"/>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B&amp;A | Doc Name | Month Year | Version # | Public | Internal/Client Use Only | Strictly Confidential</a:t>
            </a:r>
          </a:p>
        </p:txBody>
      </p:sp>
      <p:sp>
        <p:nvSpPr>
          <p:cNvPr id="12" name="Freeform: Shape 11">
            <a:extLst>
              <a:ext uri="{FF2B5EF4-FFF2-40B4-BE49-F238E27FC236}">
                <a16:creationId xmlns:a16="http://schemas.microsoft.com/office/drawing/2014/main" id="{FC8B51E2-FAFB-6EB4-638C-72A28E67F8E1}"/>
              </a:ext>
            </a:extLst>
          </p:cNvPr>
          <p:cNvSpPr/>
          <p:nvPr/>
        </p:nvSpPr>
        <p:spPr>
          <a:xfrm rot="16200000">
            <a:off x="3619500" y="-1714500"/>
            <a:ext cx="6858000" cy="10287000"/>
          </a:xfrm>
          <a:custGeom>
            <a:avLst/>
            <a:gdLst>
              <a:gd name="connsiteX0" fmla="*/ 6858000 w 6858000"/>
              <a:gd name="connsiteY0" fmla="*/ 6858000 h 10287000"/>
              <a:gd name="connsiteX1" fmla="*/ 6858000 w 6858000"/>
              <a:gd name="connsiteY1" fmla="*/ 10287000 h 10287000"/>
              <a:gd name="connsiteX2" fmla="*/ 3370139 w 6858000"/>
              <a:gd name="connsiteY2" fmla="*/ 10287000 h 10287000"/>
              <a:gd name="connsiteX3" fmla="*/ 0 w 6858000"/>
              <a:gd name="connsiteY3" fmla="*/ 6916861 h 10287000"/>
              <a:gd name="connsiteX4" fmla="*/ 0 w 685800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287000">
                <a:moveTo>
                  <a:pt x="6858000" y="6858000"/>
                </a:moveTo>
                <a:lnTo>
                  <a:pt x="6858000" y="10287000"/>
                </a:lnTo>
                <a:lnTo>
                  <a:pt x="3370139" y="10287000"/>
                </a:lnTo>
                <a:lnTo>
                  <a:pt x="0" y="6916861"/>
                </a:lnTo>
                <a:lnTo>
                  <a:pt x="0" y="0"/>
                </a:lnTo>
                <a:close/>
              </a:path>
            </a:pathLst>
          </a:cu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2400">
              <a:solidFill>
                <a:schemeClr val="tx1"/>
              </a:solidFill>
            </a:endParaRPr>
          </a:p>
        </p:txBody>
      </p:sp>
      <p:sp>
        <p:nvSpPr>
          <p:cNvPr id="6" name="Text Placeholder 16">
            <a:extLst>
              <a:ext uri="{FF2B5EF4-FFF2-40B4-BE49-F238E27FC236}">
                <a16:creationId xmlns:a16="http://schemas.microsoft.com/office/drawing/2014/main" id="{D0EB7A7D-8D5E-F9FC-C8D3-285DE34876F7}"/>
              </a:ext>
            </a:extLst>
          </p:cNvPr>
          <p:cNvSpPr>
            <a:spLocks noGrp="1"/>
          </p:cNvSpPr>
          <p:nvPr>
            <p:ph type="body" sz="quarter" idx="12" hasCustomPrompt="1"/>
          </p:nvPr>
        </p:nvSpPr>
        <p:spPr>
          <a:xfrm>
            <a:off x="431800" y="3494989"/>
            <a:ext cx="3551238" cy="1274763"/>
          </a:xfrm>
        </p:spPr>
        <p:txBody>
          <a:bodyPr/>
          <a:lstStyle>
            <a:lvl1pPr>
              <a:defRPr sz="2000">
                <a:solidFill>
                  <a:schemeClr val="bg1"/>
                </a:solidFill>
              </a:defRPr>
            </a:lvl1pPr>
            <a:lvl2pPr marL="0" indent="0">
              <a:buNone/>
              <a:defRPr/>
            </a:lvl2pPr>
          </a:lstStyle>
          <a:p>
            <a:pPr lvl="0"/>
            <a:r>
              <a:rPr lang="en-US"/>
              <a:t>Optional additional information</a:t>
            </a:r>
          </a:p>
        </p:txBody>
      </p:sp>
      <p:sp>
        <p:nvSpPr>
          <p:cNvPr id="7" name="Freeform: Shape 6">
            <a:extLst>
              <a:ext uri="{FF2B5EF4-FFF2-40B4-BE49-F238E27FC236}">
                <a16:creationId xmlns:a16="http://schemas.microsoft.com/office/drawing/2014/main" id="{AD9F6842-DC6A-38D0-9815-9F77EC5535C5}"/>
              </a:ext>
            </a:extLst>
          </p:cNvPr>
          <p:cNvSpPr/>
          <p:nvPr userDrawn="1"/>
        </p:nvSpPr>
        <p:spPr>
          <a:xfrm rot="16200000">
            <a:off x="3619500" y="-1714500"/>
            <a:ext cx="6858000" cy="10287000"/>
          </a:xfrm>
          <a:custGeom>
            <a:avLst/>
            <a:gdLst>
              <a:gd name="connsiteX0" fmla="*/ 6858000 w 6858000"/>
              <a:gd name="connsiteY0" fmla="*/ 6858000 h 10287000"/>
              <a:gd name="connsiteX1" fmla="*/ 6858000 w 6858000"/>
              <a:gd name="connsiteY1" fmla="*/ 10287000 h 10287000"/>
              <a:gd name="connsiteX2" fmla="*/ 3370139 w 6858000"/>
              <a:gd name="connsiteY2" fmla="*/ 10287000 h 10287000"/>
              <a:gd name="connsiteX3" fmla="*/ 0 w 6858000"/>
              <a:gd name="connsiteY3" fmla="*/ 6916861 h 10287000"/>
              <a:gd name="connsiteX4" fmla="*/ 0 w 685800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287000">
                <a:moveTo>
                  <a:pt x="6858000" y="6858000"/>
                </a:moveTo>
                <a:lnTo>
                  <a:pt x="6858000" y="10287000"/>
                </a:lnTo>
                <a:lnTo>
                  <a:pt x="3370139" y="10287000"/>
                </a:lnTo>
                <a:lnTo>
                  <a:pt x="0" y="6916861"/>
                </a:lnTo>
                <a:lnTo>
                  <a:pt x="0" y="0"/>
                </a:lnTo>
                <a:close/>
              </a:path>
            </a:pathLst>
          </a:cu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2400">
              <a:solidFill>
                <a:schemeClr val="tx1"/>
              </a:solidFill>
            </a:endParaRPr>
          </a:p>
        </p:txBody>
      </p:sp>
      <p:pic>
        <p:nvPicPr>
          <p:cNvPr id="8" name="Picture 7" descr="A blue and black logo&#10;&#10;Description automatically generated">
            <a:extLst>
              <a:ext uri="{FF2B5EF4-FFF2-40B4-BE49-F238E27FC236}">
                <a16:creationId xmlns:a16="http://schemas.microsoft.com/office/drawing/2014/main" id="{0ECBBF62-3E0E-84D6-DEE0-82DE2A9FA0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8647" y="6289647"/>
            <a:ext cx="769246" cy="365964"/>
          </a:xfrm>
          <a:prstGeom prst="rect">
            <a:avLst/>
          </a:prstGeom>
        </p:spPr>
      </p:pic>
    </p:spTree>
    <p:extLst>
      <p:ext uri="{BB962C8B-B14F-4D97-AF65-F5344CB8AC3E}">
        <p14:creationId xmlns:p14="http://schemas.microsoft.com/office/powerpoint/2010/main" val="137638020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bleed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FBDEA92-538F-3B81-D73E-A3E28F80C016}"/>
              </a:ext>
            </a:extLst>
          </p:cNvPr>
          <p:cNvSpPr>
            <a:spLocks noGrp="1"/>
          </p:cNvSpPr>
          <p:nvPr>
            <p:ph type="media" sz="quarter" idx="11" hasCustomPrompt="1"/>
          </p:nvPr>
        </p:nvSpPr>
        <p:spPr>
          <a:xfrm>
            <a:off x="0" y="0"/>
            <a:ext cx="12192000" cy="6858000"/>
          </a:xfr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GB"/>
              <a:t>Full bleed video</a:t>
            </a:r>
          </a:p>
        </p:txBody>
      </p:sp>
      <p:pic>
        <p:nvPicPr>
          <p:cNvPr id="2" name="Graphic 5">
            <a:extLst>
              <a:ext uri="{FF2B5EF4-FFF2-40B4-BE49-F238E27FC236}">
                <a16:creationId xmlns:a16="http://schemas.microsoft.com/office/drawing/2014/main" id="{1050659F-1AE6-F4EA-1FC2-0F93F35AE9C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Tree>
    <p:extLst>
      <p:ext uri="{BB962C8B-B14F-4D97-AF65-F5344CB8AC3E}">
        <p14:creationId xmlns:p14="http://schemas.microsoft.com/office/powerpoint/2010/main" val="4028685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tatement or Quote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8B69072-8F91-57EB-1C5E-B1807F844055}"/>
              </a:ext>
              <a:ext uri="{C183D7F6-B498-43B3-948B-1728B52AA6E4}">
                <adec:decorative xmlns:adec="http://schemas.microsoft.com/office/drawing/2017/decorative" val="1"/>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733800 h 6858000"/>
              <a:gd name="connsiteX3" fmla="*/ 90678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733800"/>
                </a:lnTo>
                <a:lnTo>
                  <a:pt x="90678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a:t>Click icon in centre to add image</a:t>
            </a:r>
            <a:br>
              <a:rPr lang="en-GB"/>
            </a:br>
            <a:r>
              <a:rPr lang="en-GB"/>
              <a:t>Send image to back so elements show on the page</a:t>
            </a:r>
          </a:p>
          <a:p>
            <a:pPr lvl="0" algn="ctr"/>
            <a:endParaRPr lang="en-GB"/>
          </a:p>
          <a:p>
            <a:pPr lvl="0" algn="ctr"/>
            <a:endParaRPr lang="en-GB"/>
          </a:p>
          <a:p>
            <a:pPr lvl="0" algn="ctr"/>
            <a:endParaRPr lang="en-GB"/>
          </a:p>
        </p:txBody>
      </p:sp>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bwMode="white">
          <a:xfrm>
            <a:off x="450000" y="811950"/>
            <a:ext cx="5407103" cy="3742438"/>
          </a:xfrm>
        </p:spPr>
        <p:txBody>
          <a:bodyPr anchor="t"/>
          <a:lstStyle>
            <a:lvl1pPr>
              <a:defRPr sz="3600" cap="none" spc="0" baseline="0">
                <a:solidFill>
                  <a:schemeClr val="bg1"/>
                </a:solidFill>
                <a:latin typeface="+mn-lt"/>
              </a:defRPr>
            </a:lvl1pPr>
          </a:lstStyle>
          <a:p>
            <a:r>
              <a:rPr lang="en-GB"/>
              <a:t>Summary text background image (text can be recoloured depending on image colour)</a:t>
            </a:r>
            <a:endParaRPr lang="fr-FR"/>
          </a:p>
        </p:txBody>
      </p:sp>
      <p:pic>
        <p:nvPicPr>
          <p:cNvPr id="2" name="Graphic 5">
            <a:extLst>
              <a:ext uri="{FF2B5EF4-FFF2-40B4-BE49-F238E27FC236}">
                <a16:creationId xmlns:a16="http://schemas.microsoft.com/office/drawing/2014/main" id="{0A0F3FC4-E60D-9CC7-94C7-8CDB8D22E97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Tree>
    <p:extLst>
      <p:ext uri="{BB962C8B-B14F-4D97-AF65-F5344CB8AC3E}">
        <p14:creationId xmlns:p14="http://schemas.microsoft.com/office/powerpoint/2010/main" val="143570246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Statement Style 2">
    <p:bg>
      <p:bgPr>
        <a:solidFill>
          <a:schemeClr val="accent1"/>
        </a:solidFill>
        <a:effectLst/>
      </p:bgPr>
    </p:bg>
    <p:spTree>
      <p:nvGrpSpPr>
        <p:cNvPr id="1" name=""/>
        <p:cNvGrpSpPr/>
        <p:nvPr/>
      </p:nvGrpSpPr>
      <p:grpSpPr>
        <a:xfrm>
          <a:off x="0" y="0"/>
          <a:ext cx="0" cy="0"/>
          <a:chOff x="0" y="0"/>
          <a:chExt cx="0" cy="0"/>
        </a:xfrm>
      </p:grpSpPr>
      <p:sp>
        <p:nvSpPr>
          <p:cNvPr id="4" name="Title" descr="Header">
            <a:extLst>
              <a:ext uri="{FF2B5EF4-FFF2-40B4-BE49-F238E27FC236}">
                <a16:creationId xmlns:a16="http://schemas.microsoft.com/office/drawing/2014/main" id="{6953A8D2-20EB-4DFB-893E-8DCA6475DEE1}"/>
              </a:ext>
            </a:extLst>
          </p:cNvPr>
          <p:cNvSpPr>
            <a:spLocks noGrp="1"/>
          </p:cNvSpPr>
          <p:nvPr>
            <p:ph type="title" hasCustomPrompt="1"/>
          </p:nvPr>
        </p:nvSpPr>
        <p:spPr>
          <a:xfrm>
            <a:off x="-39450" y="-775597"/>
            <a:ext cx="9341700" cy="775597"/>
          </a:xfrm>
        </p:spPr>
        <p:txBody>
          <a:bodyPr/>
          <a:lstStyle>
            <a:lvl1pPr>
              <a:defRPr>
                <a:solidFill>
                  <a:schemeClr val="bg1"/>
                </a:solidFill>
              </a:defRPr>
            </a:lvl1pPr>
          </a:lstStyle>
          <a:p>
            <a:r>
              <a:rPr lang="en-US"/>
              <a:t>TITLE – KEEP HERE FOR ACCESSIBILITY</a:t>
            </a:r>
            <a:endParaRPr lang="en-GB"/>
          </a:p>
        </p:txBody>
      </p:sp>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33900" y="2110704"/>
            <a:ext cx="8181699" cy="2636591"/>
          </a:xfrm>
        </p:spPr>
        <p:txBody>
          <a:bodyPr anchor="t">
            <a:normAutofit/>
          </a:bodyPr>
          <a:lstStyle>
            <a:lvl1pPr marL="0" indent="0">
              <a:buNone/>
              <a:defRPr sz="3600" b="0">
                <a:solidFill>
                  <a:schemeClr val="bg1"/>
                </a:solidFill>
              </a:defRPr>
            </a:lvl1pPr>
          </a:lstStyle>
          <a:p>
            <a:pPr lvl="0"/>
            <a:r>
              <a:rPr lang="en-GB"/>
              <a:t>Insert your quote here</a:t>
            </a:r>
          </a:p>
        </p:txBody>
      </p:sp>
      <p:sp>
        <p:nvSpPr>
          <p:cNvPr id="2" name="Right Triangle 1">
            <a:extLst>
              <a:ext uri="{FF2B5EF4-FFF2-40B4-BE49-F238E27FC236}">
                <a16:creationId xmlns:a16="http://schemas.microsoft.com/office/drawing/2014/main" id="{CB9AD269-0E94-5F57-BE08-5E10A41EC965}"/>
              </a:ext>
            </a:extLst>
          </p:cNvPr>
          <p:cNvSpPr/>
          <p:nvPr/>
        </p:nvSpPr>
        <p:spPr>
          <a:xfrm rot="5400000">
            <a:off x="-3945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0" name="TextBox 9">
            <a:extLst>
              <a:ext uri="{FF2B5EF4-FFF2-40B4-BE49-F238E27FC236}">
                <a16:creationId xmlns:a16="http://schemas.microsoft.com/office/drawing/2014/main" id="{0144A53C-A760-B980-C1BA-3D631697281C}"/>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5" name="Right Triangle 4">
            <a:extLst>
              <a:ext uri="{FF2B5EF4-FFF2-40B4-BE49-F238E27FC236}">
                <a16:creationId xmlns:a16="http://schemas.microsoft.com/office/drawing/2014/main" id="{AD1135DF-99C2-8442-95A0-2BE142A567EA}"/>
              </a:ext>
            </a:extLst>
          </p:cNvPr>
          <p:cNvSpPr/>
          <p:nvPr userDrawn="1"/>
        </p:nvSpPr>
        <p:spPr>
          <a:xfrm rot="5400000">
            <a:off x="-3945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6" name="Classification">
            <a:extLst>
              <a:ext uri="{FF2B5EF4-FFF2-40B4-BE49-F238E27FC236}">
                <a16:creationId xmlns:a16="http://schemas.microsoft.com/office/drawing/2014/main" id="{5DCFC24A-C7DD-C4ED-BB16-E30899EF4F77}"/>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B&amp;A | Doc Name | Month Year | Version # | Public | Internal/Client Use Only | Strictly Confidential</a:t>
            </a:r>
          </a:p>
        </p:txBody>
      </p:sp>
      <p:pic>
        <p:nvPicPr>
          <p:cNvPr id="7" name="Picture 6" descr="A blue and black logo&#10;&#10;Description automatically generated">
            <a:extLst>
              <a:ext uri="{FF2B5EF4-FFF2-40B4-BE49-F238E27FC236}">
                <a16:creationId xmlns:a16="http://schemas.microsoft.com/office/drawing/2014/main" id="{BBF232A4-C10F-57DF-0B63-7CC8E15746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2608" y="6272059"/>
            <a:ext cx="769246" cy="365964"/>
          </a:xfrm>
          <a:prstGeom prst="rect">
            <a:avLst/>
          </a:prstGeom>
        </p:spPr>
      </p:pic>
    </p:spTree>
    <p:extLst>
      <p:ext uri="{BB962C8B-B14F-4D97-AF65-F5344CB8AC3E}">
        <p14:creationId xmlns:p14="http://schemas.microsoft.com/office/powerpoint/2010/main" val="1186563815"/>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Statement style 3">
    <p:bg>
      <p:bgPr>
        <a:solidFill>
          <a:schemeClr val="accent1"/>
        </a:solidFill>
        <a:effectLst/>
      </p:bgPr>
    </p:bg>
    <p:spTree>
      <p:nvGrpSpPr>
        <p:cNvPr id="1" name=""/>
        <p:cNvGrpSpPr/>
        <p:nvPr/>
      </p:nvGrpSpPr>
      <p:grpSpPr>
        <a:xfrm>
          <a:off x="0" y="0"/>
          <a:ext cx="0" cy="0"/>
          <a:chOff x="0" y="0"/>
          <a:chExt cx="0" cy="0"/>
        </a:xfrm>
      </p:grpSpPr>
      <p:sp>
        <p:nvSpPr>
          <p:cNvPr id="4" name="Title" descr="Header">
            <a:extLst>
              <a:ext uri="{FF2B5EF4-FFF2-40B4-BE49-F238E27FC236}">
                <a16:creationId xmlns:a16="http://schemas.microsoft.com/office/drawing/2014/main" id="{6953A8D2-20EB-4DFB-893E-8DCA6475DEE1}"/>
              </a:ext>
            </a:extLst>
          </p:cNvPr>
          <p:cNvSpPr>
            <a:spLocks noGrp="1"/>
          </p:cNvSpPr>
          <p:nvPr>
            <p:ph type="title" hasCustomPrompt="1"/>
          </p:nvPr>
        </p:nvSpPr>
        <p:spPr>
          <a:xfrm>
            <a:off x="-39450" y="-775597"/>
            <a:ext cx="9341700" cy="775597"/>
          </a:xfrm>
        </p:spPr>
        <p:txBody>
          <a:bodyPr/>
          <a:lstStyle>
            <a:lvl1pPr>
              <a:defRPr>
                <a:solidFill>
                  <a:schemeClr val="bg1"/>
                </a:solidFill>
              </a:defRPr>
            </a:lvl1pPr>
          </a:lstStyle>
          <a:p>
            <a:r>
              <a:rPr lang="en-US"/>
              <a:t>TITLE – KEEP HERE FOR ACCESSIBILITY</a:t>
            </a:r>
            <a:endParaRPr lang="en-GB"/>
          </a:p>
        </p:txBody>
      </p:sp>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33900" y="2110704"/>
            <a:ext cx="8181699" cy="2636591"/>
          </a:xfrm>
        </p:spPr>
        <p:txBody>
          <a:bodyPr anchor="t">
            <a:normAutofit/>
          </a:bodyPr>
          <a:lstStyle>
            <a:lvl1pPr marL="0" indent="0">
              <a:buNone/>
              <a:defRPr sz="3600" b="1">
                <a:solidFill>
                  <a:schemeClr val="bg1"/>
                </a:solidFill>
              </a:defRPr>
            </a:lvl1pPr>
          </a:lstStyle>
          <a:p>
            <a:pPr lvl="0"/>
            <a:r>
              <a:rPr lang="en-GB"/>
              <a:t>Insert your quote here</a:t>
            </a:r>
          </a:p>
        </p:txBody>
      </p:sp>
      <p:sp>
        <p:nvSpPr>
          <p:cNvPr id="2" name="Right Triangle 1">
            <a:extLst>
              <a:ext uri="{FF2B5EF4-FFF2-40B4-BE49-F238E27FC236}">
                <a16:creationId xmlns:a16="http://schemas.microsoft.com/office/drawing/2014/main" id="{CB9AD269-0E94-5F57-BE08-5E10A41EC965}"/>
              </a:ext>
            </a:extLst>
          </p:cNvPr>
          <p:cNvSpPr/>
          <p:nvPr userDrawn="1"/>
        </p:nvSpPr>
        <p:spPr>
          <a:xfrm rot="16200000">
            <a:off x="9067800" y="3733799"/>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0" name="TextBox 9">
            <a:extLst>
              <a:ext uri="{FF2B5EF4-FFF2-40B4-BE49-F238E27FC236}">
                <a16:creationId xmlns:a16="http://schemas.microsoft.com/office/drawing/2014/main" id="{0144A53C-A760-B980-C1BA-3D631697281C}"/>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5" name="Right Triangle 4">
            <a:extLst>
              <a:ext uri="{FF2B5EF4-FFF2-40B4-BE49-F238E27FC236}">
                <a16:creationId xmlns:a16="http://schemas.microsoft.com/office/drawing/2014/main" id="{07B1A339-6C75-07F1-9C25-457A1585ABE5}"/>
              </a:ext>
            </a:extLst>
          </p:cNvPr>
          <p:cNvSpPr/>
          <p:nvPr userDrawn="1"/>
        </p:nvSpPr>
        <p:spPr>
          <a:xfrm rot="16200000">
            <a:off x="9067800" y="3748313"/>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6" name="Classification">
            <a:extLst>
              <a:ext uri="{FF2B5EF4-FFF2-40B4-BE49-F238E27FC236}">
                <a16:creationId xmlns:a16="http://schemas.microsoft.com/office/drawing/2014/main" id="{F8DC3398-0EFF-78AD-3FA2-01074899C029}"/>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B&amp;A | Doc Name | Month Year | Version # | Public | Internal/Client Use Only | Strictly Confidential</a:t>
            </a:r>
          </a:p>
        </p:txBody>
      </p:sp>
      <p:pic>
        <p:nvPicPr>
          <p:cNvPr id="7" name="Graphic 5">
            <a:extLst>
              <a:ext uri="{FF2B5EF4-FFF2-40B4-BE49-F238E27FC236}">
                <a16:creationId xmlns:a16="http://schemas.microsoft.com/office/drawing/2014/main" id="{13E10383-3022-DCB2-8F12-DCC9BB4347E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172185" y="6317600"/>
            <a:ext cx="722170" cy="342080"/>
          </a:xfrm>
          <a:prstGeom prst="rect">
            <a:avLst/>
          </a:prstGeom>
        </p:spPr>
      </p:pic>
    </p:spTree>
    <p:extLst>
      <p:ext uri="{BB962C8B-B14F-4D97-AF65-F5344CB8AC3E}">
        <p14:creationId xmlns:p14="http://schemas.microsoft.com/office/powerpoint/2010/main" val="4200796293"/>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3 key points">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5C23FA-A39C-47E2-B32E-D31B7F81F736}"/>
              </a:ext>
            </a:extLst>
          </p:cNvPr>
          <p:cNvSpPr>
            <a:spLocks noGrp="1"/>
          </p:cNvSpPr>
          <p:nvPr>
            <p:ph type="title" hasCustomPrompt="1"/>
          </p:nvPr>
        </p:nvSpPr>
        <p:spPr/>
        <p:txBody>
          <a:bodyPr/>
          <a:lstStyle>
            <a:lvl1pPr>
              <a:defRPr>
                <a:solidFill>
                  <a:schemeClr val="bg1"/>
                </a:solidFill>
              </a:defRPr>
            </a:lvl1pPr>
          </a:lstStyle>
          <a:p>
            <a:r>
              <a:rPr lang="en-US"/>
              <a:t>3 key points layout</a:t>
            </a:r>
            <a:endParaRPr lang="en-GB"/>
          </a:p>
        </p:txBody>
      </p:sp>
      <p:sp>
        <p:nvSpPr>
          <p:cNvPr id="23" name="No. 1">
            <a:extLst>
              <a:ext uri="{FF2B5EF4-FFF2-40B4-BE49-F238E27FC236}">
                <a16:creationId xmlns:a16="http://schemas.microsoft.com/office/drawing/2014/main" id="{8933E780-68DF-AEFF-FB64-64A8AC3BC8DB}"/>
              </a:ext>
            </a:extLst>
          </p:cNvPr>
          <p:cNvSpPr>
            <a:spLocks noGrp="1"/>
          </p:cNvSpPr>
          <p:nvPr>
            <p:ph type="body" sz="quarter" idx="34" hasCustomPrompt="1"/>
          </p:nvPr>
        </p:nvSpPr>
        <p:spPr>
          <a:xfrm>
            <a:off x="424599" y="1701571"/>
            <a:ext cx="1219200" cy="1045259"/>
          </a:xfrm>
        </p:spPr>
        <p:txBody>
          <a:bodyPr/>
          <a:lstStyle>
            <a:lvl1pPr>
              <a:defRPr sz="9600" b="1">
                <a:solidFill>
                  <a:schemeClr val="tx2"/>
                </a:solidFill>
              </a:defRPr>
            </a:lvl1pPr>
          </a:lstStyle>
          <a:p>
            <a:pPr lvl="0"/>
            <a:r>
              <a:rPr lang="en-US"/>
              <a:t>#</a:t>
            </a:r>
            <a:endParaRPr lang="en-GB"/>
          </a:p>
        </p:txBody>
      </p:sp>
      <p:sp>
        <p:nvSpPr>
          <p:cNvPr id="7" name="Text Placeholder 6">
            <a:extLst>
              <a:ext uri="{FF2B5EF4-FFF2-40B4-BE49-F238E27FC236}">
                <a16:creationId xmlns:a16="http://schemas.microsoft.com/office/drawing/2014/main" id="{3BF07BEC-475C-D95A-2313-6FF423D69112}"/>
              </a:ext>
            </a:extLst>
          </p:cNvPr>
          <p:cNvSpPr>
            <a:spLocks noGrp="1"/>
          </p:cNvSpPr>
          <p:nvPr>
            <p:ph type="body" sz="quarter" idx="30"/>
          </p:nvPr>
        </p:nvSpPr>
        <p:spPr>
          <a:xfrm>
            <a:off x="449999" y="3067958"/>
            <a:ext cx="3528000" cy="2583996"/>
          </a:xfrm>
          <a:prstGeom prst="rect">
            <a:avLst/>
          </a:prstGeom>
          <a:noFill/>
        </p:spPr>
        <p:txBody>
          <a:bodyPr wrap="square" lIns="72000" tIns="72000" rIns="72000" bIns="72000">
            <a:noAutofit/>
          </a:bodyPr>
          <a:lstStyle>
            <a:lvl1pPr>
              <a:defRPr sz="2400" b="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7" name="No. 2">
            <a:extLst>
              <a:ext uri="{FF2B5EF4-FFF2-40B4-BE49-F238E27FC236}">
                <a16:creationId xmlns:a16="http://schemas.microsoft.com/office/drawing/2014/main" id="{30E98F8F-3061-8682-1A3F-E78E0C8D3F9E}"/>
              </a:ext>
            </a:extLst>
          </p:cNvPr>
          <p:cNvSpPr>
            <a:spLocks noGrp="1"/>
          </p:cNvSpPr>
          <p:nvPr>
            <p:ph type="body" sz="quarter" idx="35" hasCustomPrompt="1"/>
          </p:nvPr>
        </p:nvSpPr>
        <p:spPr>
          <a:xfrm>
            <a:off x="4298690" y="1701571"/>
            <a:ext cx="1219200" cy="1045259"/>
          </a:xfrm>
        </p:spPr>
        <p:txBody>
          <a:bodyPr/>
          <a:lstStyle>
            <a:lvl1pPr>
              <a:defRPr sz="9600" b="1">
                <a:solidFill>
                  <a:schemeClr val="accent2"/>
                </a:solidFill>
              </a:defRPr>
            </a:lvl1pPr>
          </a:lstStyle>
          <a:p>
            <a:pPr lvl="0"/>
            <a:r>
              <a:rPr lang="en-US"/>
              <a:t>#</a:t>
            </a:r>
            <a:endParaRPr lang="en-GB"/>
          </a:p>
        </p:txBody>
      </p:sp>
      <p:sp>
        <p:nvSpPr>
          <p:cNvPr id="8" name="Text Placeholder 7">
            <a:extLst>
              <a:ext uri="{FF2B5EF4-FFF2-40B4-BE49-F238E27FC236}">
                <a16:creationId xmlns:a16="http://schemas.microsoft.com/office/drawing/2014/main" id="{4812F4A0-FD3C-1B4E-7C0D-A6CD56FB0F3F}"/>
              </a:ext>
            </a:extLst>
          </p:cNvPr>
          <p:cNvSpPr>
            <a:spLocks noGrp="1"/>
          </p:cNvSpPr>
          <p:nvPr>
            <p:ph type="body" sz="quarter" idx="31"/>
          </p:nvPr>
        </p:nvSpPr>
        <p:spPr>
          <a:xfrm>
            <a:off x="4332287" y="3067958"/>
            <a:ext cx="3528000" cy="2583996"/>
          </a:xfrm>
          <a:prstGeom prst="rect">
            <a:avLst/>
          </a:prstGeom>
          <a:noFill/>
        </p:spPr>
        <p:txBody>
          <a:bodyPr wrap="square" lIns="72000" tIns="72000" rIns="72000" bIns="72000">
            <a:noAutofit/>
          </a:bodyPr>
          <a:lstStyle>
            <a:lvl1pPr>
              <a:defRPr sz="2400" b="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32" name="No. 3">
            <a:extLst>
              <a:ext uri="{FF2B5EF4-FFF2-40B4-BE49-F238E27FC236}">
                <a16:creationId xmlns:a16="http://schemas.microsoft.com/office/drawing/2014/main" id="{60835E92-0DA1-DBA3-87F3-D6CA2B63B035}"/>
              </a:ext>
            </a:extLst>
          </p:cNvPr>
          <p:cNvSpPr>
            <a:spLocks noGrp="1"/>
          </p:cNvSpPr>
          <p:nvPr>
            <p:ph type="body" sz="quarter" idx="36" hasCustomPrompt="1"/>
          </p:nvPr>
        </p:nvSpPr>
        <p:spPr>
          <a:xfrm>
            <a:off x="8162924" y="1701571"/>
            <a:ext cx="1219200" cy="1045259"/>
          </a:xfrm>
        </p:spPr>
        <p:txBody>
          <a:bodyPr/>
          <a:lstStyle>
            <a:lvl1pPr>
              <a:defRPr sz="9600" b="1">
                <a:solidFill>
                  <a:srgbClr val="E3D8F0"/>
                </a:solidFill>
              </a:defRPr>
            </a:lvl1pPr>
          </a:lstStyle>
          <a:p>
            <a:pPr lvl="0"/>
            <a:r>
              <a:rPr lang="en-US"/>
              <a:t>#</a:t>
            </a:r>
            <a:endParaRPr lang="en-GB"/>
          </a:p>
        </p:txBody>
      </p:sp>
      <p:sp>
        <p:nvSpPr>
          <p:cNvPr id="9" name="Text Placeholder 8">
            <a:extLst>
              <a:ext uri="{FF2B5EF4-FFF2-40B4-BE49-F238E27FC236}">
                <a16:creationId xmlns:a16="http://schemas.microsoft.com/office/drawing/2014/main" id="{1CF5EC94-06CC-02DF-99F1-D843B6EC5EE0}"/>
              </a:ext>
            </a:extLst>
          </p:cNvPr>
          <p:cNvSpPr>
            <a:spLocks noGrp="1"/>
          </p:cNvSpPr>
          <p:nvPr>
            <p:ph type="body" sz="quarter" idx="32" hasCustomPrompt="1"/>
          </p:nvPr>
        </p:nvSpPr>
        <p:spPr>
          <a:xfrm>
            <a:off x="8220073" y="3067958"/>
            <a:ext cx="3528000" cy="2583996"/>
          </a:xfrm>
          <a:prstGeom prst="rect">
            <a:avLst/>
          </a:prstGeom>
          <a:noFill/>
        </p:spPr>
        <p:txBody>
          <a:bodyPr wrap="square" lIns="72000" tIns="72000" rIns="72000" bIns="72000">
            <a:noAutofit/>
          </a:bodyPr>
          <a:lstStyle>
            <a:lvl1pPr>
              <a:defRPr sz="2400" b="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add text</a:t>
            </a:r>
          </a:p>
        </p:txBody>
      </p:sp>
      <p:sp>
        <p:nvSpPr>
          <p:cNvPr id="17" name="TextBox 16">
            <a:extLst>
              <a:ext uri="{FF2B5EF4-FFF2-40B4-BE49-F238E27FC236}">
                <a16:creationId xmlns:a16="http://schemas.microsoft.com/office/drawing/2014/main" id="{B094FC2C-B470-E22E-D383-B44D7B951CD9}"/>
              </a:ext>
            </a:extLst>
          </p:cNvPr>
          <p:cNvSpPr txBox="1"/>
          <p:nvPr/>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4" name="Classification">
            <a:extLst>
              <a:ext uri="{FF2B5EF4-FFF2-40B4-BE49-F238E27FC236}">
                <a16:creationId xmlns:a16="http://schemas.microsoft.com/office/drawing/2014/main" id="{BDE9B718-478A-69DB-958F-71D9FBF68201}"/>
              </a:ext>
              <a:ext uri="{C183D7F6-B498-43B3-948B-1728B52AA6E4}">
                <adec:decorative xmlns:adec="http://schemas.microsoft.com/office/drawing/2017/decorative" val="1"/>
              </a:ext>
            </a:extLst>
          </p:cNvPr>
          <p:cNvSpPr txBox="1">
            <a:spLocks/>
          </p:cNvSpPr>
          <p:nvPr userDrawn="1"/>
        </p:nvSpPr>
        <p:spPr>
          <a:xfrm>
            <a:off x="440938" y="6374218"/>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effectLst/>
              </a:rPr>
              <a:t>© Ipsos B&amp;A | Doc Name | Month Year | Version # | Public | Internal/Client Use Only | Strictly Confidential</a:t>
            </a:r>
          </a:p>
        </p:txBody>
      </p:sp>
      <p:pic>
        <p:nvPicPr>
          <p:cNvPr id="5" name="Picture 4" descr="A blue and black logo&#10;&#10;Description automatically generated">
            <a:extLst>
              <a:ext uri="{FF2B5EF4-FFF2-40B4-BE49-F238E27FC236}">
                <a16:creationId xmlns:a16="http://schemas.microsoft.com/office/drawing/2014/main" id="{DD286B1B-A84E-61C0-993F-E696A67BA1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5362" y="6327276"/>
            <a:ext cx="769246" cy="365964"/>
          </a:xfrm>
          <a:prstGeom prst="rect">
            <a:avLst/>
          </a:prstGeom>
        </p:spPr>
      </p:pic>
    </p:spTree>
    <p:extLst>
      <p:ext uri="{BB962C8B-B14F-4D97-AF65-F5344CB8AC3E}">
        <p14:creationId xmlns:p14="http://schemas.microsoft.com/office/powerpoint/2010/main" val="4096395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_image_right">
    <p:spTree>
      <p:nvGrpSpPr>
        <p:cNvPr id="1" name=""/>
        <p:cNvGrpSpPr/>
        <p:nvPr/>
      </p:nvGrpSpPr>
      <p:grpSpPr>
        <a:xfrm>
          <a:off x="0" y="0"/>
          <a:ext cx="0" cy="0"/>
          <a:chOff x="0" y="0"/>
          <a:chExt cx="0" cy="0"/>
        </a:xfrm>
      </p:grpSpPr>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249714"/>
            <a:ext cx="3527425" cy="3698649"/>
          </a:xfrm>
        </p:spPr>
        <p:txBody>
          <a:bodyPr/>
          <a:lstStyle/>
          <a:p>
            <a:pPr lvl="0"/>
            <a:r>
              <a:rPr lang="en-US"/>
              <a:t>Click to edit Master text styles</a:t>
            </a:r>
          </a:p>
          <a:p>
            <a:pPr lvl="1"/>
            <a:r>
              <a:rPr lang="en-US"/>
              <a:t>Second level</a:t>
            </a:r>
          </a:p>
          <a:p>
            <a:pPr lvl="2"/>
            <a:r>
              <a:rPr lang="en-US"/>
              <a:t>Third level</a:t>
            </a:r>
          </a:p>
        </p:txBody>
      </p:sp>
      <p:sp>
        <p:nvSpPr>
          <p:cNvPr id="15" name="Picture Placeholder 14">
            <a:extLst>
              <a:ext uri="{FF2B5EF4-FFF2-40B4-BE49-F238E27FC236}">
                <a16:creationId xmlns:a16="http://schemas.microsoft.com/office/drawing/2014/main" id="{E15FE5BE-74FF-2205-1A8F-C1AA45D1D844}"/>
              </a:ext>
              <a:ext uri="{C183D7F6-B498-43B3-948B-1728B52AA6E4}">
                <adec:decorative xmlns:adec="http://schemas.microsoft.com/office/drawing/2017/decorative" val="1"/>
              </a:ext>
            </a:extLst>
          </p:cNvPr>
          <p:cNvSpPr>
            <a:spLocks noGrp="1"/>
          </p:cNvSpPr>
          <p:nvPr>
            <p:ph type="pic" sz="quarter" idx="11" hasCustomPrompt="1"/>
          </p:nvPr>
        </p:nvSpPr>
        <p:spPr>
          <a:xfrm>
            <a:off x="4332288" y="0"/>
            <a:ext cx="7410450" cy="5948363"/>
          </a:xfrm>
          <a:custGeom>
            <a:avLst/>
            <a:gdLst>
              <a:gd name="connsiteX0" fmla="*/ 0 w 7410450"/>
              <a:gd name="connsiteY0" fmla="*/ 0 h 5948363"/>
              <a:gd name="connsiteX1" fmla="*/ 7410450 w 7410450"/>
              <a:gd name="connsiteY1" fmla="*/ 0 h 5948363"/>
              <a:gd name="connsiteX2" fmla="*/ 7410450 w 7410450"/>
              <a:gd name="connsiteY2" fmla="*/ 4975605 h 5948363"/>
              <a:gd name="connsiteX3" fmla="*/ 6437692 w 7410450"/>
              <a:gd name="connsiteY3" fmla="*/ 5948363 h 5948363"/>
              <a:gd name="connsiteX4" fmla="*/ 0 w 74104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50" h="5948363">
                <a:moveTo>
                  <a:pt x="0" y="0"/>
                </a:moveTo>
                <a:lnTo>
                  <a:pt x="7410450" y="0"/>
                </a:lnTo>
                <a:lnTo>
                  <a:pt x="7410450" y="4975605"/>
                </a:lnTo>
                <a:lnTo>
                  <a:pt x="6437692" y="5948363"/>
                </a:lnTo>
                <a:lnTo>
                  <a:pt x="0" y="5948363"/>
                </a:lnTo>
                <a:close/>
              </a:path>
            </a:pathLst>
          </a:custGeom>
          <a:pattFill prst="wdDnDiag">
            <a:fgClr>
              <a:schemeClr val="bg1">
                <a:lumMod val="85000"/>
              </a:schemeClr>
            </a:fgClr>
            <a:bgClr>
              <a:schemeClr val="bg1"/>
            </a:bgClr>
          </a:pattFill>
        </p:spPr>
        <p:txBody>
          <a:bodyPr wrap="square" anchor="ctr">
            <a:noAutofit/>
          </a:bodyPr>
          <a:lstStyle>
            <a:lvl1pPr algn="ctr">
              <a:defRPr b="1"/>
            </a:lvl1pPr>
          </a:lstStyle>
          <a:p>
            <a:br>
              <a:rPr lang="en-GB"/>
            </a:br>
            <a:br>
              <a:rPr lang="en-GB"/>
            </a:br>
            <a:br>
              <a:rPr lang="en-GB"/>
            </a:br>
            <a:r>
              <a:rPr lang="en-GB"/>
              <a:t>Click icon to </a:t>
            </a:r>
            <a:br>
              <a:rPr lang="en-GB"/>
            </a:br>
            <a:r>
              <a:rPr lang="en-GB"/>
              <a:t>insert image</a:t>
            </a:r>
          </a:p>
        </p:txBody>
      </p:sp>
      <p:sp>
        <p:nvSpPr>
          <p:cNvPr id="8" name="Title 7">
            <a:extLst>
              <a:ext uri="{FF2B5EF4-FFF2-40B4-BE49-F238E27FC236}">
                <a16:creationId xmlns:a16="http://schemas.microsoft.com/office/drawing/2014/main" id="{FEFA78C8-BF85-C18D-67D3-7D18DF4C9A08}"/>
              </a:ext>
            </a:extLst>
          </p:cNvPr>
          <p:cNvSpPr>
            <a:spLocks noGrp="1"/>
          </p:cNvSpPr>
          <p:nvPr>
            <p:ph type="title"/>
          </p:nvPr>
        </p:nvSpPr>
        <p:spPr>
          <a:xfrm>
            <a:off x="450000" y="701874"/>
            <a:ext cx="3520338" cy="715669"/>
          </a:xfrm>
        </p:spPr>
        <p:txBody>
          <a:bodyPr vert="horz" wrap="square" lIns="0" tIns="0" rIns="0" bIns="0" rtlCol="0" anchor="b">
            <a:noAutofit/>
          </a:bodyPr>
          <a:lstStyle>
            <a:lvl1pPr>
              <a:defRPr lang="en-GB"/>
            </a:lvl1pPr>
          </a:lstStyle>
          <a:p>
            <a:pPr lvl="0"/>
            <a:r>
              <a:rPr lang="en-US"/>
              <a:t>Click to edit Master title style</a:t>
            </a:r>
            <a:endParaRPr lang="en-GB"/>
          </a:p>
        </p:txBody>
      </p:sp>
    </p:spTree>
    <p:extLst>
      <p:ext uri="{BB962C8B-B14F-4D97-AF65-F5344CB8AC3E}">
        <p14:creationId xmlns:p14="http://schemas.microsoft.com/office/powerpoint/2010/main" val="382315146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_image_left">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p>
            <a:r>
              <a:rPr lang="en-US"/>
              <a:t>Click to edit Master title style</a:t>
            </a:r>
            <a:endParaRPr lang="en-GB"/>
          </a:p>
        </p:txBody>
      </p:sp>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2293257"/>
            <a:ext cx="3526689" cy="3655106"/>
          </a:xfrm>
        </p:spPr>
        <p:txBody>
          <a:bodyPr/>
          <a:lstStyle/>
          <a:p>
            <a:pPr lvl="0"/>
            <a:r>
              <a:rPr lang="en-US"/>
              <a:t>Click to edit Master text styles</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D01481FF-ECD9-985C-6949-42B804BF01D0}"/>
              </a:ext>
              <a:ext uri="{C183D7F6-B498-43B3-948B-1728B52AA6E4}">
                <adec:decorative xmlns:adec="http://schemas.microsoft.com/office/drawing/2017/decorative" val="1"/>
              </a:ext>
            </a:extLst>
          </p:cNvPr>
          <p:cNvSpPr>
            <a:spLocks noGrp="1"/>
          </p:cNvSpPr>
          <p:nvPr>
            <p:ph type="pic" sz="quarter" idx="11" hasCustomPrompt="1"/>
          </p:nvPr>
        </p:nvSpPr>
        <p:spPr>
          <a:xfrm>
            <a:off x="461476" y="0"/>
            <a:ext cx="7398237" cy="5948363"/>
          </a:xfrm>
          <a:custGeom>
            <a:avLst/>
            <a:gdLst>
              <a:gd name="connsiteX0" fmla="*/ 0 w 7398237"/>
              <a:gd name="connsiteY0" fmla="*/ 0 h 5948363"/>
              <a:gd name="connsiteX1" fmla="*/ 7398237 w 7398237"/>
              <a:gd name="connsiteY1" fmla="*/ 0 h 5948363"/>
              <a:gd name="connsiteX2" fmla="*/ 7398237 w 7398237"/>
              <a:gd name="connsiteY2" fmla="*/ 4958167 h 5948363"/>
              <a:gd name="connsiteX3" fmla="*/ 6408041 w 7398237"/>
              <a:gd name="connsiteY3" fmla="*/ 5948363 h 5948363"/>
              <a:gd name="connsiteX4" fmla="*/ 0 w 73982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8237" h="5948363">
                <a:moveTo>
                  <a:pt x="0" y="0"/>
                </a:moveTo>
                <a:lnTo>
                  <a:pt x="7398237" y="0"/>
                </a:lnTo>
                <a:lnTo>
                  <a:pt x="7398237" y="4958167"/>
                </a:lnTo>
                <a:lnTo>
                  <a:pt x="6408041" y="5948363"/>
                </a:lnTo>
                <a:lnTo>
                  <a:pt x="0" y="5948363"/>
                </a:lnTo>
                <a:close/>
              </a:path>
            </a:pathLst>
          </a:custGeom>
          <a:pattFill prst="wdDnDiag">
            <a:fgClr>
              <a:schemeClr val="bg1">
                <a:lumMod val="85000"/>
              </a:schemeClr>
            </a:fgClr>
            <a:bgClr>
              <a:schemeClr val="bg1"/>
            </a:bgClr>
          </a:pattFill>
        </p:spPr>
        <p:txBody>
          <a:bodyPr wrap="square" anchor="ctr">
            <a:noAutofit/>
          </a:bodyPr>
          <a:lstStyle>
            <a:lvl1pPr algn="ctr">
              <a:defRPr b="1"/>
            </a:lvl1pPr>
          </a:lstStyle>
          <a:p>
            <a:br>
              <a:rPr lang="en-GB"/>
            </a:br>
            <a:br>
              <a:rPr lang="en-GB"/>
            </a:br>
            <a:br>
              <a:rPr lang="en-GB"/>
            </a:br>
            <a:r>
              <a:rPr lang="en-GB"/>
              <a:t>Click icon to </a:t>
            </a:r>
            <a:br>
              <a:rPr lang="en-GB"/>
            </a:br>
            <a:r>
              <a:rPr lang="en-GB"/>
              <a:t>insert image</a:t>
            </a:r>
          </a:p>
        </p:txBody>
      </p:sp>
    </p:spTree>
    <p:extLst>
      <p:ext uri="{BB962C8B-B14F-4D97-AF65-F5344CB8AC3E}">
        <p14:creationId xmlns:p14="http://schemas.microsoft.com/office/powerpoint/2010/main" val="341225995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rge_diagram_right">
    <p:spTree>
      <p:nvGrpSpPr>
        <p:cNvPr id="1" name=""/>
        <p:cNvGrpSpPr/>
        <p:nvPr/>
      </p:nvGrpSpPr>
      <p:grpSpPr>
        <a:xfrm>
          <a:off x="0" y="0"/>
          <a:ext cx="0" cy="0"/>
          <a:chOff x="0" y="0"/>
          <a:chExt cx="0" cy="0"/>
        </a:xfrm>
      </p:grpSpPr>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3149600"/>
            <a:ext cx="3527425" cy="2798763"/>
          </a:xfrm>
        </p:spPr>
        <p:txBody>
          <a:bodyPr/>
          <a:lstStyle/>
          <a:p>
            <a:pPr lvl="0"/>
            <a:r>
              <a:rPr lang="en-US"/>
              <a:t>Click to edit Master text styles</a:t>
            </a:r>
          </a:p>
          <a:p>
            <a:pPr lvl="1"/>
            <a:r>
              <a:rPr lang="en-US"/>
              <a:t>Second level</a:t>
            </a:r>
          </a:p>
          <a:p>
            <a:pPr lvl="2"/>
            <a:r>
              <a:rPr lang="en-US"/>
              <a:t>Third level</a:t>
            </a:r>
          </a:p>
        </p:txBody>
      </p:sp>
      <p:sp>
        <p:nvSpPr>
          <p:cNvPr id="8" name="Chart / Diagram">
            <a:extLst>
              <a:ext uri="{FF2B5EF4-FFF2-40B4-BE49-F238E27FC236}">
                <a16:creationId xmlns:a16="http://schemas.microsoft.com/office/drawing/2014/main" id="{F20073CF-87BF-427F-936A-47B5E1B160CF}"/>
              </a:ext>
            </a:extLst>
          </p:cNvPr>
          <p:cNvSpPr>
            <a:spLocks noGrp="1"/>
          </p:cNvSpPr>
          <p:nvPr>
            <p:ph sz="quarter" idx="13" hasCustomPrompt="1"/>
          </p:nvPr>
        </p:nvSpPr>
        <p:spPr>
          <a:xfrm>
            <a:off x="4283075" y="692150"/>
            <a:ext cx="7466013" cy="5256213"/>
          </a:xfrm>
          <a:solidFill>
            <a:schemeClr val="bg1">
              <a:lumMod val="95000"/>
            </a:schemeClr>
          </a:solidFill>
        </p:spPr>
        <p:txBody>
          <a:bodyPr/>
          <a:lstStyle>
            <a:lvl1pPr>
              <a:defRPr/>
            </a:lvl1pPr>
          </a:lstStyle>
          <a:p>
            <a:pPr lvl="0"/>
            <a:r>
              <a:rPr lang="en-US"/>
              <a:t>Area for diagram/chart</a:t>
            </a:r>
            <a:endParaRPr lang="en-GB"/>
          </a:p>
        </p:txBody>
      </p:sp>
      <p:sp>
        <p:nvSpPr>
          <p:cNvPr id="4" name="Title 3">
            <a:extLst>
              <a:ext uri="{FF2B5EF4-FFF2-40B4-BE49-F238E27FC236}">
                <a16:creationId xmlns:a16="http://schemas.microsoft.com/office/drawing/2014/main" id="{81C028A4-1CB4-EB71-790E-1C2A8CEDAED4}"/>
              </a:ext>
            </a:extLst>
          </p:cNvPr>
          <p:cNvSpPr>
            <a:spLocks noGrp="1"/>
          </p:cNvSpPr>
          <p:nvPr>
            <p:ph type="title"/>
          </p:nvPr>
        </p:nvSpPr>
        <p:spPr>
          <a:xfrm>
            <a:off x="450000" y="701874"/>
            <a:ext cx="3520338" cy="715669"/>
          </a:xfrm>
        </p:spPr>
        <p:txBody>
          <a:bodyPr vert="horz" wrap="square" lIns="0" tIns="0" rIns="0" bIns="0" rtlCol="0" anchor="b">
            <a:noAutofit/>
          </a:bodyPr>
          <a:lstStyle>
            <a:lvl1pPr>
              <a:defRPr lang="en-GB" dirty="0"/>
            </a:lvl1pPr>
          </a:lstStyle>
          <a:p>
            <a:pPr lvl="0"/>
            <a:r>
              <a:rPr lang="en-US"/>
              <a:t>Click to edit Master title style</a:t>
            </a:r>
            <a:endParaRPr lang="en-GB"/>
          </a:p>
        </p:txBody>
      </p:sp>
    </p:spTree>
    <p:extLst>
      <p:ext uri="{BB962C8B-B14F-4D97-AF65-F5344CB8AC3E}">
        <p14:creationId xmlns:p14="http://schemas.microsoft.com/office/powerpoint/2010/main" val="164193464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STYL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p:nvPr>
        </p:nvSpPr>
        <p:spPr>
          <a:xfrm>
            <a:off x="432000" y="1350000"/>
            <a:ext cx="5391605" cy="1549106"/>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67F8163F-D370-5C4C-500A-7D576C590BB1}"/>
              </a:ext>
            </a:extLst>
          </p:cNvPr>
          <p:cNvSpPr>
            <a:spLocks noGrp="1"/>
          </p:cNvSpPr>
          <p:nvPr>
            <p:ph type="pic" sz="quarter" idx="11"/>
          </p:nvPr>
        </p:nvSpPr>
        <p:spPr>
          <a:xfrm>
            <a:off x="1905000" y="0"/>
            <a:ext cx="10287001" cy="68580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1" h="6858000">
                <a:moveTo>
                  <a:pt x="6858000" y="0"/>
                </a:moveTo>
                <a:lnTo>
                  <a:pt x="10287001" y="0"/>
                </a:lnTo>
                <a:lnTo>
                  <a:pt x="10287001" y="3467099"/>
                </a:lnTo>
                <a:lnTo>
                  <a:pt x="6896100" y="6858000"/>
                </a:lnTo>
                <a:lnTo>
                  <a:pt x="0" y="6858000"/>
                </a:lnTo>
                <a:close/>
              </a:path>
            </a:pathLst>
          </a:custGeom>
          <a:pattFill prst="dkVert">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en-US"/>
              <a:t>Click icon to add picture</a:t>
            </a:r>
            <a:endParaRPr lang="en-GB"/>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B&amp;A | Doc Name | Month Year | Version # | Public | Internal/Client Use Only | Strictly Confidential</a:t>
            </a:r>
          </a:p>
        </p:txBody>
      </p:sp>
      <p:sp>
        <p:nvSpPr>
          <p:cNvPr id="6" name="Text Placeholder 16">
            <a:extLst>
              <a:ext uri="{FF2B5EF4-FFF2-40B4-BE49-F238E27FC236}">
                <a16:creationId xmlns:a16="http://schemas.microsoft.com/office/drawing/2014/main" id="{433BB7AA-54DD-4BAB-0FD5-D287A85CE469}"/>
              </a:ext>
            </a:extLst>
          </p:cNvPr>
          <p:cNvSpPr>
            <a:spLocks noGrp="1"/>
          </p:cNvSpPr>
          <p:nvPr>
            <p:ph type="body" sz="quarter" idx="12" hasCustomPrompt="1"/>
          </p:nvPr>
        </p:nvSpPr>
        <p:spPr>
          <a:xfrm>
            <a:off x="431800" y="3132000"/>
            <a:ext cx="4038600" cy="1274763"/>
          </a:xfrm>
        </p:spPr>
        <p:txBody>
          <a:bodyPr/>
          <a:lstStyle>
            <a:lvl1pPr>
              <a:defRPr sz="2400">
                <a:solidFill>
                  <a:schemeClr val="bg1"/>
                </a:solidFill>
              </a:defRPr>
            </a:lvl1pPr>
            <a:lvl2pPr marL="0" indent="0">
              <a:buNone/>
              <a:defRPr/>
            </a:lvl2pPr>
          </a:lstStyle>
          <a:p>
            <a:pPr lvl="0"/>
            <a:r>
              <a:rPr lang="en-US"/>
              <a:t>Optional additional information</a:t>
            </a:r>
          </a:p>
        </p:txBody>
      </p:sp>
      <p:pic>
        <p:nvPicPr>
          <p:cNvPr id="3" name="Picture 2" descr="A blue and black logo&#10;&#10;Description automatically generated">
            <a:extLst>
              <a:ext uri="{FF2B5EF4-FFF2-40B4-BE49-F238E27FC236}">
                <a16:creationId xmlns:a16="http://schemas.microsoft.com/office/drawing/2014/main" id="{563E8F5C-E098-C03C-85BF-3604ED8605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4598" y="6164739"/>
            <a:ext cx="1000010" cy="475749"/>
          </a:xfrm>
          <a:prstGeom prst="rect">
            <a:avLst/>
          </a:prstGeom>
        </p:spPr>
      </p:pic>
    </p:spTree>
    <p:extLst>
      <p:ext uri="{BB962C8B-B14F-4D97-AF65-F5344CB8AC3E}">
        <p14:creationId xmlns:p14="http://schemas.microsoft.com/office/powerpoint/2010/main" val="11598555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_Clea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A52833-39E6-9C79-CAB3-DC23900DC75F}"/>
              </a:ext>
            </a:extLst>
          </p:cNvPr>
          <p:cNvSpPr>
            <a:spLocks noGrp="1"/>
          </p:cNvSpPr>
          <p:nvPr>
            <p:ph type="pic" sz="quarter" idx="10"/>
          </p:nvPr>
        </p:nvSpPr>
        <p:spPr>
          <a:xfrm>
            <a:off x="1990724" y="0"/>
            <a:ext cx="10205810" cy="6858000"/>
          </a:xfrm>
          <a:custGeom>
            <a:avLst/>
            <a:gdLst>
              <a:gd name="connsiteX0" fmla="*/ 6858000 w 10205810"/>
              <a:gd name="connsiteY0" fmla="*/ 0 h 6858000"/>
              <a:gd name="connsiteX1" fmla="*/ 10205810 w 10205810"/>
              <a:gd name="connsiteY1" fmla="*/ 0 h 6858000"/>
              <a:gd name="connsiteX2" fmla="*/ 10205810 w 10205810"/>
              <a:gd name="connsiteY2" fmla="*/ 6858000 h 6858000"/>
              <a:gd name="connsiteX3" fmla="*/ 0 w 102058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05810" h="6858000">
                <a:moveTo>
                  <a:pt x="6858000" y="0"/>
                </a:moveTo>
                <a:lnTo>
                  <a:pt x="10205810" y="0"/>
                </a:lnTo>
                <a:lnTo>
                  <a:pt x="10205810" y="6858000"/>
                </a:lnTo>
                <a:lnTo>
                  <a:pt x="0" y="6858000"/>
                </a:lnTo>
                <a:close/>
              </a:path>
            </a:pathLst>
          </a:custGeom>
          <a:pattFill prst="ltUpDiag">
            <a:fgClr>
              <a:schemeClr val="bg1">
                <a:lumMod val="85000"/>
              </a:schemeClr>
            </a:fgClr>
            <a:bgClr>
              <a:schemeClr val="bg1"/>
            </a:bgClr>
          </a:pattFill>
        </p:spPr>
        <p:txBody>
          <a:bodyPr wrap="square" bIns="2880000" anchor="b">
            <a:noAutofit/>
          </a:bodyPr>
          <a:lstStyle>
            <a:lvl1pPr algn="ctr">
              <a:defRPr sz="1600" b="1"/>
            </a:lvl1pPr>
          </a:lstStyle>
          <a:p>
            <a:r>
              <a:rPr lang="en-US"/>
              <a:t>Click icon to add picture</a:t>
            </a:r>
            <a:endParaRPr lang="en-GB"/>
          </a:p>
        </p:txBody>
      </p:sp>
      <p:sp>
        <p:nvSpPr>
          <p:cNvPr id="2" name="Title 1">
            <a:extLst>
              <a:ext uri="{FF2B5EF4-FFF2-40B4-BE49-F238E27FC236}">
                <a16:creationId xmlns:a16="http://schemas.microsoft.com/office/drawing/2014/main" id="{C18B1008-691B-2905-EF01-F1E5DA88F07C}"/>
              </a:ext>
            </a:extLst>
          </p:cNvPr>
          <p:cNvSpPr>
            <a:spLocks noGrp="1"/>
          </p:cNvSpPr>
          <p:nvPr>
            <p:ph type="title"/>
          </p:nvPr>
        </p:nvSpPr>
        <p:spPr>
          <a:xfrm>
            <a:off x="450000" y="701874"/>
            <a:ext cx="6255600" cy="715669"/>
          </a:xfrm>
        </p:spPr>
        <p:txBody>
          <a:bodyPr vert="horz" wrap="square" lIns="0" tIns="0" rIns="0" bIns="0" rtlCol="0" anchor="b">
            <a:noAutofit/>
          </a:bodyPr>
          <a:lstStyle>
            <a:lvl1pPr>
              <a:defRPr lang="en-GB"/>
            </a:lvl1pPr>
          </a:lstStyle>
          <a:p>
            <a:pPr lvl="0"/>
            <a:r>
              <a:rPr lang="en-US"/>
              <a:t>Click to edit Master title style</a:t>
            </a:r>
            <a:endParaRPr lang="en-GB"/>
          </a:p>
        </p:txBody>
      </p:sp>
      <p:pic>
        <p:nvPicPr>
          <p:cNvPr id="5" name="Graphic 5">
            <a:extLst>
              <a:ext uri="{FF2B5EF4-FFF2-40B4-BE49-F238E27FC236}">
                <a16:creationId xmlns:a16="http://schemas.microsoft.com/office/drawing/2014/main" id="{82A68F80-011B-4D92-F371-422FC6D4233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
        <p:nvSpPr>
          <p:cNvPr id="4" name="Classification">
            <a:extLst>
              <a:ext uri="{FF2B5EF4-FFF2-40B4-BE49-F238E27FC236}">
                <a16:creationId xmlns:a16="http://schemas.microsoft.com/office/drawing/2014/main" id="{F12DEB39-66FA-8018-D74F-A7A73800EF19}"/>
              </a:ext>
              <a:ext uri="{C183D7F6-B498-43B3-948B-1728B52AA6E4}">
                <adec:decorative xmlns:adec="http://schemas.microsoft.com/office/drawing/2017/decorative" val="1"/>
              </a:ext>
            </a:extLst>
          </p:cNvPr>
          <p:cNvSpPr txBox="1">
            <a:spLocks/>
          </p:cNvSpPr>
          <p:nvPr userDrawn="1"/>
        </p:nvSpPr>
        <p:spPr>
          <a:xfrm>
            <a:off x="440937" y="6251108"/>
            <a:ext cx="16603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tx1"/>
                </a:solidFill>
                <a:effectLst/>
              </a:rPr>
              <a:t>© Ipsos B&amp;A | Doc Name | Month Year | Version # | Public | Internal/Client Use Only | Strictly Confidential</a:t>
            </a:r>
          </a:p>
        </p:txBody>
      </p:sp>
    </p:spTree>
    <p:extLst>
      <p:ext uri="{BB962C8B-B14F-4D97-AF65-F5344CB8AC3E}">
        <p14:creationId xmlns:p14="http://schemas.microsoft.com/office/powerpoint/2010/main" val="2287457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DON'T USE, for instru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1884-C2D5-14CD-9848-37C5CB013EB4}"/>
              </a:ext>
            </a:extLst>
          </p:cNvPr>
          <p:cNvSpPr>
            <a:spLocks noGrp="1"/>
          </p:cNvSpPr>
          <p:nvPr>
            <p:ph type="title" hasCustomPrompt="1"/>
          </p:nvPr>
        </p:nvSpPr>
        <p:spPr/>
        <p:txBody>
          <a:bodyPr/>
          <a:lstStyle>
            <a:lvl1pPr>
              <a:defRPr/>
            </a:lvl1pPr>
          </a:lstStyle>
          <a:p>
            <a:r>
              <a:rPr lang="en-US"/>
              <a:t>This layout is for instructions only</a:t>
            </a:r>
            <a:endParaRPr lang="en-GB"/>
          </a:p>
        </p:txBody>
      </p:sp>
    </p:spTree>
    <p:extLst>
      <p:ext uri="{BB962C8B-B14F-4D97-AF65-F5344CB8AC3E}">
        <p14:creationId xmlns:p14="http://schemas.microsoft.com/office/powerpoint/2010/main" val="1187640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3011884-C2D5-14CD-9848-37C5CB013EB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43920345"/>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Divider 4">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a:t>CLICK TO EDIT MASTER TITLE STYLE</a:t>
            </a:r>
            <a:endParaRPr lang="en-GB"/>
          </a:p>
        </p:txBody>
      </p:sp>
      <p:sp>
        <p:nvSpPr>
          <p:cNvPr id="8" name="Subtitle">
            <a:extLst>
              <a:ext uri="{FF2B5EF4-FFF2-40B4-BE49-F238E27FC236}">
                <a16:creationId xmlns:a16="http://schemas.microsoft.com/office/drawing/2014/main" id="{29E5EE94-2CAC-A691-BCF2-845687798E3E}"/>
              </a:ext>
            </a:extLst>
          </p:cNvPr>
          <p:cNvSpPr>
            <a:spLocks noGrp="1"/>
          </p:cNvSpPr>
          <p:nvPr>
            <p:ph type="body" sz="quarter" idx="11" hasCustomPrompt="1"/>
          </p:nvPr>
        </p:nvSpPr>
        <p:spPr>
          <a:xfrm>
            <a:off x="4320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a:t>Optional additional information</a:t>
            </a:r>
          </a:p>
        </p:txBody>
      </p:sp>
      <p:sp>
        <p:nvSpPr>
          <p:cNvPr id="10" name="Picture Placeholder">
            <a:extLst>
              <a:ext uri="{FF2B5EF4-FFF2-40B4-BE49-F238E27FC236}">
                <a16:creationId xmlns:a16="http://schemas.microsoft.com/office/drawing/2014/main" id="{92B650A8-9C21-DC86-F471-38B40FC6D582}"/>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975100 h 6858000"/>
              <a:gd name="connsiteX3" fmla="*/ 93091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975100"/>
                </a:lnTo>
                <a:lnTo>
                  <a:pt x="93091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GB"/>
              <a:t>Click icon to insert image</a:t>
            </a:r>
          </a:p>
        </p:txBody>
      </p:sp>
      <p:sp>
        <p:nvSpPr>
          <p:cNvPr id="4" name="Classification">
            <a:extLst>
              <a:ext uri="{FF2B5EF4-FFF2-40B4-BE49-F238E27FC236}">
                <a16:creationId xmlns:a16="http://schemas.microsoft.com/office/drawing/2014/main" id="{F24B9245-8C3F-D9F1-7FC8-4D3768017B0D}"/>
              </a:ext>
              <a:ext uri="{C183D7F6-B498-43B3-948B-1728B52AA6E4}">
                <adec:decorative xmlns:adec="http://schemas.microsoft.com/office/drawing/2017/decorative" val="1"/>
              </a:ext>
            </a:extLst>
          </p:cNvPr>
          <p:cNvSpPr txBox="1">
            <a:spLocks/>
          </p:cNvSpPr>
          <p:nvPr userDrawn="1"/>
        </p:nvSpPr>
        <p:spPr>
          <a:xfrm>
            <a:off x="440938" y="6374219"/>
            <a:ext cx="2600712"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rPr>
              <a:t>© Ipsos B&amp;A | Doc Name | Month Year | Version # | Public | Internal/Client Use Only | Strictly Confidential</a:t>
            </a:r>
          </a:p>
        </p:txBody>
      </p:sp>
      <p:sp>
        <p:nvSpPr>
          <p:cNvPr id="6" name="Slide Number">
            <a:extLst>
              <a:ext uri="{FF2B5EF4-FFF2-40B4-BE49-F238E27FC236}">
                <a16:creationId xmlns:a16="http://schemas.microsoft.com/office/drawing/2014/main" id="{202AE276-86A8-A521-58F1-3F84240A5B51}"/>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lumMod val="65000"/>
                  </a:schemeClr>
                </a:solidFill>
              </a:rPr>
              <a:pPr algn="ctr" rtl="0">
                <a:lnSpc>
                  <a:spcPct val="110000"/>
                </a:lnSpc>
                <a:spcBef>
                  <a:spcPts val="400"/>
                </a:spcBef>
                <a:spcAft>
                  <a:spcPts val="400"/>
                </a:spcAft>
              </a:pPr>
              <a:t>‹#›</a:t>
            </a:fld>
            <a:endParaRPr lang="en-GB" sz="900">
              <a:solidFill>
                <a:schemeClr val="bg1">
                  <a:lumMod val="65000"/>
                </a:schemeClr>
              </a:solidFill>
            </a:endParaRPr>
          </a:p>
        </p:txBody>
      </p:sp>
      <p:pic>
        <p:nvPicPr>
          <p:cNvPr id="5" name="Picture 4" descr="A blue and black logo&#10;&#10;Description automatically generated">
            <a:extLst>
              <a:ext uri="{FF2B5EF4-FFF2-40B4-BE49-F238E27FC236}">
                <a16:creationId xmlns:a16="http://schemas.microsoft.com/office/drawing/2014/main" id="{61376575-5452-0609-6AA9-CA23DA7B58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5362" y="6327276"/>
            <a:ext cx="769246" cy="365964"/>
          </a:xfrm>
          <a:prstGeom prst="rect">
            <a:avLst/>
          </a:prstGeom>
        </p:spPr>
      </p:pic>
    </p:spTree>
    <p:extLst>
      <p:ext uri="{BB962C8B-B14F-4D97-AF65-F5344CB8AC3E}">
        <p14:creationId xmlns:p14="http://schemas.microsoft.com/office/powerpoint/2010/main" val="4046997419"/>
      </p:ext>
    </p:extLst>
  </p:cSld>
  <p:clrMapOvr>
    <a:masterClrMapping/>
  </p:clrMapOvr>
  <p:transition spd="slow">
    <p:wipe dir="r"/>
  </p:transition>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Detailed Layout 1">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2372C9-E215-1003-F25D-B5AE1F568920}"/>
              </a:ext>
            </a:extLst>
          </p:cNvPr>
          <p:cNvSpPr>
            <a:spLocks noGrp="1"/>
          </p:cNvSpPr>
          <p:nvPr>
            <p:ph type="title" hasCustomPrompt="1"/>
          </p:nvPr>
        </p:nvSpPr>
        <p:spPr>
          <a:xfrm>
            <a:off x="559292" y="701874"/>
            <a:ext cx="2450237" cy="715669"/>
          </a:xfrm>
        </p:spPr>
        <p:txBody>
          <a:bodyPr/>
          <a:lstStyle>
            <a:lvl1pPr>
              <a:defRPr>
                <a:solidFill>
                  <a:schemeClr val="bg1"/>
                </a:solidFill>
              </a:defRPr>
            </a:lvl1pPr>
          </a:lstStyle>
          <a:p>
            <a:r>
              <a:rPr lang="en-US"/>
              <a:t>Layout template for detailed charts</a:t>
            </a:r>
            <a:endParaRPr lang="en-GB"/>
          </a:p>
        </p:txBody>
      </p:sp>
    </p:spTree>
    <p:extLst>
      <p:ext uri="{BB962C8B-B14F-4D97-AF65-F5344CB8AC3E}">
        <p14:creationId xmlns:p14="http://schemas.microsoft.com/office/powerpoint/2010/main" val="1881317425"/>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Large Image Left minimal Layou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47BE65-B969-B69D-209F-96B62E40F087}"/>
              </a:ext>
            </a:extLst>
          </p:cNvPr>
          <p:cNvSpPr>
            <a:spLocks noGrp="1"/>
          </p:cNvSpPr>
          <p:nvPr>
            <p:ph type="title"/>
          </p:nvPr>
        </p:nvSpPr>
        <p:spPr>
          <a:xfrm>
            <a:off x="9148762" y="701874"/>
            <a:ext cx="2600325" cy="715669"/>
          </a:xfrm>
        </p:spPr>
        <p:txBody>
          <a:bodyPr/>
          <a:lstStyle/>
          <a:p>
            <a:r>
              <a:rPr lang="en-US"/>
              <a:t>Click to edit Master title style</a:t>
            </a:r>
            <a:endParaRPr lang="en-GB"/>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9148763" y="2162629"/>
            <a:ext cx="2562158" cy="3785734"/>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en-US"/>
              <a:t>Click to edit Master text styles</a:t>
            </a:r>
          </a:p>
          <a:p>
            <a:pPr lvl="1"/>
            <a:r>
              <a:rPr lang="en-US"/>
              <a:t>Second level</a:t>
            </a:r>
          </a:p>
          <a:p>
            <a:pPr lvl="2"/>
            <a:r>
              <a:rPr lang="en-US"/>
              <a:t>Third level</a:t>
            </a:r>
          </a:p>
        </p:txBody>
      </p:sp>
      <p:sp>
        <p:nvSpPr>
          <p:cNvPr id="3" name="Picture Placeholder">
            <a:extLst>
              <a:ext uri="{FF2B5EF4-FFF2-40B4-BE49-F238E27FC236}">
                <a16:creationId xmlns:a16="http://schemas.microsoft.com/office/drawing/2014/main" id="{925894C0-F0A5-92C3-CA5E-CC0E9E19210A}"/>
              </a:ext>
              <a:ext uri="{C183D7F6-B498-43B3-948B-1728B52AA6E4}">
                <adec:decorative xmlns:adec="http://schemas.microsoft.com/office/drawing/2017/decorative" val="1"/>
              </a:ext>
            </a:extLst>
          </p:cNvPr>
          <p:cNvSpPr>
            <a:spLocks noGrp="1"/>
          </p:cNvSpPr>
          <p:nvPr>
            <p:ph type="pic" sz="quarter" idx="11" hasCustomPrompt="1"/>
          </p:nvPr>
        </p:nvSpPr>
        <p:spPr>
          <a:xfrm>
            <a:off x="454930" y="0"/>
            <a:ext cx="8386763" cy="5948363"/>
          </a:xfrm>
          <a:custGeom>
            <a:avLst/>
            <a:gdLst>
              <a:gd name="connsiteX0" fmla="*/ 0 w 8386763"/>
              <a:gd name="connsiteY0" fmla="*/ 0 h 5948363"/>
              <a:gd name="connsiteX1" fmla="*/ 8386763 w 8386763"/>
              <a:gd name="connsiteY1" fmla="*/ 0 h 5948363"/>
              <a:gd name="connsiteX2" fmla="*/ 8386763 w 8386763"/>
              <a:gd name="connsiteY2" fmla="*/ 4798847 h 5948363"/>
              <a:gd name="connsiteX3" fmla="*/ 7237247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98847"/>
                </a:lnTo>
                <a:lnTo>
                  <a:pt x="7237247"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a:t>Click to insert image</a:t>
            </a:r>
          </a:p>
        </p:txBody>
      </p:sp>
    </p:spTree>
    <p:extLst>
      <p:ext uri="{BB962C8B-B14F-4D97-AF65-F5344CB8AC3E}">
        <p14:creationId xmlns:p14="http://schemas.microsoft.com/office/powerpoint/2010/main" val="2704906285"/>
      </p:ext>
    </p:extLst>
  </p:cSld>
  <p:clrMapOvr>
    <a:masterClrMapping/>
  </p:clrMapOvr>
  <p:transition spd="slow">
    <p:wipe dir="r"/>
  </p:transition>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ext and diagram">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4E7DB10B-B766-4A3C-BABF-17B2D91DB2CE}"/>
              </a:ext>
              <a:ext uri="{C183D7F6-B498-43B3-948B-1728B52AA6E4}">
                <adec:decorative xmlns:adec="http://schemas.microsoft.com/office/drawing/2017/decorative" val="0"/>
              </a:ext>
            </a:extLst>
          </p:cNvPr>
          <p:cNvSpPr>
            <a:spLocks noGrp="1"/>
          </p:cNvSpPr>
          <p:nvPr>
            <p:ph type="title"/>
          </p:nvPr>
        </p:nvSpPr>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 uri="{C183D7F6-B498-43B3-948B-1728B52AA6E4}">
                <adec:decorative xmlns:adec="http://schemas.microsoft.com/office/drawing/2017/decorative" val="0"/>
              </a:ext>
            </a:extLst>
          </p:cNvPr>
          <p:cNvSpPr>
            <a:spLocks noGrp="1"/>
          </p:cNvSpPr>
          <p:nvPr>
            <p:ph idx="1" hasCustomPrompt="1"/>
          </p:nvPr>
        </p:nvSpPr>
        <p:spPr>
          <a:xfrm>
            <a:off x="450001" y="1792800"/>
            <a:ext cx="2591650" cy="3876675"/>
          </a:xfrm>
          <a:prstGeom prst="rect">
            <a:avLst/>
          </a:prstGeom>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8" name="Chart / Diagram">
            <a:extLst>
              <a:ext uri="{FF2B5EF4-FFF2-40B4-BE49-F238E27FC236}">
                <a16:creationId xmlns:a16="http://schemas.microsoft.com/office/drawing/2014/main" id="{08D894DB-FF91-4B8E-8C44-72A8DC9940DE}"/>
              </a:ext>
              <a:ext uri="{C183D7F6-B498-43B3-948B-1728B52AA6E4}">
                <adec:decorative xmlns:adec="http://schemas.microsoft.com/office/drawing/2017/decorative" val="0"/>
              </a:ext>
            </a:extLst>
          </p:cNvPr>
          <p:cNvSpPr>
            <a:spLocks noGrp="1"/>
          </p:cNvSpPr>
          <p:nvPr>
            <p:ph sz="quarter" idx="19" hasCustomPrompt="1"/>
          </p:nvPr>
        </p:nvSpPr>
        <p:spPr>
          <a:xfrm>
            <a:off x="3355975" y="1792800"/>
            <a:ext cx="8410071" cy="3877200"/>
          </a:xfrm>
          <a:prstGeom prst="rect">
            <a:avLst/>
          </a:prstGeom>
          <a:solidFill>
            <a:schemeClr val="bg1">
              <a:lumMod val="95000"/>
            </a:schemeClr>
          </a:solidFill>
        </p:spPr>
        <p:txBody>
          <a:bodyPr/>
          <a:lstStyle>
            <a:lvl1pPr>
              <a:defRPr sz="1400"/>
            </a:lvl1pPr>
            <a:lvl2pPr>
              <a:defRPr sz="1200"/>
            </a:lvl2pPr>
            <a:lvl3pPr>
              <a:defRPr sz="1200"/>
            </a:lvl3pPr>
            <a:lvl4pPr>
              <a:defRPr sz="1200"/>
            </a:lvl4pPr>
            <a:lvl5pPr>
              <a:defRPr sz="1200"/>
            </a:lvl5pPr>
          </a:lstStyle>
          <a:p>
            <a:pPr lvl="0"/>
            <a:r>
              <a:rPr lang="en-US"/>
              <a:t>Insert diagram or visual content here</a:t>
            </a:r>
          </a:p>
        </p:txBody>
      </p:sp>
      <p:sp>
        <p:nvSpPr>
          <p:cNvPr id="11" name="Base &amp; Source">
            <a:extLst>
              <a:ext uri="{FF2B5EF4-FFF2-40B4-BE49-F238E27FC236}">
                <a16:creationId xmlns:a16="http://schemas.microsoft.com/office/drawing/2014/main" id="{C52F8B06-1F56-44E1-9BCB-34E6B0549078}"/>
              </a:ext>
            </a:extLst>
          </p:cNvPr>
          <p:cNvSpPr>
            <a:spLocks noGrp="1"/>
          </p:cNvSpPr>
          <p:nvPr>
            <p:ph type="body" sz="quarter" idx="18" hasCustomPrompt="1"/>
          </p:nvPr>
        </p:nvSpPr>
        <p:spPr>
          <a:xfrm>
            <a:off x="452897" y="5823783"/>
            <a:ext cx="11277975" cy="124906"/>
          </a:xfrm>
          <a:prstGeom prst="rect">
            <a:avLst/>
          </a:prstGeo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Tree>
    <p:extLst>
      <p:ext uri="{BB962C8B-B14F-4D97-AF65-F5344CB8AC3E}">
        <p14:creationId xmlns:p14="http://schemas.microsoft.com/office/powerpoint/2010/main" val="355194345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Double 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a:t>Double column layout</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2" spcCol="468000">
            <a:noAutofit/>
          </a:bodyPr>
          <a:lstStyle>
            <a:lvl1pPr>
              <a:lnSpc>
                <a:spcPct val="115000"/>
              </a:lnSpc>
              <a:spcBef>
                <a:spcPts val="400"/>
              </a:spcBef>
              <a:defRPr sz="1200">
                <a:solidFill>
                  <a:schemeClr val="tx1"/>
                </a:solidFill>
              </a:defRPr>
            </a:lvl1pPr>
            <a:lvl2pPr marL="180975" indent="-180975">
              <a:lnSpc>
                <a:spcPct val="115000"/>
              </a:lnSpc>
              <a:spcBef>
                <a:spcPts val="400"/>
              </a:spcBef>
              <a:buSzPct val="100000"/>
              <a:defRPr lang="en-GB" sz="1200" kern="1200" dirty="0">
                <a:solidFill>
                  <a:schemeClr val="tx1"/>
                </a:solidFill>
                <a:latin typeface="+mn-lt"/>
                <a:ea typeface="+mn-ea"/>
                <a:cs typeface="+mn-cs"/>
              </a:defRPr>
            </a:lvl2pPr>
            <a:lvl3pPr>
              <a:lnSpc>
                <a:spcPct val="115000"/>
              </a:lnSpc>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Tree>
    <p:extLst>
      <p:ext uri="{BB962C8B-B14F-4D97-AF65-F5344CB8AC3E}">
        <p14:creationId xmlns:p14="http://schemas.microsoft.com/office/powerpoint/2010/main" val="2285092613"/>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Image with statement">
    <p:bg>
      <p:bgPr>
        <a:solidFill>
          <a:schemeClr val="accent6"/>
        </a:solidFill>
        <a:effectLst/>
      </p:bgPr>
    </p:bg>
    <p:spTree>
      <p:nvGrpSpPr>
        <p:cNvPr id="1" name=""/>
        <p:cNvGrpSpPr/>
        <p:nvPr/>
      </p:nvGrpSpPr>
      <p:grpSpPr>
        <a:xfrm>
          <a:off x="0" y="0"/>
          <a:ext cx="0" cy="0"/>
          <a:chOff x="0" y="0"/>
          <a:chExt cx="0" cy="0"/>
        </a:xfrm>
      </p:grpSpPr>
      <p:sp>
        <p:nvSpPr>
          <p:cNvPr id="6" name="Background Photo">
            <a:extLst>
              <a:ext uri="{FF2B5EF4-FFF2-40B4-BE49-F238E27FC236}">
                <a16:creationId xmlns:a16="http://schemas.microsoft.com/office/drawing/2014/main" id="{ECE5E809-1F49-439C-8A55-BB5E4B4A6343}"/>
              </a:ext>
              <a:ext uri="{C183D7F6-B498-43B3-948B-1728B52AA6E4}">
                <adec:decorative xmlns:adec="http://schemas.microsoft.com/office/drawing/2017/decorative" val="1"/>
              </a:ext>
            </a:extLst>
          </p:cNvPr>
          <p:cNvSpPr>
            <a:spLocks noGrp="1"/>
          </p:cNvSpPr>
          <p:nvPr>
            <p:ph type="pic" sz="quarter" idx="1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5305425 w 12192000"/>
              <a:gd name="connsiteY4" fmla="*/ 6858000 h 6858000"/>
              <a:gd name="connsiteX5" fmla="*/ 0 w 12192000"/>
              <a:gd name="connsiteY5" fmla="*/ 6858000 h 6858000"/>
              <a:gd name="connsiteX6" fmla="*/ 0 w 12192000"/>
              <a:gd name="connsiteY6" fmla="*/ 0 h 6858000"/>
              <a:gd name="connsiteX0" fmla="*/ 0 w 12192000"/>
              <a:gd name="connsiteY0" fmla="*/ 0 h 6858000"/>
              <a:gd name="connsiteX1" fmla="*/ 12192000 w 12192000"/>
              <a:gd name="connsiteY1" fmla="*/ 0 h 6858000"/>
              <a:gd name="connsiteX2" fmla="*/ 12192000 w 12192000"/>
              <a:gd name="connsiteY2" fmla="*/ 0 h 6858000"/>
              <a:gd name="connsiteX3" fmla="*/ 5305425 w 12192000"/>
              <a:gd name="connsiteY3" fmla="*/ 6858000 h 6858000"/>
              <a:gd name="connsiteX4" fmla="*/ 0 w 12192000"/>
              <a:gd name="connsiteY4" fmla="*/ 6858000 h 6858000"/>
              <a:gd name="connsiteX5" fmla="*/ 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0"/>
                </a:lnTo>
                <a:lnTo>
                  <a:pt x="5305425" y="6858000"/>
                </a:lnTo>
                <a:lnTo>
                  <a:pt x="0" y="6858000"/>
                </a:lnTo>
                <a:lnTo>
                  <a:pt x="0" y="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
        <p:nvSpPr>
          <p:cNvPr id="2" name="Title">
            <a:extLst>
              <a:ext uri="{FF2B5EF4-FFF2-40B4-BE49-F238E27FC236}">
                <a16:creationId xmlns:a16="http://schemas.microsoft.com/office/drawing/2014/main" id="{CCF0329B-10BB-461A-AB01-9E9659E82FE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2" name="Classification">
            <a:extLst>
              <a:ext uri="{FF2B5EF4-FFF2-40B4-BE49-F238E27FC236}">
                <a16:creationId xmlns:a16="http://schemas.microsoft.com/office/drawing/2014/main" id="{63C7A1F1-0F83-915B-A759-E4D7A851EE00}"/>
              </a:ext>
              <a:ext uri="{C183D7F6-B498-43B3-948B-1728B52AA6E4}">
                <adec:decorative xmlns:adec="http://schemas.microsoft.com/office/drawing/2017/decorative" val="1"/>
              </a:ext>
            </a:extLst>
          </p:cNvPr>
          <p:cNvSpPr txBox="1">
            <a:spLocks/>
          </p:cNvSpPr>
          <p:nvPr/>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B&amp;A | Doc Name | Month Year | Version # | Public | Internal/Client Use Only | Strictly Confidential</a:t>
            </a:r>
          </a:p>
        </p:txBody>
      </p:sp>
      <p:sp>
        <p:nvSpPr>
          <p:cNvPr id="4" name="Classification">
            <a:extLst>
              <a:ext uri="{FF2B5EF4-FFF2-40B4-BE49-F238E27FC236}">
                <a16:creationId xmlns:a16="http://schemas.microsoft.com/office/drawing/2014/main" id="{FF52F62D-DB52-C4F2-A1C7-CEDBBDBAAA38}"/>
              </a:ext>
              <a:ext uri="{C183D7F6-B498-43B3-948B-1728B52AA6E4}">
                <adec:decorative xmlns:adec="http://schemas.microsoft.com/office/drawing/2017/decorative" val="1"/>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B&amp;A | Doc Name | Month Year | Version # | Public | Internal/Client Use Only | Strictly Confidential</a:t>
            </a:r>
          </a:p>
        </p:txBody>
      </p:sp>
    </p:spTree>
    <p:extLst>
      <p:ext uri="{BB962C8B-B14F-4D97-AF65-F5344CB8AC3E}">
        <p14:creationId xmlns:p14="http://schemas.microsoft.com/office/powerpoint/2010/main" val="2145247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Full bleed image">
    <p:bg>
      <p:bgPr>
        <a:solidFill>
          <a:schemeClr val="bg2"/>
        </a:solidFill>
        <a:effectLst/>
      </p:bgPr>
    </p:bg>
    <p:spTree>
      <p:nvGrpSpPr>
        <p:cNvPr id="1" name=""/>
        <p:cNvGrpSpPr/>
        <p:nvPr/>
      </p:nvGrpSpPr>
      <p:grpSpPr>
        <a:xfrm>
          <a:off x="0" y="0"/>
          <a:ext cx="0" cy="0"/>
          <a:chOff x="0" y="0"/>
          <a:chExt cx="0" cy="0"/>
        </a:xfrm>
      </p:grpSpPr>
      <p:sp>
        <p:nvSpPr>
          <p:cNvPr id="4" name="Background Photo">
            <a:extLst>
              <a:ext uri="{FF2B5EF4-FFF2-40B4-BE49-F238E27FC236}">
                <a16:creationId xmlns:a16="http://schemas.microsoft.com/office/drawing/2014/main" id="{F9C24E1D-7E68-48BF-A685-1162607AF1FE}"/>
              </a:ext>
              <a:ext uri="{C183D7F6-B498-43B3-948B-1728B52AA6E4}">
                <adec:decorative xmlns:adec="http://schemas.microsoft.com/office/drawing/2017/decorative" val="0"/>
              </a:ext>
            </a:extLst>
          </p:cNvPr>
          <p:cNvSpPr>
            <a:spLocks noGrp="1"/>
          </p:cNvSpPr>
          <p:nvPr>
            <p:ph type="pic" sz="quarter" idx="15" hasCustomPrompt="1"/>
          </p:nvPr>
        </p:nvSpPr>
        <p:spPr>
          <a:xfrm>
            <a:off x="0" y="0"/>
            <a:ext cx="12192000" cy="6858000"/>
          </a:xfrm>
          <a:prstGeom prst="rect">
            <a:avLst/>
          </a:prstGeom>
          <a:pattFill prst="ltUpDiag">
            <a:fgClr>
              <a:schemeClr val="bg1">
                <a:lumMod val="85000"/>
              </a:schemeClr>
            </a:fgClr>
            <a:bgClr>
              <a:schemeClr val="bg1"/>
            </a:bgClr>
          </a:pattFill>
        </p:spPr>
        <p:txBody>
          <a:bodyPr vert="horz" wrap="square" lIns="0" tIns="0" rIns="0" bIns="2880000" rtlCol="0" anchor="b">
            <a:noAutofit/>
          </a:bodyPr>
          <a:lstStyle>
            <a:lvl1pPr>
              <a:defRPr lang="en-GB" sz="1600" b="1" dirty="0"/>
            </a:lvl1pPr>
          </a:lstStyle>
          <a:p>
            <a:pPr lvl="0" algn="ctr"/>
            <a:r>
              <a:rPr lang="en-GB"/>
              <a:t>Click icon to add image</a:t>
            </a:r>
          </a:p>
        </p:txBody>
      </p:sp>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a:xfrm>
            <a:off x="450000" y="450000"/>
            <a:ext cx="3962343" cy="3742438"/>
          </a:xfrm>
        </p:spPr>
        <p:txBody>
          <a:bodyPr anchor="t"/>
          <a:lstStyle>
            <a:lvl1pPr>
              <a:lnSpc>
                <a:spcPct val="100000"/>
              </a:lnSpc>
              <a:defRPr sz="4000" cap="none" spc="0" baseline="0">
                <a:solidFill>
                  <a:schemeClr val="bg1"/>
                </a:solidFill>
              </a:defRPr>
            </a:lvl1pPr>
          </a:lstStyle>
          <a:p>
            <a:r>
              <a:rPr lang="en-GB"/>
              <a:t>Summary text background image</a:t>
            </a:r>
            <a:endParaRPr lang="fr-FR"/>
          </a:p>
        </p:txBody>
      </p:sp>
      <p:pic>
        <p:nvPicPr>
          <p:cNvPr id="6" name="Graphic 5">
            <a:extLst>
              <a:ext uri="{FF2B5EF4-FFF2-40B4-BE49-F238E27FC236}">
                <a16:creationId xmlns:a16="http://schemas.microsoft.com/office/drawing/2014/main" id="{8CCAC37C-0D5D-E65B-09A2-608E618344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421617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STY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DFEA-2014-1751-E480-8A66CDCDA552}"/>
              </a:ext>
            </a:extLst>
          </p:cNvPr>
          <p:cNvSpPr>
            <a:spLocks noGrp="1"/>
          </p:cNvSpPr>
          <p:nvPr>
            <p:ph type="title"/>
          </p:nvPr>
        </p:nvSpPr>
        <p:spPr>
          <a:xfrm>
            <a:off x="432000" y="1350000"/>
            <a:ext cx="6095800" cy="1610016"/>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3" name="Right Triangle 2">
            <a:extLst>
              <a:ext uri="{FF2B5EF4-FFF2-40B4-BE49-F238E27FC236}">
                <a16:creationId xmlns:a16="http://schemas.microsoft.com/office/drawing/2014/main" id="{A47BBA45-30B2-1AE1-4D29-166B974CDEE5}"/>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1" name="Text Placeholder 9">
            <a:extLst>
              <a:ext uri="{FF2B5EF4-FFF2-40B4-BE49-F238E27FC236}">
                <a16:creationId xmlns:a16="http://schemas.microsoft.com/office/drawing/2014/main" id="{7066FE41-55CD-1D44-7ED7-B1E742AF1832}"/>
              </a:ext>
            </a:extLst>
          </p:cNvPr>
          <p:cNvSpPr>
            <a:spLocks noGrp="1"/>
          </p:cNvSpPr>
          <p:nvPr>
            <p:ph type="body" sz="quarter" idx="10" hasCustomPrompt="1"/>
          </p:nvPr>
        </p:nvSpPr>
        <p:spPr>
          <a:xfrm>
            <a:off x="9148762" y="1032463"/>
            <a:ext cx="2600325" cy="1820863"/>
          </a:xfrm>
        </p:spPr>
        <p:txBody>
          <a:bodyPr/>
          <a:lstStyle>
            <a:lvl1pPr algn="ctr">
              <a:lnSpc>
                <a:spcPct val="100000"/>
              </a:lnSpc>
              <a:spcBef>
                <a:spcPts val="0"/>
              </a:spcBef>
              <a:spcAft>
                <a:spcPts val="0"/>
              </a:spcAft>
              <a:defRPr sz="11700" b="1">
                <a:solidFill>
                  <a:schemeClr val="bg1"/>
                </a:solidFill>
              </a:defRPr>
            </a:lvl1pPr>
          </a:lstStyle>
          <a:p>
            <a:pPr lvl="0"/>
            <a:r>
              <a:rPr lang="en-US"/>
              <a:t>##</a:t>
            </a:r>
          </a:p>
        </p:txBody>
      </p:sp>
      <p:sp>
        <p:nvSpPr>
          <p:cNvPr id="17" name="Text Placeholder 16">
            <a:extLst>
              <a:ext uri="{FF2B5EF4-FFF2-40B4-BE49-F238E27FC236}">
                <a16:creationId xmlns:a16="http://schemas.microsoft.com/office/drawing/2014/main" id="{1C3EC48E-82FF-AD78-A375-4569D055911C}"/>
              </a:ext>
            </a:extLst>
          </p:cNvPr>
          <p:cNvSpPr>
            <a:spLocks noGrp="1"/>
          </p:cNvSpPr>
          <p:nvPr>
            <p:ph type="body" sz="quarter" idx="11" hasCustomPrompt="1"/>
          </p:nvPr>
        </p:nvSpPr>
        <p:spPr>
          <a:xfrm>
            <a:off x="431800" y="3494989"/>
            <a:ext cx="6096000" cy="1274763"/>
          </a:xfrm>
        </p:spPr>
        <p:txBody>
          <a:bodyPr/>
          <a:lstStyle>
            <a:lvl1pPr>
              <a:defRPr sz="2400">
                <a:solidFill>
                  <a:schemeClr val="bg1"/>
                </a:solidFill>
              </a:defRPr>
            </a:lvl1pPr>
            <a:lvl2pPr marL="0" indent="0">
              <a:buNone/>
              <a:defRPr/>
            </a:lvl2pPr>
          </a:lstStyle>
          <a:p>
            <a:pPr lvl="0"/>
            <a:r>
              <a:rPr lang="en-US"/>
              <a:t>Optional additional information</a:t>
            </a:r>
          </a:p>
        </p:txBody>
      </p:sp>
      <p:sp>
        <p:nvSpPr>
          <p:cNvPr id="7" name="Right Triangle 6">
            <a:extLst>
              <a:ext uri="{FF2B5EF4-FFF2-40B4-BE49-F238E27FC236}">
                <a16:creationId xmlns:a16="http://schemas.microsoft.com/office/drawing/2014/main" id="{C7953FA7-7CC9-EFDA-292B-AD4EE8BF2312}"/>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4" name="TextBox 13">
            <a:extLst>
              <a:ext uri="{FF2B5EF4-FFF2-40B4-BE49-F238E27FC236}">
                <a16:creationId xmlns:a16="http://schemas.microsoft.com/office/drawing/2014/main" id="{8D1FC277-A24A-127A-0091-6B28965A6AC2}"/>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16" name="Classification">
            <a:extLst>
              <a:ext uri="{FF2B5EF4-FFF2-40B4-BE49-F238E27FC236}">
                <a16:creationId xmlns:a16="http://schemas.microsoft.com/office/drawing/2014/main" id="{F7612056-C83D-6D6F-29E4-738CDFF485C6}"/>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Barlow"/>
                <a:ea typeface="+mn-ea"/>
                <a:cs typeface="+mn-cs"/>
              </a:rPr>
              <a:t>© Ipsos B&amp;A  | Dóchas Public Engagement Survey | Aug 2025 | Internal | Strictly Confidential</a:t>
            </a:r>
            <a:endParaRPr kumimoji="0" lang="en-GB" sz="800" b="0" i="0" u="none" strike="noStrike" kern="1200" cap="none" spc="0" normalizeH="0" baseline="0" noProof="0">
              <a:ln>
                <a:noFill/>
              </a:ln>
              <a:solidFill>
                <a:prstClr val="white"/>
              </a:solidFill>
              <a:effectLst/>
              <a:uLnTx/>
              <a:uFillTx/>
              <a:latin typeface="Barlow"/>
              <a:ea typeface="+mn-ea"/>
              <a:cs typeface="+mn-cs"/>
            </a:endParaRPr>
          </a:p>
        </p:txBody>
      </p:sp>
      <p:pic>
        <p:nvPicPr>
          <p:cNvPr id="5" name="Graphic 5">
            <a:extLst>
              <a:ext uri="{FF2B5EF4-FFF2-40B4-BE49-F238E27FC236}">
                <a16:creationId xmlns:a16="http://schemas.microsoft.com/office/drawing/2014/main" id="{1AF43AD8-344C-E82E-19E8-6E48B07C91F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54572" y="6102139"/>
            <a:ext cx="945897" cy="448056"/>
          </a:xfrm>
          <a:prstGeom prst="rect">
            <a:avLst/>
          </a:prstGeom>
        </p:spPr>
      </p:pic>
    </p:spTree>
    <p:extLst>
      <p:ext uri="{BB962C8B-B14F-4D97-AF65-F5344CB8AC3E}">
        <p14:creationId xmlns:p14="http://schemas.microsoft.com/office/powerpoint/2010/main" val="3084727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Display2">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p:nvPr>
        </p:nvSpPr>
        <p:spPr>
          <a:xfrm>
            <a:off x="428624" y="1092494"/>
            <a:ext cx="5391605" cy="715669"/>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6" name="Subtitle">
            <a:extLst>
              <a:ext uri="{FF2B5EF4-FFF2-40B4-BE49-F238E27FC236}">
                <a16:creationId xmlns:a16="http://schemas.microsoft.com/office/drawing/2014/main" id="{433BB7AA-54DD-4BAB-0FD5-D287A85CE469}"/>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287001" cy="68580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1" h="6858000">
                <a:moveTo>
                  <a:pt x="6858000" y="0"/>
                </a:moveTo>
                <a:lnTo>
                  <a:pt x="10287001" y="0"/>
                </a:lnTo>
                <a:lnTo>
                  <a:pt x="10287001" y="3467099"/>
                </a:lnTo>
                <a:lnTo>
                  <a:pt x="6896100" y="6858000"/>
                </a:lnTo>
                <a:lnTo>
                  <a:pt x="0" y="6858000"/>
                </a:lnTo>
                <a:close/>
              </a:path>
            </a:pathLst>
          </a:custGeom>
          <a:pattFill prst="dkVert">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en-US"/>
              <a:t>Click icon to add picture</a:t>
            </a:r>
            <a:endParaRPr lang="en-GB"/>
          </a:p>
        </p:txBody>
      </p:sp>
      <p:sp>
        <p:nvSpPr>
          <p:cNvPr id="3" name="Classification">
            <a:extLst>
              <a:ext uri="{FF2B5EF4-FFF2-40B4-BE49-F238E27FC236}">
                <a16:creationId xmlns:a16="http://schemas.microsoft.com/office/drawing/2014/main" id="{5588E510-0F0D-A23C-EE3A-1E228E499C75}"/>
              </a:ext>
              <a:ext uri="{C183D7F6-B498-43B3-948B-1728B52AA6E4}">
                <adec:decorative xmlns:adec="http://schemas.microsoft.com/office/drawing/2017/decorative" val="1"/>
              </a:ext>
            </a:extLst>
          </p:cNvPr>
          <p:cNvSpPr txBox="1">
            <a:spLocks/>
          </p:cNvSpPr>
          <p:nvPr userDrawn="1"/>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rPr>
              <a:t>© Ipsos B&amp;A | Doc Name | Month Year | Version # | Public | Internal/Client Use Only | Strictly Confidential</a:t>
            </a:r>
          </a:p>
        </p:txBody>
      </p:sp>
      <p:pic>
        <p:nvPicPr>
          <p:cNvPr id="5" name="Picture 4" descr="A blue and black logo&#10;&#10;Description automatically generated">
            <a:extLst>
              <a:ext uri="{FF2B5EF4-FFF2-40B4-BE49-F238E27FC236}">
                <a16:creationId xmlns:a16="http://schemas.microsoft.com/office/drawing/2014/main" id="{5C923088-1E3A-25F5-D564-806E577A1F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4598" y="6164739"/>
            <a:ext cx="1000010" cy="475749"/>
          </a:xfrm>
          <a:prstGeom prst="rect">
            <a:avLst/>
          </a:prstGeom>
        </p:spPr>
      </p:pic>
    </p:spTree>
    <p:extLst>
      <p:ext uri="{BB962C8B-B14F-4D97-AF65-F5344CB8AC3E}">
        <p14:creationId xmlns:p14="http://schemas.microsoft.com/office/powerpoint/2010/main" val="234874842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column content 1_box">
    <p:spTree>
      <p:nvGrpSpPr>
        <p:cNvPr id="1" name=""/>
        <p:cNvGrpSpPr/>
        <p:nvPr/>
      </p:nvGrpSpPr>
      <p:grpSpPr>
        <a:xfrm>
          <a:off x="0" y="0"/>
          <a:ext cx="0" cy="0"/>
          <a:chOff x="0" y="0"/>
          <a:chExt cx="0" cy="0"/>
        </a:xfrm>
      </p:grpSpPr>
      <p:sp>
        <p:nvSpPr>
          <p:cNvPr id="11" name="Title" descr="Header&#10;">
            <a:extLst>
              <a:ext uri="{FF2B5EF4-FFF2-40B4-BE49-F238E27FC236}">
                <a16:creationId xmlns:a16="http://schemas.microsoft.com/office/drawing/2014/main" id="{6D49A11C-7499-4B43-87FD-7D1C3BC91289}"/>
              </a:ext>
            </a:extLst>
          </p:cNvPr>
          <p:cNvSpPr>
            <a:spLocks noGrp="1"/>
          </p:cNvSpPr>
          <p:nvPr>
            <p:ph type="title" hasCustomPrompt="1"/>
          </p:nvPr>
        </p:nvSpPr>
        <p:spPr/>
        <p:txBody>
          <a:bodyPr/>
          <a:lstStyle>
            <a:lvl1pPr>
              <a:defRPr/>
            </a:lvl1pPr>
          </a:lstStyle>
          <a:p>
            <a:r>
              <a:rPr lang="en-US"/>
              <a:t>Text in 3 columns – will auto-format</a:t>
            </a:r>
            <a:endParaRPr lang="en-GB"/>
          </a:p>
        </p:txBody>
      </p:sp>
      <p:sp>
        <p:nvSpPr>
          <p:cNvPr id="6" name="Subtitle">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49999" y="1241781"/>
            <a:ext cx="9341699"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11274425" cy="3876675"/>
          </a:xfrm>
        </p:spPr>
        <p:txBody>
          <a:bodyPr numCol="3" spcCol="306000">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9" name="Base &amp; Source">
            <a:extLst>
              <a:ext uri="{FF2B5EF4-FFF2-40B4-BE49-F238E27FC236}">
                <a16:creationId xmlns:a16="http://schemas.microsoft.com/office/drawing/2014/main" id="{8A099BBE-5290-4ECD-A202-CB681241C242}"/>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Tree>
    <p:extLst>
      <p:ext uri="{BB962C8B-B14F-4D97-AF65-F5344CB8AC3E}">
        <p14:creationId xmlns:p14="http://schemas.microsoft.com/office/powerpoint/2010/main" val="2923896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column image left">
    <p:spTree>
      <p:nvGrpSpPr>
        <p:cNvPr id="1" name=""/>
        <p:cNvGrpSpPr/>
        <p:nvPr/>
      </p:nvGrpSpPr>
      <p:grpSpPr>
        <a:xfrm>
          <a:off x="0" y="0"/>
          <a:ext cx="0" cy="0"/>
          <a:chOff x="0" y="0"/>
          <a:chExt cx="0" cy="0"/>
        </a:xfrm>
      </p:grpSpPr>
      <p:sp>
        <p:nvSpPr>
          <p:cNvPr id="12" name="Picture Placeholder">
            <a:extLst>
              <a:ext uri="{FF2B5EF4-FFF2-40B4-BE49-F238E27FC236}">
                <a16:creationId xmlns:a16="http://schemas.microsoft.com/office/drawing/2014/main" id="{F3960A8C-54BB-8626-EFC5-24884A3D9000}"/>
              </a:ext>
              <a:ext uri="{C183D7F6-B498-43B3-948B-1728B52AA6E4}">
                <adec:decorative xmlns:adec="http://schemas.microsoft.com/office/drawing/2017/decorative" val="1"/>
              </a:ext>
            </a:extLst>
          </p:cNvPr>
          <p:cNvSpPr>
            <a:spLocks noGrp="1"/>
          </p:cNvSpPr>
          <p:nvPr>
            <p:ph type="pic" sz="quarter" idx="10"/>
          </p:nvPr>
        </p:nvSpPr>
        <p:spPr>
          <a:xfrm>
            <a:off x="450001"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
        <p:nvSpPr>
          <p:cNvPr id="4" name="Subtitle">
            <a:extLst>
              <a:ext uri="{FF2B5EF4-FFF2-40B4-BE49-F238E27FC236}">
                <a16:creationId xmlns:a16="http://schemas.microsoft.com/office/drawing/2014/main" id="{7B8705A1-F90D-651D-FF89-00CA07C3F51D}"/>
              </a:ext>
            </a:extLst>
          </p:cNvPr>
          <p:cNvSpPr>
            <a:spLocks noGrp="1"/>
          </p:cNvSpPr>
          <p:nvPr>
            <p:ph type="body" sz="quarter" idx="16" hasCustomPrompt="1"/>
          </p:nvPr>
        </p:nvSpPr>
        <p:spPr>
          <a:xfrm>
            <a:off x="3292352" y="797676"/>
            <a:ext cx="8449647" cy="246221"/>
          </a:xfrm>
          <a:noFill/>
        </p:spPr>
        <p:txBody>
          <a:bodyPr vert="horz" wrap="square" lIns="0" tIns="0" rIns="0" bIns="0" rtlCol="0">
            <a:spAutoFit/>
          </a:bodyPr>
          <a:lstStyle>
            <a:lvl1pPr>
              <a:defRPr lang="en-GB" sz="1600" b="1" dirty="0">
                <a:solidFill>
                  <a:schemeClr val="tx2"/>
                </a:solidFill>
              </a:defRPr>
            </a:lvl1pPr>
          </a:lstStyle>
          <a:p>
            <a:pPr lvl="0">
              <a:lnSpc>
                <a:spcPct val="100000"/>
              </a:lnSpc>
            </a:pPr>
            <a:r>
              <a:rPr lang="en-GB"/>
              <a:t>Subtitle here</a:t>
            </a:r>
          </a:p>
        </p:txBody>
      </p:sp>
      <p:sp>
        <p:nvSpPr>
          <p:cNvPr id="5" name="Subtitle">
            <a:extLst>
              <a:ext uri="{FF2B5EF4-FFF2-40B4-BE49-F238E27FC236}">
                <a16:creationId xmlns:a16="http://schemas.microsoft.com/office/drawing/2014/main" id="{022391FE-E03A-8FC0-1296-4D2D37A6852B}"/>
              </a:ext>
            </a:extLst>
          </p:cNvPr>
          <p:cNvSpPr>
            <a:spLocks noGrp="1"/>
          </p:cNvSpPr>
          <p:nvPr>
            <p:ph type="body" sz="quarter" idx="17" hasCustomPrompt="1"/>
          </p:nvPr>
        </p:nvSpPr>
        <p:spPr>
          <a:xfrm>
            <a:off x="3292352" y="5548253"/>
            <a:ext cx="8449647" cy="400110"/>
          </a:xfrm>
          <a:noFill/>
        </p:spPr>
        <p:txBody>
          <a:bodyPr vert="horz" wrap="square" lIns="0" tIns="0" rIns="0" bIns="0" rtlCol="0">
            <a:spAutoFit/>
          </a:bodyPr>
          <a:lstStyle>
            <a:lvl1pPr>
              <a:spcBef>
                <a:spcPts val="0"/>
              </a:spcBef>
              <a:spcAft>
                <a:spcPts val="600"/>
              </a:spcAft>
              <a:defRPr lang="en-GB" sz="1050" b="0" dirty="0">
                <a:solidFill>
                  <a:schemeClr val="tx1"/>
                </a:solidFill>
              </a:defRPr>
            </a:lvl1pPr>
          </a:lstStyle>
          <a:p>
            <a:pPr lvl="0">
              <a:lnSpc>
                <a:spcPct val="100000"/>
              </a:lnSpc>
            </a:pPr>
            <a:r>
              <a:rPr lang="en-GB"/>
              <a:t>Q.</a:t>
            </a:r>
          </a:p>
          <a:p>
            <a:pPr lvl="0">
              <a:lnSpc>
                <a:spcPct val="100000"/>
              </a:lnSpc>
            </a:pPr>
            <a:r>
              <a:rPr lang="en-GB"/>
              <a:t>Base:</a:t>
            </a:r>
          </a:p>
        </p:txBody>
      </p:sp>
      <p:sp>
        <p:nvSpPr>
          <p:cNvPr id="6" name="Title" descr="Header">
            <a:extLst>
              <a:ext uri="{FF2B5EF4-FFF2-40B4-BE49-F238E27FC236}">
                <a16:creationId xmlns:a16="http://schemas.microsoft.com/office/drawing/2014/main" id="{87D29276-BD8C-56BA-B073-12387915A999}"/>
              </a:ext>
            </a:extLst>
          </p:cNvPr>
          <p:cNvSpPr>
            <a:spLocks noGrp="1"/>
          </p:cNvSpPr>
          <p:nvPr>
            <p:ph type="title"/>
          </p:nvPr>
        </p:nvSpPr>
        <p:spPr>
          <a:xfrm>
            <a:off x="3292352" y="82007"/>
            <a:ext cx="8449647" cy="715669"/>
          </a:xfrm>
        </p:spPr>
        <p:txBody>
          <a:bodyPr anchor="b"/>
          <a:lstStyle/>
          <a:p>
            <a:r>
              <a:rPr lang="en-US"/>
              <a:t>Click to edit Master title style</a:t>
            </a:r>
            <a:endParaRPr lang="en-GB"/>
          </a:p>
        </p:txBody>
      </p:sp>
    </p:spTree>
    <p:extLst>
      <p:ext uri="{BB962C8B-B14F-4D97-AF65-F5344CB8AC3E}">
        <p14:creationId xmlns:p14="http://schemas.microsoft.com/office/powerpoint/2010/main" val="2672956904"/>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3-column image left">
    <p:spTree>
      <p:nvGrpSpPr>
        <p:cNvPr id="1" name=""/>
        <p:cNvGrpSpPr/>
        <p:nvPr/>
      </p:nvGrpSpPr>
      <p:grpSpPr>
        <a:xfrm>
          <a:off x="0" y="0"/>
          <a:ext cx="0" cy="0"/>
          <a:chOff x="0" y="0"/>
          <a:chExt cx="0" cy="0"/>
        </a:xfrm>
      </p:grpSpPr>
      <p:sp>
        <p:nvSpPr>
          <p:cNvPr id="12" name="Picture Placeholder">
            <a:extLst>
              <a:ext uri="{FF2B5EF4-FFF2-40B4-BE49-F238E27FC236}">
                <a16:creationId xmlns:a16="http://schemas.microsoft.com/office/drawing/2014/main" id="{F3960A8C-54BB-8626-EFC5-24884A3D9000}"/>
              </a:ext>
              <a:ext uri="{C183D7F6-B498-43B3-948B-1728B52AA6E4}">
                <adec:decorative xmlns:adec="http://schemas.microsoft.com/office/drawing/2017/decorative" val="1"/>
              </a:ext>
            </a:extLst>
          </p:cNvPr>
          <p:cNvSpPr>
            <a:spLocks noGrp="1"/>
          </p:cNvSpPr>
          <p:nvPr>
            <p:ph type="pic" sz="quarter" idx="10"/>
          </p:nvPr>
        </p:nvSpPr>
        <p:spPr>
          <a:xfrm>
            <a:off x="9150349"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
        <p:nvSpPr>
          <p:cNvPr id="2" name="Subtitle">
            <a:extLst>
              <a:ext uri="{FF2B5EF4-FFF2-40B4-BE49-F238E27FC236}">
                <a16:creationId xmlns:a16="http://schemas.microsoft.com/office/drawing/2014/main" id="{86FEA771-C003-548C-17B2-6DA677E8C07C}"/>
              </a:ext>
            </a:extLst>
          </p:cNvPr>
          <p:cNvSpPr>
            <a:spLocks noGrp="1"/>
          </p:cNvSpPr>
          <p:nvPr>
            <p:ph type="body" sz="quarter" idx="16" hasCustomPrompt="1"/>
          </p:nvPr>
        </p:nvSpPr>
        <p:spPr>
          <a:xfrm>
            <a:off x="248895" y="797676"/>
            <a:ext cx="8449647" cy="246221"/>
          </a:xfrm>
          <a:noFill/>
        </p:spPr>
        <p:txBody>
          <a:bodyPr vert="horz" wrap="square" lIns="0" tIns="0" rIns="0" bIns="0" rtlCol="0">
            <a:spAutoFit/>
          </a:bodyPr>
          <a:lstStyle>
            <a:lvl1pPr>
              <a:defRPr lang="en-GB" sz="1600" b="1" dirty="0">
                <a:solidFill>
                  <a:schemeClr val="tx2"/>
                </a:solidFill>
              </a:defRPr>
            </a:lvl1pPr>
          </a:lstStyle>
          <a:p>
            <a:pPr lvl="0">
              <a:lnSpc>
                <a:spcPct val="100000"/>
              </a:lnSpc>
            </a:pPr>
            <a:r>
              <a:rPr lang="en-GB"/>
              <a:t>Subtitle here</a:t>
            </a:r>
          </a:p>
        </p:txBody>
      </p:sp>
      <p:sp>
        <p:nvSpPr>
          <p:cNvPr id="3" name="Subtitle">
            <a:extLst>
              <a:ext uri="{FF2B5EF4-FFF2-40B4-BE49-F238E27FC236}">
                <a16:creationId xmlns:a16="http://schemas.microsoft.com/office/drawing/2014/main" id="{0A672156-1C79-E7A4-067B-A67C8B0F9ED1}"/>
              </a:ext>
            </a:extLst>
          </p:cNvPr>
          <p:cNvSpPr>
            <a:spLocks noGrp="1"/>
          </p:cNvSpPr>
          <p:nvPr>
            <p:ph type="body" sz="quarter" idx="17" hasCustomPrompt="1"/>
          </p:nvPr>
        </p:nvSpPr>
        <p:spPr>
          <a:xfrm>
            <a:off x="248895" y="5548253"/>
            <a:ext cx="8449647" cy="400110"/>
          </a:xfrm>
          <a:noFill/>
        </p:spPr>
        <p:txBody>
          <a:bodyPr vert="horz" wrap="square" lIns="0" tIns="0" rIns="0" bIns="0" rtlCol="0">
            <a:spAutoFit/>
          </a:bodyPr>
          <a:lstStyle>
            <a:lvl1pPr>
              <a:spcBef>
                <a:spcPts val="0"/>
              </a:spcBef>
              <a:spcAft>
                <a:spcPts val="600"/>
              </a:spcAft>
              <a:defRPr lang="en-GB" sz="1050" b="0" dirty="0">
                <a:solidFill>
                  <a:schemeClr val="tx1"/>
                </a:solidFill>
              </a:defRPr>
            </a:lvl1pPr>
          </a:lstStyle>
          <a:p>
            <a:pPr lvl="0">
              <a:lnSpc>
                <a:spcPct val="100000"/>
              </a:lnSpc>
            </a:pPr>
            <a:r>
              <a:rPr lang="en-GB"/>
              <a:t>Q.</a:t>
            </a:r>
          </a:p>
          <a:p>
            <a:pPr lvl="0">
              <a:lnSpc>
                <a:spcPct val="100000"/>
              </a:lnSpc>
            </a:pPr>
            <a:r>
              <a:rPr lang="en-GB"/>
              <a:t>Base:</a:t>
            </a:r>
          </a:p>
        </p:txBody>
      </p:sp>
      <p:sp>
        <p:nvSpPr>
          <p:cNvPr id="7" name="Title" descr="Header">
            <a:extLst>
              <a:ext uri="{FF2B5EF4-FFF2-40B4-BE49-F238E27FC236}">
                <a16:creationId xmlns:a16="http://schemas.microsoft.com/office/drawing/2014/main" id="{4152E8C8-BE49-A3AA-356D-5CFE0500EE3E}"/>
              </a:ext>
            </a:extLst>
          </p:cNvPr>
          <p:cNvSpPr>
            <a:spLocks noGrp="1"/>
          </p:cNvSpPr>
          <p:nvPr>
            <p:ph type="title"/>
          </p:nvPr>
        </p:nvSpPr>
        <p:spPr>
          <a:xfrm>
            <a:off x="248895" y="82007"/>
            <a:ext cx="8449647" cy="715669"/>
          </a:xfrm>
        </p:spPr>
        <p:txBody>
          <a:bodyPr anchor="b"/>
          <a:lstStyle/>
          <a:p>
            <a:r>
              <a:rPr lang="en-US"/>
              <a:t>Click to edit Master title style</a:t>
            </a:r>
            <a:endParaRPr lang="en-GB"/>
          </a:p>
        </p:txBody>
      </p:sp>
    </p:spTree>
    <p:extLst>
      <p:ext uri="{BB962C8B-B14F-4D97-AF65-F5344CB8AC3E}">
        <p14:creationId xmlns:p14="http://schemas.microsoft.com/office/powerpoint/2010/main" val="3489020960"/>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053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a16="http://schemas.microsoft.com/office/drawing/2014/main" id="{A45828DB-02D9-493E-B696-7107B392CAF7}"/>
              </a:ext>
            </a:extLst>
          </p:cNvPr>
          <p:cNvSpPr>
            <a:spLocks noGrp="1"/>
          </p:cNvSpPr>
          <p:nvPr>
            <p:ph type="body" sz="quarter" idx="49" hasCustomPrompt="1"/>
          </p:nvPr>
        </p:nvSpPr>
        <p:spPr>
          <a:xfrm>
            <a:off x="285553" y="656788"/>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14)</a:t>
            </a:r>
          </a:p>
        </p:txBody>
      </p:sp>
      <p:sp>
        <p:nvSpPr>
          <p:cNvPr id="16" name="Título 1">
            <a:extLst>
              <a:ext uri="{FF2B5EF4-FFF2-40B4-BE49-F238E27FC236}">
                <a16:creationId xmlns:a16="http://schemas.microsoft.com/office/drawing/2014/main" id="{492C72F6-137D-41DF-ACAC-E91E4A93FCB3}"/>
              </a:ext>
            </a:extLst>
          </p:cNvPr>
          <p:cNvSpPr>
            <a:spLocks noGrp="1"/>
          </p:cNvSpPr>
          <p:nvPr>
            <p:ph type="title" hasCustomPrompt="1"/>
          </p:nvPr>
        </p:nvSpPr>
        <p:spPr>
          <a:xfrm>
            <a:off x="285554" y="244616"/>
            <a:ext cx="9787893" cy="370620"/>
          </a:xfrm>
          <a:prstGeom prst="rect">
            <a:avLst/>
          </a:prstGeom>
        </p:spPr>
        <p:txBody>
          <a:bodyPr/>
          <a:lstStyle>
            <a:lvl1pPr algn="l" rtl="0" fontAlgn="base">
              <a:lnSpc>
                <a:spcPct val="90000"/>
              </a:lnSpc>
              <a:spcBef>
                <a:spcPct val="0"/>
              </a:spcBef>
              <a:spcAft>
                <a:spcPct val="0"/>
              </a:spcAft>
              <a:tabLst/>
              <a:defRPr lang="pt-BR" sz="2400" b="1" kern="1200" dirty="0">
                <a:solidFill>
                  <a:srgbClr val="54C0E8"/>
                </a:solidFill>
                <a:latin typeface="Trebuchet MS" panose="020B0603020202020204" pitchFamily="34" charset="0"/>
                <a:ea typeface="Verdana" pitchFamily="34" charset="0"/>
                <a:cs typeface="Verdana" pitchFamily="34" charset="0"/>
              </a:defRPr>
            </a:lvl1pPr>
          </a:lstStyle>
          <a:p>
            <a:r>
              <a:rPr lang="pt-BR" err="1"/>
              <a:t>Trebuchet</a:t>
            </a:r>
            <a:r>
              <a:rPr lang="pt-BR"/>
              <a:t> M </a:t>
            </a:r>
            <a:r>
              <a:rPr lang="pt-BR" err="1"/>
              <a:t>font</a:t>
            </a:r>
            <a:r>
              <a:rPr lang="pt-BR"/>
              <a:t> normal (</a:t>
            </a:r>
            <a:r>
              <a:rPr lang="pt-BR" err="1"/>
              <a:t>size</a:t>
            </a:r>
            <a:r>
              <a:rPr lang="pt-BR"/>
              <a:t> 24)</a:t>
            </a:r>
          </a:p>
        </p:txBody>
      </p:sp>
    </p:spTree>
    <p:extLst>
      <p:ext uri="{BB962C8B-B14F-4D97-AF65-F5344CB8AC3E}">
        <p14:creationId xmlns:p14="http://schemas.microsoft.com/office/powerpoint/2010/main" val="3730278013"/>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USE THIS SLIDE DARK">
    <p:bg>
      <p:bgPr>
        <a:solidFill>
          <a:schemeClr val="accent1"/>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4" name="Titre 3">
            <a:extLst>
              <a:ext uri="{FF2B5EF4-FFF2-40B4-BE49-F238E27FC236}">
                <a16:creationId xmlns:a16="http://schemas.microsoft.com/office/drawing/2014/main" id="{20156DF7-56BC-40D5-8DA8-2F22C6D867BD}"/>
              </a:ext>
            </a:extLst>
          </p:cNvPr>
          <p:cNvSpPr>
            <a:spLocks noGrp="1"/>
          </p:cNvSpPr>
          <p:nvPr>
            <p:ph type="title" hasCustomPrompt="1"/>
          </p:nvPr>
        </p:nvSpPr>
        <p:spPr/>
        <p:txBody>
          <a:bodyPr/>
          <a:lstStyle>
            <a:lvl1pPr>
              <a:defRPr b="1" cap="none">
                <a:solidFill>
                  <a:schemeClr val="bg1"/>
                </a:solidFill>
              </a:defRPr>
            </a:lvl1pPr>
          </a:lstStyle>
          <a:p>
            <a:r>
              <a:rPr lang="fr-FR" err="1"/>
              <a:t>Title</a:t>
            </a:r>
            <a:r>
              <a:rPr lang="fr-FR"/>
              <a:t> of the slide</a:t>
            </a:r>
          </a:p>
        </p:txBody>
      </p:sp>
      <p:sp>
        <p:nvSpPr>
          <p:cNvPr id="9" name="Text Placeholder 8">
            <a:extLst>
              <a:ext uri="{FF2B5EF4-FFF2-40B4-BE49-F238E27FC236}">
                <a16:creationId xmlns:a16="http://schemas.microsoft.com/office/drawing/2014/main" id="{317C93FA-7D2C-4658-80E0-B891EA08A0CE}"/>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0" name="Text Placeholder 5">
            <a:extLst>
              <a:ext uri="{FF2B5EF4-FFF2-40B4-BE49-F238E27FC236}">
                <a16:creationId xmlns:a16="http://schemas.microsoft.com/office/drawing/2014/main" id="{45D7D27C-78A9-42B0-BF87-F097DEF202C2}"/>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
        <p:nvSpPr>
          <p:cNvPr id="5" name="Slide Number Placeholder 2">
            <a:extLst>
              <a:ext uri="{FF2B5EF4-FFF2-40B4-BE49-F238E27FC236}">
                <a16:creationId xmlns:a16="http://schemas.microsoft.com/office/drawing/2014/main" id="{81A12EDB-BA6B-0B0B-02B9-D2020578B875}"/>
              </a:ext>
            </a:extLst>
          </p:cNvPr>
          <p:cNvSpPr txBox="1">
            <a:spLocks/>
          </p:cNvSpPr>
          <p:nvPr userDrawn="1"/>
        </p:nvSpPr>
        <p:spPr>
          <a:xfrm>
            <a:off x="449431" y="6219234"/>
            <a:ext cx="4596394" cy="365125"/>
          </a:xfrm>
          <a:prstGeom prst="rect">
            <a:avLst/>
          </a:prstGeom>
        </p:spPr>
        <p:txBody>
          <a:bodyPr vert="horz" lIns="0" tIns="45720" rIns="0" bIns="45720" rtlCol="0" anchor="ctr"/>
          <a:lstStyle>
            <a:defPPr>
              <a:defRPr lang="fr-FR"/>
            </a:defPPr>
            <a:lvl1pPr marL="0" algn="r" defTabSz="914400" rtl="0" eaLnBrk="1" latinLnBrk="0" hangingPunct="1">
              <a:defRPr sz="9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Barlow  "/>
                <a:ea typeface="+mn-ea"/>
                <a:cs typeface="+mn-cs"/>
              </a:rPr>
              <a:t>© Ipsos B&amp;A  | </a:t>
            </a:r>
            <a:r>
              <a:rPr kumimoji="0" lang="en-US" sz="900" b="1" i="0" u="none" strike="noStrike" kern="1200" cap="none" spc="0" normalizeH="0" baseline="0" noProof="0" err="1">
                <a:ln>
                  <a:noFill/>
                </a:ln>
                <a:solidFill>
                  <a:schemeClr val="bg1"/>
                </a:solidFill>
                <a:effectLst/>
                <a:uLnTx/>
                <a:uFillTx/>
                <a:latin typeface="Barlow  "/>
                <a:ea typeface="+mn-ea"/>
                <a:cs typeface="+mn-cs"/>
              </a:rPr>
              <a:t>Dóchas</a:t>
            </a:r>
            <a:r>
              <a:rPr kumimoji="0" lang="en-US" sz="900" b="1" i="0" u="none" strike="noStrike" kern="1200" cap="none" spc="0" normalizeH="0" baseline="0" noProof="0">
                <a:ln>
                  <a:noFill/>
                </a:ln>
                <a:solidFill>
                  <a:schemeClr val="bg1"/>
                </a:solidFill>
                <a:effectLst/>
                <a:uLnTx/>
                <a:uFillTx/>
                <a:latin typeface="Barlow  "/>
                <a:ea typeface="+mn-ea"/>
                <a:cs typeface="+mn-cs"/>
              </a:rPr>
              <a:t> Public Engagement Survey | Aug 2025 | Internal | Strictly Confidential</a:t>
            </a:r>
          </a:p>
        </p:txBody>
      </p:sp>
      <p:pic>
        <p:nvPicPr>
          <p:cNvPr id="8" name="Graphique 8">
            <a:extLst>
              <a:ext uri="{FF2B5EF4-FFF2-40B4-BE49-F238E27FC236}">
                <a16:creationId xmlns:a16="http://schemas.microsoft.com/office/drawing/2014/main" id="{48AC1C6E-B6D2-92ED-87D7-D282132656A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1346837" y="6197600"/>
            <a:ext cx="441682" cy="404565"/>
          </a:xfrm>
          <a:prstGeom prst="rect">
            <a:avLst/>
          </a:prstGeom>
        </p:spPr>
      </p:pic>
      <p:grpSp>
        <p:nvGrpSpPr>
          <p:cNvPr id="36" name="Group 35">
            <a:extLst>
              <a:ext uri="{FF2B5EF4-FFF2-40B4-BE49-F238E27FC236}">
                <a16:creationId xmlns:a16="http://schemas.microsoft.com/office/drawing/2014/main" id="{1CF3209E-D02E-E83C-A6A1-222BD4DB5D0A}"/>
              </a:ext>
            </a:extLst>
          </p:cNvPr>
          <p:cNvGrpSpPr/>
          <p:nvPr userDrawn="1"/>
        </p:nvGrpSpPr>
        <p:grpSpPr>
          <a:xfrm>
            <a:off x="9973062" y="6200775"/>
            <a:ext cx="1167425" cy="396875"/>
            <a:chOff x="9884636" y="6176814"/>
            <a:chExt cx="1311807" cy="445959"/>
          </a:xfrm>
        </p:grpSpPr>
        <p:pic>
          <p:nvPicPr>
            <p:cNvPr id="37" name="Picture 36" descr="Text&#10;&#10;Description automatically generated">
              <a:extLst>
                <a:ext uri="{FF2B5EF4-FFF2-40B4-BE49-F238E27FC236}">
                  <a16:creationId xmlns:a16="http://schemas.microsoft.com/office/drawing/2014/main" id="{529E60F3-F306-8B31-9340-AD0B50E4210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884636" y="6176814"/>
              <a:ext cx="633223" cy="445011"/>
            </a:xfrm>
            <a:prstGeom prst="rect">
              <a:avLst/>
            </a:prstGeom>
          </p:spPr>
        </p:pic>
        <p:grpSp>
          <p:nvGrpSpPr>
            <p:cNvPr id="38" name="Group 37">
              <a:extLst>
                <a:ext uri="{FF2B5EF4-FFF2-40B4-BE49-F238E27FC236}">
                  <a16:creationId xmlns:a16="http://schemas.microsoft.com/office/drawing/2014/main" id="{78125F58-613E-BE2F-CE6D-8BFC0995B5AC}"/>
                </a:ext>
              </a:extLst>
            </p:cNvPr>
            <p:cNvGrpSpPr/>
            <p:nvPr userDrawn="1"/>
          </p:nvGrpSpPr>
          <p:grpSpPr>
            <a:xfrm>
              <a:off x="10613828" y="6177609"/>
              <a:ext cx="582615" cy="445164"/>
              <a:chOff x="10672883" y="6177609"/>
              <a:chExt cx="582615" cy="445164"/>
            </a:xfrm>
          </p:grpSpPr>
          <p:sp>
            <p:nvSpPr>
              <p:cNvPr id="39" name="Freeform 5">
                <a:extLst>
                  <a:ext uri="{FF2B5EF4-FFF2-40B4-BE49-F238E27FC236}">
                    <a16:creationId xmlns:a16="http://schemas.microsoft.com/office/drawing/2014/main" id="{0091C5F4-61ED-3393-9304-92D2864F094C}"/>
                  </a:ext>
                </a:extLst>
              </p:cNvPr>
              <p:cNvSpPr>
                <a:spLocks/>
              </p:cNvSpPr>
              <p:nvPr/>
            </p:nvSpPr>
            <p:spPr bwMode="auto">
              <a:xfrm>
                <a:off x="10672883" y="6177609"/>
                <a:ext cx="582615" cy="445164"/>
              </a:xfrm>
              <a:custGeom>
                <a:avLst/>
                <a:gdLst>
                  <a:gd name="T0" fmla="*/ 657 w 657"/>
                  <a:gd name="T1" fmla="*/ 502 h 502"/>
                  <a:gd name="T2" fmla="*/ 0 w 657"/>
                  <a:gd name="T3" fmla="*/ 502 h 502"/>
                  <a:gd name="T4" fmla="*/ 0 w 657"/>
                  <a:gd name="T5" fmla="*/ 0 h 502"/>
                  <a:gd name="T6" fmla="*/ 657 w 657"/>
                  <a:gd name="T7" fmla="*/ 0 h 502"/>
                  <a:gd name="T8" fmla="*/ 657 w 657"/>
                  <a:gd name="T9" fmla="*/ 502 h 502"/>
                  <a:gd name="T10" fmla="*/ 657 w 657"/>
                  <a:gd name="T11" fmla="*/ 502 h 502"/>
                </a:gdLst>
                <a:ahLst/>
                <a:cxnLst>
                  <a:cxn ang="0">
                    <a:pos x="T0" y="T1"/>
                  </a:cxn>
                  <a:cxn ang="0">
                    <a:pos x="T2" y="T3"/>
                  </a:cxn>
                  <a:cxn ang="0">
                    <a:pos x="T4" y="T5"/>
                  </a:cxn>
                  <a:cxn ang="0">
                    <a:pos x="T6" y="T7"/>
                  </a:cxn>
                  <a:cxn ang="0">
                    <a:pos x="T8" y="T9"/>
                  </a:cxn>
                  <a:cxn ang="0">
                    <a:pos x="T10" y="T11"/>
                  </a:cxn>
                </a:cxnLst>
                <a:rect l="0" t="0" r="r" b="b"/>
                <a:pathLst>
                  <a:path w="657" h="502">
                    <a:moveTo>
                      <a:pt x="657" y="502"/>
                    </a:moveTo>
                    <a:lnTo>
                      <a:pt x="0" y="502"/>
                    </a:lnTo>
                    <a:lnTo>
                      <a:pt x="0" y="0"/>
                    </a:lnTo>
                    <a:lnTo>
                      <a:pt x="657" y="0"/>
                    </a:lnTo>
                    <a:lnTo>
                      <a:pt x="657" y="502"/>
                    </a:lnTo>
                    <a:lnTo>
                      <a:pt x="657" y="502"/>
                    </a:lnTo>
                    <a:close/>
                  </a:path>
                </a:pathLst>
              </a:custGeom>
              <a:solidFill>
                <a:srgbClr val="E41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0" name="Freeform 6">
                <a:extLst>
                  <a:ext uri="{FF2B5EF4-FFF2-40B4-BE49-F238E27FC236}">
                    <a16:creationId xmlns:a16="http://schemas.microsoft.com/office/drawing/2014/main" id="{45BEDA9B-A2AD-2517-4CD0-B03C62A88549}"/>
                  </a:ext>
                </a:extLst>
              </p:cNvPr>
              <p:cNvSpPr>
                <a:spLocks/>
              </p:cNvSpPr>
              <p:nvPr/>
            </p:nvSpPr>
            <p:spPr bwMode="auto">
              <a:xfrm>
                <a:off x="10899012" y="6338117"/>
                <a:ext cx="64735" cy="69169"/>
              </a:xfrm>
              <a:custGeom>
                <a:avLst/>
                <a:gdLst>
                  <a:gd name="T0" fmla="*/ 34 w 39"/>
                  <a:gd name="T1" fmla="*/ 14 h 41"/>
                  <a:gd name="T2" fmla="*/ 35 w 39"/>
                  <a:gd name="T3" fmla="*/ 13 h 41"/>
                  <a:gd name="T4" fmla="*/ 39 w 39"/>
                  <a:gd name="T5" fmla="*/ 3 h 41"/>
                  <a:gd name="T6" fmla="*/ 38 w 39"/>
                  <a:gd name="T7" fmla="*/ 1 h 41"/>
                  <a:gd name="T8" fmla="*/ 37 w 39"/>
                  <a:gd name="T9" fmla="*/ 2 h 41"/>
                  <a:gd name="T10" fmla="*/ 35 w 39"/>
                  <a:gd name="T11" fmla="*/ 4 h 41"/>
                  <a:gd name="T12" fmla="*/ 34 w 39"/>
                  <a:gd name="T13" fmla="*/ 3 h 41"/>
                  <a:gd name="T14" fmla="*/ 26 w 39"/>
                  <a:gd name="T15" fmla="*/ 0 h 41"/>
                  <a:gd name="T16" fmla="*/ 0 w 39"/>
                  <a:gd name="T17" fmla="*/ 28 h 41"/>
                  <a:gd name="T18" fmla="*/ 11 w 39"/>
                  <a:gd name="T19" fmla="*/ 40 h 41"/>
                  <a:gd name="T20" fmla="*/ 21 w 39"/>
                  <a:gd name="T21" fmla="*/ 38 h 41"/>
                  <a:gd name="T22" fmla="*/ 23 w 39"/>
                  <a:gd name="T23" fmla="*/ 37 h 41"/>
                  <a:gd name="T24" fmla="*/ 25 w 39"/>
                  <a:gd name="T25" fmla="*/ 40 h 41"/>
                  <a:gd name="T26" fmla="*/ 25 w 39"/>
                  <a:gd name="T27" fmla="*/ 41 h 41"/>
                  <a:gd name="T28" fmla="*/ 26 w 39"/>
                  <a:gd name="T29" fmla="*/ 40 h 41"/>
                  <a:gd name="T30" fmla="*/ 30 w 39"/>
                  <a:gd name="T31" fmla="*/ 29 h 41"/>
                  <a:gd name="T32" fmla="*/ 30 w 39"/>
                  <a:gd name="T33" fmla="*/ 28 h 41"/>
                  <a:gd name="T34" fmla="*/ 28 w 39"/>
                  <a:gd name="T35" fmla="*/ 29 h 41"/>
                  <a:gd name="T36" fmla="*/ 12 w 39"/>
                  <a:gd name="T37" fmla="*/ 38 h 41"/>
                  <a:gd name="T38" fmla="*/ 5 w 39"/>
                  <a:gd name="T39" fmla="*/ 29 h 41"/>
                  <a:gd name="T40" fmla="*/ 25 w 39"/>
                  <a:gd name="T41" fmla="*/ 2 h 41"/>
                  <a:gd name="T42" fmla="*/ 34 w 39"/>
                  <a:gd name="T43" fmla="*/ 11 h 41"/>
                  <a:gd name="T44" fmla="*/ 34 w 39"/>
                  <a:gd name="T45" fmla="*/ 13 h 41"/>
                  <a:gd name="T46" fmla="*/ 34 w 39"/>
                  <a:gd name="T47" fmla="*/ 14 h 41"/>
                  <a:gd name="T48" fmla="*/ 34 w 39"/>
                  <a:gd name="T49"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41">
                    <a:moveTo>
                      <a:pt x="34" y="14"/>
                    </a:moveTo>
                    <a:cubicBezTo>
                      <a:pt x="35" y="14"/>
                      <a:pt x="35" y="13"/>
                      <a:pt x="35" y="13"/>
                    </a:cubicBezTo>
                    <a:cubicBezTo>
                      <a:pt x="39" y="3"/>
                      <a:pt x="39" y="3"/>
                      <a:pt x="39" y="3"/>
                    </a:cubicBezTo>
                    <a:cubicBezTo>
                      <a:pt x="39" y="2"/>
                      <a:pt x="39" y="1"/>
                      <a:pt x="38" y="1"/>
                    </a:cubicBezTo>
                    <a:cubicBezTo>
                      <a:pt x="38" y="1"/>
                      <a:pt x="38" y="1"/>
                      <a:pt x="37" y="2"/>
                    </a:cubicBezTo>
                    <a:cubicBezTo>
                      <a:pt x="37" y="3"/>
                      <a:pt x="36" y="4"/>
                      <a:pt x="35" y="4"/>
                    </a:cubicBezTo>
                    <a:cubicBezTo>
                      <a:pt x="35" y="4"/>
                      <a:pt x="35" y="4"/>
                      <a:pt x="34" y="3"/>
                    </a:cubicBezTo>
                    <a:cubicBezTo>
                      <a:pt x="32" y="0"/>
                      <a:pt x="29" y="0"/>
                      <a:pt x="26" y="0"/>
                    </a:cubicBezTo>
                    <a:cubicBezTo>
                      <a:pt x="12" y="0"/>
                      <a:pt x="0" y="14"/>
                      <a:pt x="0" y="28"/>
                    </a:cubicBezTo>
                    <a:cubicBezTo>
                      <a:pt x="0" y="36"/>
                      <a:pt x="4" y="40"/>
                      <a:pt x="11" y="40"/>
                    </a:cubicBezTo>
                    <a:cubicBezTo>
                      <a:pt x="14" y="40"/>
                      <a:pt x="17" y="40"/>
                      <a:pt x="21" y="38"/>
                    </a:cubicBezTo>
                    <a:cubicBezTo>
                      <a:pt x="22" y="38"/>
                      <a:pt x="23" y="37"/>
                      <a:pt x="23" y="37"/>
                    </a:cubicBezTo>
                    <a:cubicBezTo>
                      <a:pt x="24" y="37"/>
                      <a:pt x="24" y="38"/>
                      <a:pt x="25" y="40"/>
                    </a:cubicBezTo>
                    <a:cubicBezTo>
                      <a:pt x="25" y="41"/>
                      <a:pt x="25" y="41"/>
                      <a:pt x="25" y="41"/>
                    </a:cubicBezTo>
                    <a:cubicBezTo>
                      <a:pt x="26" y="41"/>
                      <a:pt x="26" y="41"/>
                      <a:pt x="26" y="40"/>
                    </a:cubicBezTo>
                    <a:cubicBezTo>
                      <a:pt x="30" y="29"/>
                      <a:pt x="30" y="29"/>
                      <a:pt x="30" y="29"/>
                    </a:cubicBezTo>
                    <a:cubicBezTo>
                      <a:pt x="31" y="28"/>
                      <a:pt x="30" y="28"/>
                      <a:pt x="30" y="28"/>
                    </a:cubicBezTo>
                    <a:cubicBezTo>
                      <a:pt x="29" y="28"/>
                      <a:pt x="29" y="28"/>
                      <a:pt x="28" y="29"/>
                    </a:cubicBezTo>
                    <a:cubicBezTo>
                      <a:pt x="25" y="34"/>
                      <a:pt x="18" y="38"/>
                      <a:pt x="12" y="38"/>
                    </a:cubicBezTo>
                    <a:cubicBezTo>
                      <a:pt x="7" y="38"/>
                      <a:pt x="5" y="34"/>
                      <a:pt x="5" y="29"/>
                    </a:cubicBezTo>
                    <a:cubicBezTo>
                      <a:pt x="5" y="17"/>
                      <a:pt x="16" y="2"/>
                      <a:pt x="25" y="2"/>
                    </a:cubicBezTo>
                    <a:cubicBezTo>
                      <a:pt x="30" y="2"/>
                      <a:pt x="34" y="5"/>
                      <a:pt x="34" y="11"/>
                    </a:cubicBezTo>
                    <a:cubicBezTo>
                      <a:pt x="34" y="11"/>
                      <a:pt x="34" y="12"/>
                      <a:pt x="34" y="13"/>
                    </a:cubicBezTo>
                    <a:cubicBezTo>
                      <a:pt x="34" y="13"/>
                      <a:pt x="34" y="14"/>
                      <a:pt x="34" y="14"/>
                    </a:cubicBezTo>
                    <a:cubicBezTo>
                      <a:pt x="34" y="14"/>
                      <a:pt x="34" y="14"/>
                      <a:pt x="34"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1" name="Freeform 7">
                <a:extLst>
                  <a:ext uri="{FF2B5EF4-FFF2-40B4-BE49-F238E27FC236}">
                    <a16:creationId xmlns:a16="http://schemas.microsoft.com/office/drawing/2014/main" id="{F675F083-B229-F57B-375C-22B7C9107CB6}"/>
                  </a:ext>
                </a:extLst>
              </p:cNvPr>
              <p:cNvSpPr>
                <a:spLocks noEditPoints="1"/>
              </p:cNvSpPr>
              <p:nvPr/>
            </p:nvSpPr>
            <p:spPr bwMode="auto">
              <a:xfrm>
                <a:off x="10961086" y="6354965"/>
                <a:ext cx="38132" cy="50547"/>
              </a:xfrm>
              <a:custGeom>
                <a:avLst/>
                <a:gdLst>
                  <a:gd name="T0" fmla="*/ 16 w 23"/>
                  <a:gd name="T1" fmla="*/ 2 h 30"/>
                  <a:gd name="T2" fmla="*/ 20 w 23"/>
                  <a:gd name="T3" fmla="*/ 6 h 30"/>
                  <a:gd name="T4" fmla="*/ 7 w 23"/>
                  <a:gd name="T5" fmla="*/ 27 h 30"/>
                  <a:gd name="T6" fmla="*/ 4 w 23"/>
                  <a:gd name="T7" fmla="*/ 23 h 30"/>
                  <a:gd name="T8" fmla="*/ 16 w 23"/>
                  <a:gd name="T9" fmla="*/ 2 h 30"/>
                  <a:gd name="T10" fmla="*/ 16 w 23"/>
                  <a:gd name="T11" fmla="*/ 2 h 30"/>
                  <a:gd name="T12" fmla="*/ 16 w 23"/>
                  <a:gd name="T13" fmla="*/ 0 h 30"/>
                  <a:gd name="T14" fmla="*/ 0 w 23"/>
                  <a:gd name="T15" fmla="*/ 21 h 30"/>
                  <a:gd name="T16" fmla="*/ 7 w 23"/>
                  <a:gd name="T17" fmla="*/ 30 h 30"/>
                  <a:gd name="T18" fmla="*/ 23 w 23"/>
                  <a:gd name="T19" fmla="*/ 8 h 30"/>
                  <a:gd name="T20" fmla="*/ 16 w 23"/>
                  <a:gd name="T21" fmla="*/ 0 h 30"/>
                  <a:gd name="T22" fmla="*/ 16 w 23"/>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6" y="2"/>
                    </a:moveTo>
                    <a:cubicBezTo>
                      <a:pt x="19" y="2"/>
                      <a:pt x="20" y="4"/>
                      <a:pt x="20" y="6"/>
                    </a:cubicBezTo>
                    <a:cubicBezTo>
                      <a:pt x="20" y="13"/>
                      <a:pt x="12" y="27"/>
                      <a:pt x="7" y="27"/>
                    </a:cubicBezTo>
                    <a:cubicBezTo>
                      <a:pt x="5" y="27"/>
                      <a:pt x="4" y="26"/>
                      <a:pt x="4" y="23"/>
                    </a:cubicBezTo>
                    <a:cubicBezTo>
                      <a:pt x="4" y="15"/>
                      <a:pt x="11" y="2"/>
                      <a:pt x="16" y="2"/>
                    </a:cubicBezTo>
                    <a:cubicBezTo>
                      <a:pt x="16" y="2"/>
                      <a:pt x="16" y="2"/>
                      <a:pt x="16" y="2"/>
                    </a:cubicBezTo>
                    <a:close/>
                    <a:moveTo>
                      <a:pt x="16" y="0"/>
                    </a:moveTo>
                    <a:cubicBezTo>
                      <a:pt x="7" y="0"/>
                      <a:pt x="0" y="10"/>
                      <a:pt x="0" y="21"/>
                    </a:cubicBezTo>
                    <a:cubicBezTo>
                      <a:pt x="0" y="26"/>
                      <a:pt x="2" y="30"/>
                      <a:pt x="7" y="30"/>
                    </a:cubicBezTo>
                    <a:cubicBezTo>
                      <a:pt x="16" y="30"/>
                      <a:pt x="23" y="18"/>
                      <a:pt x="23" y="8"/>
                    </a:cubicBezTo>
                    <a:cubicBezTo>
                      <a:pt x="23" y="4"/>
                      <a:pt x="21" y="0"/>
                      <a:pt x="16" y="0"/>
                    </a:cubicBezTo>
                    <a:cubicBezTo>
                      <a:pt x="16" y="0"/>
                      <a:pt x="16"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2" name="Freeform 8">
                <a:extLst>
                  <a:ext uri="{FF2B5EF4-FFF2-40B4-BE49-F238E27FC236}">
                    <a16:creationId xmlns:a16="http://schemas.microsoft.com/office/drawing/2014/main" id="{0F00FF09-8841-14AE-D2EF-F0082AB971D7}"/>
                  </a:ext>
                </a:extLst>
              </p:cNvPr>
              <p:cNvSpPr>
                <a:spLocks/>
              </p:cNvSpPr>
              <p:nvPr/>
            </p:nvSpPr>
            <p:spPr bwMode="auto">
              <a:xfrm>
                <a:off x="11000992" y="6338117"/>
                <a:ext cx="34585" cy="67395"/>
              </a:xfrm>
              <a:custGeom>
                <a:avLst/>
                <a:gdLst>
                  <a:gd name="T0" fmla="*/ 15 w 21"/>
                  <a:gd name="T1" fmla="*/ 3 h 40"/>
                  <a:gd name="T2" fmla="*/ 15 w 21"/>
                  <a:gd name="T3" fmla="*/ 3 h 40"/>
                  <a:gd name="T4" fmla="*/ 1 w 21"/>
                  <a:gd name="T5" fmla="*/ 36 h 40"/>
                  <a:gd name="T6" fmla="*/ 0 w 21"/>
                  <a:gd name="T7" fmla="*/ 38 h 40"/>
                  <a:gd name="T8" fmla="*/ 2 w 21"/>
                  <a:gd name="T9" fmla="*/ 40 h 40"/>
                  <a:gd name="T10" fmla="*/ 4 w 21"/>
                  <a:gd name="T11" fmla="*/ 40 h 40"/>
                  <a:gd name="T12" fmla="*/ 11 w 21"/>
                  <a:gd name="T13" fmla="*/ 35 h 40"/>
                  <a:gd name="T14" fmla="*/ 12 w 21"/>
                  <a:gd name="T15" fmla="*/ 34 h 40"/>
                  <a:gd name="T16" fmla="*/ 11 w 21"/>
                  <a:gd name="T17" fmla="*/ 33 h 40"/>
                  <a:gd name="T18" fmla="*/ 11 w 21"/>
                  <a:gd name="T19" fmla="*/ 33 h 40"/>
                  <a:gd name="T20" fmla="*/ 6 w 21"/>
                  <a:gd name="T21" fmla="*/ 36 h 40"/>
                  <a:gd name="T22" fmla="*/ 6 w 21"/>
                  <a:gd name="T23" fmla="*/ 37 h 40"/>
                  <a:gd name="T24" fmla="*/ 5 w 21"/>
                  <a:gd name="T25" fmla="*/ 36 h 40"/>
                  <a:gd name="T26" fmla="*/ 5 w 21"/>
                  <a:gd name="T27" fmla="*/ 36 h 40"/>
                  <a:gd name="T28" fmla="*/ 20 w 21"/>
                  <a:gd name="T29" fmla="*/ 1 h 40"/>
                  <a:gd name="T30" fmla="*/ 21 w 21"/>
                  <a:gd name="T31" fmla="*/ 0 h 40"/>
                  <a:gd name="T32" fmla="*/ 20 w 21"/>
                  <a:gd name="T33" fmla="*/ 0 h 40"/>
                  <a:gd name="T34" fmla="*/ 17 w 21"/>
                  <a:gd name="T35" fmla="*/ 0 h 40"/>
                  <a:gd name="T36" fmla="*/ 12 w 21"/>
                  <a:gd name="T37" fmla="*/ 0 h 40"/>
                  <a:gd name="T38" fmla="*/ 11 w 21"/>
                  <a:gd name="T39" fmla="*/ 1 h 40"/>
                  <a:gd name="T40" fmla="*/ 12 w 21"/>
                  <a:gd name="T41" fmla="*/ 2 h 40"/>
                  <a:gd name="T42" fmla="*/ 15 w 21"/>
                  <a:gd name="T43" fmla="*/ 2 h 40"/>
                  <a:gd name="T44" fmla="*/ 15 w 21"/>
                  <a:gd name="T45" fmla="*/ 3 h 40"/>
                  <a:gd name="T46" fmla="*/ 15 w 21"/>
                  <a:gd name="T4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40">
                    <a:moveTo>
                      <a:pt x="15" y="3"/>
                    </a:moveTo>
                    <a:cubicBezTo>
                      <a:pt x="15" y="3"/>
                      <a:pt x="15" y="3"/>
                      <a:pt x="15" y="3"/>
                    </a:cubicBezTo>
                    <a:cubicBezTo>
                      <a:pt x="10" y="14"/>
                      <a:pt x="5" y="25"/>
                      <a:pt x="1" y="36"/>
                    </a:cubicBezTo>
                    <a:cubicBezTo>
                      <a:pt x="1" y="37"/>
                      <a:pt x="0" y="38"/>
                      <a:pt x="0" y="38"/>
                    </a:cubicBezTo>
                    <a:cubicBezTo>
                      <a:pt x="0" y="39"/>
                      <a:pt x="1" y="40"/>
                      <a:pt x="2" y="40"/>
                    </a:cubicBezTo>
                    <a:cubicBezTo>
                      <a:pt x="3" y="40"/>
                      <a:pt x="3" y="40"/>
                      <a:pt x="4" y="40"/>
                    </a:cubicBezTo>
                    <a:cubicBezTo>
                      <a:pt x="7" y="39"/>
                      <a:pt x="9" y="37"/>
                      <a:pt x="11" y="35"/>
                    </a:cubicBezTo>
                    <a:cubicBezTo>
                      <a:pt x="12" y="35"/>
                      <a:pt x="12" y="34"/>
                      <a:pt x="12" y="34"/>
                    </a:cubicBezTo>
                    <a:cubicBezTo>
                      <a:pt x="12" y="33"/>
                      <a:pt x="12" y="33"/>
                      <a:pt x="11" y="33"/>
                    </a:cubicBezTo>
                    <a:cubicBezTo>
                      <a:pt x="11" y="33"/>
                      <a:pt x="11" y="33"/>
                      <a:pt x="11" y="33"/>
                    </a:cubicBezTo>
                    <a:cubicBezTo>
                      <a:pt x="10" y="34"/>
                      <a:pt x="8" y="35"/>
                      <a:pt x="6" y="36"/>
                    </a:cubicBezTo>
                    <a:cubicBezTo>
                      <a:pt x="6" y="36"/>
                      <a:pt x="6" y="37"/>
                      <a:pt x="6" y="37"/>
                    </a:cubicBezTo>
                    <a:cubicBezTo>
                      <a:pt x="5" y="37"/>
                      <a:pt x="5" y="37"/>
                      <a:pt x="5" y="36"/>
                    </a:cubicBezTo>
                    <a:cubicBezTo>
                      <a:pt x="5" y="36"/>
                      <a:pt x="5" y="36"/>
                      <a:pt x="5" y="36"/>
                    </a:cubicBezTo>
                    <a:cubicBezTo>
                      <a:pt x="20" y="1"/>
                      <a:pt x="20" y="1"/>
                      <a:pt x="20" y="1"/>
                    </a:cubicBezTo>
                    <a:cubicBezTo>
                      <a:pt x="21" y="1"/>
                      <a:pt x="21" y="0"/>
                      <a:pt x="21" y="0"/>
                    </a:cubicBezTo>
                    <a:cubicBezTo>
                      <a:pt x="21" y="0"/>
                      <a:pt x="20" y="0"/>
                      <a:pt x="20" y="0"/>
                    </a:cubicBezTo>
                    <a:cubicBezTo>
                      <a:pt x="19" y="0"/>
                      <a:pt x="18" y="0"/>
                      <a:pt x="17" y="0"/>
                    </a:cubicBezTo>
                    <a:cubicBezTo>
                      <a:pt x="16" y="0"/>
                      <a:pt x="14" y="0"/>
                      <a:pt x="12" y="0"/>
                    </a:cubicBezTo>
                    <a:cubicBezTo>
                      <a:pt x="12" y="0"/>
                      <a:pt x="11" y="1"/>
                      <a:pt x="11" y="1"/>
                    </a:cubicBezTo>
                    <a:cubicBezTo>
                      <a:pt x="11" y="1"/>
                      <a:pt x="12" y="2"/>
                      <a:pt x="12" y="2"/>
                    </a:cubicBezTo>
                    <a:cubicBezTo>
                      <a:pt x="13" y="2"/>
                      <a:pt x="14" y="2"/>
                      <a:pt x="15" y="2"/>
                    </a:cubicBezTo>
                    <a:cubicBezTo>
                      <a:pt x="15" y="2"/>
                      <a:pt x="15" y="2"/>
                      <a:pt x="15" y="3"/>
                    </a:cubicBezTo>
                    <a:cubicBezTo>
                      <a:pt x="15" y="3"/>
                      <a:pt x="15" y="3"/>
                      <a:pt x="1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3" name="Freeform 9">
                <a:extLst>
                  <a:ext uri="{FF2B5EF4-FFF2-40B4-BE49-F238E27FC236}">
                    <a16:creationId xmlns:a16="http://schemas.microsoft.com/office/drawing/2014/main" id="{915A5D8B-6326-C95F-84D2-9B7BA5497425}"/>
                  </a:ext>
                </a:extLst>
              </p:cNvPr>
              <p:cNvSpPr>
                <a:spLocks/>
              </p:cNvSpPr>
              <p:nvPr/>
            </p:nvSpPr>
            <p:spPr bwMode="auto">
              <a:xfrm>
                <a:off x="11025822" y="6338117"/>
                <a:ext cx="34585" cy="67395"/>
              </a:xfrm>
              <a:custGeom>
                <a:avLst/>
                <a:gdLst>
                  <a:gd name="T0" fmla="*/ 15 w 21"/>
                  <a:gd name="T1" fmla="*/ 3 h 40"/>
                  <a:gd name="T2" fmla="*/ 15 w 21"/>
                  <a:gd name="T3" fmla="*/ 3 h 40"/>
                  <a:gd name="T4" fmla="*/ 1 w 21"/>
                  <a:gd name="T5" fmla="*/ 36 h 40"/>
                  <a:gd name="T6" fmla="*/ 0 w 21"/>
                  <a:gd name="T7" fmla="*/ 38 h 40"/>
                  <a:gd name="T8" fmla="*/ 2 w 21"/>
                  <a:gd name="T9" fmla="*/ 40 h 40"/>
                  <a:gd name="T10" fmla="*/ 5 w 21"/>
                  <a:gd name="T11" fmla="*/ 40 h 40"/>
                  <a:gd name="T12" fmla="*/ 12 w 21"/>
                  <a:gd name="T13" fmla="*/ 35 h 40"/>
                  <a:gd name="T14" fmla="*/ 12 w 21"/>
                  <a:gd name="T15" fmla="*/ 34 h 40"/>
                  <a:gd name="T16" fmla="*/ 12 w 21"/>
                  <a:gd name="T17" fmla="*/ 33 h 40"/>
                  <a:gd name="T18" fmla="*/ 11 w 21"/>
                  <a:gd name="T19" fmla="*/ 33 h 40"/>
                  <a:gd name="T20" fmla="*/ 7 w 21"/>
                  <a:gd name="T21" fmla="*/ 36 h 40"/>
                  <a:gd name="T22" fmla="*/ 6 w 21"/>
                  <a:gd name="T23" fmla="*/ 37 h 40"/>
                  <a:gd name="T24" fmla="*/ 6 w 21"/>
                  <a:gd name="T25" fmla="*/ 36 h 40"/>
                  <a:gd name="T26" fmla="*/ 6 w 21"/>
                  <a:gd name="T27" fmla="*/ 36 h 40"/>
                  <a:gd name="T28" fmla="*/ 21 w 21"/>
                  <a:gd name="T29" fmla="*/ 1 h 40"/>
                  <a:gd name="T30" fmla="*/ 21 w 21"/>
                  <a:gd name="T31" fmla="*/ 0 h 40"/>
                  <a:gd name="T32" fmla="*/ 20 w 21"/>
                  <a:gd name="T33" fmla="*/ 0 h 40"/>
                  <a:gd name="T34" fmla="*/ 17 w 21"/>
                  <a:gd name="T35" fmla="*/ 0 h 40"/>
                  <a:gd name="T36" fmla="*/ 12 w 21"/>
                  <a:gd name="T37" fmla="*/ 0 h 40"/>
                  <a:gd name="T38" fmla="*/ 12 w 21"/>
                  <a:gd name="T39" fmla="*/ 1 h 40"/>
                  <a:gd name="T40" fmla="*/ 12 w 21"/>
                  <a:gd name="T41" fmla="*/ 2 h 40"/>
                  <a:gd name="T42" fmla="*/ 15 w 21"/>
                  <a:gd name="T43" fmla="*/ 2 h 40"/>
                  <a:gd name="T44" fmla="*/ 15 w 21"/>
                  <a:gd name="T45" fmla="*/ 3 h 40"/>
                  <a:gd name="T46" fmla="*/ 15 w 21"/>
                  <a:gd name="T4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40">
                    <a:moveTo>
                      <a:pt x="15" y="3"/>
                    </a:moveTo>
                    <a:cubicBezTo>
                      <a:pt x="15" y="3"/>
                      <a:pt x="15" y="3"/>
                      <a:pt x="15" y="3"/>
                    </a:cubicBezTo>
                    <a:cubicBezTo>
                      <a:pt x="10" y="14"/>
                      <a:pt x="6" y="25"/>
                      <a:pt x="1" y="36"/>
                    </a:cubicBezTo>
                    <a:cubicBezTo>
                      <a:pt x="1" y="37"/>
                      <a:pt x="0" y="38"/>
                      <a:pt x="0" y="38"/>
                    </a:cubicBezTo>
                    <a:cubicBezTo>
                      <a:pt x="0" y="39"/>
                      <a:pt x="1" y="40"/>
                      <a:pt x="2" y="40"/>
                    </a:cubicBezTo>
                    <a:cubicBezTo>
                      <a:pt x="3" y="40"/>
                      <a:pt x="4" y="40"/>
                      <a:pt x="5" y="40"/>
                    </a:cubicBezTo>
                    <a:cubicBezTo>
                      <a:pt x="7" y="39"/>
                      <a:pt x="10" y="37"/>
                      <a:pt x="12" y="35"/>
                    </a:cubicBezTo>
                    <a:cubicBezTo>
                      <a:pt x="12" y="35"/>
                      <a:pt x="12" y="34"/>
                      <a:pt x="12" y="34"/>
                    </a:cubicBezTo>
                    <a:cubicBezTo>
                      <a:pt x="12" y="33"/>
                      <a:pt x="12" y="33"/>
                      <a:pt x="12" y="33"/>
                    </a:cubicBezTo>
                    <a:cubicBezTo>
                      <a:pt x="11" y="33"/>
                      <a:pt x="11" y="33"/>
                      <a:pt x="11" y="33"/>
                    </a:cubicBezTo>
                    <a:cubicBezTo>
                      <a:pt x="10" y="34"/>
                      <a:pt x="9" y="35"/>
                      <a:pt x="7" y="36"/>
                    </a:cubicBezTo>
                    <a:cubicBezTo>
                      <a:pt x="6" y="36"/>
                      <a:pt x="6" y="37"/>
                      <a:pt x="6" y="37"/>
                    </a:cubicBezTo>
                    <a:cubicBezTo>
                      <a:pt x="6" y="37"/>
                      <a:pt x="6" y="37"/>
                      <a:pt x="6" y="36"/>
                    </a:cubicBezTo>
                    <a:cubicBezTo>
                      <a:pt x="6" y="36"/>
                      <a:pt x="6" y="36"/>
                      <a:pt x="6" y="36"/>
                    </a:cubicBezTo>
                    <a:cubicBezTo>
                      <a:pt x="21" y="1"/>
                      <a:pt x="21" y="1"/>
                      <a:pt x="21" y="1"/>
                    </a:cubicBezTo>
                    <a:cubicBezTo>
                      <a:pt x="21" y="1"/>
                      <a:pt x="21" y="0"/>
                      <a:pt x="21" y="0"/>
                    </a:cubicBezTo>
                    <a:cubicBezTo>
                      <a:pt x="21" y="0"/>
                      <a:pt x="21" y="0"/>
                      <a:pt x="20" y="0"/>
                    </a:cubicBezTo>
                    <a:cubicBezTo>
                      <a:pt x="19" y="0"/>
                      <a:pt x="18" y="0"/>
                      <a:pt x="17" y="0"/>
                    </a:cubicBezTo>
                    <a:cubicBezTo>
                      <a:pt x="16" y="0"/>
                      <a:pt x="14" y="0"/>
                      <a:pt x="12" y="0"/>
                    </a:cubicBezTo>
                    <a:cubicBezTo>
                      <a:pt x="12" y="0"/>
                      <a:pt x="12" y="1"/>
                      <a:pt x="12" y="1"/>
                    </a:cubicBezTo>
                    <a:cubicBezTo>
                      <a:pt x="12" y="1"/>
                      <a:pt x="12" y="2"/>
                      <a:pt x="12" y="2"/>
                    </a:cubicBezTo>
                    <a:cubicBezTo>
                      <a:pt x="13" y="2"/>
                      <a:pt x="14" y="2"/>
                      <a:pt x="15" y="2"/>
                    </a:cubicBezTo>
                    <a:cubicBezTo>
                      <a:pt x="15" y="2"/>
                      <a:pt x="15" y="2"/>
                      <a:pt x="15" y="3"/>
                    </a:cubicBezTo>
                    <a:cubicBezTo>
                      <a:pt x="15" y="3"/>
                      <a:pt x="15" y="3"/>
                      <a:pt x="1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4" name="Freeform 10">
                <a:extLst>
                  <a:ext uri="{FF2B5EF4-FFF2-40B4-BE49-F238E27FC236}">
                    <a16:creationId xmlns:a16="http://schemas.microsoft.com/office/drawing/2014/main" id="{F09AC471-29CE-4BDA-7A9B-3AE274CA8589}"/>
                  </a:ext>
                </a:extLst>
              </p:cNvPr>
              <p:cNvSpPr>
                <a:spLocks noEditPoints="1"/>
              </p:cNvSpPr>
              <p:nvPr/>
            </p:nvSpPr>
            <p:spPr bwMode="auto">
              <a:xfrm>
                <a:off x="11055972" y="6354965"/>
                <a:ext cx="39905" cy="50547"/>
              </a:xfrm>
              <a:custGeom>
                <a:avLst/>
                <a:gdLst>
                  <a:gd name="T0" fmla="*/ 14 w 24"/>
                  <a:gd name="T1" fmla="*/ 12 h 30"/>
                  <a:gd name="T2" fmla="*/ 7 w 24"/>
                  <a:gd name="T3" fmla="*/ 14 h 30"/>
                  <a:gd name="T4" fmla="*/ 13 w 24"/>
                  <a:gd name="T5" fmla="*/ 6 h 30"/>
                  <a:gd name="T6" fmla="*/ 18 w 24"/>
                  <a:gd name="T7" fmla="*/ 3 h 30"/>
                  <a:gd name="T8" fmla="*/ 20 w 24"/>
                  <a:gd name="T9" fmla="*/ 5 h 30"/>
                  <a:gd name="T10" fmla="*/ 14 w 24"/>
                  <a:gd name="T11" fmla="*/ 12 h 30"/>
                  <a:gd name="T12" fmla="*/ 14 w 24"/>
                  <a:gd name="T13" fmla="*/ 12 h 30"/>
                  <a:gd name="T14" fmla="*/ 17 w 24"/>
                  <a:gd name="T15" fmla="*/ 24 h 30"/>
                  <a:gd name="T16" fmla="*/ 18 w 24"/>
                  <a:gd name="T17" fmla="*/ 23 h 30"/>
                  <a:gd name="T18" fmla="*/ 17 w 24"/>
                  <a:gd name="T19" fmla="*/ 22 h 30"/>
                  <a:gd name="T20" fmla="*/ 16 w 24"/>
                  <a:gd name="T21" fmla="*/ 22 h 30"/>
                  <a:gd name="T22" fmla="*/ 8 w 24"/>
                  <a:gd name="T23" fmla="*/ 27 h 30"/>
                  <a:gd name="T24" fmla="*/ 4 w 24"/>
                  <a:gd name="T25" fmla="*/ 22 h 30"/>
                  <a:gd name="T26" fmla="*/ 6 w 24"/>
                  <a:gd name="T27" fmla="*/ 16 h 30"/>
                  <a:gd name="T28" fmla="*/ 14 w 24"/>
                  <a:gd name="T29" fmla="*/ 15 h 30"/>
                  <a:gd name="T30" fmla="*/ 24 w 24"/>
                  <a:gd name="T31" fmla="*/ 5 h 30"/>
                  <a:gd name="T32" fmla="*/ 19 w 24"/>
                  <a:gd name="T33" fmla="*/ 0 h 30"/>
                  <a:gd name="T34" fmla="*/ 0 w 24"/>
                  <a:gd name="T35" fmla="*/ 23 h 30"/>
                  <a:gd name="T36" fmla="*/ 6 w 24"/>
                  <a:gd name="T37" fmla="*/ 30 h 30"/>
                  <a:gd name="T38" fmla="*/ 17 w 24"/>
                  <a:gd name="T39" fmla="*/ 24 h 30"/>
                  <a:gd name="T40" fmla="*/ 17 w 24"/>
                  <a:gd name="T4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30">
                    <a:moveTo>
                      <a:pt x="14" y="12"/>
                    </a:moveTo>
                    <a:cubicBezTo>
                      <a:pt x="11" y="13"/>
                      <a:pt x="9" y="14"/>
                      <a:pt x="7" y="14"/>
                    </a:cubicBezTo>
                    <a:cubicBezTo>
                      <a:pt x="9" y="11"/>
                      <a:pt x="11" y="8"/>
                      <a:pt x="13" y="6"/>
                    </a:cubicBezTo>
                    <a:cubicBezTo>
                      <a:pt x="14" y="4"/>
                      <a:pt x="16" y="3"/>
                      <a:pt x="18" y="3"/>
                    </a:cubicBezTo>
                    <a:cubicBezTo>
                      <a:pt x="20" y="3"/>
                      <a:pt x="20" y="4"/>
                      <a:pt x="20" y="5"/>
                    </a:cubicBezTo>
                    <a:cubicBezTo>
                      <a:pt x="20" y="9"/>
                      <a:pt x="17" y="11"/>
                      <a:pt x="14" y="12"/>
                    </a:cubicBezTo>
                    <a:cubicBezTo>
                      <a:pt x="14" y="12"/>
                      <a:pt x="14" y="12"/>
                      <a:pt x="14" y="12"/>
                    </a:cubicBezTo>
                    <a:close/>
                    <a:moveTo>
                      <a:pt x="17" y="24"/>
                    </a:moveTo>
                    <a:cubicBezTo>
                      <a:pt x="18" y="23"/>
                      <a:pt x="18" y="23"/>
                      <a:pt x="18" y="23"/>
                    </a:cubicBezTo>
                    <a:cubicBezTo>
                      <a:pt x="18" y="22"/>
                      <a:pt x="17" y="22"/>
                      <a:pt x="17" y="22"/>
                    </a:cubicBezTo>
                    <a:cubicBezTo>
                      <a:pt x="17" y="22"/>
                      <a:pt x="16" y="22"/>
                      <a:pt x="16" y="22"/>
                    </a:cubicBezTo>
                    <a:cubicBezTo>
                      <a:pt x="14" y="24"/>
                      <a:pt x="12" y="27"/>
                      <a:pt x="8" y="27"/>
                    </a:cubicBezTo>
                    <a:cubicBezTo>
                      <a:pt x="6" y="27"/>
                      <a:pt x="4" y="25"/>
                      <a:pt x="4" y="22"/>
                    </a:cubicBezTo>
                    <a:cubicBezTo>
                      <a:pt x="4" y="20"/>
                      <a:pt x="5" y="18"/>
                      <a:pt x="6" y="16"/>
                    </a:cubicBezTo>
                    <a:cubicBezTo>
                      <a:pt x="8" y="16"/>
                      <a:pt x="12" y="15"/>
                      <a:pt x="14" y="15"/>
                    </a:cubicBezTo>
                    <a:cubicBezTo>
                      <a:pt x="21" y="12"/>
                      <a:pt x="24" y="9"/>
                      <a:pt x="24" y="5"/>
                    </a:cubicBezTo>
                    <a:cubicBezTo>
                      <a:pt x="24" y="2"/>
                      <a:pt x="22" y="0"/>
                      <a:pt x="19" y="0"/>
                    </a:cubicBezTo>
                    <a:cubicBezTo>
                      <a:pt x="11" y="0"/>
                      <a:pt x="0" y="12"/>
                      <a:pt x="0" y="23"/>
                    </a:cubicBezTo>
                    <a:cubicBezTo>
                      <a:pt x="0" y="27"/>
                      <a:pt x="2" y="30"/>
                      <a:pt x="6" y="30"/>
                    </a:cubicBezTo>
                    <a:cubicBezTo>
                      <a:pt x="11" y="30"/>
                      <a:pt x="14" y="27"/>
                      <a:pt x="17" y="24"/>
                    </a:cubicBezTo>
                    <a:cubicBezTo>
                      <a:pt x="17" y="24"/>
                      <a:pt x="17" y="24"/>
                      <a:pt x="17"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5" name="Freeform 11">
                <a:extLst>
                  <a:ext uri="{FF2B5EF4-FFF2-40B4-BE49-F238E27FC236}">
                    <a16:creationId xmlns:a16="http://schemas.microsoft.com/office/drawing/2014/main" id="{1EFC98C9-12EA-C5DD-10AC-2A7A9E2063AC}"/>
                  </a:ext>
                </a:extLst>
              </p:cNvPr>
              <p:cNvSpPr>
                <a:spLocks noEditPoints="1"/>
              </p:cNvSpPr>
              <p:nvPr/>
            </p:nvSpPr>
            <p:spPr bwMode="auto">
              <a:xfrm>
                <a:off x="11139329" y="6354965"/>
                <a:ext cx="41679" cy="50547"/>
              </a:xfrm>
              <a:custGeom>
                <a:avLst/>
                <a:gdLst>
                  <a:gd name="T0" fmla="*/ 14 w 25"/>
                  <a:gd name="T1" fmla="*/ 12 h 30"/>
                  <a:gd name="T2" fmla="*/ 7 w 25"/>
                  <a:gd name="T3" fmla="*/ 14 h 30"/>
                  <a:gd name="T4" fmla="*/ 13 w 25"/>
                  <a:gd name="T5" fmla="*/ 6 h 30"/>
                  <a:gd name="T6" fmla="*/ 18 w 25"/>
                  <a:gd name="T7" fmla="*/ 3 h 30"/>
                  <a:gd name="T8" fmla="*/ 21 w 25"/>
                  <a:gd name="T9" fmla="*/ 5 h 30"/>
                  <a:gd name="T10" fmla="*/ 14 w 25"/>
                  <a:gd name="T11" fmla="*/ 12 h 30"/>
                  <a:gd name="T12" fmla="*/ 14 w 25"/>
                  <a:gd name="T13" fmla="*/ 12 h 30"/>
                  <a:gd name="T14" fmla="*/ 18 w 25"/>
                  <a:gd name="T15" fmla="*/ 24 h 30"/>
                  <a:gd name="T16" fmla="*/ 18 w 25"/>
                  <a:gd name="T17" fmla="*/ 23 h 30"/>
                  <a:gd name="T18" fmla="*/ 17 w 25"/>
                  <a:gd name="T19" fmla="*/ 22 h 30"/>
                  <a:gd name="T20" fmla="*/ 16 w 25"/>
                  <a:gd name="T21" fmla="*/ 22 h 30"/>
                  <a:gd name="T22" fmla="*/ 9 w 25"/>
                  <a:gd name="T23" fmla="*/ 27 h 30"/>
                  <a:gd name="T24" fmla="*/ 5 w 25"/>
                  <a:gd name="T25" fmla="*/ 22 h 30"/>
                  <a:gd name="T26" fmla="*/ 6 w 25"/>
                  <a:gd name="T27" fmla="*/ 16 h 30"/>
                  <a:gd name="T28" fmla="*/ 14 w 25"/>
                  <a:gd name="T29" fmla="*/ 15 h 30"/>
                  <a:gd name="T30" fmla="*/ 25 w 25"/>
                  <a:gd name="T31" fmla="*/ 5 h 30"/>
                  <a:gd name="T32" fmla="*/ 20 w 25"/>
                  <a:gd name="T33" fmla="*/ 0 h 30"/>
                  <a:gd name="T34" fmla="*/ 0 w 25"/>
                  <a:gd name="T35" fmla="*/ 23 h 30"/>
                  <a:gd name="T36" fmla="*/ 6 w 25"/>
                  <a:gd name="T37" fmla="*/ 30 h 30"/>
                  <a:gd name="T38" fmla="*/ 18 w 25"/>
                  <a:gd name="T39" fmla="*/ 24 h 30"/>
                  <a:gd name="T40" fmla="*/ 18 w 25"/>
                  <a:gd name="T4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30">
                    <a:moveTo>
                      <a:pt x="14" y="12"/>
                    </a:moveTo>
                    <a:cubicBezTo>
                      <a:pt x="11" y="13"/>
                      <a:pt x="9" y="14"/>
                      <a:pt x="7" y="14"/>
                    </a:cubicBezTo>
                    <a:cubicBezTo>
                      <a:pt x="9" y="11"/>
                      <a:pt x="11" y="8"/>
                      <a:pt x="13" y="6"/>
                    </a:cubicBezTo>
                    <a:cubicBezTo>
                      <a:pt x="14" y="4"/>
                      <a:pt x="16" y="3"/>
                      <a:pt x="18" y="3"/>
                    </a:cubicBezTo>
                    <a:cubicBezTo>
                      <a:pt x="20" y="3"/>
                      <a:pt x="21" y="4"/>
                      <a:pt x="21" y="5"/>
                    </a:cubicBezTo>
                    <a:cubicBezTo>
                      <a:pt x="21" y="9"/>
                      <a:pt x="18" y="11"/>
                      <a:pt x="14" y="12"/>
                    </a:cubicBezTo>
                    <a:cubicBezTo>
                      <a:pt x="14" y="12"/>
                      <a:pt x="14" y="12"/>
                      <a:pt x="14" y="12"/>
                    </a:cubicBezTo>
                    <a:close/>
                    <a:moveTo>
                      <a:pt x="18" y="24"/>
                    </a:moveTo>
                    <a:cubicBezTo>
                      <a:pt x="18" y="23"/>
                      <a:pt x="18" y="23"/>
                      <a:pt x="18" y="23"/>
                    </a:cubicBezTo>
                    <a:cubicBezTo>
                      <a:pt x="18" y="22"/>
                      <a:pt x="18" y="22"/>
                      <a:pt x="17" y="22"/>
                    </a:cubicBezTo>
                    <a:cubicBezTo>
                      <a:pt x="17" y="22"/>
                      <a:pt x="17" y="22"/>
                      <a:pt x="16" y="22"/>
                    </a:cubicBezTo>
                    <a:cubicBezTo>
                      <a:pt x="15" y="24"/>
                      <a:pt x="12" y="27"/>
                      <a:pt x="9" y="27"/>
                    </a:cubicBezTo>
                    <a:cubicBezTo>
                      <a:pt x="6" y="27"/>
                      <a:pt x="5" y="25"/>
                      <a:pt x="5" y="22"/>
                    </a:cubicBezTo>
                    <a:cubicBezTo>
                      <a:pt x="5" y="20"/>
                      <a:pt x="6" y="18"/>
                      <a:pt x="6" y="16"/>
                    </a:cubicBezTo>
                    <a:cubicBezTo>
                      <a:pt x="8" y="16"/>
                      <a:pt x="12" y="15"/>
                      <a:pt x="14" y="15"/>
                    </a:cubicBezTo>
                    <a:cubicBezTo>
                      <a:pt x="21" y="12"/>
                      <a:pt x="25" y="9"/>
                      <a:pt x="25" y="5"/>
                    </a:cubicBezTo>
                    <a:cubicBezTo>
                      <a:pt x="25" y="2"/>
                      <a:pt x="23" y="0"/>
                      <a:pt x="20" y="0"/>
                    </a:cubicBezTo>
                    <a:cubicBezTo>
                      <a:pt x="11" y="0"/>
                      <a:pt x="0" y="12"/>
                      <a:pt x="0" y="23"/>
                    </a:cubicBezTo>
                    <a:cubicBezTo>
                      <a:pt x="0" y="27"/>
                      <a:pt x="2" y="30"/>
                      <a:pt x="6" y="30"/>
                    </a:cubicBezTo>
                    <a:cubicBezTo>
                      <a:pt x="11" y="30"/>
                      <a:pt x="15" y="27"/>
                      <a:pt x="18" y="24"/>
                    </a:cubicBezTo>
                    <a:cubicBezTo>
                      <a:pt x="18" y="24"/>
                      <a:pt x="18" y="24"/>
                      <a:pt x="18"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6" name="Freeform 12">
                <a:extLst>
                  <a:ext uri="{FF2B5EF4-FFF2-40B4-BE49-F238E27FC236}">
                    <a16:creationId xmlns:a16="http://schemas.microsoft.com/office/drawing/2014/main" id="{6A022F43-1603-D016-176A-2B54DD4ECC78}"/>
                  </a:ext>
                </a:extLst>
              </p:cNvPr>
              <p:cNvSpPr>
                <a:spLocks noEditPoints="1"/>
              </p:cNvSpPr>
              <p:nvPr/>
            </p:nvSpPr>
            <p:spPr bwMode="auto">
              <a:xfrm>
                <a:off x="11085236" y="6354965"/>
                <a:ext cx="60301" cy="67395"/>
              </a:xfrm>
              <a:custGeom>
                <a:avLst/>
                <a:gdLst>
                  <a:gd name="T0" fmla="*/ 13 w 36"/>
                  <a:gd name="T1" fmla="*/ 38 h 40"/>
                  <a:gd name="T2" fmla="*/ 5 w 36"/>
                  <a:gd name="T3" fmla="*/ 33 h 40"/>
                  <a:gd name="T4" fmla="*/ 12 w 36"/>
                  <a:gd name="T5" fmla="*/ 27 h 40"/>
                  <a:gd name="T6" fmla="*/ 17 w 36"/>
                  <a:gd name="T7" fmla="*/ 30 h 40"/>
                  <a:gd name="T8" fmla="*/ 20 w 36"/>
                  <a:gd name="T9" fmla="*/ 33 h 40"/>
                  <a:gd name="T10" fmla="*/ 13 w 36"/>
                  <a:gd name="T11" fmla="*/ 38 h 40"/>
                  <a:gd name="T12" fmla="*/ 13 w 36"/>
                  <a:gd name="T13" fmla="*/ 38 h 40"/>
                  <a:gd name="T14" fmla="*/ 18 w 36"/>
                  <a:gd name="T15" fmla="*/ 16 h 40"/>
                  <a:gd name="T16" fmla="*/ 15 w 36"/>
                  <a:gd name="T17" fmla="*/ 13 h 40"/>
                  <a:gd name="T18" fmla="*/ 17 w 36"/>
                  <a:gd name="T19" fmla="*/ 7 h 40"/>
                  <a:gd name="T20" fmla="*/ 24 w 36"/>
                  <a:gd name="T21" fmla="*/ 2 h 40"/>
                  <a:gd name="T22" fmla="*/ 26 w 36"/>
                  <a:gd name="T23" fmla="*/ 5 h 40"/>
                  <a:gd name="T24" fmla="*/ 24 w 36"/>
                  <a:gd name="T25" fmla="*/ 11 h 40"/>
                  <a:gd name="T26" fmla="*/ 18 w 36"/>
                  <a:gd name="T27" fmla="*/ 16 h 40"/>
                  <a:gd name="T28" fmla="*/ 18 w 36"/>
                  <a:gd name="T29" fmla="*/ 16 h 40"/>
                  <a:gd name="T30" fmla="*/ 30 w 36"/>
                  <a:gd name="T31" fmla="*/ 7 h 40"/>
                  <a:gd name="T32" fmla="*/ 30 w 36"/>
                  <a:gd name="T33" fmla="*/ 4 h 40"/>
                  <a:gd name="T34" fmla="*/ 31 w 36"/>
                  <a:gd name="T35" fmla="*/ 3 h 40"/>
                  <a:gd name="T36" fmla="*/ 35 w 36"/>
                  <a:gd name="T37" fmla="*/ 3 h 40"/>
                  <a:gd name="T38" fmla="*/ 36 w 36"/>
                  <a:gd name="T39" fmla="*/ 2 h 40"/>
                  <a:gd name="T40" fmla="*/ 34 w 36"/>
                  <a:gd name="T41" fmla="*/ 0 h 40"/>
                  <a:gd name="T42" fmla="*/ 30 w 36"/>
                  <a:gd name="T43" fmla="*/ 1 h 40"/>
                  <a:gd name="T44" fmla="*/ 29 w 36"/>
                  <a:gd name="T45" fmla="*/ 2 h 40"/>
                  <a:gd name="T46" fmla="*/ 28 w 36"/>
                  <a:gd name="T47" fmla="*/ 1 h 40"/>
                  <a:gd name="T48" fmla="*/ 23 w 36"/>
                  <a:gd name="T49" fmla="*/ 0 h 40"/>
                  <a:gd name="T50" fmla="*/ 14 w 36"/>
                  <a:gd name="T51" fmla="*/ 5 h 40"/>
                  <a:gd name="T52" fmla="*/ 11 w 36"/>
                  <a:gd name="T53" fmla="*/ 12 h 40"/>
                  <a:gd name="T54" fmla="*/ 12 w 36"/>
                  <a:gd name="T55" fmla="*/ 16 h 40"/>
                  <a:gd name="T56" fmla="*/ 13 w 36"/>
                  <a:gd name="T57" fmla="*/ 16 h 40"/>
                  <a:gd name="T58" fmla="*/ 11 w 36"/>
                  <a:gd name="T59" fmla="*/ 17 h 40"/>
                  <a:gd name="T60" fmla="*/ 7 w 36"/>
                  <a:gd name="T61" fmla="*/ 21 h 40"/>
                  <a:gd name="T62" fmla="*/ 10 w 36"/>
                  <a:gd name="T63" fmla="*/ 26 h 40"/>
                  <a:gd name="T64" fmla="*/ 0 w 36"/>
                  <a:gd name="T65" fmla="*/ 33 h 40"/>
                  <a:gd name="T66" fmla="*/ 13 w 36"/>
                  <a:gd name="T67" fmla="*/ 40 h 40"/>
                  <a:gd name="T68" fmla="*/ 25 w 36"/>
                  <a:gd name="T69" fmla="*/ 32 h 40"/>
                  <a:gd name="T70" fmla="*/ 18 w 36"/>
                  <a:gd name="T71" fmla="*/ 25 h 40"/>
                  <a:gd name="T72" fmla="*/ 11 w 36"/>
                  <a:gd name="T73" fmla="*/ 20 h 40"/>
                  <a:gd name="T74" fmla="*/ 14 w 36"/>
                  <a:gd name="T75" fmla="*/ 18 h 40"/>
                  <a:gd name="T76" fmla="*/ 18 w 36"/>
                  <a:gd name="T77" fmla="*/ 19 h 40"/>
                  <a:gd name="T78" fmla="*/ 29 w 36"/>
                  <a:gd name="T79" fmla="*/ 12 h 40"/>
                  <a:gd name="T80" fmla="*/ 30 w 36"/>
                  <a:gd name="T81" fmla="*/ 7 h 40"/>
                  <a:gd name="T82" fmla="*/ 30 w 36"/>
                  <a:gd name="T83"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40">
                    <a:moveTo>
                      <a:pt x="13" y="38"/>
                    </a:moveTo>
                    <a:cubicBezTo>
                      <a:pt x="8" y="38"/>
                      <a:pt x="5" y="35"/>
                      <a:pt x="5" y="33"/>
                    </a:cubicBezTo>
                    <a:cubicBezTo>
                      <a:pt x="5" y="30"/>
                      <a:pt x="8" y="28"/>
                      <a:pt x="12" y="27"/>
                    </a:cubicBezTo>
                    <a:cubicBezTo>
                      <a:pt x="13" y="28"/>
                      <a:pt x="15" y="29"/>
                      <a:pt x="17" y="30"/>
                    </a:cubicBezTo>
                    <a:cubicBezTo>
                      <a:pt x="19" y="31"/>
                      <a:pt x="20" y="32"/>
                      <a:pt x="20" y="33"/>
                    </a:cubicBezTo>
                    <a:cubicBezTo>
                      <a:pt x="20" y="36"/>
                      <a:pt x="17" y="38"/>
                      <a:pt x="13" y="38"/>
                    </a:cubicBezTo>
                    <a:cubicBezTo>
                      <a:pt x="13" y="38"/>
                      <a:pt x="13" y="38"/>
                      <a:pt x="13" y="38"/>
                    </a:cubicBezTo>
                    <a:close/>
                    <a:moveTo>
                      <a:pt x="18" y="16"/>
                    </a:moveTo>
                    <a:cubicBezTo>
                      <a:pt x="16" y="16"/>
                      <a:pt x="15" y="15"/>
                      <a:pt x="15" y="13"/>
                    </a:cubicBezTo>
                    <a:cubicBezTo>
                      <a:pt x="15" y="12"/>
                      <a:pt x="16" y="10"/>
                      <a:pt x="17" y="7"/>
                    </a:cubicBezTo>
                    <a:cubicBezTo>
                      <a:pt x="19" y="4"/>
                      <a:pt x="21" y="2"/>
                      <a:pt x="24" y="2"/>
                    </a:cubicBezTo>
                    <a:cubicBezTo>
                      <a:pt x="25" y="2"/>
                      <a:pt x="26" y="3"/>
                      <a:pt x="26" y="5"/>
                    </a:cubicBezTo>
                    <a:cubicBezTo>
                      <a:pt x="26" y="6"/>
                      <a:pt x="26" y="9"/>
                      <a:pt x="24" y="11"/>
                    </a:cubicBezTo>
                    <a:cubicBezTo>
                      <a:pt x="22" y="16"/>
                      <a:pt x="19" y="16"/>
                      <a:pt x="18" y="16"/>
                    </a:cubicBezTo>
                    <a:cubicBezTo>
                      <a:pt x="18" y="16"/>
                      <a:pt x="18" y="16"/>
                      <a:pt x="18" y="16"/>
                    </a:cubicBezTo>
                    <a:close/>
                    <a:moveTo>
                      <a:pt x="30" y="7"/>
                    </a:moveTo>
                    <a:cubicBezTo>
                      <a:pt x="30" y="5"/>
                      <a:pt x="30" y="4"/>
                      <a:pt x="30" y="4"/>
                    </a:cubicBezTo>
                    <a:cubicBezTo>
                      <a:pt x="30" y="3"/>
                      <a:pt x="30" y="3"/>
                      <a:pt x="31" y="3"/>
                    </a:cubicBezTo>
                    <a:cubicBezTo>
                      <a:pt x="33" y="3"/>
                      <a:pt x="34" y="3"/>
                      <a:pt x="35" y="3"/>
                    </a:cubicBezTo>
                    <a:cubicBezTo>
                      <a:pt x="36" y="3"/>
                      <a:pt x="36" y="3"/>
                      <a:pt x="36" y="2"/>
                    </a:cubicBezTo>
                    <a:cubicBezTo>
                      <a:pt x="36" y="0"/>
                      <a:pt x="36" y="0"/>
                      <a:pt x="34" y="0"/>
                    </a:cubicBezTo>
                    <a:cubicBezTo>
                      <a:pt x="33" y="0"/>
                      <a:pt x="32" y="0"/>
                      <a:pt x="30" y="1"/>
                    </a:cubicBezTo>
                    <a:cubicBezTo>
                      <a:pt x="30" y="1"/>
                      <a:pt x="29" y="2"/>
                      <a:pt x="29" y="2"/>
                    </a:cubicBezTo>
                    <a:cubicBezTo>
                      <a:pt x="29" y="2"/>
                      <a:pt x="28" y="2"/>
                      <a:pt x="28" y="1"/>
                    </a:cubicBezTo>
                    <a:cubicBezTo>
                      <a:pt x="27" y="1"/>
                      <a:pt x="26" y="0"/>
                      <a:pt x="23" y="0"/>
                    </a:cubicBezTo>
                    <a:cubicBezTo>
                      <a:pt x="20" y="0"/>
                      <a:pt x="16" y="2"/>
                      <a:pt x="14" y="5"/>
                    </a:cubicBezTo>
                    <a:cubicBezTo>
                      <a:pt x="12" y="8"/>
                      <a:pt x="11" y="10"/>
                      <a:pt x="11" y="12"/>
                    </a:cubicBezTo>
                    <a:cubicBezTo>
                      <a:pt x="11" y="13"/>
                      <a:pt x="12" y="15"/>
                      <a:pt x="12" y="16"/>
                    </a:cubicBezTo>
                    <a:cubicBezTo>
                      <a:pt x="13" y="16"/>
                      <a:pt x="13" y="16"/>
                      <a:pt x="13" y="16"/>
                    </a:cubicBezTo>
                    <a:cubicBezTo>
                      <a:pt x="13" y="17"/>
                      <a:pt x="12" y="17"/>
                      <a:pt x="11" y="17"/>
                    </a:cubicBezTo>
                    <a:cubicBezTo>
                      <a:pt x="9" y="17"/>
                      <a:pt x="7" y="19"/>
                      <a:pt x="7" y="21"/>
                    </a:cubicBezTo>
                    <a:cubicBezTo>
                      <a:pt x="7" y="23"/>
                      <a:pt x="8" y="24"/>
                      <a:pt x="10" y="26"/>
                    </a:cubicBezTo>
                    <a:cubicBezTo>
                      <a:pt x="6" y="27"/>
                      <a:pt x="0" y="29"/>
                      <a:pt x="0" y="33"/>
                    </a:cubicBezTo>
                    <a:cubicBezTo>
                      <a:pt x="0" y="37"/>
                      <a:pt x="5" y="40"/>
                      <a:pt x="13" y="40"/>
                    </a:cubicBezTo>
                    <a:cubicBezTo>
                      <a:pt x="20" y="40"/>
                      <a:pt x="25" y="37"/>
                      <a:pt x="25" y="32"/>
                    </a:cubicBezTo>
                    <a:cubicBezTo>
                      <a:pt x="25" y="30"/>
                      <a:pt x="22" y="27"/>
                      <a:pt x="18" y="25"/>
                    </a:cubicBezTo>
                    <a:cubicBezTo>
                      <a:pt x="14" y="23"/>
                      <a:pt x="11" y="22"/>
                      <a:pt x="11" y="20"/>
                    </a:cubicBezTo>
                    <a:cubicBezTo>
                      <a:pt x="11" y="19"/>
                      <a:pt x="12" y="18"/>
                      <a:pt x="14" y="18"/>
                    </a:cubicBezTo>
                    <a:cubicBezTo>
                      <a:pt x="15" y="18"/>
                      <a:pt x="17" y="19"/>
                      <a:pt x="18" y="19"/>
                    </a:cubicBezTo>
                    <a:cubicBezTo>
                      <a:pt x="21" y="19"/>
                      <a:pt x="26" y="18"/>
                      <a:pt x="29" y="12"/>
                    </a:cubicBezTo>
                    <a:cubicBezTo>
                      <a:pt x="29" y="10"/>
                      <a:pt x="30" y="8"/>
                      <a:pt x="30" y="7"/>
                    </a:cubicBezTo>
                    <a:cubicBezTo>
                      <a:pt x="30" y="7"/>
                      <a:pt x="30" y="7"/>
                      <a:pt x="3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7" name="Freeform 13">
                <a:extLst>
                  <a:ext uri="{FF2B5EF4-FFF2-40B4-BE49-F238E27FC236}">
                    <a16:creationId xmlns:a16="http://schemas.microsoft.com/office/drawing/2014/main" id="{7C1AF0A2-7B02-0BDA-A2E0-3F7E6E5B4453}"/>
                  </a:ext>
                </a:extLst>
              </p:cNvPr>
              <p:cNvSpPr>
                <a:spLocks/>
              </p:cNvSpPr>
              <p:nvPr/>
            </p:nvSpPr>
            <p:spPr bwMode="auto">
              <a:xfrm>
                <a:off x="10749146" y="6526114"/>
                <a:ext cx="430089" cy="4434"/>
              </a:xfrm>
              <a:custGeom>
                <a:avLst/>
                <a:gdLst>
                  <a:gd name="T0" fmla="*/ 485 w 485"/>
                  <a:gd name="T1" fmla="*/ 0 h 5"/>
                  <a:gd name="T2" fmla="*/ 0 w 485"/>
                  <a:gd name="T3" fmla="*/ 0 h 5"/>
                  <a:gd name="T4" fmla="*/ 0 w 485"/>
                  <a:gd name="T5" fmla="*/ 5 h 5"/>
                  <a:gd name="T6" fmla="*/ 485 w 485"/>
                  <a:gd name="T7" fmla="*/ 5 h 5"/>
                  <a:gd name="T8" fmla="*/ 485 w 485"/>
                  <a:gd name="T9" fmla="*/ 0 h 5"/>
                  <a:gd name="T10" fmla="*/ 485 w 485"/>
                  <a:gd name="T11" fmla="*/ 0 h 5"/>
                </a:gdLst>
                <a:ahLst/>
                <a:cxnLst>
                  <a:cxn ang="0">
                    <a:pos x="T0" y="T1"/>
                  </a:cxn>
                  <a:cxn ang="0">
                    <a:pos x="T2" y="T3"/>
                  </a:cxn>
                  <a:cxn ang="0">
                    <a:pos x="T4" y="T5"/>
                  </a:cxn>
                  <a:cxn ang="0">
                    <a:pos x="T6" y="T7"/>
                  </a:cxn>
                  <a:cxn ang="0">
                    <a:pos x="T8" y="T9"/>
                  </a:cxn>
                  <a:cxn ang="0">
                    <a:pos x="T10" y="T11"/>
                  </a:cxn>
                </a:cxnLst>
                <a:rect l="0" t="0" r="r" b="b"/>
                <a:pathLst>
                  <a:path w="485" h="5">
                    <a:moveTo>
                      <a:pt x="485" y="0"/>
                    </a:moveTo>
                    <a:lnTo>
                      <a:pt x="0" y="0"/>
                    </a:lnTo>
                    <a:lnTo>
                      <a:pt x="0" y="5"/>
                    </a:lnTo>
                    <a:lnTo>
                      <a:pt x="485" y="5"/>
                    </a:lnTo>
                    <a:lnTo>
                      <a:pt x="485" y="0"/>
                    </a:lnTo>
                    <a:lnTo>
                      <a:pt x="4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8" name="Freeform 14">
                <a:extLst>
                  <a:ext uri="{FF2B5EF4-FFF2-40B4-BE49-F238E27FC236}">
                    <a16:creationId xmlns:a16="http://schemas.microsoft.com/office/drawing/2014/main" id="{48D62566-2DF0-8A89-61B0-DFB6E972F2D4}"/>
                  </a:ext>
                </a:extLst>
              </p:cNvPr>
              <p:cNvSpPr>
                <a:spLocks/>
              </p:cNvSpPr>
              <p:nvPr/>
            </p:nvSpPr>
            <p:spPr bwMode="auto">
              <a:xfrm>
                <a:off x="10749146" y="6545623"/>
                <a:ext cx="430089" cy="10641"/>
              </a:xfrm>
              <a:custGeom>
                <a:avLst/>
                <a:gdLst>
                  <a:gd name="T0" fmla="*/ 485 w 485"/>
                  <a:gd name="T1" fmla="*/ 0 h 12"/>
                  <a:gd name="T2" fmla="*/ 0 w 485"/>
                  <a:gd name="T3" fmla="*/ 0 h 12"/>
                  <a:gd name="T4" fmla="*/ 0 w 485"/>
                  <a:gd name="T5" fmla="*/ 12 h 12"/>
                  <a:gd name="T6" fmla="*/ 485 w 485"/>
                  <a:gd name="T7" fmla="*/ 12 h 12"/>
                  <a:gd name="T8" fmla="*/ 485 w 485"/>
                  <a:gd name="T9" fmla="*/ 0 h 12"/>
                  <a:gd name="T10" fmla="*/ 485 w 485"/>
                  <a:gd name="T11" fmla="*/ 0 h 12"/>
                </a:gdLst>
                <a:ahLst/>
                <a:cxnLst>
                  <a:cxn ang="0">
                    <a:pos x="T0" y="T1"/>
                  </a:cxn>
                  <a:cxn ang="0">
                    <a:pos x="T2" y="T3"/>
                  </a:cxn>
                  <a:cxn ang="0">
                    <a:pos x="T4" y="T5"/>
                  </a:cxn>
                  <a:cxn ang="0">
                    <a:pos x="T6" y="T7"/>
                  </a:cxn>
                  <a:cxn ang="0">
                    <a:pos x="T8" y="T9"/>
                  </a:cxn>
                  <a:cxn ang="0">
                    <a:pos x="T10" y="T11"/>
                  </a:cxn>
                </a:cxnLst>
                <a:rect l="0" t="0" r="r" b="b"/>
                <a:pathLst>
                  <a:path w="485" h="12">
                    <a:moveTo>
                      <a:pt x="485" y="0"/>
                    </a:moveTo>
                    <a:lnTo>
                      <a:pt x="0" y="0"/>
                    </a:lnTo>
                    <a:lnTo>
                      <a:pt x="0" y="12"/>
                    </a:lnTo>
                    <a:lnTo>
                      <a:pt x="485" y="12"/>
                    </a:lnTo>
                    <a:lnTo>
                      <a:pt x="485" y="0"/>
                    </a:lnTo>
                    <a:lnTo>
                      <a:pt x="4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9" name="Freeform 15">
                <a:extLst>
                  <a:ext uri="{FF2B5EF4-FFF2-40B4-BE49-F238E27FC236}">
                    <a16:creationId xmlns:a16="http://schemas.microsoft.com/office/drawing/2014/main" id="{F575BD41-4BA5-9D15-7B10-DF5AB291EE2B}"/>
                  </a:ext>
                </a:extLst>
              </p:cNvPr>
              <p:cNvSpPr>
                <a:spLocks/>
              </p:cNvSpPr>
              <p:nvPr/>
            </p:nvSpPr>
            <p:spPr bwMode="auto">
              <a:xfrm>
                <a:off x="11027595" y="6247665"/>
                <a:ext cx="83357" cy="78924"/>
              </a:xfrm>
              <a:custGeom>
                <a:avLst/>
                <a:gdLst>
                  <a:gd name="T0" fmla="*/ 44 w 50"/>
                  <a:gd name="T1" fmla="*/ 32 h 47"/>
                  <a:gd name="T2" fmla="*/ 49 w 50"/>
                  <a:gd name="T3" fmla="*/ 27 h 47"/>
                  <a:gd name="T4" fmla="*/ 50 w 50"/>
                  <a:gd name="T5" fmla="*/ 26 h 47"/>
                  <a:gd name="T6" fmla="*/ 49 w 50"/>
                  <a:gd name="T7" fmla="*/ 25 h 47"/>
                  <a:gd name="T8" fmla="*/ 30 w 50"/>
                  <a:gd name="T9" fmla="*/ 25 h 47"/>
                  <a:gd name="T10" fmla="*/ 28 w 50"/>
                  <a:gd name="T11" fmla="*/ 26 h 47"/>
                  <a:gd name="T12" fmla="*/ 30 w 50"/>
                  <a:gd name="T13" fmla="*/ 27 h 47"/>
                  <a:gd name="T14" fmla="*/ 36 w 50"/>
                  <a:gd name="T15" fmla="*/ 32 h 47"/>
                  <a:gd name="T16" fmla="*/ 36 w 50"/>
                  <a:gd name="T17" fmla="*/ 38 h 47"/>
                  <a:gd name="T18" fmla="*/ 35 w 50"/>
                  <a:gd name="T19" fmla="*/ 41 h 47"/>
                  <a:gd name="T20" fmla="*/ 25 w 50"/>
                  <a:gd name="T21" fmla="*/ 44 h 47"/>
                  <a:gd name="T22" fmla="*/ 8 w 50"/>
                  <a:gd name="T23" fmla="*/ 24 h 47"/>
                  <a:gd name="T24" fmla="*/ 26 w 50"/>
                  <a:gd name="T25" fmla="*/ 3 h 47"/>
                  <a:gd name="T26" fmla="*/ 43 w 50"/>
                  <a:gd name="T27" fmla="*/ 13 h 47"/>
                  <a:gd name="T28" fmla="*/ 44 w 50"/>
                  <a:gd name="T29" fmla="*/ 14 h 47"/>
                  <a:gd name="T30" fmla="*/ 45 w 50"/>
                  <a:gd name="T31" fmla="*/ 13 h 47"/>
                  <a:gd name="T32" fmla="*/ 45 w 50"/>
                  <a:gd name="T33" fmla="*/ 3 h 47"/>
                  <a:gd name="T34" fmla="*/ 44 w 50"/>
                  <a:gd name="T35" fmla="*/ 2 h 47"/>
                  <a:gd name="T36" fmla="*/ 43 w 50"/>
                  <a:gd name="T37" fmla="*/ 3 h 47"/>
                  <a:gd name="T38" fmla="*/ 42 w 50"/>
                  <a:gd name="T39" fmla="*/ 5 h 47"/>
                  <a:gd name="T40" fmla="*/ 40 w 50"/>
                  <a:gd name="T41" fmla="*/ 4 h 47"/>
                  <a:gd name="T42" fmla="*/ 26 w 50"/>
                  <a:gd name="T43" fmla="*/ 0 h 47"/>
                  <a:gd name="T44" fmla="*/ 0 w 50"/>
                  <a:gd name="T45" fmla="*/ 24 h 47"/>
                  <a:gd name="T46" fmla="*/ 25 w 50"/>
                  <a:gd name="T47" fmla="*/ 47 h 47"/>
                  <a:gd name="T48" fmla="*/ 44 w 50"/>
                  <a:gd name="T49" fmla="*/ 40 h 47"/>
                  <a:gd name="T50" fmla="*/ 44 w 50"/>
                  <a:gd name="T51"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47">
                    <a:moveTo>
                      <a:pt x="44" y="32"/>
                    </a:moveTo>
                    <a:cubicBezTo>
                      <a:pt x="44" y="28"/>
                      <a:pt x="46" y="27"/>
                      <a:pt x="49" y="27"/>
                    </a:cubicBezTo>
                    <a:cubicBezTo>
                      <a:pt x="49" y="27"/>
                      <a:pt x="50" y="27"/>
                      <a:pt x="50" y="26"/>
                    </a:cubicBezTo>
                    <a:cubicBezTo>
                      <a:pt x="50" y="26"/>
                      <a:pt x="49" y="25"/>
                      <a:pt x="49" y="25"/>
                    </a:cubicBezTo>
                    <a:cubicBezTo>
                      <a:pt x="30" y="25"/>
                      <a:pt x="30" y="25"/>
                      <a:pt x="30" y="25"/>
                    </a:cubicBezTo>
                    <a:cubicBezTo>
                      <a:pt x="29" y="25"/>
                      <a:pt x="28" y="26"/>
                      <a:pt x="28" y="26"/>
                    </a:cubicBezTo>
                    <a:cubicBezTo>
                      <a:pt x="28" y="27"/>
                      <a:pt x="29" y="27"/>
                      <a:pt x="30" y="27"/>
                    </a:cubicBezTo>
                    <a:cubicBezTo>
                      <a:pt x="33" y="28"/>
                      <a:pt x="36" y="28"/>
                      <a:pt x="36" y="32"/>
                    </a:cubicBezTo>
                    <a:cubicBezTo>
                      <a:pt x="36" y="38"/>
                      <a:pt x="36" y="38"/>
                      <a:pt x="36" y="38"/>
                    </a:cubicBezTo>
                    <a:cubicBezTo>
                      <a:pt x="36" y="39"/>
                      <a:pt x="36" y="40"/>
                      <a:pt x="35" y="41"/>
                    </a:cubicBezTo>
                    <a:cubicBezTo>
                      <a:pt x="31" y="44"/>
                      <a:pt x="28" y="44"/>
                      <a:pt x="25" y="44"/>
                    </a:cubicBezTo>
                    <a:cubicBezTo>
                      <a:pt x="13" y="44"/>
                      <a:pt x="8" y="34"/>
                      <a:pt x="8" y="24"/>
                    </a:cubicBezTo>
                    <a:cubicBezTo>
                      <a:pt x="8" y="10"/>
                      <a:pt x="16" y="3"/>
                      <a:pt x="26" y="3"/>
                    </a:cubicBezTo>
                    <a:cubicBezTo>
                      <a:pt x="34" y="3"/>
                      <a:pt x="40" y="7"/>
                      <a:pt x="43" y="13"/>
                    </a:cubicBezTo>
                    <a:cubicBezTo>
                      <a:pt x="44" y="14"/>
                      <a:pt x="44" y="14"/>
                      <a:pt x="44" y="14"/>
                    </a:cubicBezTo>
                    <a:cubicBezTo>
                      <a:pt x="45" y="14"/>
                      <a:pt x="45" y="14"/>
                      <a:pt x="45" y="13"/>
                    </a:cubicBezTo>
                    <a:cubicBezTo>
                      <a:pt x="45" y="3"/>
                      <a:pt x="45" y="3"/>
                      <a:pt x="45" y="3"/>
                    </a:cubicBezTo>
                    <a:cubicBezTo>
                      <a:pt x="45" y="3"/>
                      <a:pt x="45" y="2"/>
                      <a:pt x="44" y="2"/>
                    </a:cubicBezTo>
                    <a:cubicBezTo>
                      <a:pt x="44" y="2"/>
                      <a:pt x="44" y="3"/>
                      <a:pt x="43" y="3"/>
                    </a:cubicBezTo>
                    <a:cubicBezTo>
                      <a:pt x="43" y="4"/>
                      <a:pt x="43" y="5"/>
                      <a:pt x="42" y="5"/>
                    </a:cubicBezTo>
                    <a:cubicBezTo>
                      <a:pt x="41" y="5"/>
                      <a:pt x="40" y="5"/>
                      <a:pt x="40" y="4"/>
                    </a:cubicBezTo>
                    <a:cubicBezTo>
                      <a:pt x="36" y="2"/>
                      <a:pt x="33" y="0"/>
                      <a:pt x="26" y="0"/>
                    </a:cubicBezTo>
                    <a:cubicBezTo>
                      <a:pt x="14" y="0"/>
                      <a:pt x="0" y="7"/>
                      <a:pt x="0" y="24"/>
                    </a:cubicBezTo>
                    <a:cubicBezTo>
                      <a:pt x="0" y="41"/>
                      <a:pt x="13" y="47"/>
                      <a:pt x="25" y="47"/>
                    </a:cubicBezTo>
                    <a:cubicBezTo>
                      <a:pt x="35" y="47"/>
                      <a:pt x="42" y="42"/>
                      <a:pt x="44" y="40"/>
                    </a:cubicBezTo>
                    <a:cubicBezTo>
                      <a:pt x="44" y="32"/>
                      <a:pt x="44" y="32"/>
                      <a:pt x="4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0" name="Freeform 16">
                <a:extLst>
                  <a:ext uri="{FF2B5EF4-FFF2-40B4-BE49-F238E27FC236}">
                    <a16:creationId xmlns:a16="http://schemas.microsoft.com/office/drawing/2014/main" id="{B450E89D-CCD0-A901-FAC3-5DCE12F4387D}"/>
                  </a:ext>
                </a:extLst>
              </p:cNvPr>
              <p:cNvSpPr>
                <a:spLocks/>
              </p:cNvSpPr>
              <p:nvPr/>
            </p:nvSpPr>
            <p:spPr bwMode="auto">
              <a:xfrm>
                <a:off x="11113613" y="6247665"/>
                <a:ext cx="13302" cy="22170"/>
              </a:xfrm>
              <a:custGeom>
                <a:avLst/>
                <a:gdLst>
                  <a:gd name="T0" fmla="*/ 3 w 8"/>
                  <a:gd name="T1" fmla="*/ 7 h 13"/>
                  <a:gd name="T2" fmla="*/ 5 w 8"/>
                  <a:gd name="T3" fmla="*/ 6 h 13"/>
                  <a:gd name="T4" fmla="*/ 5 w 8"/>
                  <a:gd name="T5" fmla="*/ 7 h 13"/>
                  <a:gd name="T6" fmla="*/ 1 w 8"/>
                  <a:gd name="T7" fmla="*/ 12 h 13"/>
                  <a:gd name="T8" fmla="*/ 1 w 8"/>
                  <a:gd name="T9" fmla="*/ 13 h 13"/>
                  <a:gd name="T10" fmla="*/ 2 w 8"/>
                  <a:gd name="T11" fmla="*/ 13 h 13"/>
                  <a:gd name="T12" fmla="*/ 8 w 8"/>
                  <a:gd name="T13" fmla="*/ 5 h 13"/>
                  <a:gd name="T14" fmla="*/ 4 w 8"/>
                  <a:gd name="T15" fmla="*/ 0 h 13"/>
                  <a:gd name="T16" fmla="*/ 0 w 8"/>
                  <a:gd name="T17" fmla="*/ 4 h 13"/>
                  <a:gd name="T18" fmla="*/ 3 w 8"/>
                  <a:gd name="T19" fmla="*/ 7 h 13"/>
                  <a:gd name="T20" fmla="*/ 3 w 8"/>
                  <a:gd name="T21"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3">
                    <a:moveTo>
                      <a:pt x="3" y="7"/>
                    </a:moveTo>
                    <a:cubicBezTo>
                      <a:pt x="4" y="7"/>
                      <a:pt x="5" y="7"/>
                      <a:pt x="5" y="6"/>
                    </a:cubicBezTo>
                    <a:cubicBezTo>
                      <a:pt x="5" y="6"/>
                      <a:pt x="5" y="7"/>
                      <a:pt x="5" y="7"/>
                    </a:cubicBezTo>
                    <a:cubicBezTo>
                      <a:pt x="5" y="9"/>
                      <a:pt x="4" y="11"/>
                      <a:pt x="1" y="12"/>
                    </a:cubicBezTo>
                    <a:cubicBezTo>
                      <a:pt x="1" y="12"/>
                      <a:pt x="1" y="12"/>
                      <a:pt x="1" y="13"/>
                    </a:cubicBezTo>
                    <a:cubicBezTo>
                      <a:pt x="1" y="13"/>
                      <a:pt x="1" y="13"/>
                      <a:pt x="2" y="13"/>
                    </a:cubicBezTo>
                    <a:cubicBezTo>
                      <a:pt x="6" y="13"/>
                      <a:pt x="8" y="9"/>
                      <a:pt x="8" y="5"/>
                    </a:cubicBezTo>
                    <a:cubicBezTo>
                      <a:pt x="8" y="2"/>
                      <a:pt x="6" y="0"/>
                      <a:pt x="4" y="0"/>
                    </a:cubicBezTo>
                    <a:cubicBezTo>
                      <a:pt x="2" y="0"/>
                      <a:pt x="0" y="1"/>
                      <a:pt x="0" y="4"/>
                    </a:cubicBezTo>
                    <a:cubicBezTo>
                      <a:pt x="0" y="6"/>
                      <a:pt x="1" y="7"/>
                      <a:pt x="3" y="7"/>
                    </a:cubicBezTo>
                    <a:cubicBezTo>
                      <a:pt x="3" y="7"/>
                      <a:pt x="3" y="7"/>
                      <a:pt x="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1" name="Freeform 17">
                <a:extLst>
                  <a:ext uri="{FF2B5EF4-FFF2-40B4-BE49-F238E27FC236}">
                    <a16:creationId xmlns:a16="http://schemas.microsoft.com/office/drawing/2014/main" id="{7DB348EA-016B-46AB-31E5-60B57B20A1E7}"/>
                  </a:ext>
                </a:extLst>
              </p:cNvPr>
              <p:cNvSpPr>
                <a:spLocks/>
              </p:cNvSpPr>
              <p:nvPr/>
            </p:nvSpPr>
            <p:spPr bwMode="auto">
              <a:xfrm>
                <a:off x="11132235" y="6247665"/>
                <a:ext cx="53207" cy="78924"/>
              </a:xfrm>
              <a:custGeom>
                <a:avLst/>
                <a:gdLst>
                  <a:gd name="T0" fmla="*/ 27 w 32"/>
                  <a:gd name="T1" fmla="*/ 12 h 47"/>
                  <a:gd name="T2" fmla="*/ 28 w 32"/>
                  <a:gd name="T3" fmla="*/ 11 h 47"/>
                  <a:gd name="T4" fmla="*/ 27 w 32"/>
                  <a:gd name="T5" fmla="*/ 1 h 47"/>
                  <a:gd name="T6" fmla="*/ 26 w 32"/>
                  <a:gd name="T7" fmla="*/ 0 h 47"/>
                  <a:gd name="T8" fmla="*/ 25 w 32"/>
                  <a:gd name="T9" fmla="*/ 1 h 47"/>
                  <a:gd name="T10" fmla="*/ 23 w 32"/>
                  <a:gd name="T11" fmla="*/ 2 h 47"/>
                  <a:gd name="T12" fmla="*/ 15 w 32"/>
                  <a:gd name="T13" fmla="*/ 0 h 47"/>
                  <a:gd name="T14" fmla="*/ 2 w 32"/>
                  <a:gd name="T15" fmla="*/ 11 h 47"/>
                  <a:gd name="T16" fmla="*/ 14 w 32"/>
                  <a:gd name="T17" fmla="*/ 25 h 47"/>
                  <a:gd name="T18" fmla="*/ 25 w 32"/>
                  <a:gd name="T19" fmla="*/ 35 h 47"/>
                  <a:gd name="T20" fmla="*/ 15 w 32"/>
                  <a:gd name="T21" fmla="*/ 44 h 47"/>
                  <a:gd name="T22" fmla="*/ 2 w 32"/>
                  <a:gd name="T23" fmla="*/ 34 h 47"/>
                  <a:gd name="T24" fmla="*/ 1 w 32"/>
                  <a:gd name="T25" fmla="*/ 33 h 47"/>
                  <a:gd name="T26" fmla="*/ 0 w 32"/>
                  <a:gd name="T27" fmla="*/ 34 h 47"/>
                  <a:gd name="T28" fmla="*/ 0 w 32"/>
                  <a:gd name="T29" fmla="*/ 45 h 47"/>
                  <a:gd name="T30" fmla="*/ 1 w 32"/>
                  <a:gd name="T31" fmla="*/ 46 h 47"/>
                  <a:gd name="T32" fmla="*/ 2 w 32"/>
                  <a:gd name="T33" fmla="*/ 45 h 47"/>
                  <a:gd name="T34" fmla="*/ 4 w 32"/>
                  <a:gd name="T35" fmla="*/ 44 h 47"/>
                  <a:gd name="T36" fmla="*/ 16 w 32"/>
                  <a:gd name="T37" fmla="*/ 47 h 47"/>
                  <a:gd name="T38" fmla="*/ 32 w 32"/>
                  <a:gd name="T39" fmla="*/ 33 h 47"/>
                  <a:gd name="T40" fmla="*/ 18 w 32"/>
                  <a:gd name="T41" fmla="*/ 19 h 47"/>
                  <a:gd name="T42" fmla="*/ 8 w 32"/>
                  <a:gd name="T43" fmla="*/ 10 h 47"/>
                  <a:gd name="T44" fmla="*/ 16 w 32"/>
                  <a:gd name="T45" fmla="*/ 3 h 47"/>
                  <a:gd name="T46" fmla="*/ 26 w 32"/>
                  <a:gd name="T47" fmla="*/ 11 h 47"/>
                  <a:gd name="T48" fmla="*/ 27 w 32"/>
                  <a:gd name="T49" fmla="*/ 12 h 47"/>
                  <a:gd name="T50" fmla="*/ 27 w 32"/>
                  <a:gd name="T51"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47">
                    <a:moveTo>
                      <a:pt x="27" y="12"/>
                    </a:moveTo>
                    <a:cubicBezTo>
                      <a:pt x="28" y="12"/>
                      <a:pt x="28" y="11"/>
                      <a:pt x="28" y="11"/>
                    </a:cubicBezTo>
                    <a:cubicBezTo>
                      <a:pt x="27" y="1"/>
                      <a:pt x="27" y="1"/>
                      <a:pt x="27" y="1"/>
                    </a:cubicBezTo>
                    <a:cubicBezTo>
                      <a:pt x="26" y="0"/>
                      <a:pt x="26" y="0"/>
                      <a:pt x="26" y="0"/>
                    </a:cubicBezTo>
                    <a:cubicBezTo>
                      <a:pt x="25" y="0"/>
                      <a:pt x="25" y="0"/>
                      <a:pt x="25" y="1"/>
                    </a:cubicBezTo>
                    <a:cubicBezTo>
                      <a:pt x="25" y="1"/>
                      <a:pt x="24" y="2"/>
                      <a:pt x="23" y="2"/>
                    </a:cubicBezTo>
                    <a:cubicBezTo>
                      <a:pt x="22" y="2"/>
                      <a:pt x="20" y="0"/>
                      <a:pt x="15" y="0"/>
                    </a:cubicBezTo>
                    <a:cubicBezTo>
                      <a:pt x="9" y="0"/>
                      <a:pt x="2" y="3"/>
                      <a:pt x="2" y="11"/>
                    </a:cubicBezTo>
                    <a:cubicBezTo>
                      <a:pt x="2" y="20"/>
                      <a:pt x="8" y="23"/>
                      <a:pt x="14" y="25"/>
                    </a:cubicBezTo>
                    <a:cubicBezTo>
                      <a:pt x="21" y="27"/>
                      <a:pt x="25" y="29"/>
                      <a:pt x="25" y="35"/>
                    </a:cubicBezTo>
                    <a:cubicBezTo>
                      <a:pt x="25" y="41"/>
                      <a:pt x="20" y="44"/>
                      <a:pt x="15" y="44"/>
                    </a:cubicBezTo>
                    <a:cubicBezTo>
                      <a:pt x="10" y="44"/>
                      <a:pt x="4" y="41"/>
                      <a:pt x="2" y="34"/>
                    </a:cubicBezTo>
                    <a:cubicBezTo>
                      <a:pt x="2" y="33"/>
                      <a:pt x="2" y="33"/>
                      <a:pt x="1" y="33"/>
                    </a:cubicBezTo>
                    <a:cubicBezTo>
                      <a:pt x="0" y="33"/>
                      <a:pt x="0" y="33"/>
                      <a:pt x="0" y="34"/>
                    </a:cubicBezTo>
                    <a:cubicBezTo>
                      <a:pt x="0" y="45"/>
                      <a:pt x="0" y="45"/>
                      <a:pt x="0" y="45"/>
                    </a:cubicBezTo>
                    <a:cubicBezTo>
                      <a:pt x="0" y="45"/>
                      <a:pt x="0" y="46"/>
                      <a:pt x="1" y="46"/>
                    </a:cubicBezTo>
                    <a:cubicBezTo>
                      <a:pt x="1" y="46"/>
                      <a:pt x="2" y="46"/>
                      <a:pt x="2" y="45"/>
                    </a:cubicBezTo>
                    <a:cubicBezTo>
                      <a:pt x="2" y="45"/>
                      <a:pt x="3" y="44"/>
                      <a:pt x="4" y="44"/>
                    </a:cubicBezTo>
                    <a:cubicBezTo>
                      <a:pt x="6" y="44"/>
                      <a:pt x="9" y="47"/>
                      <a:pt x="16" y="47"/>
                    </a:cubicBezTo>
                    <a:cubicBezTo>
                      <a:pt x="22" y="47"/>
                      <a:pt x="32" y="44"/>
                      <a:pt x="32" y="33"/>
                    </a:cubicBezTo>
                    <a:cubicBezTo>
                      <a:pt x="32" y="28"/>
                      <a:pt x="30" y="22"/>
                      <a:pt x="18" y="19"/>
                    </a:cubicBezTo>
                    <a:cubicBezTo>
                      <a:pt x="10" y="17"/>
                      <a:pt x="8" y="14"/>
                      <a:pt x="8" y="10"/>
                    </a:cubicBezTo>
                    <a:cubicBezTo>
                      <a:pt x="8" y="6"/>
                      <a:pt x="10" y="3"/>
                      <a:pt x="16" y="3"/>
                    </a:cubicBezTo>
                    <a:cubicBezTo>
                      <a:pt x="19" y="3"/>
                      <a:pt x="23" y="5"/>
                      <a:pt x="26" y="11"/>
                    </a:cubicBezTo>
                    <a:cubicBezTo>
                      <a:pt x="27" y="11"/>
                      <a:pt x="27" y="12"/>
                      <a:pt x="27" y="12"/>
                    </a:cubicBezTo>
                    <a:cubicBezTo>
                      <a:pt x="27" y="12"/>
                      <a:pt x="27" y="12"/>
                      <a:pt x="27"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2" name="Freeform 18">
                <a:extLst>
                  <a:ext uri="{FF2B5EF4-FFF2-40B4-BE49-F238E27FC236}">
                    <a16:creationId xmlns:a16="http://schemas.microsoft.com/office/drawing/2014/main" id="{03D9CBEF-C062-DD27-8AEC-819102E4A901}"/>
                  </a:ext>
                </a:extLst>
              </p:cNvPr>
              <p:cNvSpPr>
                <a:spLocks/>
              </p:cNvSpPr>
              <p:nvPr/>
            </p:nvSpPr>
            <p:spPr bwMode="auto">
              <a:xfrm>
                <a:off x="10892804" y="6249439"/>
                <a:ext cx="31038" cy="77150"/>
              </a:xfrm>
              <a:custGeom>
                <a:avLst/>
                <a:gdLst>
                  <a:gd name="T0" fmla="*/ 13 w 19"/>
                  <a:gd name="T1" fmla="*/ 7 h 46"/>
                  <a:gd name="T2" fmla="*/ 18 w 19"/>
                  <a:gd name="T3" fmla="*/ 1 h 46"/>
                  <a:gd name="T4" fmla="*/ 19 w 19"/>
                  <a:gd name="T5" fmla="*/ 0 h 46"/>
                  <a:gd name="T6" fmla="*/ 18 w 19"/>
                  <a:gd name="T7" fmla="*/ 0 h 46"/>
                  <a:gd name="T8" fmla="*/ 1 w 19"/>
                  <a:gd name="T9" fmla="*/ 0 h 46"/>
                  <a:gd name="T10" fmla="*/ 0 w 19"/>
                  <a:gd name="T11" fmla="*/ 0 h 46"/>
                  <a:gd name="T12" fmla="*/ 1 w 19"/>
                  <a:gd name="T13" fmla="*/ 1 h 46"/>
                  <a:gd name="T14" fmla="*/ 6 w 19"/>
                  <a:gd name="T15" fmla="*/ 7 h 46"/>
                  <a:gd name="T16" fmla="*/ 6 w 19"/>
                  <a:gd name="T17" fmla="*/ 38 h 46"/>
                  <a:gd name="T18" fmla="*/ 1 w 19"/>
                  <a:gd name="T19" fmla="*/ 44 h 46"/>
                  <a:gd name="T20" fmla="*/ 0 w 19"/>
                  <a:gd name="T21" fmla="*/ 45 h 46"/>
                  <a:gd name="T22" fmla="*/ 1 w 19"/>
                  <a:gd name="T23" fmla="*/ 46 h 46"/>
                  <a:gd name="T24" fmla="*/ 18 w 19"/>
                  <a:gd name="T25" fmla="*/ 46 h 46"/>
                  <a:gd name="T26" fmla="*/ 19 w 19"/>
                  <a:gd name="T27" fmla="*/ 45 h 46"/>
                  <a:gd name="T28" fmla="*/ 18 w 19"/>
                  <a:gd name="T29" fmla="*/ 44 h 46"/>
                  <a:gd name="T30" fmla="*/ 13 w 19"/>
                  <a:gd name="T31" fmla="*/ 38 h 46"/>
                  <a:gd name="T32" fmla="*/ 13 w 19"/>
                  <a:gd name="T3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46">
                    <a:moveTo>
                      <a:pt x="13" y="7"/>
                    </a:moveTo>
                    <a:cubicBezTo>
                      <a:pt x="13" y="4"/>
                      <a:pt x="14" y="2"/>
                      <a:pt x="18" y="1"/>
                    </a:cubicBezTo>
                    <a:cubicBezTo>
                      <a:pt x="18" y="1"/>
                      <a:pt x="19" y="1"/>
                      <a:pt x="19" y="0"/>
                    </a:cubicBezTo>
                    <a:cubicBezTo>
                      <a:pt x="19" y="0"/>
                      <a:pt x="18" y="0"/>
                      <a:pt x="18" y="0"/>
                    </a:cubicBezTo>
                    <a:cubicBezTo>
                      <a:pt x="1" y="0"/>
                      <a:pt x="1" y="0"/>
                      <a:pt x="1" y="0"/>
                    </a:cubicBezTo>
                    <a:cubicBezTo>
                      <a:pt x="0" y="0"/>
                      <a:pt x="0" y="0"/>
                      <a:pt x="0" y="0"/>
                    </a:cubicBezTo>
                    <a:cubicBezTo>
                      <a:pt x="0" y="1"/>
                      <a:pt x="0" y="1"/>
                      <a:pt x="1" y="1"/>
                    </a:cubicBezTo>
                    <a:cubicBezTo>
                      <a:pt x="5" y="2"/>
                      <a:pt x="6" y="4"/>
                      <a:pt x="6" y="7"/>
                    </a:cubicBezTo>
                    <a:cubicBezTo>
                      <a:pt x="6" y="38"/>
                      <a:pt x="6" y="38"/>
                      <a:pt x="6" y="38"/>
                    </a:cubicBezTo>
                    <a:cubicBezTo>
                      <a:pt x="6" y="42"/>
                      <a:pt x="5" y="43"/>
                      <a:pt x="1" y="44"/>
                    </a:cubicBezTo>
                    <a:cubicBezTo>
                      <a:pt x="0" y="44"/>
                      <a:pt x="0" y="44"/>
                      <a:pt x="0" y="45"/>
                    </a:cubicBezTo>
                    <a:cubicBezTo>
                      <a:pt x="0" y="45"/>
                      <a:pt x="0" y="46"/>
                      <a:pt x="1" y="46"/>
                    </a:cubicBezTo>
                    <a:cubicBezTo>
                      <a:pt x="18" y="46"/>
                      <a:pt x="18" y="46"/>
                      <a:pt x="18" y="46"/>
                    </a:cubicBezTo>
                    <a:cubicBezTo>
                      <a:pt x="18" y="46"/>
                      <a:pt x="19" y="45"/>
                      <a:pt x="19" y="45"/>
                    </a:cubicBezTo>
                    <a:cubicBezTo>
                      <a:pt x="19" y="44"/>
                      <a:pt x="18" y="44"/>
                      <a:pt x="18" y="44"/>
                    </a:cubicBezTo>
                    <a:cubicBezTo>
                      <a:pt x="14" y="43"/>
                      <a:pt x="13" y="42"/>
                      <a:pt x="13" y="38"/>
                    </a:cubicBezTo>
                    <a:cubicBezTo>
                      <a:pt x="13" y="7"/>
                      <a:pt x="13" y="7"/>
                      <a:pt x="1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3" name="Freeform 19">
                <a:extLst>
                  <a:ext uri="{FF2B5EF4-FFF2-40B4-BE49-F238E27FC236}">
                    <a16:creationId xmlns:a16="http://schemas.microsoft.com/office/drawing/2014/main" id="{54606045-8C73-5B24-46DC-3689FFF5EDB3}"/>
                  </a:ext>
                </a:extLst>
              </p:cNvPr>
              <p:cNvSpPr>
                <a:spLocks/>
              </p:cNvSpPr>
              <p:nvPr/>
            </p:nvSpPr>
            <p:spPr bwMode="auto">
              <a:xfrm>
                <a:off x="10934483" y="6249439"/>
                <a:ext cx="86018" cy="77150"/>
              </a:xfrm>
              <a:custGeom>
                <a:avLst/>
                <a:gdLst>
                  <a:gd name="T0" fmla="*/ 46 w 52"/>
                  <a:gd name="T1" fmla="*/ 8 h 46"/>
                  <a:gd name="T2" fmla="*/ 51 w 52"/>
                  <a:gd name="T3" fmla="*/ 1 h 46"/>
                  <a:gd name="T4" fmla="*/ 52 w 52"/>
                  <a:gd name="T5" fmla="*/ 0 h 46"/>
                  <a:gd name="T6" fmla="*/ 51 w 52"/>
                  <a:gd name="T7" fmla="*/ 0 h 46"/>
                  <a:gd name="T8" fmla="*/ 37 w 52"/>
                  <a:gd name="T9" fmla="*/ 0 h 46"/>
                  <a:gd name="T10" fmla="*/ 36 w 52"/>
                  <a:gd name="T11" fmla="*/ 0 h 46"/>
                  <a:gd name="T12" fmla="*/ 37 w 52"/>
                  <a:gd name="T13" fmla="*/ 1 h 46"/>
                  <a:gd name="T14" fmla="*/ 42 w 52"/>
                  <a:gd name="T15" fmla="*/ 8 h 46"/>
                  <a:gd name="T16" fmla="*/ 43 w 52"/>
                  <a:gd name="T17" fmla="*/ 33 h 46"/>
                  <a:gd name="T18" fmla="*/ 13 w 52"/>
                  <a:gd name="T19" fmla="*/ 0 h 46"/>
                  <a:gd name="T20" fmla="*/ 1 w 52"/>
                  <a:gd name="T21" fmla="*/ 0 h 46"/>
                  <a:gd name="T22" fmla="*/ 0 w 52"/>
                  <a:gd name="T23" fmla="*/ 0 h 46"/>
                  <a:gd name="T24" fmla="*/ 1 w 52"/>
                  <a:gd name="T25" fmla="*/ 1 h 46"/>
                  <a:gd name="T26" fmla="*/ 6 w 52"/>
                  <a:gd name="T27" fmla="*/ 6 h 46"/>
                  <a:gd name="T28" fmla="*/ 6 w 52"/>
                  <a:gd name="T29" fmla="*/ 37 h 46"/>
                  <a:gd name="T30" fmla="*/ 1 w 52"/>
                  <a:gd name="T31" fmla="*/ 44 h 46"/>
                  <a:gd name="T32" fmla="*/ 0 w 52"/>
                  <a:gd name="T33" fmla="*/ 45 h 46"/>
                  <a:gd name="T34" fmla="*/ 1 w 52"/>
                  <a:gd name="T35" fmla="*/ 46 h 46"/>
                  <a:gd name="T36" fmla="*/ 15 w 52"/>
                  <a:gd name="T37" fmla="*/ 46 h 46"/>
                  <a:gd name="T38" fmla="*/ 16 w 52"/>
                  <a:gd name="T39" fmla="*/ 45 h 46"/>
                  <a:gd name="T40" fmla="*/ 15 w 52"/>
                  <a:gd name="T41" fmla="*/ 44 h 46"/>
                  <a:gd name="T42" fmla="*/ 10 w 52"/>
                  <a:gd name="T43" fmla="*/ 37 h 46"/>
                  <a:gd name="T44" fmla="*/ 9 w 52"/>
                  <a:gd name="T45" fmla="*/ 7 h 46"/>
                  <a:gd name="T46" fmla="*/ 44 w 52"/>
                  <a:gd name="T47" fmla="*/ 46 h 46"/>
                  <a:gd name="T48" fmla="*/ 46 w 52"/>
                  <a:gd name="T49" fmla="*/ 46 h 46"/>
                  <a:gd name="T50" fmla="*/ 46 w 52"/>
                  <a:gd name="T51" fmla="*/ 8 h 46"/>
                  <a:gd name="T52" fmla="*/ 46 w 52"/>
                  <a:gd name="T53"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46">
                    <a:moveTo>
                      <a:pt x="46" y="8"/>
                    </a:moveTo>
                    <a:cubicBezTo>
                      <a:pt x="46" y="3"/>
                      <a:pt x="47" y="2"/>
                      <a:pt x="51" y="1"/>
                    </a:cubicBezTo>
                    <a:cubicBezTo>
                      <a:pt x="51" y="1"/>
                      <a:pt x="52" y="1"/>
                      <a:pt x="52" y="0"/>
                    </a:cubicBezTo>
                    <a:cubicBezTo>
                      <a:pt x="52" y="0"/>
                      <a:pt x="51" y="0"/>
                      <a:pt x="51" y="0"/>
                    </a:cubicBezTo>
                    <a:cubicBezTo>
                      <a:pt x="37" y="0"/>
                      <a:pt x="37" y="0"/>
                      <a:pt x="37" y="0"/>
                    </a:cubicBezTo>
                    <a:cubicBezTo>
                      <a:pt x="36" y="0"/>
                      <a:pt x="36" y="0"/>
                      <a:pt x="36" y="0"/>
                    </a:cubicBezTo>
                    <a:cubicBezTo>
                      <a:pt x="36" y="1"/>
                      <a:pt x="36" y="1"/>
                      <a:pt x="37" y="1"/>
                    </a:cubicBezTo>
                    <a:cubicBezTo>
                      <a:pt x="40" y="2"/>
                      <a:pt x="42" y="2"/>
                      <a:pt x="42" y="8"/>
                    </a:cubicBezTo>
                    <a:cubicBezTo>
                      <a:pt x="43" y="14"/>
                      <a:pt x="43" y="33"/>
                      <a:pt x="43" y="33"/>
                    </a:cubicBezTo>
                    <a:cubicBezTo>
                      <a:pt x="13" y="0"/>
                      <a:pt x="13" y="0"/>
                      <a:pt x="13" y="0"/>
                    </a:cubicBezTo>
                    <a:cubicBezTo>
                      <a:pt x="1" y="0"/>
                      <a:pt x="1" y="0"/>
                      <a:pt x="1" y="0"/>
                    </a:cubicBezTo>
                    <a:cubicBezTo>
                      <a:pt x="1" y="0"/>
                      <a:pt x="0" y="0"/>
                      <a:pt x="0" y="0"/>
                    </a:cubicBezTo>
                    <a:cubicBezTo>
                      <a:pt x="0" y="1"/>
                      <a:pt x="1" y="1"/>
                      <a:pt x="1" y="1"/>
                    </a:cubicBezTo>
                    <a:cubicBezTo>
                      <a:pt x="3" y="2"/>
                      <a:pt x="6" y="3"/>
                      <a:pt x="6" y="6"/>
                    </a:cubicBezTo>
                    <a:cubicBezTo>
                      <a:pt x="6" y="15"/>
                      <a:pt x="6" y="27"/>
                      <a:pt x="6" y="37"/>
                    </a:cubicBezTo>
                    <a:cubicBezTo>
                      <a:pt x="5" y="42"/>
                      <a:pt x="5" y="43"/>
                      <a:pt x="1" y="44"/>
                    </a:cubicBezTo>
                    <a:cubicBezTo>
                      <a:pt x="0" y="44"/>
                      <a:pt x="0" y="44"/>
                      <a:pt x="0" y="45"/>
                    </a:cubicBezTo>
                    <a:cubicBezTo>
                      <a:pt x="0" y="45"/>
                      <a:pt x="0" y="46"/>
                      <a:pt x="1" y="46"/>
                    </a:cubicBezTo>
                    <a:cubicBezTo>
                      <a:pt x="15" y="46"/>
                      <a:pt x="15" y="46"/>
                      <a:pt x="15" y="46"/>
                    </a:cubicBezTo>
                    <a:cubicBezTo>
                      <a:pt x="16" y="46"/>
                      <a:pt x="16" y="45"/>
                      <a:pt x="16" y="45"/>
                    </a:cubicBezTo>
                    <a:cubicBezTo>
                      <a:pt x="16" y="44"/>
                      <a:pt x="16" y="44"/>
                      <a:pt x="15" y="44"/>
                    </a:cubicBezTo>
                    <a:cubicBezTo>
                      <a:pt x="12" y="43"/>
                      <a:pt x="10" y="43"/>
                      <a:pt x="10" y="37"/>
                    </a:cubicBezTo>
                    <a:cubicBezTo>
                      <a:pt x="9" y="31"/>
                      <a:pt x="9" y="7"/>
                      <a:pt x="9" y="7"/>
                    </a:cubicBezTo>
                    <a:cubicBezTo>
                      <a:pt x="44" y="46"/>
                      <a:pt x="44" y="46"/>
                      <a:pt x="44" y="46"/>
                    </a:cubicBezTo>
                    <a:cubicBezTo>
                      <a:pt x="46" y="46"/>
                      <a:pt x="46" y="46"/>
                      <a:pt x="46" y="46"/>
                    </a:cubicBezTo>
                    <a:cubicBezTo>
                      <a:pt x="46" y="46"/>
                      <a:pt x="46" y="18"/>
                      <a:pt x="46" y="8"/>
                    </a:cubicBezTo>
                    <a:cubicBezTo>
                      <a:pt x="46" y="8"/>
                      <a:pt x="46" y="8"/>
                      <a:pt x="4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4" name="Freeform 20">
                <a:extLst>
                  <a:ext uri="{FF2B5EF4-FFF2-40B4-BE49-F238E27FC236}">
                    <a16:creationId xmlns:a16="http://schemas.microsoft.com/office/drawing/2014/main" id="{68D39311-EA4B-BD3E-1D92-ACA572896B8C}"/>
                  </a:ext>
                </a:extLst>
              </p:cNvPr>
              <p:cNvSpPr>
                <a:spLocks/>
              </p:cNvSpPr>
              <p:nvPr/>
            </p:nvSpPr>
            <p:spPr bwMode="auto">
              <a:xfrm>
                <a:off x="10743825" y="6249439"/>
                <a:ext cx="149866" cy="154300"/>
              </a:xfrm>
              <a:custGeom>
                <a:avLst/>
                <a:gdLst>
                  <a:gd name="T0" fmla="*/ 24 w 90"/>
                  <a:gd name="T1" fmla="*/ 14 h 92"/>
                  <a:gd name="T2" fmla="*/ 36 w 90"/>
                  <a:gd name="T3" fmla="*/ 3 h 92"/>
                  <a:gd name="T4" fmla="*/ 37 w 90"/>
                  <a:gd name="T5" fmla="*/ 1 h 92"/>
                  <a:gd name="T6" fmla="*/ 36 w 90"/>
                  <a:gd name="T7" fmla="*/ 0 h 92"/>
                  <a:gd name="T8" fmla="*/ 19 w 90"/>
                  <a:gd name="T9" fmla="*/ 0 h 92"/>
                  <a:gd name="T10" fmla="*/ 2 w 90"/>
                  <a:gd name="T11" fmla="*/ 0 h 92"/>
                  <a:gd name="T12" fmla="*/ 0 w 90"/>
                  <a:gd name="T13" fmla="*/ 1 h 92"/>
                  <a:gd name="T14" fmla="*/ 2 w 90"/>
                  <a:gd name="T15" fmla="*/ 2 h 92"/>
                  <a:gd name="T16" fmla="*/ 11 w 90"/>
                  <a:gd name="T17" fmla="*/ 14 h 92"/>
                  <a:gd name="T18" fmla="*/ 12 w 90"/>
                  <a:gd name="T19" fmla="*/ 52 h 92"/>
                  <a:gd name="T20" fmla="*/ 11 w 90"/>
                  <a:gd name="T21" fmla="*/ 78 h 92"/>
                  <a:gd name="T22" fmla="*/ 2 w 90"/>
                  <a:gd name="T23" fmla="*/ 90 h 92"/>
                  <a:gd name="T24" fmla="*/ 0 w 90"/>
                  <a:gd name="T25" fmla="*/ 91 h 92"/>
                  <a:gd name="T26" fmla="*/ 2 w 90"/>
                  <a:gd name="T27" fmla="*/ 92 h 92"/>
                  <a:gd name="T28" fmla="*/ 19 w 90"/>
                  <a:gd name="T29" fmla="*/ 92 h 92"/>
                  <a:gd name="T30" fmla="*/ 37 w 90"/>
                  <a:gd name="T31" fmla="*/ 92 h 92"/>
                  <a:gd name="T32" fmla="*/ 38 w 90"/>
                  <a:gd name="T33" fmla="*/ 91 h 92"/>
                  <a:gd name="T34" fmla="*/ 37 w 90"/>
                  <a:gd name="T35" fmla="*/ 89 h 92"/>
                  <a:gd name="T36" fmla="*/ 24 w 90"/>
                  <a:gd name="T37" fmla="*/ 78 h 92"/>
                  <a:gd name="T38" fmla="*/ 24 w 90"/>
                  <a:gd name="T39" fmla="*/ 64 h 92"/>
                  <a:gd name="T40" fmla="*/ 24 w 90"/>
                  <a:gd name="T41" fmla="*/ 51 h 92"/>
                  <a:gd name="T42" fmla="*/ 26 w 90"/>
                  <a:gd name="T43" fmla="*/ 49 h 92"/>
                  <a:gd name="T44" fmla="*/ 28 w 90"/>
                  <a:gd name="T45" fmla="*/ 50 h 92"/>
                  <a:gd name="T46" fmla="*/ 65 w 90"/>
                  <a:gd name="T47" fmla="*/ 92 h 92"/>
                  <a:gd name="T48" fmla="*/ 89 w 90"/>
                  <a:gd name="T49" fmla="*/ 92 h 92"/>
                  <a:gd name="T50" fmla="*/ 90 w 90"/>
                  <a:gd name="T51" fmla="*/ 91 h 92"/>
                  <a:gd name="T52" fmla="*/ 89 w 90"/>
                  <a:gd name="T53" fmla="*/ 90 h 92"/>
                  <a:gd name="T54" fmla="*/ 76 w 90"/>
                  <a:gd name="T55" fmla="*/ 84 h 92"/>
                  <a:gd name="T56" fmla="*/ 37 w 90"/>
                  <a:gd name="T57" fmla="*/ 40 h 92"/>
                  <a:gd name="T58" fmla="*/ 63 w 90"/>
                  <a:gd name="T59" fmla="*/ 14 h 92"/>
                  <a:gd name="T60" fmla="*/ 82 w 90"/>
                  <a:gd name="T61" fmla="*/ 3 h 92"/>
                  <a:gd name="T62" fmla="*/ 83 w 90"/>
                  <a:gd name="T63" fmla="*/ 1 h 92"/>
                  <a:gd name="T64" fmla="*/ 81 w 90"/>
                  <a:gd name="T65" fmla="*/ 0 h 92"/>
                  <a:gd name="T66" fmla="*/ 68 w 90"/>
                  <a:gd name="T67" fmla="*/ 0 h 92"/>
                  <a:gd name="T68" fmla="*/ 53 w 90"/>
                  <a:gd name="T69" fmla="*/ 0 h 92"/>
                  <a:gd name="T70" fmla="*/ 51 w 90"/>
                  <a:gd name="T71" fmla="*/ 1 h 92"/>
                  <a:gd name="T72" fmla="*/ 53 w 90"/>
                  <a:gd name="T73" fmla="*/ 3 h 92"/>
                  <a:gd name="T74" fmla="*/ 57 w 90"/>
                  <a:gd name="T75" fmla="*/ 4 h 92"/>
                  <a:gd name="T76" fmla="*/ 59 w 90"/>
                  <a:gd name="T77" fmla="*/ 7 h 92"/>
                  <a:gd name="T78" fmla="*/ 58 w 90"/>
                  <a:gd name="T79" fmla="*/ 11 h 92"/>
                  <a:gd name="T80" fmla="*/ 49 w 90"/>
                  <a:gd name="T81" fmla="*/ 21 h 92"/>
                  <a:gd name="T82" fmla="*/ 26 w 90"/>
                  <a:gd name="T83" fmla="*/ 44 h 92"/>
                  <a:gd name="T84" fmla="*/ 25 w 90"/>
                  <a:gd name="T85" fmla="*/ 44 h 92"/>
                  <a:gd name="T86" fmla="*/ 24 w 90"/>
                  <a:gd name="T87" fmla="*/ 43 h 92"/>
                  <a:gd name="T88" fmla="*/ 24 w 90"/>
                  <a:gd name="T89" fmla="*/ 14 h 92"/>
                  <a:gd name="T90" fmla="*/ 24 w 90"/>
                  <a:gd name="T91" fmla="*/ 1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92">
                    <a:moveTo>
                      <a:pt x="24" y="14"/>
                    </a:moveTo>
                    <a:cubicBezTo>
                      <a:pt x="25" y="8"/>
                      <a:pt x="25" y="4"/>
                      <a:pt x="36" y="3"/>
                    </a:cubicBezTo>
                    <a:cubicBezTo>
                      <a:pt x="37" y="2"/>
                      <a:pt x="37" y="2"/>
                      <a:pt x="37" y="1"/>
                    </a:cubicBezTo>
                    <a:cubicBezTo>
                      <a:pt x="37" y="0"/>
                      <a:pt x="37" y="0"/>
                      <a:pt x="36" y="0"/>
                    </a:cubicBezTo>
                    <a:cubicBezTo>
                      <a:pt x="29" y="0"/>
                      <a:pt x="27" y="0"/>
                      <a:pt x="19" y="0"/>
                    </a:cubicBezTo>
                    <a:cubicBezTo>
                      <a:pt x="12" y="0"/>
                      <a:pt x="3" y="0"/>
                      <a:pt x="2" y="0"/>
                    </a:cubicBezTo>
                    <a:cubicBezTo>
                      <a:pt x="1" y="0"/>
                      <a:pt x="0" y="0"/>
                      <a:pt x="0" y="1"/>
                    </a:cubicBezTo>
                    <a:cubicBezTo>
                      <a:pt x="0" y="2"/>
                      <a:pt x="1" y="2"/>
                      <a:pt x="2" y="2"/>
                    </a:cubicBezTo>
                    <a:cubicBezTo>
                      <a:pt x="5" y="3"/>
                      <a:pt x="11" y="4"/>
                      <a:pt x="11" y="14"/>
                    </a:cubicBezTo>
                    <a:cubicBezTo>
                      <a:pt x="12" y="18"/>
                      <a:pt x="12" y="34"/>
                      <a:pt x="12" y="52"/>
                    </a:cubicBezTo>
                    <a:cubicBezTo>
                      <a:pt x="12" y="63"/>
                      <a:pt x="12" y="73"/>
                      <a:pt x="11" y="78"/>
                    </a:cubicBezTo>
                    <a:cubicBezTo>
                      <a:pt x="11" y="88"/>
                      <a:pt x="5" y="89"/>
                      <a:pt x="2" y="90"/>
                    </a:cubicBezTo>
                    <a:cubicBezTo>
                      <a:pt x="1" y="90"/>
                      <a:pt x="0" y="90"/>
                      <a:pt x="0" y="91"/>
                    </a:cubicBezTo>
                    <a:cubicBezTo>
                      <a:pt x="0" y="92"/>
                      <a:pt x="1" y="92"/>
                      <a:pt x="2" y="92"/>
                    </a:cubicBezTo>
                    <a:cubicBezTo>
                      <a:pt x="3" y="92"/>
                      <a:pt x="12" y="92"/>
                      <a:pt x="19" y="92"/>
                    </a:cubicBezTo>
                    <a:cubicBezTo>
                      <a:pt x="27" y="92"/>
                      <a:pt x="30" y="92"/>
                      <a:pt x="37" y="92"/>
                    </a:cubicBezTo>
                    <a:cubicBezTo>
                      <a:pt x="38" y="92"/>
                      <a:pt x="38" y="92"/>
                      <a:pt x="38" y="91"/>
                    </a:cubicBezTo>
                    <a:cubicBezTo>
                      <a:pt x="38" y="90"/>
                      <a:pt x="38" y="90"/>
                      <a:pt x="37" y="89"/>
                    </a:cubicBezTo>
                    <a:cubicBezTo>
                      <a:pt x="26" y="88"/>
                      <a:pt x="25" y="84"/>
                      <a:pt x="24" y="78"/>
                    </a:cubicBezTo>
                    <a:cubicBezTo>
                      <a:pt x="24" y="76"/>
                      <a:pt x="24" y="70"/>
                      <a:pt x="24" y="64"/>
                    </a:cubicBezTo>
                    <a:cubicBezTo>
                      <a:pt x="24" y="58"/>
                      <a:pt x="24" y="52"/>
                      <a:pt x="24" y="51"/>
                    </a:cubicBezTo>
                    <a:cubicBezTo>
                      <a:pt x="24" y="50"/>
                      <a:pt x="25" y="49"/>
                      <a:pt x="26" y="49"/>
                    </a:cubicBezTo>
                    <a:cubicBezTo>
                      <a:pt x="26" y="49"/>
                      <a:pt x="27" y="50"/>
                      <a:pt x="28" y="50"/>
                    </a:cubicBezTo>
                    <a:cubicBezTo>
                      <a:pt x="34" y="55"/>
                      <a:pt x="54" y="79"/>
                      <a:pt x="65" y="92"/>
                    </a:cubicBezTo>
                    <a:cubicBezTo>
                      <a:pt x="89" y="92"/>
                      <a:pt x="89" y="92"/>
                      <a:pt x="89" y="92"/>
                    </a:cubicBezTo>
                    <a:cubicBezTo>
                      <a:pt x="90" y="92"/>
                      <a:pt x="90" y="92"/>
                      <a:pt x="90" y="91"/>
                    </a:cubicBezTo>
                    <a:cubicBezTo>
                      <a:pt x="90" y="90"/>
                      <a:pt x="89" y="90"/>
                      <a:pt x="89" y="90"/>
                    </a:cubicBezTo>
                    <a:cubicBezTo>
                      <a:pt x="84" y="89"/>
                      <a:pt x="81" y="88"/>
                      <a:pt x="76" y="84"/>
                    </a:cubicBezTo>
                    <a:cubicBezTo>
                      <a:pt x="70" y="79"/>
                      <a:pt x="37" y="40"/>
                      <a:pt x="37" y="40"/>
                    </a:cubicBezTo>
                    <a:cubicBezTo>
                      <a:pt x="40" y="37"/>
                      <a:pt x="55" y="22"/>
                      <a:pt x="63" y="14"/>
                    </a:cubicBezTo>
                    <a:cubicBezTo>
                      <a:pt x="74" y="5"/>
                      <a:pt x="78" y="4"/>
                      <a:pt x="82" y="3"/>
                    </a:cubicBezTo>
                    <a:cubicBezTo>
                      <a:pt x="83" y="2"/>
                      <a:pt x="83" y="2"/>
                      <a:pt x="83" y="1"/>
                    </a:cubicBezTo>
                    <a:cubicBezTo>
                      <a:pt x="83" y="0"/>
                      <a:pt x="82" y="0"/>
                      <a:pt x="81" y="0"/>
                    </a:cubicBezTo>
                    <a:cubicBezTo>
                      <a:pt x="79" y="0"/>
                      <a:pt x="72" y="0"/>
                      <a:pt x="68" y="0"/>
                    </a:cubicBezTo>
                    <a:cubicBezTo>
                      <a:pt x="60" y="0"/>
                      <a:pt x="54" y="0"/>
                      <a:pt x="53" y="0"/>
                    </a:cubicBezTo>
                    <a:cubicBezTo>
                      <a:pt x="52" y="0"/>
                      <a:pt x="51" y="0"/>
                      <a:pt x="51" y="1"/>
                    </a:cubicBezTo>
                    <a:cubicBezTo>
                      <a:pt x="51" y="2"/>
                      <a:pt x="51" y="3"/>
                      <a:pt x="53" y="3"/>
                    </a:cubicBezTo>
                    <a:cubicBezTo>
                      <a:pt x="54" y="3"/>
                      <a:pt x="55" y="3"/>
                      <a:pt x="57" y="4"/>
                    </a:cubicBezTo>
                    <a:cubicBezTo>
                      <a:pt x="58" y="4"/>
                      <a:pt x="59" y="5"/>
                      <a:pt x="59" y="7"/>
                    </a:cubicBezTo>
                    <a:cubicBezTo>
                      <a:pt x="59" y="8"/>
                      <a:pt x="59" y="9"/>
                      <a:pt x="58" y="11"/>
                    </a:cubicBezTo>
                    <a:cubicBezTo>
                      <a:pt x="56" y="14"/>
                      <a:pt x="53" y="17"/>
                      <a:pt x="49" y="21"/>
                    </a:cubicBezTo>
                    <a:cubicBezTo>
                      <a:pt x="41" y="30"/>
                      <a:pt x="30" y="41"/>
                      <a:pt x="26" y="44"/>
                    </a:cubicBezTo>
                    <a:cubicBezTo>
                      <a:pt x="25" y="44"/>
                      <a:pt x="25" y="44"/>
                      <a:pt x="25" y="44"/>
                    </a:cubicBezTo>
                    <a:cubicBezTo>
                      <a:pt x="24" y="44"/>
                      <a:pt x="24" y="44"/>
                      <a:pt x="24" y="43"/>
                    </a:cubicBezTo>
                    <a:cubicBezTo>
                      <a:pt x="24" y="42"/>
                      <a:pt x="24" y="25"/>
                      <a:pt x="24" y="14"/>
                    </a:cubicBezTo>
                    <a:cubicBezTo>
                      <a:pt x="24" y="14"/>
                      <a:pt x="24" y="14"/>
                      <a:pt x="24"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5" name="Freeform 21">
                <a:extLst>
                  <a:ext uri="{FF2B5EF4-FFF2-40B4-BE49-F238E27FC236}">
                    <a16:creationId xmlns:a16="http://schemas.microsoft.com/office/drawing/2014/main" id="{E4195D10-9247-01D5-F52B-A47C0A6E24DE}"/>
                  </a:ext>
                </a:extLst>
              </p:cNvPr>
              <p:cNvSpPr>
                <a:spLocks/>
              </p:cNvSpPr>
              <p:nvPr/>
            </p:nvSpPr>
            <p:spPr bwMode="auto">
              <a:xfrm>
                <a:off x="10749146" y="6435663"/>
                <a:ext cx="60301" cy="64735"/>
              </a:xfrm>
              <a:custGeom>
                <a:avLst/>
                <a:gdLst>
                  <a:gd name="T0" fmla="*/ 0 w 36"/>
                  <a:gd name="T1" fmla="*/ 0 h 39"/>
                  <a:gd name="T2" fmla="*/ 0 w 36"/>
                  <a:gd name="T3" fmla="*/ 0 h 39"/>
                  <a:gd name="T4" fmla="*/ 1 w 36"/>
                  <a:gd name="T5" fmla="*/ 1 h 39"/>
                  <a:gd name="T6" fmla="*/ 5 w 36"/>
                  <a:gd name="T7" fmla="*/ 6 h 39"/>
                  <a:gd name="T8" fmla="*/ 5 w 36"/>
                  <a:gd name="T9" fmla="*/ 33 h 39"/>
                  <a:gd name="T10" fmla="*/ 1 w 36"/>
                  <a:gd name="T11" fmla="*/ 38 h 39"/>
                  <a:gd name="T12" fmla="*/ 0 w 36"/>
                  <a:gd name="T13" fmla="*/ 39 h 39"/>
                  <a:gd name="T14" fmla="*/ 0 w 36"/>
                  <a:gd name="T15" fmla="*/ 39 h 39"/>
                  <a:gd name="T16" fmla="*/ 34 w 36"/>
                  <a:gd name="T17" fmla="*/ 39 h 39"/>
                  <a:gd name="T18" fmla="*/ 36 w 36"/>
                  <a:gd name="T19" fmla="*/ 28 h 39"/>
                  <a:gd name="T20" fmla="*/ 35 w 36"/>
                  <a:gd name="T21" fmla="*/ 27 h 39"/>
                  <a:gd name="T22" fmla="*/ 34 w 36"/>
                  <a:gd name="T23" fmla="*/ 28 h 39"/>
                  <a:gd name="T24" fmla="*/ 19 w 36"/>
                  <a:gd name="T25" fmla="*/ 37 h 39"/>
                  <a:gd name="T26" fmla="*/ 11 w 36"/>
                  <a:gd name="T27" fmla="*/ 32 h 39"/>
                  <a:gd name="T28" fmla="*/ 11 w 36"/>
                  <a:gd name="T29" fmla="*/ 5 h 39"/>
                  <a:gd name="T30" fmla="*/ 16 w 36"/>
                  <a:gd name="T31" fmla="*/ 1 h 39"/>
                  <a:gd name="T32" fmla="*/ 17 w 36"/>
                  <a:gd name="T33" fmla="*/ 0 h 39"/>
                  <a:gd name="T34" fmla="*/ 16 w 36"/>
                  <a:gd name="T35" fmla="*/ 0 h 39"/>
                  <a:gd name="T36" fmla="*/ 0 w 36"/>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39">
                    <a:moveTo>
                      <a:pt x="0" y="0"/>
                    </a:moveTo>
                    <a:cubicBezTo>
                      <a:pt x="0" y="0"/>
                      <a:pt x="0" y="0"/>
                      <a:pt x="0" y="0"/>
                    </a:cubicBezTo>
                    <a:cubicBezTo>
                      <a:pt x="0" y="1"/>
                      <a:pt x="0" y="1"/>
                      <a:pt x="1" y="1"/>
                    </a:cubicBezTo>
                    <a:cubicBezTo>
                      <a:pt x="4" y="1"/>
                      <a:pt x="5" y="3"/>
                      <a:pt x="5" y="6"/>
                    </a:cubicBezTo>
                    <a:cubicBezTo>
                      <a:pt x="5" y="33"/>
                      <a:pt x="5" y="33"/>
                      <a:pt x="5" y="33"/>
                    </a:cubicBezTo>
                    <a:cubicBezTo>
                      <a:pt x="5" y="36"/>
                      <a:pt x="4" y="38"/>
                      <a:pt x="1" y="38"/>
                    </a:cubicBezTo>
                    <a:cubicBezTo>
                      <a:pt x="0" y="38"/>
                      <a:pt x="0" y="38"/>
                      <a:pt x="0" y="39"/>
                    </a:cubicBezTo>
                    <a:cubicBezTo>
                      <a:pt x="0" y="39"/>
                      <a:pt x="0" y="39"/>
                      <a:pt x="0" y="39"/>
                    </a:cubicBezTo>
                    <a:cubicBezTo>
                      <a:pt x="34" y="39"/>
                      <a:pt x="34" y="39"/>
                      <a:pt x="34" y="39"/>
                    </a:cubicBezTo>
                    <a:cubicBezTo>
                      <a:pt x="36" y="28"/>
                      <a:pt x="36" y="28"/>
                      <a:pt x="36" y="28"/>
                    </a:cubicBezTo>
                    <a:cubicBezTo>
                      <a:pt x="36" y="27"/>
                      <a:pt x="35" y="27"/>
                      <a:pt x="35" y="27"/>
                    </a:cubicBezTo>
                    <a:cubicBezTo>
                      <a:pt x="34" y="27"/>
                      <a:pt x="34" y="27"/>
                      <a:pt x="34" y="28"/>
                    </a:cubicBezTo>
                    <a:cubicBezTo>
                      <a:pt x="31" y="36"/>
                      <a:pt x="26" y="37"/>
                      <a:pt x="19" y="37"/>
                    </a:cubicBezTo>
                    <a:cubicBezTo>
                      <a:pt x="13" y="37"/>
                      <a:pt x="11" y="36"/>
                      <a:pt x="11" y="32"/>
                    </a:cubicBezTo>
                    <a:cubicBezTo>
                      <a:pt x="11" y="5"/>
                      <a:pt x="11" y="5"/>
                      <a:pt x="11" y="5"/>
                    </a:cubicBezTo>
                    <a:cubicBezTo>
                      <a:pt x="11" y="2"/>
                      <a:pt x="14" y="1"/>
                      <a:pt x="16" y="1"/>
                    </a:cubicBezTo>
                    <a:cubicBezTo>
                      <a:pt x="16" y="1"/>
                      <a:pt x="17" y="1"/>
                      <a:pt x="17" y="0"/>
                    </a:cubicBezTo>
                    <a:cubicBezTo>
                      <a:pt x="17" y="0"/>
                      <a:pt x="16" y="0"/>
                      <a:pt x="16"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6" name="Freeform 22">
                <a:extLst>
                  <a:ext uri="{FF2B5EF4-FFF2-40B4-BE49-F238E27FC236}">
                    <a16:creationId xmlns:a16="http://schemas.microsoft.com/office/drawing/2014/main" id="{0FD7EBF9-892D-0709-B1F1-A5E589D2CAC0}"/>
                  </a:ext>
                </a:extLst>
              </p:cNvPr>
              <p:cNvSpPr>
                <a:spLocks noEditPoints="1"/>
              </p:cNvSpPr>
              <p:nvPr/>
            </p:nvSpPr>
            <p:spPr bwMode="auto">
              <a:xfrm>
                <a:off x="10813881" y="6433889"/>
                <a:ext cx="65622" cy="68282"/>
              </a:xfrm>
              <a:custGeom>
                <a:avLst/>
                <a:gdLst>
                  <a:gd name="T0" fmla="*/ 6 w 39"/>
                  <a:gd name="T1" fmla="*/ 20 h 41"/>
                  <a:gd name="T2" fmla="*/ 19 w 39"/>
                  <a:gd name="T3" fmla="*/ 3 h 41"/>
                  <a:gd name="T4" fmla="*/ 33 w 39"/>
                  <a:gd name="T5" fmla="*/ 20 h 41"/>
                  <a:gd name="T6" fmla="*/ 19 w 39"/>
                  <a:gd name="T7" fmla="*/ 38 h 41"/>
                  <a:gd name="T8" fmla="*/ 6 w 39"/>
                  <a:gd name="T9" fmla="*/ 20 h 41"/>
                  <a:gd name="T10" fmla="*/ 6 w 39"/>
                  <a:gd name="T11" fmla="*/ 20 h 41"/>
                  <a:gd name="T12" fmla="*/ 19 w 39"/>
                  <a:gd name="T13" fmla="*/ 41 h 41"/>
                  <a:gd name="T14" fmla="*/ 39 w 39"/>
                  <a:gd name="T15" fmla="*/ 20 h 41"/>
                  <a:gd name="T16" fmla="*/ 19 w 39"/>
                  <a:gd name="T17" fmla="*/ 0 h 41"/>
                  <a:gd name="T18" fmla="*/ 0 w 39"/>
                  <a:gd name="T19" fmla="*/ 20 h 41"/>
                  <a:gd name="T20" fmla="*/ 19 w 39"/>
                  <a:gd name="T21" fmla="*/ 41 h 41"/>
                  <a:gd name="T22" fmla="*/ 19 w 39"/>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1">
                    <a:moveTo>
                      <a:pt x="6" y="20"/>
                    </a:moveTo>
                    <a:cubicBezTo>
                      <a:pt x="6" y="10"/>
                      <a:pt x="11" y="3"/>
                      <a:pt x="19" y="3"/>
                    </a:cubicBezTo>
                    <a:cubicBezTo>
                      <a:pt x="27" y="3"/>
                      <a:pt x="33" y="10"/>
                      <a:pt x="33" y="20"/>
                    </a:cubicBezTo>
                    <a:cubicBezTo>
                      <a:pt x="33" y="33"/>
                      <a:pt x="27" y="38"/>
                      <a:pt x="19" y="38"/>
                    </a:cubicBezTo>
                    <a:cubicBezTo>
                      <a:pt x="12" y="38"/>
                      <a:pt x="6" y="31"/>
                      <a:pt x="6" y="20"/>
                    </a:cubicBezTo>
                    <a:cubicBezTo>
                      <a:pt x="6" y="20"/>
                      <a:pt x="6" y="20"/>
                      <a:pt x="6" y="20"/>
                    </a:cubicBezTo>
                    <a:close/>
                    <a:moveTo>
                      <a:pt x="19" y="41"/>
                    </a:moveTo>
                    <a:cubicBezTo>
                      <a:pt x="31" y="41"/>
                      <a:pt x="39" y="33"/>
                      <a:pt x="39" y="20"/>
                    </a:cubicBezTo>
                    <a:cubicBezTo>
                      <a:pt x="39" y="9"/>
                      <a:pt x="31" y="0"/>
                      <a:pt x="19" y="0"/>
                    </a:cubicBezTo>
                    <a:cubicBezTo>
                      <a:pt x="8" y="0"/>
                      <a:pt x="0" y="9"/>
                      <a:pt x="0" y="20"/>
                    </a:cubicBezTo>
                    <a:cubicBezTo>
                      <a:pt x="0" y="32"/>
                      <a:pt x="7" y="41"/>
                      <a:pt x="19" y="41"/>
                    </a:cubicBezTo>
                    <a:cubicBezTo>
                      <a:pt x="19" y="41"/>
                      <a:pt x="19" y="41"/>
                      <a:pt x="19"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7" name="Freeform 23">
                <a:extLst>
                  <a:ext uri="{FF2B5EF4-FFF2-40B4-BE49-F238E27FC236}">
                    <a16:creationId xmlns:a16="http://schemas.microsoft.com/office/drawing/2014/main" id="{4FAAD1C3-614D-8B0E-06B3-946C6778C91F}"/>
                  </a:ext>
                </a:extLst>
              </p:cNvPr>
              <p:cNvSpPr>
                <a:spLocks/>
              </p:cNvSpPr>
              <p:nvPr/>
            </p:nvSpPr>
            <p:spPr bwMode="auto">
              <a:xfrm>
                <a:off x="10883937" y="6435663"/>
                <a:ext cx="75377" cy="64735"/>
              </a:xfrm>
              <a:custGeom>
                <a:avLst/>
                <a:gdLst>
                  <a:gd name="T0" fmla="*/ 39 w 45"/>
                  <a:gd name="T1" fmla="*/ 39 h 39"/>
                  <a:gd name="T2" fmla="*/ 40 w 45"/>
                  <a:gd name="T3" fmla="*/ 6 h 39"/>
                  <a:gd name="T4" fmla="*/ 44 w 45"/>
                  <a:gd name="T5" fmla="*/ 1 h 39"/>
                  <a:gd name="T6" fmla="*/ 45 w 45"/>
                  <a:gd name="T7" fmla="*/ 0 h 39"/>
                  <a:gd name="T8" fmla="*/ 44 w 45"/>
                  <a:gd name="T9" fmla="*/ 0 h 39"/>
                  <a:gd name="T10" fmla="*/ 32 w 45"/>
                  <a:gd name="T11" fmla="*/ 0 h 39"/>
                  <a:gd name="T12" fmla="*/ 31 w 45"/>
                  <a:gd name="T13" fmla="*/ 0 h 39"/>
                  <a:gd name="T14" fmla="*/ 32 w 45"/>
                  <a:gd name="T15" fmla="*/ 1 h 39"/>
                  <a:gd name="T16" fmla="*/ 36 w 45"/>
                  <a:gd name="T17" fmla="*/ 6 h 39"/>
                  <a:gd name="T18" fmla="*/ 37 w 45"/>
                  <a:gd name="T19" fmla="*/ 29 h 39"/>
                  <a:gd name="T20" fmla="*/ 12 w 45"/>
                  <a:gd name="T21" fmla="*/ 0 h 39"/>
                  <a:gd name="T22" fmla="*/ 1 w 45"/>
                  <a:gd name="T23" fmla="*/ 0 h 39"/>
                  <a:gd name="T24" fmla="*/ 1 w 45"/>
                  <a:gd name="T25" fmla="*/ 0 h 39"/>
                  <a:gd name="T26" fmla="*/ 1 w 45"/>
                  <a:gd name="T27" fmla="*/ 1 h 39"/>
                  <a:gd name="T28" fmla="*/ 5 w 45"/>
                  <a:gd name="T29" fmla="*/ 5 h 39"/>
                  <a:gd name="T30" fmla="*/ 5 w 45"/>
                  <a:gd name="T31" fmla="*/ 33 h 39"/>
                  <a:gd name="T32" fmla="*/ 1 w 45"/>
                  <a:gd name="T33" fmla="*/ 38 h 39"/>
                  <a:gd name="T34" fmla="*/ 0 w 45"/>
                  <a:gd name="T35" fmla="*/ 39 h 39"/>
                  <a:gd name="T36" fmla="*/ 1 w 45"/>
                  <a:gd name="T37" fmla="*/ 39 h 39"/>
                  <a:gd name="T38" fmla="*/ 13 w 45"/>
                  <a:gd name="T39" fmla="*/ 39 h 39"/>
                  <a:gd name="T40" fmla="*/ 14 w 45"/>
                  <a:gd name="T41" fmla="*/ 39 h 39"/>
                  <a:gd name="T42" fmla="*/ 13 w 45"/>
                  <a:gd name="T43" fmla="*/ 38 h 39"/>
                  <a:gd name="T44" fmla="*/ 8 w 45"/>
                  <a:gd name="T45" fmla="*/ 33 h 39"/>
                  <a:gd name="T46" fmla="*/ 8 w 45"/>
                  <a:gd name="T47" fmla="*/ 5 h 39"/>
                  <a:gd name="T48" fmla="*/ 37 w 45"/>
                  <a:gd name="T49" fmla="*/ 39 h 39"/>
                  <a:gd name="T50" fmla="*/ 39 w 45"/>
                  <a:gd name="T5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39">
                    <a:moveTo>
                      <a:pt x="39" y="39"/>
                    </a:moveTo>
                    <a:cubicBezTo>
                      <a:pt x="40" y="6"/>
                      <a:pt x="40" y="6"/>
                      <a:pt x="40" y="6"/>
                    </a:cubicBezTo>
                    <a:cubicBezTo>
                      <a:pt x="40" y="3"/>
                      <a:pt x="41" y="2"/>
                      <a:pt x="44" y="1"/>
                    </a:cubicBezTo>
                    <a:cubicBezTo>
                      <a:pt x="44" y="1"/>
                      <a:pt x="45" y="1"/>
                      <a:pt x="45" y="0"/>
                    </a:cubicBezTo>
                    <a:cubicBezTo>
                      <a:pt x="45" y="0"/>
                      <a:pt x="44" y="0"/>
                      <a:pt x="44" y="0"/>
                    </a:cubicBezTo>
                    <a:cubicBezTo>
                      <a:pt x="32" y="0"/>
                      <a:pt x="32" y="0"/>
                      <a:pt x="32" y="0"/>
                    </a:cubicBezTo>
                    <a:cubicBezTo>
                      <a:pt x="31" y="0"/>
                      <a:pt x="31" y="0"/>
                      <a:pt x="31" y="0"/>
                    </a:cubicBezTo>
                    <a:cubicBezTo>
                      <a:pt x="31" y="1"/>
                      <a:pt x="31" y="1"/>
                      <a:pt x="32" y="1"/>
                    </a:cubicBezTo>
                    <a:cubicBezTo>
                      <a:pt x="35" y="2"/>
                      <a:pt x="36" y="3"/>
                      <a:pt x="36" y="6"/>
                    </a:cubicBezTo>
                    <a:cubicBezTo>
                      <a:pt x="37" y="29"/>
                      <a:pt x="37" y="29"/>
                      <a:pt x="37" y="29"/>
                    </a:cubicBezTo>
                    <a:cubicBezTo>
                      <a:pt x="12" y="0"/>
                      <a:pt x="12" y="0"/>
                      <a:pt x="12" y="0"/>
                    </a:cubicBezTo>
                    <a:cubicBezTo>
                      <a:pt x="1" y="0"/>
                      <a:pt x="1" y="0"/>
                      <a:pt x="1" y="0"/>
                    </a:cubicBezTo>
                    <a:cubicBezTo>
                      <a:pt x="1" y="0"/>
                      <a:pt x="1" y="0"/>
                      <a:pt x="1" y="0"/>
                    </a:cubicBezTo>
                    <a:cubicBezTo>
                      <a:pt x="1" y="1"/>
                      <a:pt x="1" y="1"/>
                      <a:pt x="1" y="1"/>
                    </a:cubicBezTo>
                    <a:cubicBezTo>
                      <a:pt x="4" y="2"/>
                      <a:pt x="5" y="2"/>
                      <a:pt x="5" y="5"/>
                    </a:cubicBezTo>
                    <a:cubicBezTo>
                      <a:pt x="5" y="33"/>
                      <a:pt x="5" y="33"/>
                      <a:pt x="5" y="33"/>
                    </a:cubicBezTo>
                    <a:cubicBezTo>
                      <a:pt x="5" y="36"/>
                      <a:pt x="4" y="37"/>
                      <a:pt x="1" y="38"/>
                    </a:cubicBezTo>
                    <a:cubicBezTo>
                      <a:pt x="0" y="38"/>
                      <a:pt x="0" y="38"/>
                      <a:pt x="0" y="39"/>
                    </a:cubicBezTo>
                    <a:cubicBezTo>
                      <a:pt x="0" y="39"/>
                      <a:pt x="0" y="39"/>
                      <a:pt x="1" y="39"/>
                    </a:cubicBezTo>
                    <a:cubicBezTo>
                      <a:pt x="13" y="39"/>
                      <a:pt x="13" y="39"/>
                      <a:pt x="13" y="39"/>
                    </a:cubicBezTo>
                    <a:cubicBezTo>
                      <a:pt x="13" y="39"/>
                      <a:pt x="14" y="39"/>
                      <a:pt x="14" y="39"/>
                    </a:cubicBezTo>
                    <a:cubicBezTo>
                      <a:pt x="14" y="38"/>
                      <a:pt x="13" y="38"/>
                      <a:pt x="13" y="38"/>
                    </a:cubicBezTo>
                    <a:cubicBezTo>
                      <a:pt x="11" y="37"/>
                      <a:pt x="8" y="37"/>
                      <a:pt x="8" y="33"/>
                    </a:cubicBezTo>
                    <a:cubicBezTo>
                      <a:pt x="8" y="5"/>
                      <a:pt x="8" y="5"/>
                      <a:pt x="8" y="5"/>
                    </a:cubicBezTo>
                    <a:cubicBezTo>
                      <a:pt x="37" y="39"/>
                      <a:pt x="37" y="39"/>
                      <a:pt x="37" y="39"/>
                    </a:cubicBezTo>
                    <a:cubicBezTo>
                      <a:pt x="39" y="39"/>
                      <a:pt x="39" y="39"/>
                      <a:pt x="39"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8" name="Freeform 24">
                <a:extLst>
                  <a:ext uri="{FF2B5EF4-FFF2-40B4-BE49-F238E27FC236}">
                    <a16:creationId xmlns:a16="http://schemas.microsoft.com/office/drawing/2014/main" id="{EA38F37C-85F0-5EBE-B8EF-0EFFF36B8A73}"/>
                  </a:ext>
                </a:extLst>
              </p:cNvPr>
              <p:cNvSpPr>
                <a:spLocks noEditPoints="1"/>
              </p:cNvSpPr>
              <p:nvPr/>
            </p:nvSpPr>
            <p:spPr bwMode="auto">
              <a:xfrm>
                <a:off x="10963747" y="6435663"/>
                <a:ext cx="70056" cy="64735"/>
              </a:xfrm>
              <a:custGeom>
                <a:avLst/>
                <a:gdLst>
                  <a:gd name="T0" fmla="*/ 11 w 42"/>
                  <a:gd name="T1" fmla="*/ 6 h 39"/>
                  <a:gd name="T2" fmla="*/ 18 w 42"/>
                  <a:gd name="T3" fmla="*/ 2 h 39"/>
                  <a:gd name="T4" fmla="*/ 35 w 42"/>
                  <a:gd name="T5" fmla="*/ 19 h 39"/>
                  <a:gd name="T6" fmla="*/ 19 w 42"/>
                  <a:gd name="T7" fmla="*/ 37 h 39"/>
                  <a:gd name="T8" fmla="*/ 17 w 42"/>
                  <a:gd name="T9" fmla="*/ 37 h 39"/>
                  <a:gd name="T10" fmla="*/ 11 w 42"/>
                  <a:gd name="T11" fmla="*/ 31 h 39"/>
                  <a:gd name="T12" fmla="*/ 11 w 42"/>
                  <a:gd name="T13" fmla="*/ 6 h 39"/>
                  <a:gd name="T14" fmla="*/ 1 w 42"/>
                  <a:gd name="T15" fmla="*/ 0 h 39"/>
                  <a:gd name="T16" fmla="*/ 0 w 42"/>
                  <a:gd name="T17" fmla="*/ 0 h 39"/>
                  <a:gd name="T18" fmla="*/ 1 w 42"/>
                  <a:gd name="T19" fmla="*/ 1 h 39"/>
                  <a:gd name="T20" fmla="*/ 5 w 42"/>
                  <a:gd name="T21" fmla="*/ 6 h 39"/>
                  <a:gd name="T22" fmla="*/ 5 w 42"/>
                  <a:gd name="T23" fmla="*/ 33 h 39"/>
                  <a:gd name="T24" fmla="*/ 1 w 42"/>
                  <a:gd name="T25" fmla="*/ 38 h 39"/>
                  <a:gd name="T26" fmla="*/ 0 w 42"/>
                  <a:gd name="T27" fmla="*/ 39 h 39"/>
                  <a:gd name="T28" fmla="*/ 1 w 42"/>
                  <a:gd name="T29" fmla="*/ 39 h 39"/>
                  <a:gd name="T30" fmla="*/ 20 w 42"/>
                  <a:gd name="T31" fmla="*/ 39 h 39"/>
                  <a:gd name="T32" fmla="*/ 42 w 42"/>
                  <a:gd name="T33" fmla="*/ 19 h 39"/>
                  <a:gd name="T34" fmla="*/ 20 w 42"/>
                  <a:gd name="T35" fmla="*/ 0 h 39"/>
                  <a:gd name="T36" fmla="*/ 1 w 42"/>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39">
                    <a:moveTo>
                      <a:pt x="11" y="6"/>
                    </a:moveTo>
                    <a:cubicBezTo>
                      <a:pt x="11" y="2"/>
                      <a:pt x="13" y="2"/>
                      <a:pt x="18" y="2"/>
                    </a:cubicBezTo>
                    <a:cubicBezTo>
                      <a:pt x="27" y="2"/>
                      <a:pt x="35" y="6"/>
                      <a:pt x="35" y="19"/>
                    </a:cubicBezTo>
                    <a:cubicBezTo>
                      <a:pt x="35" y="31"/>
                      <a:pt x="28" y="37"/>
                      <a:pt x="19" y="37"/>
                    </a:cubicBezTo>
                    <a:cubicBezTo>
                      <a:pt x="17" y="37"/>
                      <a:pt x="17" y="37"/>
                      <a:pt x="17" y="37"/>
                    </a:cubicBezTo>
                    <a:cubicBezTo>
                      <a:pt x="14" y="37"/>
                      <a:pt x="11" y="36"/>
                      <a:pt x="11" y="31"/>
                    </a:cubicBezTo>
                    <a:cubicBezTo>
                      <a:pt x="11" y="6"/>
                      <a:pt x="11" y="6"/>
                      <a:pt x="11" y="6"/>
                    </a:cubicBezTo>
                    <a:close/>
                    <a:moveTo>
                      <a:pt x="1" y="0"/>
                    </a:moveTo>
                    <a:cubicBezTo>
                      <a:pt x="0" y="0"/>
                      <a:pt x="0" y="0"/>
                      <a:pt x="0" y="0"/>
                    </a:cubicBezTo>
                    <a:cubicBezTo>
                      <a:pt x="0" y="1"/>
                      <a:pt x="0" y="1"/>
                      <a:pt x="1" y="1"/>
                    </a:cubicBezTo>
                    <a:cubicBezTo>
                      <a:pt x="4" y="1"/>
                      <a:pt x="5" y="3"/>
                      <a:pt x="5" y="6"/>
                    </a:cubicBezTo>
                    <a:cubicBezTo>
                      <a:pt x="5" y="33"/>
                      <a:pt x="5" y="33"/>
                      <a:pt x="5" y="33"/>
                    </a:cubicBezTo>
                    <a:cubicBezTo>
                      <a:pt x="5" y="36"/>
                      <a:pt x="4" y="38"/>
                      <a:pt x="1" y="38"/>
                    </a:cubicBezTo>
                    <a:cubicBezTo>
                      <a:pt x="0" y="38"/>
                      <a:pt x="0" y="38"/>
                      <a:pt x="0" y="39"/>
                    </a:cubicBezTo>
                    <a:cubicBezTo>
                      <a:pt x="0" y="39"/>
                      <a:pt x="0" y="39"/>
                      <a:pt x="1" y="39"/>
                    </a:cubicBezTo>
                    <a:cubicBezTo>
                      <a:pt x="20" y="39"/>
                      <a:pt x="20" y="39"/>
                      <a:pt x="20" y="39"/>
                    </a:cubicBezTo>
                    <a:cubicBezTo>
                      <a:pt x="28" y="39"/>
                      <a:pt x="42" y="35"/>
                      <a:pt x="42" y="19"/>
                    </a:cubicBezTo>
                    <a:cubicBezTo>
                      <a:pt x="42" y="5"/>
                      <a:pt x="31" y="0"/>
                      <a:pt x="20"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9" name="Freeform 25">
                <a:extLst>
                  <a:ext uri="{FF2B5EF4-FFF2-40B4-BE49-F238E27FC236}">
                    <a16:creationId xmlns:a16="http://schemas.microsoft.com/office/drawing/2014/main" id="{6140BC8B-EB8C-7AB0-B911-C0250386D9FD}"/>
                  </a:ext>
                </a:extLst>
              </p:cNvPr>
              <p:cNvSpPr>
                <a:spLocks noEditPoints="1"/>
              </p:cNvSpPr>
              <p:nvPr/>
            </p:nvSpPr>
            <p:spPr bwMode="auto">
              <a:xfrm>
                <a:off x="11042670" y="6433889"/>
                <a:ext cx="66509" cy="68282"/>
              </a:xfrm>
              <a:custGeom>
                <a:avLst/>
                <a:gdLst>
                  <a:gd name="T0" fmla="*/ 7 w 40"/>
                  <a:gd name="T1" fmla="*/ 20 h 41"/>
                  <a:gd name="T2" fmla="*/ 20 w 40"/>
                  <a:gd name="T3" fmla="*/ 3 h 41"/>
                  <a:gd name="T4" fmla="*/ 33 w 40"/>
                  <a:gd name="T5" fmla="*/ 20 h 41"/>
                  <a:gd name="T6" fmla="*/ 20 w 40"/>
                  <a:gd name="T7" fmla="*/ 38 h 41"/>
                  <a:gd name="T8" fmla="*/ 7 w 40"/>
                  <a:gd name="T9" fmla="*/ 20 h 41"/>
                  <a:gd name="T10" fmla="*/ 7 w 40"/>
                  <a:gd name="T11" fmla="*/ 20 h 41"/>
                  <a:gd name="T12" fmla="*/ 20 w 40"/>
                  <a:gd name="T13" fmla="*/ 41 h 41"/>
                  <a:gd name="T14" fmla="*/ 40 w 40"/>
                  <a:gd name="T15" fmla="*/ 20 h 41"/>
                  <a:gd name="T16" fmla="*/ 20 w 40"/>
                  <a:gd name="T17" fmla="*/ 0 h 41"/>
                  <a:gd name="T18" fmla="*/ 0 w 40"/>
                  <a:gd name="T19" fmla="*/ 20 h 41"/>
                  <a:gd name="T20" fmla="*/ 20 w 40"/>
                  <a:gd name="T21" fmla="*/ 41 h 41"/>
                  <a:gd name="T22" fmla="*/ 20 w 40"/>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41">
                    <a:moveTo>
                      <a:pt x="7" y="20"/>
                    </a:moveTo>
                    <a:cubicBezTo>
                      <a:pt x="7" y="10"/>
                      <a:pt x="11" y="3"/>
                      <a:pt x="20" y="3"/>
                    </a:cubicBezTo>
                    <a:cubicBezTo>
                      <a:pt x="27" y="3"/>
                      <a:pt x="33" y="10"/>
                      <a:pt x="33" y="20"/>
                    </a:cubicBezTo>
                    <a:cubicBezTo>
                      <a:pt x="33" y="33"/>
                      <a:pt x="28" y="38"/>
                      <a:pt x="20" y="38"/>
                    </a:cubicBezTo>
                    <a:cubicBezTo>
                      <a:pt x="12" y="38"/>
                      <a:pt x="7" y="31"/>
                      <a:pt x="7" y="20"/>
                    </a:cubicBezTo>
                    <a:cubicBezTo>
                      <a:pt x="7" y="20"/>
                      <a:pt x="7" y="20"/>
                      <a:pt x="7" y="20"/>
                    </a:cubicBezTo>
                    <a:close/>
                    <a:moveTo>
                      <a:pt x="20" y="41"/>
                    </a:moveTo>
                    <a:cubicBezTo>
                      <a:pt x="31" y="41"/>
                      <a:pt x="40" y="33"/>
                      <a:pt x="40" y="20"/>
                    </a:cubicBezTo>
                    <a:cubicBezTo>
                      <a:pt x="40" y="9"/>
                      <a:pt x="32" y="0"/>
                      <a:pt x="20" y="0"/>
                    </a:cubicBezTo>
                    <a:cubicBezTo>
                      <a:pt x="8" y="0"/>
                      <a:pt x="0" y="9"/>
                      <a:pt x="0" y="20"/>
                    </a:cubicBezTo>
                    <a:cubicBezTo>
                      <a:pt x="0" y="32"/>
                      <a:pt x="8" y="41"/>
                      <a:pt x="20" y="41"/>
                    </a:cubicBezTo>
                    <a:cubicBezTo>
                      <a:pt x="20" y="41"/>
                      <a:pt x="20" y="41"/>
                      <a:pt x="20"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60" name="Freeform 26">
                <a:extLst>
                  <a:ext uri="{FF2B5EF4-FFF2-40B4-BE49-F238E27FC236}">
                    <a16:creationId xmlns:a16="http://schemas.microsoft.com/office/drawing/2014/main" id="{6951E105-1C10-2494-0B80-4C4204990C77}"/>
                  </a:ext>
                </a:extLst>
              </p:cNvPr>
              <p:cNvSpPr>
                <a:spLocks/>
              </p:cNvSpPr>
              <p:nvPr/>
            </p:nvSpPr>
            <p:spPr bwMode="auto">
              <a:xfrm>
                <a:off x="11112726" y="6435663"/>
                <a:ext cx="74490" cy="64735"/>
              </a:xfrm>
              <a:custGeom>
                <a:avLst/>
                <a:gdLst>
                  <a:gd name="T0" fmla="*/ 40 w 45"/>
                  <a:gd name="T1" fmla="*/ 39 h 39"/>
                  <a:gd name="T2" fmla="*/ 40 w 45"/>
                  <a:gd name="T3" fmla="*/ 6 h 39"/>
                  <a:gd name="T4" fmla="*/ 44 w 45"/>
                  <a:gd name="T5" fmla="*/ 1 h 39"/>
                  <a:gd name="T6" fmla="*/ 45 w 45"/>
                  <a:gd name="T7" fmla="*/ 0 h 39"/>
                  <a:gd name="T8" fmla="*/ 44 w 45"/>
                  <a:gd name="T9" fmla="*/ 0 h 39"/>
                  <a:gd name="T10" fmla="*/ 32 w 45"/>
                  <a:gd name="T11" fmla="*/ 0 h 39"/>
                  <a:gd name="T12" fmla="*/ 31 w 45"/>
                  <a:gd name="T13" fmla="*/ 0 h 39"/>
                  <a:gd name="T14" fmla="*/ 32 w 45"/>
                  <a:gd name="T15" fmla="*/ 1 h 39"/>
                  <a:gd name="T16" fmla="*/ 37 w 45"/>
                  <a:gd name="T17" fmla="*/ 6 h 39"/>
                  <a:gd name="T18" fmla="*/ 37 w 45"/>
                  <a:gd name="T19" fmla="*/ 29 h 39"/>
                  <a:gd name="T20" fmla="*/ 12 w 45"/>
                  <a:gd name="T21" fmla="*/ 0 h 39"/>
                  <a:gd name="T22" fmla="*/ 2 w 45"/>
                  <a:gd name="T23" fmla="*/ 0 h 39"/>
                  <a:gd name="T24" fmla="*/ 1 w 45"/>
                  <a:gd name="T25" fmla="*/ 0 h 39"/>
                  <a:gd name="T26" fmla="*/ 2 w 45"/>
                  <a:gd name="T27" fmla="*/ 1 h 39"/>
                  <a:gd name="T28" fmla="*/ 6 w 45"/>
                  <a:gd name="T29" fmla="*/ 5 h 39"/>
                  <a:gd name="T30" fmla="*/ 5 w 45"/>
                  <a:gd name="T31" fmla="*/ 33 h 39"/>
                  <a:gd name="T32" fmla="*/ 1 w 45"/>
                  <a:gd name="T33" fmla="*/ 38 h 39"/>
                  <a:gd name="T34" fmla="*/ 0 w 45"/>
                  <a:gd name="T35" fmla="*/ 39 h 39"/>
                  <a:gd name="T36" fmla="*/ 1 w 45"/>
                  <a:gd name="T37" fmla="*/ 39 h 39"/>
                  <a:gd name="T38" fmla="*/ 13 w 45"/>
                  <a:gd name="T39" fmla="*/ 39 h 39"/>
                  <a:gd name="T40" fmla="*/ 14 w 45"/>
                  <a:gd name="T41" fmla="*/ 39 h 39"/>
                  <a:gd name="T42" fmla="*/ 13 w 45"/>
                  <a:gd name="T43" fmla="*/ 38 h 39"/>
                  <a:gd name="T44" fmla="*/ 9 w 45"/>
                  <a:gd name="T45" fmla="*/ 33 h 39"/>
                  <a:gd name="T46" fmla="*/ 8 w 45"/>
                  <a:gd name="T47" fmla="*/ 5 h 39"/>
                  <a:gd name="T48" fmla="*/ 38 w 45"/>
                  <a:gd name="T49" fmla="*/ 39 h 39"/>
                  <a:gd name="T50" fmla="*/ 40 w 45"/>
                  <a:gd name="T5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39">
                    <a:moveTo>
                      <a:pt x="40" y="39"/>
                    </a:moveTo>
                    <a:cubicBezTo>
                      <a:pt x="40" y="6"/>
                      <a:pt x="40" y="6"/>
                      <a:pt x="40" y="6"/>
                    </a:cubicBezTo>
                    <a:cubicBezTo>
                      <a:pt x="40" y="3"/>
                      <a:pt x="41" y="2"/>
                      <a:pt x="44" y="1"/>
                    </a:cubicBezTo>
                    <a:cubicBezTo>
                      <a:pt x="45" y="1"/>
                      <a:pt x="45" y="1"/>
                      <a:pt x="45" y="0"/>
                    </a:cubicBezTo>
                    <a:cubicBezTo>
                      <a:pt x="45" y="0"/>
                      <a:pt x="45" y="0"/>
                      <a:pt x="44" y="0"/>
                    </a:cubicBezTo>
                    <a:cubicBezTo>
                      <a:pt x="32" y="0"/>
                      <a:pt x="32" y="0"/>
                      <a:pt x="32" y="0"/>
                    </a:cubicBezTo>
                    <a:cubicBezTo>
                      <a:pt x="32" y="0"/>
                      <a:pt x="31" y="0"/>
                      <a:pt x="31" y="0"/>
                    </a:cubicBezTo>
                    <a:cubicBezTo>
                      <a:pt x="31" y="1"/>
                      <a:pt x="32" y="1"/>
                      <a:pt x="32" y="1"/>
                    </a:cubicBezTo>
                    <a:cubicBezTo>
                      <a:pt x="35" y="2"/>
                      <a:pt x="37" y="3"/>
                      <a:pt x="37" y="6"/>
                    </a:cubicBezTo>
                    <a:cubicBezTo>
                      <a:pt x="37" y="29"/>
                      <a:pt x="37" y="29"/>
                      <a:pt x="37" y="29"/>
                    </a:cubicBezTo>
                    <a:cubicBezTo>
                      <a:pt x="12" y="0"/>
                      <a:pt x="12" y="0"/>
                      <a:pt x="12" y="0"/>
                    </a:cubicBezTo>
                    <a:cubicBezTo>
                      <a:pt x="2" y="0"/>
                      <a:pt x="2" y="0"/>
                      <a:pt x="2" y="0"/>
                    </a:cubicBezTo>
                    <a:cubicBezTo>
                      <a:pt x="1" y="0"/>
                      <a:pt x="1" y="0"/>
                      <a:pt x="1" y="0"/>
                    </a:cubicBezTo>
                    <a:cubicBezTo>
                      <a:pt x="1" y="1"/>
                      <a:pt x="1" y="1"/>
                      <a:pt x="2" y="1"/>
                    </a:cubicBezTo>
                    <a:cubicBezTo>
                      <a:pt x="4" y="2"/>
                      <a:pt x="6" y="2"/>
                      <a:pt x="6" y="5"/>
                    </a:cubicBezTo>
                    <a:cubicBezTo>
                      <a:pt x="5" y="33"/>
                      <a:pt x="5" y="33"/>
                      <a:pt x="5" y="33"/>
                    </a:cubicBezTo>
                    <a:cubicBezTo>
                      <a:pt x="5" y="36"/>
                      <a:pt x="4" y="37"/>
                      <a:pt x="1" y="38"/>
                    </a:cubicBezTo>
                    <a:cubicBezTo>
                      <a:pt x="1" y="38"/>
                      <a:pt x="0" y="38"/>
                      <a:pt x="0" y="39"/>
                    </a:cubicBezTo>
                    <a:cubicBezTo>
                      <a:pt x="0" y="39"/>
                      <a:pt x="0" y="39"/>
                      <a:pt x="1" y="39"/>
                    </a:cubicBezTo>
                    <a:cubicBezTo>
                      <a:pt x="13" y="39"/>
                      <a:pt x="13" y="39"/>
                      <a:pt x="13" y="39"/>
                    </a:cubicBezTo>
                    <a:cubicBezTo>
                      <a:pt x="14" y="39"/>
                      <a:pt x="14" y="39"/>
                      <a:pt x="14" y="39"/>
                    </a:cubicBezTo>
                    <a:cubicBezTo>
                      <a:pt x="14" y="38"/>
                      <a:pt x="14" y="38"/>
                      <a:pt x="13" y="38"/>
                    </a:cubicBezTo>
                    <a:cubicBezTo>
                      <a:pt x="11" y="37"/>
                      <a:pt x="9" y="37"/>
                      <a:pt x="9" y="33"/>
                    </a:cubicBezTo>
                    <a:cubicBezTo>
                      <a:pt x="8" y="5"/>
                      <a:pt x="8" y="5"/>
                      <a:pt x="8" y="5"/>
                    </a:cubicBezTo>
                    <a:cubicBezTo>
                      <a:pt x="38" y="39"/>
                      <a:pt x="38" y="39"/>
                      <a:pt x="38" y="39"/>
                    </a:cubicBezTo>
                    <a:cubicBezTo>
                      <a:pt x="40" y="39"/>
                      <a:pt x="40" y="39"/>
                      <a:pt x="4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pSp>
      </p:grpSp>
    </p:spTree>
    <p:extLst>
      <p:ext uri="{BB962C8B-B14F-4D97-AF65-F5344CB8AC3E}">
        <p14:creationId xmlns:p14="http://schemas.microsoft.com/office/powerpoint/2010/main" val="2246539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Layout Personalizado">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ACAF4F-56E1-4C6F-AB00-FC44946BC5C9}"/>
              </a:ext>
            </a:extLst>
          </p:cNvPr>
          <p:cNvSpPr>
            <a:spLocks noGrp="1"/>
          </p:cNvSpPr>
          <p:nvPr>
            <p:ph type="pic" sz="quarter" idx="10"/>
          </p:nvPr>
        </p:nvSpPr>
        <p:spPr>
          <a:xfrm>
            <a:off x="0" y="0"/>
            <a:ext cx="4548188" cy="6858000"/>
          </a:xfrm>
          <a:prstGeom prst="rect">
            <a:avLst/>
          </a:prstGeom>
        </p:spPr>
        <p:txBody>
          <a:bodyPr/>
          <a:lstStyle/>
          <a:p>
            <a:endParaRPr lang="en-IE"/>
          </a:p>
        </p:txBody>
      </p:sp>
      <p:sp>
        <p:nvSpPr>
          <p:cNvPr id="16" name="Título 1">
            <a:extLst>
              <a:ext uri="{FF2B5EF4-FFF2-40B4-BE49-F238E27FC236}">
                <a16:creationId xmlns:a16="http://schemas.microsoft.com/office/drawing/2014/main" id="{492C72F6-137D-41DF-ACAC-E91E4A93FCB3}"/>
              </a:ext>
            </a:extLst>
          </p:cNvPr>
          <p:cNvSpPr>
            <a:spLocks noGrp="1"/>
          </p:cNvSpPr>
          <p:nvPr>
            <p:ph type="title" hasCustomPrompt="1"/>
          </p:nvPr>
        </p:nvSpPr>
        <p:spPr>
          <a:xfrm>
            <a:off x="4740442" y="258471"/>
            <a:ext cx="5333004" cy="370620"/>
          </a:xfrm>
          <a:prstGeom prst="rect">
            <a:avLst/>
          </a:prstGeom>
        </p:spPr>
        <p:txBody>
          <a:bodyPr/>
          <a:lstStyle>
            <a:lvl1pPr algn="l" rtl="0" fontAlgn="base">
              <a:lnSpc>
                <a:spcPct val="90000"/>
              </a:lnSpc>
              <a:spcBef>
                <a:spcPct val="0"/>
              </a:spcBef>
              <a:spcAft>
                <a:spcPct val="0"/>
              </a:spcAft>
              <a:tabLst/>
              <a:defRPr lang="pt-BR" sz="2400" b="1" kern="1200" dirty="0">
                <a:solidFill>
                  <a:srgbClr val="00000C"/>
                </a:solidFill>
                <a:latin typeface="Barlow" panose="00000500000000000000" pitchFamily="2" charset="0"/>
                <a:ea typeface="+mj-ea"/>
                <a:cs typeface="Arial" panose="020B0604020202020204" pitchFamily="34" charset="0"/>
              </a:defRPr>
            </a:lvl1pPr>
          </a:lstStyle>
          <a:p>
            <a:r>
              <a:rPr lang="pt-BR"/>
              <a:t>Trebuchet M font normal (size 24)</a:t>
            </a:r>
          </a:p>
        </p:txBody>
      </p:sp>
      <p:sp>
        <p:nvSpPr>
          <p:cNvPr id="5" name="Content Placeholder 2">
            <a:extLst>
              <a:ext uri="{FF2B5EF4-FFF2-40B4-BE49-F238E27FC236}">
                <a16:creationId xmlns:a16="http://schemas.microsoft.com/office/drawing/2014/main" id="{DE46EA81-0DC5-4F7E-811B-8679B853B098}"/>
              </a:ext>
            </a:extLst>
          </p:cNvPr>
          <p:cNvSpPr>
            <a:spLocks noGrp="1"/>
          </p:cNvSpPr>
          <p:nvPr>
            <p:ph idx="1" hasCustomPrompt="1"/>
          </p:nvPr>
        </p:nvSpPr>
        <p:spPr>
          <a:xfrm>
            <a:off x="4740442" y="1191520"/>
            <a:ext cx="6785960" cy="5158934"/>
          </a:xfrm>
          <a:prstGeom prst="rect">
            <a:avLst/>
          </a:prstGeom>
        </p:spPr>
        <p:txBody>
          <a:bodyPr>
            <a:noAutofit/>
          </a:bodyPr>
          <a:lstStyle>
            <a:lvl1pPr algn="l" rtl="0" fontAlgn="base">
              <a:lnSpc>
                <a:spcPct val="90000"/>
              </a:lnSpc>
              <a:spcBef>
                <a:spcPts val="414"/>
              </a:spcBef>
              <a:spcAft>
                <a:spcPts val="414"/>
              </a:spcAft>
              <a:buClr>
                <a:srgbClr val="0000CC"/>
              </a:buClr>
              <a:buSzPct val="90000"/>
              <a:buFont typeface="Verdana" pitchFamily="34" charset="0"/>
              <a:buChar char="●"/>
              <a:defRPr lang="en-US" sz="1600" kern="1200" noProof="0" dirty="0">
                <a:solidFill>
                  <a:srgbClr val="00000C"/>
                </a:solidFill>
                <a:latin typeface="Barlow" panose="00000500000000000000" pitchFamily="2" charset="0"/>
                <a:ea typeface="Verdana" pitchFamily="34" charset="0"/>
                <a:cs typeface="Arial" panose="020B0604020202020204"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00000C"/>
                </a:solidFill>
                <a:latin typeface="Barlow" panose="00000500000000000000" pitchFamily="2" charset="0"/>
                <a:ea typeface="Verdana" pitchFamily="34" charset="0"/>
                <a:cs typeface="Arial" panose="020B0604020202020204"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00000C"/>
                </a:solidFill>
                <a:latin typeface="Barlow" panose="00000500000000000000" pitchFamily="2" charset="0"/>
                <a:ea typeface="Verdana" pitchFamily="34" charset="0"/>
                <a:cs typeface="Arial" panose="020B0604020202020204"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00000C"/>
                </a:solidFill>
                <a:latin typeface="Barlow" panose="00000500000000000000" pitchFamily="2" charset="0"/>
                <a:ea typeface="Verdana" pitchFamily="34" charset="0"/>
                <a:cs typeface="Arial" panose="020B0604020202020204"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1138201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Layout Personalizado">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ACAF4F-56E1-4C6F-AB00-FC44946BC5C9}"/>
              </a:ext>
            </a:extLst>
          </p:cNvPr>
          <p:cNvSpPr>
            <a:spLocks noGrp="1"/>
          </p:cNvSpPr>
          <p:nvPr>
            <p:ph type="pic" sz="quarter" idx="10"/>
          </p:nvPr>
        </p:nvSpPr>
        <p:spPr>
          <a:xfrm>
            <a:off x="0" y="0"/>
            <a:ext cx="4548188" cy="6858000"/>
          </a:xfrm>
          <a:prstGeom prst="rect">
            <a:avLst/>
          </a:prstGeom>
        </p:spPr>
        <p:txBody>
          <a:bodyPr/>
          <a:lstStyle/>
          <a:p>
            <a:endParaRPr lang="en-IE"/>
          </a:p>
        </p:txBody>
      </p:sp>
      <p:sp>
        <p:nvSpPr>
          <p:cNvPr id="16" name="Título 1">
            <a:extLst>
              <a:ext uri="{FF2B5EF4-FFF2-40B4-BE49-F238E27FC236}">
                <a16:creationId xmlns:a16="http://schemas.microsoft.com/office/drawing/2014/main" id="{492C72F6-137D-41DF-ACAC-E91E4A93FCB3}"/>
              </a:ext>
            </a:extLst>
          </p:cNvPr>
          <p:cNvSpPr>
            <a:spLocks noGrp="1"/>
          </p:cNvSpPr>
          <p:nvPr>
            <p:ph type="title" hasCustomPrompt="1"/>
          </p:nvPr>
        </p:nvSpPr>
        <p:spPr>
          <a:xfrm>
            <a:off x="4740442" y="258471"/>
            <a:ext cx="5333004" cy="370620"/>
          </a:xfrm>
          <a:prstGeom prst="rect">
            <a:avLst/>
          </a:prstGeom>
        </p:spPr>
        <p:txBody>
          <a:bodyPr/>
          <a:lstStyle>
            <a:lvl1pPr algn="l" rtl="0" fontAlgn="base">
              <a:lnSpc>
                <a:spcPct val="90000"/>
              </a:lnSpc>
              <a:spcBef>
                <a:spcPct val="0"/>
              </a:spcBef>
              <a:spcAft>
                <a:spcPct val="0"/>
              </a:spcAft>
              <a:tabLst/>
              <a:defRPr lang="pt-BR" sz="2400" b="1" kern="1200" dirty="0">
                <a:solidFill>
                  <a:srgbClr val="0000CC"/>
                </a:solidFill>
                <a:latin typeface="Constantia" panose="02030602050306030303" pitchFamily="18" charset="0"/>
                <a:ea typeface="+mj-ea"/>
                <a:cs typeface="+mj-cs"/>
              </a:defRPr>
            </a:lvl1pPr>
          </a:lstStyle>
          <a:p>
            <a:r>
              <a:rPr lang="pt-BR"/>
              <a:t>Trebuchet M font normal (size 24)</a:t>
            </a:r>
          </a:p>
        </p:txBody>
      </p:sp>
      <p:sp>
        <p:nvSpPr>
          <p:cNvPr id="5" name="Content Placeholder 2">
            <a:extLst>
              <a:ext uri="{FF2B5EF4-FFF2-40B4-BE49-F238E27FC236}">
                <a16:creationId xmlns:a16="http://schemas.microsoft.com/office/drawing/2014/main" id="{DE46EA81-0DC5-4F7E-811B-8679B853B098}"/>
              </a:ext>
            </a:extLst>
          </p:cNvPr>
          <p:cNvSpPr>
            <a:spLocks noGrp="1"/>
          </p:cNvSpPr>
          <p:nvPr>
            <p:ph idx="1" hasCustomPrompt="1"/>
          </p:nvPr>
        </p:nvSpPr>
        <p:spPr>
          <a:xfrm>
            <a:off x="4740442" y="1191520"/>
            <a:ext cx="6785960" cy="5158934"/>
          </a:xfrm>
          <a:prstGeom prst="rect">
            <a:avLst/>
          </a:prstGeom>
        </p:spPr>
        <p:txBody>
          <a:bodyPr>
            <a:noAutofit/>
          </a:bodyPr>
          <a:lstStyle>
            <a:lvl1pPr algn="l" rtl="0" fontAlgn="base">
              <a:lnSpc>
                <a:spcPct val="90000"/>
              </a:lnSpc>
              <a:spcBef>
                <a:spcPts val="414"/>
              </a:spcBef>
              <a:spcAft>
                <a:spcPts val="414"/>
              </a:spcAft>
              <a:buClr>
                <a:srgbClr val="0000CC"/>
              </a:buClr>
              <a:buSzPct val="90000"/>
              <a:buFont typeface="Verdana" pitchFamily="34" charset="0"/>
              <a:buChar char="●"/>
              <a:defRPr lang="en-US" sz="1600" kern="1200" noProof="0" dirty="0">
                <a:solidFill>
                  <a:srgbClr val="002060"/>
                </a:solidFill>
                <a:latin typeface="Barlow" panose="00000500000000000000" pitchFamily="2" charset="0"/>
                <a:ea typeface="Verdana" pitchFamily="34" charset="0"/>
                <a:cs typeface="Arial" panose="020B0604020202020204"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002060"/>
                </a:solidFill>
                <a:latin typeface="Barlow" panose="00000500000000000000" pitchFamily="2" charset="0"/>
                <a:ea typeface="Verdana" pitchFamily="34" charset="0"/>
                <a:cs typeface="Arial" panose="020B0604020202020204"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002060"/>
                </a:solidFill>
                <a:latin typeface="Barlow" panose="00000500000000000000" pitchFamily="2" charset="0"/>
                <a:ea typeface="Verdana" pitchFamily="34" charset="0"/>
                <a:cs typeface="Arial" panose="020B0604020202020204"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002060"/>
                </a:solidFill>
                <a:latin typeface="Barlow" panose="00000500000000000000" pitchFamily="2" charset="0"/>
                <a:ea typeface="Verdana" pitchFamily="34" charset="0"/>
                <a:cs typeface="Arial" panose="020B0604020202020204"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4132663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8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a16="http://schemas.microsoft.com/office/drawing/2014/main" id="{A45828DB-02D9-493E-B696-7107B392CAF7}"/>
              </a:ext>
            </a:extLst>
          </p:cNvPr>
          <p:cNvSpPr>
            <a:spLocks noGrp="1"/>
          </p:cNvSpPr>
          <p:nvPr>
            <p:ph type="body" sz="quarter" idx="49" hasCustomPrompt="1"/>
          </p:nvPr>
        </p:nvSpPr>
        <p:spPr>
          <a:xfrm>
            <a:off x="258897" y="670647"/>
            <a:ext cx="6829140" cy="323941"/>
          </a:xfrm>
          <a:prstGeom prst="rect">
            <a:avLst/>
          </a:prstGeom>
        </p:spPr>
        <p:txBody>
          <a:bodyPr/>
          <a:lstStyle>
            <a:lvl1pPr marL="0" indent="0" algn="l">
              <a:buNone/>
              <a:defRPr sz="1400">
                <a:solidFill>
                  <a:schemeClr val="tx1"/>
                </a:solidFill>
                <a:latin typeface="+mn-lt"/>
              </a:defRPr>
            </a:lvl1pPr>
          </a:lstStyle>
          <a:p>
            <a:pPr lvl="0"/>
            <a:r>
              <a:rPr lang="pt-BR"/>
              <a:t>Arial (size 14)</a:t>
            </a:r>
          </a:p>
        </p:txBody>
      </p:sp>
      <p:sp>
        <p:nvSpPr>
          <p:cNvPr id="16" name="Título 1">
            <a:extLst>
              <a:ext uri="{FF2B5EF4-FFF2-40B4-BE49-F238E27FC236}">
                <a16:creationId xmlns:a16="http://schemas.microsoft.com/office/drawing/2014/main" id="{492C72F6-137D-41DF-ACAC-E91E4A93FCB3}"/>
              </a:ext>
            </a:extLst>
          </p:cNvPr>
          <p:cNvSpPr>
            <a:spLocks noGrp="1"/>
          </p:cNvSpPr>
          <p:nvPr>
            <p:ph type="title" hasCustomPrompt="1"/>
          </p:nvPr>
        </p:nvSpPr>
        <p:spPr>
          <a:xfrm>
            <a:off x="258898" y="258471"/>
            <a:ext cx="9787894" cy="370620"/>
          </a:xfrm>
          <a:prstGeom prst="rect">
            <a:avLst/>
          </a:prstGeom>
        </p:spPr>
        <p:txBody>
          <a:bodyPr/>
          <a:lstStyle>
            <a:lvl1pPr algn="l">
              <a:tabLst/>
              <a:defRPr sz="2400" b="1">
                <a:solidFill>
                  <a:schemeClr val="tx1"/>
                </a:solidFill>
                <a:latin typeface="Barlow" panose="00000500000000000000" pitchFamily="2" charset="0"/>
              </a:defRPr>
            </a:lvl1pPr>
          </a:lstStyle>
          <a:p>
            <a:r>
              <a:rPr lang="pt-BR"/>
              <a:t>Arial (size 26)</a:t>
            </a:r>
          </a:p>
        </p:txBody>
      </p:sp>
    </p:spTree>
    <p:extLst>
      <p:ext uri="{BB962C8B-B14F-4D97-AF65-F5344CB8AC3E}">
        <p14:creationId xmlns:p14="http://schemas.microsoft.com/office/powerpoint/2010/main" val="160046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STYLE 3">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2B650A8-9C21-DC86-F471-38B40FC6D582}"/>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975100 h 6858000"/>
              <a:gd name="connsiteX3" fmla="*/ 93091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975100"/>
                </a:lnTo>
                <a:lnTo>
                  <a:pt x="93091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sz="1800"/>
            </a:lvl1pPr>
          </a:lstStyle>
          <a:p>
            <a:pPr lvl="0" algn="ctr"/>
            <a:r>
              <a:rPr lang="en-GB"/>
              <a:t>Click icon to insert image</a:t>
            </a:r>
          </a:p>
        </p:txBody>
      </p:sp>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a:t>CLICK TO EDIT MASTER TITLE STYLE</a:t>
            </a:r>
            <a:endParaRPr lang="en-GB"/>
          </a:p>
        </p:txBody>
      </p:sp>
      <p:sp>
        <p:nvSpPr>
          <p:cNvPr id="3" name="Text Placeholder 16">
            <a:extLst>
              <a:ext uri="{FF2B5EF4-FFF2-40B4-BE49-F238E27FC236}">
                <a16:creationId xmlns:a16="http://schemas.microsoft.com/office/drawing/2014/main" id="{291164C1-FFDE-EA90-BDBC-A8ECC8F00D0B}"/>
              </a:ext>
            </a:extLst>
          </p:cNvPr>
          <p:cNvSpPr>
            <a:spLocks noGrp="1"/>
          </p:cNvSpPr>
          <p:nvPr>
            <p:ph type="body" sz="quarter" idx="12" hasCustomPrompt="1"/>
          </p:nvPr>
        </p:nvSpPr>
        <p:spPr>
          <a:xfrm>
            <a:off x="431800" y="3494989"/>
            <a:ext cx="4720771" cy="1274763"/>
          </a:xfrm>
        </p:spPr>
        <p:txBody>
          <a:bodyPr/>
          <a:lstStyle>
            <a:lvl1pPr>
              <a:defRPr sz="2400">
                <a:solidFill>
                  <a:schemeClr val="bg1"/>
                </a:solidFill>
              </a:defRPr>
            </a:lvl1pPr>
            <a:lvl2pPr marL="0" indent="0">
              <a:buNone/>
              <a:defRPr/>
            </a:lvl2pPr>
          </a:lstStyle>
          <a:p>
            <a:pPr lvl="0"/>
            <a:r>
              <a:rPr lang="en-US"/>
              <a:t>Optional additional information</a:t>
            </a:r>
          </a:p>
        </p:txBody>
      </p:sp>
      <p:pic>
        <p:nvPicPr>
          <p:cNvPr id="8" name="Picture 7" descr="A blue and black logo&#10;&#10;Description automatically generated">
            <a:extLst>
              <a:ext uri="{FF2B5EF4-FFF2-40B4-BE49-F238E27FC236}">
                <a16:creationId xmlns:a16="http://schemas.microsoft.com/office/drawing/2014/main" id="{A2843BB3-3C12-A413-8488-9937E353F8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051" y="6129569"/>
            <a:ext cx="1000010" cy="475749"/>
          </a:xfrm>
          <a:prstGeom prst="rect">
            <a:avLst/>
          </a:prstGeom>
        </p:spPr>
      </p:pic>
    </p:spTree>
    <p:extLst>
      <p:ext uri="{BB962C8B-B14F-4D97-AF65-F5344CB8AC3E}">
        <p14:creationId xmlns:p14="http://schemas.microsoft.com/office/powerpoint/2010/main" val="279914710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white_Cle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4D39-4D4B-EF55-6284-160F99E5335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319560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7620CBA-8E0B-4BD3-9D94-B97C3FB94389}"/>
              </a:ext>
            </a:extLst>
          </p:cNvPr>
          <p:cNvSpPr>
            <a:spLocks noGrp="1"/>
          </p:cNvSpPr>
          <p:nvPr>
            <p:ph type="title" hasCustomPrompt="1"/>
          </p:nvPr>
        </p:nvSpPr>
        <p:spPr>
          <a:xfrm>
            <a:off x="259581" y="281117"/>
            <a:ext cx="9787893" cy="370620"/>
          </a:xfrm>
          <a:prstGeom prst="rect">
            <a:avLst/>
          </a:prstGeom>
        </p:spPr>
        <p:txBody>
          <a:bodyPr/>
          <a:lstStyle>
            <a:lvl1pPr algn="l">
              <a:tabLst/>
              <a:defRPr lang="pt-BR" sz="2800" b="1" kern="1200" dirty="0">
                <a:solidFill>
                  <a:srgbClr val="00000C"/>
                </a:solidFill>
                <a:latin typeface="Barlow" panose="00000500000000000000" pitchFamily="2" charset="0"/>
                <a:ea typeface="Cambria" panose="02040503050406030204" pitchFamily="18" charset="0"/>
                <a:cs typeface="+mn-cs"/>
              </a:defRPr>
            </a:lvl1pPr>
          </a:lstStyle>
          <a:p>
            <a:pPr marL="0" lvl="0" indent="0" algn="l" rtl="0" fontAlgn="base">
              <a:lnSpc>
                <a:spcPct val="90000"/>
              </a:lnSpc>
              <a:spcBef>
                <a:spcPts val="1000"/>
              </a:spcBef>
              <a:spcAft>
                <a:spcPct val="0"/>
              </a:spcAft>
              <a:buFont typeface="Arial" panose="020B0604020202020204" pitchFamily="34" charset="0"/>
              <a:buNone/>
            </a:pPr>
            <a:r>
              <a:rPr lang="pt-BR"/>
              <a:t>Arial</a:t>
            </a:r>
          </a:p>
        </p:txBody>
      </p:sp>
      <p:sp>
        <p:nvSpPr>
          <p:cNvPr id="5" name="Content Placeholder 2">
            <a:extLst>
              <a:ext uri="{FF2B5EF4-FFF2-40B4-BE49-F238E27FC236}">
                <a16:creationId xmlns:a16="http://schemas.microsoft.com/office/drawing/2014/main" id="{46C05298-EBC0-47DF-9B78-B2B41456B9D8}"/>
              </a:ext>
            </a:extLst>
          </p:cNvPr>
          <p:cNvSpPr>
            <a:spLocks noGrp="1"/>
          </p:cNvSpPr>
          <p:nvPr>
            <p:ph idx="1"/>
          </p:nvPr>
        </p:nvSpPr>
        <p:spPr>
          <a:xfrm>
            <a:off x="259581" y="849533"/>
            <a:ext cx="10860805" cy="5158934"/>
          </a:xfrm>
          <a:prstGeom prst="rect">
            <a:avLst/>
          </a:prstGeom>
        </p:spPr>
        <p:txBody>
          <a:bodyPr>
            <a:noAutofit/>
          </a:bodyPr>
          <a:lstStyle>
            <a:lvl1pPr algn="l" rtl="0" fontAlgn="base">
              <a:lnSpc>
                <a:spcPct val="90000"/>
              </a:lnSpc>
              <a:spcBef>
                <a:spcPts val="414"/>
              </a:spcBef>
              <a:spcAft>
                <a:spcPts val="414"/>
              </a:spcAft>
              <a:buClr>
                <a:schemeClr val="accent1">
                  <a:lumMod val="50000"/>
                </a:schemeClr>
              </a:buClr>
              <a:buSzPct val="90000"/>
              <a:buFont typeface="Verdana" pitchFamily="34" charset="0"/>
              <a:buNone/>
              <a:defRPr lang="en-US" sz="1800" kern="1200" noProof="0" dirty="0">
                <a:solidFill>
                  <a:srgbClr val="00000C"/>
                </a:solidFill>
                <a:latin typeface="Barlow" panose="00000500000000000000" pitchFamily="2" charset="0"/>
                <a:ea typeface="Verdana" pitchFamily="34" charset="0"/>
                <a:cs typeface="Arial" panose="020B0604020202020204" pitchFamily="34" charset="0"/>
              </a:defRPr>
            </a:lvl1pPr>
            <a:lvl2pPr marL="411236" indent="0" algn="l" rtl="0" fontAlgn="base">
              <a:lnSpc>
                <a:spcPct val="90000"/>
              </a:lnSpc>
              <a:spcBef>
                <a:spcPts val="414"/>
              </a:spcBef>
              <a:spcAft>
                <a:spcPts val="414"/>
              </a:spcAft>
              <a:buClr>
                <a:schemeClr val="accent1">
                  <a:lumMod val="60000"/>
                  <a:lumOff val="40000"/>
                </a:schemeClr>
              </a:buClr>
              <a:buSzPct val="80000"/>
              <a:buFont typeface="Wingdings" pitchFamily="2" charset="2"/>
              <a:buNone/>
              <a:defRPr lang="en-US" sz="1800" kern="1200" noProof="0" dirty="0">
                <a:solidFill>
                  <a:srgbClr val="00000C"/>
                </a:solidFill>
                <a:latin typeface="+mn-lt"/>
                <a:ea typeface="Verdana" pitchFamily="34" charset="0"/>
                <a:cs typeface="Arial" panose="020B0604020202020204" pitchFamily="34" charset="0"/>
              </a:defRPr>
            </a:lvl2pPr>
            <a:lvl3pPr marL="1143000" indent="-228600" algn="l" rtl="0" fontAlgn="base">
              <a:lnSpc>
                <a:spcPct val="90000"/>
              </a:lnSpc>
              <a:spcBef>
                <a:spcPts val="414"/>
              </a:spcBef>
              <a:spcAft>
                <a:spcPts val="414"/>
              </a:spcAft>
              <a:buClr>
                <a:schemeClr val="accent1">
                  <a:lumMod val="60000"/>
                  <a:lumOff val="40000"/>
                </a:schemeClr>
              </a:buClr>
              <a:buSzPct val="80000"/>
              <a:buFont typeface="Wingdings" panose="05000000000000000000" pitchFamily="2" charset="2"/>
              <a:buChar char="§"/>
              <a:defRPr lang="en-US" sz="1800" kern="1200" noProof="0" dirty="0">
                <a:solidFill>
                  <a:srgbClr val="00000C"/>
                </a:solidFill>
                <a:latin typeface="+mn-lt"/>
                <a:ea typeface="Verdana" pitchFamily="34" charset="0"/>
                <a:cs typeface="Arial" panose="020B0604020202020204" pitchFamily="34" charset="0"/>
              </a:defRPr>
            </a:lvl3pPr>
            <a:lvl4pPr algn="l" rtl="0" fontAlgn="base">
              <a:lnSpc>
                <a:spcPct val="90000"/>
              </a:lnSpc>
              <a:spcBef>
                <a:spcPts val="414"/>
              </a:spcBef>
              <a:spcAft>
                <a:spcPts val="414"/>
              </a:spcAft>
              <a:buClr>
                <a:schemeClr val="accent1">
                  <a:lumMod val="60000"/>
                  <a:lumOff val="40000"/>
                </a:schemeClr>
              </a:buClr>
              <a:buSzPct val="80000"/>
              <a:defRPr lang="en-US" sz="1800" kern="1200" noProof="0" dirty="0">
                <a:solidFill>
                  <a:srgbClr val="00000C"/>
                </a:solidFill>
                <a:latin typeface="+mn-lt"/>
                <a:ea typeface="Verdana" pitchFamily="34" charset="0"/>
                <a:cs typeface="Arial" panose="020B0604020202020204"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a:t>Click to edit Master text styles</a:t>
            </a:r>
          </a:p>
        </p:txBody>
      </p:sp>
    </p:spTree>
    <p:extLst>
      <p:ext uri="{BB962C8B-B14F-4D97-AF65-F5344CB8AC3E}">
        <p14:creationId xmlns:p14="http://schemas.microsoft.com/office/powerpoint/2010/main" val="2983253474"/>
      </p:ext>
    </p:extLst>
  </p:cSld>
  <p:clrMapOvr>
    <a:masterClrMapping/>
  </p:clrMapOvr>
  <p:transitio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Cover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5791000" cy="715669"/>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hasCustomPrompt="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br>
              <a:rPr lang="en-US"/>
            </a:br>
            <a:br>
              <a:rPr lang="en-US"/>
            </a:br>
            <a:br>
              <a:rPr lang="en-US"/>
            </a:br>
            <a:br>
              <a:rPr lang="en-US"/>
            </a:br>
            <a:r>
              <a:rPr lang="en-US"/>
              <a:t>Click icon </a:t>
            </a:r>
            <a:br>
              <a:rPr lang="en-US"/>
            </a:br>
            <a:r>
              <a:rPr lang="en-US"/>
              <a:t>to add picture</a:t>
            </a:r>
            <a:endParaRPr lang="en-GB"/>
          </a:p>
        </p:txBody>
      </p:sp>
      <p:sp>
        <p:nvSpPr>
          <p:cNvPr id="4" name="Text Placeholder 16">
            <a:extLst>
              <a:ext uri="{FF2B5EF4-FFF2-40B4-BE49-F238E27FC236}">
                <a16:creationId xmlns:a16="http://schemas.microsoft.com/office/drawing/2014/main" id="{2B307F84-45B4-FBB4-1E6C-CD4B241E73D1}"/>
              </a:ext>
            </a:extLst>
          </p:cNvPr>
          <p:cNvSpPr>
            <a:spLocks noGrp="1"/>
          </p:cNvSpPr>
          <p:nvPr>
            <p:ph type="body" sz="quarter" idx="12" hasCustomPrompt="1"/>
          </p:nvPr>
        </p:nvSpPr>
        <p:spPr>
          <a:xfrm>
            <a:off x="431800" y="3132139"/>
            <a:ext cx="3851275" cy="1274763"/>
          </a:xfrm>
        </p:spPr>
        <p:txBody>
          <a:bodyPr/>
          <a:lstStyle>
            <a:lvl1pPr>
              <a:defRPr sz="2400">
                <a:solidFill>
                  <a:schemeClr val="bg1"/>
                </a:solidFill>
              </a:defRPr>
            </a:lvl1pPr>
            <a:lvl2pPr marL="0" indent="0">
              <a:buNone/>
              <a:defRPr/>
            </a:lvl2pPr>
          </a:lstStyle>
          <a:p>
            <a:pPr lvl="0"/>
            <a:r>
              <a:rPr lang="en-US"/>
              <a:t>Optional additional information</a:t>
            </a:r>
          </a:p>
        </p:txBody>
      </p:sp>
      <p:pic>
        <p:nvPicPr>
          <p:cNvPr id="5" name="Graphic 5">
            <a:extLst>
              <a:ext uri="{FF2B5EF4-FFF2-40B4-BE49-F238E27FC236}">
                <a16:creationId xmlns:a16="http://schemas.microsoft.com/office/drawing/2014/main" id="{B4C446A2-A5CA-CD71-107A-3877AC1A3F3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
        <p:nvSpPr>
          <p:cNvPr id="6" name="Classification">
            <a:extLst>
              <a:ext uri="{FF2B5EF4-FFF2-40B4-BE49-F238E27FC236}">
                <a16:creationId xmlns:a16="http://schemas.microsoft.com/office/drawing/2014/main" id="{71BA09EF-196E-15DE-A3CE-7A9E5C47A401}"/>
              </a:ext>
              <a:ext uri="{C183D7F6-B498-43B3-948B-1728B52AA6E4}">
                <adec:decorative xmlns:adec="http://schemas.microsoft.com/office/drawing/2017/decorative" val="1"/>
              </a:ext>
            </a:extLst>
          </p:cNvPr>
          <p:cNvSpPr txBox="1">
            <a:spLocks/>
          </p:cNvSpPr>
          <p:nvPr userDrawn="1"/>
        </p:nvSpPr>
        <p:spPr>
          <a:xfrm>
            <a:off x="440937" y="6251108"/>
            <a:ext cx="16603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spTree>
    <p:extLst>
      <p:ext uri="{BB962C8B-B14F-4D97-AF65-F5344CB8AC3E}">
        <p14:creationId xmlns:p14="http://schemas.microsoft.com/office/powerpoint/2010/main" val="1602377325"/>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over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5765600" cy="715669"/>
          </a:xfrm>
        </p:spPr>
        <p:txBody>
          <a:bodyPr/>
          <a:lstStyle>
            <a:lvl1pPr>
              <a:defRPr sz="4800" cap="all" baseline="0">
                <a:solidFill>
                  <a:schemeClr val="tx1"/>
                </a:solidFill>
                <a:latin typeface="+mj-lt"/>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en-US"/>
              <a:t>Click icon to add picture</a:t>
            </a:r>
            <a:endParaRPr lang="en-GB"/>
          </a:p>
        </p:txBody>
      </p:sp>
      <p:sp>
        <p:nvSpPr>
          <p:cNvPr id="4" name="Text Placeholder 16">
            <a:extLst>
              <a:ext uri="{FF2B5EF4-FFF2-40B4-BE49-F238E27FC236}">
                <a16:creationId xmlns:a16="http://schemas.microsoft.com/office/drawing/2014/main" id="{CCE9AAD8-E91C-C496-B418-A50607DEBA44}"/>
              </a:ext>
            </a:extLst>
          </p:cNvPr>
          <p:cNvSpPr>
            <a:spLocks noGrp="1"/>
          </p:cNvSpPr>
          <p:nvPr>
            <p:ph type="body" sz="quarter" idx="12" hasCustomPrompt="1"/>
          </p:nvPr>
        </p:nvSpPr>
        <p:spPr>
          <a:xfrm>
            <a:off x="431800" y="3132000"/>
            <a:ext cx="3851275" cy="1274763"/>
          </a:xfrm>
        </p:spPr>
        <p:txBody>
          <a:bodyPr/>
          <a:lstStyle>
            <a:lvl1pPr>
              <a:defRPr sz="2400">
                <a:solidFill>
                  <a:schemeClr val="tx1"/>
                </a:solidFill>
              </a:defRPr>
            </a:lvl1pPr>
            <a:lvl2pPr marL="0" indent="0">
              <a:buNone/>
              <a:defRPr/>
            </a:lvl2pPr>
          </a:lstStyle>
          <a:p>
            <a:pPr lvl="0"/>
            <a:r>
              <a:rPr lang="en-US"/>
              <a:t>Optional additional information</a:t>
            </a:r>
          </a:p>
        </p:txBody>
      </p:sp>
      <p:pic>
        <p:nvPicPr>
          <p:cNvPr id="8" name="Graphic 5">
            <a:extLst>
              <a:ext uri="{FF2B5EF4-FFF2-40B4-BE49-F238E27FC236}">
                <a16:creationId xmlns:a16="http://schemas.microsoft.com/office/drawing/2014/main" id="{772666E0-CB0C-4DE0-FD46-15F97A3B409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
        <p:nvSpPr>
          <p:cNvPr id="5" name="Classification">
            <a:extLst>
              <a:ext uri="{FF2B5EF4-FFF2-40B4-BE49-F238E27FC236}">
                <a16:creationId xmlns:a16="http://schemas.microsoft.com/office/drawing/2014/main" id="{02E0428C-0042-0DD5-25E7-9ADC6B9DF05F}"/>
              </a:ext>
              <a:ext uri="{C183D7F6-B498-43B3-948B-1728B52AA6E4}">
                <adec:decorative xmlns:adec="http://schemas.microsoft.com/office/drawing/2017/decorative" val="1"/>
              </a:ext>
            </a:extLst>
          </p:cNvPr>
          <p:cNvSpPr txBox="1">
            <a:spLocks/>
          </p:cNvSpPr>
          <p:nvPr userDrawn="1"/>
        </p:nvSpPr>
        <p:spPr>
          <a:xfrm>
            <a:off x="440937" y="6251108"/>
            <a:ext cx="16603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tx1"/>
                </a:solidFill>
                <a:effectLst/>
              </a:rPr>
              <a:t>© Ipsos | Doc Name | Month Year | Version # | Public | Internal/Client Use Only | Strictly Confidential</a:t>
            </a:r>
          </a:p>
        </p:txBody>
      </p:sp>
    </p:spTree>
    <p:extLst>
      <p:ext uri="{BB962C8B-B14F-4D97-AF65-F5344CB8AC3E}">
        <p14:creationId xmlns:p14="http://schemas.microsoft.com/office/powerpoint/2010/main" val="382751904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IVIDER STYL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p:nvPr>
        </p:nvSpPr>
        <p:spPr>
          <a:xfrm>
            <a:off x="432000" y="1350000"/>
            <a:ext cx="5391605" cy="1549106"/>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67F8163F-D370-5C4C-500A-7D576C590BB1}"/>
              </a:ext>
            </a:extLst>
          </p:cNvPr>
          <p:cNvSpPr>
            <a:spLocks noGrp="1"/>
          </p:cNvSpPr>
          <p:nvPr>
            <p:ph type="pic" sz="quarter" idx="11"/>
          </p:nvPr>
        </p:nvSpPr>
        <p:spPr>
          <a:xfrm>
            <a:off x="1905000" y="0"/>
            <a:ext cx="10287001" cy="68580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1" h="6858000">
                <a:moveTo>
                  <a:pt x="6858000" y="0"/>
                </a:moveTo>
                <a:lnTo>
                  <a:pt x="10287001" y="0"/>
                </a:lnTo>
                <a:lnTo>
                  <a:pt x="10287001" y="3467099"/>
                </a:lnTo>
                <a:lnTo>
                  <a:pt x="6896100" y="6858000"/>
                </a:lnTo>
                <a:lnTo>
                  <a:pt x="0" y="6858000"/>
                </a:lnTo>
                <a:close/>
              </a:path>
            </a:pathLst>
          </a:custGeom>
          <a:pattFill prst="dkVert">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en-US"/>
              <a:t>Click icon to add picture</a:t>
            </a:r>
            <a:endParaRPr lang="en-GB"/>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sp>
        <p:nvSpPr>
          <p:cNvPr id="6" name="Text Placeholder 16">
            <a:extLst>
              <a:ext uri="{FF2B5EF4-FFF2-40B4-BE49-F238E27FC236}">
                <a16:creationId xmlns:a16="http://schemas.microsoft.com/office/drawing/2014/main" id="{433BB7AA-54DD-4BAB-0FD5-D287A85CE469}"/>
              </a:ext>
            </a:extLst>
          </p:cNvPr>
          <p:cNvSpPr>
            <a:spLocks noGrp="1"/>
          </p:cNvSpPr>
          <p:nvPr>
            <p:ph type="body" sz="quarter" idx="12" hasCustomPrompt="1"/>
          </p:nvPr>
        </p:nvSpPr>
        <p:spPr>
          <a:xfrm>
            <a:off x="431800" y="3132000"/>
            <a:ext cx="4038600" cy="1274763"/>
          </a:xfrm>
        </p:spPr>
        <p:txBody>
          <a:bodyPr/>
          <a:lstStyle>
            <a:lvl1pPr>
              <a:defRPr sz="2400">
                <a:solidFill>
                  <a:schemeClr val="bg1"/>
                </a:solidFill>
              </a:defRPr>
            </a:lvl1pPr>
            <a:lvl2pPr marL="0" indent="0">
              <a:buNone/>
              <a:defRPr/>
            </a:lvl2pPr>
          </a:lstStyle>
          <a:p>
            <a:pPr lvl="0"/>
            <a:r>
              <a:rPr lang="en-US"/>
              <a:t>Optional additional information</a:t>
            </a:r>
          </a:p>
        </p:txBody>
      </p:sp>
      <p:pic>
        <p:nvPicPr>
          <p:cNvPr id="4" name="Picture 3" descr="A blue and black logo&#10;&#10;AI-generated content may be incorrect.">
            <a:extLst>
              <a:ext uri="{FF2B5EF4-FFF2-40B4-BE49-F238E27FC236}">
                <a16:creationId xmlns:a16="http://schemas.microsoft.com/office/drawing/2014/main" id="{5CDE25C6-801E-D00D-576A-EBDDE2AF91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6846" y="6122489"/>
            <a:ext cx="1000010" cy="475750"/>
          </a:xfrm>
          <a:prstGeom prst="rect">
            <a:avLst/>
          </a:prstGeom>
        </p:spPr>
      </p:pic>
    </p:spTree>
    <p:extLst>
      <p:ext uri="{BB962C8B-B14F-4D97-AF65-F5344CB8AC3E}">
        <p14:creationId xmlns:p14="http://schemas.microsoft.com/office/powerpoint/2010/main" val="392736247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IVIDER STY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DFEA-2014-1751-E480-8A66CDCDA552}"/>
              </a:ext>
            </a:extLst>
          </p:cNvPr>
          <p:cNvSpPr>
            <a:spLocks noGrp="1"/>
          </p:cNvSpPr>
          <p:nvPr>
            <p:ph type="title"/>
          </p:nvPr>
        </p:nvSpPr>
        <p:spPr>
          <a:xfrm>
            <a:off x="432000" y="1350000"/>
            <a:ext cx="6095800" cy="1610016"/>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3" name="Right Triangle 2">
            <a:extLst>
              <a:ext uri="{FF2B5EF4-FFF2-40B4-BE49-F238E27FC236}">
                <a16:creationId xmlns:a16="http://schemas.microsoft.com/office/drawing/2014/main" id="{A47BBA45-30B2-1AE1-4D29-166B974CDEE5}"/>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1" name="Text Placeholder 9">
            <a:extLst>
              <a:ext uri="{FF2B5EF4-FFF2-40B4-BE49-F238E27FC236}">
                <a16:creationId xmlns:a16="http://schemas.microsoft.com/office/drawing/2014/main" id="{7066FE41-55CD-1D44-7ED7-B1E742AF1832}"/>
              </a:ext>
            </a:extLst>
          </p:cNvPr>
          <p:cNvSpPr>
            <a:spLocks noGrp="1"/>
          </p:cNvSpPr>
          <p:nvPr>
            <p:ph type="body" sz="quarter" idx="10" hasCustomPrompt="1"/>
          </p:nvPr>
        </p:nvSpPr>
        <p:spPr>
          <a:xfrm>
            <a:off x="9148762" y="1032463"/>
            <a:ext cx="2600325" cy="1820863"/>
          </a:xfrm>
        </p:spPr>
        <p:txBody>
          <a:bodyPr/>
          <a:lstStyle>
            <a:lvl1pPr algn="ctr">
              <a:lnSpc>
                <a:spcPct val="100000"/>
              </a:lnSpc>
              <a:spcBef>
                <a:spcPts val="0"/>
              </a:spcBef>
              <a:spcAft>
                <a:spcPts val="0"/>
              </a:spcAft>
              <a:defRPr sz="11700" b="1">
                <a:solidFill>
                  <a:schemeClr val="bg1"/>
                </a:solidFill>
              </a:defRPr>
            </a:lvl1pPr>
          </a:lstStyle>
          <a:p>
            <a:pPr lvl="0"/>
            <a:r>
              <a:rPr lang="en-US"/>
              <a:t>##</a:t>
            </a:r>
          </a:p>
        </p:txBody>
      </p:sp>
      <p:sp>
        <p:nvSpPr>
          <p:cNvPr id="17" name="Text Placeholder 16">
            <a:extLst>
              <a:ext uri="{FF2B5EF4-FFF2-40B4-BE49-F238E27FC236}">
                <a16:creationId xmlns:a16="http://schemas.microsoft.com/office/drawing/2014/main" id="{1C3EC48E-82FF-AD78-A375-4569D055911C}"/>
              </a:ext>
            </a:extLst>
          </p:cNvPr>
          <p:cNvSpPr>
            <a:spLocks noGrp="1"/>
          </p:cNvSpPr>
          <p:nvPr>
            <p:ph type="body" sz="quarter" idx="11" hasCustomPrompt="1"/>
          </p:nvPr>
        </p:nvSpPr>
        <p:spPr>
          <a:xfrm>
            <a:off x="431800" y="3494989"/>
            <a:ext cx="6096000" cy="1274763"/>
          </a:xfrm>
        </p:spPr>
        <p:txBody>
          <a:bodyPr/>
          <a:lstStyle>
            <a:lvl1pPr>
              <a:defRPr sz="2400">
                <a:solidFill>
                  <a:schemeClr val="bg1"/>
                </a:solidFill>
              </a:defRPr>
            </a:lvl1pPr>
            <a:lvl2pPr marL="0" indent="0">
              <a:buNone/>
              <a:defRPr/>
            </a:lvl2pPr>
          </a:lstStyle>
          <a:p>
            <a:pPr lvl="0"/>
            <a:r>
              <a:rPr lang="en-US"/>
              <a:t>Optional additional information</a:t>
            </a:r>
          </a:p>
        </p:txBody>
      </p:sp>
      <p:sp>
        <p:nvSpPr>
          <p:cNvPr id="7" name="Right Triangle 6">
            <a:extLst>
              <a:ext uri="{FF2B5EF4-FFF2-40B4-BE49-F238E27FC236}">
                <a16:creationId xmlns:a16="http://schemas.microsoft.com/office/drawing/2014/main" id="{C7953FA7-7CC9-EFDA-292B-AD4EE8BF2312}"/>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4" name="TextBox 13">
            <a:extLst>
              <a:ext uri="{FF2B5EF4-FFF2-40B4-BE49-F238E27FC236}">
                <a16:creationId xmlns:a16="http://schemas.microsoft.com/office/drawing/2014/main" id="{8D1FC277-A24A-127A-0091-6B28965A6AC2}"/>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16" name="Classification">
            <a:extLst>
              <a:ext uri="{FF2B5EF4-FFF2-40B4-BE49-F238E27FC236}">
                <a16:creationId xmlns:a16="http://schemas.microsoft.com/office/drawing/2014/main" id="{F7612056-C83D-6D6F-29E4-738CDFF485C6}"/>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pic>
        <p:nvPicPr>
          <p:cNvPr id="5" name="Graphic 5">
            <a:extLst>
              <a:ext uri="{FF2B5EF4-FFF2-40B4-BE49-F238E27FC236}">
                <a16:creationId xmlns:a16="http://schemas.microsoft.com/office/drawing/2014/main" id="{1AF43AD8-344C-E82E-19E8-6E48B07C91F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Tree>
    <p:extLst>
      <p:ext uri="{BB962C8B-B14F-4D97-AF65-F5344CB8AC3E}">
        <p14:creationId xmlns:p14="http://schemas.microsoft.com/office/powerpoint/2010/main" val="41854536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DIVIDER STYLE 3">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2B650A8-9C21-DC86-F471-38B40FC6D582}"/>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975100 h 6858000"/>
              <a:gd name="connsiteX3" fmla="*/ 93091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975100"/>
                </a:lnTo>
                <a:lnTo>
                  <a:pt x="93091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sz="1800"/>
            </a:lvl1pPr>
          </a:lstStyle>
          <a:p>
            <a:pPr lvl="0" algn="ctr"/>
            <a:r>
              <a:rPr lang="en-GB"/>
              <a:t>Click icon to insert image</a:t>
            </a:r>
          </a:p>
        </p:txBody>
      </p:sp>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a:t>CLICK TO EDIT MASTER TITLE STYLE</a:t>
            </a:r>
            <a:endParaRPr lang="en-GB"/>
          </a:p>
        </p:txBody>
      </p:sp>
      <p:sp>
        <p:nvSpPr>
          <p:cNvPr id="3" name="Text Placeholder 16">
            <a:extLst>
              <a:ext uri="{FF2B5EF4-FFF2-40B4-BE49-F238E27FC236}">
                <a16:creationId xmlns:a16="http://schemas.microsoft.com/office/drawing/2014/main" id="{291164C1-FFDE-EA90-BDBC-A8ECC8F00D0B}"/>
              </a:ext>
            </a:extLst>
          </p:cNvPr>
          <p:cNvSpPr>
            <a:spLocks noGrp="1"/>
          </p:cNvSpPr>
          <p:nvPr>
            <p:ph type="body" sz="quarter" idx="12" hasCustomPrompt="1"/>
          </p:nvPr>
        </p:nvSpPr>
        <p:spPr>
          <a:xfrm>
            <a:off x="431800" y="3494989"/>
            <a:ext cx="4720771" cy="1274763"/>
          </a:xfrm>
        </p:spPr>
        <p:txBody>
          <a:bodyPr/>
          <a:lstStyle>
            <a:lvl1pPr>
              <a:defRPr sz="2400">
                <a:solidFill>
                  <a:schemeClr val="bg1"/>
                </a:solidFill>
              </a:defRPr>
            </a:lvl1pPr>
            <a:lvl2pPr marL="0" indent="0">
              <a:buNone/>
              <a:defRPr/>
            </a:lvl2pPr>
          </a:lstStyle>
          <a:p>
            <a:pPr lvl="0"/>
            <a:r>
              <a:rPr lang="en-US"/>
              <a:t>Optional additional information</a:t>
            </a:r>
          </a:p>
        </p:txBody>
      </p:sp>
      <p:pic>
        <p:nvPicPr>
          <p:cNvPr id="5" name="Picture 4" descr="A blue and black logo&#10;&#10;AI-generated content may be incorrect.">
            <a:extLst>
              <a:ext uri="{FF2B5EF4-FFF2-40B4-BE49-F238E27FC236}">
                <a16:creationId xmlns:a16="http://schemas.microsoft.com/office/drawing/2014/main" id="{BB79B7AB-2C99-7720-2C84-E453C404B9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6846" y="6122489"/>
            <a:ext cx="1000010" cy="475750"/>
          </a:xfrm>
          <a:prstGeom prst="rect">
            <a:avLst/>
          </a:prstGeom>
        </p:spPr>
      </p:pic>
    </p:spTree>
    <p:extLst>
      <p:ext uri="{BB962C8B-B14F-4D97-AF65-F5344CB8AC3E}">
        <p14:creationId xmlns:p14="http://schemas.microsoft.com/office/powerpoint/2010/main" val="118751300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ingle column layout">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p:spPr>
        <p:txBody>
          <a:bodyPr numCol="1" spcCol="288000">
            <a:noAutofit/>
          </a:bodyPr>
          <a:lstStyle>
            <a:lvl1pPr>
              <a:spcBef>
                <a:spcPts val="400"/>
              </a:spcBef>
              <a:defRPr sz="1800">
                <a:solidFill>
                  <a:schemeClr val="tx1"/>
                </a:solidFill>
              </a:defRPr>
            </a:lvl1pPr>
            <a:lvl2pPr>
              <a:spcBef>
                <a:spcPts val="400"/>
              </a:spcBef>
              <a:defRPr sz="1800">
                <a:solidFill>
                  <a:schemeClr val="tx1"/>
                </a:solidFill>
              </a:defRPr>
            </a:lvl2pPr>
            <a:lvl3pPr>
              <a:spcBef>
                <a:spcPts val="400"/>
              </a:spcBef>
              <a:defRPr sz="18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lang="en-US" sz="2800" b="1" kern="1200" cap="none" spc="0" baseline="0" dirty="0">
                <a:solidFill>
                  <a:schemeClr val="tx1"/>
                </a:solidFill>
                <a:latin typeface="+mn-lt"/>
                <a:ea typeface="+mj-ea"/>
                <a:cs typeface="+mj-cs"/>
              </a:defRPr>
            </a:lvl1pPr>
          </a:lstStyle>
          <a:p>
            <a:r>
              <a:rPr lang="en-US"/>
              <a:t>Single column layout</a:t>
            </a:r>
            <a:endParaRPr lang="en-GB"/>
          </a:p>
        </p:txBody>
      </p:sp>
    </p:spTree>
    <p:extLst>
      <p:ext uri="{BB962C8B-B14F-4D97-AF65-F5344CB8AC3E}">
        <p14:creationId xmlns:p14="http://schemas.microsoft.com/office/powerpoint/2010/main" val="4130376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white_standard_content">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4"/>
            <a:ext cx="11274425" cy="3852861"/>
          </a:xfrm>
        </p:spPr>
        <p:txBody>
          <a:bodyPr numCol="1" spcCol="306000">
            <a:noAutofit/>
          </a:bodyPr>
          <a:lstStyle>
            <a:lvl1pPr>
              <a:spcBef>
                <a:spcPts val="400"/>
              </a:spcBef>
              <a:defRPr sz="1600" b="0">
                <a:solidFill>
                  <a:schemeClr val="tx1"/>
                </a:solidFill>
              </a:defRPr>
            </a:lvl1pPr>
            <a:lvl2pPr>
              <a:spcBef>
                <a:spcPts val="400"/>
              </a:spcBef>
              <a:defRPr sz="1600" b="0">
                <a:solidFill>
                  <a:schemeClr val="tx1"/>
                </a:solidFill>
              </a:defRPr>
            </a:lvl2pPr>
            <a:lvl3pPr>
              <a:spcBef>
                <a:spcPts val="400"/>
              </a:spcBef>
              <a:defRPr sz="1600" b="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05856702-F7CA-EFF2-BBCC-1DCC4703E0A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32525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x 2 boxes">
    <p:spTree>
      <p:nvGrpSpPr>
        <p:cNvPr id="1" name=""/>
        <p:cNvGrpSpPr/>
        <p:nvPr/>
      </p:nvGrpSpPr>
      <p:grpSpPr>
        <a:xfrm>
          <a:off x="0" y="0"/>
          <a:ext cx="0" cy="0"/>
          <a:chOff x="0" y="0"/>
          <a:chExt cx="0" cy="0"/>
        </a:xfrm>
      </p:grpSpPr>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5456880" cy="3861312"/>
          </a:xfrm>
        </p:spPr>
        <p:txBody>
          <a:bodyPr>
            <a:noAutofit/>
          </a:bodyPr>
          <a:lstStyle>
            <a:lvl1pPr>
              <a:spcBef>
                <a:spcPts val="400"/>
              </a:spcBef>
              <a:defRPr sz="1800">
                <a:solidFill>
                  <a:schemeClr val="tx1"/>
                </a:solidFill>
              </a:defRPr>
            </a:lvl1pPr>
            <a:lvl2pPr>
              <a:spcBef>
                <a:spcPts val="400"/>
              </a:spcBef>
              <a:defRPr sz="1800">
                <a:solidFill>
                  <a:schemeClr val="tx1"/>
                </a:solidFill>
              </a:defRPr>
            </a:lvl2pPr>
            <a:lvl3pPr>
              <a:spcBef>
                <a:spcPts val="400"/>
              </a:spcBef>
              <a:defRPr sz="18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0" name="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3992" y="1808163"/>
            <a:ext cx="5456880" cy="3861312"/>
          </a:xfrm>
        </p:spPr>
        <p:txBody>
          <a:bodyPr>
            <a:noAutofit/>
          </a:bodyPr>
          <a:lstStyle>
            <a:lvl1pPr>
              <a:spcBef>
                <a:spcPts val="400"/>
              </a:spcBef>
              <a:defRPr sz="1800">
                <a:solidFill>
                  <a:schemeClr val="tx1"/>
                </a:solidFill>
              </a:defRPr>
            </a:lvl1pPr>
            <a:lvl2pPr>
              <a:spcBef>
                <a:spcPts val="400"/>
              </a:spcBef>
              <a:defRPr sz="1800">
                <a:solidFill>
                  <a:schemeClr val="tx1"/>
                </a:solidFill>
              </a:defRPr>
            </a:lvl2pPr>
            <a:lvl3pPr>
              <a:spcBef>
                <a:spcPts val="400"/>
              </a:spcBef>
              <a:defRPr sz="18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descr="Header">
            <a:extLst>
              <a:ext uri="{FF2B5EF4-FFF2-40B4-BE49-F238E27FC236}">
                <a16:creationId xmlns:a16="http://schemas.microsoft.com/office/drawing/2014/main" id="{077A5D45-2436-787C-9566-CBFB23A33B26}"/>
              </a:ext>
            </a:extLst>
          </p:cNvPr>
          <p:cNvSpPr>
            <a:spLocks noGrp="1"/>
          </p:cNvSpPr>
          <p:nvPr>
            <p:ph type="title"/>
          </p:nvPr>
        </p:nvSpPr>
        <p:spPr>
          <a:xfrm>
            <a:off x="450000" y="86731"/>
            <a:ext cx="11299088" cy="715669"/>
          </a:xfrm>
        </p:spPr>
        <p:txBody>
          <a:bodyPr anchor="b"/>
          <a:lstStyle/>
          <a:p>
            <a:r>
              <a:rPr lang="en-US"/>
              <a:t>Click to edit Master title style</a:t>
            </a:r>
            <a:endParaRPr lang="en-GB"/>
          </a:p>
        </p:txBody>
      </p:sp>
      <p:sp>
        <p:nvSpPr>
          <p:cNvPr id="4" name="Subtitle">
            <a:extLst>
              <a:ext uri="{FF2B5EF4-FFF2-40B4-BE49-F238E27FC236}">
                <a16:creationId xmlns:a16="http://schemas.microsoft.com/office/drawing/2014/main" id="{57CBCAE8-356D-9ADC-8A6B-88B2E3D48705}"/>
              </a:ext>
            </a:extLst>
          </p:cNvPr>
          <p:cNvSpPr>
            <a:spLocks noGrp="1"/>
          </p:cNvSpPr>
          <p:nvPr>
            <p:ph type="body" sz="quarter" idx="16" hasCustomPrompt="1"/>
          </p:nvPr>
        </p:nvSpPr>
        <p:spPr>
          <a:xfrm>
            <a:off x="450000" y="830726"/>
            <a:ext cx="9341700" cy="246221"/>
          </a:xfrm>
          <a:noFill/>
        </p:spPr>
        <p:txBody>
          <a:bodyPr vert="horz" wrap="square" lIns="0" tIns="0" rIns="0" bIns="0" rtlCol="0">
            <a:spAutoFit/>
          </a:bodyPr>
          <a:lstStyle>
            <a:lvl1pPr>
              <a:defRPr lang="en-GB" sz="1600" b="1" dirty="0">
                <a:solidFill>
                  <a:schemeClr val="tx2"/>
                </a:solidFill>
              </a:defRPr>
            </a:lvl1pPr>
          </a:lstStyle>
          <a:p>
            <a:pPr lvl="0">
              <a:lnSpc>
                <a:spcPct val="100000"/>
              </a:lnSpc>
            </a:pPr>
            <a:r>
              <a:rPr lang="en-GB"/>
              <a:t>Subtitle here</a:t>
            </a:r>
          </a:p>
        </p:txBody>
      </p:sp>
      <p:sp>
        <p:nvSpPr>
          <p:cNvPr id="5" name="Subtitle">
            <a:extLst>
              <a:ext uri="{FF2B5EF4-FFF2-40B4-BE49-F238E27FC236}">
                <a16:creationId xmlns:a16="http://schemas.microsoft.com/office/drawing/2014/main" id="{9DE1B0E0-28B6-A169-478C-3959166E4C87}"/>
              </a:ext>
            </a:extLst>
          </p:cNvPr>
          <p:cNvSpPr>
            <a:spLocks noGrp="1"/>
          </p:cNvSpPr>
          <p:nvPr>
            <p:ph type="body" sz="quarter" idx="17" hasCustomPrompt="1"/>
          </p:nvPr>
        </p:nvSpPr>
        <p:spPr>
          <a:xfrm>
            <a:off x="450000" y="6018482"/>
            <a:ext cx="9341700" cy="400110"/>
          </a:xfrm>
          <a:noFill/>
        </p:spPr>
        <p:txBody>
          <a:bodyPr vert="horz" wrap="square" lIns="0" tIns="0" rIns="0" bIns="0" rtlCol="0">
            <a:spAutoFit/>
          </a:bodyPr>
          <a:lstStyle>
            <a:lvl1pPr>
              <a:spcBef>
                <a:spcPts val="0"/>
              </a:spcBef>
              <a:spcAft>
                <a:spcPts val="600"/>
              </a:spcAft>
              <a:defRPr lang="en-GB" sz="1050" b="0" dirty="0">
                <a:solidFill>
                  <a:schemeClr val="tx1"/>
                </a:solidFill>
              </a:defRPr>
            </a:lvl1pPr>
          </a:lstStyle>
          <a:p>
            <a:pPr lvl="0">
              <a:lnSpc>
                <a:spcPct val="100000"/>
              </a:lnSpc>
            </a:pPr>
            <a:r>
              <a:rPr lang="en-GB"/>
              <a:t>Q.</a:t>
            </a:r>
          </a:p>
          <a:p>
            <a:pPr lvl="0">
              <a:lnSpc>
                <a:spcPct val="100000"/>
              </a:lnSpc>
            </a:pPr>
            <a:r>
              <a:rPr lang="en-GB"/>
              <a:t>Base:</a:t>
            </a:r>
          </a:p>
        </p:txBody>
      </p:sp>
    </p:spTree>
    <p:extLst>
      <p:ext uri="{BB962C8B-B14F-4D97-AF65-F5344CB8AC3E}">
        <p14:creationId xmlns:p14="http://schemas.microsoft.com/office/powerpoint/2010/main" val="2091062724"/>
      </p:ext>
    </p:extLst>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gram (long) x 1 box">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93A2C7FC-586B-457F-BC57-4BB7FE1F784D}"/>
              </a:ext>
            </a:extLst>
          </p:cNvPr>
          <p:cNvSpPr>
            <a:spLocks noGrp="1"/>
          </p:cNvSpPr>
          <p:nvPr>
            <p:ph type="title"/>
          </p:nvPr>
        </p:nvSpPr>
        <p:spPr>
          <a:xfrm>
            <a:off x="438993" y="115057"/>
            <a:ext cx="11285432" cy="715669"/>
          </a:xfrm>
        </p:spPr>
        <p:txBody>
          <a:bodyPr anchor="b" anchorCtr="0"/>
          <a:lstStyle>
            <a:lvl1pPr>
              <a:defRPr sz="2400"/>
            </a:lvl1pPr>
          </a:lstStyle>
          <a:p>
            <a:r>
              <a:rPr lang="en-US"/>
              <a:t>Click to edit Master title style</a:t>
            </a:r>
            <a:endParaRPr lang="en-GB"/>
          </a:p>
        </p:txBody>
      </p:sp>
      <p:sp>
        <p:nvSpPr>
          <p:cNvPr id="3" name="Chart / Diagram">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11274425" cy="3876675"/>
          </a:xfrm>
          <a:no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Insert diagram here</a:t>
            </a:r>
          </a:p>
        </p:txBody>
      </p:sp>
      <p:sp>
        <p:nvSpPr>
          <p:cNvPr id="11" name="Slide Number">
            <a:extLst>
              <a:ext uri="{FF2B5EF4-FFF2-40B4-BE49-F238E27FC236}">
                <a16:creationId xmlns:a16="http://schemas.microsoft.com/office/drawing/2014/main" id="{0BB3773D-6CED-4B8A-A46D-AF2BA032FCD8}"/>
              </a:ext>
              <a:ext uri="{C183D7F6-B498-43B3-948B-1728B52AA6E4}">
                <adec:decorative xmlns:adec="http://schemas.microsoft.com/office/drawing/2017/decorative" val="1"/>
              </a:ext>
            </a:extLst>
          </p:cNvPr>
          <p:cNvSpPr>
            <a:spLocks noGrp="1"/>
          </p:cNvSpPr>
          <p:nvPr>
            <p:ph type="sldNum" sz="quarter" idx="19"/>
          </p:nvPr>
        </p:nvSpPr>
        <p:spPr/>
        <p:txBody>
          <a:bodyPr/>
          <a:lstStyle/>
          <a:p>
            <a:r>
              <a:rPr lang="en-GB"/>
              <a:t> </a:t>
            </a:r>
          </a:p>
        </p:txBody>
      </p:sp>
      <p:sp>
        <p:nvSpPr>
          <p:cNvPr id="2" name="Subtitle">
            <a:extLst>
              <a:ext uri="{FF2B5EF4-FFF2-40B4-BE49-F238E27FC236}">
                <a16:creationId xmlns:a16="http://schemas.microsoft.com/office/drawing/2014/main" id="{94A477D8-0A36-8B24-8B3A-B85F5EE57772}"/>
              </a:ext>
            </a:extLst>
          </p:cNvPr>
          <p:cNvSpPr>
            <a:spLocks noGrp="1"/>
          </p:cNvSpPr>
          <p:nvPr>
            <p:ph type="body" sz="quarter" idx="15" hasCustomPrompt="1"/>
          </p:nvPr>
        </p:nvSpPr>
        <p:spPr>
          <a:xfrm>
            <a:off x="450000" y="830726"/>
            <a:ext cx="9341700" cy="246221"/>
          </a:xfrm>
          <a:noFill/>
        </p:spPr>
        <p:txBody>
          <a:bodyPr vert="horz" wrap="square" lIns="0" tIns="0" rIns="0" bIns="0" rtlCol="0">
            <a:spAutoFit/>
          </a:bodyPr>
          <a:lstStyle>
            <a:lvl1pPr>
              <a:lnSpc>
                <a:spcPct val="110000"/>
              </a:lnSpc>
              <a:defRPr lang="en-GB" sz="1600" b="1" dirty="0">
                <a:solidFill>
                  <a:schemeClr val="tx2"/>
                </a:solidFill>
              </a:defRPr>
            </a:lvl1pPr>
          </a:lstStyle>
          <a:p>
            <a:pPr lvl="0">
              <a:lnSpc>
                <a:spcPct val="100000"/>
              </a:lnSpc>
            </a:pPr>
            <a:r>
              <a:rPr lang="en-GB"/>
              <a:t>Subtitle here</a:t>
            </a:r>
          </a:p>
        </p:txBody>
      </p:sp>
      <p:sp>
        <p:nvSpPr>
          <p:cNvPr id="4" name="Subtitle">
            <a:extLst>
              <a:ext uri="{FF2B5EF4-FFF2-40B4-BE49-F238E27FC236}">
                <a16:creationId xmlns:a16="http://schemas.microsoft.com/office/drawing/2014/main" id="{066EF9DE-5FC4-17E3-4BAA-BC4F9AF60062}"/>
              </a:ext>
            </a:extLst>
          </p:cNvPr>
          <p:cNvSpPr>
            <a:spLocks noGrp="1"/>
          </p:cNvSpPr>
          <p:nvPr>
            <p:ph type="body" sz="quarter" idx="17" hasCustomPrompt="1"/>
          </p:nvPr>
        </p:nvSpPr>
        <p:spPr>
          <a:xfrm>
            <a:off x="450000" y="6018482"/>
            <a:ext cx="9341700" cy="333425"/>
          </a:xfrm>
          <a:noFill/>
        </p:spPr>
        <p:txBody>
          <a:bodyPr vert="horz" wrap="square" lIns="0" tIns="0" rIns="0" bIns="0" rtlCol="0">
            <a:spAutoFit/>
          </a:bodyPr>
          <a:lstStyle>
            <a:lvl1pPr>
              <a:spcBef>
                <a:spcPts val="0"/>
              </a:spcBef>
              <a:spcAft>
                <a:spcPts val="200"/>
              </a:spcAft>
              <a:defRPr lang="en-GB" sz="1000" b="0" dirty="0">
                <a:solidFill>
                  <a:schemeClr val="tx1"/>
                </a:solidFill>
              </a:defRPr>
            </a:lvl1pPr>
          </a:lstStyle>
          <a:p>
            <a:pPr lvl="0">
              <a:lnSpc>
                <a:spcPct val="100000"/>
              </a:lnSpc>
            </a:pPr>
            <a:r>
              <a:rPr lang="en-GB"/>
              <a:t>Q.</a:t>
            </a:r>
          </a:p>
          <a:p>
            <a:pPr lvl="0">
              <a:lnSpc>
                <a:spcPct val="100000"/>
              </a:lnSpc>
            </a:pPr>
            <a:r>
              <a:rPr lang="en-GB"/>
              <a:t>Base:</a:t>
            </a:r>
          </a:p>
        </p:txBody>
      </p:sp>
    </p:spTree>
    <p:extLst>
      <p:ext uri="{BB962C8B-B14F-4D97-AF65-F5344CB8AC3E}">
        <p14:creationId xmlns:p14="http://schemas.microsoft.com/office/powerpoint/2010/main" val="930125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col_clea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F419-BE4D-C750-7148-9CE8C43FA61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3" name="TextBox 12">
            <a:extLst>
              <a:ext uri="{FF2B5EF4-FFF2-40B4-BE49-F238E27FC236}">
                <a16:creationId xmlns:a16="http://schemas.microsoft.com/office/drawing/2014/main" id="{E1CCDBCE-4D82-219C-1461-D5A253117AE4}"/>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15" name="Classification">
            <a:extLst>
              <a:ext uri="{FF2B5EF4-FFF2-40B4-BE49-F238E27FC236}">
                <a16:creationId xmlns:a16="http://schemas.microsoft.com/office/drawing/2014/main" id="{1E7C5A24-A74F-E7F8-8755-0ACC3462B3C8}"/>
              </a:ext>
              <a:ext uri="{C183D7F6-B498-43B3-948B-1728B52AA6E4}">
                <adec:decorative xmlns:adec="http://schemas.microsoft.com/office/drawing/2017/decorative" val="1"/>
              </a:ext>
            </a:extLst>
          </p:cNvPr>
          <p:cNvSpPr txBox="1">
            <a:spLocks/>
          </p:cNvSpPr>
          <p:nvPr userDrawn="1"/>
        </p:nvSpPr>
        <p:spPr>
          <a:xfrm>
            <a:off x="440938" y="6497777"/>
            <a:ext cx="566928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pic>
        <p:nvPicPr>
          <p:cNvPr id="3" name="Picture 2" descr="A blue and black logo&#10;&#10;AI-generated content may be incorrect.">
            <a:extLst>
              <a:ext uri="{FF2B5EF4-FFF2-40B4-BE49-F238E27FC236}">
                <a16:creationId xmlns:a16="http://schemas.microsoft.com/office/drawing/2014/main" id="{7B9AFCCF-ED9E-0ED3-DDF3-C86447886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8656" y="6269844"/>
            <a:ext cx="736939" cy="350595"/>
          </a:xfrm>
          <a:prstGeom prst="rect">
            <a:avLst/>
          </a:prstGeom>
        </p:spPr>
      </p:pic>
    </p:spTree>
    <p:extLst>
      <p:ext uri="{BB962C8B-B14F-4D97-AF65-F5344CB8AC3E}">
        <p14:creationId xmlns:p14="http://schemas.microsoft.com/office/powerpoint/2010/main" val="10224079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anging box title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1884-C2D5-14CD-9848-37C5CB013EB4}"/>
              </a:ext>
            </a:extLst>
          </p:cNvPr>
          <p:cNvSpPr>
            <a:spLocks noGrp="1"/>
          </p:cNvSpPr>
          <p:nvPr>
            <p:ph type="title"/>
          </p:nvPr>
        </p:nvSpPr>
        <p:spPr>
          <a:xfrm>
            <a:off x="653142" y="701874"/>
            <a:ext cx="3149601" cy="239877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702289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nging box titl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1884-C2D5-14CD-9848-37C5CB013EB4}"/>
              </a:ext>
            </a:extLst>
          </p:cNvPr>
          <p:cNvSpPr>
            <a:spLocks noGrp="1"/>
          </p:cNvSpPr>
          <p:nvPr>
            <p:ph type="title"/>
          </p:nvPr>
        </p:nvSpPr>
        <p:spPr>
          <a:xfrm>
            <a:off x="653142" y="701874"/>
            <a:ext cx="3149601" cy="1825195"/>
          </a:xfrm>
        </p:spPr>
        <p:txBody>
          <a:bodyPr vert="horz" wrap="square" lIns="0" tIns="0" rIns="0" bIns="0" rtlCol="0" anchor="t">
            <a:noAutofit/>
          </a:bodyPr>
          <a:lstStyle>
            <a:lvl1pPr>
              <a:defRPr lang="en-GB" dirty="0">
                <a:solidFill>
                  <a:schemeClr val="bg1"/>
                </a:solidFill>
              </a:defRPr>
            </a:lvl1pPr>
          </a:lstStyle>
          <a:p>
            <a:pPr lvl="0"/>
            <a:r>
              <a:rPr lang="en-US"/>
              <a:t>Click to edit Master title style</a:t>
            </a:r>
            <a:endParaRPr lang="en-GB"/>
          </a:p>
        </p:txBody>
      </p:sp>
      <p:sp>
        <p:nvSpPr>
          <p:cNvPr id="3" name="Text Placeholder 3">
            <a:extLst>
              <a:ext uri="{FF2B5EF4-FFF2-40B4-BE49-F238E27FC236}">
                <a16:creationId xmlns:a16="http://schemas.microsoft.com/office/drawing/2014/main" id="{A73E53EB-3CF7-23AB-A106-C20DD2520CBC}"/>
              </a:ext>
            </a:extLst>
          </p:cNvPr>
          <p:cNvSpPr>
            <a:spLocks noGrp="1"/>
          </p:cNvSpPr>
          <p:nvPr>
            <p:ph type="body" sz="quarter" idx="10"/>
          </p:nvPr>
        </p:nvSpPr>
        <p:spPr>
          <a:xfrm>
            <a:off x="4332288" y="701675"/>
            <a:ext cx="7416800" cy="4959350"/>
          </a:xfrm>
        </p:spPr>
        <p:txBody>
          <a:bodyPr numCol="1" spcCol="288000"/>
          <a:lstStyle>
            <a:lvl1pPr>
              <a:lnSpc>
                <a:spcPct val="120000"/>
              </a:lnSpc>
              <a:spcBef>
                <a:spcPts val="400"/>
              </a:spcBef>
              <a:spcAft>
                <a:spcPts val="400"/>
              </a:spcAft>
              <a:defRPr sz="1600"/>
            </a:lvl1pPr>
            <a:lvl2pPr>
              <a:lnSpc>
                <a:spcPct val="120000"/>
              </a:lnSpc>
              <a:spcBef>
                <a:spcPts val="400"/>
              </a:spcBef>
              <a:spcAft>
                <a:spcPts val="400"/>
              </a:spcAft>
              <a:defRPr sz="1600"/>
            </a:lvl2pPr>
            <a:lvl3pPr>
              <a:lnSpc>
                <a:spcPct val="120000"/>
              </a:lnSpc>
              <a:spcBef>
                <a:spcPts val="400"/>
              </a:spcBef>
              <a:spcAft>
                <a:spcPts val="400"/>
              </a:spcAft>
              <a:defRPr sz="1600"/>
            </a:lvl3pPr>
            <a:lvl4pPr>
              <a:lnSpc>
                <a:spcPct val="120000"/>
              </a:lnSpc>
              <a:spcBef>
                <a:spcPts val="400"/>
              </a:spcBef>
              <a:spcAft>
                <a:spcPts val="400"/>
              </a:spcAft>
              <a:defRPr sz="1600"/>
            </a:lvl4pPr>
            <a:lvl5pPr>
              <a:lnSpc>
                <a:spcPct val="120000"/>
              </a:lnSpc>
              <a:spcBef>
                <a:spcPts val="400"/>
              </a:spcBef>
              <a:spcAft>
                <a:spcPts val="4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10301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_images_3_summaries">
    <p:bg>
      <p:bgPr>
        <a:solidFill>
          <a:schemeClr val="accent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F7598694-721D-C499-32B8-2559553463B9}"/>
              </a:ext>
              <a:ext uri="{C183D7F6-B498-43B3-948B-1728B52AA6E4}">
                <adec:decorative xmlns:adec="http://schemas.microsoft.com/office/drawing/2017/decorative" val="1"/>
              </a:ext>
            </a:extLst>
          </p:cNvPr>
          <p:cNvSpPr>
            <a:spLocks noGrp="1"/>
          </p:cNvSpPr>
          <p:nvPr>
            <p:ph type="pic" sz="quarter" idx="21" hasCustomPrompt="1"/>
          </p:nvPr>
        </p:nvSpPr>
        <p:spPr>
          <a:xfrm>
            <a:off x="450000" y="1792702"/>
            <a:ext cx="3524250" cy="2140354"/>
          </a:xfrm>
          <a:custGeom>
            <a:avLst/>
            <a:gdLst>
              <a:gd name="connsiteX0" fmla="*/ 0 w 3524250"/>
              <a:gd name="connsiteY0" fmla="*/ 0 h 2140354"/>
              <a:gd name="connsiteX1" fmla="*/ 3524250 w 3524250"/>
              <a:gd name="connsiteY1" fmla="*/ 0 h 2140354"/>
              <a:gd name="connsiteX2" fmla="*/ 3524250 w 3524250"/>
              <a:gd name="connsiteY2" fmla="*/ 1669718 h 2140354"/>
              <a:gd name="connsiteX3" fmla="*/ 3053614 w 3524250"/>
              <a:gd name="connsiteY3" fmla="*/ 2140354 h 2140354"/>
              <a:gd name="connsiteX4" fmla="*/ 0 w 3524250"/>
              <a:gd name="connsiteY4" fmla="*/ 2140354 h 214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0" h="2140354">
                <a:moveTo>
                  <a:pt x="0" y="0"/>
                </a:moveTo>
                <a:lnTo>
                  <a:pt x="3524250" y="0"/>
                </a:lnTo>
                <a:lnTo>
                  <a:pt x="3524250" y="1669718"/>
                </a:lnTo>
                <a:lnTo>
                  <a:pt x="3053614" y="2140354"/>
                </a:lnTo>
                <a:lnTo>
                  <a:pt x="0" y="2140354"/>
                </a:lnTo>
                <a:close/>
              </a:path>
            </a:pathLst>
          </a:custGeom>
          <a:pattFill prst="wdUpDiag">
            <a:fgClr>
              <a:schemeClr val="bg1">
                <a:lumMod val="95000"/>
              </a:schemeClr>
            </a:fgClr>
            <a:bgClr>
              <a:schemeClr val="bg1"/>
            </a:bgClr>
          </a:pattFill>
        </p:spPr>
        <p:txBody>
          <a:bodyPr wrap="square">
            <a:noAutofit/>
          </a:bodyPr>
          <a:lstStyle>
            <a:lvl1pPr>
              <a:defRPr/>
            </a:lvl1pPr>
          </a:lstStyle>
          <a:p>
            <a:r>
              <a:rPr lang="en-GB"/>
              <a:t>Insert image here</a:t>
            </a:r>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4113075"/>
            <a:ext cx="3524400" cy="1835288"/>
          </a:xfrm>
        </p:spPr>
        <p:txBody>
          <a:bodyPr>
            <a:noAutofit/>
          </a:bodyPr>
          <a:lstStyle>
            <a:lvl1pPr>
              <a:spcBef>
                <a:spcPts val="400"/>
              </a:spcBef>
              <a:defRPr sz="1600">
                <a:solidFill>
                  <a:schemeClr val="bg1"/>
                </a:solidFill>
              </a:defRPr>
            </a:lvl1pPr>
            <a:lvl2pPr>
              <a:spcBef>
                <a:spcPts val="400"/>
              </a:spcBef>
              <a:defRPr sz="1600">
                <a:solidFill>
                  <a:schemeClr val="bg1"/>
                </a:solidFill>
              </a:defRPr>
            </a:lvl2pPr>
            <a:lvl3pPr>
              <a:spcBef>
                <a:spcPts val="400"/>
              </a:spcBef>
              <a:defRPr sz="16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2z</a:t>
            </a:r>
          </a:p>
        </p:txBody>
      </p:sp>
      <p:sp>
        <p:nvSpPr>
          <p:cNvPr id="26" name="Picture Placeholder 25">
            <a:extLst>
              <a:ext uri="{FF2B5EF4-FFF2-40B4-BE49-F238E27FC236}">
                <a16:creationId xmlns:a16="http://schemas.microsoft.com/office/drawing/2014/main" id="{D497C279-EB05-83B6-CAFE-F19E9494173D}"/>
              </a:ext>
              <a:ext uri="{C183D7F6-B498-43B3-948B-1728B52AA6E4}">
                <adec:decorative xmlns:adec="http://schemas.microsoft.com/office/drawing/2017/decorative" val="1"/>
              </a:ext>
            </a:extLst>
          </p:cNvPr>
          <p:cNvSpPr>
            <a:spLocks noGrp="1"/>
          </p:cNvSpPr>
          <p:nvPr>
            <p:ph type="pic" sz="quarter" idx="22" hasCustomPrompt="1"/>
          </p:nvPr>
        </p:nvSpPr>
        <p:spPr>
          <a:xfrm>
            <a:off x="4336915" y="1792702"/>
            <a:ext cx="3524250" cy="2140354"/>
          </a:xfrm>
          <a:custGeom>
            <a:avLst/>
            <a:gdLst>
              <a:gd name="connsiteX0" fmla="*/ 0 w 3524250"/>
              <a:gd name="connsiteY0" fmla="*/ 0 h 2140354"/>
              <a:gd name="connsiteX1" fmla="*/ 3524250 w 3524250"/>
              <a:gd name="connsiteY1" fmla="*/ 0 h 2140354"/>
              <a:gd name="connsiteX2" fmla="*/ 3524250 w 3524250"/>
              <a:gd name="connsiteY2" fmla="*/ 1669718 h 2140354"/>
              <a:gd name="connsiteX3" fmla="*/ 3053614 w 3524250"/>
              <a:gd name="connsiteY3" fmla="*/ 2140354 h 2140354"/>
              <a:gd name="connsiteX4" fmla="*/ 0 w 3524250"/>
              <a:gd name="connsiteY4" fmla="*/ 2140354 h 214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0" h="2140354">
                <a:moveTo>
                  <a:pt x="0" y="0"/>
                </a:moveTo>
                <a:lnTo>
                  <a:pt x="3524250" y="0"/>
                </a:lnTo>
                <a:lnTo>
                  <a:pt x="3524250" y="1669718"/>
                </a:lnTo>
                <a:lnTo>
                  <a:pt x="3053614" y="2140354"/>
                </a:lnTo>
                <a:lnTo>
                  <a:pt x="0" y="2140354"/>
                </a:lnTo>
                <a:close/>
              </a:path>
            </a:pathLst>
          </a:custGeom>
          <a:pattFill prst="wdUpDiag">
            <a:fgClr>
              <a:schemeClr val="bg1">
                <a:lumMod val="95000"/>
              </a:schemeClr>
            </a:fgClr>
            <a:bgClr>
              <a:schemeClr val="bg1"/>
            </a:bgClr>
          </a:pattFill>
        </p:spPr>
        <p:txBody>
          <a:bodyPr wrap="square">
            <a:noAutofit/>
          </a:bodyPr>
          <a:lstStyle>
            <a:lvl1pPr>
              <a:defRPr/>
            </a:lvl1pPr>
          </a:lstStyle>
          <a:p>
            <a:r>
              <a:rPr lang="en-GB"/>
              <a:t>Insert image here</a:t>
            </a:r>
          </a:p>
        </p:txBody>
      </p:sp>
      <p:sp>
        <p:nvSpPr>
          <p:cNvPr id="15" name="Placeholder 2">
            <a:extLst>
              <a:ext uri="{FF2B5EF4-FFF2-40B4-BE49-F238E27FC236}">
                <a16:creationId xmlns:a16="http://schemas.microsoft.com/office/drawing/2014/main" id="{2D6D46A2-3813-48AC-B44F-11FED09C9607}"/>
              </a:ext>
            </a:extLst>
          </p:cNvPr>
          <p:cNvSpPr>
            <a:spLocks noGrp="1"/>
          </p:cNvSpPr>
          <p:nvPr>
            <p:ph idx="24" hasCustomPrompt="1"/>
          </p:nvPr>
        </p:nvSpPr>
        <p:spPr>
          <a:xfrm>
            <a:off x="4336840" y="4113075"/>
            <a:ext cx="3524400" cy="1835288"/>
          </a:xfrm>
        </p:spPr>
        <p:txBody>
          <a:bodyPr>
            <a:noAutofit/>
          </a:bodyPr>
          <a:lstStyle>
            <a:lvl1pPr>
              <a:spcBef>
                <a:spcPts val="400"/>
              </a:spcBef>
              <a:defRPr sz="1600">
                <a:solidFill>
                  <a:schemeClr val="bg1"/>
                </a:solidFill>
              </a:defRPr>
            </a:lvl1pPr>
            <a:lvl2pPr>
              <a:spcBef>
                <a:spcPts val="400"/>
              </a:spcBef>
              <a:defRPr sz="1600">
                <a:solidFill>
                  <a:schemeClr val="bg1"/>
                </a:solidFill>
              </a:defRPr>
            </a:lvl2pPr>
            <a:lvl3pPr>
              <a:spcBef>
                <a:spcPts val="400"/>
              </a:spcBef>
              <a:defRPr sz="16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7" name="Picture Placeholder 26">
            <a:extLst>
              <a:ext uri="{FF2B5EF4-FFF2-40B4-BE49-F238E27FC236}">
                <a16:creationId xmlns:a16="http://schemas.microsoft.com/office/drawing/2014/main" id="{436747DF-926E-3B9F-54BC-14918175083E}"/>
              </a:ext>
              <a:ext uri="{C183D7F6-B498-43B3-948B-1728B52AA6E4}">
                <adec:decorative xmlns:adec="http://schemas.microsoft.com/office/drawing/2017/decorative" val="1"/>
              </a:ext>
            </a:extLst>
          </p:cNvPr>
          <p:cNvSpPr>
            <a:spLocks noGrp="1"/>
          </p:cNvSpPr>
          <p:nvPr>
            <p:ph type="pic" sz="quarter" idx="23" hasCustomPrompt="1"/>
          </p:nvPr>
        </p:nvSpPr>
        <p:spPr>
          <a:xfrm>
            <a:off x="8224838" y="1792702"/>
            <a:ext cx="3524250" cy="2140354"/>
          </a:xfrm>
          <a:custGeom>
            <a:avLst/>
            <a:gdLst>
              <a:gd name="connsiteX0" fmla="*/ 0 w 3524250"/>
              <a:gd name="connsiteY0" fmla="*/ 0 h 2140354"/>
              <a:gd name="connsiteX1" fmla="*/ 3524250 w 3524250"/>
              <a:gd name="connsiteY1" fmla="*/ 0 h 2140354"/>
              <a:gd name="connsiteX2" fmla="*/ 3524250 w 3524250"/>
              <a:gd name="connsiteY2" fmla="*/ 1669718 h 2140354"/>
              <a:gd name="connsiteX3" fmla="*/ 3053614 w 3524250"/>
              <a:gd name="connsiteY3" fmla="*/ 2140354 h 2140354"/>
              <a:gd name="connsiteX4" fmla="*/ 0 w 3524250"/>
              <a:gd name="connsiteY4" fmla="*/ 2140354 h 214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0" h="2140354">
                <a:moveTo>
                  <a:pt x="0" y="0"/>
                </a:moveTo>
                <a:lnTo>
                  <a:pt x="3524250" y="0"/>
                </a:lnTo>
                <a:lnTo>
                  <a:pt x="3524250" y="1669718"/>
                </a:lnTo>
                <a:lnTo>
                  <a:pt x="3053614" y="2140354"/>
                </a:lnTo>
                <a:lnTo>
                  <a:pt x="0" y="2140354"/>
                </a:lnTo>
                <a:close/>
              </a:path>
            </a:pathLst>
          </a:custGeom>
          <a:pattFill prst="wdUpDiag">
            <a:fgClr>
              <a:schemeClr val="bg1">
                <a:lumMod val="95000"/>
              </a:schemeClr>
            </a:fgClr>
            <a:bgClr>
              <a:schemeClr val="bg1"/>
            </a:bgClr>
          </a:pattFill>
        </p:spPr>
        <p:txBody>
          <a:bodyPr wrap="square">
            <a:noAutofit/>
          </a:bodyPr>
          <a:lstStyle>
            <a:lvl1pPr>
              <a:defRPr/>
            </a:lvl1pPr>
          </a:lstStyle>
          <a:p>
            <a:r>
              <a:rPr lang="en-GB"/>
              <a:t>Insert image here</a:t>
            </a:r>
          </a:p>
        </p:txBody>
      </p:sp>
      <p:sp>
        <p:nvSpPr>
          <p:cNvPr id="16" name="Placeholder 3">
            <a:extLst>
              <a:ext uri="{FF2B5EF4-FFF2-40B4-BE49-F238E27FC236}">
                <a16:creationId xmlns:a16="http://schemas.microsoft.com/office/drawing/2014/main" id="{912710EB-D5BC-4555-8C11-D849D8A58199}"/>
              </a:ext>
            </a:extLst>
          </p:cNvPr>
          <p:cNvSpPr>
            <a:spLocks noGrp="1"/>
          </p:cNvSpPr>
          <p:nvPr>
            <p:ph idx="25" hasCustomPrompt="1"/>
          </p:nvPr>
        </p:nvSpPr>
        <p:spPr>
          <a:xfrm>
            <a:off x="8224838" y="4113075"/>
            <a:ext cx="3524400" cy="1835288"/>
          </a:xfrm>
        </p:spPr>
        <p:txBody>
          <a:bodyPr>
            <a:noAutofit/>
          </a:bodyPr>
          <a:lstStyle>
            <a:lvl1pPr>
              <a:spcBef>
                <a:spcPts val="400"/>
              </a:spcBef>
              <a:defRPr sz="1600">
                <a:solidFill>
                  <a:schemeClr val="bg1"/>
                </a:solidFill>
              </a:defRPr>
            </a:lvl1pPr>
            <a:lvl2pPr>
              <a:spcBef>
                <a:spcPts val="400"/>
              </a:spcBef>
              <a:defRPr sz="1600">
                <a:solidFill>
                  <a:schemeClr val="bg1"/>
                </a:solidFill>
              </a:defRPr>
            </a:lvl2pPr>
            <a:lvl3pPr>
              <a:spcBef>
                <a:spcPts val="400"/>
              </a:spcBef>
              <a:defRPr sz="16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B9379921-B222-AEF2-4C24-F79AEBA1BF84}"/>
              </a:ext>
            </a:extLst>
          </p:cNvPr>
          <p:cNvSpPr>
            <a:spLocks noGrp="1"/>
          </p:cNvSpPr>
          <p:nvPr>
            <p:ph type="title"/>
          </p:nvPr>
        </p:nvSpPr>
        <p:spPr/>
        <p:txBody>
          <a:bodyPr vert="horz" wrap="square" lIns="0" tIns="0" rIns="0" bIns="0" rtlCol="0" anchor="b">
            <a:noAutofit/>
          </a:bodyPr>
          <a:lstStyle>
            <a:lvl1pPr>
              <a:defRPr lang="en-GB" dirty="0">
                <a:solidFill>
                  <a:schemeClr val="bg1"/>
                </a:solidFill>
              </a:defRPr>
            </a:lvl1pPr>
          </a:lstStyle>
          <a:p>
            <a:pPr lvl="0"/>
            <a:r>
              <a:rPr lang="en-US"/>
              <a:t>Click to edit Master title style</a:t>
            </a:r>
            <a:endParaRPr lang="en-GB"/>
          </a:p>
        </p:txBody>
      </p:sp>
      <p:sp>
        <p:nvSpPr>
          <p:cNvPr id="18" name="TextBox 17">
            <a:extLst>
              <a:ext uri="{FF2B5EF4-FFF2-40B4-BE49-F238E27FC236}">
                <a16:creationId xmlns:a16="http://schemas.microsoft.com/office/drawing/2014/main" id="{CDC93700-768F-F0BD-FFA2-5E2889AAB11B}"/>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4" name="Classification">
            <a:extLst>
              <a:ext uri="{FF2B5EF4-FFF2-40B4-BE49-F238E27FC236}">
                <a16:creationId xmlns:a16="http://schemas.microsoft.com/office/drawing/2014/main" id="{7BC3E079-CD4E-AFD3-AEB4-D1848C22C062}"/>
              </a:ext>
              <a:ext uri="{C183D7F6-B498-43B3-948B-1728B52AA6E4}">
                <adec:decorative xmlns:adec="http://schemas.microsoft.com/office/drawing/2017/decorative" val="1"/>
              </a:ext>
            </a:extLst>
          </p:cNvPr>
          <p:cNvSpPr txBox="1">
            <a:spLocks/>
          </p:cNvSpPr>
          <p:nvPr userDrawn="1"/>
        </p:nvSpPr>
        <p:spPr>
          <a:xfrm>
            <a:off x="440938" y="6488640"/>
            <a:ext cx="566928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pic>
        <p:nvPicPr>
          <p:cNvPr id="5" name="Picture 4" descr="A blue and black logo&#10;&#10;AI-generated content may be incorrect.">
            <a:extLst>
              <a:ext uri="{FF2B5EF4-FFF2-40B4-BE49-F238E27FC236}">
                <a16:creationId xmlns:a16="http://schemas.microsoft.com/office/drawing/2014/main" id="{9BE3AEC4-63B1-A88D-E3CA-9B970B2BD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8656" y="6269844"/>
            <a:ext cx="736939" cy="350595"/>
          </a:xfrm>
          <a:prstGeom prst="rect">
            <a:avLst/>
          </a:prstGeom>
        </p:spPr>
      </p:pic>
    </p:spTree>
    <p:extLst>
      <p:ext uri="{BB962C8B-B14F-4D97-AF65-F5344CB8AC3E}">
        <p14:creationId xmlns:p14="http://schemas.microsoft.com/office/powerpoint/2010/main" val="4259018929"/>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4_col_4_images_with commentary">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5C23FA-A39C-47E2-B32E-D31B7F81F736}"/>
              </a:ext>
            </a:extLst>
          </p:cNvPr>
          <p:cNvSpPr>
            <a:spLocks noGrp="1"/>
          </p:cNvSpPr>
          <p:nvPr>
            <p:ph type="title"/>
          </p:nvPr>
        </p:nvSpPr>
        <p:spPr/>
        <p:txBody>
          <a:bodyPr vert="horz" wrap="square" lIns="0" tIns="0" rIns="0" bIns="0" rtlCol="0" anchor="b">
            <a:noAutofit/>
          </a:bodyPr>
          <a:lstStyle>
            <a:lvl1pPr>
              <a:defRPr lang="en-GB" dirty="0">
                <a:solidFill>
                  <a:schemeClr val="bg1"/>
                </a:solidFill>
              </a:defRPr>
            </a:lvl1pPr>
          </a:lstStyle>
          <a:p>
            <a:pPr lvl="0"/>
            <a:r>
              <a:rPr lang="en-US"/>
              <a:t>Click to edit Master title style</a:t>
            </a:r>
            <a:endParaRPr lang="en-GB"/>
          </a:p>
        </p:txBody>
      </p:sp>
      <p:sp>
        <p:nvSpPr>
          <p:cNvPr id="20" name="Picture Placeholder 19">
            <a:extLst>
              <a:ext uri="{FF2B5EF4-FFF2-40B4-BE49-F238E27FC236}">
                <a16:creationId xmlns:a16="http://schemas.microsoft.com/office/drawing/2014/main" id="{BD5D8EA5-7317-FA5E-316E-1D3D71DF6AAB}"/>
              </a:ext>
              <a:ext uri="{C183D7F6-B498-43B3-948B-1728B52AA6E4}">
                <adec:decorative xmlns:adec="http://schemas.microsoft.com/office/drawing/2017/decorative" val="1"/>
              </a:ext>
            </a:extLst>
          </p:cNvPr>
          <p:cNvSpPr>
            <a:spLocks noGrp="1"/>
          </p:cNvSpPr>
          <p:nvPr>
            <p:ph type="pic" sz="quarter" idx="21" hasCustomPrompt="1"/>
          </p:nvPr>
        </p:nvSpPr>
        <p:spPr>
          <a:xfrm>
            <a:off x="457635"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a:t> </a:t>
            </a:r>
          </a:p>
        </p:txBody>
      </p:sp>
      <p:sp>
        <p:nvSpPr>
          <p:cNvPr id="28" name="Text Box 1">
            <a:extLst>
              <a:ext uri="{FF2B5EF4-FFF2-40B4-BE49-F238E27FC236}">
                <a16:creationId xmlns:a16="http://schemas.microsoft.com/office/drawing/2014/main" id="{A4FE8203-E4D0-7D71-9DAB-DCD79DF29458}"/>
              </a:ext>
            </a:extLst>
          </p:cNvPr>
          <p:cNvSpPr>
            <a:spLocks noGrp="1"/>
          </p:cNvSpPr>
          <p:nvPr>
            <p:ph type="body" sz="quarter" idx="26"/>
          </p:nvPr>
        </p:nvSpPr>
        <p:spPr>
          <a:xfrm>
            <a:off x="490148" y="4165598"/>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Box 2">
            <a:extLst>
              <a:ext uri="{FF2B5EF4-FFF2-40B4-BE49-F238E27FC236}">
                <a16:creationId xmlns:a16="http://schemas.microsoft.com/office/drawing/2014/main" id="{3893695E-4514-8C5C-A541-ACC2C0140DD6}"/>
              </a:ext>
            </a:extLst>
          </p:cNvPr>
          <p:cNvSpPr>
            <a:spLocks noGrp="1"/>
          </p:cNvSpPr>
          <p:nvPr>
            <p:ph type="body" sz="quarter" idx="27"/>
          </p:nvPr>
        </p:nvSpPr>
        <p:spPr>
          <a:xfrm>
            <a:off x="3388265" y="4165598"/>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0" name="Text Box 3">
            <a:extLst>
              <a:ext uri="{FF2B5EF4-FFF2-40B4-BE49-F238E27FC236}">
                <a16:creationId xmlns:a16="http://schemas.microsoft.com/office/drawing/2014/main" id="{E6E126AC-28F0-4A7D-DC28-46188F46FAA7}"/>
              </a:ext>
            </a:extLst>
          </p:cNvPr>
          <p:cNvSpPr>
            <a:spLocks noGrp="1"/>
          </p:cNvSpPr>
          <p:nvPr>
            <p:ph type="body" sz="quarter" idx="28"/>
          </p:nvPr>
        </p:nvSpPr>
        <p:spPr>
          <a:xfrm>
            <a:off x="6284913" y="4165598"/>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1" name="Text Box 4">
            <a:extLst>
              <a:ext uri="{FF2B5EF4-FFF2-40B4-BE49-F238E27FC236}">
                <a16:creationId xmlns:a16="http://schemas.microsoft.com/office/drawing/2014/main" id="{9A2242AD-0A81-133A-985E-D1CF4585102C}"/>
              </a:ext>
            </a:extLst>
          </p:cNvPr>
          <p:cNvSpPr>
            <a:spLocks noGrp="1"/>
          </p:cNvSpPr>
          <p:nvPr>
            <p:ph type="body" sz="quarter" idx="29"/>
          </p:nvPr>
        </p:nvSpPr>
        <p:spPr>
          <a:xfrm>
            <a:off x="9170020" y="4151084"/>
            <a:ext cx="2563812" cy="1495427"/>
          </a:xfrm>
        </p:spPr>
        <p:txBody>
          <a:bodyPr/>
          <a:lstStyle>
            <a:lvl1pPr>
              <a:lnSpc>
                <a:spcPct val="100000"/>
              </a:lnSpc>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Box 15">
            <a:extLst>
              <a:ext uri="{FF2B5EF4-FFF2-40B4-BE49-F238E27FC236}">
                <a16:creationId xmlns:a16="http://schemas.microsoft.com/office/drawing/2014/main" id="{0B10E05C-FACD-735A-D8B6-65B787A7C515}"/>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18" name="Classification">
            <a:extLst>
              <a:ext uri="{FF2B5EF4-FFF2-40B4-BE49-F238E27FC236}">
                <a16:creationId xmlns:a16="http://schemas.microsoft.com/office/drawing/2014/main" id="{2155CA54-02B7-79F0-5516-A0D416D045E4}"/>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sp>
        <p:nvSpPr>
          <p:cNvPr id="21" name="Picture Placeholder 20">
            <a:extLst>
              <a:ext uri="{FF2B5EF4-FFF2-40B4-BE49-F238E27FC236}">
                <a16:creationId xmlns:a16="http://schemas.microsoft.com/office/drawing/2014/main" id="{4216BF9A-6BA6-35A3-FAD8-E4C7E65B2AA3}"/>
              </a:ext>
              <a:ext uri="{C183D7F6-B498-43B3-948B-1728B52AA6E4}">
                <adec:decorative xmlns:adec="http://schemas.microsoft.com/office/drawing/2017/decorative" val="1"/>
              </a:ext>
            </a:extLst>
          </p:cNvPr>
          <p:cNvSpPr>
            <a:spLocks noGrp="1"/>
          </p:cNvSpPr>
          <p:nvPr>
            <p:ph type="pic" sz="quarter" idx="30" hasCustomPrompt="1"/>
          </p:nvPr>
        </p:nvSpPr>
        <p:spPr>
          <a:xfrm>
            <a:off x="3361349"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a:t> </a:t>
            </a:r>
          </a:p>
        </p:txBody>
      </p:sp>
      <p:sp>
        <p:nvSpPr>
          <p:cNvPr id="22" name="Picture Placeholder 21">
            <a:extLst>
              <a:ext uri="{FF2B5EF4-FFF2-40B4-BE49-F238E27FC236}">
                <a16:creationId xmlns:a16="http://schemas.microsoft.com/office/drawing/2014/main" id="{FC92A1A9-8935-05F9-478C-509E31A7C350}"/>
              </a:ext>
              <a:ext uri="{C183D7F6-B498-43B3-948B-1728B52AA6E4}">
                <adec:decorative xmlns:adec="http://schemas.microsoft.com/office/drawing/2017/decorative" val="1"/>
              </a:ext>
            </a:extLst>
          </p:cNvPr>
          <p:cNvSpPr>
            <a:spLocks noGrp="1"/>
          </p:cNvSpPr>
          <p:nvPr>
            <p:ph type="pic" sz="quarter" idx="31" hasCustomPrompt="1"/>
          </p:nvPr>
        </p:nvSpPr>
        <p:spPr>
          <a:xfrm>
            <a:off x="6265063"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a:t> </a:t>
            </a:r>
          </a:p>
        </p:txBody>
      </p:sp>
      <p:sp>
        <p:nvSpPr>
          <p:cNvPr id="23" name="Picture Placeholder 22">
            <a:extLst>
              <a:ext uri="{FF2B5EF4-FFF2-40B4-BE49-F238E27FC236}">
                <a16:creationId xmlns:a16="http://schemas.microsoft.com/office/drawing/2014/main" id="{C90786FC-B649-5DE3-D2C4-49F260FE2D9B}"/>
              </a:ext>
              <a:ext uri="{C183D7F6-B498-43B3-948B-1728B52AA6E4}">
                <adec:decorative xmlns:adec="http://schemas.microsoft.com/office/drawing/2017/decorative" val="1"/>
              </a:ext>
            </a:extLst>
          </p:cNvPr>
          <p:cNvSpPr>
            <a:spLocks noGrp="1"/>
          </p:cNvSpPr>
          <p:nvPr>
            <p:ph type="pic" sz="quarter" idx="32" hasCustomPrompt="1"/>
          </p:nvPr>
        </p:nvSpPr>
        <p:spPr>
          <a:xfrm>
            <a:off x="9168776" y="1827015"/>
            <a:ext cx="2563200" cy="2183266"/>
          </a:xfrm>
          <a:custGeom>
            <a:avLst/>
            <a:gdLst>
              <a:gd name="connsiteX0" fmla="*/ 0 w 2563200"/>
              <a:gd name="connsiteY0" fmla="*/ 0 h 2183266"/>
              <a:gd name="connsiteX1" fmla="*/ 2563200 w 2563200"/>
              <a:gd name="connsiteY1" fmla="*/ 0 h 2183266"/>
              <a:gd name="connsiteX2" fmla="*/ 2563200 w 2563200"/>
              <a:gd name="connsiteY2" fmla="*/ 1868011 h 2183266"/>
              <a:gd name="connsiteX3" fmla="*/ 2247945 w 2563200"/>
              <a:gd name="connsiteY3" fmla="*/ 2183266 h 2183266"/>
              <a:gd name="connsiteX4" fmla="*/ 0 w 2563200"/>
              <a:gd name="connsiteY4" fmla="*/ 2183266 h 21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183266">
                <a:moveTo>
                  <a:pt x="0" y="0"/>
                </a:moveTo>
                <a:lnTo>
                  <a:pt x="2563200" y="0"/>
                </a:lnTo>
                <a:lnTo>
                  <a:pt x="2563200" y="1868011"/>
                </a:lnTo>
                <a:lnTo>
                  <a:pt x="2247945" y="2183266"/>
                </a:lnTo>
                <a:lnTo>
                  <a:pt x="0" y="2183266"/>
                </a:lnTo>
                <a:close/>
              </a:path>
            </a:pathLst>
          </a:custGeom>
          <a:pattFill prst="wdUpDiag">
            <a:fgClr>
              <a:schemeClr val="bg1">
                <a:lumMod val="95000"/>
              </a:schemeClr>
            </a:fgClr>
            <a:bgClr>
              <a:schemeClr val="bg1"/>
            </a:bgClr>
          </a:pattFill>
        </p:spPr>
        <p:txBody>
          <a:bodyPr wrap="square">
            <a:noAutofit/>
          </a:bodyPr>
          <a:lstStyle>
            <a:lvl1pPr>
              <a:defRPr>
                <a:solidFill>
                  <a:schemeClr val="tx1"/>
                </a:solidFill>
                <a:latin typeface="+mn-lt"/>
              </a:defRPr>
            </a:lvl1pPr>
          </a:lstStyle>
          <a:p>
            <a:r>
              <a:rPr lang="en-GB"/>
              <a:t> </a:t>
            </a:r>
          </a:p>
        </p:txBody>
      </p:sp>
      <p:pic>
        <p:nvPicPr>
          <p:cNvPr id="3" name="Picture 2" descr="A blue and black logo&#10;&#10;AI-generated content may be incorrect.">
            <a:extLst>
              <a:ext uri="{FF2B5EF4-FFF2-40B4-BE49-F238E27FC236}">
                <a16:creationId xmlns:a16="http://schemas.microsoft.com/office/drawing/2014/main" id="{A909F4F5-52DA-7179-4105-EFE40B9A08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8656" y="6269844"/>
            <a:ext cx="736939" cy="350595"/>
          </a:xfrm>
          <a:prstGeom prst="rect">
            <a:avLst/>
          </a:prstGeom>
        </p:spPr>
      </p:pic>
    </p:spTree>
    <p:extLst>
      <p:ext uri="{BB962C8B-B14F-4D97-AF65-F5344CB8AC3E}">
        <p14:creationId xmlns:p14="http://schemas.microsoft.com/office/powerpoint/2010/main" val="2908942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_Single column layout">
    <p:bg>
      <p:bgPr>
        <a:solidFill>
          <a:schemeClr val="accent1"/>
        </a:solidFill>
        <a:effectLst/>
      </p:bgPr>
    </p:bg>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p:spPr>
        <p:txBody>
          <a:bodyPr numCol="1" spcCol="288000">
            <a:noAutofit/>
          </a:bodyPr>
          <a:lstStyle>
            <a:lvl1pPr>
              <a:spcBef>
                <a:spcPts val="400"/>
              </a:spcBef>
              <a:defRPr sz="1800">
                <a:solidFill>
                  <a:schemeClr val="bg1"/>
                </a:solidFill>
              </a:defRPr>
            </a:lvl1pPr>
            <a:lvl2pPr>
              <a:spcBef>
                <a:spcPts val="400"/>
              </a:spcBef>
              <a:defRPr sz="1800">
                <a:solidFill>
                  <a:schemeClr val="bg1"/>
                </a:solidFill>
              </a:defRPr>
            </a:lvl2pPr>
            <a:lvl3pPr>
              <a:spcBef>
                <a:spcPts val="400"/>
              </a:spcBef>
              <a:defRPr sz="18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931429DE-4D63-DCEA-0E6E-B1E263115B2B}"/>
              </a:ext>
            </a:extLst>
          </p:cNvPr>
          <p:cNvSpPr>
            <a:spLocks noGrp="1"/>
          </p:cNvSpPr>
          <p:nvPr>
            <p:ph type="title" hasCustomPrompt="1"/>
          </p:nvPr>
        </p:nvSpPr>
        <p:spPr/>
        <p:txBody>
          <a:bodyPr vert="horz" wrap="square" lIns="0" tIns="0" rIns="0" bIns="0" rtlCol="0" anchor="b">
            <a:noAutofit/>
          </a:bodyPr>
          <a:lstStyle>
            <a:lvl1pPr>
              <a:defRPr lang="en-GB" dirty="0">
                <a:solidFill>
                  <a:schemeClr val="bg1"/>
                </a:solidFill>
              </a:defRPr>
            </a:lvl1pPr>
          </a:lstStyle>
          <a:p>
            <a:pPr lvl="0"/>
            <a:r>
              <a:rPr lang="en-US"/>
              <a:t>Single column layout</a:t>
            </a:r>
            <a:endParaRPr lang="en-GB"/>
          </a:p>
        </p:txBody>
      </p:sp>
      <p:sp>
        <p:nvSpPr>
          <p:cNvPr id="13" name="TextBox 12">
            <a:extLst>
              <a:ext uri="{FF2B5EF4-FFF2-40B4-BE49-F238E27FC236}">
                <a16:creationId xmlns:a16="http://schemas.microsoft.com/office/drawing/2014/main" id="{33AA7685-C79C-C21F-A344-32CC624F8F20}"/>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4" name="Classification">
            <a:extLst>
              <a:ext uri="{FF2B5EF4-FFF2-40B4-BE49-F238E27FC236}">
                <a16:creationId xmlns:a16="http://schemas.microsoft.com/office/drawing/2014/main" id="{50F97186-9DC6-76C8-D496-77920798F0EB}"/>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pic>
        <p:nvPicPr>
          <p:cNvPr id="5" name="Picture 4" descr="A blue and black logo&#10;&#10;AI-generated content may be incorrect.">
            <a:extLst>
              <a:ext uri="{FF2B5EF4-FFF2-40B4-BE49-F238E27FC236}">
                <a16:creationId xmlns:a16="http://schemas.microsoft.com/office/drawing/2014/main" id="{1FDD239F-2337-F924-4DC5-0070158688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8656" y="6269844"/>
            <a:ext cx="736939" cy="350595"/>
          </a:xfrm>
          <a:prstGeom prst="rect">
            <a:avLst/>
          </a:prstGeom>
        </p:spPr>
      </p:pic>
    </p:spTree>
    <p:extLst>
      <p:ext uri="{BB962C8B-B14F-4D97-AF65-F5344CB8AC3E}">
        <p14:creationId xmlns:p14="http://schemas.microsoft.com/office/powerpoint/2010/main" val="19548146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Hanging side pan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339B-491C-FFB1-1D03-FBEC566DAE79}"/>
              </a:ext>
            </a:extLst>
          </p:cNvPr>
          <p:cNvSpPr>
            <a:spLocks noGrp="1"/>
          </p:cNvSpPr>
          <p:nvPr>
            <p:ph type="title"/>
          </p:nvPr>
        </p:nvSpPr>
        <p:spPr>
          <a:xfrm>
            <a:off x="442913" y="701874"/>
            <a:ext cx="2598737" cy="2872599"/>
          </a:xfrm>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52FEDE2-F5A1-7181-F7EE-8B93838D0D13}"/>
              </a:ext>
            </a:extLst>
          </p:cNvPr>
          <p:cNvSpPr>
            <a:spLocks noGrp="1"/>
          </p:cNvSpPr>
          <p:nvPr>
            <p:ph type="body" sz="quarter" idx="10"/>
          </p:nvPr>
        </p:nvSpPr>
        <p:spPr>
          <a:xfrm>
            <a:off x="3355975" y="701675"/>
            <a:ext cx="8393113" cy="4959350"/>
          </a:xfrm>
        </p:spPr>
        <p:txBody>
          <a:bodyPr numCol="1" spcCol="288000"/>
          <a:lstStyle>
            <a:lvl1pPr>
              <a:lnSpc>
                <a:spcPct val="120000"/>
              </a:lnSpc>
              <a:spcBef>
                <a:spcPts val="400"/>
              </a:spcBef>
              <a:spcAft>
                <a:spcPts val="400"/>
              </a:spcAft>
              <a:defRPr sz="1600"/>
            </a:lvl1pPr>
            <a:lvl2pPr>
              <a:lnSpc>
                <a:spcPct val="120000"/>
              </a:lnSpc>
              <a:spcBef>
                <a:spcPts val="400"/>
              </a:spcBef>
              <a:spcAft>
                <a:spcPts val="400"/>
              </a:spcAft>
              <a:defRPr sz="1600"/>
            </a:lvl2pPr>
            <a:lvl3pPr>
              <a:lnSpc>
                <a:spcPct val="120000"/>
              </a:lnSpc>
              <a:spcBef>
                <a:spcPts val="400"/>
              </a:spcBef>
              <a:spcAft>
                <a:spcPts val="400"/>
              </a:spcAft>
              <a:defRPr sz="1600"/>
            </a:lvl3pPr>
            <a:lvl4pPr>
              <a:lnSpc>
                <a:spcPct val="120000"/>
              </a:lnSpc>
              <a:spcBef>
                <a:spcPts val="400"/>
              </a:spcBef>
              <a:spcAft>
                <a:spcPts val="400"/>
              </a:spcAft>
              <a:defRPr sz="1600"/>
            </a:lvl4pPr>
            <a:lvl5pPr>
              <a:lnSpc>
                <a:spcPct val="120000"/>
              </a:lnSpc>
              <a:spcBef>
                <a:spcPts val="400"/>
              </a:spcBef>
              <a:spcAft>
                <a:spcPts val="4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43266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x 4 boxes">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5245E30C-ACBC-4426-8962-C03D3DB3F088}"/>
              </a:ext>
            </a:extLst>
          </p:cNvPr>
          <p:cNvSpPr>
            <a:spLocks noGrp="1"/>
          </p:cNvSpPr>
          <p:nvPr>
            <p:ph type="title"/>
          </p:nvPr>
        </p:nvSpPr>
        <p:spPr/>
        <p:txBody>
          <a:bodyPr vert="horz" wrap="square" lIns="0" tIns="0" rIns="0" bIns="0" rtlCol="0" anchor="b">
            <a:noAutofit/>
          </a:bodyPr>
          <a:lstStyle>
            <a:lvl1pPr>
              <a:defRPr lang="en-GB" dirty="0"/>
            </a:lvl1pPr>
          </a:lstStyle>
          <a:p>
            <a:pPr lvl="0"/>
            <a:r>
              <a:rPr lang="en-US"/>
              <a:t>Click to edit Master title style</a:t>
            </a:r>
            <a:endParaRPr lang="en-GB"/>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10984"/>
            <a:ext cx="2562696" cy="3850041"/>
          </a:xfrm>
          <a:noFill/>
        </p:spPr>
        <p:txBody>
          <a:bodyPr>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5" name="Placeholder 2">
            <a:extLst>
              <a:ext uri="{FF2B5EF4-FFF2-40B4-BE49-F238E27FC236}">
                <a16:creationId xmlns:a16="http://schemas.microsoft.com/office/drawing/2014/main" id="{FED60B5C-31E2-4ABE-BB94-6CC89A3FD7F2}"/>
              </a:ext>
            </a:extLst>
          </p:cNvPr>
          <p:cNvSpPr>
            <a:spLocks noGrp="1"/>
          </p:cNvSpPr>
          <p:nvPr>
            <p:ph idx="20" hasCustomPrompt="1"/>
          </p:nvPr>
        </p:nvSpPr>
        <p:spPr>
          <a:xfrm>
            <a:off x="3353284" y="1810984"/>
            <a:ext cx="2562696" cy="3850041"/>
          </a:xfrm>
          <a:noFill/>
        </p:spPr>
        <p:txBody>
          <a:bodyPr>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7" name="Placeholder 3">
            <a:extLst>
              <a:ext uri="{FF2B5EF4-FFF2-40B4-BE49-F238E27FC236}">
                <a16:creationId xmlns:a16="http://schemas.microsoft.com/office/drawing/2014/main" id="{F0AC0C8B-24FF-433E-9C4D-B350C449B331}"/>
              </a:ext>
            </a:extLst>
          </p:cNvPr>
          <p:cNvSpPr>
            <a:spLocks noGrp="1"/>
          </p:cNvSpPr>
          <p:nvPr>
            <p:ph idx="21" hasCustomPrompt="1"/>
          </p:nvPr>
        </p:nvSpPr>
        <p:spPr>
          <a:xfrm>
            <a:off x="6276263" y="1810984"/>
            <a:ext cx="2562696" cy="3850041"/>
          </a:xfrm>
          <a:noFill/>
        </p:spPr>
        <p:txBody>
          <a:bodyPr>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8" name="Placeholder 4">
            <a:extLst>
              <a:ext uri="{FF2B5EF4-FFF2-40B4-BE49-F238E27FC236}">
                <a16:creationId xmlns:a16="http://schemas.microsoft.com/office/drawing/2014/main" id="{2293604D-A39C-4151-970A-A0EBEBFE9FBE}"/>
              </a:ext>
            </a:extLst>
          </p:cNvPr>
          <p:cNvSpPr>
            <a:spLocks noGrp="1"/>
          </p:cNvSpPr>
          <p:nvPr>
            <p:ph idx="22" hasCustomPrompt="1"/>
          </p:nvPr>
        </p:nvSpPr>
        <p:spPr>
          <a:xfrm>
            <a:off x="9174577" y="1810984"/>
            <a:ext cx="2562696" cy="3850041"/>
          </a:xfrm>
          <a:noFill/>
        </p:spPr>
        <p:txBody>
          <a:bodyPr>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2913938815"/>
      </p:ext>
    </p:extLst>
  </p:cSld>
  <p:clrMapOvr>
    <a:masterClrMapping/>
  </p:clrMapOvr>
  <p:hf hdr="0" ftr="0" dt="0"/>
  <p:extLst>
    <p:ext uri="{DCECCB84-F9BA-43D5-87BE-67443E8EF086}">
      <p15:sldGuideLst xmlns:p15="http://schemas.microsoft.com/office/powerpoint/2012/main">
        <p15:guide id="8" orient="horz" pos="4320">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nging Image Left">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79300" y="2286000"/>
            <a:ext cx="5456880" cy="3662363"/>
          </a:xfrm>
        </p:spPr>
        <p:txBody>
          <a:bodyPr numCol="2" spcCol="288000">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5" name="Title 4">
            <a:extLst>
              <a:ext uri="{FF2B5EF4-FFF2-40B4-BE49-F238E27FC236}">
                <a16:creationId xmlns:a16="http://schemas.microsoft.com/office/drawing/2014/main" id="{0E9919A9-E10C-40B2-4E9E-9822C6505A93}"/>
              </a:ext>
            </a:extLst>
          </p:cNvPr>
          <p:cNvSpPr>
            <a:spLocks noGrp="1"/>
          </p:cNvSpPr>
          <p:nvPr>
            <p:ph type="title"/>
          </p:nvPr>
        </p:nvSpPr>
        <p:spPr>
          <a:xfrm>
            <a:off x="6267452" y="701874"/>
            <a:ext cx="5481636" cy="1203126"/>
          </a:xfrm>
        </p:spPr>
        <p:txBody>
          <a:bodyPr/>
          <a:lstStyle/>
          <a:p>
            <a:r>
              <a:rPr lang="en-US"/>
              <a:t>Click to edit Master title style</a:t>
            </a:r>
            <a:endParaRPr lang="en-GB"/>
          </a:p>
        </p:txBody>
      </p:sp>
      <p:sp>
        <p:nvSpPr>
          <p:cNvPr id="2" name="Picture Placeholder 1">
            <a:extLst>
              <a:ext uri="{FF2B5EF4-FFF2-40B4-BE49-F238E27FC236}">
                <a16:creationId xmlns:a16="http://schemas.microsoft.com/office/drawing/2014/main" id="{C6845480-75B4-4B86-F67E-4E72A366232F}"/>
              </a:ext>
              <a:ext uri="{C183D7F6-B498-43B3-948B-1728B52AA6E4}">
                <adec:decorative xmlns:adec="http://schemas.microsoft.com/office/drawing/2017/decorative" val="1"/>
              </a:ext>
            </a:extLst>
          </p:cNvPr>
          <p:cNvSpPr>
            <a:spLocks noGrp="1"/>
          </p:cNvSpPr>
          <p:nvPr>
            <p:ph type="pic" sz="quarter" idx="21"/>
          </p:nvPr>
        </p:nvSpPr>
        <p:spPr>
          <a:xfrm>
            <a:off x="465203" y="0"/>
            <a:ext cx="5479313" cy="5948363"/>
          </a:xfrm>
          <a:custGeom>
            <a:avLst/>
            <a:gdLst>
              <a:gd name="connsiteX0" fmla="*/ 0 w 5479313"/>
              <a:gd name="connsiteY0" fmla="*/ 0 h 5948363"/>
              <a:gd name="connsiteX1" fmla="*/ 5479313 w 5479313"/>
              <a:gd name="connsiteY1" fmla="*/ 0 h 5948363"/>
              <a:gd name="connsiteX2" fmla="*/ 5479313 w 5479313"/>
              <a:gd name="connsiteY2" fmla="*/ 5233658 h 5948363"/>
              <a:gd name="connsiteX3" fmla="*/ 4764608 w 5479313"/>
              <a:gd name="connsiteY3" fmla="*/ 5948363 h 5948363"/>
              <a:gd name="connsiteX4" fmla="*/ 0 w 547931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313" h="5948363">
                <a:moveTo>
                  <a:pt x="0" y="0"/>
                </a:moveTo>
                <a:lnTo>
                  <a:pt x="5479313" y="0"/>
                </a:lnTo>
                <a:lnTo>
                  <a:pt x="5479313" y="5233658"/>
                </a:lnTo>
                <a:lnTo>
                  <a:pt x="4764608"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915894824"/>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nging Image 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9D3931C-344A-A16B-9670-84E2DE4A2AED}"/>
              </a:ext>
              <a:ext uri="{C183D7F6-B498-43B3-948B-1728B52AA6E4}">
                <adec:decorative xmlns:adec="http://schemas.microsoft.com/office/drawing/2017/decorative" val="1"/>
              </a:ext>
            </a:extLst>
          </p:cNvPr>
          <p:cNvSpPr>
            <a:spLocks noGrp="1"/>
          </p:cNvSpPr>
          <p:nvPr>
            <p:ph type="pic" sz="quarter" idx="21"/>
          </p:nvPr>
        </p:nvSpPr>
        <p:spPr>
          <a:xfrm>
            <a:off x="6262687" y="-197963"/>
            <a:ext cx="5479313" cy="5948363"/>
          </a:xfrm>
          <a:custGeom>
            <a:avLst/>
            <a:gdLst>
              <a:gd name="connsiteX0" fmla="*/ 0 w 5479313"/>
              <a:gd name="connsiteY0" fmla="*/ 0 h 5948363"/>
              <a:gd name="connsiteX1" fmla="*/ 5479313 w 5479313"/>
              <a:gd name="connsiteY1" fmla="*/ 0 h 5948363"/>
              <a:gd name="connsiteX2" fmla="*/ 5479313 w 5479313"/>
              <a:gd name="connsiteY2" fmla="*/ 5233658 h 5948363"/>
              <a:gd name="connsiteX3" fmla="*/ 4764608 w 5479313"/>
              <a:gd name="connsiteY3" fmla="*/ 5948363 h 5948363"/>
              <a:gd name="connsiteX4" fmla="*/ 0 w 547931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313" h="5948363">
                <a:moveTo>
                  <a:pt x="0" y="0"/>
                </a:moveTo>
                <a:lnTo>
                  <a:pt x="5479313" y="0"/>
                </a:lnTo>
                <a:lnTo>
                  <a:pt x="5479313" y="5233658"/>
                </a:lnTo>
                <a:lnTo>
                  <a:pt x="4764608"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537855"/>
            <a:ext cx="5498363" cy="4410509"/>
          </a:xfrm>
        </p:spPr>
        <p:txBody>
          <a:bodyPr numCol="1" spcCol="288000">
            <a:noAutofit/>
          </a:bodyPr>
          <a:lstStyle>
            <a:lvl1pPr>
              <a:spcBef>
                <a:spcPts val="400"/>
              </a:spcBef>
              <a:defRPr sz="1600">
                <a:solidFill>
                  <a:schemeClr val="tx1"/>
                </a:solidFill>
              </a:defRPr>
            </a:lvl1pPr>
            <a:lvl2pPr>
              <a:spcBef>
                <a:spcPts val="400"/>
              </a:spcBef>
              <a:defRPr sz="1600">
                <a:solidFill>
                  <a:schemeClr val="tx1"/>
                </a:solidFill>
              </a:defRPr>
            </a:lvl2pPr>
            <a:lvl3pPr>
              <a:spcBef>
                <a:spcPts val="400"/>
              </a:spcBef>
              <a:defRPr sz="16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88B6D4E6-07B9-1C8D-69DD-712BC77D3CDE}"/>
              </a:ext>
            </a:extLst>
          </p:cNvPr>
          <p:cNvSpPr>
            <a:spLocks noGrp="1"/>
          </p:cNvSpPr>
          <p:nvPr>
            <p:ph type="title"/>
          </p:nvPr>
        </p:nvSpPr>
        <p:spPr>
          <a:xfrm>
            <a:off x="450000" y="207178"/>
            <a:ext cx="5498363" cy="980902"/>
          </a:xfrm>
        </p:spPr>
        <p:txBody>
          <a:bodyPr vert="horz" wrap="square" lIns="0" tIns="0" rIns="0" bIns="0" rtlCol="0" anchor="b">
            <a:noAutofit/>
          </a:bodyPr>
          <a:lstStyle>
            <a:lvl1pPr>
              <a:defRPr lang="en-GB" sz="2800" dirty="0"/>
            </a:lvl1pPr>
          </a:lstStyle>
          <a:p>
            <a:pPr lvl="0"/>
            <a:r>
              <a:rPr lang="en-US"/>
              <a:t>Click to edit Master title style</a:t>
            </a:r>
            <a:endParaRPr lang="en-GB"/>
          </a:p>
        </p:txBody>
      </p:sp>
    </p:spTree>
    <p:extLst>
      <p:ext uri="{BB962C8B-B14F-4D97-AF65-F5344CB8AC3E}">
        <p14:creationId xmlns:p14="http://schemas.microsoft.com/office/powerpoint/2010/main" val="2400044261"/>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ngle column layout">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p:spPr>
        <p:txBody>
          <a:bodyPr numCol="1" spcCol="288000">
            <a:noAutofit/>
          </a:bodyPr>
          <a:lstStyle>
            <a:lvl1pPr>
              <a:spcBef>
                <a:spcPts val="400"/>
              </a:spcBef>
              <a:defRPr sz="1800">
                <a:solidFill>
                  <a:schemeClr val="tx1"/>
                </a:solidFill>
              </a:defRPr>
            </a:lvl1pPr>
            <a:lvl2pPr>
              <a:spcBef>
                <a:spcPts val="400"/>
              </a:spcBef>
              <a:defRPr sz="1800">
                <a:solidFill>
                  <a:schemeClr val="tx1"/>
                </a:solidFill>
              </a:defRPr>
            </a:lvl2pPr>
            <a:lvl3pPr>
              <a:spcBef>
                <a:spcPts val="400"/>
              </a:spcBef>
              <a:defRPr sz="18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lang="en-US" sz="2800" b="1" kern="1200" cap="none" spc="0" baseline="0" dirty="0">
                <a:solidFill>
                  <a:schemeClr val="tx1"/>
                </a:solidFill>
                <a:latin typeface="+mn-lt"/>
                <a:ea typeface="+mj-ea"/>
                <a:cs typeface="+mj-cs"/>
              </a:defRPr>
            </a:lvl1pPr>
          </a:lstStyle>
          <a:p>
            <a:r>
              <a:rPr lang="en-US"/>
              <a:t>Single column layout</a:t>
            </a:r>
            <a:endParaRPr lang="en-GB"/>
          </a:p>
        </p:txBody>
      </p:sp>
    </p:spTree>
    <p:extLst>
      <p:ext uri="{BB962C8B-B14F-4D97-AF65-F5344CB8AC3E}">
        <p14:creationId xmlns:p14="http://schemas.microsoft.com/office/powerpoint/2010/main" val="657196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column image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3370476" y="701874"/>
            <a:ext cx="8398725" cy="715669"/>
          </a:xfrm>
        </p:spPr>
        <p:txBody>
          <a:bodyPr/>
          <a:lstStyle>
            <a:lvl1pPr>
              <a:defRPr/>
            </a:lvl1pPr>
          </a:lstStyle>
          <a:p>
            <a:r>
              <a:rPr lang="en-US"/>
              <a:t>Title </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3370476" y="1808163"/>
            <a:ext cx="8398725" cy="4140200"/>
          </a:xfrm>
          <a:prstGeom prst="rect">
            <a:avLst/>
          </a:prstGeom>
        </p:spPr>
        <p:txBody>
          <a:bodyPr numCol="1"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12" name="Picture Placeholder">
            <a:extLst>
              <a:ext uri="{FF2B5EF4-FFF2-40B4-BE49-F238E27FC236}">
                <a16:creationId xmlns:a16="http://schemas.microsoft.com/office/drawing/2014/main" id="{F3960A8C-54BB-8626-EFC5-24884A3D9000}"/>
              </a:ext>
              <a:ext uri="{C183D7F6-B498-43B3-948B-1728B52AA6E4}">
                <adec:decorative xmlns:adec="http://schemas.microsoft.com/office/drawing/2017/decorative" val="1"/>
              </a:ext>
            </a:extLst>
          </p:cNvPr>
          <p:cNvSpPr>
            <a:spLocks noGrp="1"/>
          </p:cNvSpPr>
          <p:nvPr>
            <p:ph type="pic" sz="quarter" idx="10"/>
          </p:nvPr>
        </p:nvSpPr>
        <p:spPr>
          <a:xfrm>
            <a:off x="450001"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39436107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3-column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450000" y="701874"/>
            <a:ext cx="8398725" cy="715669"/>
          </a:xfrm>
        </p:spPr>
        <p:txBody>
          <a:bodyPr/>
          <a:lstStyle>
            <a:lvl1pPr>
              <a:defRPr/>
            </a:lvl1pPr>
          </a:lstStyle>
          <a:p>
            <a:r>
              <a:rPr lang="en-US"/>
              <a:t>3 column textbox</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8398725" cy="4140200"/>
          </a:xfrm>
          <a:prstGeom prst="rect">
            <a:avLst/>
          </a:prstGeom>
        </p:spPr>
        <p:txBody>
          <a:bodyPr numCol="1"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4" name="Picture Placeholder">
            <a:extLst>
              <a:ext uri="{FF2B5EF4-FFF2-40B4-BE49-F238E27FC236}">
                <a16:creationId xmlns:a16="http://schemas.microsoft.com/office/drawing/2014/main" id="{556ABC33-C372-AF5C-2E2E-D41F4EF2DF98}"/>
              </a:ext>
              <a:ext uri="{C183D7F6-B498-43B3-948B-1728B52AA6E4}">
                <adec:decorative xmlns:adec="http://schemas.microsoft.com/office/drawing/2017/decorative" val="1"/>
              </a:ext>
            </a:extLst>
          </p:cNvPr>
          <p:cNvSpPr>
            <a:spLocks noGrp="1"/>
          </p:cNvSpPr>
          <p:nvPr>
            <p:ph type="pic" sz="quarter" idx="10"/>
          </p:nvPr>
        </p:nvSpPr>
        <p:spPr>
          <a:xfrm>
            <a:off x="9160365"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29189323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Biographies">
    <p:spTree>
      <p:nvGrpSpPr>
        <p:cNvPr id="1" name=""/>
        <p:cNvGrpSpPr/>
        <p:nvPr/>
      </p:nvGrpSpPr>
      <p:grpSpPr>
        <a:xfrm>
          <a:off x="0" y="0"/>
          <a:ext cx="0" cy="0"/>
          <a:chOff x="0" y="0"/>
          <a:chExt cx="0" cy="0"/>
        </a:xfrm>
      </p:grpSpPr>
      <p:sp>
        <p:nvSpPr>
          <p:cNvPr id="16" name="Name 1">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42913" y="1716405"/>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15" name="Placeholder 1">
            <a:extLst>
              <a:ext uri="{FF2B5EF4-FFF2-40B4-BE49-F238E27FC236}">
                <a16:creationId xmlns:a16="http://schemas.microsoft.com/office/drawing/2014/main" id="{A81DA3D4-EF88-48E1-A722-44D4D0FA10B6}"/>
              </a:ext>
            </a:extLst>
          </p:cNvPr>
          <p:cNvSpPr>
            <a:spLocks noGrp="1"/>
          </p:cNvSpPr>
          <p:nvPr>
            <p:ph type="body" sz="quarter" idx="23" hasCustomPrompt="1"/>
          </p:nvPr>
        </p:nvSpPr>
        <p:spPr>
          <a:xfrm>
            <a:off x="442913" y="4137438"/>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0" name="Name 2">
            <a:extLst>
              <a:ext uri="{FF2B5EF4-FFF2-40B4-BE49-F238E27FC236}">
                <a16:creationId xmlns:a16="http://schemas.microsoft.com/office/drawing/2014/main" id="{71613F17-97E2-4491-9EF3-F01FFDE6E863}"/>
              </a:ext>
            </a:extLst>
          </p:cNvPr>
          <p:cNvSpPr>
            <a:spLocks noGrp="1"/>
          </p:cNvSpPr>
          <p:nvPr>
            <p:ph type="body" sz="quarter" idx="25" hasCustomPrompt="1"/>
          </p:nvPr>
        </p:nvSpPr>
        <p:spPr>
          <a:xfrm>
            <a:off x="2389282" y="1716405"/>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21" name="Placeholder 2">
            <a:extLst>
              <a:ext uri="{FF2B5EF4-FFF2-40B4-BE49-F238E27FC236}">
                <a16:creationId xmlns:a16="http://schemas.microsoft.com/office/drawing/2014/main" id="{6F22912B-7D36-4077-8BFB-FDA6B7BA0EA9}"/>
              </a:ext>
            </a:extLst>
          </p:cNvPr>
          <p:cNvSpPr>
            <a:spLocks noGrp="1"/>
          </p:cNvSpPr>
          <p:nvPr>
            <p:ph type="body" sz="quarter" idx="26" hasCustomPrompt="1"/>
          </p:nvPr>
        </p:nvSpPr>
        <p:spPr>
          <a:xfrm>
            <a:off x="2389282" y="4137438"/>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4" name="Name 3">
            <a:extLst>
              <a:ext uri="{FF2B5EF4-FFF2-40B4-BE49-F238E27FC236}">
                <a16:creationId xmlns:a16="http://schemas.microsoft.com/office/drawing/2014/main" id="{4ACD92D7-D8E5-4F1B-8FF3-A92BC817BD5B}"/>
              </a:ext>
            </a:extLst>
          </p:cNvPr>
          <p:cNvSpPr>
            <a:spLocks noGrp="1"/>
          </p:cNvSpPr>
          <p:nvPr>
            <p:ph type="body" sz="quarter" idx="28" hasCustomPrompt="1"/>
          </p:nvPr>
        </p:nvSpPr>
        <p:spPr>
          <a:xfrm>
            <a:off x="4335651" y="1716405"/>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25" name="Placeholder 3">
            <a:extLst>
              <a:ext uri="{FF2B5EF4-FFF2-40B4-BE49-F238E27FC236}">
                <a16:creationId xmlns:a16="http://schemas.microsoft.com/office/drawing/2014/main" id="{459EAA34-4CBD-4836-8FB9-E4972A4D4702}"/>
              </a:ext>
            </a:extLst>
          </p:cNvPr>
          <p:cNvSpPr>
            <a:spLocks noGrp="1"/>
          </p:cNvSpPr>
          <p:nvPr>
            <p:ph type="body" sz="quarter" idx="29" hasCustomPrompt="1"/>
          </p:nvPr>
        </p:nvSpPr>
        <p:spPr>
          <a:xfrm>
            <a:off x="4324491" y="4137438"/>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7" name="Name 4">
            <a:extLst>
              <a:ext uri="{FF2B5EF4-FFF2-40B4-BE49-F238E27FC236}">
                <a16:creationId xmlns:a16="http://schemas.microsoft.com/office/drawing/2014/main" id="{95119930-DF3D-4F95-9821-DD803BEC06B8}"/>
              </a:ext>
            </a:extLst>
          </p:cNvPr>
          <p:cNvSpPr>
            <a:spLocks noGrp="1"/>
          </p:cNvSpPr>
          <p:nvPr>
            <p:ph type="body" sz="quarter" idx="31" hasCustomPrompt="1"/>
          </p:nvPr>
        </p:nvSpPr>
        <p:spPr>
          <a:xfrm>
            <a:off x="6282020" y="1728407"/>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28" name="Placeholder 4">
            <a:extLst>
              <a:ext uri="{FF2B5EF4-FFF2-40B4-BE49-F238E27FC236}">
                <a16:creationId xmlns:a16="http://schemas.microsoft.com/office/drawing/2014/main" id="{F1EC47F3-3364-4097-9549-A48AAC2F5219}"/>
              </a:ext>
            </a:extLst>
          </p:cNvPr>
          <p:cNvSpPr>
            <a:spLocks noGrp="1"/>
          </p:cNvSpPr>
          <p:nvPr>
            <p:ph type="body" sz="quarter" idx="32" hasCustomPrompt="1"/>
          </p:nvPr>
        </p:nvSpPr>
        <p:spPr>
          <a:xfrm>
            <a:off x="6258930" y="4149440"/>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30" name="Name 5">
            <a:extLst>
              <a:ext uri="{FF2B5EF4-FFF2-40B4-BE49-F238E27FC236}">
                <a16:creationId xmlns:a16="http://schemas.microsoft.com/office/drawing/2014/main" id="{8BC3BB59-8297-4139-8EEB-7AA6A362059C}"/>
              </a:ext>
            </a:extLst>
          </p:cNvPr>
          <p:cNvSpPr>
            <a:spLocks noGrp="1"/>
          </p:cNvSpPr>
          <p:nvPr>
            <p:ph type="body" sz="quarter" idx="34" hasCustomPrompt="1"/>
          </p:nvPr>
        </p:nvSpPr>
        <p:spPr>
          <a:xfrm>
            <a:off x="8228389" y="1728407"/>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31" name="Placeholder 5">
            <a:extLst>
              <a:ext uri="{FF2B5EF4-FFF2-40B4-BE49-F238E27FC236}">
                <a16:creationId xmlns:a16="http://schemas.microsoft.com/office/drawing/2014/main" id="{3539E75B-AA24-4E49-B21A-8AAB8E62C410}"/>
              </a:ext>
            </a:extLst>
          </p:cNvPr>
          <p:cNvSpPr>
            <a:spLocks noGrp="1"/>
          </p:cNvSpPr>
          <p:nvPr>
            <p:ph type="body" sz="quarter" idx="35" hasCustomPrompt="1"/>
          </p:nvPr>
        </p:nvSpPr>
        <p:spPr>
          <a:xfrm>
            <a:off x="8193369" y="4149440"/>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33" name="Name 6">
            <a:extLst>
              <a:ext uri="{FF2B5EF4-FFF2-40B4-BE49-F238E27FC236}">
                <a16:creationId xmlns:a16="http://schemas.microsoft.com/office/drawing/2014/main" id="{3F21806D-0731-464D-A660-3F50C5CAF670}"/>
              </a:ext>
            </a:extLst>
          </p:cNvPr>
          <p:cNvSpPr>
            <a:spLocks noGrp="1"/>
          </p:cNvSpPr>
          <p:nvPr>
            <p:ph type="body" sz="quarter" idx="37" hasCustomPrompt="1"/>
          </p:nvPr>
        </p:nvSpPr>
        <p:spPr>
          <a:xfrm>
            <a:off x="10174757" y="1714892"/>
            <a:ext cx="1573660" cy="589072"/>
          </a:xfrm>
        </p:spPr>
        <p:txBody>
          <a:bodyPr wrap="square" anchor="t">
            <a:spAutoFit/>
          </a:bodyPr>
          <a:lstStyle>
            <a:lvl1pPr>
              <a:spcBef>
                <a:spcPts val="0"/>
              </a:spcBef>
              <a:spcAft>
                <a:spcPts val="0"/>
              </a:spcAft>
              <a:defRPr sz="1800" b="1" cap="none" baseline="0">
                <a:solidFill>
                  <a:schemeClr val="tx1"/>
                </a:solidFill>
              </a:defRPr>
            </a:lvl1pPr>
            <a:lvl2pPr marL="0" indent="0">
              <a:spcBef>
                <a:spcPts val="0"/>
              </a:spcBef>
              <a:spcAft>
                <a:spcPts val="0"/>
              </a:spcAft>
              <a:buFont typeface="Barlow" panose="020B0604020202020204" pitchFamily="34" charset="0"/>
              <a:buNone/>
              <a:defRPr sz="1800" b="1" cap="none" baseline="0">
                <a:solidFill>
                  <a:schemeClr val="tx1"/>
                </a:solidFill>
              </a:defRPr>
            </a:lvl2pPr>
          </a:lstStyle>
          <a:p>
            <a:pPr lvl="0"/>
            <a:r>
              <a:rPr lang="en-GB"/>
              <a:t>First name</a:t>
            </a:r>
          </a:p>
          <a:p>
            <a:pPr lvl="1"/>
            <a:r>
              <a:rPr lang="en-GB"/>
              <a:t>Last name</a:t>
            </a:r>
          </a:p>
        </p:txBody>
      </p:sp>
      <p:sp>
        <p:nvSpPr>
          <p:cNvPr id="34" name="Placeholder 6">
            <a:extLst>
              <a:ext uri="{FF2B5EF4-FFF2-40B4-BE49-F238E27FC236}">
                <a16:creationId xmlns:a16="http://schemas.microsoft.com/office/drawing/2014/main" id="{E534BACD-3BA5-4149-ABE3-6C66E16EC23C}"/>
              </a:ext>
            </a:extLst>
          </p:cNvPr>
          <p:cNvSpPr>
            <a:spLocks noGrp="1"/>
          </p:cNvSpPr>
          <p:nvPr>
            <p:ph type="body" sz="quarter" idx="38" hasCustomPrompt="1"/>
          </p:nvPr>
        </p:nvSpPr>
        <p:spPr>
          <a:xfrm>
            <a:off x="10127809" y="4135925"/>
            <a:ext cx="1573660" cy="1615027"/>
          </a:xfrm>
        </p:spPr>
        <p:txBody>
          <a:bodyPr wrap="square" anchor="t">
            <a:noAutofit/>
          </a:bodyPr>
          <a:lstStyle>
            <a:lvl1pPr>
              <a:spcBef>
                <a:spcPts val="0"/>
              </a:spcBef>
              <a:spcAft>
                <a:spcPts val="0"/>
              </a:spcAft>
              <a:defRPr sz="1600">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 name="Title 1">
            <a:extLst>
              <a:ext uri="{FF2B5EF4-FFF2-40B4-BE49-F238E27FC236}">
                <a16:creationId xmlns:a16="http://schemas.microsoft.com/office/drawing/2014/main" id="{24ADF9F4-0984-90BB-D24E-468E60FF06E5}"/>
              </a:ext>
            </a:extLst>
          </p:cNvPr>
          <p:cNvSpPr>
            <a:spLocks noGrp="1"/>
          </p:cNvSpPr>
          <p:nvPr>
            <p:ph type="title" hasCustomPrompt="1"/>
          </p:nvPr>
        </p:nvSpPr>
        <p:spPr/>
        <p:txBody>
          <a:bodyPr vert="horz" wrap="square" lIns="0" tIns="0" rIns="0" bIns="0" rtlCol="0" anchor="b">
            <a:noAutofit/>
          </a:bodyPr>
          <a:lstStyle>
            <a:lvl1pPr>
              <a:defRPr lang="en-GB" dirty="0"/>
            </a:lvl1pPr>
          </a:lstStyle>
          <a:p>
            <a:pPr lvl="0"/>
            <a:r>
              <a:rPr lang="en-US"/>
              <a:t>Biographies / Team Slide</a:t>
            </a:r>
            <a:endParaRPr lang="en-GB"/>
          </a:p>
        </p:txBody>
      </p:sp>
      <p:sp>
        <p:nvSpPr>
          <p:cNvPr id="3" name="Picture Placeholder 2">
            <a:extLst>
              <a:ext uri="{FF2B5EF4-FFF2-40B4-BE49-F238E27FC236}">
                <a16:creationId xmlns:a16="http://schemas.microsoft.com/office/drawing/2014/main" id="{63AACEFD-B915-0A46-F0D5-18898F9C42EA}"/>
              </a:ext>
              <a:ext uri="{C183D7F6-B498-43B3-948B-1728B52AA6E4}">
                <adec:decorative xmlns:adec="http://schemas.microsoft.com/office/drawing/2017/decorative" val="1"/>
              </a:ext>
            </a:extLst>
          </p:cNvPr>
          <p:cNvSpPr>
            <a:spLocks noGrp="1"/>
          </p:cNvSpPr>
          <p:nvPr>
            <p:ph type="pic" sz="quarter" idx="19"/>
          </p:nvPr>
        </p:nvSpPr>
        <p:spPr>
          <a:xfrm>
            <a:off x="442913" y="242545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4" name="Picture Placeholder 3">
            <a:extLst>
              <a:ext uri="{FF2B5EF4-FFF2-40B4-BE49-F238E27FC236}">
                <a16:creationId xmlns:a16="http://schemas.microsoft.com/office/drawing/2014/main" id="{40929D50-022D-171B-E0D9-189219148AF4}"/>
              </a:ext>
              <a:ext uri="{C183D7F6-B498-43B3-948B-1728B52AA6E4}">
                <adec:decorative xmlns:adec="http://schemas.microsoft.com/office/drawing/2017/decorative" val="1"/>
              </a:ext>
            </a:extLst>
          </p:cNvPr>
          <p:cNvSpPr>
            <a:spLocks noGrp="1"/>
          </p:cNvSpPr>
          <p:nvPr>
            <p:ph type="pic" sz="quarter" idx="39"/>
          </p:nvPr>
        </p:nvSpPr>
        <p:spPr>
          <a:xfrm>
            <a:off x="2389282"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5" name="Picture Placeholder 4">
            <a:extLst>
              <a:ext uri="{FF2B5EF4-FFF2-40B4-BE49-F238E27FC236}">
                <a16:creationId xmlns:a16="http://schemas.microsoft.com/office/drawing/2014/main" id="{55252DD7-7237-AE6F-A768-127C2A883C8D}"/>
              </a:ext>
              <a:ext uri="{C183D7F6-B498-43B3-948B-1728B52AA6E4}">
                <adec:decorative xmlns:adec="http://schemas.microsoft.com/office/drawing/2017/decorative" val="1"/>
              </a:ext>
            </a:extLst>
          </p:cNvPr>
          <p:cNvSpPr>
            <a:spLocks noGrp="1"/>
          </p:cNvSpPr>
          <p:nvPr>
            <p:ph type="pic" sz="quarter" idx="40"/>
          </p:nvPr>
        </p:nvSpPr>
        <p:spPr>
          <a:xfrm>
            <a:off x="4324491"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6" name="Picture Placeholder 5">
            <a:extLst>
              <a:ext uri="{FF2B5EF4-FFF2-40B4-BE49-F238E27FC236}">
                <a16:creationId xmlns:a16="http://schemas.microsoft.com/office/drawing/2014/main" id="{254F9465-CEA1-9BEA-65BC-07DE517E4AC6}"/>
              </a:ext>
              <a:ext uri="{C183D7F6-B498-43B3-948B-1728B52AA6E4}">
                <adec:decorative xmlns:adec="http://schemas.microsoft.com/office/drawing/2017/decorative" val="1"/>
              </a:ext>
            </a:extLst>
          </p:cNvPr>
          <p:cNvSpPr>
            <a:spLocks noGrp="1"/>
          </p:cNvSpPr>
          <p:nvPr>
            <p:ph type="pic" sz="quarter" idx="41"/>
          </p:nvPr>
        </p:nvSpPr>
        <p:spPr>
          <a:xfrm>
            <a:off x="6258930"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7" name="Picture Placeholder 6">
            <a:extLst>
              <a:ext uri="{FF2B5EF4-FFF2-40B4-BE49-F238E27FC236}">
                <a16:creationId xmlns:a16="http://schemas.microsoft.com/office/drawing/2014/main" id="{BC1BCF32-98B4-EADC-44D5-5CEA9370945E}"/>
              </a:ext>
              <a:ext uri="{C183D7F6-B498-43B3-948B-1728B52AA6E4}">
                <adec:decorative xmlns:adec="http://schemas.microsoft.com/office/drawing/2017/decorative" val="1"/>
              </a:ext>
            </a:extLst>
          </p:cNvPr>
          <p:cNvSpPr>
            <a:spLocks noGrp="1"/>
          </p:cNvSpPr>
          <p:nvPr>
            <p:ph type="pic" sz="quarter" idx="42"/>
          </p:nvPr>
        </p:nvSpPr>
        <p:spPr>
          <a:xfrm>
            <a:off x="8193369"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
        <p:nvSpPr>
          <p:cNvPr id="8" name="Picture Placeholder 7">
            <a:extLst>
              <a:ext uri="{FF2B5EF4-FFF2-40B4-BE49-F238E27FC236}">
                <a16:creationId xmlns:a16="http://schemas.microsoft.com/office/drawing/2014/main" id="{29DEB166-4C7E-A020-1149-92ACB95FF7D1}"/>
              </a:ext>
              <a:ext uri="{C183D7F6-B498-43B3-948B-1728B52AA6E4}">
                <adec:decorative xmlns:adec="http://schemas.microsoft.com/office/drawing/2017/decorative" val="1"/>
              </a:ext>
            </a:extLst>
          </p:cNvPr>
          <p:cNvSpPr>
            <a:spLocks noGrp="1"/>
          </p:cNvSpPr>
          <p:nvPr>
            <p:ph type="pic" sz="quarter" idx="43"/>
          </p:nvPr>
        </p:nvSpPr>
        <p:spPr>
          <a:xfrm>
            <a:off x="10127809" y="24354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sz="1200" dirty="0"/>
            </a:lvl1pPr>
          </a:lstStyle>
          <a:p>
            <a:pPr lvl="0" algn="ctr"/>
            <a:r>
              <a:rPr lang="en-US"/>
              <a:t>Click icon to add picture</a:t>
            </a:r>
            <a:endParaRPr lang="en-GB"/>
          </a:p>
        </p:txBody>
      </p:sp>
    </p:spTree>
    <p:extLst>
      <p:ext uri="{BB962C8B-B14F-4D97-AF65-F5344CB8AC3E}">
        <p14:creationId xmlns:p14="http://schemas.microsoft.com/office/powerpoint/2010/main" val="3452574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Quote/Statement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DFEA-2014-1751-E480-8A66CDCDA552}"/>
              </a:ext>
            </a:extLst>
          </p:cNvPr>
          <p:cNvSpPr>
            <a:spLocks noGrp="1"/>
          </p:cNvSpPr>
          <p:nvPr>
            <p:ph type="title" hasCustomPrompt="1"/>
          </p:nvPr>
        </p:nvSpPr>
        <p:spPr>
          <a:xfrm>
            <a:off x="431999" y="952108"/>
            <a:ext cx="6603801" cy="1662412"/>
          </a:xfrm>
        </p:spPr>
        <p:txBody>
          <a:bodyPr/>
          <a:lstStyle>
            <a:lvl1pPr>
              <a:lnSpc>
                <a:spcPct val="100000"/>
              </a:lnSpc>
              <a:defRPr sz="3200" b="1" cap="none" baseline="0">
                <a:solidFill>
                  <a:schemeClr val="bg1"/>
                </a:solidFill>
                <a:latin typeface="+mn-lt"/>
              </a:defRPr>
            </a:lvl1pPr>
          </a:lstStyle>
          <a:p>
            <a:r>
              <a:rPr lang="en-US"/>
              <a:t>Quote or statement here – </a:t>
            </a:r>
            <a:br>
              <a:rPr lang="en-US"/>
            </a:br>
            <a:r>
              <a:rPr lang="en-US"/>
              <a:t>only black text is fully accessible on teal, green or orange</a:t>
            </a:r>
            <a:endParaRPr lang="en-GB"/>
          </a:p>
        </p:txBody>
      </p:sp>
      <p:sp>
        <p:nvSpPr>
          <p:cNvPr id="3" name="Right Triangle 2">
            <a:extLst>
              <a:ext uri="{FF2B5EF4-FFF2-40B4-BE49-F238E27FC236}">
                <a16:creationId xmlns:a16="http://schemas.microsoft.com/office/drawing/2014/main" id="{A47BBA45-30B2-1AE1-4D29-166B974CDEE5}"/>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4" name="Right Triangle 3">
            <a:extLst>
              <a:ext uri="{FF2B5EF4-FFF2-40B4-BE49-F238E27FC236}">
                <a16:creationId xmlns:a16="http://schemas.microsoft.com/office/drawing/2014/main" id="{5BE389E3-E2EF-EDE2-E4A2-16BA15C4F331}"/>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4" name="TextBox 13">
            <a:extLst>
              <a:ext uri="{FF2B5EF4-FFF2-40B4-BE49-F238E27FC236}">
                <a16:creationId xmlns:a16="http://schemas.microsoft.com/office/drawing/2014/main" id="{132987A6-2A9A-15B5-784A-8648882BE9C2}"/>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5" name="Classification">
            <a:extLst>
              <a:ext uri="{FF2B5EF4-FFF2-40B4-BE49-F238E27FC236}">
                <a16:creationId xmlns:a16="http://schemas.microsoft.com/office/drawing/2014/main" id="{FB15A83E-B7EC-91D7-62B6-BABDCBEBF696}"/>
              </a:ext>
              <a:ext uri="{C183D7F6-B498-43B3-948B-1728B52AA6E4}">
                <adec:decorative xmlns:adec="http://schemas.microsoft.com/office/drawing/2017/decorative" val="1"/>
              </a:ext>
            </a:extLst>
          </p:cNvPr>
          <p:cNvSpPr txBox="1">
            <a:spLocks/>
          </p:cNvSpPr>
          <p:nvPr userDrawn="1"/>
        </p:nvSpPr>
        <p:spPr>
          <a:xfrm>
            <a:off x="440938" y="6497328"/>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pic>
        <p:nvPicPr>
          <p:cNvPr id="7" name="Picture 6" descr="A blue and black logo&#10;&#10;AI-generated content may be incorrect.">
            <a:extLst>
              <a:ext uri="{FF2B5EF4-FFF2-40B4-BE49-F238E27FC236}">
                <a16:creationId xmlns:a16="http://schemas.microsoft.com/office/drawing/2014/main" id="{B8E6D2C1-CABF-B026-7606-B995C74B55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8004" y="6047875"/>
            <a:ext cx="1203514" cy="572566"/>
          </a:xfrm>
          <a:prstGeom prst="rect">
            <a:avLst/>
          </a:prstGeom>
        </p:spPr>
      </p:pic>
    </p:spTree>
    <p:extLst>
      <p:ext uri="{BB962C8B-B14F-4D97-AF65-F5344CB8AC3E}">
        <p14:creationId xmlns:p14="http://schemas.microsoft.com/office/powerpoint/2010/main" val="2814894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4" y="1092494"/>
            <a:ext cx="5391605" cy="715669"/>
          </a:xfrm>
        </p:spPr>
        <p:txBody>
          <a:bodyPr/>
          <a:lstStyle>
            <a:lvl1pPr>
              <a:defRPr sz="4800">
                <a:solidFill>
                  <a:schemeClr val="bg1"/>
                </a:solidFill>
                <a:latin typeface="+mj-lt"/>
              </a:defRPr>
            </a:lvl1pPr>
          </a:lstStyle>
          <a:p>
            <a:r>
              <a:rPr lang="en-US"/>
              <a:t>CLICK TO EDIT MASTER TITLE STYLE</a:t>
            </a:r>
            <a:endParaRPr lang="en-GB"/>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374219"/>
            <a:ext cx="1695772"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rPr>
              <a:t>© Ipsos B&amp;A | Consumer Confidence | March 2026 |  Public </a:t>
            </a:r>
            <a:endParaRPr lang="en-IE" sz="800">
              <a:solidFill>
                <a:schemeClr val="bg1"/>
              </a:solidFill>
              <a:effectLst/>
            </a:endParaRPr>
          </a:p>
        </p:txBody>
      </p:sp>
      <p:sp>
        <p:nvSpPr>
          <p:cNvPr id="12" name="Freeform: Shape 11">
            <a:extLst>
              <a:ext uri="{FF2B5EF4-FFF2-40B4-BE49-F238E27FC236}">
                <a16:creationId xmlns:a16="http://schemas.microsoft.com/office/drawing/2014/main" id="{FC8B51E2-FAFB-6EB4-638C-72A28E67F8E1}"/>
              </a:ext>
            </a:extLst>
          </p:cNvPr>
          <p:cNvSpPr/>
          <p:nvPr/>
        </p:nvSpPr>
        <p:spPr>
          <a:xfrm rot="16200000">
            <a:off x="3619500" y="-1714500"/>
            <a:ext cx="6858000" cy="10287000"/>
          </a:xfrm>
          <a:custGeom>
            <a:avLst/>
            <a:gdLst>
              <a:gd name="connsiteX0" fmla="*/ 6858000 w 6858000"/>
              <a:gd name="connsiteY0" fmla="*/ 6858000 h 10287000"/>
              <a:gd name="connsiteX1" fmla="*/ 6858000 w 6858000"/>
              <a:gd name="connsiteY1" fmla="*/ 10287000 h 10287000"/>
              <a:gd name="connsiteX2" fmla="*/ 3370139 w 6858000"/>
              <a:gd name="connsiteY2" fmla="*/ 10287000 h 10287000"/>
              <a:gd name="connsiteX3" fmla="*/ 0 w 6858000"/>
              <a:gd name="connsiteY3" fmla="*/ 6916861 h 10287000"/>
              <a:gd name="connsiteX4" fmla="*/ 0 w 685800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287000">
                <a:moveTo>
                  <a:pt x="6858000" y="6858000"/>
                </a:moveTo>
                <a:lnTo>
                  <a:pt x="6858000" y="10287000"/>
                </a:lnTo>
                <a:lnTo>
                  <a:pt x="3370139" y="10287000"/>
                </a:lnTo>
                <a:lnTo>
                  <a:pt x="0" y="6916861"/>
                </a:lnTo>
                <a:lnTo>
                  <a:pt x="0" y="0"/>
                </a:lnTo>
                <a:close/>
              </a:path>
            </a:pathLst>
          </a:cu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2400">
              <a:solidFill>
                <a:schemeClr val="tx1"/>
              </a:solidFill>
            </a:endParaRPr>
          </a:p>
        </p:txBody>
      </p:sp>
      <p:sp>
        <p:nvSpPr>
          <p:cNvPr id="6" name="Text Placeholder 16">
            <a:extLst>
              <a:ext uri="{FF2B5EF4-FFF2-40B4-BE49-F238E27FC236}">
                <a16:creationId xmlns:a16="http://schemas.microsoft.com/office/drawing/2014/main" id="{D0EB7A7D-8D5E-F9FC-C8D3-285DE34876F7}"/>
              </a:ext>
            </a:extLst>
          </p:cNvPr>
          <p:cNvSpPr>
            <a:spLocks noGrp="1"/>
          </p:cNvSpPr>
          <p:nvPr>
            <p:ph type="body" sz="quarter" idx="12" hasCustomPrompt="1"/>
          </p:nvPr>
        </p:nvSpPr>
        <p:spPr>
          <a:xfrm>
            <a:off x="431800" y="3494989"/>
            <a:ext cx="3551238" cy="1274763"/>
          </a:xfrm>
        </p:spPr>
        <p:txBody>
          <a:bodyPr/>
          <a:lstStyle>
            <a:lvl1pPr>
              <a:defRPr sz="2000">
                <a:solidFill>
                  <a:schemeClr val="bg1"/>
                </a:solidFill>
              </a:defRPr>
            </a:lvl1pPr>
            <a:lvl2pPr marL="0" indent="0">
              <a:buNone/>
              <a:defRPr/>
            </a:lvl2pPr>
          </a:lstStyle>
          <a:p>
            <a:pPr lvl="0"/>
            <a:r>
              <a:rPr lang="en-US"/>
              <a:t>Optional additional information</a:t>
            </a:r>
          </a:p>
        </p:txBody>
      </p:sp>
      <p:sp>
        <p:nvSpPr>
          <p:cNvPr id="7" name="Freeform: Shape 6">
            <a:extLst>
              <a:ext uri="{FF2B5EF4-FFF2-40B4-BE49-F238E27FC236}">
                <a16:creationId xmlns:a16="http://schemas.microsoft.com/office/drawing/2014/main" id="{AD9F6842-DC6A-38D0-9815-9F77EC5535C5}"/>
              </a:ext>
            </a:extLst>
          </p:cNvPr>
          <p:cNvSpPr/>
          <p:nvPr userDrawn="1"/>
        </p:nvSpPr>
        <p:spPr>
          <a:xfrm rot="16200000">
            <a:off x="3619500" y="-1714500"/>
            <a:ext cx="6858000" cy="10287000"/>
          </a:xfrm>
          <a:custGeom>
            <a:avLst/>
            <a:gdLst>
              <a:gd name="connsiteX0" fmla="*/ 6858000 w 6858000"/>
              <a:gd name="connsiteY0" fmla="*/ 6858000 h 10287000"/>
              <a:gd name="connsiteX1" fmla="*/ 6858000 w 6858000"/>
              <a:gd name="connsiteY1" fmla="*/ 10287000 h 10287000"/>
              <a:gd name="connsiteX2" fmla="*/ 3370139 w 6858000"/>
              <a:gd name="connsiteY2" fmla="*/ 10287000 h 10287000"/>
              <a:gd name="connsiteX3" fmla="*/ 0 w 6858000"/>
              <a:gd name="connsiteY3" fmla="*/ 6916861 h 10287000"/>
              <a:gd name="connsiteX4" fmla="*/ 0 w 685800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287000">
                <a:moveTo>
                  <a:pt x="6858000" y="6858000"/>
                </a:moveTo>
                <a:lnTo>
                  <a:pt x="6858000" y="10287000"/>
                </a:lnTo>
                <a:lnTo>
                  <a:pt x="3370139" y="10287000"/>
                </a:lnTo>
                <a:lnTo>
                  <a:pt x="0" y="6916861"/>
                </a:lnTo>
                <a:lnTo>
                  <a:pt x="0" y="0"/>
                </a:lnTo>
                <a:close/>
              </a:path>
            </a:pathLst>
          </a:cu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2400">
              <a:solidFill>
                <a:schemeClr val="tx1"/>
              </a:solidFill>
            </a:endParaRPr>
          </a:p>
        </p:txBody>
      </p:sp>
      <p:pic>
        <p:nvPicPr>
          <p:cNvPr id="3" name="Picture 2" descr="A blue and black logo&#10;&#10;AI-generated content may be incorrect.">
            <a:extLst>
              <a:ext uri="{FF2B5EF4-FFF2-40B4-BE49-F238E27FC236}">
                <a16:creationId xmlns:a16="http://schemas.microsoft.com/office/drawing/2014/main" id="{BB7B1E6B-3CB9-7ACD-771A-BCE1342704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8656" y="6269844"/>
            <a:ext cx="736939" cy="350595"/>
          </a:xfrm>
          <a:prstGeom prst="rect">
            <a:avLst/>
          </a:prstGeom>
        </p:spPr>
      </p:pic>
    </p:spTree>
    <p:extLst>
      <p:ext uri="{BB962C8B-B14F-4D97-AF65-F5344CB8AC3E}">
        <p14:creationId xmlns:p14="http://schemas.microsoft.com/office/powerpoint/2010/main" val="456529741"/>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ull bleed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FBDEA92-538F-3B81-D73E-A3E28F80C016}"/>
              </a:ext>
            </a:extLst>
          </p:cNvPr>
          <p:cNvSpPr>
            <a:spLocks noGrp="1"/>
          </p:cNvSpPr>
          <p:nvPr>
            <p:ph type="media" sz="quarter" idx="11" hasCustomPrompt="1"/>
          </p:nvPr>
        </p:nvSpPr>
        <p:spPr>
          <a:xfrm>
            <a:off x="0" y="0"/>
            <a:ext cx="12192000" cy="6858000"/>
          </a:xfr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GB"/>
              <a:t>Full bleed video</a:t>
            </a:r>
          </a:p>
        </p:txBody>
      </p:sp>
      <p:pic>
        <p:nvPicPr>
          <p:cNvPr id="2" name="Graphic 5">
            <a:extLst>
              <a:ext uri="{FF2B5EF4-FFF2-40B4-BE49-F238E27FC236}">
                <a16:creationId xmlns:a16="http://schemas.microsoft.com/office/drawing/2014/main" id="{1050659F-1AE6-F4EA-1FC2-0F93F35AE9C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Tree>
    <p:extLst>
      <p:ext uri="{BB962C8B-B14F-4D97-AF65-F5344CB8AC3E}">
        <p14:creationId xmlns:p14="http://schemas.microsoft.com/office/powerpoint/2010/main" val="2228941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Statement or Quote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8B69072-8F91-57EB-1C5E-B1807F844055}"/>
              </a:ext>
              <a:ext uri="{C183D7F6-B498-43B3-948B-1728B52AA6E4}">
                <adec:decorative xmlns:adec="http://schemas.microsoft.com/office/drawing/2017/decorative" val="1"/>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733800 h 6858000"/>
              <a:gd name="connsiteX3" fmla="*/ 90678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733800"/>
                </a:lnTo>
                <a:lnTo>
                  <a:pt x="90678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a:t>Click icon in centre to add image</a:t>
            </a:r>
            <a:br>
              <a:rPr lang="en-GB"/>
            </a:br>
            <a:r>
              <a:rPr lang="en-GB"/>
              <a:t>Send image to back so elements show on the page</a:t>
            </a:r>
          </a:p>
          <a:p>
            <a:pPr lvl="0" algn="ctr"/>
            <a:endParaRPr lang="en-GB"/>
          </a:p>
          <a:p>
            <a:pPr lvl="0" algn="ctr"/>
            <a:endParaRPr lang="en-GB"/>
          </a:p>
          <a:p>
            <a:pPr lvl="0" algn="ctr"/>
            <a:endParaRPr lang="en-GB"/>
          </a:p>
        </p:txBody>
      </p:sp>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bwMode="white">
          <a:xfrm>
            <a:off x="450000" y="811950"/>
            <a:ext cx="5407103" cy="3742438"/>
          </a:xfrm>
        </p:spPr>
        <p:txBody>
          <a:bodyPr anchor="t"/>
          <a:lstStyle>
            <a:lvl1pPr>
              <a:defRPr sz="3600" cap="none" spc="0" baseline="0">
                <a:solidFill>
                  <a:schemeClr val="bg1"/>
                </a:solidFill>
                <a:latin typeface="+mn-lt"/>
              </a:defRPr>
            </a:lvl1pPr>
          </a:lstStyle>
          <a:p>
            <a:r>
              <a:rPr lang="en-GB"/>
              <a:t>Summary text background image (text can be recoloured depending on image colour)</a:t>
            </a:r>
            <a:endParaRPr lang="fr-FR"/>
          </a:p>
        </p:txBody>
      </p:sp>
      <p:pic>
        <p:nvPicPr>
          <p:cNvPr id="5" name="Picture 4" descr="A blue and black logo&#10;&#10;AI-generated content may be incorrect.">
            <a:extLst>
              <a:ext uri="{FF2B5EF4-FFF2-40B4-BE49-F238E27FC236}">
                <a16:creationId xmlns:a16="http://schemas.microsoft.com/office/drawing/2014/main" id="{09826220-CF20-BF9E-79BE-E9C37C7D68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8004" y="6047875"/>
            <a:ext cx="1203514" cy="572566"/>
          </a:xfrm>
          <a:prstGeom prst="rect">
            <a:avLst/>
          </a:prstGeom>
        </p:spPr>
      </p:pic>
    </p:spTree>
    <p:extLst>
      <p:ext uri="{BB962C8B-B14F-4D97-AF65-F5344CB8AC3E}">
        <p14:creationId xmlns:p14="http://schemas.microsoft.com/office/powerpoint/2010/main" val="3228988580"/>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Quote/Statement Style 2">
    <p:bg>
      <p:bgPr>
        <a:solidFill>
          <a:schemeClr val="accent1"/>
        </a:solidFill>
        <a:effectLst/>
      </p:bgPr>
    </p:bg>
    <p:spTree>
      <p:nvGrpSpPr>
        <p:cNvPr id="1" name=""/>
        <p:cNvGrpSpPr/>
        <p:nvPr/>
      </p:nvGrpSpPr>
      <p:grpSpPr>
        <a:xfrm>
          <a:off x="0" y="0"/>
          <a:ext cx="0" cy="0"/>
          <a:chOff x="0" y="0"/>
          <a:chExt cx="0" cy="0"/>
        </a:xfrm>
      </p:grpSpPr>
      <p:sp>
        <p:nvSpPr>
          <p:cNvPr id="4" name="Title" descr="Header">
            <a:extLst>
              <a:ext uri="{FF2B5EF4-FFF2-40B4-BE49-F238E27FC236}">
                <a16:creationId xmlns:a16="http://schemas.microsoft.com/office/drawing/2014/main" id="{6953A8D2-20EB-4DFB-893E-8DCA6475DEE1}"/>
              </a:ext>
            </a:extLst>
          </p:cNvPr>
          <p:cNvSpPr>
            <a:spLocks noGrp="1"/>
          </p:cNvSpPr>
          <p:nvPr>
            <p:ph type="title" hasCustomPrompt="1"/>
          </p:nvPr>
        </p:nvSpPr>
        <p:spPr>
          <a:xfrm>
            <a:off x="-39450" y="-775597"/>
            <a:ext cx="9341700" cy="775597"/>
          </a:xfrm>
        </p:spPr>
        <p:txBody>
          <a:bodyPr/>
          <a:lstStyle>
            <a:lvl1pPr>
              <a:defRPr>
                <a:solidFill>
                  <a:schemeClr val="bg1"/>
                </a:solidFill>
              </a:defRPr>
            </a:lvl1pPr>
          </a:lstStyle>
          <a:p>
            <a:r>
              <a:rPr lang="en-US"/>
              <a:t>TITLE – KEEP HERE FOR ACCESSIBILITY</a:t>
            </a:r>
            <a:endParaRPr lang="en-GB"/>
          </a:p>
        </p:txBody>
      </p:sp>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33900" y="2110704"/>
            <a:ext cx="8181699" cy="2636591"/>
          </a:xfrm>
        </p:spPr>
        <p:txBody>
          <a:bodyPr anchor="t">
            <a:normAutofit/>
          </a:bodyPr>
          <a:lstStyle>
            <a:lvl1pPr marL="0" indent="0">
              <a:buNone/>
              <a:defRPr sz="3600" b="0">
                <a:solidFill>
                  <a:schemeClr val="bg1"/>
                </a:solidFill>
              </a:defRPr>
            </a:lvl1pPr>
          </a:lstStyle>
          <a:p>
            <a:pPr lvl="0"/>
            <a:r>
              <a:rPr lang="en-GB"/>
              <a:t>Insert your quote here</a:t>
            </a:r>
          </a:p>
        </p:txBody>
      </p:sp>
      <p:sp>
        <p:nvSpPr>
          <p:cNvPr id="2" name="Right Triangle 1">
            <a:extLst>
              <a:ext uri="{FF2B5EF4-FFF2-40B4-BE49-F238E27FC236}">
                <a16:creationId xmlns:a16="http://schemas.microsoft.com/office/drawing/2014/main" id="{CB9AD269-0E94-5F57-BE08-5E10A41EC965}"/>
              </a:ext>
            </a:extLst>
          </p:cNvPr>
          <p:cNvSpPr/>
          <p:nvPr/>
        </p:nvSpPr>
        <p:spPr>
          <a:xfrm rot="5400000">
            <a:off x="-3945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0" name="TextBox 9">
            <a:extLst>
              <a:ext uri="{FF2B5EF4-FFF2-40B4-BE49-F238E27FC236}">
                <a16:creationId xmlns:a16="http://schemas.microsoft.com/office/drawing/2014/main" id="{0144A53C-A760-B980-C1BA-3D631697281C}"/>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5" name="Right Triangle 4">
            <a:extLst>
              <a:ext uri="{FF2B5EF4-FFF2-40B4-BE49-F238E27FC236}">
                <a16:creationId xmlns:a16="http://schemas.microsoft.com/office/drawing/2014/main" id="{AD1135DF-99C2-8442-95A0-2BE142A567EA}"/>
              </a:ext>
            </a:extLst>
          </p:cNvPr>
          <p:cNvSpPr/>
          <p:nvPr userDrawn="1"/>
        </p:nvSpPr>
        <p:spPr>
          <a:xfrm rot="5400000">
            <a:off x="-3945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6" name="Classification">
            <a:extLst>
              <a:ext uri="{FF2B5EF4-FFF2-40B4-BE49-F238E27FC236}">
                <a16:creationId xmlns:a16="http://schemas.microsoft.com/office/drawing/2014/main" id="{5DCFC24A-C7DD-C4ED-BB16-E30899EF4F77}"/>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pic>
        <p:nvPicPr>
          <p:cNvPr id="3" name="Picture 2" descr="A blue and black logo&#10;&#10;AI-generated content may be incorrect.">
            <a:extLst>
              <a:ext uri="{FF2B5EF4-FFF2-40B4-BE49-F238E27FC236}">
                <a16:creationId xmlns:a16="http://schemas.microsoft.com/office/drawing/2014/main" id="{A69554A4-FFBB-5B1B-7001-7481833A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8656" y="6269844"/>
            <a:ext cx="736939" cy="350595"/>
          </a:xfrm>
          <a:prstGeom prst="rect">
            <a:avLst/>
          </a:prstGeom>
        </p:spPr>
      </p:pic>
    </p:spTree>
    <p:extLst>
      <p:ext uri="{BB962C8B-B14F-4D97-AF65-F5344CB8AC3E}">
        <p14:creationId xmlns:p14="http://schemas.microsoft.com/office/powerpoint/2010/main" val="996903706"/>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Quote/Statement style 3">
    <p:bg>
      <p:bgPr>
        <a:solidFill>
          <a:schemeClr val="accent1"/>
        </a:solidFill>
        <a:effectLst/>
      </p:bgPr>
    </p:bg>
    <p:spTree>
      <p:nvGrpSpPr>
        <p:cNvPr id="1" name=""/>
        <p:cNvGrpSpPr/>
        <p:nvPr/>
      </p:nvGrpSpPr>
      <p:grpSpPr>
        <a:xfrm>
          <a:off x="0" y="0"/>
          <a:ext cx="0" cy="0"/>
          <a:chOff x="0" y="0"/>
          <a:chExt cx="0" cy="0"/>
        </a:xfrm>
      </p:grpSpPr>
      <p:sp>
        <p:nvSpPr>
          <p:cNvPr id="4" name="Title" descr="Header">
            <a:extLst>
              <a:ext uri="{FF2B5EF4-FFF2-40B4-BE49-F238E27FC236}">
                <a16:creationId xmlns:a16="http://schemas.microsoft.com/office/drawing/2014/main" id="{6953A8D2-20EB-4DFB-893E-8DCA6475DEE1}"/>
              </a:ext>
            </a:extLst>
          </p:cNvPr>
          <p:cNvSpPr>
            <a:spLocks noGrp="1"/>
          </p:cNvSpPr>
          <p:nvPr>
            <p:ph type="title" hasCustomPrompt="1"/>
          </p:nvPr>
        </p:nvSpPr>
        <p:spPr>
          <a:xfrm>
            <a:off x="-39450" y="-775597"/>
            <a:ext cx="9341700" cy="775597"/>
          </a:xfrm>
        </p:spPr>
        <p:txBody>
          <a:bodyPr/>
          <a:lstStyle>
            <a:lvl1pPr>
              <a:defRPr>
                <a:solidFill>
                  <a:schemeClr val="bg1"/>
                </a:solidFill>
              </a:defRPr>
            </a:lvl1pPr>
          </a:lstStyle>
          <a:p>
            <a:r>
              <a:rPr lang="en-US"/>
              <a:t>TITLE – KEEP HERE FOR ACCESSIBILITY</a:t>
            </a:r>
            <a:endParaRPr lang="en-GB"/>
          </a:p>
        </p:txBody>
      </p:sp>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33900" y="2110704"/>
            <a:ext cx="8181699" cy="2636591"/>
          </a:xfrm>
        </p:spPr>
        <p:txBody>
          <a:bodyPr anchor="t">
            <a:normAutofit/>
          </a:bodyPr>
          <a:lstStyle>
            <a:lvl1pPr marL="0" indent="0">
              <a:buNone/>
              <a:defRPr sz="3600" b="1">
                <a:solidFill>
                  <a:schemeClr val="bg1"/>
                </a:solidFill>
              </a:defRPr>
            </a:lvl1pPr>
          </a:lstStyle>
          <a:p>
            <a:pPr lvl="0"/>
            <a:r>
              <a:rPr lang="en-GB"/>
              <a:t>Insert your quote here</a:t>
            </a:r>
          </a:p>
        </p:txBody>
      </p:sp>
      <p:sp>
        <p:nvSpPr>
          <p:cNvPr id="2" name="Right Triangle 1">
            <a:extLst>
              <a:ext uri="{FF2B5EF4-FFF2-40B4-BE49-F238E27FC236}">
                <a16:creationId xmlns:a16="http://schemas.microsoft.com/office/drawing/2014/main" id="{CB9AD269-0E94-5F57-BE08-5E10A41EC965}"/>
              </a:ext>
            </a:extLst>
          </p:cNvPr>
          <p:cNvSpPr/>
          <p:nvPr userDrawn="1"/>
        </p:nvSpPr>
        <p:spPr>
          <a:xfrm rot="16200000">
            <a:off x="9067800" y="3733799"/>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10" name="TextBox 9">
            <a:extLst>
              <a:ext uri="{FF2B5EF4-FFF2-40B4-BE49-F238E27FC236}">
                <a16:creationId xmlns:a16="http://schemas.microsoft.com/office/drawing/2014/main" id="{0144A53C-A760-B980-C1BA-3D631697281C}"/>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5" name="Right Triangle 4">
            <a:extLst>
              <a:ext uri="{FF2B5EF4-FFF2-40B4-BE49-F238E27FC236}">
                <a16:creationId xmlns:a16="http://schemas.microsoft.com/office/drawing/2014/main" id="{07B1A339-6C75-07F1-9C25-457A1585ABE5}"/>
              </a:ext>
            </a:extLst>
          </p:cNvPr>
          <p:cNvSpPr/>
          <p:nvPr userDrawn="1"/>
        </p:nvSpPr>
        <p:spPr>
          <a:xfrm rot="16200000">
            <a:off x="9067800" y="3748313"/>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endParaRPr>
          </a:p>
        </p:txBody>
      </p:sp>
      <p:sp>
        <p:nvSpPr>
          <p:cNvPr id="6" name="Classification">
            <a:extLst>
              <a:ext uri="{FF2B5EF4-FFF2-40B4-BE49-F238E27FC236}">
                <a16:creationId xmlns:a16="http://schemas.microsoft.com/office/drawing/2014/main" id="{F8DC3398-0EFF-78AD-3FA2-01074899C029}"/>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effectLst/>
              </a:rPr>
              <a:t>© Ipsos | Doc Name | Month Year | Version # | Public | Internal/Client Use Only | Strictly Confidential</a:t>
            </a:r>
          </a:p>
        </p:txBody>
      </p:sp>
      <p:pic>
        <p:nvPicPr>
          <p:cNvPr id="3" name="Picture 2" descr="A blue and black logo&#10;&#10;AI-generated content may be incorrect.">
            <a:extLst>
              <a:ext uri="{FF2B5EF4-FFF2-40B4-BE49-F238E27FC236}">
                <a16:creationId xmlns:a16="http://schemas.microsoft.com/office/drawing/2014/main" id="{06E8E880-6489-13BB-4DDF-F462BAFB61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8004" y="6047875"/>
            <a:ext cx="1203514" cy="572566"/>
          </a:xfrm>
          <a:prstGeom prst="rect">
            <a:avLst/>
          </a:prstGeom>
        </p:spPr>
      </p:pic>
    </p:spTree>
    <p:extLst>
      <p:ext uri="{BB962C8B-B14F-4D97-AF65-F5344CB8AC3E}">
        <p14:creationId xmlns:p14="http://schemas.microsoft.com/office/powerpoint/2010/main" val="3194432098"/>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3 key points">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5C23FA-A39C-47E2-B32E-D31B7F81F736}"/>
              </a:ext>
            </a:extLst>
          </p:cNvPr>
          <p:cNvSpPr>
            <a:spLocks noGrp="1"/>
          </p:cNvSpPr>
          <p:nvPr>
            <p:ph type="title" hasCustomPrompt="1"/>
          </p:nvPr>
        </p:nvSpPr>
        <p:spPr/>
        <p:txBody>
          <a:bodyPr/>
          <a:lstStyle>
            <a:lvl1pPr>
              <a:defRPr>
                <a:solidFill>
                  <a:schemeClr val="bg1"/>
                </a:solidFill>
              </a:defRPr>
            </a:lvl1pPr>
          </a:lstStyle>
          <a:p>
            <a:r>
              <a:rPr lang="en-US"/>
              <a:t>3 key points layout</a:t>
            </a:r>
            <a:endParaRPr lang="en-GB"/>
          </a:p>
        </p:txBody>
      </p:sp>
      <p:sp>
        <p:nvSpPr>
          <p:cNvPr id="23" name="No. 1">
            <a:extLst>
              <a:ext uri="{FF2B5EF4-FFF2-40B4-BE49-F238E27FC236}">
                <a16:creationId xmlns:a16="http://schemas.microsoft.com/office/drawing/2014/main" id="{8933E780-68DF-AEFF-FB64-64A8AC3BC8DB}"/>
              </a:ext>
            </a:extLst>
          </p:cNvPr>
          <p:cNvSpPr>
            <a:spLocks noGrp="1"/>
          </p:cNvSpPr>
          <p:nvPr>
            <p:ph type="body" sz="quarter" idx="34" hasCustomPrompt="1"/>
          </p:nvPr>
        </p:nvSpPr>
        <p:spPr>
          <a:xfrm>
            <a:off x="424599" y="1701571"/>
            <a:ext cx="1219200" cy="1045259"/>
          </a:xfrm>
        </p:spPr>
        <p:txBody>
          <a:bodyPr/>
          <a:lstStyle>
            <a:lvl1pPr>
              <a:defRPr sz="9600" b="1">
                <a:solidFill>
                  <a:schemeClr val="tx2"/>
                </a:solidFill>
              </a:defRPr>
            </a:lvl1pPr>
          </a:lstStyle>
          <a:p>
            <a:pPr lvl="0"/>
            <a:r>
              <a:rPr lang="en-US"/>
              <a:t>#</a:t>
            </a:r>
            <a:endParaRPr lang="en-GB"/>
          </a:p>
        </p:txBody>
      </p:sp>
      <p:sp>
        <p:nvSpPr>
          <p:cNvPr id="7" name="Text Placeholder 6">
            <a:extLst>
              <a:ext uri="{FF2B5EF4-FFF2-40B4-BE49-F238E27FC236}">
                <a16:creationId xmlns:a16="http://schemas.microsoft.com/office/drawing/2014/main" id="{3BF07BEC-475C-D95A-2313-6FF423D69112}"/>
              </a:ext>
            </a:extLst>
          </p:cNvPr>
          <p:cNvSpPr>
            <a:spLocks noGrp="1"/>
          </p:cNvSpPr>
          <p:nvPr>
            <p:ph type="body" sz="quarter" idx="30"/>
          </p:nvPr>
        </p:nvSpPr>
        <p:spPr>
          <a:xfrm>
            <a:off x="449999" y="3067958"/>
            <a:ext cx="3528000" cy="2583996"/>
          </a:xfrm>
          <a:prstGeom prst="rect">
            <a:avLst/>
          </a:prstGeom>
          <a:noFill/>
        </p:spPr>
        <p:txBody>
          <a:bodyPr wrap="square" lIns="72000" tIns="72000" rIns="72000" bIns="72000">
            <a:noAutofit/>
          </a:bodyPr>
          <a:lstStyle>
            <a:lvl1pPr>
              <a:defRPr sz="2400" b="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7" name="No. 2">
            <a:extLst>
              <a:ext uri="{FF2B5EF4-FFF2-40B4-BE49-F238E27FC236}">
                <a16:creationId xmlns:a16="http://schemas.microsoft.com/office/drawing/2014/main" id="{30E98F8F-3061-8682-1A3F-E78E0C8D3F9E}"/>
              </a:ext>
            </a:extLst>
          </p:cNvPr>
          <p:cNvSpPr>
            <a:spLocks noGrp="1"/>
          </p:cNvSpPr>
          <p:nvPr>
            <p:ph type="body" sz="quarter" idx="35" hasCustomPrompt="1"/>
          </p:nvPr>
        </p:nvSpPr>
        <p:spPr>
          <a:xfrm>
            <a:off x="4298690" y="1701571"/>
            <a:ext cx="1219200" cy="1045259"/>
          </a:xfrm>
        </p:spPr>
        <p:txBody>
          <a:bodyPr/>
          <a:lstStyle>
            <a:lvl1pPr>
              <a:defRPr sz="9600" b="1">
                <a:solidFill>
                  <a:schemeClr val="accent2"/>
                </a:solidFill>
              </a:defRPr>
            </a:lvl1pPr>
          </a:lstStyle>
          <a:p>
            <a:pPr lvl="0"/>
            <a:r>
              <a:rPr lang="en-US"/>
              <a:t>#</a:t>
            </a:r>
            <a:endParaRPr lang="en-GB"/>
          </a:p>
        </p:txBody>
      </p:sp>
      <p:sp>
        <p:nvSpPr>
          <p:cNvPr id="8" name="Text Placeholder 7">
            <a:extLst>
              <a:ext uri="{FF2B5EF4-FFF2-40B4-BE49-F238E27FC236}">
                <a16:creationId xmlns:a16="http://schemas.microsoft.com/office/drawing/2014/main" id="{4812F4A0-FD3C-1B4E-7C0D-A6CD56FB0F3F}"/>
              </a:ext>
            </a:extLst>
          </p:cNvPr>
          <p:cNvSpPr>
            <a:spLocks noGrp="1"/>
          </p:cNvSpPr>
          <p:nvPr>
            <p:ph type="body" sz="quarter" idx="31"/>
          </p:nvPr>
        </p:nvSpPr>
        <p:spPr>
          <a:xfrm>
            <a:off x="4332287" y="3067958"/>
            <a:ext cx="3528000" cy="2583996"/>
          </a:xfrm>
          <a:prstGeom prst="rect">
            <a:avLst/>
          </a:prstGeom>
          <a:noFill/>
        </p:spPr>
        <p:txBody>
          <a:bodyPr wrap="square" lIns="72000" tIns="72000" rIns="72000" bIns="72000">
            <a:noAutofit/>
          </a:bodyPr>
          <a:lstStyle>
            <a:lvl1pPr>
              <a:defRPr sz="2400" b="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32" name="No. 3">
            <a:extLst>
              <a:ext uri="{FF2B5EF4-FFF2-40B4-BE49-F238E27FC236}">
                <a16:creationId xmlns:a16="http://schemas.microsoft.com/office/drawing/2014/main" id="{60835E92-0DA1-DBA3-87F3-D6CA2B63B035}"/>
              </a:ext>
            </a:extLst>
          </p:cNvPr>
          <p:cNvSpPr>
            <a:spLocks noGrp="1"/>
          </p:cNvSpPr>
          <p:nvPr>
            <p:ph type="body" sz="quarter" idx="36" hasCustomPrompt="1"/>
          </p:nvPr>
        </p:nvSpPr>
        <p:spPr>
          <a:xfrm>
            <a:off x="8162924" y="1701571"/>
            <a:ext cx="1219200" cy="1045259"/>
          </a:xfrm>
        </p:spPr>
        <p:txBody>
          <a:bodyPr/>
          <a:lstStyle>
            <a:lvl1pPr>
              <a:defRPr sz="9600" b="1">
                <a:solidFill>
                  <a:srgbClr val="E3D8F0"/>
                </a:solidFill>
              </a:defRPr>
            </a:lvl1pPr>
          </a:lstStyle>
          <a:p>
            <a:pPr lvl="0"/>
            <a:r>
              <a:rPr lang="en-US"/>
              <a:t>#</a:t>
            </a:r>
            <a:endParaRPr lang="en-GB"/>
          </a:p>
        </p:txBody>
      </p:sp>
      <p:sp>
        <p:nvSpPr>
          <p:cNvPr id="9" name="Text Placeholder 8">
            <a:extLst>
              <a:ext uri="{FF2B5EF4-FFF2-40B4-BE49-F238E27FC236}">
                <a16:creationId xmlns:a16="http://schemas.microsoft.com/office/drawing/2014/main" id="{1CF5EC94-06CC-02DF-99F1-D843B6EC5EE0}"/>
              </a:ext>
            </a:extLst>
          </p:cNvPr>
          <p:cNvSpPr>
            <a:spLocks noGrp="1"/>
          </p:cNvSpPr>
          <p:nvPr>
            <p:ph type="body" sz="quarter" idx="32" hasCustomPrompt="1"/>
          </p:nvPr>
        </p:nvSpPr>
        <p:spPr>
          <a:xfrm>
            <a:off x="8220073" y="3067958"/>
            <a:ext cx="3528000" cy="2583996"/>
          </a:xfrm>
          <a:prstGeom prst="rect">
            <a:avLst/>
          </a:prstGeom>
          <a:noFill/>
        </p:spPr>
        <p:txBody>
          <a:bodyPr wrap="square" lIns="72000" tIns="72000" rIns="72000" bIns="72000">
            <a:noAutofit/>
          </a:bodyPr>
          <a:lstStyle>
            <a:lvl1pPr>
              <a:defRPr sz="2400" b="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add text</a:t>
            </a:r>
          </a:p>
        </p:txBody>
      </p:sp>
      <p:sp>
        <p:nvSpPr>
          <p:cNvPr id="17" name="TextBox 16">
            <a:extLst>
              <a:ext uri="{FF2B5EF4-FFF2-40B4-BE49-F238E27FC236}">
                <a16:creationId xmlns:a16="http://schemas.microsoft.com/office/drawing/2014/main" id="{B094FC2C-B470-E22E-D383-B44D7B951CD9}"/>
              </a:ext>
            </a:extLst>
          </p:cNvPr>
          <p:cNvSpPr txBox="1"/>
          <p:nvPr/>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4" name="Classification">
            <a:extLst>
              <a:ext uri="{FF2B5EF4-FFF2-40B4-BE49-F238E27FC236}">
                <a16:creationId xmlns:a16="http://schemas.microsoft.com/office/drawing/2014/main" id="{BDE9B718-478A-69DB-958F-71D9FBF68201}"/>
              </a:ext>
              <a:ext uri="{C183D7F6-B498-43B3-948B-1728B52AA6E4}">
                <adec:decorative xmlns:adec="http://schemas.microsoft.com/office/drawing/2017/decorative" val="1"/>
              </a:ext>
            </a:extLst>
          </p:cNvPr>
          <p:cNvSpPr txBox="1">
            <a:spLocks/>
          </p:cNvSpPr>
          <p:nvPr userDrawn="1"/>
        </p:nvSpPr>
        <p:spPr>
          <a:xfrm>
            <a:off x="440938" y="6374218"/>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effectLst/>
              </a:rPr>
              <a:t>© Ipsos | Doc Name | Month Year | Version # | Public | Internal/Client Use Only | Strictly Confidential</a:t>
            </a:r>
          </a:p>
        </p:txBody>
      </p:sp>
      <p:pic>
        <p:nvPicPr>
          <p:cNvPr id="3" name="Picture 2" descr="A blue and black logo&#10;&#10;AI-generated content may be incorrect.">
            <a:extLst>
              <a:ext uri="{FF2B5EF4-FFF2-40B4-BE49-F238E27FC236}">
                <a16:creationId xmlns:a16="http://schemas.microsoft.com/office/drawing/2014/main" id="{77B23819-F963-66DC-BFD0-0D0957D0E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8656" y="6269844"/>
            <a:ext cx="736939" cy="350595"/>
          </a:xfrm>
          <a:prstGeom prst="rect">
            <a:avLst/>
          </a:prstGeom>
        </p:spPr>
      </p:pic>
    </p:spTree>
    <p:extLst>
      <p:ext uri="{BB962C8B-B14F-4D97-AF65-F5344CB8AC3E}">
        <p14:creationId xmlns:p14="http://schemas.microsoft.com/office/powerpoint/2010/main" val="3767460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white_standard_content">
    <p:spTree>
      <p:nvGrpSpPr>
        <p:cNvPr id="1" name=""/>
        <p:cNvGrpSpPr/>
        <p:nvPr/>
      </p:nvGrpSpPr>
      <p:grpSpPr>
        <a:xfrm>
          <a:off x="0" y="0"/>
          <a:ext cx="0" cy="0"/>
          <a:chOff x="0" y="0"/>
          <a:chExt cx="0" cy="0"/>
        </a:xfrm>
      </p:grpSpPr>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4"/>
            <a:ext cx="11274425" cy="3852861"/>
          </a:xfrm>
        </p:spPr>
        <p:txBody>
          <a:bodyPr numCol="1" spcCol="306000">
            <a:noAutofit/>
          </a:bodyPr>
          <a:lstStyle>
            <a:lvl1pPr>
              <a:spcBef>
                <a:spcPts val="400"/>
              </a:spcBef>
              <a:defRPr sz="1600" b="0">
                <a:solidFill>
                  <a:schemeClr val="tx1"/>
                </a:solidFill>
              </a:defRPr>
            </a:lvl1pPr>
            <a:lvl2pPr>
              <a:spcBef>
                <a:spcPts val="400"/>
              </a:spcBef>
              <a:defRPr sz="1600" b="0">
                <a:solidFill>
                  <a:schemeClr val="tx1"/>
                </a:solidFill>
              </a:defRPr>
            </a:lvl2pPr>
            <a:lvl3pPr>
              <a:spcBef>
                <a:spcPts val="400"/>
              </a:spcBef>
              <a:defRPr sz="1600" b="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1">
            <a:extLst>
              <a:ext uri="{FF2B5EF4-FFF2-40B4-BE49-F238E27FC236}">
                <a16:creationId xmlns:a16="http://schemas.microsoft.com/office/drawing/2014/main" id="{05856702-F7CA-EFF2-BBCC-1DCC4703E0A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97886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rge_image_right">
    <p:spTree>
      <p:nvGrpSpPr>
        <p:cNvPr id="1" name=""/>
        <p:cNvGrpSpPr/>
        <p:nvPr/>
      </p:nvGrpSpPr>
      <p:grpSpPr>
        <a:xfrm>
          <a:off x="0" y="0"/>
          <a:ext cx="0" cy="0"/>
          <a:chOff x="0" y="0"/>
          <a:chExt cx="0" cy="0"/>
        </a:xfrm>
      </p:grpSpPr>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249714"/>
            <a:ext cx="3527425" cy="3698649"/>
          </a:xfrm>
        </p:spPr>
        <p:txBody>
          <a:bodyPr/>
          <a:lstStyle/>
          <a:p>
            <a:pPr lvl="0"/>
            <a:r>
              <a:rPr lang="en-US"/>
              <a:t>Click to edit Master text styles</a:t>
            </a:r>
          </a:p>
          <a:p>
            <a:pPr lvl="1"/>
            <a:r>
              <a:rPr lang="en-US"/>
              <a:t>Second level</a:t>
            </a:r>
          </a:p>
          <a:p>
            <a:pPr lvl="2"/>
            <a:r>
              <a:rPr lang="en-US"/>
              <a:t>Third level</a:t>
            </a:r>
          </a:p>
        </p:txBody>
      </p:sp>
      <p:sp>
        <p:nvSpPr>
          <p:cNvPr id="15" name="Picture Placeholder 14">
            <a:extLst>
              <a:ext uri="{FF2B5EF4-FFF2-40B4-BE49-F238E27FC236}">
                <a16:creationId xmlns:a16="http://schemas.microsoft.com/office/drawing/2014/main" id="{E15FE5BE-74FF-2205-1A8F-C1AA45D1D844}"/>
              </a:ext>
              <a:ext uri="{C183D7F6-B498-43B3-948B-1728B52AA6E4}">
                <adec:decorative xmlns:adec="http://schemas.microsoft.com/office/drawing/2017/decorative" val="1"/>
              </a:ext>
            </a:extLst>
          </p:cNvPr>
          <p:cNvSpPr>
            <a:spLocks noGrp="1"/>
          </p:cNvSpPr>
          <p:nvPr>
            <p:ph type="pic" sz="quarter" idx="11" hasCustomPrompt="1"/>
          </p:nvPr>
        </p:nvSpPr>
        <p:spPr>
          <a:xfrm>
            <a:off x="4332288" y="0"/>
            <a:ext cx="7410450" cy="5948363"/>
          </a:xfrm>
          <a:custGeom>
            <a:avLst/>
            <a:gdLst>
              <a:gd name="connsiteX0" fmla="*/ 0 w 7410450"/>
              <a:gd name="connsiteY0" fmla="*/ 0 h 5948363"/>
              <a:gd name="connsiteX1" fmla="*/ 7410450 w 7410450"/>
              <a:gd name="connsiteY1" fmla="*/ 0 h 5948363"/>
              <a:gd name="connsiteX2" fmla="*/ 7410450 w 7410450"/>
              <a:gd name="connsiteY2" fmla="*/ 4975605 h 5948363"/>
              <a:gd name="connsiteX3" fmla="*/ 6437692 w 7410450"/>
              <a:gd name="connsiteY3" fmla="*/ 5948363 h 5948363"/>
              <a:gd name="connsiteX4" fmla="*/ 0 w 74104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50" h="5948363">
                <a:moveTo>
                  <a:pt x="0" y="0"/>
                </a:moveTo>
                <a:lnTo>
                  <a:pt x="7410450" y="0"/>
                </a:lnTo>
                <a:lnTo>
                  <a:pt x="7410450" y="4975605"/>
                </a:lnTo>
                <a:lnTo>
                  <a:pt x="6437692" y="5948363"/>
                </a:lnTo>
                <a:lnTo>
                  <a:pt x="0" y="5948363"/>
                </a:lnTo>
                <a:close/>
              </a:path>
            </a:pathLst>
          </a:custGeom>
          <a:pattFill prst="wdDnDiag">
            <a:fgClr>
              <a:schemeClr val="bg1">
                <a:lumMod val="85000"/>
              </a:schemeClr>
            </a:fgClr>
            <a:bgClr>
              <a:schemeClr val="bg1"/>
            </a:bgClr>
          </a:pattFill>
        </p:spPr>
        <p:txBody>
          <a:bodyPr wrap="square" anchor="ctr">
            <a:noAutofit/>
          </a:bodyPr>
          <a:lstStyle>
            <a:lvl1pPr algn="ctr">
              <a:defRPr b="1"/>
            </a:lvl1pPr>
          </a:lstStyle>
          <a:p>
            <a:br>
              <a:rPr lang="en-GB"/>
            </a:br>
            <a:br>
              <a:rPr lang="en-GB"/>
            </a:br>
            <a:br>
              <a:rPr lang="en-GB"/>
            </a:br>
            <a:r>
              <a:rPr lang="en-GB"/>
              <a:t>Click icon to </a:t>
            </a:r>
            <a:br>
              <a:rPr lang="en-GB"/>
            </a:br>
            <a:r>
              <a:rPr lang="en-GB"/>
              <a:t>insert image</a:t>
            </a:r>
          </a:p>
        </p:txBody>
      </p:sp>
      <p:sp>
        <p:nvSpPr>
          <p:cNvPr id="8" name="Title 7">
            <a:extLst>
              <a:ext uri="{FF2B5EF4-FFF2-40B4-BE49-F238E27FC236}">
                <a16:creationId xmlns:a16="http://schemas.microsoft.com/office/drawing/2014/main" id="{FEFA78C8-BF85-C18D-67D3-7D18DF4C9A08}"/>
              </a:ext>
            </a:extLst>
          </p:cNvPr>
          <p:cNvSpPr>
            <a:spLocks noGrp="1"/>
          </p:cNvSpPr>
          <p:nvPr>
            <p:ph type="title"/>
          </p:nvPr>
        </p:nvSpPr>
        <p:spPr>
          <a:xfrm>
            <a:off x="450000" y="701874"/>
            <a:ext cx="3520338" cy="715669"/>
          </a:xfrm>
        </p:spPr>
        <p:txBody>
          <a:bodyPr vert="horz" wrap="square" lIns="0" tIns="0" rIns="0" bIns="0" rtlCol="0" anchor="b">
            <a:noAutofit/>
          </a:bodyPr>
          <a:lstStyle>
            <a:lvl1pPr>
              <a:defRPr lang="en-GB"/>
            </a:lvl1pPr>
          </a:lstStyle>
          <a:p>
            <a:pPr lvl="0"/>
            <a:r>
              <a:rPr lang="en-US"/>
              <a:t>Click to edit Master title style</a:t>
            </a:r>
            <a:endParaRPr lang="en-GB"/>
          </a:p>
        </p:txBody>
      </p:sp>
    </p:spTree>
    <p:extLst>
      <p:ext uri="{BB962C8B-B14F-4D97-AF65-F5344CB8AC3E}">
        <p14:creationId xmlns:p14="http://schemas.microsoft.com/office/powerpoint/2010/main" val="126528342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_image_left">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p>
            <a:r>
              <a:rPr lang="en-US"/>
              <a:t>Click to edit Master title style</a:t>
            </a:r>
            <a:endParaRPr lang="en-GB"/>
          </a:p>
        </p:txBody>
      </p:sp>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2293257"/>
            <a:ext cx="3526689" cy="3655106"/>
          </a:xfrm>
        </p:spPr>
        <p:txBody>
          <a:bodyPr/>
          <a:lstStyle/>
          <a:p>
            <a:pPr lvl="0"/>
            <a:r>
              <a:rPr lang="en-US"/>
              <a:t>Click to edit Master text styles</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D01481FF-ECD9-985C-6949-42B804BF01D0}"/>
              </a:ext>
              <a:ext uri="{C183D7F6-B498-43B3-948B-1728B52AA6E4}">
                <adec:decorative xmlns:adec="http://schemas.microsoft.com/office/drawing/2017/decorative" val="1"/>
              </a:ext>
            </a:extLst>
          </p:cNvPr>
          <p:cNvSpPr>
            <a:spLocks noGrp="1"/>
          </p:cNvSpPr>
          <p:nvPr>
            <p:ph type="pic" sz="quarter" idx="11" hasCustomPrompt="1"/>
          </p:nvPr>
        </p:nvSpPr>
        <p:spPr>
          <a:xfrm>
            <a:off x="461476" y="0"/>
            <a:ext cx="7398237" cy="5948363"/>
          </a:xfrm>
          <a:custGeom>
            <a:avLst/>
            <a:gdLst>
              <a:gd name="connsiteX0" fmla="*/ 0 w 7398237"/>
              <a:gd name="connsiteY0" fmla="*/ 0 h 5948363"/>
              <a:gd name="connsiteX1" fmla="*/ 7398237 w 7398237"/>
              <a:gd name="connsiteY1" fmla="*/ 0 h 5948363"/>
              <a:gd name="connsiteX2" fmla="*/ 7398237 w 7398237"/>
              <a:gd name="connsiteY2" fmla="*/ 4958167 h 5948363"/>
              <a:gd name="connsiteX3" fmla="*/ 6408041 w 7398237"/>
              <a:gd name="connsiteY3" fmla="*/ 5948363 h 5948363"/>
              <a:gd name="connsiteX4" fmla="*/ 0 w 73982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8237" h="5948363">
                <a:moveTo>
                  <a:pt x="0" y="0"/>
                </a:moveTo>
                <a:lnTo>
                  <a:pt x="7398237" y="0"/>
                </a:lnTo>
                <a:lnTo>
                  <a:pt x="7398237" y="4958167"/>
                </a:lnTo>
                <a:lnTo>
                  <a:pt x="6408041" y="5948363"/>
                </a:lnTo>
                <a:lnTo>
                  <a:pt x="0" y="5948363"/>
                </a:lnTo>
                <a:close/>
              </a:path>
            </a:pathLst>
          </a:custGeom>
          <a:pattFill prst="wdDnDiag">
            <a:fgClr>
              <a:schemeClr val="bg1">
                <a:lumMod val="85000"/>
              </a:schemeClr>
            </a:fgClr>
            <a:bgClr>
              <a:schemeClr val="bg1"/>
            </a:bgClr>
          </a:pattFill>
        </p:spPr>
        <p:txBody>
          <a:bodyPr wrap="square" anchor="ctr">
            <a:noAutofit/>
          </a:bodyPr>
          <a:lstStyle>
            <a:lvl1pPr algn="ctr">
              <a:defRPr b="1"/>
            </a:lvl1pPr>
          </a:lstStyle>
          <a:p>
            <a:br>
              <a:rPr lang="en-GB"/>
            </a:br>
            <a:br>
              <a:rPr lang="en-GB"/>
            </a:br>
            <a:br>
              <a:rPr lang="en-GB"/>
            </a:br>
            <a:r>
              <a:rPr lang="en-GB"/>
              <a:t>Click icon to </a:t>
            </a:r>
            <a:br>
              <a:rPr lang="en-GB"/>
            </a:br>
            <a:r>
              <a:rPr lang="en-GB"/>
              <a:t>insert image</a:t>
            </a:r>
          </a:p>
        </p:txBody>
      </p:sp>
    </p:spTree>
    <p:extLst>
      <p:ext uri="{BB962C8B-B14F-4D97-AF65-F5344CB8AC3E}">
        <p14:creationId xmlns:p14="http://schemas.microsoft.com/office/powerpoint/2010/main" val="3725340653"/>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large_diagram_right">
    <p:spTree>
      <p:nvGrpSpPr>
        <p:cNvPr id="1" name=""/>
        <p:cNvGrpSpPr/>
        <p:nvPr/>
      </p:nvGrpSpPr>
      <p:grpSpPr>
        <a:xfrm>
          <a:off x="0" y="0"/>
          <a:ext cx="0" cy="0"/>
          <a:chOff x="0" y="0"/>
          <a:chExt cx="0" cy="0"/>
        </a:xfrm>
      </p:grpSpPr>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3149600"/>
            <a:ext cx="3527425" cy="2798763"/>
          </a:xfrm>
        </p:spPr>
        <p:txBody>
          <a:bodyPr/>
          <a:lstStyle/>
          <a:p>
            <a:pPr lvl="0"/>
            <a:r>
              <a:rPr lang="en-US"/>
              <a:t>Click to edit Master text styles</a:t>
            </a:r>
          </a:p>
          <a:p>
            <a:pPr lvl="1"/>
            <a:r>
              <a:rPr lang="en-US"/>
              <a:t>Second level</a:t>
            </a:r>
          </a:p>
          <a:p>
            <a:pPr lvl="2"/>
            <a:r>
              <a:rPr lang="en-US"/>
              <a:t>Third level</a:t>
            </a:r>
          </a:p>
        </p:txBody>
      </p:sp>
      <p:sp>
        <p:nvSpPr>
          <p:cNvPr id="8" name="Chart / Diagram">
            <a:extLst>
              <a:ext uri="{FF2B5EF4-FFF2-40B4-BE49-F238E27FC236}">
                <a16:creationId xmlns:a16="http://schemas.microsoft.com/office/drawing/2014/main" id="{F20073CF-87BF-427F-936A-47B5E1B160CF}"/>
              </a:ext>
            </a:extLst>
          </p:cNvPr>
          <p:cNvSpPr>
            <a:spLocks noGrp="1"/>
          </p:cNvSpPr>
          <p:nvPr>
            <p:ph sz="quarter" idx="13" hasCustomPrompt="1"/>
          </p:nvPr>
        </p:nvSpPr>
        <p:spPr>
          <a:xfrm>
            <a:off x="4283075" y="692150"/>
            <a:ext cx="7466013" cy="5256213"/>
          </a:xfrm>
          <a:solidFill>
            <a:schemeClr val="bg1">
              <a:lumMod val="95000"/>
            </a:schemeClr>
          </a:solidFill>
        </p:spPr>
        <p:txBody>
          <a:bodyPr/>
          <a:lstStyle>
            <a:lvl1pPr>
              <a:defRPr/>
            </a:lvl1pPr>
          </a:lstStyle>
          <a:p>
            <a:pPr lvl="0"/>
            <a:r>
              <a:rPr lang="en-US"/>
              <a:t>Area for diagram/chart</a:t>
            </a:r>
            <a:endParaRPr lang="en-GB"/>
          </a:p>
        </p:txBody>
      </p:sp>
      <p:sp>
        <p:nvSpPr>
          <p:cNvPr id="4" name="Title 3">
            <a:extLst>
              <a:ext uri="{FF2B5EF4-FFF2-40B4-BE49-F238E27FC236}">
                <a16:creationId xmlns:a16="http://schemas.microsoft.com/office/drawing/2014/main" id="{81C028A4-1CB4-EB71-790E-1C2A8CEDAED4}"/>
              </a:ext>
            </a:extLst>
          </p:cNvPr>
          <p:cNvSpPr>
            <a:spLocks noGrp="1"/>
          </p:cNvSpPr>
          <p:nvPr>
            <p:ph type="title"/>
          </p:nvPr>
        </p:nvSpPr>
        <p:spPr>
          <a:xfrm>
            <a:off x="450000" y="701874"/>
            <a:ext cx="3520338" cy="715669"/>
          </a:xfrm>
        </p:spPr>
        <p:txBody>
          <a:bodyPr vert="horz" wrap="square" lIns="0" tIns="0" rIns="0" bIns="0" rtlCol="0" anchor="b">
            <a:noAutofit/>
          </a:bodyPr>
          <a:lstStyle>
            <a:lvl1pPr>
              <a:defRPr lang="en-GB" dirty="0"/>
            </a:lvl1pPr>
          </a:lstStyle>
          <a:p>
            <a:pPr lvl="0"/>
            <a:r>
              <a:rPr lang="en-US"/>
              <a:t>Click to edit Master title style</a:t>
            </a:r>
            <a:endParaRPr lang="en-GB"/>
          </a:p>
        </p:txBody>
      </p:sp>
    </p:spTree>
    <p:extLst>
      <p:ext uri="{BB962C8B-B14F-4D97-AF65-F5344CB8AC3E}">
        <p14:creationId xmlns:p14="http://schemas.microsoft.com/office/powerpoint/2010/main" val="3502004098"/>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3_Clea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A52833-39E6-9C79-CAB3-DC23900DC75F}"/>
              </a:ext>
            </a:extLst>
          </p:cNvPr>
          <p:cNvSpPr>
            <a:spLocks noGrp="1"/>
          </p:cNvSpPr>
          <p:nvPr>
            <p:ph type="pic" sz="quarter" idx="10"/>
          </p:nvPr>
        </p:nvSpPr>
        <p:spPr>
          <a:xfrm>
            <a:off x="1990724" y="0"/>
            <a:ext cx="10205810" cy="6858000"/>
          </a:xfrm>
          <a:custGeom>
            <a:avLst/>
            <a:gdLst>
              <a:gd name="connsiteX0" fmla="*/ 6858000 w 10205810"/>
              <a:gd name="connsiteY0" fmla="*/ 0 h 6858000"/>
              <a:gd name="connsiteX1" fmla="*/ 10205810 w 10205810"/>
              <a:gd name="connsiteY1" fmla="*/ 0 h 6858000"/>
              <a:gd name="connsiteX2" fmla="*/ 10205810 w 10205810"/>
              <a:gd name="connsiteY2" fmla="*/ 6858000 h 6858000"/>
              <a:gd name="connsiteX3" fmla="*/ 0 w 102058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05810" h="6858000">
                <a:moveTo>
                  <a:pt x="6858000" y="0"/>
                </a:moveTo>
                <a:lnTo>
                  <a:pt x="10205810" y="0"/>
                </a:lnTo>
                <a:lnTo>
                  <a:pt x="10205810" y="6858000"/>
                </a:lnTo>
                <a:lnTo>
                  <a:pt x="0" y="6858000"/>
                </a:lnTo>
                <a:close/>
              </a:path>
            </a:pathLst>
          </a:custGeom>
          <a:pattFill prst="ltUpDiag">
            <a:fgClr>
              <a:schemeClr val="bg1">
                <a:lumMod val="85000"/>
              </a:schemeClr>
            </a:fgClr>
            <a:bgClr>
              <a:schemeClr val="bg1"/>
            </a:bgClr>
          </a:pattFill>
        </p:spPr>
        <p:txBody>
          <a:bodyPr wrap="square" bIns="2880000" anchor="b">
            <a:noAutofit/>
          </a:bodyPr>
          <a:lstStyle>
            <a:lvl1pPr algn="ctr">
              <a:defRPr sz="1600" b="1"/>
            </a:lvl1pPr>
          </a:lstStyle>
          <a:p>
            <a:r>
              <a:rPr lang="en-US"/>
              <a:t>Click icon to add picture</a:t>
            </a:r>
            <a:endParaRPr lang="en-GB"/>
          </a:p>
        </p:txBody>
      </p:sp>
      <p:sp>
        <p:nvSpPr>
          <p:cNvPr id="2" name="Title 1">
            <a:extLst>
              <a:ext uri="{FF2B5EF4-FFF2-40B4-BE49-F238E27FC236}">
                <a16:creationId xmlns:a16="http://schemas.microsoft.com/office/drawing/2014/main" id="{C18B1008-691B-2905-EF01-F1E5DA88F07C}"/>
              </a:ext>
            </a:extLst>
          </p:cNvPr>
          <p:cNvSpPr>
            <a:spLocks noGrp="1"/>
          </p:cNvSpPr>
          <p:nvPr>
            <p:ph type="title"/>
          </p:nvPr>
        </p:nvSpPr>
        <p:spPr>
          <a:xfrm>
            <a:off x="450000" y="701874"/>
            <a:ext cx="6255600" cy="715669"/>
          </a:xfrm>
        </p:spPr>
        <p:txBody>
          <a:bodyPr vert="horz" wrap="square" lIns="0" tIns="0" rIns="0" bIns="0" rtlCol="0" anchor="b">
            <a:noAutofit/>
          </a:bodyPr>
          <a:lstStyle>
            <a:lvl1pPr>
              <a:defRPr lang="en-GB"/>
            </a:lvl1pPr>
          </a:lstStyle>
          <a:p>
            <a:pPr lvl="0"/>
            <a:r>
              <a:rPr lang="en-US"/>
              <a:t>Click to edit Master title style</a:t>
            </a:r>
            <a:endParaRPr lang="en-GB"/>
          </a:p>
        </p:txBody>
      </p:sp>
      <p:pic>
        <p:nvPicPr>
          <p:cNvPr id="5" name="Graphic 5">
            <a:extLst>
              <a:ext uri="{FF2B5EF4-FFF2-40B4-BE49-F238E27FC236}">
                <a16:creationId xmlns:a16="http://schemas.microsoft.com/office/drawing/2014/main" id="{82A68F80-011B-4D92-F371-422FC6D4233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89535" y="6180549"/>
            <a:ext cx="945897" cy="448056"/>
          </a:xfrm>
          <a:prstGeom prst="rect">
            <a:avLst/>
          </a:prstGeom>
        </p:spPr>
      </p:pic>
      <p:sp>
        <p:nvSpPr>
          <p:cNvPr id="4" name="Classification">
            <a:extLst>
              <a:ext uri="{FF2B5EF4-FFF2-40B4-BE49-F238E27FC236}">
                <a16:creationId xmlns:a16="http://schemas.microsoft.com/office/drawing/2014/main" id="{F12DEB39-66FA-8018-D74F-A7A73800EF19}"/>
              </a:ext>
              <a:ext uri="{C183D7F6-B498-43B3-948B-1728B52AA6E4}">
                <adec:decorative xmlns:adec="http://schemas.microsoft.com/office/drawing/2017/decorative" val="1"/>
              </a:ext>
            </a:extLst>
          </p:cNvPr>
          <p:cNvSpPr txBox="1">
            <a:spLocks/>
          </p:cNvSpPr>
          <p:nvPr userDrawn="1"/>
        </p:nvSpPr>
        <p:spPr>
          <a:xfrm>
            <a:off x="440937" y="6251108"/>
            <a:ext cx="16603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tx1"/>
                </a:solidFill>
                <a:effectLst/>
              </a:rPr>
              <a:t>© Ipsos | Doc Name | Month Year | Version # | Public | Internal/Client Use Only | Strictly Confidential</a:t>
            </a:r>
          </a:p>
        </p:txBody>
      </p:sp>
    </p:spTree>
    <p:extLst>
      <p:ext uri="{BB962C8B-B14F-4D97-AF65-F5344CB8AC3E}">
        <p14:creationId xmlns:p14="http://schemas.microsoft.com/office/powerpoint/2010/main" val="39672238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DON'T USE, for instru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1884-C2D5-14CD-9848-37C5CB013EB4}"/>
              </a:ext>
            </a:extLst>
          </p:cNvPr>
          <p:cNvSpPr>
            <a:spLocks noGrp="1"/>
          </p:cNvSpPr>
          <p:nvPr>
            <p:ph type="title" hasCustomPrompt="1"/>
          </p:nvPr>
        </p:nvSpPr>
        <p:spPr/>
        <p:txBody>
          <a:bodyPr/>
          <a:lstStyle>
            <a:lvl1pPr>
              <a:defRPr/>
            </a:lvl1pPr>
          </a:lstStyle>
          <a:p>
            <a:r>
              <a:rPr lang="en-US"/>
              <a:t>This layout is for instructions only</a:t>
            </a:r>
            <a:endParaRPr lang="en-GB"/>
          </a:p>
        </p:txBody>
      </p:sp>
    </p:spTree>
    <p:extLst>
      <p:ext uri="{BB962C8B-B14F-4D97-AF65-F5344CB8AC3E}">
        <p14:creationId xmlns:p14="http://schemas.microsoft.com/office/powerpoint/2010/main" val="3790314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white_Cle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4D39-4D4B-EF55-6284-160F99E5335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254636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2_white_Clea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4D39-4D4B-EF55-6284-160F99E53352}"/>
              </a:ext>
            </a:extLst>
          </p:cNvPr>
          <p:cNvSpPr>
            <a:spLocks noGrp="1"/>
          </p:cNvSpPr>
          <p:nvPr>
            <p:ph type="title"/>
          </p:nvPr>
        </p:nvSpPr>
        <p:spPr/>
        <p:txBody>
          <a:bodyPr/>
          <a:lstStyle>
            <a:lvl1pPr>
              <a:defRPr sz="2400">
                <a:solidFill>
                  <a:schemeClr val="bg1"/>
                </a:solidFill>
              </a:defRPr>
            </a:lvl1pPr>
          </a:lstStyle>
          <a:p>
            <a:r>
              <a:rPr lang="en-US"/>
              <a:t>Click to edit Master title style</a:t>
            </a:r>
            <a:endParaRPr lang="en-GB"/>
          </a:p>
        </p:txBody>
      </p:sp>
      <p:pic>
        <p:nvPicPr>
          <p:cNvPr id="3" name="Picture 2" descr="A blue and black logo&#10;&#10;Description automatically generated">
            <a:extLst>
              <a:ext uri="{FF2B5EF4-FFF2-40B4-BE49-F238E27FC236}">
                <a16:creationId xmlns:a16="http://schemas.microsoft.com/office/drawing/2014/main" id="{BB3661F3-2EF3-16E6-F6F4-4F918B3F20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48647" y="6289647"/>
            <a:ext cx="769246" cy="365964"/>
          </a:xfrm>
          <a:prstGeom prst="rect">
            <a:avLst/>
          </a:prstGeom>
        </p:spPr>
      </p:pic>
      <p:sp>
        <p:nvSpPr>
          <p:cNvPr id="4" name="TextBox 3">
            <a:extLst>
              <a:ext uri="{FF2B5EF4-FFF2-40B4-BE49-F238E27FC236}">
                <a16:creationId xmlns:a16="http://schemas.microsoft.com/office/drawing/2014/main" id="{DE41C46A-FF06-B057-DAF7-E1F7E896EFC6}"/>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a:solidFill>
                <a:schemeClr val="bg1"/>
              </a:solidFill>
            </a:endParaRPr>
          </a:p>
        </p:txBody>
      </p:sp>
      <p:sp>
        <p:nvSpPr>
          <p:cNvPr id="5" name="Classification">
            <a:extLst>
              <a:ext uri="{FF2B5EF4-FFF2-40B4-BE49-F238E27FC236}">
                <a16:creationId xmlns:a16="http://schemas.microsoft.com/office/drawing/2014/main" id="{FCF797AB-A151-764E-2A92-2A7D1E2CBB1A}"/>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rPr>
              <a:t>© Ipsos B&amp;A | Consumer Confidence | March 2026 |  Public </a:t>
            </a:r>
          </a:p>
        </p:txBody>
      </p:sp>
    </p:spTree>
    <p:extLst>
      <p:ext uri="{BB962C8B-B14F-4D97-AF65-F5344CB8AC3E}">
        <p14:creationId xmlns:p14="http://schemas.microsoft.com/office/powerpoint/2010/main" val="27929688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Detailed Layout 1">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2372C9-E215-1003-F25D-B5AE1F568920}"/>
              </a:ext>
            </a:extLst>
          </p:cNvPr>
          <p:cNvSpPr>
            <a:spLocks noGrp="1"/>
          </p:cNvSpPr>
          <p:nvPr>
            <p:ph type="title" hasCustomPrompt="1"/>
          </p:nvPr>
        </p:nvSpPr>
        <p:spPr>
          <a:xfrm>
            <a:off x="559292" y="701874"/>
            <a:ext cx="2450237" cy="715669"/>
          </a:xfrm>
        </p:spPr>
        <p:txBody>
          <a:bodyPr/>
          <a:lstStyle>
            <a:lvl1pPr>
              <a:defRPr>
                <a:solidFill>
                  <a:schemeClr val="bg1"/>
                </a:solidFill>
              </a:defRPr>
            </a:lvl1pPr>
          </a:lstStyle>
          <a:p>
            <a:r>
              <a:rPr lang="en-US"/>
              <a:t>Layout template for detailed charts</a:t>
            </a:r>
            <a:endParaRPr lang="en-GB"/>
          </a:p>
        </p:txBody>
      </p:sp>
    </p:spTree>
    <p:extLst>
      <p:ext uri="{BB962C8B-B14F-4D97-AF65-F5344CB8AC3E}">
        <p14:creationId xmlns:p14="http://schemas.microsoft.com/office/powerpoint/2010/main" val="2648755652"/>
      </p:ext>
    </p:extLst>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Large Image Left minimal Layou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47BE65-B969-B69D-209F-96B62E40F087}"/>
              </a:ext>
            </a:extLst>
          </p:cNvPr>
          <p:cNvSpPr>
            <a:spLocks noGrp="1"/>
          </p:cNvSpPr>
          <p:nvPr>
            <p:ph type="title"/>
          </p:nvPr>
        </p:nvSpPr>
        <p:spPr>
          <a:xfrm>
            <a:off x="9148762" y="701874"/>
            <a:ext cx="2600325" cy="715669"/>
          </a:xfrm>
        </p:spPr>
        <p:txBody>
          <a:bodyPr/>
          <a:lstStyle/>
          <a:p>
            <a:r>
              <a:rPr lang="en-US"/>
              <a:t>Click to edit Master title style</a:t>
            </a:r>
            <a:endParaRPr lang="en-GB"/>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9148763" y="2162629"/>
            <a:ext cx="2562158" cy="3785734"/>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en-US"/>
              <a:t>Click to edit Master text styles</a:t>
            </a:r>
          </a:p>
          <a:p>
            <a:pPr lvl="1"/>
            <a:r>
              <a:rPr lang="en-US"/>
              <a:t>Second level</a:t>
            </a:r>
          </a:p>
          <a:p>
            <a:pPr lvl="2"/>
            <a:r>
              <a:rPr lang="en-US"/>
              <a:t>Third level</a:t>
            </a:r>
          </a:p>
        </p:txBody>
      </p:sp>
      <p:sp>
        <p:nvSpPr>
          <p:cNvPr id="3" name="Picture Placeholder">
            <a:extLst>
              <a:ext uri="{FF2B5EF4-FFF2-40B4-BE49-F238E27FC236}">
                <a16:creationId xmlns:a16="http://schemas.microsoft.com/office/drawing/2014/main" id="{925894C0-F0A5-92C3-CA5E-CC0E9E19210A}"/>
              </a:ext>
              <a:ext uri="{C183D7F6-B498-43B3-948B-1728B52AA6E4}">
                <adec:decorative xmlns:adec="http://schemas.microsoft.com/office/drawing/2017/decorative" val="1"/>
              </a:ext>
            </a:extLst>
          </p:cNvPr>
          <p:cNvSpPr>
            <a:spLocks noGrp="1"/>
          </p:cNvSpPr>
          <p:nvPr>
            <p:ph type="pic" sz="quarter" idx="11" hasCustomPrompt="1"/>
          </p:nvPr>
        </p:nvSpPr>
        <p:spPr>
          <a:xfrm>
            <a:off x="454930" y="0"/>
            <a:ext cx="8386763" cy="5948363"/>
          </a:xfrm>
          <a:custGeom>
            <a:avLst/>
            <a:gdLst>
              <a:gd name="connsiteX0" fmla="*/ 0 w 8386763"/>
              <a:gd name="connsiteY0" fmla="*/ 0 h 5948363"/>
              <a:gd name="connsiteX1" fmla="*/ 8386763 w 8386763"/>
              <a:gd name="connsiteY1" fmla="*/ 0 h 5948363"/>
              <a:gd name="connsiteX2" fmla="*/ 8386763 w 8386763"/>
              <a:gd name="connsiteY2" fmla="*/ 4798847 h 5948363"/>
              <a:gd name="connsiteX3" fmla="*/ 7237247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98847"/>
                </a:lnTo>
                <a:lnTo>
                  <a:pt x="7237247"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a:t>Click to insert image</a:t>
            </a:r>
          </a:p>
        </p:txBody>
      </p:sp>
    </p:spTree>
    <p:extLst>
      <p:ext uri="{BB962C8B-B14F-4D97-AF65-F5344CB8AC3E}">
        <p14:creationId xmlns:p14="http://schemas.microsoft.com/office/powerpoint/2010/main" val="544166916"/>
      </p:ext>
    </p:extLst>
  </p:cSld>
  <p:clrMapOvr>
    <a:masterClrMapping/>
  </p:clrMapOvr>
  <p:transition spd="slow">
    <p:wipe dir="r"/>
  </p:transition>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column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450000" y="701874"/>
            <a:ext cx="8398725" cy="715669"/>
          </a:xfrm>
        </p:spPr>
        <p:txBody>
          <a:bodyPr/>
          <a:lstStyle>
            <a:lvl1pPr>
              <a:defRPr/>
            </a:lvl1pPr>
          </a:lstStyle>
          <a:p>
            <a:r>
              <a:rPr lang="en-US"/>
              <a:t>3 column textbox</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4" name="Picture Placeholder">
            <a:extLst>
              <a:ext uri="{FF2B5EF4-FFF2-40B4-BE49-F238E27FC236}">
                <a16:creationId xmlns:a16="http://schemas.microsoft.com/office/drawing/2014/main" id="{556ABC33-C372-AF5C-2E2E-D41F4EF2DF98}"/>
              </a:ext>
              <a:ext uri="{C183D7F6-B498-43B3-948B-1728B52AA6E4}">
                <adec:decorative xmlns:adec="http://schemas.microsoft.com/office/drawing/2017/decorative" val="1"/>
              </a:ext>
            </a:extLst>
          </p:cNvPr>
          <p:cNvSpPr>
            <a:spLocks noGrp="1"/>
          </p:cNvSpPr>
          <p:nvPr>
            <p:ph type="pic" sz="quarter" idx="10"/>
          </p:nvPr>
        </p:nvSpPr>
        <p:spPr>
          <a:xfrm>
            <a:off x="9160365"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38942143"/>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x 2 boxes">
    <p:spTree>
      <p:nvGrpSpPr>
        <p:cNvPr id="1" name=""/>
        <p:cNvGrpSpPr/>
        <p:nvPr/>
      </p:nvGrpSpPr>
      <p:grpSpPr>
        <a:xfrm>
          <a:off x="0" y="0"/>
          <a:ext cx="0" cy="0"/>
          <a:chOff x="0" y="0"/>
          <a:chExt cx="0" cy="0"/>
        </a:xfrm>
      </p:grpSpPr>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5456880" cy="3861312"/>
          </a:xfrm>
        </p:spPr>
        <p:txBody>
          <a:bodyPr>
            <a:noAutofit/>
          </a:bodyPr>
          <a:lstStyle>
            <a:lvl1pPr>
              <a:spcBef>
                <a:spcPts val="400"/>
              </a:spcBef>
              <a:defRPr sz="1800">
                <a:solidFill>
                  <a:schemeClr val="tx1"/>
                </a:solidFill>
              </a:defRPr>
            </a:lvl1pPr>
            <a:lvl2pPr>
              <a:spcBef>
                <a:spcPts val="400"/>
              </a:spcBef>
              <a:defRPr sz="1800">
                <a:solidFill>
                  <a:schemeClr val="tx1"/>
                </a:solidFill>
              </a:defRPr>
            </a:lvl2pPr>
            <a:lvl3pPr>
              <a:spcBef>
                <a:spcPts val="400"/>
              </a:spcBef>
              <a:defRPr sz="18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0" name="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3992" y="1808163"/>
            <a:ext cx="5456880" cy="3861312"/>
          </a:xfrm>
        </p:spPr>
        <p:txBody>
          <a:bodyPr>
            <a:noAutofit/>
          </a:bodyPr>
          <a:lstStyle>
            <a:lvl1pPr>
              <a:spcBef>
                <a:spcPts val="400"/>
              </a:spcBef>
              <a:defRPr sz="1800">
                <a:solidFill>
                  <a:schemeClr val="tx1"/>
                </a:solidFill>
              </a:defRPr>
            </a:lvl1pPr>
            <a:lvl2pPr>
              <a:spcBef>
                <a:spcPts val="400"/>
              </a:spcBef>
              <a:defRPr sz="1800">
                <a:solidFill>
                  <a:schemeClr val="tx1"/>
                </a:solidFill>
              </a:defRPr>
            </a:lvl2pPr>
            <a:lvl3pPr>
              <a:spcBef>
                <a:spcPts val="400"/>
              </a:spcBef>
              <a:defRPr sz="18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2" name="Title" descr="Header">
            <a:extLst>
              <a:ext uri="{FF2B5EF4-FFF2-40B4-BE49-F238E27FC236}">
                <a16:creationId xmlns:a16="http://schemas.microsoft.com/office/drawing/2014/main" id="{077A5D45-2436-787C-9566-CBFB23A33B26}"/>
              </a:ext>
            </a:extLst>
          </p:cNvPr>
          <p:cNvSpPr>
            <a:spLocks noGrp="1"/>
          </p:cNvSpPr>
          <p:nvPr>
            <p:ph type="title"/>
          </p:nvPr>
        </p:nvSpPr>
        <p:spPr>
          <a:xfrm>
            <a:off x="450000" y="86731"/>
            <a:ext cx="11299088" cy="715669"/>
          </a:xfrm>
        </p:spPr>
        <p:txBody>
          <a:bodyPr anchor="b"/>
          <a:lstStyle/>
          <a:p>
            <a:r>
              <a:rPr lang="en-US"/>
              <a:t>Click to edit Master title style</a:t>
            </a:r>
            <a:endParaRPr lang="en-GB"/>
          </a:p>
        </p:txBody>
      </p:sp>
      <p:sp>
        <p:nvSpPr>
          <p:cNvPr id="4" name="Subtitle">
            <a:extLst>
              <a:ext uri="{FF2B5EF4-FFF2-40B4-BE49-F238E27FC236}">
                <a16:creationId xmlns:a16="http://schemas.microsoft.com/office/drawing/2014/main" id="{57CBCAE8-356D-9ADC-8A6B-88B2E3D48705}"/>
              </a:ext>
            </a:extLst>
          </p:cNvPr>
          <p:cNvSpPr>
            <a:spLocks noGrp="1"/>
          </p:cNvSpPr>
          <p:nvPr>
            <p:ph type="body" sz="quarter" idx="16" hasCustomPrompt="1"/>
          </p:nvPr>
        </p:nvSpPr>
        <p:spPr>
          <a:xfrm>
            <a:off x="450000" y="830726"/>
            <a:ext cx="9341700" cy="246221"/>
          </a:xfrm>
          <a:noFill/>
        </p:spPr>
        <p:txBody>
          <a:bodyPr vert="horz" wrap="square" lIns="0" tIns="0" rIns="0" bIns="0" rtlCol="0">
            <a:spAutoFit/>
          </a:bodyPr>
          <a:lstStyle>
            <a:lvl1pPr>
              <a:defRPr lang="en-GB" sz="1600" b="1" dirty="0">
                <a:solidFill>
                  <a:schemeClr val="tx2"/>
                </a:solidFill>
              </a:defRPr>
            </a:lvl1pPr>
          </a:lstStyle>
          <a:p>
            <a:pPr lvl="0">
              <a:lnSpc>
                <a:spcPct val="100000"/>
              </a:lnSpc>
            </a:pPr>
            <a:r>
              <a:rPr lang="en-GB"/>
              <a:t>Subtitle here</a:t>
            </a:r>
          </a:p>
        </p:txBody>
      </p:sp>
      <p:sp>
        <p:nvSpPr>
          <p:cNvPr id="5" name="Subtitle">
            <a:extLst>
              <a:ext uri="{FF2B5EF4-FFF2-40B4-BE49-F238E27FC236}">
                <a16:creationId xmlns:a16="http://schemas.microsoft.com/office/drawing/2014/main" id="{9DE1B0E0-28B6-A169-478C-3959166E4C87}"/>
              </a:ext>
            </a:extLst>
          </p:cNvPr>
          <p:cNvSpPr>
            <a:spLocks noGrp="1"/>
          </p:cNvSpPr>
          <p:nvPr>
            <p:ph type="body" sz="quarter" idx="17" hasCustomPrompt="1"/>
          </p:nvPr>
        </p:nvSpPr>
        <p:spPr>
          <a:xfrm>
            <a:off x="450000" y="6018482"/>
            <a:ext cx="9341700" cy="400110"/>
          </a:xfrm>
          <a:noFill/>
        </p:spPr>
        <p:txBody>
          <a:bodyPr vert="horz" wrap="square" lIns="0" tIns="0" rIns="0" bIns="0" rtlCol="0">
            <a:spAutoFit/>
          </a:bodyPr>
          <a:lstStyle>
            <a:lvl1pPr>
              <a:spcBef>
                <a:spcPts val="0"/>
              </a:spcBef>
              <a:spcAft>
                <a:spcPts val="600"/>
              </a:spcAft>
              <a:tabLst>
                <a:tab pos="534988" algn="l"/>
              </a:tabLst>
              <a:defRPr lang="en-GB" sz="1050" b="0" dirty="0">
                <a:solidFill>
                  <a:schemeClr val="tx1"/>
                </a:solidFill>
              </a:defRPr>
            </a:lvl1pPr>
          </a:lstStyle>
          <a:p>
            <a:pPr lvl="0">
              <a:lnSpc>
                <a:spcPct val="100000"/>
              </a:lnSpc>
            </a:pPr>
            <a:r>
              <a:rPr lang="en-GB"/>
              <a:t>Q.	x	</a:t>
            </a:r>
          </a:p>
          <a:p>
            <a:pPr lvl="0">
              <a:lnSpc>
                <a:spcPct val="100000"/>
              </a:lnSpc>
            </a:pPr>
            <a:r>
              <a:rPr lang="en-GB"/>
              <a:t>Base:	x</a:t>
            </a:r>
          </a:p>
        </p:txBody>
      </p:sp>
    </p:spTree>
    <p:extLst>
      <p:ext uri="{BB962C8B-B14F-4D97-AF65-F5344CB8AC3E}">
        <p14:creationId xmlns:p14="http://schemas.microsoft.com/office/powerpoint/2010/main" val="2093080706"/>
      </p:ext>
    </p:extLst>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ext and diagram">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4E7DB10B-B766-4A3C-BABF-17B2D91DB2CE}"/>
              </a:ext>
              <a:ext uri="{C183D7F6-B498-43B3-948B-1728B52AA6E4}">
                <adec:decorative xmlns:adec="http://schemas.microsoft.com/office/drawing/2017/decorative" val="0"/>
              </a:ext>
            </a:extLst>
          </p:cNvPr>
          <p:cNvSpPr>
            <a:spLocks noGrp="1"/>
          </p:cNvSpPr>
          <p:nvPr>
            <p:ph type="title"/>
          </p:nvPr>
        </p:nvSpPr>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 uri="{C183D7F6-B498-43B3-948B-1728B52AA6E4}">
                <adec:decorative xmlns:adec="http://schemas.microsoft.com/office/drawing/2017/decorative" val="0"/>
              </a:ext>
            </a:extLst>
          </p:cNvPr>
          <p:cNvSpPr>
            <a:spLocks noGrp="1"/>
          </p:cNvSpPr>
          <p:nvPr>
            <p:ph idx="1" hasCustomPrompt="1"/>
          </p:nvPr>
        </p:nvSpPr>
        <p:spPr>
          <a:xfrm>
            <a:off x="450001" y="1792800"/>
            <a:ext cx="2591650" cy="3876675"/>
          </a:xfrm>
          <a:prstGeom prst="rect">
            <a:avLst/>
          </a:prstGeom>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8" name="Chart / Diagram">
            <a:extLst>
              <a:ext uri="{FF2B5EF4-FFF2-40B4-BE49-F238E27FC236}">
                <a16:creationId xmlns:a16="http://schemas.microsoft.com/office/drawing/2014/main" id="{08D894DB-FF91-4B8E-8C44-72A8DC9940DE}"/>
              </a:ext>
              <a:ext uri="{C183D7F6-B498-43B3-948B-1728B52AA6E4}">
                <adec:decorative xmlns:adec="http://schemas.microsoft.com/office/drawing/2017/decorative" val="0"/>
              </a:ext>
            </a:extLst>
          </p:cNvPr>
          <p:cNvSpPr>
            <a:spLocks noGrp="1"/>
          </p:cNvSpPr>
          <p:nvPr>
            <p:ph sz="quarter" idx="19" hasCustomPrompt="1"/>
          </p:nvPr>
        </p:nvSpPr>
        <p:spPr>
          <a:xfrm>
            <a:off x="3355975" y="1792800"/>
            <a:ext cx="8410071" cy="3877200"/>
          </a:xfrm>
          <a:prstGeom prst="rect">
            <a:avLst/>
          </a:prstGeom>
          <a:solidFill>
            <a:schemeClr val="bg1">
              <a:lumMod val="95000"/>
            </a:schemeClr>
          </a:solidFill>
        </p:spPr>
        <p:txBody>
          <a:bodyPr/>
          <a:lstStyle>
            <a:lvl1pPr>
              <a:defRPr sz="1400"/>
            </a:lvl1pPr>
            <a:lvl2pPr>
              <a:defRPr sz="1200"/>
            </a:lvl2pPr>
            <a:lvl3pPr>
              <a:defRPr sz="1200"/>
            </a:lvl3pPr>
            <a:lvl4pPr>
              <a:defRPr sz="1200"/>
            </a:lvl4pPr>
            <a:lvl5pPr>
              <a:defRPr sz="1200"/>
            </a:lvl5pPr>
          </a:lstStyle>
          <a:p>
            <a:pPr lvl="0"/>
            <a:r>
              <a:rPr lang="en-US"/>
              <a:t>Insert diagram or visual content here</a:t>
            </a:r>
          </a:p>
        </p:txBody>
      </p:sp>
      <p:sp>
        <p:nvSpPr>
          <p:cNvPr id="11" name="Base &amp; Source">
            <a:extLst>
              <a:ext uri="{FF2B5EF4-FFF2-40B4-BE49-F238E27FC236}">
                <a16:creationId xmlns:a16="http://schemas.microsoft.com/office/drawing/2014/main" id="{C52F8B06-1F56-44E1-9BCB-34E6B0549078}"/>
              </a:ext>
            </a:extLst>
          </p:cNvPr>
          <p:cNvSpPr>
            <a:spLocks noGrp="1"/>
          </p:cNvSpPr>
          <p:nvPr>
            <p:ph type="body" sz="quarter" idx="18" hasCustomPrompt="1"/>
          </p:nvPr>
        </p:nvSpPr>
        <p:spPr>
          <a:xfrm>
            <a:off x="452897" y="5823783"/>
            <a:ext cx="11277975" cy="124906"/>
          </a:xfrm>
          <a:prstGeom prst="rect">
            <a:avLst/>
          </a:prstGeo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Tree>
    <p:extLst>
      <p:ext uri="{BB962C8B-B14F-4D97-AF65-F5344CB8AC3E}">
        <p14:creationId xmlns:p14="http://schemas.microsoft.com/office/powerpoint/2010/main" val="2228213670"/>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Double 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a:t>Double column layout</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2" spcCol="468000">
            <a:noAutofit/>
          </a:bodyPr>
          <a:lstStyle>
            <a:lvl1pPr>
              <a:lnSpc>
                <a:spcPct val="115000"/>
              </a:lnSpc>
              <a:spcBef>
                <a:spcPts val="400"/>
              </a:spcBef>
              <a:defRPr sz="1200">
                <a:solidFill>
                  <a:schemeClr val="tx1"/>
                </a:solidFill>
              </a:defRPr>
            </a:lvl1pPr>
            <a:lvl2pPr marL="180975" indent="-180975">
              <a:lnSpc>
                <a:spcPct val="115000"/>
              </a:lnSpc>
              <a:spcBef>
                <a:spcPts val="400"/>
              </a:spcBef>
              <a:buSzPct val="100000"/>
              <a:defRPr lang="en-GB" sz="1200" kern="1200" dirty="0">
                <a:solidFill>
                  <a:schemeClr val="tx1"/>
                </a:solidFill>
                <a:latin typeface="+mn-lt"/>
                <a:ea typeface="+mn-ea"/>
                <a:cs typeface="+mn-cs"/>
              </a:defRPr>
            </a:lvl2pPr>
            <a:lvl3pPr>
              <a:lnSpc>
                <a:spcPct val="115000"/>
              </a:lnSpc>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Tree>
    <p:extLst>
      <p:ext uri="{BB962C8B-B14F-4D97-AF65-F5344CB8AC3E}">
        <p14:creationId xmlns:p14="http://schemas.microsoft.com/office/powerpoint/2010/main" val="3313396327"/>
      </p:ext>
    </p:extLst>
  </p:cSld>
  <p:clrMapOvr>
    <a:masterClrMapping/>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Image with statement">
    <p:bg>
      <p:bgPr>
        <a:solidFill>
          <a:schemeClr val="accent6"/>
        </a:solidFill>
        <a:effectLst/>
      </p:bgPr>
    </p:bg>
    <p:spTree>
      <p:nvGrpSpPr>
        <p:cNvPr id="1" name=""/>
        <p:cNvGrpSpPr/>
        <p:nvPr/>
      </p:nvGrpSpPr>
      <p:grpSpPr>
        <a:xfrm>
          <a:off x="0" y="0"/>
          <a:ext cx="0" cy="0"/>
          <a:chOff x="0" y="0"/>
          <a:chExt cx="0" cy="0"/>
        </a:xfrm>
      </p:grpSpPr>
      <p:sp>
        <p:nvSpPr>
          <p:cNvPr id="6" name="Background Photo">
            <a:extLst>
              <a:ext uri="{FF2B5EF4-FFF2-40B4-BE49-F238E27FC236}">
                <a16:creationId xmlns:a16="http://schemas.microsoft.com/office/drawing/2014/main" id="{ECE5E809-1F49-439C-8A55-BB5E4B4A6343}"/>
              </a:ext>
              <a:ext uri="{C183D7F6-B498-43B3-948B-1728B52AA6E4}">
                <adec:decorative xmlns:adec="http://schemas.microsoft.com/office/drawing/2017/decorative" val="1"/>
              </a:ext>
            </a:extLst>
          </p:cNvPr>
          <p:cNvSpPr>
            <a:spLocks noGrp="1"/>
          </p:cNvSpPr>
          <p:nvPr>
            <p:ph type="pic" sz="quarter" idx="1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5305425 w 12192000"/>
              <a:gd name="connsiteY4" fmla="*/ 6858000 h 6858000"/>
              <a:gd name="connsiteX5" fmla="*/ 0 w 12192000"/>
              <a:gd name="connsiteY5" fmla="*/ 6858000 h 6858000"/>
              <a:gd name="connsiteX6" fmla="*/ 0 w 12192000"/>
              <a:gd name="connsiteY6" fmla="*/ 0 h 6858000"/>
              <a:gd name="connsiteX0" fmla="*/ 0 w 12192000"/>
              <a:gd name="connsiteY0" fmla="*/ 0 h 6858000"/>
              <a:gd name="connsiteX1" fmla="*/ 12192000 w 12192000"/>
              <a:gd name="connsiteY1" fmla="*/ 0 h 6858000"/>
              <a:gd name="connsiteX2" fmla="*/ 12192000 w 12192000"/>
              <a:gd name="connsiteY2" fmla="*/ 0 h 6858000"/>
              <a:gd name="connsiteX3" fmla="*/ 5305425 w 12192000"/>
              <a:gd name="connsiteY3" fmla="*/ 6858000 h 6858000"/>
              <a:gd name="connsiteX4" fmla="*/ 0 w 12192000"/>
              <a:gd name="connsiteY4" fmla="*/ 6858000 h 6858000"/>
              <a:gd name="connsiteX5" fmla="*/ 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0"/>
                </a:lnTo>
                <a:lnTo>
                  <a:pt x="5305425" y="6858000"/>
                </a:lnTo>
                <a:lnTo>
                  <a:pt x="0" y="6858000"/>
                </a:lnTo>
                <a:lnTo>
                  <a:pt x="0" y="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
        <p:nvSpPr>
          <p:cNvPr id="2" name="Title">
            <a:extLst>
              <a:ext uri="{FF2B5EF4-FFF2-40B4-BE49-F238E27FC236}">
                <a16:creationId xmlns:a16="http://schemas.microsoft.com/office/drawing/2014/main" id="{CCF0329B-10BB-461A-AB01-9E9659E82FE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2" name="Classification">
            <a:extLst>
              <a:ext uri="{FF2B5EF4-FFF2-40B4-BE49-F238E27FC236}">
                <a16:creationId xmlns:a16="http://schemas.microsoft.com/office/drawing/2014/main" id="{63C7A1F1-0F83-915B-A759-E4D7A851EE00}"/>
              </a:ext>
              <a:ext uri="{C183D7F6-B498-43B3-948B-1728B52AA6E4}">
                <adec:decorative xmlns:adec="http://schemas.microsoft.com/office/drawing/2017/decorative" val="1"/>
              </a:ext>
            </a:extLst>
          </p:cNvPr>
          <p:cNvSpPr txBox="1">
            <a:spLocks/>
          </p:cNvSpPr>
          <p:nvPr/>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
        <p:nvSpPr>
          <p:cNvPr id="4" name="Classification">
            <a:extLst>
              <a:ext uri="{FF2B5EF4-FFF2-40B4-BE49-F238E27FC236}">
                <a16:creationId xmlns:a16="http://schemas.microsoft.com/office/drawing/2014/main" id="{FF52F62D-DB52-C4F2-A1C7-CEDBBDBAAA38}"/>
              </a:ext>
              <a:ext uri="{C183D7F6-B498-43B3-948B-1728B52AA6E4}">
                <adec:decorative xmlns:adec="http://schemas.microsoft.com/office/drawing/2017/decorative" val="1"/>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40374377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Full bleed image">
    <p:bg>
      <p:bgPr>
        <a:solidFill>
          <a:schemeClr val="bg2"/>
        </a:solidFill>
        <a:effectLst/>
      </p:bgPr>
    </p:bg>
    <p:spTree>
      <p:nvGrpSpPr>
        <p:cNvPr id="1" name=""/>
        <p:cNvGrpSpPr/>
        <p:nvPr/>
      </p:nvGrpSpPr>
      <p:grpSpPr>
        <a:xfrm>
          <a:off x="0" y="0"/>
          <a:ext cx="0" cy="0"/>
          <a:chOff x="0" y="0"/>
          <a:chExt cx="0" cy="0"/>
        </a:xfrm>
      </p:grpSpPr>
      <p:sp>
        <p:nvSpPr>
          <p:cNvPr id="4" name="Background Photo">
            <a:extLst>
              <a:ext uri="{FF2B5EF4-FFF2-40B4-BE49-F238E27FC236}">
                <a16:creationId xmlns:a16="http://schemas.microsoft.com/office/drawing/2014/main" id="{F9C24E1D-7E68-48BF-A685-1162607AF1FE}"/>
              </a:ext>
              <a:ext uri="{C183D7F6-B498-43B3-948B-1728B52AA6E4}">
                <adec:decorative xmlns:adec="http://schemas.microsoft.com/office/drawing/2017/decorative" val="0"/>
              </a:ext>
            </a:extLst>
          </p:cNvPr>
          <p:cNvSpPr>
            <a:spLocks noGrp="1"/>
          </p:cNvSpPr>
          <p:nvPr>
            <p:ph type="pic" sz="quarter" idx="15" hasCustomPrompt="1"/>
          </p:nvPr>
        </p:nvSpPr>
        <p:spPr>
          <a:xfrm>
            <a:off x="0" y="0"/>
            <a:ext cx="12192000" cy="6858000"/>
          </a:xfrm>
          <a:prstGeom prst="rect">
            <a:avLst/>
          </a:prstGeom>
          <a:pattFill prst="ltUpDiag">
            <a:fgClr>
              <a:schemeClr val="bg1">
                <a:lumMod val="85000"/>
              </a:schemeClr>
            </a:fgClr>
            <a:bgClr>
              <a:schemeClr val="bg1"/>
            </a:bgClr>
          </a:pattFill>
        </p:spPr>
        <p:txBody>
          <a:bodyPr vert="horz" wrap="square" lIns="0" tIns="0" rIns="0" bIns="2880000" rtlCol="0" anchor="b">
            <a:noAutofit/>
          </a:bodyPr>
          <a:lstStyle>
            <a:lvl1pPr>
              <a:defRPr lang="en-GB" sz="1600" b="1" dirty="0"/>
            </a:lvl1pPr>
          </a:lstStyle>
          <a:p>
            <a:pPr lvl="0" algn="ctr"/>
            <a:r>
              <a:rPr lang="en-GB"/>
              <a:t>Click icon to add image</a:t>
            </a:r>
          </a:p>
        </p:txBody>
      </p:sp>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a:xfrm>
            <a:off x="450000" y="450000"/>
            <a:ext cx="3962343" cy="3742438"/>
          </a:xfrm>
        </p:spPr>
        <p:txBody>
          <a:bodyPr anchor="t"/>
          <a:lstStyle>
            <a:lvl1pPr>
              <a:lnSpc>
                <a:spcPct val="100000"/>
              </a:lnSpc>
              <a:defRPr sz="4000" cap="none" spc="0" baseline="0">
                <a:solidFill>
                  <a:schemeClr val="bg1"/>
                </a:solidFill>
              </a:defRPr>
            </a:lvl1pPr>
          </a:lstStyle>
          <a:p>
            <a:r>
              <a:rPr lang="en-GB"/>
              <a:t>Summary text background image</a:t>
            </a:r>
            <a:endParaRPr lang="fr-FR"/>
          </a:p>
        </p:txBody>
      </p:sp>
      <p:pic>
        <p:nvPicPr>
          <p:cNvPr id="6" name="Graphic 5">
            <a:extLst>
              <a:ext uri="{FF2B5EF4-FFF2-40B4-BE49-F238E27FC236}">
                <a16:creationId xmlns:a16="http://schemas.microsoft.com/office/drawing/2014/main" id="{8CCAC37C-0D5D-E65B-09A2-608E618344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750054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Clear">
    <p:spTree>
      <p:nvGrpSpPr>
        <p:cNvPr id="1" name=""/>
        <p:cNvGrpSpPr/>
        <p:nvPr/>
      </p:nvGrpSpPr>
      <p:grpSpPr>
        <a:xfrm>
          <a:off x="0" y="0"/>
          <a:ext cx="0" cy="0"/>
          <a:chOff x="0" y="0"/>
          <a:chExt cx="0" cy="0"/>
        </a:xfrm>
      </p:grpSpPr>
      <p:sp>
        <p:nvSpPr>
          <p:cNvPr id="6" name="Title" descr="Header">
            <a:extLst>
              <a:ext uri="{FF2B5EF4-FFF2-40B4-BE49-F238E27FC236}">
                <a16:creationId xmlns:a16="http://schemas.microsoft.com/office/drawing/2014/main" id="{DB4D717C-E4C3-4FDF-8607-B34CB4CA1B3D}"/>
              </a:ext>
            </a:extLst>
          </p:cNvPr>
          <p:cNvSpPr>
            <a:spLocks noGrp="1"/>
          </p:cNvSpPr>
          <p:nvPr>
            <p:ph type="title"/>
          </p:nvPr>
        </p:nvSpPr>
        <p:spPr/>
        <p:txBody>
          <a:bodyPr/>
          <a:lstStyle/>
          <a:p>
            <a:r>
              <a:rPr lang="en-US"/>
              <a:t>Click to edit Master title style</a:t>
            </a:r>
            <a:endParaRPr lang="en-GB"/>
          </a:p>
        </p:txBody>
      </p:sp>
      <p:sp>
        <p:nvSpPr>
          <p:cNvPr id="12" name="Base &amp; Source">
            <a:extLst>
              <a:ext uri="{FF2B5EF4-FFF2-40B4-BE49-F238E27FC236}">
                <a16:creationId xmlns:a16="http://schemas.microsoft.com/office/drawing/2014/main" id="{8D548BC7-F2C8-4852-8FA1-19ABB02F1BD5}"/>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Tree>
    <p:extLst>
      <p:ext uri="{BB962C8B-B14F-4D97-AF65-F5344CB8AC3E}">
        <p14:creationId xmlns:p14="http://schemas.microsoft.com/office/powerpoint/2010/main" val="1842857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Verbatim_layout">
    <p:bg>
      <p:bgPr>
        <a:solidFill>
          <a:schemeClr val="bg1"/>
        </a:solidFill>
        <a:effectLst/>
      </p:bgPr>
    </p:bg>
    <p:spTree>
      <p:nvGrpSpPr>
        <p:cNvPr id="1" name=""/>
        <p:cNvGrpSpPr/>
        <p:nvPr/>
      </p:nvGrpSpPr>
      <p:grpSpPr>
        <a:xfrm>
          <a:off x="0" y="0"/>
          <a:ext cx="0" cy="0"/>
          <a:chOff x="0" y="0"/>
          <a:chExt cx="0" cy="0"/>
        </a:xfrm>
      </p:grpSpPr>
      <p:sp>
        <p:nvSpPr>
          <p:cNvPr id="6" name="Title" descr="Header">
            <a:extLst>
              <a:ext uri="{FF2B5EF4-FFF2-40B4-BE49-F238E27FC236}">
                <a16:creationId xmlns:a16="http://schemas.microsoft.com/office/drawing/2014/main" id="{410AED9F-7F2B-47A3-BE62-A5CB841D36DA}"/>
              </a:ext>
            </a:extLst>
          </p:cNvPr>
          <p:cNvSpPr>
            <a:spLocks noGrp="1"/>
          </p:cNvSpPr>
          <p:nvPr>
            <p:ph type="title"/>
          </p:nvPr>
        </p:nvSpPr>
        <p:spPr/>
        <p:txBody>
          <a:bodyPr/>
          <a:lstStyle/>
          <a:p>
            <a:r>
              <a:rPr lang="en-US"/>
              <a:t>Click to edit Master title style</a:t>
            </a:r>
            <a:endParaRPr lang="en-GB"/>
          </a:p>
        </p:txBody>
      </p:sp>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67886" y="1788206"/>
            <a:ext cx="9381202" cy="2636591"/>
          </a:xfrm>
        </p:spPr>
        <p:txBody>
          <a:bodyPr anchor="t">
            <a:normAutofit/>
          </a:bodyPr>
          <a:lstStyle>
            <a:lvl1pPr marL="0" indent="0">
              <a:buNone/>
              <a:defRPr sz="2800">
                <a:solidFill>
                  <a:schemeClr val="tx1"/>
                </a:solidFill>
              </a:defRPr>
            </a:lvl1pPr>
          </a:lstStyle>
          <a:p>
            <a:pPr lvl="0"/>
            <a:r>
              <a:rPr lang="en-GB"/>
              <a:t>Insert your quote here</a:t>
            </a:r>
          </a:p>
        </p:txBody>
      </p:sp>
      <p:sp>
        <p:nvSpPr>
          <p:cNvPr id="9" name="Slide Number">
            <a:extLst>
              <a:ext uri="{FF2B5EF4-FFF2-40B4-BE49-F238E27FC236}">
                <a16:creationId xmlns:a16="http://schemas.microsoft.com/office/drawing/2014/main" id="{C555F450-2DB2-4B44-AC62-1CA75B2685C5}"/>
              </a:ext>
              <a:ext uri="{C183D7F6-B498-43B3-948B-1728B52AA6E4}">
                <adec:decorative xmlns:adec="http://schemas.microsoft.com/office/drawing/2017/decorative" val="1"/>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3629646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cSld name="coloured_content_no box">
    <p:bg>
      <p:bgPr>
        <a:solidFill>
          <a:schemeClr val="bg2"/>
        </a:solidFill>
        <a:effectLst/>
      </p:bgPr>
    </p:bg>
    <p:spTree>
      <p:nvGrpSpPr>
        <p:cNvPr id="1" name=""/>
        <p:cNvGrpSpPr/>
        <p:nvPr/>
      </p:nvGrpSpPr>
      <p:grpSpPr>
        <a:xfrm>
          <a:off x="0" y="0"/>
          <a:ext cx="0" cy="0"/>
          <a:chOff x="0" y="0"/>
          <a:chExt cx="0" cy="0"/>
        </a:xfrm>
      </p:grpSpPr>
      <p:sp>
        <p:nvSpPr>
          <p:cNvPr id="6" name="Title" descr="Header">
            <a:extLst>
              <a:ext uri="{FF2B5EF4-FFF2-40B4-BE49-F238E27FC236}">
                <a16:creationId xmlns:a16="http://schemas.microsoft.com/office/drawing/2014/main" id="{820744D4-4F37-4496-8C6E-073984E812B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Base &amp; Source">
            <a:extLst>
              <a:ext uri="{FF2B5EF4-FFF2-40B4-BE49-F238E27FC236}">
                <a16:creationId xmlns:a16="http://schemas.microsoft.com/office/drawing/2014/main" id="{1C5B7D9D-98FE-46F9-8538-605AD31EFD2B}"/>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9" name="Slide Number">
            <a:extLst>
              <a:ext uri="{FF2B5EF4-FFF2-40B4-BE49-F238E27FC236}">
                <a16:creationId xmlns:a16="http://schemas.microsoft.com/office/drawing/2014/main" id="{08840428-B260-4958-A149-63C86CC793AD}"/>
              </a:ext>
              <a:ext uri="{C183D7F6-B498-43B3-948B-1728B52AA6E4}">
                <adec:decorative xmlns:adec="http://schemas.microsoft.com/office/drawing/2017/decorative" val="1"/>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4" name="Classification">
            <a:extLst>
              <a:ext uri="{FF2B5EF4-FFF2-40B4-BE49-F238E27FC236}">
                <a16:creationId xmlns:a16="http://schemas.microsoft.com/office/drawing/2014/main" id="{ED025607-C0F1-A72C-8CBE-8C6E1D8FFE34}"/>
              </a:ext>
            </a:extLst>
          </p:cNvPr>
          <p:cNvSpPr txBox="1">
            <a:spLocks/>
          </p:cNvSpPr>
          <p:nvPr userDrawn="1"/>
        </p:nvSpPr>
        <p:spPr>
          <a:xfrm>
            <a:off x="638538" y="6511768"/>
            <a:ext cx="255198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Barlow" panose="00000500000000000000" pitchFamily="2" charset="0"/>
                <a:ea typeface="+mn-ea"/>
                <a:cs typeface="+mn-cs"/>
              </a:rPr>
              <a:t>© Ipsos B&amp;A | Consumer Confidence | March 2026 |  Public </a:t>
            </a:r>
          </a:p>
        </p:txBody>
      </p:sp>
      <p:pic>
        <p:nvPicPr>
          <p:cNvPr id="3" name="Picture 2" descr="A blue and black logo&#10;&#10;AI-generated content may be incorrect.">
            <a:extLst>
              <a:ext uri="{FF2B5EF4-FFF2-40B4-BE49-F238E27FC236}">
                <a16:creationId xmlns:a16="http://schemas.microsoft.com/office/drawing/2014/main" id="{27B91D60-3D39-353E-31A6-9B9D94F366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8656" y="6269844"/>
            <a:ext cx="736939" cy="350595"/>
          </a:xfrm>
          <a:prstGeom prst="rect">
            <a:avLst/>
          </a:prstGeom>
        </p:spPr>
      </p:pic>
    </p:spTree>
    <p:extLst>
      <p:ext uri="{BB962C8B-B14F-4D97-AF65-F5344CB8AC3E}">
        <p14:creationId xmlns:p14="http://schemas.microsoft.com/office/powerpoint/2010/main" val="3631668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white_Clear">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B4D717C-E4C3-4FDF-8607-B34CB4CA1B3D}"/>
              </a:ext>
            </a:extLst>
          </p:cNvPr>
          <p:cNvSpPr>
            <a:spLocks noGrp="1"/>
          </p:cNvSpPr>
          <p:nvPr>
            <p:ph type="title"/>
          </p:nvPr>
        </p:nvSpPr>
        <p:spPr>
          <a:xfrm>
            <a:off x="449999" y="397170"/>
            <a:ext cx="9341701" cy="775597"/>
          </a:xfrm>
        </p:spPr>
        <p:txBody>
          <a:bodyPr/>
          <a:lstStyle/>
          <a:p>
            <a:r>
              <a:rPr lang="en-US"/>
              <a:t>Click to edit Master title style</a:t>
            </a:r>
            <a:endParaRPr lang="en-GB"/>
          </a:p>
        </p:txBody>
      </p:sp>
      <p:sp>
        <p:nvSpPr>
          <p:cNvPr id="11" name="Slide Number">
            <a:extLst>
              <a:ext uri="{FF2B5EF4-FFF2-40B4-BE49-F238E27FC236}">
                <a16:creationId xmlns:a16="http://schemas.microsoft.com/office/drawing/2014/main" id="{8D12899D-1C8B-4BF7-9004-B8652304FB39}"/>
              </a:ext>
              <a:ext uri="{C183D7F6-B498-43B3-948B-1728B52AA6E4}">
                <adec:decorative xmlns:adec="http://schemas.microsoft.com/office/drawing/2017/decorative" val="1"/>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23734896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A6F084-E426-8D23-D95E-728E4595FE59}"/>
              </a:ext>
            </a:extLst>
          </p:cNvPr>
          <p:cNvSpPr>
            <a:spLocks noGrp="1"/>
          </p:cNvSpPr>
          <p:nvPr>
            <p:ph type="title"/>
          </p:nvPr>
        </p:nvSpPr>
        <p:spPr>
          <a:xfrm>
            <a:off x="450000" y="464812"/>
            <a:ext cx="11299088" cy="715669"/>
          </a:xfrm>
        </p:spPr>
        <p:txBody>
          <a:bodyPr/>
          <a:lstStyle/>
          <a:p>
            <a:r>
              <a:rPr lang="en-CA"/>
              <a:t>Ipsos On Consumer Confidence | General Population</a:t>
            </a:r>
          </a:p>
        </p:txBody>
      </p:sp>
      <p:cxnSp>
        <p:nvCxnSpPr>
          <p:cNvPr id="4" name="Straight Connector 3">
            <a:extLst>
              <a:ext uri="{FF2B5EF4-FFF2-40B4-BE49-F238E27FC236}">
                <a16:creationId xmlns:a16="http://schemas.microsoft.com/office/drawing/2014/main" id="{8052440D-3BDC-156B-0F38-1F69E42A9626}"/>
              </a:ext>
            </a:extLst>
          </p:cNvPr>
          <p:cNvCxnSpPr/>
          <p:nvPr userDrawn="1"/>
        </p:nvCxnSpPr>
        <p:spPr>
          <a:xfrm>
            <a:off x="450000" y="949481"/>
            <a:ext cx="112990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riangle">
            <a:extLst>
              <a:ext uri="{FF2B5EF4-FFF2-40B4-BE49-F238E27FC236}">
                <a16:creationId xmlns:a16="http://schemas.microsoft.com/office/drawing/2014/main" id="{132067D8-DC96-D898-41F9-7DB982474E4D}"/>
              </a:ext>
              <a:ext uri="{C183D7F6-B498-43B3-948B-1728B52AA6E4}">
                <adec:decorative xmlns:adec="http://schemas.microsoft.com/office/drawing/2017/decorative" val="1"/>
              </a:ext>
            </a:extLst>
          </p:cNvPr>
          <p:cNvSpPr/>
          <p:nvPr userDrawn="1"/>
        </p:nvSpPr>
        <p:spPr>
          <a:xfrm rot="16200000">
            <a:off x="4306664" y="1591256"/>
            <a:ext cx="436626" cy="436556"/>
          </a:xfrm>
          <a:prstGeom prst="rtTriangle">
            <a:avLst/>
          </a:prstGeom>
          <a:solidFill>
            <a:srgbClr val="E7EB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a:solidFill>
                <a:schemeClr val="tx1"/>
              </a:solidFill>
            </a:endParaRPr>
          </a:p>
        </p:txBody>
      </p:sp>
      <p:sp>
        <p:nvSpPr>
          <p:cNvPr id="7" name="Title 1">
            <a:extLst>
              <a:ext uri="{FF2B5EF4-FFF2-40B4-BE49-F238E27FC236}">
                <a16:creationId xmlns:a16="http://schemas.microsoft.com/office/drawing/2014/main" id="{9BEED367-57A7-0E29-10C1-E299D54E0394}"/>
              </a:ext>
            </a:extLst>
          </p:cNvPr>
          <p:cNvSpPr txBox="1">
            <a:spLocks/>
          </p:cNvSpPr>
          <p:nvPr userDrawn="1"/>
        </p:nvSpPr>
        <p:spPr>
          <a:xfrm>
            <a:off x="4851839" y="1569152"/>
            <a:ext cx="2390182" cy="25367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r>
              <a:rPr lang="en-CA" sz="1400">
                <a:solidFill>
                  <a:schemeClr val="tx2"/>
                </a:solidFill>
                <a:latin typeface="Barlow" pitchFamily="2" charset="77"/>
              </a:rPr>
              <a:t>Overall confidence for the next 12 months</a:t>
            </a:r>
          </a:p>
        </p:txBody>
      </p:sp>
      <p:sp>
        <p:nvSpPr>
          <p:cNvPr id="8" name="Triangle">
            <a:extLst>
              <a:ext uri="{FF2B5EF4-FFF2-40B4-BE49-F238E27FC236}">
                <a16:creationId xmlns:a16="http://schemas.microsoft.com/office/drawing/2014/main" id="{E413AC42-1211-14BB-5E77-22333B4D47A7}"/>
              </a:ext>
              <a:ext uri="{C183D7F6-B498-43B3-948B-1728B52AA6E4}">
                <adec:decorative xmlns:adec="http://schemas.microsoft.com/office/drawing/2017/decorative" val="1"/>
              </a:ext>
            </a:extLst>
          </p:cNvPr>
          <p:cNvSpPr/>
          <p:nvPr userDrawn="1"/>
        </p:nvSpPr>
        <p:spPr>
          <a:xfrm rot="16200000">
            <a:off x="8145918" y="1591256"/>
            <a:ext cx="436626" cy="436556"/>
          </a:xfrm>
          <a:prstGeom prst="rtTriangle">
            <a:avLst/>
          </a:prstGeom>
          <a:solidFill>
            <a:srgbClr val="E7EB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a:solidFill>
                <a:schemeClr val="tx1"/>
              </a:solidFill>
            </a:endParaRPr>
          </a:p>
        </p:txBody>
      </p:sp>
      <p:sp>
        <p:nvSpPr>
          <p:cNvPr id="9" name="Title 1">
            <a:extLst>
              <a:ext uri="{FF2B5EF4-FFF2-40B4-BE49-F238E27FC236}">
                <a16:creationId xmlns:a16="http://schemas.microsoft.com/office/drawing/2014/main" id="{210D66FF-7CD4-8AE7-2E4A-A4016E34E0EA}"/>
              </a:ext>
            </a:extLst>
          </p:cNvPr>
          <p:cNvSpPr txBox="1">
            <a:spLocks/>
          </p:cNvSpPr>
          <p:nvPr userDrawn="1"/>
        </p:nvSpPr>
        <p:spPr>
          <a:xfrm>
            <a:off x="8706591" y="1569152"/>
            <a:ext cx="2663024" cy="25367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r>
              <a:rPr lang="en-CA" sz="1400">
                <a:solidFill>
                  <a:schemeClr val="accent5"/>
                </a:solidFill>
                <a:latin typeface="Barlow" pitchFamily="2" charset="77"/>
              </a:rPr>
              <a:t>Ability to cope with rising prices</a:t>
            </a:r>
          </a:p>
          <a:p>
            <a:r>
              <a:rPr lang="en-CA" sz="1400">
                <a:solidFill>
                  <a:schemeClr val="accent5"/>
                </a:solidFill>
                <a:latin typeface="Barlow" pitchFamily="2" charset="77"/>
              </a:rPr>
              <a:t>for the next 12 months </a:t>
            </a:r>
          </a:p>
        </p:txBody>
      </p:sp>
      <p:sp>
        <p:nvSpPr>
          <p:cNvPr id="10" name="Triangle">
            <a:extLst>
              <a:ext uri="{FF2B5EF4-FFF2-40B4-BE49-F238E27FC236}">
                <a16:creationId xmlns:a16="http://schemas.microsoft.com/office/drawing/2014/main" id="{8C1D8BA9-AB57-FAF4-FBE9-A3B4CD4EE0E3}"/>
              </a:ext>
              <a:ext uri="{C183D7F6-B498-43B3-948B-1728B52AA6E4}">
                <adec:decorative xmlns:adec="http://schemas.microsoft.com/office/drawing/2017/decorative" val="1"/>
              </a:ext>
            </a:extLst>
          </p:cNvPr>
          <p:cNvSpPr/>
          <p:nvPr userDrawn="1"/>
        </p:nvSpPr>
        <p:spPr>
          <a:xfrm rot="16200000">
            <a:off x="4306664" y="3644300"/>
            <a:ext cx="436626" cy="436556"/>
          </a:xfrm>
          <a:prstGeom prst="rtTriangle">
            <a:avLst/>
          </a:prstGeom>
          <a:solidFill>
            <a:srgbClr val="E7EB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a:solidFill>
                <a:schemeClr val="tx1"/>
              </a:solidFill>
            </a:endParaRPr>
          </a:p>
        </p:txBody>
      </p:sp>
      <p:sp>
        <p:nvSpPr>
          <p:cNvPr id="11" name="Title 1">
            <a:extLst>
              <a:ext uri="{FF2B5EF4-FFF2-40B4-BE49-F238E27FC236}">
                <a16:creationId xmlns:a16="http://schemas.microsoft.com/office/drawing/2014/main" id="{220A2A4D-6196-D77D-8CB1-7FF82EA32540}"/>
              </a:ext>
            </a:extLst>
          </p:cNvPr>
          <p:cNvSpPr txBox="1">
            <a:spLocks/>
          </p:cNvSpPr>
          <p:nvPr userDrawn="1"/>
        </p:nvSpPr>
        <p:spPr>
          <a:xfrm>
            <a:off x="4851839" y="3622196"/>
            <a:ext cx="2390182" cy="25367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r>
              <a:rPr lang="en-CA" sz="1400">
                <a:solidFill>
                  <a:schemeClr val="accent1"/>
                </a:solidFill>
                <a:latin typeface="Barlow" pitchFamily="2" charset="77"/>
              </a:rPr>
              <a:t>Status of disposable income for the next 12 months</a:t>
            </a:r>
          </a:p>
        </p:txBody>
      </p:sp>
      <p:sp>
        <p:nvSpPr>
          <p:cNvPr id="12" name="Triangle">
            <a:extLst>
              <a:ext uri="{FF2B5EF4-FFF2-40B4-BE49-F238E27FC236}">
                <a16:creationId xmlns:a16="http://schemas.microsoft.com/office/drawing/2014/main" id="{1B75B0C6-DE84-74B5-D4B6-11C3A70BF80A}"/>
              </a:ext>
              <a:ext uri="{C183D7F6-B498-43B3-948B-1728B52AA6E4}">
                <adec:decorative xmlns:adec="http://schemas.microsoft.com/office/drawing/2017/decorative" val="1"/>
              </a:ext>
            </a:extLst>
          </p:cNvPr>
          <p:cNvSpPr/>
          <p:nvPr userDrawn="1"/>
        </p:nvSpPr>
        <p:spPr>
          <a:xfrm rot="16200000">
            <a:off x="8145918" y="3644300"/>
            <a:ext cx="436626" cy="436556"/>
          </a:xfrm>
          <a:prstGeom prst="rtTriangle">
            <a:avLst/>
          </a:prstGeom>
          <a:solidFill>
            <a:srgbClr val="E7EB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a:solidFill>
                <a:schemeClr val="tx1"/>
              </a:solidFill>
            </a:endParaRPr>
          </a:p>
        </p:txBody>
      </p:sp>
      <p:sp>
        <p:nvSpPr>
          <p:cNvPr id="13" name="Title 1">
            <a:extLst>
              <a:ext uri="{FF2B5EF4-FFF2-40B4-BE49-F238E27FC236}">
                <a16:creationId xmlns:a16="http://schemas.microsoft.com/office/drawing/2014/main" id="{B4284A13-D87C-225C-4930-801580CAA28F}"/>
              </a:ext>
            </a:extLst>
          </p:cNvPr>
          <p:cNvSpPr txBox="1">
            <a:spLocks/>
          </p:cNvSpPr>
          <p:nvPr userDrawn="1"/>
        </p:nvSpPr>
        <p:spPr>
          <a:xfrm>
            <a:off x="8706591" y="3622196"/>
            <a:ext cx="2390182" cy="25367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r>
              <a:rPr lang="en-CA" sz="1400">
                <a:solidFill>
                  <a:schemeClr val="accent3"/>
                </a:solidFill>
                <a:latin typeface="Barlow" pitchFamily="2" charset="77"/>
              </a:rPr>
              <a:t>Spending intentions for the next 12 months</a:t>
            </a:r>
          </a:p>
        </p:txBody>
      </p:sp>
      <p:sp>
        <p:nvSpPr>
          <p:cNvPr id="14" name="Triangle">
            <a:extLst>
              <a:ext uri="{FF2B5EF4-FFF2-40B4-BE49-F238E27FC236}">
                <a16:creationId xmlns:a16="http://schemas.microsoft.com/office/drawing/2014/main" id="{ADBDBFD4-0E28-05CE-EB90-F906BD6120FE}"/>
              </a:ext>
              <a:ext uri="{C183D7F6-B498-43B3-948B-1728B52AA6E4}">
                <adec:decorative xmlns:adec="http://schemas.microsoft.com/office/drawing/2017/decorative" val="1"/>
              </a:ext>
            </a:extLst>
          </p:cNvPr>
          <p:cNvSpPr/>
          <p:nvPr userDrawn="1"/>
        </p:nvSpPr>
        <p:spPr>
          <a:xfrm rot="16200000">
            <a:off x="512774" y="3644300"/>
            <a:ext cx="436626" cy="436556"/>
          </a:xfrm>
          <a:prstGeom prst="rtTriangle">
            <a:avLst/>
          </a:prstGeom>
          <a:solidFill>
            <a:srgbClr val="E7EB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a:solidFill>
                <a:schemeClr val="tx1"/>
              </a:solidFill>
            </a:endParaRPr>
          </a:p>
        </p:txBody>
      </p:sp>
      <p:sp>
        <p:nvSpPr>
          <p:cNvPr id="15" name="Title 1">
            <a:extLst>
              <a:ext uri="{FF2B5EF4-FFF2-40B4-BE49-F238E27FC236}">
                <a16:creationId xmlns:a16="http://schemas.microsoft.com/office/drawing/2014/main" id="{FC9069D9-1C8A-ACB6-9836-166DA5B64C70}"/>
              </a:ext>
            </a:extLst>
          </p:cNvPr>
          <p:cNvSpPr txBox="1">
            <a:spLocks/>
          </p:cNvSpPr>
          <p:nvPr userDrawn="1"/>
        </p:nvSpPr>
        <p:spPr>
          <a:xfrm>
            <a:off x="1057949" y="3622196"/>
            <a:ext cx="2390182" cy="25367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r>
              <a:rPr lang="en-CA" sz="1400">
                <a:latin typeface="Barlow" pitchFamily="2" charset="77"/>
              </a:rPr>
              <a:t>Are we better or worse off than this time last year?</a:t>
            </a:r>
          </a:p>
        </p:txBody>
      </p:sp>
      <p:cxnSp>
        <p:nvCxnSpPr>
          <p:cNvPr id="20" name="Straight Connector 19">
            <a:extLst>
              <a:ext uri="{FF2B5EF4-FFF2-40B4-BE49-F238E27FC236}">
                <a16:creationId xmlns:a16="http://schemas.microsoft.com/office/drawing/2014/main" id="{D3740F99-1DA8-7753-73C7-AABE124BFA65}"/>
              </a:ext>
            </a:extLst>
          </p:cNvPr>
          <p:cNvCxnSpPr/>
          <p:nvPr userDrawn="1"/>
        </p:nvCxnSpPr>
        <p:spPr>
          <a:xfrm>
            <a:off x="450000" y="5731933"/>
            <a:ext cx="1129908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AF26748-E1AD-5E5F-FFBA-740CB110F179}"/>
              </a:ext>
            </a:extLst>
          </p:cNvPr>
          <p:cNvSpPr txBox="1"/>
          <p:nvPr userDrawn="1"/>
        </p:nvSpPr>
        <p:spPr>
          <a:xfrm>
            <a:off x="450000" y="5904316"/>
            <a:ext cx="9361657" cy="346249"/>
          </a:xfrm>
          <a:prstGeom prst="rect">
            <a:avLst/>
          </a:prstGeom>
          <a:noFill/>
        </p:spPr>
        <p:txBody>
          <a:bodyPr wrap="square" lIns="0" tIns="0" rIns="0" bIns="0" rtlCol="0" anchor="t">
            <a:spAutoFit/>
          </a:bodyPr>
          <a:lstStyle/>
          <a:p>
            <a:r>
              <a:rPr lang="en-US" sz="1000" b="1">
                <a:solidFill>
                  <a:srgbClr val="000000"/>
                </a:solidFill>
                <a:latin typeface="+mn-lt"/>
                <a:cs typeface="Arial" panose="020B0604020202020204" pitchFamily="34" charset="0"/>
              </a:rPr>
              <a:t>For more information contact:</a:t>
            </a:r>
          </a:p>
          <a:p>
            <a:pPr marL="0" marR="0" indent="0" algn="l" defTabSz="457200" rtl="0" eaLnBrk="1" fontAlgn="auto" latinLnBrk="0" hangingPunct="1">
              <a:lnSpc>
                <a:spcPct val="100000"/>
              </a:lnSpc>
              <a:spcBef>
                <a:spcPts val="300"/>
              </a:spcBef>
              <a:spcAft>
                <a:spcPts val="0"/>
              </a:spcAft>
              <a:buClrTx/>
              <a:buSzTx/>
              <a:buFontTx/>
              <a:buNone/>
              <a:tabLst/>
              <a:defRPr/>
            </a:pPr>
            <a:r>
              <a:rPr lang="en-US" sz="1000" b="1">
                <a:solidFill>
                  <a:srgbClr val="000000"/>
                </a:solidFill>
                <a:latin typeface="+mn-lt"/>
                <a:cs typeface="Arial" panose="020B0604020202020204" pitchFamily="34" charset="0"/>
              </a:rPr>
              <a:t>Paul Moran</a:t>
            </a:r>
            <a:r>
              <a:rPr lang="en-US" sz="1000">
                <a:solidFill>
                  <a:srgbClr val="000000"/>
                </a:solidFill>
                <a:latin typeface="+mn-lt"/>
                <a:cs typeface="Arial" panose="020B0604020202020204" pitchFamily="34" charset="0"/>
              </a:rPr>
              <a:t>, Associate Director, Ipsos B&amp;A </a:t>
            </a:r>
            <a:r>
              <a:rPr lang="en-US" sz="1000">
                <a:solidFill>
                  <a:schemeClr val="tx2"/>
                </a:solidFill>
                <a:latin typeface="+mn-lt"/>
                <a:cs typeface="Arial" panose="020B0604020202020204" pitchFamily="34" charset="0"/>
              </a:rPr>
              <a:t>|</a:t>
            </a:r>
            <a:r>
              <a:rPr lang="en-US" sz="1000">
                <a:solidFill>
                  <a:srgbClr val="000000"/>
                </a:solidFill>
                <a:latin typeface="+mn-lt"/>
                <a:cs typeface="Arial" panose="020B0604020202020204" pitchFamily="34" charset="0"/>
              </a:rPr>
              <a:t> </a:t>
            </a:r>
            <a:r>
              <a:rPr lang="en-US" sz="1000">
                <a:solidFill>
                  <a:srgbClr val="000000"/>
                </a:solidFill>
                <a:latin typeface="+mn-lt"/>
                <a:cs typeface="Arial" panose="020B0604020202020204" pitchFamily="34" charset="0"/>
                <a:hlinkClick r:id="rId2">
                  <a:extLst>
                    <a:ext uri="{A12FA001-AC4F-418D-AE19-62706E023703}">
                      <ahyp:hlinkClr xmlns:ahyp="http://schemas.microsoft.com/office/drawing/2018/hyperlinkcolor" val="tx"/>
                    </a:ext>
                  </a:extLst>
                </a:hlinkClick>
              </a:rPr>
              <a:t>Paul.Moran@ipsos.com</a:t>
            </a:r>
            <a:r>
              <a:rPr lang="en-US" sz="1000">
                <a:solidFill>
                  <a:srgbClr val="000000"/>
                </a:solidFill>
                <a:latin typeface="+mn-lt"/>
                <a:cs typeface="Arial" panose="020B0604020202020204" pitchFamily="34" charset="0"/>
              </a:rPr>
              <a:t> </a:t>
            </a:r>
            <a:endParaRPr lang="en-US" sz="1000" u="sng">
              <a:solidFill>
                <a:srgbClr val="000000"/>
              </a:solidFill>
              <a:latin typeface="+mn-lt"/>
              <a:cs typeface="Arial" panose="020B0604020202020204" pitchFamily="34" charset="0"/>
            </a:endParaRPr>
          </a:p>
        </p:txBody>
      </p:sp>
      <p:sp>
        <p:nvSpPr>
          <p:cNvPr id="23" name="Snip Diagonal Corner Rectangle 22">
            <a:extLst>
              <a:ext uri="{FF2B5EF4-FFF2-40B4-BE49-F238E27FC236}">
                <a16:creationId xmlns:a16="http://schemas.microsoft.com/office/drawing/2014/main" id="{AF699644-FA82-A606-C645-7324484F546A}"/>
              </a:ext>
            </a:extLst>
          </p:cNvPr>
          <p:cNvSpPr/>
          <p:nvPr userDrawn="1"/>
        </p:nvSpPr>
        <p:spPr>
          <a:xfrm flipH="1">
            <a:off x="445092" y="1635140"/>
            <a:ext cx="3500220" cy="1663345"/>
          </a:xfrm>
          <a:prstGeom prst="snip2DiagRect">
            <a:avLst>
              <a:gd name="adj1" fmla="val 0"/>
              <a:gd name="adj2" fmla="val 23371"/>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en-CA" sz="1200">
              <a:solidFill>
                <a:schemeClr val="tx1"/>
              </a:solidFill>
            </a:endParaRPr>
          </a:p>
        </p:txBody>
      </p:sp>
      <p:sp>
        <p:nvSpPr>
          <p:cNvPr id="24" name="Title 1">
            <a:extLst>
              <a:ext uri="{FF2B5EF4-FFF2-40B4-BE49-F238E27FC236}">
                <a16:creationId xmlns:a16="http://schemas.microsoft.com/office/drawing/2014/main" id="{16F33CBF-4B5F-2A45-2EA5-519BE494A1D2}"/>
              </a:ext>
            </a:extLst>
          </p:cNvPr>
          <p:cNvSpPr txBox="1">
            <a:spLocks/>
          </p:cNvSpPr>
          <p:nvPr userDrawn="1"/>
        </p:nvSpPr>
        <p:spPr>
          <a:xfrm>
            <a:off x="597950" y="2142185"/>
            <a:ext cx="1582172" cy="33889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r>
              <a:rPr lang="en-CA">
                <a:latin typeface="Barlow Black" pitchFamily="2" charset="77"/>
              </a:rPr>
              <a:t>OVERALL</a:t>
            </a:r>
          </a:p>
        </p:txBody>
      </p:sp>
      <p:sp>
        <p:nvSpPr>
          <p:cNvPr id="25" name="Title 1">
            <a:extLst>
              <a:ext uri="{FF2B5EF4-FFF2-40B4-BE49-F238E27FC236}">
                <a16:creationId xmlns:a16="http://schemas.microsoft.com/office/drawing/2014/main" id="{DB365D66-B49C-BDB4-D0F3-ACEABC139535}"/>
              </a:ext>
            </a:extLst>
          </p:cNvPr>
          <p:cNvSpPr txBox="1">
            <a:spLocks/>
          </p:cNvSpPr>
          <p:nvPr userDrawn="1"/>
        </p:nvSpPr>
        <p:spPr>
          <a:xfrm>
            <a:off x="597950" y="2490977"/>
            <a:ext cx="1582172" cy="33889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r>
              <a:rPr lang="en-CA" sz="2100">
                <a:latin typeface="Barlow" pitchFamily="2" charset="77"/>
              </a:rPr>
              <a:t>CONFIDENCE</a:t>
            </a:r>
          </a:p>
          <a:p>
            <a:r>
              <a:rPr lang="en-CA" sz="1800">
                <a:solidFill>
                  <a:schemeClr val="tx2"/>
                </a:solidFill>
                <a:latin typeface="Barlow" pitchFamily="2" charset="77"/>
              </a:rPr>
              <a:t>For the future</a:t>
            </a:r>
          </a:p>
        </p:txBody>
      </p:sp>
      <p:cxnSp>
        <p:nvCxnSpPr>
          <p:cNvPr id="26" name="Straight Connector 25">
            <a:extLst>
              <a:ext uri="{FF2B5EF4-FFF2-40B4-BE49-F238E27FC236}">
                <a16:creationId xmlns:a16="http://schemas.microsoft.com/office/drawing/2014/main" id="{586850B6-58EE-1A73-4B00-FB357D7628BA}"/>
              </a:ext>
            </a:extLst>
          </p:cNvPr>
          <p:cNvCxnSpPr/>
          <p:nvPr userDrawn="1"/>
        </p:nvCxnSpPr>
        <p:spPr>
          <a:xfrm>
            <a:off x="2330608" y="2040031"/>
            <a:ext cx="0" cy="98679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867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image" Target="../media/image8.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theme" Target="../theme/theme2.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451F5451-CC20-46A2-802F-F9D60C2A61E7}"/>
              </a:ext>
            </a:extLst>
          </p:cNvPr>
          <p:cNvSpPr>
            <a:spLocks noGrp="1"/>
          </p:cNvSpPr>
          <p:nvPr>
            <p:ph type="title"/>
          </p:nvPr>
        </p:nvSpPr>
        <p:spPr>
          <a:xfrm>
            <a:off x="440938" y="320852"/>
            <a:ext cx="11285432" cy="715669"/>
          </a:xfrm>
          <a:prstGeom prst="rect">
            <a:avLst/>
          </a:prstGeom>
        </p:spPr>
        <p:txBody>
          <a:bodyPr vert="horz" wrap="square" lIns="0" tIns="0" rIns="0" bIns="0" rtlCol="0" anchor="b">
            <a:noAutofit/>
          </a:bodyPr>
          <a:lstStyle/>
          <a:p>
            <a:r>
              <a:rPr lang="en-GB"/>
              <a:t>Short slide title</a:t>
            </a:r>
          </a:p>
        </p:txBody>
      </p:sp>
      <p:sp>
        <p:nvSpPr>
          <p:cNvPr id="3" name="Placeholder">
            <a:extLst>
              <a:ext uri="{FF2B5EF4-FFF2-40B4-BE49-F238E27FC236}">
                <a16:creationId xmlns:a16="http://schemas.microsoft.com/office/drawing/2014/main" id="{41F54BE0-878D-4EDE-9290-206FC15489D4}"/>
              </a:ext>
            </a:extLst>
          </p:cNvPr>
          <p:cNvSpPr>
            <a:spLocks noGrp="1"/>
          </p:cNvSpPr>
          <p:nvPr>
            <p:ph type="body" idx="1"/>
          </p:nvPr>
        </p:nvSpPr>
        <p:spPr>
          <a:xfrm>
            <a:off x="450000" y="1808163"/>
            <a:ext cx="11299088" cy="3852862"/>
          </a:xfrm>
          <a:prstGeom prst="rect">
            <a:avLst/>
          </a:prstGeom>
        </p:spPr>
        <p:txBody>
          <a:bodyPr vert="horz" lIns="0" tIns="0" rIns="0" bIns="0" rtlCol="0">
            <a:noAutofit/>
          </a:bodyPr>
          <a:lstStyle/>
          <a:p>
            <a:pPr lvl="0"/>
            <a:r>
              <a:rPr lang="en-GB"/>
              <a:t>Click to change the text styles on the slide master</a:t>
            </a:r>
          </a:p>
          <a:p>
            <a:pPr lvl="1"/>
            <a:r>
              <a:rPr lang="en-GB"/>
              <a:t>Text level 1</a:t>
            </a:r>
          </a:p>
          <a:p>
            <a:pPr lvl="2"/>
            <a:r>
              <a:rPr lang="en-GB"/>
              <a:t>Text level 2</a:t>
            </a:r>
          </a:p>
        </p:txBody>
      </p:sp>
      <p:sp>
        <p:nvSpPr>
          <p:cNvPr id="96" name="TextBox 95">
            <a:extLst>
              <a:ext uri="{FF2B5EF4-FFF2-40B4-BE49-F238E27FC236}">
                <a16:creationId xmlns:a16="http://schemas.microsoft.com/office/drawing/2014/main" id="{A19EB2BF-21C7-DA01-6AAC-8D446BDFC72B}"/>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a:t>
            </a:fld>
            <a:endParaRPr lang="en-GB" sz="900"/>
          </a:p>
        </p:txBody>
      </p:sp>
      <p:sp>
        <p:nvSpPr>
          <p:cNvPr id="6" name="Classification">
            <a:extLst>
              <a:ext uri="{FF2B5EF4-FFF2-40B4-BE49-F238E27FC236}">
                <a16:creationId xmlns:a16="http://schemas.microsoft.com/office/drawing/2014/main" id="{5145A4F0-7D5B-0FE6-3F2E-55FC068D8DC1}"/>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tx1"/>
                </a:solidFill>
                <a:effectLst/>
              </a:rPr>
              <a:t>© Ipsos B&amp;A  | Dóchas Public Engagement Survey | April 2026 | Internal | Strictly Confidential</a:t>
            </a:r>
          </a:p>
        </p:txBody>
      </p:sp>
      <p:pic>
        <p:nvPicPr>
          <p:cNvPr id="5" name="Graphic 5">
            <a:extLst>
              <a:ext uri="{FF2B5EF4-FFF2-40B4-BE49-F238E27FC236}">
                <a16:creationId xmlns:a16="http://schemas.microsoft.com/office/drawing/2014/main" id="{24C52533-67B2-A66E-6439-AF0EA8AB64A9}"/>
              </a:ext>
              <a:ext uri="{C183D7F6-B498-43B3-948B-1728B52AA6E4}">
                <adec:decorative xmlns:adec="http://schemas.microsoft.com/office/drawing/2017/decorative" val="1"/>
              </a:ext>
            </a:extLst>
          </p:cNvPr>
          <p:cNvPicPr>
            <a:picLocks noChangeAspect="1"/>
          </p:cNvPicPr>
          <p:nvPr userDrawn="1"/>
        </p:nvPicPr>
        <p:blipFill>
          <a:blip r:embed="rId53" cstate="email">
            <a:extLst>
              <a:ext uri="{28A0092B-C50C-407E-A947-70E740481C1C}">
                <a14:useLocalDpi xmlns:a14="http://schemas.microsoft.com/office/drawing/2010/main"/>
              </a:ext>
            </a:extLst>
          </a:blip>
          <a:srcRect/>
          <a:stretch/>
        </p:blipFill>
        <p:spPr>
          <a:xfrm>
            <a:off x="11172185" y="6317600"/>
            <a:ext cx="722170" cy="342080"/>
          </a:xfrm>
          <a:prstGeom prst="rect">
            <a:avLst/>
          </a:prstGeom>
        </p:spPr>
      </p:pic>
    </p:spTree>
    <p:extLst>
      <p:ext uri="{BB962C8B-B14F-4D97-AF65-F5344CB8AC3E}">
        <p14:creationId xmlns:p14="http://schemas.microsoft.com/office/powerpoint/2010/main" val="282880833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5" r:id="rId32"/>
    <p:sldLayoutId id="2147483896" r:id="rId33"/>
    <p:sldLayoutId id="2147483897" r:id="rId34"/>
    <p:sldLayoutId id="2147483898" r:id="rId35"/>
    <p:sldLayoutId id="2147483900" r:id="rId36"/>
    <p:sldLayoutId id="2147483901" r:id="rId37"/>
    <p:sldLayoutId id="2147483902" r:id="rId38"/>
    <p:sldLayoutId id="2147483903" r:id="rId39"/>
    <p:sldLayoutId id="2147483904" r:id="rId40"/>
    <p:sldLayoutId id="2147483905" r:id="rId41"/>
    <p:sldLayoutId id="2147483906" r:id="rId42"/>
    <p:sldLayoutId id="2147483907" r:id="rId43"/>
    <p:sldLayoutId id="2147483912" r:id="rId44"/>
    <p:sldLayoutId id="2147483915" r:id="rId45"/>
    <p:sldLayoutId id="2147483917" r:id="rId46"/>
    <p:sldLayoutId id="2147483660" r:id="rId47"/>
    <p:sldLayoutId id="2147483695" r:id="rId48"/>
    <p:sldLayoutId id="2147483918" r:id="rId49"/>
    <p:sldLayoutId id="2147483921" r:id="rId50"/>
    <p:sldLayoutId id="2147483922" r:id="rId51"/>
  </p:sldLayoutIdLst>
  <p:hf hdr="0" ftr="0" dt="0"/>
  <p:txStyles>
    <p:title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p:titleStyle>
    <p:bodyStyle>
      <a:lvl1pPr marL="0" indent="0" algn="l" defTabSz="914400" rtl="0" eaLnBrk="1" latinLnBrk="0" hangingPunct="1">
        <a:lnSpc>
          <a:spcPct val="115000"/>
        </a:lnSpc>
        <a:spcBef>
          <a:spcPts val="400"/>
        </a:spcBef>
        <a:spcAft>
          <a:spcPts val="400"/>
        </a:spcAft>
        <a:buSzPct val="100000"/>
        <a:buFont typeface="Wingdings 2" panose="05020102010507070707" pitchFamily="18" charset="2"/>
        <a:buNone/>
        <a:defRPr sz="1800" b="0" kern="1200">
          <a:solidFill>
            <a:schemeClr val="tx1"/>
          </a:solidFill>
          <a:latin typeface="+mn-lt"/>
          <a:ea typeface="+mn-ea"/>
          <a:cs typeface="+mn-cs"/>
        </a:defRPr>
      </a:lvl1pPr>
      <a:lvl2pPr marL="266700" indent="-266700" algn="l" defTabSz="914400" rtl="0" eaLnBrk="1" latinLnBrk="0" hangingPunct="1">
        <a:lnSpc>
          <a:spcPct val="115000"/>
        </a:lnSpc>
        <a:spcBef>
          <a:spcPts val="400"/>
        </a:spcBef>
        <a:spcAft>
          <a:spcPts val="400"/>
        </a:spcAft>
        <a:buSzPct val="100000"/>
        <a:buFont typeface="Barlow" panose="020B0604020202020204" pitchFamily="34" charset="0"/>
        <a:buChar char="•"/>
        <a:defRPr sz="1800" kern="1200">
          <a:solidFill>
            <a:schemeClr val="tx1"/>
          </a:solidFill>
          <a:latin typeface="+mn-lt"/>
          <a:ea typeface="+mn-ea"/>
          <a:cs typeface="+mn-cs"/>
        </a:defRPr>
      </a:lvl2pPr>
      <a:lvl3pPr marL="630238" indent="-260350" algn="l" defTabSz="914400" rtl="0" eaLnBrk="1" latinLnBrk="0" hangingPunct="1">
        <a:lnSpc>
          <a:spcPct val="115000"/>
        </a:lnSpc>
        <a:spcBef>
          <a:spcPts val="400"/>
        </a:spcBef>
        <a:spcAft>
          <a:spcPts val="400"/>
        </a:spcAft>
        <a:buFont typeface="Barlow" panose="020B0604020202020204" pitchFamily="34" charset="0"/>
        <a:buChar char="‒"/>
        <a:defRPr sz="18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Barlow"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Barlow"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orient="horz" pos="436">
          <p15:clr>
            <a:srgbClr val="9FCC3B"/>
          </p15:clr>
        </p15:guide>
        <p15:guide id="23" pos="279">
          <p15:clr>
            <a:srgbClr val="9FCC3B"/>
          </p15:clr>
        </p15:guide>
        <p15:guide id="24" pos="7401">
          <p15:clr>
            <a:srgbClr val="9FCC3B"/>
          </p15:clr>
        </p15:guide>
        <p15:guide id="25" pos="2509">
          <p15:clr>
            <a:srgbClr val="5ACBF0"/>
          </p15:clr>
        </p15:guide>
        <p15:guide id="26" pos="2729">
          <p15:clr>
            <a:srgbClr val="5ACBF0"/>
          </p15:clr>
        </p15:guide>
        <p15:guide id="30" pos="4951">
          <p15:clr>
            <a:srgbClr val="5ACBF0"/>
          </p15:clr>
        </p15:guide>
        <p15:guide id="31" pos="5178">
          <p15:clr>
            <a:srgbClr val="5ACBF0"/>
          </p15:clr>
        </p15:guide>
        <p15:guide id="35" orient="horz" pos="3747">
          <p15:clr>
            <a:srgbClr val="9FCC3B"/>
          </p15:clr>
        </p15:guide>
        <p15:guide id="36" orient="horz" pos="3884">
          <p15:clr>
            <a:srgbClr val="000000"/>
          </p15:clr>
        </p15:guide>
        <p15:guide id="38" orient="horz" pos="913">
          <p15:clr>
            <a:srgbClr val="C35EA4"/>
          </p15:clr>
        </p15:guide>
        <p15:guide id="39" orient="horz" pos="1139">
          <p15:clr>
            <a:srgbClr val="5ACBF0"/>
          </p15:clr>
        </p15:guide>
        <p15:guide id="41" pos="1916">
          <p15:clr>
            <a:srgbClr val="F26B43"/>
          </p15:clr>
        </p15:guide>
        <p15:guide id="42" pos="2114">
          <p15:clr>
            <a:srgbClr val="F26B43"/>
          </p15:clr>
        </p15:guide>
        <p15:guide id="43" pos="3942">
          <p15:clr>
            <a:srgbClr val="F26B43"/>
          </p15:clr>
        </p15:guide>
        <p15:guide id="45" pos="3747">
          <p15:clr>
            <a:srgbClr val="F26B43"/>
          </p15:clr>
        </p15:guide>
        <p15:guide id="46" pos="5574">
          <p15:clr>
            <a:srgbClr val="F26B43"/>
          </p15:clr>
        </p15:guide>
        <p15:guide id="47" pos="5763">
          <p15:clr>
            <a:srgbClr val="F26B43"/>
          </p15:clr>
        </p15:guide>
        <p15:guide id="48" orient="horz" pos="142">
          <p15:clr>
            <a:srgbClr val="000000"/>
          </p15:clr>
        </p15:guide>
        <p15:guide id="49" orient="horz" pos="3566">
          <p15:clr>
            <a:srgbClr val="5ACBF0"/>
          </p15:clr>
        </p15:guide>
        <p15:guide id="50" orient="horz" pos="4166">
          <p15:clr>
            <a:srgbClr val="000000"/>
          </p15:clr>
        </p15:guide>
        <p15:guide id="51" pos="140">
          <p15:clr>
            <a:srgbClr val="000000"/>
          </p15:clr>
        </p15:guide>
        <p15:guide id="52" pos="7537">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451F5451-CC20-46A2-802F-F9D60C2A61E7}"/>
              </a:ext>
            </a:extLst>
          </p:cNvPr>
          <p:cNvSpPr>
            <a:spLocks noGrp="1"/>
          </p:cNvSpPr>
          <p:nvPr>
            <p:ph type="title"/>
          </p:nvPr>
        </p:nvSpPr>
        <p:spPr>
          <a:xfrm>
            <a:off x="440938" y="320852"/>
            <a:ext cx="11285432" cy="715669"/>
          </a:xfrm>
          <a:prstGeom prst="rect">
            <a:avLst/>
          </a:prstGeom>
        </p:spPr>
        <p:txBody>
          <a:bodyPr vert="horz" wrap="square" lIns="0" tIns="0" rIns="0" bIns="0" rtlCol="0" anchor="b">
            <a:noAutofit/>
          </a:bodyPr>
          <a:lstStyle/>
          <a:p>
            <a:r>
              <a:rPr lang="en-GB"/>
              <a:t>Short slide title</a:t>
            </a:r>
          </a:p>
        </p:txBody>
      </p:sp>
      <p:sp>
        <p:nvSpPr>
          <p:cNvPr id="3" name="Placeholder">
            <a:extLst>
              <a:ext uri="{FF2B5EF4-FFF2-40B4-BE49-F238E27FC236}">
                <a16:creationId xmlns:a16="http://schemas.microsoft.com/office/drawing/2014/main" id="{41F54BE0-878D-4EDE-9290-206FC15489D4}"/>
              </a:ext>
            </a:extLst>
          </p:cNvPr>
          <p:cNvSpPr>
            <a:spLocks noGrp="1"/>
          </p:cNvSpPr>
          <p:nvPr>
            <p:ph type="body" idx="1"/>
          </p:nvPr>
        </p:nvSpPr>
        <p:spPr>
          <a:xfrm>
            <a:off x="450000" y="1808163"/>
            <a:ext cx="11299088" cy="3852862"/>
          </a:xfrm>
          <a:prstGeom prst="rect">
            <a:avLst/>
          </a:prstGeom>
        </p:spPr>
        <p:txBody>
          <a:bodyPr vert="horz" lIns="0" tIns="0" rIns="0" bIns="0" rtlCol="0">
            <a:noAutofit/>
          </a:bodyPr>
          <a:lstStyle/>
          <a:p>
            <a:pPr lvl="0"/>
            <a:r>
              <a:rPr lang="en-GB"/>
              <a:t>Click to change the text styles on the slide master</a:t>
            </a:r>
          </a:p>
          <a:p>
            <a:pPr lvl="1"/>
            <a:r>
              <a:rPr lang="en-GB"/>
              <a:t>Text level 1</a:t>
            </a:r>
          </a:p>
          <a:p>
            <a:pPr lvl="2"/>
            <a:r>
              <a:rPr lang="en-GB"/>
              <a:t>Text level 2</a:t>
            </a:r>
          </a:p>
        </p:txBody>
      </p:sp>
      <p:sp>
        <p:nvSpPr>
          <p:cNvPr id="6" name="Classification">
            <a:extLst>
              <a:ext uri="{FF2B5EF4-FFF2-40B4-BE49-F238E27FC236}">
                <a16:creationId xmlns:a16="http://schemas.microsoft.com/office/drawing/2014/main" id="{5145A4F0-7D5B-0FE6-3F2E-55FC068D8DC1}"/>
              </a:ext>
              <a:ext uri="{C183D7F6-B498-43B3-948B-1728B52AA6E4}">
                <adec:decorative xmlns:adec="http://schemas.microsoft.com/office/drawing/2017/decorative" val="1"/>
              </a:ext>
            </a:extLst>
          </p:cNvPr>
          <p:cNvSpPr txBox="1">
            <a:spLocks/>
          </p:cNvSpPr>
          <p:nvPr userDrawn="1"/>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tx1"/>
                </a:solidFill>
                <a:effectLst/>
              </a:rPr>
              <a:t>© Ipsos B&amp;A | Consumer Confidence | March 2026 | Public </a:t>
            </a:r>
            <a:endParaRPr lang="en-IE" sz="800">
              <a:solidFill>
                <a:schemeClr val="tx1"/>
              </a:solidFill>
              <a:effectLst/>
            </a:endParaRPr>
          </a:p>
        </p:txBody>
      </p:sp>
      <p:pic>
        <p:nvPicPr>
          <p:cNvPr id="5" name="Graphic 5">
            <a:extLst>
              <a:ext uri="{FF2B5EF4-FFF2-40B4-BE49-F238E27FC236}">
                <a16:creationId xmlns:a16="http://schemas.microsoft.com/office/drawing/2014/main" id="{014B9AD6-23FF-B9DD-FA1B-DBFEAAE2A54F}"/>
              </a:ext>
              <a:ext uri="{C183D7F6-B498-43B3-948B-1728B52AA6E4}">
                <adec:decorative xmlns:adec="http://schemas.microsoft.com/office/drawing/2017/decorative" val="1"/>
              </a:ext>
            </a:extLst>
          </p:cNvPr>
          <p:cNvPicPr>
            <a:picLocks noChangeAspect="1"/>
          </p:cNvPicPr>
          <p:nvPr userDrawn="1"/>
        </p:nvPicPr>
        <p:blipFill>
          <a:blip r:embed="rId49" cstate="email">
            <a:extLst>
              <a:ext uri="{28A0092B-C50C-407E-A947-70E740481C1C}">
                <a14:useLocalDpi xmlns:a14="http://schemas.microsoft.com/office/drawing/2010/main"/>
              </a:ext>
            </a:extLst>
          </a:blip>
          <a:srcRect/>
          <a:stretch/>
        </p:blipFill>
        <p:spPr>
          <a:xfrm>
            <a:off x="11172185" y="6317600"/>
            <a:ext cx="722170" cy="342080"/>
          </a:xfrm>
          <a:prstGeom prst="rect">
            <a:avLst/>
          </a:prstGeom>
        </p:spPr>
      </p:pic>
    </p:spTree>
    <p:extLst>
      <p:ext uri="{BB962C8B-B14F-4D97-AF65-F5344CB8AC3E}">
        <p14:creationId xmlns:p14="http://schemas.microsoft.com/office/powerpoint/2010/main" val="167307828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50" r:id="rId27"/>
    <p:sldLayoutId id="2147483951" r:id="rId28"/>
    <p:sldLayoutId id="2147483952" r:id="rId29"/>
    <p:sldLayoutId id="2147483953" r:id="rId30"/>
    <p:sldLayoutId id="2147483954" r:id="rId31"/>
    <p:sldLayoutId id="2147483955" r:id="rId32"/>
    <p:sldLayoutId id="2147483956" r:id="rId33"/>
    <p:sldLayoutId id="2147483957" r:id="rId34"/>
    <p:sldLayoutId id="2147483958" r:id="rId35"/>
    <p:sldLayoutId id="2147483959" r:id="rId36"/>
    <p:sldLayoutId id="2147483960" r:id="rId37"/>
    <p:sldLayoutId id="2147483961" r:id="rId38"/>
    <p:sldLayoutId id="2147483962" r:id="rId39"/>
    <p:sldLayoutId id="2147483963" r:id="rId40"/>
    <p:sldLayoutId id="2147483964" r:id="rId41"/>
    <p:sldLayoutId id="2147483965" r:id="rId42"/>
    <p:sldLayoutId id="2147483966" r:id="rId43"/>
    <p:sldLayoutId id="2147483967" r:id="rId44"/>
    <p:sldLayoutId id="2147483968" r:id="rId45"/>
    <p:sldLayoutId id="2147483969" r:id="rId46"/>
    <p:sldLayoutId id="2147483970" r:id="rId47"/>
  </p:sldLayoutIdLst>
  <p:hf hdr="0" ftr="0" dt="0"/>
  <p:txStyles>
    <p:title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p:titleStyle>
    <p:bodyStyle>
      <a:lvl1pPr marL="0" indent="0" algn="l" defTabSz="914400" rtl="0" eaLnBrk="1" latinLnBrk="0" hangingPunct="1">
        <a:lnSpc>
          <a:spcPct val="115000"/>
        </a:lnSpc>
        <a:spcBef>
          <a:spcPts val="400"/>
        </a:spcBef>
        <a:spcAft>
          <a:spcPts val="400"/>
        </a:spcAft>
        <a:buSzPct val="100000"/>
        <a:buFont typeface="Wingdings 2" panose="05020102010507070707" pitchFamily="18" charset="2"/>
        <a:buNone/>
        <a:defRPr sz="1800" b="0" kern="1200">
          <a:solidFill>
            <a:schemeClr val="tx1"/>
          </a:solidFill>
          <a:latin typeface="+mn-lt"/>
          <a:ea typeface="+mn-ea"/>
          <a:cs typeface="+mn-cs"/>
        </a:defRPr>
      </a:lvl1pPr>
      <a:lvl2pPr marL="266700" indent="-266700" algn="l" defTabSz="914400" rtl="0" eaLnBrk="1" latinLnBrk="0" hangingPunct="1">
        <a:lnSpc>
          <a:spcPct val="115000"/>
        </a:lnSpc>
        <a:spcBef>
          <a:spcPts val="400"/>
        </a:spcBef>
        <a:spcAft>
          <a:spcPts val="400"/>
        </a:spcAft>
        <a:buSzPct val="100000"/>
        <a:buFont typeface="Barlow" panose="020B0604020202020204" pitchFamily="34" charset="0"/>
        <a:buChar char="•"/>
        <a:defRPr sz="1800" kern="1200">
          <a:solidFill>
            <a:schemeClr val="tx1"/>
          </a:solidFill>
          <a:latin typeface="+mn-lt"/>
          <a:ea typeface="+mn-ea"/>
          <a:cs typeface="+mn-cs"/>
        </a:defRPr>
      </a:lvl2pPr>
      <a:lvl3pPr marL="630238" indent="-260350" algn="l" defTabSz="914400" rtl="0" eaLnBrk="1" latinLnBrk="0" hangingPunct="1">
        <a:lnSpc>
          <a:spcPct val="115000"/>
        </a:lnSpc>
        <a:spcBef>
          <a:spcPts val="400"/>
        </a:spcBef>
        <a:spcAft>
          <a:spcPts val="400"/>
        </a:spcAft>
        <a:buFont typeface="Barlow" panose="020B0604020202020204" pitchFamily="34" charset="0"/>
        <a:buChar char="‒"/>
        <a:defRPr sz="18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Barlow"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Barlow"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orient="horz" pos="436">
          <p15:clr>
            <a:srgbClr val="9FCC3B"/>
          </p15:clr>
        </p15:guide>
        <p15:guide id="23" pos="279">
          <p15:clr>
            <a:srgbClr val="9FCC3B"/>
          </p15:clr>
        </p15:guide>
        <p15:guide id="24" pos="7401">
          <p15:clr>
            <a:srgbClr val="9FCC3B"/>
          </p15:clr>
        </p15:guide>
        <p15:guide id="25" pos="2509">
          <p15:clr>
            <a:srgbClr val="5ACBF0"/>
          </p15:clr>
        </p15:guide>
        <p15:guide id="26" pos="2729">
          <p15:clr>
            <a:srgbClr val="5ACBF0"/>
          </p15:clr>
        </p15:guide>
        <p15:guide id="30" pos="4951">
          <p15:clr>
            <a:srgbClr val="5ACBF0"/>
          </p15:clr>
        </p15:guide>
        <p15:guide id="31" pos="5178">
          <p15:clr>
            <a:srgbClr val="5ACBF0"/>
          </p15:clr>
        </p15:guide>
        <p15:guide id="35" orient="horz" pos="3747">
          <p15:clr>
            <a:srgbClr val="9FCC3B"/>
          </p15:clr>
        </p15:guide>
        <p15:guide id="36" orient="horz" pos="3884">
          <p15:clr>
            <a:srgbClr val="000000"/>
          </p15:clr>
        </p15:guide>
        <p15:guide id="38" orient="horz" pos="913">
          <p15:clr>
            <a:srgbClr val="C35EA4"/>
          </p15:clr>
        </p15:guide>
        <p15:guide id="39" orient="horz" pos="1139">
          <p15:clr>
            <a:srgbClr val="5ACBF0"/>
          </p15:clr>
        </p15:guide>
        <p15:guide id="41" pos="1916">
          <p15:clr>
            <a:srgbClr val="F26B43"/>
          </p15:clr>
        </p15:guide>
        <p15:guide id="42" pos="2114">
          <p15:clr>
            <a:srgbClr val="F26B43"/>
          </p15:clr>
        </p15:guide>
        <p15:guide id="43" pos="3942">
          <p15:clr>
            <a:srgbClr val="F26B43"/>
          </p15:clr>
        </p15:guide>
        <p15:guide id="45" pos="3747">
          <p15:clr>
            <a:srgbClr val="F26B43"/>
          </p15:clr>
        </p15:guide>
        <p15:guide id="46" pos="5574">
          <p15:clr>
            <a:srgbClr val="F26B43"/>
          </p15:clr>
        </p15:guide>
        <p15:guide id="47" pos="5763">
          <p15:clr>
            <a:srgbClr val="F26B43"/>
          </p15:clr>
        </p15:guide>
        <p15:guide id="48" orient="horz" pos="142">
          <p15:clr>
            <a:srgbClr val="000000"/>
          </p15:clr>
        </p15:guide>
        <p15:guide id="49" orient="horz" pos="3566">
          <p15:clr>
            <a:srgbClr val="5ACBF0"/>
          </p15:clr>
        </p15:guide>
        <p15:guide id="50" orient="horz" pos="4166">
          <p15:clr>
            <a:srgbClr val="000000"/>
          </p15:clr>
        </p15:guide>
        <p15:guide id="51" pos="140">
          <p15:clr>
            <a:srgbClr val="000000"/>
          </p15:clr>
        </p15:guide>
        <p15:guide id="52" pos="7537">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slideLayout" Target="../slideLayouts/slideLayout94.xml"/><Relationship Id="rId7" Type="http://schemas.openxmlformats.org/officeDocument/2006/relationships/image" Target="../media/image2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chart" Target="../charts/chart7.xml"/><Relationship Id="rId11" Type="http://schemas.openxmlformats.org/officeDocument/2006/relationships/image" Target="../media/image8.pn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notesSlide" Target="../notesSlides/notesSlide9.xml"/><Relationship Id="rId9" Type="http://schemas.openxmlformats.org/officeDocument/2006/relationships/image" Target="../media/image27.png"/></Relationships>
</file>

<file path=ppt/slides/_rels/slide100.xml.rels><?xml version="1.0" encoding="UTF-8" standalone="yes"?>
<Relationships xmlns="http://schemas.openxmlformats.org/package/2006/relationships"><Relationship Id="rId8" Type="http://schemas.openxmlformats.org/officeDocument/2006/relationships/chart" Target="../charts/chart200.xml"/><Relationship Id="rId3" Type="http://schemas.openxmlformats.org/officeDocument/2006/relationships/chart" Target="../charts/chart195.xml"/><Relationship Id="rId7" Type="http://schemas.openxmlformats.org/officeDocument/2006/relationships/chart" Target="../charts/chart199.xml"/><Relationship Id="rId2" Type="http://schemas.openxmlformats.org/officeDocument/2006/relationships/notesSlide" Target="../notesSlides/notesSlide94.xml"/><Relationship Id="rId1" Type="http://schemas.openxmlformats.org/officeDocument/2006/relationships/slideLayout" Target="../slideLayouts/slideLayout51.xml"/><Relationship Id="rId6" Type="http://schemas.openxmlformats.org/officeDocument/2006/relationships/chart" Target="../charts/chart198.xml"/><Relationship Id="rId5" Type="http://schemas.openxmlformats.org/officeDocument/2006/relationships/chart" Target="../charts/chart197.xml"/><Relationship Id="rId10" Type="http://schemas.openxmlformats.org/officeDocument/2006/relationships/image" Target="../media/image47.jpeg"/><Relationship Id="rId4" Type="http://schemas.openxmlformats.org/officeDocument/2006/relationships/chart" Target="../charts/chart196.xml"/><Relationship Id="rId9" Type="http://schemas.openxmlformats.org/officeDocument/2006/relationships/chart" Target="../charts/chart201.xml"/></Relationships>
</file>

<file path=ppt/slides/_rels/slide101.xml.rels><?xml version="1.0" encoding="UTF-8" standalone="yes"?>
<Relationships xmlns="http://schemas.openxmlformats.org/package/2006/relationships"><Relationship Id="rId3" Type="http://schemas.openxmlformats.org/officeDocument/2006/relationships/chart" Target="../charts/chart202.xml"/><Relationship Id="rId7" Type="http://schemas.openxmlformats.org/officeDocument/2006/relationships/image" Target="../media/image47.jpeg"/><Relationship Id="rId2" Type="http://schemas.openxmlformats.org/officeDocument/2006/relationships/notesSlide" Target="../notesSlides/notesSlide95.xml"/><Relationship Id="rId1" Type="http://schemas.openxmlformats.org/officeDocument/2006/relationships/slideLayout" Target="../slideLayouts/slideLayout49.xml"/><Relationship Id="rId6" Type="http://schemas.openxmlformats.org/officeDocument/2006/relationships/chart" Target="../charts/chart205.xml"/><Relationship Id="rId5" Type="http://schemas.openxmlformats.org/officeDocument/2006/relationships/chart" Target="../charts/chart204.xml"/><Relationship Id="rId4" Type="http://schemas.openxmlformats.org/officeDocument/2006/relationships/chart" Target="../charts/chart20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image" Target="../media/image31.png"/><Relationship Id="rId3" Type="http://schemas.openxmlformats.org/officeDocument/2006/relationships/slideLayout" Target="../slideLayouts/slideLayout94.xml"/><Relationship Id="rId7" Type="http://schemas.openxmlformats.org/officeDocument/2006/relationships/chart" Target="../charts/chart9.xml"/><Relationship Id="rId12" Type="http://schemas.openxmlformats.org/officeDocument/2006/relationships/image" Target="../media/image30.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notesSlide" Target="../notesSlides/notesSlide10.xml"/><Relationship Id="rId9" Type="http://schemas.openxmlformats.org/officeDocument/2006/relationships/image" Target="../media/image27.png"/><Relationship Id="rId14" Type="http://schemas.openxmlformats.org/officeDocument/2006/relationships/image" Target="../media/image3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chart" Target="../charts/chart28.xml"/></Relationships>
</file>

<file path=ppt/slides/_rels/slide3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chart" Target="../charts/char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chart" Target="../charts/chart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chart" Target="../charts/chart44.xml"/></Relationships>
</file>

<file path=ppt/slides/_rels/slide5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chart" Target="../charts/char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5.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Layout" Target="../slideLayouts/slideLayout6.xml"/><Relationship Id="rId17" Type="http://schemas.openxmlformats.org/officeDocument/2006/relationships/chart" Target="../charts/chart4.xml"/><Relationship Id="rId2" Type="http://schemas.openxmlformats.org/officeDocument/2006/relationships/tags" Target="../tags/tag4.xml"/><Relationship Id="rId16" Type="http://schemas.openxmlformats.org/officeDocument/2006/relationships/chart" Target="../charts/chart3.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chart" Target="../charts/chart2.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chart" Target="../charts/char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chart" Target="../charts/chart52.xml"/></Relationships>
</file>

<file path=ppt/slides/_rels/slide63.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Katie.Kirkwood@ipsos.com" TargetMode="External"/><Relationship Id="rId1" Type="http://schemas.openxmlformats.org/officeDocument/2006/relationships/slideLayout" Target="../slideLayouts/slideLayout46.xml"/><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chart" Target="../charts/chart62.xml"/><Relationship Id="rId7" Type="http://schemas.openxmlformats.org/officeDocument/2006/relationships/chart" Target="../charts/chart66.xml"/><Relationship Id="rId2" Type="http://schemas.openxmlformats.org/officeDocument/2006/relationships/notesSlide" Target="../notesSlides/notesSlide72.xml"/><Relationship Id="rId1" Type="http://schemas.openxmlformats.org/officeDocument/2006/relationships/slideLayout" Target="../slideLayouts/slideLayout32.xml"/><Relationship Id="rId6" Type="http://schemas.openxmlformats.org/officeDocument/2006/relationships/chart" Target="../charts/chart65.xml"/><Relationship Id="rId5" Type="http://schemas.openxmlformats.org/officeDocument/2006/relationships/chart" Target="../charts/chart64.xml"/><Relationship Id="rId10" Type="http://schemas.openxmlformats.org/officeDocument/2006/relationships/image" Target="../media/image42.png"/><Relationship Id="rId4" Type="http://schemas.openxmlformats.org/officeDocument/2006/relationships/chart" Target="../charts/chart63.xml"/><Relationship Id="rId9" Type="http://schemas.openxmlformats.org/officeDocument/2006/relationships/chart" Target="../charts/chart68.xml"/></Relationships>
</file>

<file path=ppt/slides/_rels/slide79.xml.rels><?xml version="1.0" encoding="UTF-8" standalone="yes"?>
<Relationships xmlns="http://schemas.openxmlformats.org/package/2006/relationships"><Relationship Id="rId8" Type="http://schemas.openxmlformats.org/officeDocument/2006/relationships/chart" Target="../charts/chart74.xml"/><Relationship Id="rId3" Type="http://schemas.openxmlformats.org/officeDocument/2006/relationships/chart" Target="../charts/chart69.xml"/><Relationship Id="rId7" Type="http://schemas.openxmlformats.org/officeDocument/2006/relationships/chart" Target="../charts/chart73.xml"/><Relationship Id="rId2" Type="http://schemas.openxmlformats.org/officeDocument/2006/relationships/notesSlide" Target="../notesSlides/notesSlide73.xml"/><Relationship Id="rId1" Type="http://schemas.openxmlformats.org/officeDocument/2006/relationships/slideLayout" Target="../slideLayouts/slideLayout32.xml"/><Relationship Id="rId6" Type="http://schemas.openxmlformats.org/officeDocument/2006/relationships/chart" Target="../charts/chart72.xml"/><Relationship Id="rId5" Type="http://schemas.openxmlformats.org/officeDocument/2006/relationships/chart" Target="../charts/chart71.xml"/><Relationship Id="rId10" Type="http://schemas.openxmlformats.org/officeDocument/2006/relationships/image" Target="../media/image42.png"/><Relationship Id="rId4" Type="http://schemas.openxmlformats.org/officeDocument/2006/relationships/chart" Target="../charts/chart70.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chart" Target="../charts/chart79.xml"/><Relationship Id="rId3" Type="http://schemas.openxmlformats.org/officeDocument/2006/relationships/image" Target="../media/image1.png"/><Relationship Id="rId7" Type="http://schemas.openxmlformats.org/officeDocument/2006/relationships/chart" Target="../charts/chart78.xml"/><Relationship Id="rId2" Type="http://schemas.openxmlformats.org/officeDocument/2006/relationships/notesSlide" Target="../notesSlides/notesSlide74.xml"/><Relationship Id="rId1" Type="http://schemas.openxmlformats.org/officeDocument/2006/relationships/slideLayout" Target="../slideLayouts/slideLayout51.xml"/><Relationship Id="rId6" Type="http://schemas.openxmlformats.org/officeDocument/2006/relationships/chart" Target="../charts/chart77.xml"/><Relationship Id="rId11" Type="http://schemas.openxmlformats.org/officeDocument/2006/relationships/image" Target="../media/image42.png"/><Relationship Id="rId5" Type="http://schemas.openxmlformats.org/officeDocument/2006/relationships/chart" Target="../charts/chart76.xml"/><Relationship Id="rId10" Type="http://schemas.openxmlformats.org/officeDocument/2006/relationships/chart" Target="../charts/chart81.xml"/><Relationship Id="rId4" Type="http://schemas.openxmlformats.org/officeDocument/2006/relationships/chart" Target="../charts/chart75.xml"/><Relationship Id="rId9" Type="http://schemas.openxmlformats.org/officeDocument/2006/relationships/chart" Target="../charts/chart80.xml"/></Relationships>
</file>

<file path=ppt/slides/_rels/slide8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hart" Target="../charts/chart82.xml"/><Relationship Id="rId7"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32.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82.xml.rels><?xml version="1.0" encoding="UTF-8" standalone="yes"?>
<Relationships xmlns="http://schemas.openxmlformats.org/package/2006/relationships"><Relationship Id="rId8" Type="http://schemas.openxmlformats.org/officeDocument/2006/relationships/chart" Target="../charts/chart91.xml"/><Relationship Id="rId3" Type="http://schemas.openxmlformats.org/officeDocument/2006/relationships/chart" Target="../charts/chart86.xml"/><Relationship Id="rId7" Type="http://schemas.openxmlformats.org/officeDocument/2006/relationships/chart" Target="../charts/chart90.xml"/><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chart" Target="../charts/chart89.xml"/><Relationship Id="rId5" Type="http://schemas.openxmlformats.org/officeDocument/2006/relationships/chart" Target="../charts/chart88.xml"/><Relationship Id="rId10" Type="http://schemas.openxmlformats.org/officeDocument/2006/relationships/image" Target="../media/image43.png"/><Relationship Id="rId4" Type="http://schemas.openxmlformats.org/officeDocument/2006/relationships/chart" Target="../charts/chart87.xml"/><Relationship Id="rId9" Type="http://schemas.openxmlformats.org/officeDocument/2006/relationships/chart" Target="../charts/chart92.xml"/></Relationships>
</file>

<file path=ppt/slides/_rels/slide83.xml.rels><?xml version="1.0" encoding="UTF-8" standalone="yes"?>
<Relationships xmlns="http://schemas.openxmlformats.org/package/2006/relationships"><Relationship Id="rId8" Type="http://schemas.openxmlformats.org/officeDocument/2006/relationships/chart" Target="../charts/chart98.xml"/><Relationship Id="rId3" Type="http://schemas.openxmlformats.org/officeDocument/2006/relationships/chart" Target="../charts/chart93.xml"/><Relationship Id="rId7" Type="http://schemas.openxmlformats.org/officeDocument/2006/relationships/chart" Target="../charts/chart97.xml"/><Relationship Id="rId2" Type="http://schemas.openxmlformats.org/officeDocument/2006/relationships/notesSlide" Target="../notesSlides/notesSlide77.xml"/><Relationship Id="rId1" Type="http://schemas.openxmlformats.org/officeDocument/2006/relationships/slideLayout" Target="../slideLayouts/slideLayout51.xml"/><Relationship Id="rId6" Type="http://schemas.openxmlformats.org/officeDocument/2006/relationships/chart" Target="../charts/chart96.xml"/><Relationship Id="rId5" Type="http://schemas.openxmlformats.org/officeDocument/2006/relationships/chart" Target="../charts/chart95.xml"/><Relationship Id="rId4" Type="http://schemas.openxmlformats.org/officeDocument/2006/relationships/chart" Target="../charts/chart94.xml"/><Relationship Id="rId9" Type="http://schemas.openxmlformats.org/officeDocument/2006/relationships/image" Target="../media/image43.png"/></Relationships>
</file>

<file path=ppt/slides/_rels/slide84.xml.rels><?xml version="1.0" encoding="UTF-8" standalone="yes"?>
<Relationships xmlns="http://schemas.openxmlformats.org/package/2006/relationships"><Relationship Id="rId8" Type="http://schemas.openxmlformats.org/officeDocument/2006/relationships/chart" Target="../charts/chart104.xml"/><Relationship Id="rId3" Type="http://schemas.openxmlformats.org/officeDocument/2006/relationships/chart" Target="../charts/chart99.xml"/><Relationship Id="rId7"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51.xml"/><Relationship Id="rId6" Type="http://schemas.openxmlformats.org/officeDocument/2006/relationships/chart" Target="../charts/chart102.xml"/><Relationship Id="rId5" Type="http://schemas.openxmlformats.org/officeDocument/2006/relationships/chart" Target="../charts/chart101.xml"/><Relationship Id="rId10" Type="http://schemas.openxmlformats.org/officeDocument/2006/relationships/image" Target="../media/image43.png"/><Relationship Id="rId4" Type="http://schemas.openxmlformats.org/officeDocument/2006/relationships/chart" Target="../charts/chart100.xml"/><Relationship Id="rId9" Type="http://schemas.openxmlformats.org/officeDocument/2006/relationships/chart" Target="../charts/chart105.xml"/></Relationships>
</file>

<file path=ppt/slides/_rels/slide85.xml.rels><?xml version="1.0" encoding="UTF-8" standalone="yes"?>
<Relationships xmlns="http://schemas.openxmlformats.org/package/2006/relationships"><Relationship Id="rId3" Type="http://schemas.openxmlformats.org/officeDocument/2006/relationships/chart" Target="../charts/chart106.xml"/><Relationship Id="rId7"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49.xml"/><Relationship Id="rId6" Type="http://schemas.openxmlformats.org/officeDocument/2006/relationships/chart" Target="../charts/chart109.xml"/><Relationship Id="rId5" Type="http://schemas.openxmlformats.org/officeDocument/2006/relationships/chart" Target="../charts/chart108.xml"/><Relationship Id="rId4" Type="http://schemas.openxmlformats.org/officeDocument/2006/relationships/chart" Target="../charts/chart107.xml"/></Relationships>
</file>

<file path=ppt/slides/_rels/slide86.xml.rels><?xml version="1.0" encoding="UTF-8" standalone="yes"?>
<Relationships xmlns="http://schemas.openxmlformats.org/package/2006/relationships"><Relationship Id="rId8" Type="http://schemas.openxmlformats.org/officeDocument/2006/relationships/chart" Target="../charts/chart115.xml"/><Relationship Id="rId3" Type="http://schemas.openxmlformats.org/officeDocument/2006/relationships/chart" Target="../charts/chart110.xml"/><Relationship Id="rId7" Type="http://schemas.openxmlformats.org/officeDocument/2006/relationships/chart" Target="../charts/chart114.xml"/><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chart" Target="../charts/chart113.xml"/><Relationship Id="rId5" Type="http://schemas.openxmlformats.org/officeDocument/2006/relationships/chart" Target="../charts/chart112.xml"/><Relationship Id="rId10" Type="http://schemas.openxmlformats.org/officeDocument/2006/relationships/image" Target="../media/image44.png"/><Relationship Id="rId4" Type="http://schemas.openxmlformats.org/officeDocument/2006/relationships/chart" Target="../charts/chart111.xml"/><Relationship Id="rId9" Type="http://schemas.openxmlformats.org/officeDocument/2006/relationships/chart" Target="../charts/chart116.xml"/></Relationships>
</file>

<file path=ppt/slides/_rels/slide87.xml.rels><?xml version="1.0" encoding="UTF-8" standalone="yes"?>
<Relationships xmlns="http://schemas.openxmlformats.org/package/2006/relationships"><Relationship Id="rId8" Type="http://schemas.openxmlformats.org/officeDocument/2006/relationships/chart" Target="../charts/chart122.xml"/><Relationship Id="rId3" Type="http://schemas.openxmlformats.org/officeDocument/2006/relationships/chart" Target="../charts/chart117.xml"/><Relationship Id="rId7" Type="http://schemas.openxmlformats.org/officeDocument/2006/relationships/chart" Target="../charts/chart121.xml"/><Relationship Id="rId2" Type="http://schemas.openxmlformats.org/officeDocument/2006/relationships/notesSlide" Target="../notesSlides/notesSlide81.xml"/><Relationship Id="rId1" Type="http://schemas.openxmlformats.org/officeDocument/2006/relationships/slideLayout" Target="../slideLayouts/slideLayout51.xml"/><Relationship Id="rId6" Type="http://schemas.openxmlformats.org/officeDocument/2006/relationships/chart" Target="../charts/chart120.xml"/><Relationship Id="rId5" Type="http://schemas.openxmlformats.org/officeDocument/2006/relationships/chart" Target="../charts/chart119.xml"/><Relationship Id="rId4" Type="http://schemas.openxmlformats.org/officeDocument/2006/relationships/chart" Target="../charts/chart118.xml"/><Relationship Id="rId9" Type="http://schemas.openxmlformats.org/officeDocument/2006/relationships/image" Target="../media/image44.png"/></Relationships>
</file>

<file path=ppt/slides/_rels/slide88.xml.rels><?xml version="1.0" encoding="UTF-8" standalone="yes"?>
<Relationships xmlns="http://schemas.openxmlformats.org/package/2006/relationships"><Relationship Id="rId8" Type="http://schemas.openxmlformats.org/officeDocument/2006/relationships/chart" Target="../charts/chart128.xml"/><Relationship Id="rId3" Type="http://schemas.openxmlformats.org/officeDocument/2006/relationships/chart" Target="../charts/chart123.xml"/><Relationship Id="rId7" Type="http://schemas.openxmlformats.org/officeDocument/2006/relationships/chart" Target="../charts/chart127.xml"/><Relationship Id="rId2" Type="http://schemas.openxmlformats.org/officeDocument/2006/relationships/notesSlide" Target="../notesSlides/notesSlide82.xml"/><Relationship Id="rId1" Type="http://schemas.openxmlformats.org/officeDocument/2006/relationships/slideLayout" Target="../slideLayouts/slideLayout51.xml"/><Relationship Id="rId6" Type="http://schemas.openxmlformats.org/officeDocument/2006/relationships/chart" Target="../charts/chart126.xml"/><Relationship Id="rId5" Type="http://schemas.openxmlformats.org/officeDocument/2006/relationships/chart" Target="../charts/chart125.xml"/><Relationship Id="rId10" Type="http://schemas.openxmlformats.org/officeDocument/2006/relationships/image" Target="../media/image44.png"/><Relationship Id="rId4" Type="http://schemas.openxmlformats.org/officeDocument/2006/relationships/chart" Target="../charts/chart124.xml"/><Relationship Id="rId9" Type="http://schemas.openxmlformats.org/officeDocument/2006/relationships/chart" Target="../charts/chart129.xml"/></Relationships>
</file>

<file path=ppt/slides/_rels/slide89.xml.rels><?xml version="1.0" encoding="UTF-8" standalone="yes"?>
<Relationships xmlns="http://schemas.openxmlformats.org/package/2006/relationships"><Relationship Id="rId3" Type="http://schemas.openxmlformats.org/officeDocument/2006/relationships/chart" Target="../charts/chart130.xml"/><Relationship Id="rId7"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49.xml"/><Relationship Id="rId6" Type="http://schemas.openxmlformats.org/officeDocument/2006/relationships/chart" Target="../charts/chart133.xml"/><Relationship Id="rId5" Type="http://schemas.openxmlformats.org/officeDocument/2006/relationships/chart" Target="../charts/chart132.xml"/><Relationship Id="rId4" Type="http://schemas.openxmlformats.org/officeDocument/2006/relationships/chart" Target="../charts/chart131.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96.xml"/><Relationship Id="rId5" Type="http://schemas.openxmlformats.org/officeDocument/2006/relationships/image" Target="../media/image24.sv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8" Type="http://schemas.openxmlformats.org/officeDocument/2006/relationships/chart" Target="../charts/chart139.xml"/><Relationship Id="rId3" Type="http://schemas.openxmlformats.org/officeDocument/2006/relationships/chart" Target="../charts/chart134.xml"/><Relationship Id="rId7" Type="http://schemas.openxmlformats.org/officeDocument/2006/relationships/chart" Target="../charts/chart138.xml"/><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chart" Target="../charts/chart137.xml"/><Relationship Id="rId5" Type="http://schemas.openxmlformats.org/officeDocument/2006/relationships/chart" Target="../charts/chart136.xml"/><Relationship Id="rId10" Type="http://schemas.openxmlformats.org/officeDocument/2006/relationships/image" Target="../media/image45.jpeg"/><Relationship Id="rId4" Type="http://schemas.openxmlformats.org/officeDocument/2006/relationships/chart" Target="../charts/chart135.xml"/><Relationship Id="rId9" Type="http://schemas.openxmlformats.org/officeDocument/2006/relationships/chart" Target="../charts/chart140.xml"/></Relationships>
</file>

<file path=ppt/slides/_rels/slide91.xml.rels><?xml version="1.0" encoding="UTF-8" standalone="yes"?>
<Relationships xmlns="http://schemas.openxmlformats.org/package/2006/relationships"><Relationship Id="rId8" Type="http://schemas.openxmlformats.org/officeDocument/2006/relationships/chart" Target="../charts/chart146.xml"/><Relationship Id="rId3" Type="http://schemas.openxmlformats.org/officeDocument/2006/relationships/chart" Target="../charts/chart141.xml"/><Relationship Id="rId7" Type="http://schemas.openxmlformats.org/officeDocument/2006/relationships/chart" Target="../charts/chart145.xml"/><Relationship Id="rId2" Type="http://schemas.openxmlformats.org/officeDocument/2006/relationships/notesSlide" Target="../notesSlides/notesSlide85.xml"/><Relationship Id="rId1" Type="http://schemas.openxmlformats.org/officeDocument/2006/relationships/slideLayout" Target="../slideLayouts/slideLayout51.xml"/><Relationship Id="rId6" Type="http://schemas.openxmlformats.org/officeDocument/2006/relationships/chart" Target="../charts/chart144.xml"/><Relationship Id="rId5" Type="http://schemas.openxmlformats.org/officeDocument/2006/relationships/chart" Target="../charts/chart143.xml"/><Relationship Id="rId4" Type="http://schemas.openxmlformats.org/officeDocument/2006/relationships/chart" Target="../charts/chart142.xml"/><Relationship Id="rId9" Type="http://schemas.openxmlformats.org/officeDocument/2006/relationships/image" Target="../media/image45.jpeg"/></Relationships>
</file>

<file path=ppt/slides/_rels/slide92.xml.rels><?xml version="1.0" encoding="UTF-8" standalone="yes"?>
<Relationships xmlns="http://schemas.openxmlformats.org/package/2006/relationships"><Relationship Id="rId8" Type="http://schemas.openxmlformats.org/officeDocument/2006/relationships/chart" Target="../charts/chart152.xml"/><Relationship Id="rId3" Type="http://schemas.openxmlformats.org/officeDocument/2006/relationships/chart" Target="../charts/chart147.xml"/><Relationship Id="rId7" Type="http://schemas.openxmlformats.org/officeDocument/2006/relationships/chart" Target="../charts/chart151.xml"/><Relationship Id="rId2" Type="http://schemas.openxmlformats.org/officeDocument/2006/relationships/notesSlide" Target="../notesSlides/notesSlide86.xml"/><Relationship Id="rId1" Type="http://schemas.openxmlformats.org/officeDocument/2006/relationships/slideLayout" Target="../slideLayouts/slideLayout51.xml"/><Relationship Id="rId6" Type="http://schemas.openxmlformats.org/officeDocument/2006/relationships/chart" Target="../charts/chart150.xml"/><Relationship Id="rId5" Type="http://schemas.openxmlformats.org/officeDocument/2006/relationships/chart" Target="../charts/chart149.xml"/><Relationship Id="rId10" Type="http://schemas.openxmlformats.org/officeDocument/2006/relationships/image" Target="../media/image45.jpeg"/><Relationship Id="rId4" Type="http://schemas.openxmlformats.org/officeDocument/2006/relationships/chart" Target="../charts/chart148.xml"/><Relationship Id="rId9" Type="http://schemas.openxmlformats.org/officeDocument/2006/relationships/chart" Target="../charts/chart153.xml"/></Relationships>
</file>

<file path=ppt/slides/_rels/slide93.xml.rels><?xml version="1.0" encoding="UTF-8" standalone="yes"?>
<Relationships xmlns="http://schemas.openxmlformats.org/package/2006/relationships"><Relationship Id="rId3" Type="http://schemas.openxmlformats.org/officeDocument/2006/relationships/chart" Target="../charts/chart154.xml"/><Relationship Id="rId7" Type="http://schemas.openxmlformats.org/officeDocument/2006/relationships/image" Target="../media/image45.jpeg"/><Relationship Id="rId2" Type="http://schemas.openxmlformats.org/officeDocument/2006/relationships/notesSlide" Target="../notesSlides/notesSlide87.xml"/><Relationship Id="rId1" Type="http://schemas.openxmlformats.org/officeDocument/2006/relationships/slideLayout" Target="../slideLayouts/slideLayout49.xml"/><Relationship Id="rId6" Type="http://schemas.openxmlformats.org/officeDocument/2006/relationships/chart" Target="../charts/chart157.xml"/><Relationship Id="rId5" Type="http://schemas.openxmlformats.org/officeDocument/2006/relationships/chart" Target="../charts/chart156.xml"/><Relationship Id="rId4" Type="http://schemas.openxmlformats.org/officeDocument/2006/relationships/chart" Target="../charts/chart155.xml"/></Relationships>
</file>

<file path=ppt/slides/_rels/slide94.xml.rels><?xml version="1.0" encoding="UTF-8" standalone="yes"?>
<Relationships xmlns="http://schemas.openxmlformats.org/package/2006/relationships"><Relationship Id="rId8" Type="http://schemas.openxmlformats.org/officeDocument/2006/relationships/chart" Target="../charts/chart163.xml"/><Relationship Id="rId3" Type="http://schemas.openxmlformats.org/officeDocument/2006/relationships/chart" Target="../charts/chart158.xml"/><Relationship Id="rId7" Type="http://schemas.openxmlformats.org/officeDocument/2006/relationships/chart" Target="../charts/chart162.xm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chart" Target="../charts/chart161.xml"/><Relationship Id="rId5" Type="http://schemas.openxmlformats.org/officeDocument/2006/relationships/chart" Target="../charts/chart160.xml"/><Relationship Id="rId10" Type="http://schemas.openxmlformats.org/officeDocument/2006/relationships/image" Target="../media/image46.jpeg"/><Relationship Id="rId4" Type="http://schemas.openxmlformats.org/officeDocument/2006/relationships/chart" Target="../charts/chart159.xml"/><Relationship Id="rId9" Type="http://schemas.openxmlformats.org/officeDocument/2006/relationships/chart" Target="../charts/chart164.xml"/></Relationships>
</file>

<file path=ppt/slides/_rels/slide95.xml.rels><?xml version="1.0" encoding="UTF-8" standalone="yes"?>
<Relationships xmlns="http://schemas.openxmlformats.org/package/2006/relationships"><Relationship Id="rId8" Type="http://schemas.openxmlformats.org/officeDocument/2006/relationships/chart" Target="../charts/chart170.xml"/><Relationship Id="rId3" Type="http://schemas.openxmlformats.org/officeDocument/2006/relationships/chart" Target="../charts/chart165.xml"/><Relationship Id="rId7" Type="http://schemas.openxmlformats.org/officeDocument/2006/relationships/chart" Target="../charts/chart169.xml"/><Relationship Id="rId2" Type="http://schemas.openxmlformats.org/officeDocument/2006/relationships/notesSlide" Target="../notesSlides/notesSlide89.xml"/><Relationship Id="rId1" Type="http://schemas.openxmlformats.org/officeDocument/2006/relationships/slideLayout" Target="../slideLayouts/slideLayout51.xml"/><Relationship Id="rId6" Type="http://schemas.openxmlformats.org/officeDocument/2006/relationships/chart" Target="../charts/chart168.xml"/><Relationship Id="rId5" Type="http://schemas.openxmlformats.org/officeDocument/2006/relationships/chart" Target="../charts/chart167.xml"/><Relationship Id="rId4" Type="http://schemas.openxmlformats.org/officeDocument/2006/relationships/chart" Target="../charts/chart166.xml"/><Relationship Id="rId9" Type="http://schemas.openxmlformats.org/officeDocument/2006/relationships/image" Target="../media/image46.jpeg"/></Relationships>
</file>

<file path=ppt/slides/_rels/slide96.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90.xml"/><Relationship Id="rId1" Type="http://schemas.openxmlformats.org/officeDocument/2006/relationships/slideLayout" Target="../slideLayouts/slideLayout51.xml"/><Relationship Id="rId6" Type="http://schemas.openxmlformats.org/officeDocument/2006/relationships/chart" Target="../charts/chart174.xml"/><Relationship Id="rId5" Type="http://schemas.openxmlformats.org/officeDocument/2006/relationships/chart" Target="../charts/chart173.xml"/><Relationship Id="rId10" Type="http://schemas.openxmlformats.org/officeDocument/2006/relationships/image" Target="../media/image46.jpeg"/><Relationship Id="rId4" Type="http://schemas.openxmlformats.org/officeDocument/2006/relationships/chart" Target="../charts/chart172.xml"/><Relationship Id="rId9" Type="http://schemas.openxmlformats.org/officeDocument/2006/relationships/chart" Target="../charts/chart177.xml"/></Relationships>
</file>

<file path=ppt/slides/_rels/slide97.xml.rels><?xml version="1.0" encoding="UTF-8" standalone="yes"?>
<Relationships xmlns="http://schemas.openxmlformats.org/package/2006/relationships"><Relationship Id="rId3" Type="http://schemas.openxmlformats.org/officeDocument/2006/relationships/chart" Target="../charts/chart178.xml"/><Relationship Id="rId7" Type="http://schemas.openxmlformats.org/officeDocument/2006/relationships/image" Target="../media/image46.jpeg"/><Relationship Id="rId2" Type="http://schemas.openxmlformats.org/officeDocument/2006/relationships/notesSlide" Target="../notesSlides/notesSlide91.xml"/><Relationship Id="rId1" Type="http://schemas.openxmlformats.org/officeDocument/2006/relationships/slideLayout" Target="../slideLayouts/slideLayout49.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s>
</file>

<file path=ppt/slides/_rels/slide98.xml.rels><?xml version="1.0" encoding="UTF-8" standalone="yes"?>
<Relationships xmlns="http://schemas.openxmlformats.org/package/2006/relationships"><Relationship Id="rId8" Type="http://schemas.openxmlformats.org/officeDocument/2006/relationships/chart" Target="../charts/chart187.xml"/><Relationship Id="rId3" Type="http://schemas.openxmlformats.org/officeDocument/2006/relationships/chart" Target="../charts/chart182.xml"/><Relationship Id="rId7" Type="http://schemas.openxmlformats.org/officeDocument/2006/relationships/chart" Target="../charts/chart186.xml"/><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chart" Target="../charts/chart185.xml"/><Relationship Id="rId5" Type="http://schemas.openxmlformats.org/officeDocument/2006/relationships/chart" Target="../charts/chart184.xml"/><Relationship Id="rId10" Type="http://schemas.openxmlformats.org/officeDocument/2006/relationships/image" Target="../media/image47.jpeg"/><Relationship Id="rId4" Type="http://schemas.openxmlformats.org/officeDocument/2006/relationships/chart" Target="../charts/chart183.xml"/><Relationship Id="rId9" Type="http://schemas.openxmlformats.org/officeDocument/2006/relationships/chart" Target="../charts/chart188.xml"/></Relationships>
</file>

<file path=ppt/slides/_rels/slide99.xml.rels><?xml version="1.0" encoding="UTF-8" standalone="yes"?>
<Relationships xmlns="http://schemas.openxmlformats.org/package/2006/relationships"><Relationship Id="rId8" Type="http://schemas.openxmlformats.org/officeDocument/2006/relationships/chart" Target="../charts/chart194.xml"/><Relationship Id="rId3" Type="http://schemas.openxmlformats.org/officeDocument/2006/relationships/chart" Target="../charts/chart189.xml"/><Relationship Id="rId7" Type="http://schemas.openxmlformats.org/officeDocument/2006/relationships/chart" Target="../charts/chart193.xml"/><Relationship Id="rId2" Type="http://schemas.openxmlformats.org/officeDocument/2006/relationships/notesSlide" Target="../notesSlides/notesSlide93.xml"/><Relationship Id="rId1" Type="http://schemas.openxmlformats.org/officeDocument/2006/relationships/slideLayout" Target="../slideLayouts/slideLayout51.xml"/><Relationship Id="rId6" Type="http://schemas.openxmlformats.org/officeDocument/2006/relationships/chart" Target="../charts/chart192.xml"/><Relationship Id="rId5" Type="http://schemas.openxmlformats.org/officeDocument/2006/relationships/chart" Target="../charts/chart191.xml"/><Relationship Id="rId4" Type="http://schemas.openxmlformats.org/officeDocument/2006/relationships/chart" Target="../charts/chart190.xml"/><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DE67DD-2173-5586-B9BD-8A8BD3154D08}"/>
              </a:ext>
            </a:extLst>
          </p:cNvPr>
          <p:cNvSpPr>
            <a:spLocks noGrp="1"/>
          </p:cNvSpPr>
          <p:nvPr>
            <p:ph type="title"/>
          </p:nvPr>
        </p:nvSpPr>
        <p:spPr>
          <a:xfrm>
            <a:off x="432000" y="841392"/>
            <a:ext cx="5664000" cy="1945238"/>
          </a:xfrm>
        </p:spPr>
        <p:txBody>
          <a:bodyPr vert="horz" wrap="square" lIns="0" tIns="0" rIns="0" bIns="0" rtlCol="0" anchor="t">
            <a:noAutofit/>
          </a:bodyPr>
          <a:lstStyle/>
          <a:p>
            <a:r>
              <a:rPr lang="en-US" b="0"/>
              <a:t>Worldview</a:t>
            </a:r>
            <a:br>
              <a:rPr lang="en-US" b="0"/>
            </a:br>
            <a:r>
              <a:rPr lang="en-US" b="0" err="1"/>
              <a:t>Dóchas</a:t>
            </a:r>
            <a:r>
              <a:rPr lang="en-US" b="0"/>
              <a:t> Public Engagement Survey</a:t>
            </a:r>
            <a:br>
              <a:rPr lang="en-US" b="0"/>
            </a:br>
            <a:endParaRPr lang="en-GB" b="0"/>
          </a:p>
        </p:txBody>
      </p:sp>
      <p:sp>
        <p:nvSpPr>
          <p:cNvPr id="29" name="Text Placeholder 28">
            <a:extLst>
              <a:ext uri="{FF2B5EF4-FFF2-40B4-BE49-F238E27FC236}">
                <a16:creationId xmlns:a16="http://schemas.microsoft.com/office/drawing/2014/main" id="{AD142655-6C80-74F2-3FC7-414E43FED1A7}"/>
              </a:ext>
            </a:extLst>
          </p:cNvPr>
          <p:cNvSpPr>
            <a:spLocks noGrp="1"/>
          </p:cNvSpPr>
          <p:nvPr>
            <p:ph type="body" sz="quarter" idx="12"/>
          </p:nvPr>
        </p:nvSpPr>
        <p:spPr>
          <a:xfrm>
            <a:off x="431800" y="3476522"/>
            <a:ext cx="3851275" cy="610112"/>
          </a:xfrm>
        </p:spPr>
        <p:txBody>
          <a:bodyPr vert="horz" lIns="0" tIns="0" rIns="0" bIns="0" rtlCol="0" anchor="t">
            <a:noAutofit/>
          </a:bodyPr>
          <a:lstStyle/>
          <a:p>
            <a:r>
              <a:rPr lang="en-IE"/>
              <a:t>2026 Research</a:t>
            </a:r>
            <a:endParaRPr lang="en-GB"/>
          </a:p>
        </p:txBody>
      </p:sp>
      <p:sp>
        <p:nvSpPr>
          <p:cNvPr id="27" name="TextBox 26">
            <a:extLst>
              <a:ext uri="{FF2B5EF4-FFF2-40B4-BE49-F238E27FC236}">
                <a16:creationId xmlns:a16="http://schemas.microsoft.com/office/drawing/2014/main" id="{C8156D8E-FE87-2AB6-CD0F-996978C0AE0E}"/>
              </a:ext>
            </a:extLst>
          </p:cNvPr>
          <p:cNvSpPr txBox="1"/>
          <p:nvPr/>
        </p:nvSpPr>
        <p:spPr>
          <a:xfrm>
            <a:off x="430555" y="4086633"/>
            <a:ext cx="4153971"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a:solidFill>
                  <a:prstClr val="white"/>
                </a:solidFill>
                <a:effectLst>
                  <a:outerShdw blurRad="38100" dist="38100" dir="2700000" algn="tl">
                    <a:srgbClr val="000000">
                      <a:alpha val="43137"/>
                    </a:srgbClr>
                  </a:outerShdw>
                </a:effectLst>
                <a:latin typeface="Barlow"/>
              </a:rPr>
              <a:t>25-101965</a:t>
            </a:r>
            <a:endParaRPr kumimoji="0" lang="en-IE"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arl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arlow"/>
                <a:ea typeface="+mn-ea"/>
                <a:cs typeface="+mn-cs"/>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a:solidFill>
                  <a:prstClr val="white"/>
                </a:solidFill>
                <a:effectLst>
                  <a:outerShdw blurRad="38100" dist="38100" dir="2700000" algn="tl">
                    <a:srgbClr val="000000">
                      <a:alpha val="43137"/>
                    </a:srgbClr>
                  </a:outerShdw>
                </a:effectLst>
                <a:latin typeface="Barlow"/>
              </a:rPr>
              <a:t>Katie Kirkwood</a:t>
            </a:r>
            <a:endParaRPr kumimoji="0" lang="en-IE"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arlow"/>
              <a:ea typeface="+mn-ea"/>
              <a:cs typeface="+mn-cs"/>
            </a:endParaRPr>
          </a:p>
        </p:txBody>
      </p:sp>
      <p:sp>
        <p:nvSpPr>
          <p:cNvPr id="26" name="TextBox 25">
            <a:extLst>
              <a:ext uri="{FF2B5EF4-FFF2-40B4-BE49-F238E27FC236}">
                <a16:creationId xmlns:a16="http://schemas.microsoft.com/office/drawing/2014/main" id="{74BA5268-2853-0280-7DD8-033F7F894E42}"/>
              </a:ext>
            </a:extLst>
          </p:cNvPr>
          <p:cNvSpPr txBox="1"/>
          <p:nvPr/>
        </p:nvSpPr>
        <p:spPr>
          <a:xfrm>
            <a:off x="430556" y="5294028"/>
            <a:ext cx="223644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prstClr val="white"/>
                </a:solidFill>
                <a:latin typeface="Barlow"/>
              </a:rPr>
              <a:t>April 2026</a:t>
            </a:r>
            <a:endParaRPr kumimoji="0" lang="en-GB" sz="1600" b="0" i="0" u="none" strike="noStrike" kern="1200" cap="none" spc="0" normalizeH="0" baseline="0" noProof="0">
              <a:ln>
                <a:noFill/>
              </a:ln>
              <a:solidFill>
                <a:prstClr val="white"/>
              </a:solidFill>
              <a:effectLst/>
              <a:uLnTx/>
              <a:uFillTx/>
              <a:latin typeface="Barlow"/>
              <a:ea typeface="+mn-ea"/>
              <a:cs typeface="+mn-cs"/>
            </a:endParaRPr>
          </a:p>
        </p:txBody>
      </p:sp>
      <p:sp>
        <p:nvSpPr>
          <p:cNvPr id="11" name="Right Triangle 10">
            <a:extLst>
              <a:ext uri="{FF2B5EF4-FFF2-40B4-BE49-F238E27FC236}">
                <a16:creationId xmlns:a16="http://schemas.microsoft.com/office/drawing/2014/main" id="{E8C2CACD-E824-DE3B-60FE-427B751999B5}"/>
              </a:ext>
              <a:ext uri="{C183D7F6-B498-43B3-948B-1728B52AA6E4}">
                <adec:decorative xmlns:adec="http://schemas.microsoft.com/office/drawing/2017/decorative" val="1"/>
              </a:ext>
            </a:extLst>
          </p:cNvPr>
          <p:cNvSpPr/>
          <p:nvPr/>
        </p:nvSpPr>
        <p:spPr>
          <a:xfrm rot="16200000">
            <a:off x="8661370" y="3324649"/>
            <a:ext cx="3492560" cy="3594098"/>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Barlow"/>
              <a:ea typeface="+mn-ea"/>
              <a:cs typeface="+mn-cs"/>
            </a:endParaRPr>
          </a:p>
        </p:txBody>
      </p:sp>
      <p:sp>
        <p:nvSpPr>
          <p:cNvPr id="9" name="Freeform: Shape 8">
            <a:extLst>
              <a:ext uri="{FF2B5EF4-FFF2-40B4-BE49-F238E27FC236}">
                <a16:creationId xmlns:a16="http://schemas.microsoft.com/office/drawing/2014/main" id="{CEC544CE-DA48-E496-5DA5-4BEDD3E45634}"/>
              </a:ext>
              <a:ext uri="{C183D7F6-B498-43B3-948B-1728B52AA6E4}">
                <adec:decorative xmlns:adec="http://schemas.microsoft.com/office/drawing/2017/decorative" val="1"/>
              </a:ext>
            </a:extLst>
          </p:cNvPr>
          <p:cNvSpPr/>
          <p:nvPr/>
        </p:nvSpPr>
        <p:spPr>
          <a:xfrm rot="8100000">
            <a:off x="7902608" y="5576008"/>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Barlow"/>
              <a:ea typeface="+mn-ea"/>
              <a:cs typeface="+mn-cs"/>
            </a:endParaRPr>
          </a:p>
        </p:txBody>
      </p:sp>
      <p:sp>
        <p:nvSpPr>
          <p:cNvPr id="20" name="Freeform: Shape 19">
            <a:extLst>
              <a:ext uri="{FF2B5EF4-FFF2-40B4-BE49-F238E27FC236}">
                <a16:creationId xmlns:a16="http://schemas.microsoft.com/office/drawing/2014/main" id="{D96FD40F-EE17-C82C-82CB-DF36F7A95CF6}"/>
              </a:ext>
              <a:ext uri="{C183D7F6-B498-43B3-948B-1728B52AA6E4}">
                <adec:decorative xmlns:adec="http://schemas.microsoft.com/office/drawing/2017/decorative" val="1"/>
              </a:ext>
            </a:extLst>
          </p:cNvPr>
          <p:cNvSpPr/>
          <p:nvPr/>
        </p:nvSpPr>
        <p:spPr>
          <a:xfrm rot="18900000">
            <a:off x="6149040" y="431596"/>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Barlow"/>
              <a:ea typeface="+mn-ea"/>
              <a:cs typeface="+mn-cs"/>
            </a:endParaRPr>
          </a:p>
        </p:txBody>
      </p:sp>
      <p:sp>
        <p:nvSpPr>
          <p:cNvPr id="2" name="Classification">
            <a:extLst>
              <a:ext uri="{FF2B5EF4-FFF2-40B4-BE49-F238E27FC236}">
                <a16:creationId xmlns:a16="http://schemas.microsoft.com/office/drawing/2014/main" id="{B127AAF8-966B-58DA-AC4F-5A8E8B43BF2C}"/>
              </a:ext>
              <a:ext uri="{C183D7F6-B498-43B3-948B-1728B52AA6E4}">
                <adec:decorative xmlns:adec="http://schemas.microsoft.com/office/drawing/2017/decorative" val="1"/>
              </a:ext>
            </a:extLst>
          </p:cNvPr>
          <p:cNvSpPr txBox="1">
            <a:spLocks/>
          </p:cNvSpPr>
          <p:nvPr/>
        </p:nvSpPr>
        <p:spPr>
          <a:xfrm>
            <a:off x="440937" y="6251108"/>
            <a:ext cx="16603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Barlow"/>
                <a:ea typeface="+mn-ea"/>
                <a:cs typeface="+mn-cs"/>
              </a:rPr>
              <a:t>© Ipsos B&amp;A  | Dóchas Public Engagement Survey | April 2026 | Internal | Strictly Confidential</a:t>
            </a:r>
            <a:endParaRPr kumimoji="0" lang="en-GB" sz="800" b="0" i="0" u="none" strike="noStrike" kern="1200" cap="none" spc="0" normalizeH="0" baseline="0" noProof="0">
              <a:ln>
                <a:noFill/>
              </a:ln>
              <a:solidFill>
                <a:prstClr val="white"/>
              </a:solidFill>
              <a:effectLst/>
              <a:uLnTx/>
              <a:uFillTx/>
              <a:latin typeface="Barlow"/>
              <a:ea typeface="+mn-ea"/>
              <a:cs typeface="+mn-cs"/>
            </a:endParaRPr>
          </a:p>
        </p:txBody>
      </p:sp>
      <p:pic>
        <p:nvPicPr>
          <p:cNvPr id="5" name="Picture 4" descr="A blue and black logo&#10;&#10;Description automatically generated">
            <a:extLst>
              <a:ext uri="{FF2B5EF4-FFF2-40B4-BE49-F238E27FC236}">
                <a16:creationId xmlns:a16="http://schemas.microsoft.com/office/drawing/2014/main" id="{FFDE06DB-58B7-8CC4-C57A-E6F933958B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14598" y="6208488"/>
            <a:ext cx="908051" cy="432000"/>
          </a:xfrm>
          <a:prstGeom prst="rect">
            <a:avLst/>
          </a:prstGeom>
        </p:spPr>
      </p:pic>
    </p:spTree>
    <p:extLst>
      <p:ext uri="{BB962C8B-B14F-4D97-AF65-F5344CB8AC3E}">
        <p14:creationId xmlns:p14="http://schemas.microsoft.com/office/powerpoint/2010/main" val="28104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C6E5A0-F4B1-4AD5-2339-379C0115B189}"/>
              </a:ext>
            </a:extLst>
          </p:cNvPr>
          <p:cNvSpPr/>
          <p:nvPr/>
        </p:nvSpPr>
        <p:spPr>
          <a:xfrm>
            <a:off x="-9725" y="0"/>
            <a:ext cx="122017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Barlow"/>
              <a:ea typeface="+mn-ea"/>
              <a:cs typeface="+mn-cs"/>
            </a:endParaRPr>
          </a:p>
        </p:txBody>
      </p:sp>
      <p:pic>
        <p:nvPicPr>
          <p:cNvPr id="6" name="Picture 5" descr="A close up of an animal&#10;&#10;Description automatically generated">
            <a:extLst>
              <a:ext uri="{FF2B5EF4-FFF2-40B4-BE49-F238E27FC236}">
                <a16:creationId xmlns:a16="http://schemas.microsoft.com/office/drawing/2014/main" id="{0E7141D3-5440-A888-97AC-A69BD96DAC65}"/>
              </a:ext>
            </a:extLst>
          </p:cNvPr>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41104" y="4849127"/>
            <a:ext cx="552358" cy="736476"/>
          </a:xfrm>
          <a:prstGeom prst="rect">
            <a:avLst/>
          </a:prstGeom>
        </p:spPr>
      </p:pic>
      <p:sp>
        <p:nvSpPr>
          <p:cNvPr id="18" name="Rectangle 17">
            <a:extLst>
              <a:ext uri="{FF2B5EF4-FFF2-40B4-BE49-F238E27FC236}">
                <a16:creationId xmlns:a16="http://schemas.microsoft.com/office/drawing/2014/main" id="{BC318FAC-D84A-481C-A376-29470F29E3FC}"/>
              </a:ext>
            </a:extLst>
          </p:cNvPr>
          <p:cNvSpPr/>
          <p:nvPr/>
        </p:nvSpPr>
        <p:spPr>
          <a:xfrm>
            <a:off x="56571" y="1291740"/>
            <a:ext cx="7465262" cy="1331666"/>
          </a:xfrm>
          <a:prstGeom prst="rect">
            <a:avLst/>
          </a:prstGeom>
          <a:solidFill>
            <a:schemeClr val="bg1"/>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70" b="1" i="0" u="none" strike="noStrike" kern="1200" cap="none" spc="0" normalizeH="0" baseline="0" noProof="0">
                <a:ln>
                  <a:noFill/>
                </a:ln>
                <a:solidFill>
                  <a:srgbClr val="29B2E3"/>
                </a:solidFill>
                <a:effectLst/>
                <a:uLnTx/>
                <a:uFillTx/>
                <a:latin typeface="Barlow"/>
                <a:ea typeface="+mn-ea"/>
                <a:cs typeface="+mn-cs"/>
              </a:rPr>
              <a:t>	</a:t>
            </a:r>
            <a:endParaRPr kumimoji="0" lang="en-IE" sz="1200" b="1" i="0" u="none" strike="noStrike" kern="1200" cap="none" spc="0" normalizeH="0" baseline="0" noProof="0">
              <a:ln>
                <a:noFill/>
              </a:ln>
              <a:solidFill>
                <a:srgbClr val="E50158"/>
              </a:solidFill>
              <a:effectLst/>
              <a:uLnTx/>
              <a:uFillTx/>
              <a:latin typeface="Barlow"/>
              <a:ea typeface="+mn-ea"/>
              <a:cs typeface="+mn-cs"/>
            </a:endParaRPr>
          </a:p>
        </p:txBody>
      </p:sp>
      <p:graphicFrame>
        <p:nvGraphicFramePr>
          <p:cNvPr id="3" name="Table 3">
            <a:extLst>
              <a:ext uri="{FF2B5EF4-FFF2-40B4-BE49-F238E27FC236}">
                <a16:creationId xmlns:a16="http://schemas.microsoft.com/office/drawing/2014/main" id="{59F589C9-7AF5-4CB9-9161-9350596AA9F3}"/>
              </a:ext>
            </a:extLst>
          </p:cNvPr>
          <p:cNvGraphicFramePr>
            <a:graphicFrameLocks noGrp="1"/>
          </p:cNvGraphicFramePr>
          <p:nvPr/>
        </p:nvGraphicFramePr>
        <p:xfrm>
          <a:off x="104774" y="1253560"/>
          <a:ext cx="7417075" cy="1368543"/>
        </p:xfrm>
        <a:graphic>
          <a:graphicData uri="http://schemas.openxmlformats.org/drawingml/2006/table">
            <a:tbl>
              <a:tblPr firstRow="1" bandRow="1">
                <a:tableStyleId>{5C22544A-7EE6-4342-B048-85BDC9FD1C3A}</a:tableStyleId>
              </a:tblPr>
              <a:tblGrid>
                <a:gridCol w="534761">
                  <a:extLst>
                    <a:ext uri="{9D8B030D-6E8A-4147-A177-3AD203B41FA5}">
                      <a16:colId xmlns:a16="http://schemas.microsoft.com/office/drawing/2014/main" val="633832237"/>
                    </a:ext>
                  </a:extLst>
                </a:gridCol>
                <a:gridCol w="185390">
                  <a:extLst>
                    <a:ext uri="{9D8B030D-6E8A-4147-A177-3AD203B41FA5}">
                      <a16:colId xmlns:a16="http://schemas.microsoft.com/office/drawing/2014/main" val="3186602941"/>
                    </a:ext>
                  </a:extLst>
                </a:gridCol>
                <a:gridCol w="185390">
                  <a:extLst>
                    <a:ext uri="{9D8B030D-6E8A-4147-A177-3AD203B41FA5}">
                      <a16:colId xmlns:a16="http://schemas.microsoft.com/office/drawing/2014/main" val="1335628444"/>
                    </a:ext>
                  </a:extLst>
                </a:gridCol>
                <a:gridCol w="185390">
                  <a:extLst>
                    <a:ext uri="{9D8B030D-6E8A-4147-A177-3AD203B41FA5}">
                      <a16:colId xmlns:a16="http://schemas.microsoft.com/office/drawing/2014/main" val="134525450"/>
                    </a:ext>
                  </a:extLst>
                </a:gridCol>
                <a:gridCol w="185390">
                  <a:extLst>
                    <a:ext uri="{9D8B030D-6E8A-4147-A177-3AD203B41FA5}">
                      <a16:colId xmlns:a16="http://schemas.microsoft.com/office/drawing/2014/main" val="1907914908"/>
                    </a:ext>
                  </a:extLst>
                </a:gridCol>
                <a:gridCol w="208274">
                  <a:extLst>
                    <a:ext uri="{9D8B030D-6E8A-4147-A177-3AD203B41FA5}">
                      <a16:colId xmlns:a16="http://schemas.microsoft.com/office/drawing/2014/main" val="3024688890"/>
                    </a:ext>
                  </a:extLst>
                </a:gridCol>
                <a:gridCol w="185390">
                  <a:extLst>
                    <a:ext uri="{9D8B030D-6E8A-4147-A177-3AD203B41FA5}">
                      <a16:colId xmlns:a16="http://schemas.microsoft.com/office/drawing/2014/main" val="1497437228"/>
                    </a:ext>
                  </a:extLst>
                </a:gridCol>
                <a:gridCol w="185390">
                  <a:extLst>
                    <a:ext uri="{9D8B030D-6E8A-4147-A177-3AD203B41FA5}">
                      <a16:colId xmlns:a16="http://schemas.microsoft.com/office/drawing/2014/main" val="444868740"/>
                    </a:ext>
                  </a:extLst>
                </a:gridCol>
                <a:gridCol w="185390">
                  <a:extLst>
                    <a:ext uri="{9D8B030D-6E8A-4147-A177-3AD203B41FA5}">
                      <a16:colId xmlns:a16="http://schemas.microsoft.com/office/drawing/2014/main" val="3054195512"/>
                    </a:ext>
                  </a:extLst>
                </a:gridCol>
                <a:gridCol w="185390">
                  <a:extLst>
                    <a:ext uri="{9D8B030D-6E8A-4147-A177-3AD203B41FA5}">
                      <a16:colId xmlns:a16="http://schemas.microsoft.com/office/drawing/2014/main" val="746095867"/>
                    </a:ext>
                  </a:extLst>
                </a:gridCol>
                <a:gridCol w="185390">
                  <a:extLst>
                    <a:ext uri="{9D8B030D-6E8A-4147-A177-3AD203B41FA5}">
                      <a16:colId xmlns:a16="http://schemas.microsoft.com/office/drawing/2014/main" val="1755859655"/>
                    </a:ext>
                  </a:extLst>
                </a:gridCol>
                <a:gridCol w="185390">
                  <a:extLst>
                    <a:ext uri="{9D8B030D-6E8A-4147-A177-3AD203B41FA5}">
                      <a16:colId xmlns:a16="http://schemas.microsoft.com/office/drawing/2014/main" val="2527339745"/>
                    </a:ext>
                  </a:extLst>
                </a:gridCol>
                <a:gridCol w="185390">
                  <a:extLst>
                    <a:ext uri="{9D8B030D-6E8A-4147-A177-3AD203B41FA5}">
                      <a16:colId xmlns:a16="http://schemas.microsoft.com/office/drawing/2014/main" val="143040719"/>
                    </a:ext>
                  </a:extLst>
                </a:gridCol>
                <a:gridCol w="185390">
                  <a:extLst>
                    <a:ext uri="{9D8B030D-6E8A-4147-A177-3AD203B41FA5}">
                      <a16:colId xmlns:a16="http://schemas.microsoft.com/office/drawing/2014/main" val="274661003"/>
                    </a:ext>
                  </a:extLst>
                </a:gridCol>
                <a:gridCol w="185390">
                  <a:extLst>
                    <a:ext uri="{9D8B030D-6E8A-4147-A177-3AD203B41FA5}">
                      <a16:colId xmlns:a16="http://schemas.microsoft.com/office/drawing/2014/main" val="3366427000"/>
                    </a:ext>
                  </a:extLst>
                </a:gridCol>
                <a:gridCol w="185390">
                  <a:extLst>
                    <a:ext uri="{9D8B030D-6E8A-4147-A177-3AD203B41FA5}">
                      <a16:colId xmlns:a16="http://schemas.microsoft.com/office/drawing/2014/main" val="3944319413"/>
                    </a:ext>
                  </a:extLst>
                </a:gridCol>
                <a:gridCol w="185390">
                  <a:extLst>
                    <a:ext uri="{9D8B030D-6E8A-4147-A177-3AD203B41FA5}">
                      <a16:colId xmlns:a16="http://schemas.microsoft.com/office/drawing/2014/main" val="2341723428"/>
                    </a:ext>
                  </a:extLst>
                </a:gridCol>
                <a:gridCol w="185390">
                  <a:extLst>
                    <a:ext uri="{9D8B030D-6E8A-4147-A177-3AD203B41FA5}">
                      <a16:colId xmlns:a16="http://schemas.microsoft.com/office/drawing/2014/main" val="1049047508"/>
                    </a:ext>
                  </a:extLst>
                </a:gridCol>
                <a:gridCol w="185390">
                  <a:extLst>
                    <a:ext uri="{9D8B030D-6E8A-4147-A177-3AD203B41FA5}">
                      <a16:colId xmlns:a16="http://schemas.microsoft.com/office/drawing/2014/main" val="2998513904"/>
                    </a:ext>
                  </a:extLst>
                </a:gridCol>
                <a:gridCol w="185390">
                  <a:extLst>
                    <a:ext uri="{9D8B030D-6E8A-4147-A177-3AD203B41FA5}">
                      <a16:colId xmlns:a16="http://schemas.microsoft.com/office/drawing/2014/main" val="141746544"/>
                    </a:ext>
                  </a:extLst>
                </a:gridCol>
                <a:gridCol w="185390">
                  <a:extLst>
                    <a:ext uri="{9D8B030D-6E8A-4147-A177-3AD203B41FA5}">
                      <a16:colId xmlns:a16="http://schemas.microsoft.com/office/drawing/2014/main" val="3932147420"/>
                    </a:ext>
                  </a:extLst>
                </a:gridCol>
                <a:gridCol w="185390">
                  <a:extLst>
                    <a:ext uri="{9D8B030D-6E8A-4147-A177-3AD203B41FA5}">
                      <a16:colId xmlns:a16="http://schemas.microsoft.com/office/drawing/2014/main" val="130887674"/>
                    </a:ext>
                  </a:extLst>
                </a:gridCol>
                <a:gridCol w="185390">
                  <a:extLst>
                    <a:ext uri="{9D8B030D-6E8A-4147-A177-3AD203B41FA5}">
                      <a16:colId xmlns:a16="http://schemas.microsoft.com/office/drawing/2014/main" val="1542648458"/>
                    </a:ext>
                  </a:extLst>
                </a:gridCol>
                <a:gridCol w="185390">
                  <a:extLst>
                    <a:ext uri="{9D8B030D-6E8A-4147-A177-3AD203B41FA5}">
                      <a16:colId xmlns:a16="http://schemas.microsoft.com/office/drawing/2014/main" val="4231824562"/>
                    </a:ext>
                  </a:extLst>
                </a:gridCol>
                <a:gridCol w="185390">
                  <a:extLst>
                    <a:ext uri="{9D8B030D-6E8A-4147-A177-3AD203B41FA5}">
                      <a16:colId xmlns:a16="http://schemas.microsoft.com/office/drawing/2014/main" val="1294961002"/>
                    </a:ext>
                  </a:extLst>
                </a:gridCol>
                <a:gridCol w="185390">
                  <a:extLst>
                    <a:ext uri="{9D8B030D-6E8A-4147-A177-3AD203B41FA5}">
                      <a16:colId xmlns:a16="http://schemas.microsoft.com/office/drawing/2014/main" val="1165973177"/>
                    </a:ext>
                  </a:extLst>
                </a:gridCol>
                <a:gridCol w="185390">
                  <a:extLst>
                    <a:ext uri="{9D8B030D-6E8A-4147-A177-3AD203B41FA5}">
                      <a16:colId xmlns:a16="http://schemas.microsoft.com/office/drawing/2014/main" val="662781075"/>
                    </a:ext>
                  </a:extLst>
                </a:gridCol>
                <a:gridCol w="185390">
                  <a:extLst>
                    <a:ext uri="{9D8B030D-6E8A-4147-A177-3AD203B41FA5}">
                      <a16:colId xmlns:a16="http://schemas.microsoft.com/office/drawing/2014/main" val="1795162257"/>
                    </a:ext>
                  </a:extLst>
                </a:gridCol>
                <a:gridCol w="185390">
                  <a:extLst>
                    <a:ext uri="{9D8B030D-6E8A-4147-A177-3AD203B41FA5}">
                      <a16:colId xmlns:a16="http://schemas.microsoft.com/office/drawing/2014/main" val="2745561556"/>
                    </a:ext>
                  </a:extLst>
                </a:gridCol>
                <a:gridCol w="185390">
                  <a:extLst>
                    <a:ext uri="{9D8B030D-6E8A-4147-A177-3AD203B41FA5}">
                      <a16:colId xmlns:a16="http://schemas.microsoft.com/office/drawing/2014/main" val="3372503494"/>
                    </a:ext>
                  </a:extLst>
                </a:gridCol>
                <a:gridCol w="185390">
                  <a:extLst>
                    <a:ext uri="{9D8B030D-6E8A-4147-A177-3AD203B41FA5}">
                      <a16:colId xmlns:a16="http://schemas.microsoft.com/office/drawing/2014/main" val="284003747"/>
                    </a:ext>
                  </a:extLst>
                </a:gridCol>
                <a:gridCol w="185390">
                  <a:extLst>
                    <a:ext uri="{9D8B030D-6E8A-4147-A177-3AD203B41FA5}">
                      <a16:colId xmlns:a16="http://schemas.microsoft.com/office/drawing/2014/main" val="3783742779"/>
                    </a:ext>
                  </a:extLst>
                </a:gridCol>
                <a:gridCol w="185390">
                  <a:extLst>
                    <a:ext uri="{9D8B030D-6E8A-4147-A177-3AD203B41FA5}">
                      <a16:colId xmlns:a16="http://schemas.microsoft.com/office/drawing/2014/main" val="3146549768"/>
                    </a:ext>
                  </a:extLst>
                </a:gridCol>
                <a:gridCol w="185390">
                  <a:extLst>
                    <a:ext uri="{9D8B030D-6E8A-4147-A177-3AD203B41FA5}">
                      <a16:colId xmlns:a16="http://schemas.microsoft.com/office/drawing/2014/main" val="4136322870"/>
                    </a:ext>
                  </a:extLst>
                </a:gridCol>
                <a:gridCol w="185390">
                  <a:extLst>
                    <a:ext uri="{9D8B030D-6E8A-4147-A177-3AD203B41FA5}">
                      <a16:colId xmlns:a16="http://schemas.microsoft.com/office/drawing/2014/main" val="4151245669"/>
                    </a:ext>
                  </a:extLst>
                </a:gridCol>
                <a:gridCol w="185390">
                  <a:extLst>
                    <a:ext uri="{9D8B030D-6E8A-4147-A177-3AD203B41FA5}">
                      <a16:colId xmlns:a16="http://schemas.microsoft.com/office/drawing/2014/main" val="2578915996"/>
                    </a:ext>
                  </a:extLst>
                </a:gridCol>
                <a:gridCol w="185390">
                  <a:extLst>
                    <a:ext uri="{9D8B030D-6E8A-4147-A177-3AD203B41FA5}">
                      <a16:colId xmlns:a16="http://schemas.microsoft.com/office/drawing/2014/main" val="1568069185"/>
                    </a:ext>
                  </a:extLst>
                </a:gridCol>
                <a:gridCol w="185390">
                  <a:extLst>
                    <a:ext uri="{9D8B030D-6E8A-4147-A177-3AD203B41FA5}">
                      <a16:colId xmlns:a16="http://schemas.microsoft.com/office/drawing/2014/main" val="1859289408"/>
                    </a:ext>
                  </a:extLst>
                </a:gridCol>
              </a:tblGrid>
              <a:tr h="540000">
                <a:tc>
                  <a:txBody>
                    <a:bodyPr/>
                    <a:lstStyle/>
                    <a:p>
                      <a:pPr algn="ctr"/>
                      <a:endParaRPr lang="en-IE" sz="1000"/>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gridSpan="10">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kern="1200">
                          <a:solidFill>
                            <a:schemeClr val="tx2">
                              <a:lumMod val="75000"/>
                            </a:schemeClr>
                          </a:solidFill>
                          <a:latin typeface="+mn-lt"/>
                          <a:ea typeface="+mn-ea"/>
                          <a:cs typeface="+mn-cs"/>
                        </a:rPr>
                        <a:t>Looking Forward ’23</a:t>
                      </a:r>
                      <a:endParaRPr lang="en-IE" sz="1050" b="1"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kern="1200">
                          <a:solidFill>
                            <a:schemeClr val="accent4"/>
                          </a:solidFill>
                          <a:latin typeface="+mn-lt"/>
                          <a:ea typeface="+mn-ea"/>
                          <a:cs typeface="+mn-cs"/>
                        </a:rPr>
                        <a:t>Looking Forward ’24</a:t>
                      </a:r>
                      <a:endParaRPr lang="en-IE" sz="1050" b="1"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kern="1200">
                          <a:solidFill>
                            <a:srgbClr val="168382"/>
                          </a:solidFill>
                          <a:latin typeface="+mn-lt"/>
                          <a:ea typeface="+mn-ea"/>
                          <a:cs typeface="+mn-cs"/>
                        </a:rPr>
                        <a:t>Looking Forward ’25</a:t>
                      </a:r>
                      <a:endParaRPr lang="en-IE" sz="1050" b="1"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kern="1200">
                          <a:solidFill>
                            <a:schemeClr val="accent4"/>
                          </a:solidFill>
                          <a:latin typeface="+mn-lt"/>
                          <a:ea typeface="+mn-ea"/>
                          <a:cs typeface="+mn-cs"/>
                        </a:rPr>
                        <a:t>Looking Forward ‘26</a:t>
                      </a:r>
                      <a:endParaRPr lang="en-IE" sz="1050" b="1"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6573633"/>
                  </a:ext>
                </a:extLst>
              </a:tr>
              <a:tr h="320273">
                <a:tc>
                  <a:txBody>
                    <a:bodyPr/>
                    <a:lstStyle/>
                    <a:p>
                      <a:pPr algn="ctr"/>
                      <a:endParaRPr lang="en-IE" sz="1000"/>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a:solidFill>
                            <a:schemeClr val="tx2">
                              <a:lumMod val="75000"/>
                            </a:schemeClr>
                          </a:solidFill>
                          <a:latin typeface="+mn-lt"/>
                          <a:ea typeface="+mn-ea"/>
                          <a:cs typeface="+mn-cs"/>
                        </a:rPr>
                        <a:t>Mar</a:t>
                      </a: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a:solidFill>
                            <a:schemeClr val="tx2">
                              <a:lumMod val="75000"/>
                            </a:schemeClr>
                          </a:solidFill>
                          <a:latin typeface="+mn-lt"/>
                          <a:ea typeface="+mn-ea"/>
                          <a:cs typeface="+mn-cs"/>
                        </a:rPr>
                        <a:t>Apr</a:t>
                      </a: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a:solidFill>
                            <a:schemeClr val="tx2">
                              <a:lumMod val="75000"/>
                            </a:schemeClr>
                          </a:solidFill>
                          <a:latin typeface="+mn-lt"/>
                          <a:ea typeface="+mn-ea"/>
                          <a:cs typeface="+mn-cs"/>
                        </a:rPr>
                        <a:t>May</a:t>
                      </a: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a:solidFill>
                            <a:schemeClr val="tx2">
                              <a:lumMod val="75000"/>
                            </a:schemeClr>
                          </a:solidFill>
                          <a:latin typeface="+mn-lt"/>
                          <a:ea typeface="+mn-ea"/>
                          <a:cs typeface="+mn-cs"/>
                        </a:rPr>
                        <a:t>Jun</a:t>
                      </a:r>
                      <a:endParaRPr lang="en-IE" sz="800" b="0" kern="1200">
                        <a:solidFill>
                          <a:schemeClr val="tx2">
                            <a:lumMod val="75000"/>
                          </a:schemeClr>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tx2">
                              <a:lumMod val="75000"/>
                            </a:schemeClr>
                          </a:solidFill>
                          <a:latin typeface="+mn-lt"/>
                          <a:ea typeface="+mn-ea"/>
                          <a:cs typeface="+mn-cs"/>
                        </a:rPr>
                        <a:t>Jul</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tx2">
                              <a:lumMod val="75000"/>
                            </a:schemeClr>
                          </a:solidFill>
                          <a:latin typeface="+mn-lt"/>
                          <a:ea typeface="+mn-ea"/>
                          <a:cs typeface="+mn-cs"/>
                        </a:rPr>
                        <a:t>Aug</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tx2">
                              <a:lumMod val="75000"/>
                            </a:schemeClr>
                          </a:solidFill>
                          <a:latin typeface="+mn-lt"/>
                          <a:ea typeface="+mn-ea"/>
                          <a:cs typeface="+mn-cs"/>
                        </a:rPr>
                        <a:t>Sep</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tx2">
                              <a:lumMod val="75000"/>
                            </a:schemeClr>
                          </a:solidFill>
                          <a:latin typeface="+mn-lt"/>
                          <a:ea typeface="+mn-ea"/>
                          <a:cs typeface="+mn-cs"/>
                        </a:rPr>
                        <a:t>Oct</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tx2">
                              <a:lumMod val="75000"/>
                            </a:schemeClr>
                          </a:solidFill>
                          <a:latin typeface="+mn-lt"/>
                          <a:ea typeface="+mn-ea"/>
                          <a:cs typeface="+mn-cs"/>
                        </a:rPr>
                        <a:t>Nov</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tx2">
                              <a:lumMod val="75000"/>
                            </a:schemeClr>
                          </a:solidFill>
                          <a:latin typeface="+mn-lt"/>
                          <a:ea typeface="+mn-ea"/>
                          <a:cs typeface="+mn-cs"/>
                        </a:rPr>
                        <a:t>Dec</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accent4"/>
                          </a:solidFill>
                          <a:latin typeface="+mn-lt"/>
                          <a:ea typeface="+mn-ea"/>
                          <a:cs typeface="+mn-cs"/>
                        </a:rPr>
                        <a:t>Jan</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accent4"/>
                          </a:solidFill>
                          <a:latin typeface="+mn-lt"/>
                          <a:ea typeface="+mn-ea"/>
                          <a:cs typeface="+mn-cs"/>
                        </a:rPr>
                        <a:t>Feb</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accent4"/>
                          </a:solidFill>
                          <a:latin typeface="+mn-lt"/>
                          <a:ea typeface="+mn-ea"/>
                          <a:cs typeface="+mn-cs"/>
                        </a:rPr>
                        <a:t>Mar</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accent4"/>
                          </a:solidFill>
                          <a:latin typeface="+mn-lt"/>
                          <a:ea typeface="+mn-ea"/>
                          <a:cs typeface="+mn-cs"/>
                        </a:rPr>
                        <a:t>Apr</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a:solidFill>
                            <a:schemeClr val="accent4"/>
                          </a:solidFill>
                          <a:latin typeface="+mn-lt"/>
                          <a:ea typeface="+mn-ea"/>
                          <a:cs typeface="+mn-cs"/>
                        </a:rPr>
                        <a:t>M</a:t>
                      </a:r>
                      <a:r>
                        <a:rPr lang="en-IE" sz="800" b="0" kern="1200">
                          <a:solidFill>
                            <a:schemeClr val="accent4"/>
                          </a:solidFill>
                          <a:latin typeface="+mn-lt"/>
                          <a:ea typeface="+mn-ea"/>
                          <a:cs typeface="+mn-cs"/>
                        </a:rPr>
                        <a:t>ay</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accent4"/>
                          </a:solidFill>
                          <a:latin typeface="+mn-lt"/>
                          <a:ea typeface="+mn-ea"/>
                          <a:cs typeface="+mn-cs"/>
                        </a:rPr>
                        <a:t>Jun</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a:solidFill>
                            <a:schemeClr val="accent4"/>
                          </a:solidFill>
                          <a:latin typeface="+mn-lt"/>
                          <a:ea typeface="+mn-ea"/>
                          <a:cs typeface="+mn-cs"/>
                        </a:rPr>
                        <a:t>Jul</a:t>
                      </a: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accent4"/>
                          </a:solidFill>
                          <a:latin typeface="+mn-lt"/>
                          <a:ea typeface="+mn-ea"/>
                          <a:cs typeface="+mn-cs"/>
                        </a:rPr>
                        <a:t>Aug</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accent4"/>
                          </a:solidFill>
                          <a:latin typeface="+mn-lt"/>
                          <a:ea typeface="+mn-ea"/>
                          <a:cs typeface="+mn-cs"/>
                        </a:rPr>
                        <a:t>Sep</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accent4"/>
                          </a:solidFill>
                          <a:latin typeface="+mn-lt"/>
                          <a:ea typeface="+mn-ea"/>
                          <a:cs typeface="+mn-cs"/>
                        </a:rPr>
                        <a:t>Oct</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a:solidFill>
                            <a:schemeClr val="accent4"/>
                          </a:solidFill>
                          <a:latin typeface="+mn-lt"/>
                          <a:ea typeface="+mn-ea"/>
                          <a:cs typeface="+mn-cs"/>
                        </a:rPr>
                        <a:t>Nov</a:t>
                      </a: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chemeClr val="accent4"/>
                          </a:solidFill>
                          <a:latin typeface="+mn-lt"/>
                          <a:ea typeface="+mn-ea"/>
                          <a:cs typeface="+mn-cs"/>
                        </a:rPr>
                        <a:t>Dev</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rgbClr val="168382"/>
                          </a:solidFill>
                          <a:latin typeface="+mn-lt"/>
                          <a:ea typeface="+mn-ea"/>
                          <a:cs typeface="+mn-cs"/>
                        </a:rPr>
                        <a:t>Jan</a:t>
                      </a: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rgbClr val="168382"/>
                          </a:solidFill>
                          <a:latin typeface="+mn-lt"/>
                          <a:ea typeface="+mn-ea"/>
                          <a:cs typeface="+mn-cs"/>
                        </a:rPr>
                        <a:t>Feb</a:t>
                      </a: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rgbClr val="168382"/>
                          </a:solidFill>
                          <a:latin typeface="+mn-lt"/>
                          <a:ea typeface="+mn-ea"/>
                          <a:cs typeface="+mn-cs"/>
                        </a:rPr>
                        <a:t>Mar</a:t>
                      </a: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rgbClr val="168382"/>
                          </a:solidFill>
                          <a:latin typeface="+mn-lt"/>
                          <a:ea typeface="+mn-ea"/>
                          <a:cs typeface="+mn-cs"/>
                        </a:rPr>
                        <a:t>Apr</a:t>
                      </a: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rgbClr val="168382"/>
                          </a:solidFill>
                          <a:latin typeface="+mn-lt"/>
                          <a:ea typeface="+mn-ea"/>
                          <a:cs typeface="+mn-cs"/>
                        </a:rPr>
                        <a:t>May</a:t>
                      </a: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rgbClr val="168382"/>
                          </a:solidFill>
                          <a:latin typeface="+mn-lt"/>
                          <a:ea typeface="+mn-ea"/>
                          <a:cs typeface="+mn-cs"/>
                        </a:rPr>
                        <a:t>Jun</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rgbClr val="168382"/>
                          </a:solidFill>
                          <a:latin typeface="+mn-lt"/>
                          <a:ea typeface="+mn-ea"/>
                          <a:cs typeface="+mn-cs"/>
                        </a:rPr>
                        <a:t>Jul</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rgbClr val="168382"/>
                          </a:solidFill>
                          <a:latin typeface="+mn-lt"/>
                          <a:ea typeface="+mn-ea"/>
                          <a:cs typeface="+mn-cs"/>
                        </a:rPr>
                        <a:t>Aug</a:t>
                      </a: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rgbClr val="168382"/>
                          </a:solidFill>
                          <a:latin typeface="+mn-lt"/>
                          <a:ea typeface="+mn-ea"/>
                          <a:cs typeface="+mn-cs"/>
                        </a:rPr>
                        <a:t>Sep</a:t>
                      </a: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rgbClr val="168382"/>
                          </a:solidFill>
                          <a:latin typeface="+mn-lt"/>
                          <a:ea typeface="+mn-ea"/>
                          <a:cs typeface="+mn-cs"/>
                        </a:rPr>
                        <a:t>Oct</a:t>
                      </a:r>
                      <a:endParaRPr lang="en-IE" sz="800" b="0" kern="1200">
                        <a:solidFill>
                          <a:srgbClr val="168382"/>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rgbClr val="168382"/>
                          </a:solidFill>
                          <a:latin typeface="+mn-lt"/>
                          <a:ea typeface="+mn-ea"/>
                          <a:cs typeface="+mn-cs"/>
                        </a:rPr>
                        <a:t>Nov</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800" b="0" kern="1200">
                          <a:solidFill>
                            <a:srgbClr val="168382"/>
                          </a:solidFill>
                          <a:latin typeface="+mn-lt"/>
                          <a:ea typeface="+mn-ea"/>
                          <a:cs typeface="+mn-cs"/>
                        </a:rPr>
                        <a:t>Dec</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chemeClr val="accent4"/>
                          </a:solidFill>
                          <a:latin typeface="+mn-lt"/>
                          <a:ea typeface="+mn-ea"/>
                          <a:cs typeface="+mn-cs"/>
                        </a:rPr>
                        <a:t>J</a:t>
                      </a:r>
                      <a:r>
                        <a:rPr lang="en-IE" sz="800" b="0" kern="1200">
                          <a:solidFill>
                            <a:schemeClr val="accent4"/>
                          </a:solidFill>
                          <a:latin typeface="+mn-lt"/>
                          <a:ea typeface="+mn-ea"/>
                          <a:cs typeface="+mn-cs"/>
                        </a:rPr>
                        <a:t>an</a:t>
                      </a: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chemeClr val="accent4"/>
                          </a:solidFill>
                          <a:latin typeface="+mn-lt"/>
                          <a:ea typeface="+mn-ea"/>
                          <a:cs typeface="+mn-cs"/>
                        </a:rPr>
                        <a:t>Feb</a:t>
                      </a: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kern="1200">
                          <a:solidFill>
                            <a:schemeClr val="accent4"/>
                          </a:solidFill>
                          <a:latin typeface="+mn-lt"/>
                          <a:ea typeface="+mn-ea"/>
                          <a:cs typeface="+mn-cs"/>
                        </a:rPr>
                        <a:t>Mar</a:t>
                      </a:r>
                      <a:endParaRPr lang="en-IE" sz="800" b="0" kern="1200">
                        <a:solidFill>
                          <a:schemeClr val="accent4"/>
                        </a:solidFill>
                        <a:latin typeface="+mn-lt"/>
                        <a:ea typeface="+mn-ea"/>
                        <a:cs typeface="+mn-cs"/>
                      </a:endParaRPr>
                    </a:p>
                  </a:txBody>
                  <a:tcPr marL="0" marR="0" marT="32645" marB="32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5141290"/>
                  </a:ext>
                </a:extLst>
              </a:tr>
              <a:tr h="196986">
                <a:tc>
                  <a:txBody>
                    <a:bodyPr/>
                    <a:lstStyle/>
                    <a:p>
                      <a:pPr algn="l"/>
                      <a:r>
                        <a:rPr lang="en-IE" sz="700">
                          <a:solidFill>
                            <a:schemeClr val="tx1"/>
                          </a:solidFill>
                        </a:rPr>
                        <a:t>Dublin</a:t>
                      </a:r>
                      <a:endParaRPr lang="en-IE" sz="700"/>
                    </a:p>
                  </a:txBody>
                  <a:tcPr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rgbClr val="F08994"/>
                          </a:solidFill>
                          <a:latin typeface="+mn-lt"/>
                          <a:ea typeface="+mn-ea"/>
                          <a:cs typeface="+mn-cs"/>
                        </a:rPr>
                        <a:t>-43</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rgbClr val="F08994"/>
                          </a:solidFill>
                          <a:latin typeface="+mn-lt"/>
                          <a:ea typeface="+mn-ea"/>
                          <a:cs typeface="+mn-cs"/>
                        </a:rPr>
                        <a:t>-26</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rgbClr val="F08994"/>
                          </a:solidFill>
                          <a:latin typeface="+mn-lt"/>
                          <a:ea typeface="+mn-ea"/>
                          <a:cs typeface="+mn-cs"/>
                        </a:rPr>
                        <a:t>-34</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rgbClr val="F08994"/>
                          </a:solidFill>
                          <a:latin typeface="+mn-lt"/>
                          <a:ea typeface="+mn-ea"/>
                          <a:cs typeface="+mn-cs"/>
                        </a:rPr>
                        <a:t>-23</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rgbClr val="F08994"/>
                          </a:solidFill>
                          <a:latin typeface="+mn-lt"/>
                          <a:ea typeface="+mn-ea"/>
                          <a:cs typeface="+mn-cs"/>
                        </a:rPr>
                        <a:t>-12</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tx1"/>
                          </a:solidFill>
                          <a:latin typeface="+mn-lt"/>
                          <a:ea typeface="+mn-ea"/>
                          <a:cs typeface="+mn-cs"/>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rgbClr val="F08994"/>
                          </a:solidFill>
                          <a:latin typeface="+mn-lt"/>
                          <a:ea typeface="+mn-ea"/>
                          <a:cs typeface="+mn-cs"/>
                        </a:rPr>
                        <a:t>-9</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-31</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-27</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-54</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-35</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-33</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-50</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-37</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-46</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rgbClr val="F08994"/>
                          </a:solidFill>
                          <a:latin typeface="+mn-lt"/>
                          <a:ea typeface="+mn-ea"/>
                          <a:cs typeface="+mn-cs"/>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rgbClr val="F08994"/>
                          </a:solidFill>
                          <a:latin typeface="+mn-lt"/>
                          <a:ea typeface="+mn-ea"/>
                          <a:cs typeface="+mn-cs"/>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0703272"/>
                  </a:ext>
                </a:extLst>
              </a:tr>
              <a:tr h="278010">
                <a:tc>
                  <a:txBody>
                    <a:bodyPr/>
                    <a:lstStyle/>
                    <a:p>
                      <a:pPr algn="l"/>
                      <a:r>
                        <a:rPr lang="en-IE" sz="700">
                          <a:solidFill>
                            <a:schemeClr val="tx1"/>
                          </a:solidFill>
                        </a:rPr>
                        <a:t>Outside Dublin</a:t>
                      </a:r>
                      <a:endParaRPr lang="en-IE" sz="70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0" kern="1200">
                          <a:solidFill>
                            <a:srgbClr val="F08994"/>
                          </a:solidFill>
                          <a:latin typeface="+mn-lt"/>
                          <a:ea typeface="+mn-ea"/>
                          <a:cs typeface="+mn-cs"/>
                        </a:rPr>
                        <a:t>-53</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kern="1200">
                          <a:solidFill>
                            <a:srgbClr val="F08994"/>
                          </a:solidFill>
                          <a:latin typeface="+mn-lt"/>
                          <a:ea typeface="+mn-ea"/>
                          <a:cs typeface="+mn-cs"/>
                        </a:rPr>
                        <a:t>-43</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kern="1200">
                          <a:solidFill>
                            <a:srgbClr val="F08994"/>
                          </a:solidFill>
                          <a:latin typeface="+mn-lt"/>
                          <a:ea typeface="+mn-ea"/>
                          <a:cs typeface="+mn-cs"/>
                        </a:rPr>
                        <a:t>-41</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kern="1200">
                          <a:solidFill>
                            <a:srgbClr val="F08994"/>
                          </a:solidFill>
                          <a:latin typeface="+mn-lt"/>
                          <a:ea typeface="+mn-ea"/>
                          <a:cs typeface="+mn-cs"/>
                        </a:rPr>
                        <a:t>-35</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kern="1200">
                          <a:solidFill>
                            <a:srgbClr val="F08994"/>
                          </a:solidFill>
                          <a:latin typeface="+mn-lt"/>
                          <a:ea typeface="+mn-ea"/>
                          <a:cs typeface="+mn-cs"/>
                        </a:rPr>
                        <a:t>-29</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kern="1200">
                          <a:solidFill>
                            <a:srgbClr val="F08994"/>
                          </a:solidFill>
                          <a:latin typeface="+mn-lt"/>
                          <a:ea typeface="+mn-ea"/>
                          <a:cs typeface="+mn-cs"/>
                        </a:rPr>
                        <a:t>-28</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-44</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-44</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-64</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-55</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-50</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-54</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-54</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-57</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800" b="0" kern="1200">
                          <a:solidFill>
                            <a:srgbClr val="F08994"/>
                          </a:solidFill>
                          <a:latin typeface="+mn-lt"/>
                          <a:ea typeface="+mn-ea"/>
                          <a:cs typeface="+mn-cs"/>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-49</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-48</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0" kern="1200">
                          <a:solidFill>
                            <a:srgbClr val="F08994"/>
                          </a:solidFill>
                          <a:latin typeface="+mn-lt"/>
                          <a:ea typeface="+mn-ea"/>
                          <a:cs typeface="+mn-cs"/>
                        </a:rPr>
                        <a:t>-64</a:t>
                      </a:r>
                      <a:endParaRPr lang="en-IE" sz="800" b="0" kern="1200">
                        <a:solidFill>
                          <a:srgbClr val="F08994"/>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1340287"/>
                  </a:ext>
                </a:extLst>
              </a:tr>
            </a:tbl>
          </a:graphicData>
        </a:graphic>
      </p:graphicFrame>
      <p:sp>
        <p:nvSpPr>
          <p:cNvPr id="2" name="Title 1"/>
          <p:cNvSpPr>
            <a:spLocks noGrp="1"/>
          </p:cNvSpPr>
          <p:nvPr>
            <p:ph type="title"/>
          </p:nvPr>
        </p:nvSpPr>
        <p:spPr>
          <a:xfrm>
            <a:off x="304425" y="195195"/>
            <a:ext cx="11259094" cy="775597"/>
          </a:xfrm>
          <a:prstGeom prst="rect">
            <a:avLst/>
          </a:prstGeom>
        </p:spPr>
        <p:txBody>
          <a:bodyPr anchor="t">
            <a:noAutofit/>
          </a:bodyPr>
          <a:lstStyle/>
          <a:p>
            <a:r>
              <a:rPr lang="en-US" sz="2400">
                <a:latin typeface="Barlow"/>
                <a:cs typeface="Arial"/>
              </a:rPr>
              <a:t>Nearly seven in ten feel are pessimistic about prospects for the year ahead, with just one in ten feeling positive. </a:t>
            </a:r>
          </a:p>
        </p:txBody>
      </p:sp>
      <p:sp>
        <p:nvSpPr>
          <p:cNvPr id="23" name="Text Placeholder 22">
            <a:extLst>
              <a:ext uri="{FF2B5EF4-FFF2-40B4-BE49-F238E27FC236}">
                <a16:creationId xmlns:a16="http://schemas.microsoft.com/office/drawing/2014/main" id="{92C3737C-7809-4D02-AC20-740582A3F2D6}"/>
              </a:ext>
            </a:extLst>
          </p:cNvPr>
          <p:cNvSpPr>
            <a:spLocks noGrp="1"/>
          </p:cNvSpPr>
          <p:nvPr>
            <p:ph type="body" sz="quarter" idx="18"/>
          </p:nvPr>
        </p:nvSpPr>
        <p:spPr>
          <a:xfrm>
            <a:off x="10442965" y="5446384"/>
            <a:ext cx="1606765" cy="218586"/>
          </a:xfrm>
        </p:spPr>
        <p:txBody>
          <a:bodyPr/>
          <a:lstStyle/>
          <a:p>
            <a:r>
              <a:rPr lang="en-IE" sz="1400" i="0"/>
              <a:t>Base: All Adults 16+</a:t>
            </a:r>
          </a:p>
        </p:txBody>
      </p:sp>
      <p:sp>
        <p:nvSpPr>
          <p:cNvPr id="25" name="Text Placeholder 24">
            <a:extLst>
              <a:ext uri="{FF2B5EF4-FFF2-40B4-BE49-F238E27FC236}">
                <a16:creationId xmlns:a16="http://schemas.microsoft.com/office/drawing/2014/main" id="{5E94F5B8-2E36-4037-9B94-24BC06409D3E}"/>
              </a:ext>
            </a:extLst>
          </p:cNvPr>
          <p:cNvSpPr>
            <a:spLocks noGrp="1"/>
          </p:cNvSpPr>
          <p:nvPr>
            <p:ph type="body" sz="quarter" idx="4294967295"/>
          </p:nvPr>
        </p:nvSpPr>
        <p:spPr>
          <a:xfrm>
            <a:off x="3939175" y="6486003"/>
            <a:ext cx="7233010" cy="284162"/>
          </a:xfrm>
        </p:spPr>
        <p:txBody>
          <a:bodyPr>
            <a:normAutofit/>
          </a:bodyPr>
          <a:lstStyle/>
          <a:p>
            <a:r>
              <a:rPr lang="en-IE" sz="900"/>
              <a:t>Q.2 And what about the coming year, do you think that the country will be better off, worse off or about the same as this year?</a:t>
            </a:r>
          </a:p>
        </p:txBody>
      </p:sp>
      <p:graphicFrame>
        <p:nvGraphicFramePr>
          <p:cNvPr id="39" name="Chart 38">
            <a:extLst>
              <a:ext uri="{FF2B5EF4-FFF2-40B4-BE49-F238E27FC236}">
                <a16:creationId xmlns:a16="http://schemas.microsoft.com/office/drawing/2014/main" id="{10DF0D41-D982-464A-9345-5C1C033423C6}"/>
              </a:ext>
            </a:extLst>
          </p:cNvPr>
          <p:cNvGraphicFramePr/>
          <p:nvPr>
            <p:custDataLst>
              <p:tags r:id="rId2"/>
            </p:custDataLst>
          </p:nvPr>
        </p:nvGraphicFramePr>
        <p:xfrm>
          <a:off x="440938" y="3063344"/>
          <a:ext cx="7187254" cy="15957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Table 39">
            <a:extLst>
              <a:ext uri="{FF2B5EF4-FFF2-40B4-BE49-F238E27FC236}">
                <a16:creationId xmlns:a16="http://schemas.microsoft.com/office/drawing/2014/main" id="{8DA95F53-9D04-4F43-AC25-C385721D67D7}"/>
              </a:ext>
            </a:extLst>
          </p:cNvPr>
          <p:cNvGraphicFramePr>
            <a:graphicFrameLocks noGrp="1"/>
          </p:cNvGraphicFramePr>
          <p:nvPr/>
        </p:nvGraphicFramePr>
        <p:xfrm>
          <a:off x="-76200" y="3217251"/>
          <a:ext cx="632395" cy="1357170"/>
        </p:xfrm>
        <a:graphic>
          <a:graphicData uri="http://schemas.openxmlformats.org/drawingml/2006/table">
            <a:tbl>
              <a:tblPr>
                <a:tableStyleId>{5C22544A-7EE6-4342-B048-85BDC9FD1C3A}</a:tableStyleId>
              </a:tblPr>
              <a:tblGrid>
                <a:gridCol w="632395">
                  <a:extLst>
                    <a:ext uri="{9D8B030D-6E8A-4147-A177-3AD203B41FA5}">
                      <a16:colId xmlns:a16="http://schemas.microsoft.com/office/drawing/2014/main" val="20000"/>
                    </a:ext>
                  </a:extLst>
                </a:gridCol>
              </a:tblGrid>
              <a:tr h="202224">
                <a:tc>
                  <a:txBody>
                    <a:bodyPr/>
                    <a:lstStyle/>
                    <a:p>
                      <a:pPr algn="r" fontAlgn="b">
                        <a:lnSpc>
                          <a:spcPct val="85000"/>
                        </a:lnSpc>
                      </a:pPr>
                      <a:r>
                        <a:rPr lang="en-IE" sz="1000" b="0" u="none" strike="noStrike">
                          <a:solidFill>
                            <a:schemeClr val="tx2"/>
                          </a:solidFill>
                          <a:effectLst/>
                          <a:latin typeface="Barlow" panose="00000500000000000000" pitchFamily="2" charset="0"/>
                          <a:cs typeface="Arial" panose="020B0604020202020204" pitchFamily="34" charset="0"/>
                        </a:rPr>
                        <a:t>Better off</a:t>
                      </a:r>
                      <a:endParaRPr lang="en-IE" sz="1000" b="0" i="0" u="none" strike="noStrike">
                        <a:solidFill>
                          <a:schemeClr val="tx2"/>
                        </a:solidFill>
                        <a:effectLst/>
                        <a:latin typeface="Barlow" panose="00000500000000000000" pitchFamily="2" charset="0"/>
                        <a:cs typeface="Arial" panose="020B0604020202020204" pitchFamily="34" charset="0"/>
                      </a:endParaRPr>
                    </a:p>
                  </a:txBody>
                  <a:tcPr marL="8637" marR="8637" marT="8637"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8946">
                <a:tc>
                  <a:txBody>
                    <a:bodyPr/>
                    <a:lstStyle/>
                    <a:p>
                      <a:pPr algn="r" fontAlgn="b">
                        <a:lnSpc>
                          <a:spcPct val="85000"/>
                        </a:lnSpc>
                      </a:pPr>
                      <a:r>
                        <a:rPr lang="en-IE" sz="1000" b="0" u="none" strike="noStrike">
                          <a:solidFill>
                            <a:schemeClr val="bg1">
                              <a:lumMod val="50000"/>
                            </a:schemeClr>
                          </a:solidFill>
                          <a:effectLst/>
                          <a:latin typeface="Barlow" panose="00000500000000000000" pitchFamily="2" charset="0"/>
                          <a:cs typeface="Arial" panose="020B0604020202020204" pitchFamily="34" charset="0"/>
                        </a:rPr>
                        <a:t>The same</a:t>
                      </a:r>
                      <a:endParaRPr lang="en-IE" sz="1000" b="0" i="0" u="none" strike="noStrike">
                        <a:solidFill>
                          <a:schemeClr val="bg1">
                            <a:lumMod val="50000"/>
                          </a:schemeClr>
                        </a:solidFill>
                        <a:effectLst/>
                        <a:latin typeface="Barlow" panose="00000500000000000000" pitchFamily="2" charset="0"/>
                        <a:cs typeface="Arial" panose="020B0604020202020204" pitchFamily="34" charset="0"/>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36000">
                <a:tc>
                  <a:txBody>
                    <a:bodyPr/>
                    <a:lstStyle/>
                    <a:p>
                      <a:pPr algn="r" fontAlgn="b">
                        <a:lnSpc>
                          <a:spcPct val="85000"/>
                        </a:lnSpc>
                      </a:pPr>
                      <a:r>
                        <a:rPr lang="en-IE" sz="1000" b="0" u="none" strike="noStrike">
                          <a:solidFill>
                            <a:schemeClr val="accent5"/>
                          </a:solidFill>
                          <a:effectLst/>
                          <a:latin typeface="Barlow" panose="00000500000000000000" pitchFamily="2" charset="0"/>
                          <a:cs typeface="Arial" panose="020B0604020202020204" pitchFamily="34" charset="0"/>
                        </a:rPr>
                        <a:t>Worse off</a:t>
                      </a:r>
                      <a:endParaRPr lang="en-IE" sz="1000" b="0" i="0" u="none" strike="noStrike">
                        <a:solidFill>
                          <a:schemeClr val="accent5"/>
                        </a:solidFill>
                        <a:effectLst/>
                        <a:latin typeface="Barlow" panose="00000500000000000000" pitchFamily="2" charset="0"/>
                        <a:cs typeface="Arial" panose="020B0604020202020204" pitchFamily="34" charset="0"/>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8" name="Picture 7" descr="A close up of a sign&#10;&#10;Description automatically generated">
            <a:extLst>
              <a:ext uri="{FF2B5EF4-FFF2-40B4-BE49-F238E27FC236}">
                <a16:creationId xmlns:a16="http://schemas.microsoft.com/office/drawing/2014/main" id="{9F488A91-96EF-4A47-938A-4015E4F272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77" y="1399913"/>
            <a:ext cx="446897" cy="358838"/>
          </a:xfrm>
          <a:prstGeom prst="rect">
            <a:avLst/>
          </a:prstGeom>
        </p:spPr>
      </p:pic>
      <p:graphicFrame>
        <p:nvGraphicFramePr>
          <p:cNvPr id="5" name="Table 5">
            <a:extLst>
              <a:ext uri="{FF2B5EF4-FFF2-40B4-BE49-F238E27FC236}">
                <a16:creationId xmlns:a16="http://schemas.microsoft.com/office/drawing/2014/main" id="{A941EE78-90F7-47A1-B8FA-817DF66D8F1C}"/>
              </a:ext>
            </a:extLst>
          </p:cNvPr>
          <p:cNvGraphicFramePr>
            <a:graphicFrameLocks noGrp="1"/>
          </p:cNvGraphicFramePr>
          <p:nvPr/>
        </p:nvGraphicFramePr>
        <p:xfrm>
          <a:off x="556195" y="2650051"/>
          <a:ext cx="7005543" cy="545918"/>
        </p:xfrm>
        <a:graphic>
          <a:graphicData uri="http://schemas.openxmlformats.org/drawingml/2006/table">
            <a:tbl>
              <a:tblPr firstRow="1" bandRow="1">
                <a:tableStyleId>{5C22544A-7EE6-4342-B048-85BDC9FD1C3A}</a:tableStyleId>
              </a:tblPr>
              <a:tblGrid>
                <a:gridCol w="189339">
                  <a:extLst>
                    <a:ext uri="{9D8B030D-6E8A-4147-A177-3AD203B41FA5}">
                      <a16:colId xmlns:a16="http://schemas.microsoft.com/office/drawing/2014/main" val="2676141755"/>
                    </a:ext>
                  </a:extLst>
                </a:gridCol>
                <a:gridCol w="189339">
                  <a:extLst>
                    <a:ext uri="{9D8B030D-6E8A-4147-A177-3AD203B41FA5}">
                      <a16:colId xmlns:a16="http://schemas.microsoft.com/office/drawing/2014/main" val="1290493002"/>
                    </a:ext>
                  </a:extLst>
                </a:gridCol>
                <a:gridCol w="189339">
                  <a:extLst>
                    <a:ext uri="{9D8B030D-6E8A-4147-A177-3AD203B41FA5}">
                      <a16:colId xmlns:a16="http://schemas.microsoft.com/office/drawing/2014/main" val="1504623690"/>
                    </a:ext>
                  </a:extLst>
                </a:gridCol>
                <a:gridCol w="189339">
                  <a:extLst>
                    <a:ext uri="{9D8B030D-6E8A-4147-A177-3AD203B41FA5}">
                      <a16:colId xmlns:a16="http://schemas.microsoft.com/office/drawing/2014/main" val="798995128"/>
                    </a:ext>
                  </a:extLst>
                </a:gridCol>
                <a:gridCol w="189339">
                  <a:extLst>
                    <a:ext uri="{9D8B030D-6E8A-4147-A177-3AD203B41FA5}">
                      <a16:colId xmlns:a16="http://schemas.microsoft.com/office/drawing/2014/main" val="3227717744"/>
                    </a:ext>
                  </a:extLst>
                </a:gridCol>
                <a:gridCol w="189339">
                  <a:extLst>
                    <a:ext uri="{9D8B030D-6E8A-4147-A177-3AD203B41FA5}">
                      <a16:colId xmlns:a16="http://schemas.microsoft.com/office/drawing/2014/main" val="3829721374"/>
                    </a:ext>
                  </a:extLst>
                </a:gridCol>
                <a:gridCol w="189339">
                  <a:extLst>
                    <a:ext uri="{9D8B030D-6E8A-4147-A177-3AD203B41FA5}">
                      <a16:colId xmlns:a16="http://schemas.microsoft.com/office/drawing/2014/main" val="3097776683"/>
                    </a:ext>
                  </a:extLst>
                </a:gridCol>
                <a:gridCol w="189339">
                  <a:extLst>
                    <a:ext uri="{9D8B030D-6E8A-4147-A177-3AD203B41FA5}">
                      <a16:colId xmlns:a16="http://schemas.microsoft.com/office/drawing/2014/main" val="2244471877"/>
                    </a:ext>
                  </a:extLst>
                </a:gridCol>
                <a:gridCol w="189339">
                  <a:extLst>
                    <a:ext uri="{9D8B030D-6E8A-4147-A177-3AD203B41FA5}">
                      <a16:colId xmlns:a16="http://schemas.microsoft.com/office/drawing/2014/main" val="3735061418"/>
                    </a:ext>
                  </a:extLst>
                </a:gridCol>
                <a:gridCol w="189339">
                  <a:extLst>
                    <a:ext uri="{9D8B030D-6E8A-4147-A177-3AD203B41FA5}">
                      <a16:colId xmlns:a16="http://schemas.microsoft.com/office/drawing/2014/main" val="1185037911"/>
                    </a:ext>
                  </a:extLst>
                </a:gridCol>
                <a:gridCol w="189339">
                  <a:extLst>
                    <a:ext uri="{9D8B030D-6E8A-4147-A177-3AD203B41FA5}">
                      <a16:colId xmlns:a16="http://schemas.microsoft.com/office/drawing/2014/main" val="3496449485"/>
                    </a:ext>
                  </a:extLst>
                </a:gridCol>
                <a:gridCol w="189339">
                  <a:extLst>
                    <a:ext uri="{9D8B030D-6E8A-4147-A177-3AD203B41FA5}">
                      <a16:colId xmlns:a16="http://schemas.microsoft.com/office/drawing/2014/main" val="3427612217"/>
                    </a:ext>
                  </a:extLst>
                </a:gridCol>
                <a:gridCol w="189339">
                  <a:extLst>
                    <a:ext uri="{9D8B030D-6E8A-4147-A177-3AD203B41FA5}">
                      <a16:colId xmlns:a16="http://schemas.microsoft.com/office/drawing/2014/main" val="1779840765"/>
                    </a:ext>
                  </a:extLst>
                </a:gridCol>
                <a:gridCol w="189339">
                  <a:extLst>
                    <a:ext uri="{9D8B030D-6E8A-4147-A177-3AD203B41FA5}">
                      <a16:colId xmlns:a16="http://schemas.microsoft.com/office/drawing/2014/main" val="191016692"/>
                    </a:ext>
                  </a:extLst>
                </a:gridCol>
                <a:gridCol w="189339">
                  <a:extLst>
                    <a:ext uri="{9D8B030D-6E8A-4147-A177-3AD203B41FA5}">
                      <a16:colId xmlns:a16="http://schemas.microsoft.com/office/drawing/2014/main" val="3453736116"/>
                    </a:ext>
                  </a:extLst>
                </a:gridCol>
                <a:gridCol w="189339">
                  <a:extLst>
                    <a:ext uri="{9D8B030D-6E8A-4147-A177-3AD203B41FA5}">
                      <a16:colId xmlns:a16="http://schemas.microsoft.com/office/drawing/2014/main" val="2802663127"/>
                    </a:ext>
                  </a:extLst>
                </a:gridCol>
                <a:gridCol w="189339">
                  <a:extLst>
                    <a:ext uri="{9D8B030D-6E8A-4147-A177-3AD203B41FA5}">
                      <a16:colId xmlns:a16="http://schemas.microsoft.com/office/drawing/2014/main" val="1724667056"/>
                    </a:ext>
                  </a:extLst>
                </a:gridCol>
                <a:gridCol w="189339">
                  <a:extLst>
                    <a:ext uri="{9D8B030D-6E8A-4147-A177-3AD203B41FA5}">
                      <a16:colId xmlns:a16="http://schemas.microsoft.com/office/drawing/2014/main" val="4082673036"/>
                    </a:ext>
                  </a:extLst>
                </a:gridCol>
                <a:gridCol w="189339">
                  <a:extLst>
                    <a:ext uri="{9D8B030D-6E8A-4147-A177-3AD203B41FA5}">
                      <a16:colId xmlns:a16="http://schemas.microsoft.com/office/drawing/2014/main" val="2828590232"/>
                    </a:ext>
                  </a:extLst>
                </a:gridCol>
                <a:gridCol w="189339">
                  <a:extLst>
                    <a:ext uri="{9D8B030D-6E8A-4147-A177-3AD203B41FA5}">
                      <a16:colId xmlns:a16="http://schemas.microsoft.com/office/drawing/2014/main" val="3906592821"/>
                    </a:ext>
                  </a:extLst>
                </a:gridCol>
                <a:gridCol w="189339">
                  <a:extLst>
                    <a:ext uri="{9D8B030D-6E8A-4147-A177-3AD203B41FA5}">
                      <a16:colId xmlns:a16="http://schemas.microsoft.com/office/drawing/2014/main" val="2666622950"/>
                    </a:ext>
                  </a:extLst>
                </a:gridCol>
                <a:gridCol w="189339">
                  <a:extLst>
                    <a:ext uri="{9D8B030D-6E8A-4147-A177-3AD203B41FA5}">
                      <a16:colId xmlns:a16="http://schemas.microsoft.com/office/drawing/2014/main" val="1329088317"/>
                    </a:ext>
                  </a:extLst>
                </a:gridCol>
                <a:gridCol w="189339">
                  <a:extLst>
                    <a:ext uri="{9D8B030D-6E8A-4147-A177-3AD203B41FA5}">
                      <a16:colId xmlns:a16="http://schemas.microsoft.com/office/drawing/2014/main" val="209941352"/>
                    </a:ext>
                  </a:extLst>
                </a:gridCol>
                <a:gridCol w="189339">
                  <a:extLst>
                    <a:ext uri="{9D8B030D-6E8A-4147-A177-3AD203B41FA5}">
                      <a16:colId xmlns:a16="http://schemas.microsoft.com/office/drawing/2014/main" val="3304832029"/>
                    </a:ext>
                  </a:extLst>
                </a:gridCol>
                <a:gridCol w="189339">
                  <a:extLst>
                    <a:ext uri="{9D8B030D-6E8A-4147-A177-3AD203B41FA5}">
                      <a16:colId xmlns:a16="http://schemas.microsoft.com/office/drawing/2014/main" val="2018933810"/>
                    </a:ext>
                  </a:extLst>
                </a:gridCol>
                <a:gridCol w="189339">
                  <a:extLst>
                    <a:ext uri="{9D8B030D-6E8A-4147-A177-3AD203B41FA5}">
                      <a16:colId xmlns:a16="http://schemas.microsoft.com/office/drawing/2014/main" val="2407934473"/>
                    </a:ext>
                  </a:extLst>
                </a:gridCol>
                <a:gridCol w="189339">
                  <a:extLst>
                    <a:ext uri="{9D8B030D-6E8A-4147-A177-3AD203B41FA5}">
                      <a16:colId xmlns:a16="http://schemas.microsoft.com/office/drawing/2014/main" val="3879205480"/>
                    </a:ext>
                  </a:extLst>
                </a:gridCol>
                <a:gridCol w="189339">
                  <a:extLst>
                    <a:ext uri="{9D8B030D-6E8A-4147-A177-3AD203B41FA5}">
                      <a16:colId xmlns:a16="http://schemas.microsoft.com/office/drawing/2014/main" val="664646059"/>
                    </a:ext>
                  </a:extLst>
                </a:gridCol>
                <a:gridCol w="189339">
                  <a:extLst>
                    <a:ext uri="{9D8B030D-6E8A-4147-A177-3AD203B41FA5}">
                      <a16:colId xmlns:a16="http://schemas.microsoft.com/office/drawing/2014/main" val="2164545929"/>
                    </a:ext>
                  </a:extLst>
                </a:gridCol>
                <a:gridCol w="189339">
                  <a:extLst>
                    <a:ext uri="{9D8B030D-6E8A-4147-A177-3AD203B41FA5}">
                      <a16:colId xmlns:a16="http://schemas.microsoft.com/office/drawing/2014/main" val="501497326"/>
                    </a:ext>
                  </a:extLst>
                </a:gridCol>
                <a:gridCol w="189339">
                  <a:extLst>
                    <a:ext uri="{9D8B030D-6E8A-4147-A177-3AD203B41FA5}">
                      <a16:colId xmlns:a16="http://schemas.microsoft.com/office/drawing/2014/main" val="1168920419"/>
                    </a:ext>
                  </a:extLst>
                </a:gridCol>
                <a:gridCol w="189339">
                  <a:extLst>
                    <a:ext uri="{9D8B030D-6E8A-4147-A177-3AD203B41FA5}">
                      <a16:colId xmlns:a16="http://schemas.microsoft.com/office/drawing/2014/main" val="1661198187"/>
                    </a:ext>
                  </a:extLst>
                </a:gridCol>
                <a:gridCol w="189339">
                  <a:extLst>
                    <a:ext uri="{9D8B030D-6E8A-4147-A177-3AD203B41FA5}">
                      <a16:colId xmlns:a16="http://schemas.microsoft.com/office/drawing/2014/main" val="3657845745"/>
                    </a:ext>
                  </a:extLst>
                </a:gridCol>
                <a:gridCol w="189339">
                  <a:extLst>
                    <a:ext uri="{9D8B030D-6E8A-4147-A177-3AD203B41FA5}">
                      <a16:colId xmlns:a16="http://schemas.microsoft.com/office/drawing/2014/main" val="2905190838"/>
                    </a:ext>
                  </a:extLst>
                </a:gridCol>
                <a:gridCol w="189339">
                  <a:extLst>
                    <a:ext uri="{9D8B030D-6E8A-4147-A177-3AD203B41FA5}">
                      <a16:colId xmlns:a16="http://schemas.microsoft.com/office/drawing/2014/main" val="719966501"/>
                    </a:ext>
                  </a:extLst>
                </a:gridCol>
                <a:gridCol w="189339">
                  <a:extLst>
                    <a:ext uri="{9D8B030D-6E8A-4147-A177-3AD203B41FA5}">
                      <a16:colId xmlns:a16="http://schemas.microsoft.com/office/drawing/2014/main" val="2532969898"/>
                    </a:ext>
                  </a:extLst>
                </a:gridCol>
                <a:gridCol w="189339">
                  <a:extLst>
                    <a:ext uri="{9D8B030D-6E8A-4147-A177-3AD203B41FA5}">
                      <a16:colId xmlns:a16="http://schemas.microsoft.com/office/drawing/2014/main" val="3549710696"/>
                    </a:ext>
                  </a:extLst>
                </a:gridCol>
              </a:tblGrid>
              <a:tr h="176890">
                <a:tc gridSpan="10">
                  <a:txBody>
                    <a:bodyPr/>
                    <a:lstStyle/>
                    <a:p>
                      <a:pPr algn="ctr" rtl="0" fontAlgn="ctr"/>
                      <a:r>
                        <a:rPr lang="en-GB" sz="900" b="1" i="0" u="none" strike="noStrike">
                          <a:solidFill>
                            <a:srgbClr val="404040"/>
                          </a:solidFill>
                          <a:effectLst/>
                          <a:latin typeface="Barlow" panose="00000500000000000000" pitchFamily="2" charset="0"/>
                        </a:rPr>
                        <a:t>2023</a:t>
                      </a:r>
                      <a:endParaRPr lang="en-IE" sz="900" b="1" i="0" u="none" strike="noStrike">
                        <a:solidFill>
                          <a:srgbClr val="404040"/>
                        </a:solidFill>
                        <a:effectLst/>
                        <a:latin typeface="Barlow" panose="00000500000000000000" pitchFamily="2"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gridSpan="12">
                  <a:txBody>
                    <a:bodyPr/>
                    <a:lstStyle/>
                    <a:p>
                      <a:pPr algn="ctr" rtl="0" fontAlgn="ctr"/>
                      <a:r>
                        <a:rPr lang="en-GB" sz="900" b="1" i="0" u="none" strike="noStrike">
                          <a:solidFill>
                            <a:srgbClr val="404040"/>
                          </a:solidFill>
                          <a:effectLst/>
                          <a:latin typeface="Barlow" panose="00000500000000000000" pitchFamily="2" charset="0"/>
                        </a:rPr>
                        <a:t>2024</a:t>
                      </a:r>
                      <a:endParaRPr lang="en-IE" sz="900" b="1" i="0" u="none" strike="noStrike">
                        <a:solidFill>
                          <a:srgbClr val="404040"/>
                        </a:solidFill>
                        <a:effectLst/>
                        <a:latin typeface="Barlow" panose="00000500000000000000" pitchFamily="2"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gridSpan="12">
                  <a:txBody>
                    <a:bodyPr/>
                    <a:lstStyle/>
                    <a:p>
                      <a:pPr algn="ctr" rtl="0" fontAlgn="ctr"/>
                      <a:r>
                        <a:rPr lang="en-GB" sz="900" b="1" i="0" u="none" strike="noStrike">
                          <a:solidFill>
                            <a:srgbClr val="404040"/>
                          </a:solidFill>
                          <a:effectLst/>
                          <a:latin typeface="Barlow" panose="00000500000000000000" pitchFamily="2" charset="0"/>
                        </a:rPr>
                        <a:t>2025</a:t>
                      </a:r>
                      <a:endParaRPr lang="en-IE" sz="900" b="1" i="0" u="none" strike="noStrike">
                        <a:solidFill>
                          <a:srgbClr val="404040"/>
                        </a:solidFill>
                        <a:effectLst/>
                        <a:latin typeface="Barlow" panose="00000500000000000000" pitchFamily="2"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gridSpan="3">
                  <a:txBody>
                    <a:bodyPr/>
                    <a:lstStyle/>
                    <a:p>
                      <a:pPr algn="ctr" rtl="0" fontAlgn="ctr"/>
                      <a:r>
                        <a:rPr lang="en-GB" sz="900" b="1" i="0" u="none" strike="noStrike">
                          <a:solidFill>
                            <a:srgbClr val="404040"/>
                          </a:solidFill>
                          <a:effectLst/>
                          <a:latin typeface="Barlow" panose="00000500000000000000" pitchFamily="2" charset="0"/>
                        </a:rPr>
                        <a:t>2026</a:t>
                      </a:r>
                      <a:endParaRPr lang="en-IE" sz="900" b="1" i="0" u="none" strike="noStrike">
                        <a:solidFill>
                          <a:srgbClr val="404040"/>
                        </a:solidFill>
                        <a:effectLst/>
                        <a:latin typeface="Barlow" panose="00000500000000000000" pitchFamily="2"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rtl="0" fontAlgn="ct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2051405"/>
                  </a:ext>
                </a:extLst>
              </a:tr>
              <a:tr h="176890">
                <a:tc>
                  <a:txBody>
                    <a:bodyPr/>
                    <a:lstStyle/>
                    <a:p>
                      <a:pPr algn="ctr" rtl="0" fontAlgn="ctr"/>
                      <a:r>
                        <a:rPr lang="en-IE" sz="700" b="0" i="0" u="none" strike="noStrike">
                          <a:solidFill>
                            <a:srgbClr val="404040"/>
                          </a:solidFill>
                          <a:effectLst/>
                          <a:latin typeface="Barlow" panose="00000500000000000000" pitchFamily="2" charset="0"/>
                        </a:rPr>
                        <a:t>Mar</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Apr</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May</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Jun</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Jul</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Aug</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Sep</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Oct</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Nov</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Dec</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Jan</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Feb</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Mar</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Apr</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May</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Jun</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US" sz="700" b="0" i="0" u="none" strike="noStrike">
                          <a:solidFill>
                            <a:srgbClr val="404040"/>
                          </a:solidFill>
                          <a:effectLst/>
                          <a:latin typeface="Barlow" panose="00000500000000000000" pitchFamily="2" charset="0"/>
                        </a:rPr>
                        <a:t>Jul</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Aug</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Sep</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Oct</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US" sz="700" b="0" i="0" u="none" strike="noStrike">
                          <a:solidFill>
                            <a:srgbClr val="404040"/>
                          </a:solidFill>
                          <a:effectLst/>
                          <a:latin typeface="Barlow" panose="00000500000000000000" pitchFamily="2" charset="0"/>
                        </a:rPr>
                        <a:t>Nov</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Dec</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Jan</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Feb</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Mar</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Apr</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May</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Jun</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Jul</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Aug</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Sep</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Oct</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Nov</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IE" sz="700" b="0" i="0" u="none" strike="noStrike">
                          <a:solidFill>
                            <a:srgbClr val="404040"/>
                          </a:solidFill>
                          <a:effectLst/>
                          <a:latin typeface="Barlow" panose="00000500000000000000" pitchFamily="2" charset="0"/>
                        </a:rPr>
                        <a:t>Dec</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J</a:t>
                      </a:r>
                      <a:r>
                        <a:rPr lang="en-IE" sz="700" b="0" i="0" u="none" strike="noStrike">
                          <a:solidFill>
                            <a:srgbClr val="404040"/>
                          </a:solidFill>
                          <a:effectLst/>
                          <a:latin typeface="Barlow" panose="00000500000000000000" pitchFamily="2" charset="0"/>
                        </a:rPr>
                        <a:t>an</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F</a:t>
                      </a:r>
                      <a:r>
                        <a:rPr lang="en-IE" sz="700" b="0" i="0" u="none" strike="noStrike">
                          <a:solidFill>
                            <a:srgbClr val="404040"/>
                          </a:solidFill>
                          <a:effectLst/>
                          <a:latin typeface="Barlow" panose="00000500000000000000" pitchFamily="2" charset="0"/>
                        </a:rPr>
                        <a:t>eb</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GB" sz="700" b="0" i="0" u="none" strike="noStrike">
                          <a:solidFill>
                            <a:srgbClr val="404040"/>
                          </a:solidFill>
                          <a:effectLst/>
                          <a:latin typeface="Barlow" panose="00000500000000000000" pitchFamily="2" charset="0"/>
                        </a:rPr>
                        <a:t>Mar</a:t>
                      </a:r>
                      <a:endParaRPr lang="en-IE" sz="700" b="0" i="0" u="none" strike="noStrike">
                        <a:solidFill>
                          <a:srgbClr val="404040"/>
                        </a:solidFill>
                        <a:effectLst/>
                        <a:latin typeface="Barlow" panose="00000500000000000000" pitchFamily="2" charset="0"/>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0679441"/>
                  </a:ext>
                </a:extLst>
              </a:tr>
              <a:tr h="192138">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US"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US"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US"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US"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US"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US"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US"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US"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US"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GB"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GB"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GB"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GB"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GB"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GB"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GB"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GB" sz="700" b="0" kern="1200">
                          <a:solidFill>
                            <a:schemeClr val="tx1">
                              <a:lumMod val="75000"/>
                              <a:lumOff val="25000"/>
                            </a:schemeClr>
                          </a:solidFill>
                          <a:latin typeface="Barlow" panose="00000500000000000000" pitchFamily="2" charset="0"/>
                          <a:ea typeface="+mn-ea"/>
                          <a:cs typeface="+mn-cs"/>
                        </a:rPr>
                        <a:t>%</a:t>
                      </a:r>
                      <a:endParaRPr lang="en-IE" sz="700" b="0" kern="1200">
                        <a:solidFill>
                          <a:schemeClr val="tx1">
                            <a:lumMod val="75000"/>
                            <a:lumOff val="25000"/>
                          </a:schemeClr>
                        </a:solidFill>
                        <a:latin typeface="Barlow" panose="00000500000000000000" pitchFamily="2" charset="0"/>
                        <a:ea typeface="+mn-ea"/>
                        <a:cs typeface="+mn-cs"/>
                      </a:endParaRP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50" rtl="0" eaLnBrk="1" fontAlgn="auto" latinLnBrk="0" hangingPunct="1">
                        <a:lnSpc>
                          <a:spcPct val="80000"/>
                        </a:lnSpc>
                        <a:spcBef>
                          <a:spcPts val="0"/>
                        </a:spcBef>
                        <a:spcAft>
                          <a:spcPts val="0"/>
                        </a:spcAft>
                        <a:buClrTx/>
                        <a:buSzTx/>
                        <a:buFontTx/>
                        <a:buNone/>
                        <a:tabLst/>
                        <a:defRPr/>
                      </a:pPr>
                      <a:r>
                        <a:rPr lang="en-IE" sz="700" b="0" kern="1200">
                          <a:solidFill>
                            <a:schemeClr val="tx1">
                              <a:lumMod val="75000"/>
                              <a:lumOff val="25000"/>
                            </a:schemeClr>
                          </a:solidFill>
                          <a:latin typeface="Barlow" panose="00000500000000000000" pitchFamily="2" charset="0"/>
                          <a:ea typeface="+mn-ea"/>
                          <a:cs typeface="+mn-cs"/>
                        </a:rPr>
                        <a:t>%</a:t>
                      </a:r>
                    </a:p>
                  </a:txBody>
                  <a:tcPr marL="18000" marR="18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1703090"/>
                  </a:ext>
                </a:extLst>
              </a:tr>
            </a:tbl>
          </a:graphicData>
        </a:graphic>
      </p:graphicFrame>
      <p:graphicFrame>
        <p:nvGraphicFramePr>
          <p:cNvPr id="7" name="Table 6">
            <a:extLst>
              <a:ext uri="{FF2B5EF4-FFF2-40B4-BE49-F238E27FC236}">
                <a16:creationId xmlns:a16="http://schemas.microsoft.com/office/drawing/2014/main" id="{31F1CF04-CA41-47D5-8D11-63FC16796ABE}"/>
              </a:ext>
            </a:extLst>
          </p:cNvPr>
          <p:cNvGraphicFramePr>
            <a:graphicFrameLocks noGrp="1"/>
          </p:cNvGraphicFramePr>
          <p:nvPr/>
        </p:nvGraphicFramePr>
        <p:xfrm>
          <a:off x="203740" y="4529853"/>
          <a:ext cx="7318086" cy="243840"/>
        </p:xfrm>
        <a:graphic>
          <a:graphicData uri="http://schemas.openxmlformats.org/drawingml/2006/table">
            <a:tbl>
              <a:tblPr firstRow="1" bandRow="1">
                <a:tableStyleId>{5C22544A-7EE6-4342-B048-85BDC9FD1C3A}</a:tableStyleId>
              </a:tblPr>
              <a:tblGrid>
                <a:gridCol w="347508">
                  <a:extLst>
                    <a:ext uri="{9D8B030D-6E8A-4147-A177-3AD203B41FA5}">
                      <a16:colId xmlns:a16="http://schemas.microsoft.com/office/drawing/2014/main" val="1882052947"/>
                    </a:ext>
                  </a:extLst>
                </a:gridCol>
                <a:gridCol w="188394">
                  <a:extLst>
                    <a:ext uri="{9D8B030D-6E8A-4147-A177-3AD203B41FA5}">
                      <a16:colId xmlns:a16="http://schemas.microsoft.com/office/drawing/2014/main" val="1054338797"/>
                    </a:ext>
                  </a:extLst>
                </a:gridCol>
                <a:gridCol w="188394">
                  <a:extLst>
                    <a:ext uri="{9D8B030D-6E8A-4147-A177-3AD203B41FA5}">
                      <a16:colId xmlns:a16="http://schemas.microsoft.com/office/drawing/2014/main" val="2765575621"/>
                    </a:ext>
                  </a:extLst>
                </a:gridCol>
                <a:gridCol w="188394">
                  <a:extLst>
                    <a:ext uri="{9D8B030D-6E8A-4147-A177-3AD203B41FA5}">
                      <a16:colId xmlns:a16="http://schemas.microsoft.com/office/drawing/2014/main" val="1097876679"/>
                    </a:ext>
                  </a:extLst>
                </a:gridCol>
                <a:gridCol w="188394">
                  <a:extLst>
                    <a:ext uri="{9D8B030D-6E8A-4147-A177-3AD203B41FA5}">
                      <a16:colId xmlns:a16="http://schemas.microsoft.com/office/drawing/2014/main" val="4229399774"/>
                    </a:ext>
                  </a:extLst>
                </a:gridCol>
                <a:gridCol w="188394">
                  <a:extLst>
                    <a:ext uri="{9D8B030D-6E8A-4147-A177-3AD203B41FA5}">
                      <a16:colId xmlns:a16="http://schemas.microsoft.com/office/drawing/2014/main" val="81616964"/>
                    </a:ext>
                  </a:extLst>
                </a:gridCol>
                <a:gridCol w="188394">
                  <a:extLst>
                    <a:ext uri="{9D8B030D-6E8A-4147-A177-3AD203B41FA5}">
                      <a16:colId xmlns:a16="http://schemas.microsoft.com/office/drawing/2014/main" val="3470498300"/>
                    </a:ext>
                  </a:extLst>
                </a:gridCol>
                <a:gridCol w="188394">
                  <a:extLst>
                    <a:ext uri="{9D8B030D-6E8A-4147-A177-3AD203B41FA5}">
                      <a16:colId xmlns:a16="http://schemas.microsoft.com/office/drawing/2014/main" val="2547387721"/>
                    </a:ext>
                  </a:extLst>
                </a:gridCol>
                <a:gridCol w="188394">
                  <a:extLst>
                    <a:ext uri="{9D8B030D-6E8A-4147-A177-3AD203B41FA5}">
                      <a16:colId xmlns:a16="http://schemas.microsoft.com/office/drawing/2014/main" val="114063054"/>
                    </a:ext>
                  </a:extLst>
                </a:gridCol>
                <a:gridCol w="188394">
                  <a:extLst>
                    <a:ext uri="{9D8B030D-6E8A-4147-A177-3AD203B41FA5}">
                      <a16:colId xmlns:a16="http://schemas.microsoft.com/office/drawing/2014/main" val="376208688"/>
                    </a:ext>
                  </a:extLst>
                </a:gridCol>
                <a:gridCol w="188394">
                  <a:extLst>
                    <a:ext uri="{9D8B030D-6E8A-4147-A177-3AD203B41FA5}">
                      <a16:colId xmlns:a16="http://schemas.microsoft.com/office/drawing/2014/main" val="799327777"/>
                    </a:ext>
                  </a:extLst>
                </a:gridCol>
                <a:gridCol w="188394">
                  <a:extLst>
                    <a:ext uri="{9D8B030D-6E8A-4147-A177-3AD203B41FA5}">
                      <a16:colId xmlns:a16="http://schemas.microsoft.com/office/drawing/2014/main" val="4202643958"/>
                    </a:ext>
                  </a:extLst>
                </a:gridCol>
                <a:gridCol w="188394">
                  <a:extLst>
                    <a:ext uri="{9D8B030D-6E8A-4147-A177-3AD203B41FA5}">
                      <a16:colId xmlns:a16="http://schemas.microsoft.com/office/drawing/2014/main" val="2589392353"/>
                    </a:ext>
                  </a:extLst>
                </a:gridCol>
                <a:gridCol w="188394">
                  <a:extLst>
                    <a:ext uri="{9D8B030D-6E8A-4147-A177-3AD203B41FA5}">
                      <a16:colId xmlns:a16="http://schemas.microsoft.com/office/drawing/2014/main" val="938765308"/>
                    </a:ext>
                  </a:extLst>
                </a:gridCol>
                <a:gridCol w="188394">
                  <a:extLst>
                    <a:ext uri="{9D8B030D-6E8A-4147-A177-3AD203B41FA5}">
                      <a16:colId xmlns:a16="http://schemas.microsoft.com/office/drawing/2014/main" val="3271730376"/>
                    </a:ext>
                  </a:extLst>
                </a:gridCol>
                <a:gridCol w="188394">
                  <a:extLst>
                    <a:ext uri="{9D8B030D-6E8A-4147-A177-3AD203B41FA5}">
                      <a16:colId xmlns:a16="http://schemas.microsoft.com/office/drawing/2014/main" val="1802483989"/>
                    </a:ext>
                  </a:extLst>
                </a:gridCol>
                <a:gridCol w="188394">
                  <a:extLst>
                    <a:ext uri="{9D8B030D-6E8A-4147-A177-3AD203B41FA5}">
                      <a16:colId xmlns:a16="http://schemas.microsoft.com/office/drawing/2014/main" val="1136380727"/>
                    </a:ext>
                  </a:extLst>
                </a:gridCol>
                <a:gridCol w="188394">
                  <a:extLst>
                    <a:ext uri="{9D8B030D-6E8A-4147-A177-3AD203B41FA5}">
                      <a16:colId xmlns:a16="http://schemas.microsoft.com/office/drawing/2014/main" val="1659532234"/>
                    </a:ext>
                  </a:extLst>
                </a:gridCol>
                <a:gridCol w="188394">
                  <a:extLst>
                    <a:ext uri="{9D8B030D-6E8A-4147-A177-3AD203B41FA5}">
                      <a16:colId xmlns:a16="http://schemas.microsoft.com/office/drawing/2014/main" val="416069260"/>
                    </a:ext>
                  </a:extLst>
                </a:gridCol>
                <a:gridCol w="188394">
                  <a:extLst>
                    <a:ext uri="{9D8B030D-6E8A-4147-A177-3AD203B41FA5}">
                      <a16:colId xmlns:a16="http://schemas.microsoft.com/office/drawing/2014/main" val="2979352861"/>
                    </a:ext>
                  </a:extLst>
                </a:gridCol>
                <a:gridCol w="188394">
                  <a:extLst>
                    <a:ext uri="{9D8B030D-6E8A-4147-A177-3AD203B41FA5}">
                      <a16:colId xmlns:a16="http://schemas.microsoft.com/office/drawing/2014/main" val="1361360366"/>
                    </a:ext>
                  </a:extLst>
                </a:gridCol>
                <a:gridCol w="188394">
                  <a:extLst>
                    <a:ext uri="{9D8B030D-6E8A-4147-A177-3AD203B41FA5}">
                      <a16:colId xmlns:a16="http://schemas.microsoft.com/office/drawing/2014/main" val="992497510"/>
                    </a:ext>
                  </a:extLst>
                </a:gridCol>
                <a:gridCol w="188394">
                  <a:extLst>
                    <a:ext uri="{9D8B030D-6E8A-4147-A177-3AD203B41FA5}">
                      <a16:colId xmlns:a16="http://schemas.microsoft.com/office/drawing/2014/main" val="1487804426"/>
                    </a:ext>
                  </a:extLst>
                </a:gridCol>
                <a:gridCol w="188394">
                  <a:extLst>
                    <a:ext uri="{9D8B030D-6E8A-4147-A177-3AD203B41FA5}">
                      <a16:colId xmlns:a16="http://schemas.microsoft.com/office/drawing/2014/main" val="1518438626"/>
                    </a:ext>
                  </a:extLst>
                </a:gridCol>
                <a:gridCol w="188394">
                  <a:extLst>
                    <a:ext uri="{9D8B030D-6E8A-4147-A177-3AD203B41FA5}">
                      <a16:colId xmlns:a16="http://schemas.microsoft.com/office/drawing/2014/main" val="11597337"/>
                    </a:ext>
                  </a:extLst>
                </a:gridCol>
                <a:gridCol w="188394">
                  <a:extLst>
                    <a:ext uri="{9D8B030D-6E8A-4147-A177-3AD203B41FA5}">
                      <a16:colId xmlns:a16="http://schemas.microsoft.com/office/drawing/2014/main" val="269838403"/>
                    </a:ext>
                  </a:extLst>
                </a:gridCol>
                <a:gridCol w="188394">
                  <a:extLst>
                    <a:ext uri="{9D8B030D-6E8A-4147-A177-3AD203B41FA5}">
                      <a16:colId xmlns:a16="http://schemas.microsoft.com/office/drawing/2014/main" val="1341394655"/>
                    </a:ext>
                  </a:extLst>
                </a:gridCol>
                <a:gridCol w="188394">
                  <a:extLst>
                    <a:ext uri="{9D8B030D-6E8A-4147-A177-3AD203B41FA5}">
                      <a16:colId xmlns:a16="http://schemas.microsoft.com/office/drawing/2014/main" val="3524084066"/>
                    </a:ext>
                  </a:extLst>
                </a:gridCol>
                <a:gridCol w="188394">
                  <a:extLst>
                    <a:ext uri="{9D8B030D-6E8A-4147-A177-3AD203B41FA5}">
                      <a16:colId xmlns:a16="http://schemas.microsoft.com/office/drawing/2014/main" val="3157425141"/>
                    </a:ext>
                  </a:extLst>
                </a:gridCol>
                <a:gridCol w="188394">
                  <a:extLst>
                    <a:ext uri="{9D8B030D-6E8A-4147-A177-3AD203B41FA5}">
                      <a16:colId xmlns:a16="http://schemas.microsoft.com/office/drawing/2014/main" val="803014279"/>
                    </a:ext>
                  </a:extLst>
                </a:gridCol>
                <a:gridCol w="188394">
                  <a:extLst>
                    <a:ext uri="{9D8B030D-6E8A-4147-A177-3AD203B41FA5}">
                      <a16:colId xmlns:a16="http://schemas.microsoft.com/office/drawing/2014/main" val="1898699948"/>
                    </a:ext>
                  </a:extLst>
                </a:gridCol>
                <a:gridCol w="188394">
                  <a:extLst>
                    <a:ext uri="{9D8B030D-6E8A-4147-A177-3AD203B41FA5}">
                      <a16:colId xmlns:a16="http://schemas.microsoft.com/office/drawing/2014/main" val="769717154"/>
                    </a:ext>
                  </a:extLst>
                </a:gridCol>
                <a:gridCol w="188394">
                  <a:extLst>
                    <a:ext uri="{9D8B030D-6E8A-4147-A177-3AD203B41FA5}">
                      <a16:colId xmlns:a16="http://schemas.microsoft.com/office/drawing/2014/main" val="3916985503"/>
                    </a:ext>
                  </a:extLst>
                </a:gridCol>
                <a:gridCol w="188394">
                  <a:extLst>
                    <a:ext uri="{9D8B030D-6E8A-4147-A177-3AD203B41FA5}">
                      <a16:colId xmlns:a16="http://schemas.microsoft.com/office/drawing/2014/main" val="2507883360"/>
                    </a:ext>
                  </a:extLst>
                </a:gridCol>
                <a:gridCol w="188394">
                  <a:extLst>
                    <a:ext uri="{9D8B030D-6E8A-4147-A177-3AD203B41FA5}">
                      <a16:colId xmlns:a16="http://schemas.microsoft.com/office/drawing/2014/main" val="3033284117"/>
                    </a:ext>
                  </a:extLst>
                </a:gridCol>
                <a:gridCol w="188394">
                  <a:extLst>
                    <a:ext uri="{9D8B030D-6E8A-4147-A177-3AD203B41FA5}">
                      <a16:colId xmlns:a16="http://schemas.microsoft.com/office/drawing/2014/main" val="3746970180"/>
                    </a:ext>
                  </a:extLst>
                </a:gridCol>
                <a:gridCol w="188394">
                  <a:extLst>
                    <a:ext uri="{9D8B030D-6E8A-4147-A177-3AD203B41FA5}">
                      <a16:colId xmlns:a16="http://schemas.microsoft.com/office/drawing/2014/main" val="806484080"/>
                    </a:ext>
                  </a:extLst>
                </a:gridCol>
                <a:gridCol w="188394">
                  <a:extLst>
                    <a:ext uri="{9D8B030D-6E8A-4147-A177-3AD203B41FA5}">
                      <a16:colId xmlns:a16="http://schemas.microsoft.com/office/drawing/2014/main" val="1830671214"/>
                    </a:ext>
                  </a:extLst>
                </a:gridCol>
              </a:tblGrid>
              <a:tr h="180000">
                <a:tc>
                  <a:txBody>
                    <a:bodyPr/>
                    <a:lstStyle/>
                    <a:p>
                      <a:pPr algn="ctr"/>
                      <a:r>
                        <a:rPr lang="en-IE" altLang="en-US" sz="800" b="1">
                          <a:solidFill>
                            <a:schemeClr val="accent5">
                              <a:lumMod val="50000"/>
                            </a:schemeClr>
                          </a:solidFill>
                          <a:latin typeface="+mn-lt"/>
                        </a:rPr>
                        <a:t> Net Diff (%)</a:t>
                      </a:r>
                      <a:endParaRPr lang="en-IE" sz="800" b="1"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-50</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-38</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-39</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-32</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-42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-41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-40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-38</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-34</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-24</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-22</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-40</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-39</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-61</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-49</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-45</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-46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-53</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-49</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-54</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-47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-48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a:t>
                      </a:r>
                      <a:r>
                        <a:rPr lang="en-IE" sz="800" b="0" kern="1200">
                          <a:solidFill>
                            <a:schemeClr val="accent5">
                              <a:lumMod val="50000"/>
                            </a:schemeClr>
                          </a:solidFill>
                          <a:latin typeface="+mn-lt"/>
                          <a:ea typeface="+mn-ea"/>
                          <a:cs typeface="+mn-cs"/>
                        </a:rPr>
                        <a:t>46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-45</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-58</a:t>
                      </a:r>
                      <a:endParaRPr lang="en-IE" sz="800" b="0" kern="1200">
                        <a:solidFill>
                          <a:schemeClr val="accent5">
                            <a:lumMod val="50000"/>
                          </a:schemeClr>
                        </a:solidFill>
                        <a:latin typeface="+mn-lt"/>
                        <a:ea typeface="+mn-ea"/>
                        <a:cs typeface="+mn-cs"/>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6492267"/>
                  </a:ext>
                </a:extLst>
              </a:tr>
            </a:tbl>
          </a:graphicData>
        </a:graphic>
      </p:graphicFrame>
      <p:graphicFrame>
        <p:nvGraphicFramePr>
          <p:cNvPr id="27" name="Content Placeholder 5">
            <a:extLst>
              <a:ext uri="{FF2B5EF4-FFF2-40B4-BE49-F238E27FC236}">
                <a16:creationId xmlns:a16="http://schemas.microsoft.com/office/drawing/2014/main" id="{5EA1A9C9-9E30-4F83-A22B-AC365D8E9D2A}"/>
              </a:ext>
            </a:extLst>
          </p:cNvPr>
          <p:cNvGraphicFramePr>
            <a:graphicFrameLocks/>
          </p:cNvGraphicFramePr>
          <p:nvPr/>
        </p:nvGraphicFramePr>
        <p:xfrm>
          <a:off x="7555080" y="1291740"/>
          <a:ext cx="4555943" cy="4445402"/>
        </p:xfrm>
        <a:graphic>
          <a:graphicData uri="http://schemas.openxmlformats.org/drawingml/2006/chart">
            <c:chart xmlns:c="http://schemas.openxmlformats.org/drawingml/2006/chart" xmlns:r="http://schemas.openxmlformats.org/officeDocument/2006/relationships" r:id="rId8"/>
          </a:graphicData>
        </a:graphic>
      </p:graphicFrame>
      <p:sp>
        <p:nvSpPr>
          <p:cNvPr id="17" name="Rounded Rectangle 26">
            <a:extLst>
              <a:ext uri="{FF2B5EF4-FFF2-40B4-BE49-F238E27FC236}">
                <a16:creationId xmlns:a16="http://schemas.microsoft.com/office/drawing/2014/main" id="{00420659-B071-35E7-A64F-12B32A2E78FF}"/>
              </a:ext>
            </a:extLst>
          </p:cNvPr>
          <p:cNvSpPr/>
          <p:nvPr/>
        </p:nvSpPr>
        <p:spPr>
          <a:xfrm>
            <a:off x="4200945" y="4929263"/>
            <a:ext cx="1077892" cy="393954"/>
          </a:xfrm>
          <a:prstGeom prst="roundRect">
            <a:avLst>
              <a:gd name="adj" fmla="val 0"/>
            </a:avLst>
          </a:prstGeom>
          <a:noFill/>
          <a:ln>
            <a:noFill/>
          </a:ln>
        </p:spPr>
        <p:txBody>
          <a:bodyPr wrap="square" anchor="b">
            <a:spAutoFit/>
          </a:bodyPr>
          <a:lstStyle/>
          <a:p>
            <a:pPr marL="0" marR="0" lvl="0" indent="0" algn="l"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050" b="0" i="0" u="none" strike="noStrike" kern="1200" cap="none" spc="0" normalizeH="0" baseline="0" noProof="0">
                <a:ln>
                  <a:noFill/>
                </a:ln>
                <a:solidFill>
                  <a:srgbClr val="103C50"/>
                </a:solidFill>
                <a:effectLst/>
                <a:uLnTx/>
                <a:uFillTx/>
                <a:latin typeface="Barlow" panose="00000500000000000000" pitchFamily="2" charset="0"/>
                <a:ea typeface="+mn-ea"/>
                <a:cs typeface="Arial" panose="020B0604020202020204" pitchFamily="34" charset="0"/>
              </a:rPr>
              <a:t>Dublin:</a:t>
            </a:r>
          </a:p>
          <a:p>
            <a:pPr marL="0" marR="0" lvl="0" indent="0" algn="l"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400" b="0" i="0" u="none" strike="noStrike" kern="1200" cap="none" spc="0" normalizeH="0" baseline="0" noProof="0">
                <a:ln>
                  <a:noFill/>
                </a:ln>
                <a:solidFill>
                  <a:srgbClr val="AC0142"/>
                </a:solidFill>
                <a:effectLst/>
                <a:uLnTx/>
                <a:uFillTx/>
                <a:latin typeface="Barlow" panose="00000500000000000000" pitchFamily="2" charset="0"/>
                <a:ea typeface="+mn-ea"/>
                <a:cs typeface="Arial" panose="020B0604020202020204" pitchFamily="34" charset="0"/>
              </a:rPr>
              <a:t>-44%</a:t>
            </a:r>
          </a:p>
        </p:txBody>
      </p:sp>
      <p:cxnSp>
        <p:nvCxnSpPr>
          <p:cNvPr id="19" name="Straight Connector 18">
            <a:extLst>
              <a:ext uri="{FF2B5EF4-FFF2-40B4-BE49-F238E27FC236}">
                <a16:creationId xmlns:a16="http://schemas.microsoft.com/office/drawing/2014/main" id="{AA3C3D7B-FF21-BAAF-8D12-CFFAE22A1C94}"/>
              </a:ext>
            </a:extLst>
          </p:cNvPr>
          <p:cNvCxnSpPr>
            <a:cxnSpLocks/>
          </p:cNvCxnSpPr>
          <p:nvPr/>
        </p:nvCxnSpPr>
        <p:spPr>
          <a:xfrm flipH="1">
            <a:off x="3740977" y="5239613"/>
            <a:ext cx="552358" cy="0"/>
          </a:xfrm>
          <a:prstGeom prst="line">
            <a:avLst/>
          </a:prstGeom>
          <a:ln w="12700" cap="rnd">
            <a:solidFill>
              <a:srgbClr val="FED402"/>
            </a:solidFill>
            <a:tailEnd type="oval"/>
          </a:ln>
        </p:spPr>
        <p:style>
          <a:lnRef idx="1">
            <a:schemeClr val="accent1"/>
          </a:lnRef>
          <a:fillRef idx="0">
            <a:schemeClr val="accent1"/>
          </a:fillRef>
          <a:effectRef idx="0">
            <a:schemeClr val="accent1"/>
          </a:effectRef>
          <a:fontRef idx="minor">
            <a:schemeClr val="tx1"/>
          </a:fontRef>
        </p:style>
      </p:cxnSp>
      <p:sp>
        <p:nvSpPr>
          <p:cNvPr id="20" name="Rounded Rectangle 26">
            <a:extLst>
              <a:ext uri="{FF2B5EF4-FFF2-40B4-BE49-F238E27FC236}">
                <a16:creationId xmlns:a16="http://schemas.microsoft.com/office/drawing/2014/main" id="{92711A37-5094-4390-A858-C2F29A7ECC7E}"/>
              </a:ext>
            </a:extLst>
          </p:cNvPr>
          <p:cNvSpPr/>
          <p:nvPr/>
        </p:nvSpPr>
        <p:spPr>
          <a:xfrm>
            <a:off x="4187750" y="5288872"/>
            <a:ext cx="1380081" cy="393954"/>
          </a:xfrm>
          <a:prstGeom prst="roundRect">
            <a:avLst>
              <a:gd name="adj" fmla="val 0"/>
            </a:avLst>
          </a:prstGeom>
          <a:noFill/>
          <a:ln>
            <a:noFill/>
          </a:ln>
        </p:spPr>
        <p:txBody>
          <a:bodyPr wrap="square" anchor="b">
            <a:spAutoFit/>
          </a:bodyPr>
          <a:lstStyle/>
          <a:p>
            <a:pPr marL="0" marR="0" lvl="0" indent="0" algn="l"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050" b="0" i="0" u="none" strike="noStrike" kern="1200" cap="none" spc="0" normalizeH="0" baseline="0" noProof="0">
                <a:ln>
                  <a:noFill/>
                </a:ln>
                <a:solidFill>
                  <a:srgbClr val="103C50"/>
                </a:solidFill>
                <a:effectLst/>
                <a:uLnTx/>
                <a:uFillTx/>
                <a:latin typeface="Barlow" panose="00000500000000000000" pitchFamily="2" charset="0"/>
                <a:ea typeface="+mn-ea"/>
                <a:cs typeface="Arial" panose="020B0604020202020204" pitchFamily="34" charset="0"/>
              </a:rPr>
              <a:t>Leinster:</a:t>
            </a:r>
          </a:p>
          <a:p>
            <a:pPr marL="0" marR="0" lvl="0" indent="0" algn="l"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400" b="0" i="0" u="none" strike="noStrike" kern="1200" cap="none" spc="0" normalizeH="0" baseline="0" noProof="0">
                <a:ln>
                  <a:noFill/>
                </a:ln>
                <a:solidFill>
                  <a:srgbClr val="E50158">
                    <a:lumMod val="75000"/>
                  </a:srgbClr>
                </a:solidFill>
                <a:effectLst/>
                <a:uLnTx/>
                <a:uFillTx/>
                <a:latin typeface="Barlow" panose="00000500000000000000" pitchFamily="2" charset="0"/>
                <a:ea typeface="+mn-ea"/>
                <a:cs typeface="Arial" panose="020B0604020202020204" pitchFamily="34" charset="0"/>
              </a:rPr>
              <a:t>-65</a:t>
            </a:r>
            <a:r>
              <a:rPr kumimoji="0" lang="en-IE" altLang="en-US" sz="1400" b="0" i="0" u="none" strike="noStrike" kern="1200" cap="none" spc="0" normalizeH="0" baseline="0" noProof="0">
                <a:ln>
                  <a:noFill/>
                </a:ln>
                <a:solidFill>
                  <a:srgbClr val="AC0142"/>
                </a:solidFill>
                <a:effectLst/>
                <a:uLnTx/>
                <a:uFillTx/>
                <a:latin typeface="Barlow" panose="00000500000000000000" pitchFamily="2" charset="0"/>
                <a:ea typeface="+mn-ea"/>
                <a:cs typeface="Arial" panose="020B0604020202020204" pitchFamily="34" charset="0"/>
              </a:rPr>
              <a:t>%</a:t>
            </a:r>
          </a:p>
        </p:txBody>
      </p:sp>
      <p:cxnSp>
        <p:nvCxnSpPr>
          <p:cNvPr id="21" name="Straight Connector 20">
            <a:extLst>
              <a:ext uri="{FF2B5EF4-FFF2-40B4-BE49-F238E27FC236}">
                <a16:creationId xmlns:a16="http://schemas.microsoft.com/office/drawing/2014/main" id="{9D36ED8D-9DB3-A9FF-C2D3-4CF09AD97162}"/>
              </a:ext>
            </a:extLst>
          </p:cNvPr>
          <p:cNvCxnSpPr>
            <a:cxnSpLocks/>
          </p:cNvCxnSpPr>
          <p:nvPr/>
        </p:nvCxnSpPr>
        <p:spPr>
          <a:xfrm flipH="1">
            <a:off x="3630967" y="5350691"/>
            <a:ext cx="616416" cy="0"/>
          </a:xfrm>
          <a:prstGeom prst="line">
            <a:avLst/>
          </a:prstGeom>
          <a:ln w="12700" cap="rnd">
            <a:solidFill>
              <a:srgbClr val="FED402"/>
            </a:solidFill>
            <a:tailEnd type="oval"/>
          </a:ln>
        </p:spPr>
        <p:style>
          <a:lnRef idx="1">
            <a:schemeClr val="accent1"/>
          </a:lnRef>
          <a:fillRef idx="0">
            <a:schemeClr val="accent1"/>
          </a:fillRef>
          <a:effectRef idx="0">
            <a:schemeClr val="accent1"/>
          </a:effectRef>
          <a:fontRef idx="minor">
            <a:schemeClr val="tx1"/>
          </a:fontRef>
        </p:style>
      </p:cxnSp>
      <p:sp>
        <p:nvSpPr>
          <p:cNvPr id="22" name="Rounded Rectangle 26">
            <a:extLst>
              <a:ext uri="{FF2B5EF4-FFF2-40B4-BE49-F238E27FC236}">
                <a16:creationId xmlns:a16="http://schemas.microsoft.com/office/drawing/2014/main" id="{F66576E0-556E-FC08-3778-E9122B7D8295}"/>
              </a:ext>
            </a:extLst>
          </p:cNvPr>
          <p:cNvSpPr/>
          <p:nvPr/>
        </p:nvSpPr>
        <p:spPr>
          <a:xfrm>
            <a:off x="1771484" y="4873417"/>
            <a:ext cx="1077892" cy="393954"/>
          </a:xfrm>
          <a:prstGeom prst="roundRect">
            <a:avLst>
              <a:gd name="adj" fmla="val 0"/>
            </a:avLst>
          </a:prstGeom>
          <a:noFill/>
          <a:ln>
            <a:noFill/>
          </a:ln>
        </p:spPr>
        <p:txBody>
          <a:bodyPr wrap="square" anchor="b">
            <a:spAutoFit/>
          </a:bodyPr>
          <a:lstStyle/>
          <a:p>
            <a:pPr marL="0" marR="0" lvl="0" indent="0" algn="r"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050" b="0" i="0" u="none" strike="noStrike" kern="1200" cap="none" spc="0" normalizeH="0" baseline="0" noProof="0">
                <a:ln>
                  <a:noFill/>
                </a:ln>
                <a:solidFill>
                  <a:srgbClr val="103C50"/>
                </a:solidFill>
                <a:effectLst/>
                <a:uLnTx/>
                <a:uFillTx/>
                <a:latin typeface="Barlow" panose="00000500000000000000" pitchFamily="2" charset="0"/>
                <a:ea typeface="+mn-ea"/>
                <a:cs typeface="Arial" panose="020B0604020202020204" pitchFamily="34" charset="0"/>
              </a:rPr>
              <a:t>Conn/ Ulster:</a:t>
            </a:r>
          </a:p>
          <a:p>
            <a:pPr marL="0" marR="0" lvl="0" indent="0" algn="r"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400" b="0" i="0" u="none" strike="noStrike" kern="1200" cap="none" spc="0" normalizeH="0" baseline="0" noProof="0">
                <a:ln>
                  <a:noFill/>
                </a:ln>
                <a:solidFill>
                  <a:srgbClr val="E50158">
                    <a:lumMod val="75000"/>
                  </a:srgbClr>
                </a:solidFill>
                <a:effectLst/>
                <a:uLnTx/>
                <a:uFillTx/>
                <a:latin typeface="Barlow" panose="00000500000000000000" pitchFamily="2" charset="0"/>
                <a:ea typeface="+mn-ea"/>
                <a:cs typeface="Arial" panose="020B0604020202020204" pitchFamily="34" charset="0"/>
              </a:rPr>
              <a:t>-67%</a:t>
            </a:r>
          </a:p>
        </p:txBody>
      </p:sp>
      <p:sp>
        <p:nvSpPr>
          <p:cNvPr id="36" name="Rounded Rectangle 26">
            <a:extLst>
              <a:ext uri="{FF2B5EF4-FFF2-40B4-BE49-F238E27FC236}">
                <a16:creationId xmlns:a16="http://schemas.microsoft.com/office/drawing/2014/main" id="{7D94035C-AB9D-6299-3300-422FA0F397DC}"/>
              </a:ext>
            </a:extLst>
          </p:cNvPr>
          <p:cNvSpPr/>
          <p:nvPr/>
        </p:nvSpPr>
        <p:spPr>
          <a:xfrm>
            <a:off x="1250245" y="5300597"/>
            <a:ext cx="1380081" cy="393954"/>
          </a:xfrm>
          <a:prstGeom prst="roundRect">
            <a:avLst>
              <a:gd name="adj" fmla="val 0"/>
            </a:avLst>
          </a:prstGeom>
          <a:noFill/>
          <a:ln>
            <a:noFill/>
          </a:ln>
        </p:spPr>
        <p:txBody>
          <a:bodyPr wrap="square" anchor="b">
            <a:spAutoFit/>
          </a:bodyPr>
          <a:lstStyle/>
          <a:p>
            <a:pPr marL="0" marR="0" lvl="0" indent="0" algn="r"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050" b="0" i="0" u="none" strike="noStrike" kern="1200" cap="none" spc="0" normalizeH="0" baseline="0" noProof="0">
                <a:ln>
                  <a:noFill/>
                </a:ln>
                <a:solidFill>
                  <a:srgbClr val="103C50"/>
                </a:solidFill>
                <a:effectLst/>
                <a:uLnTx/>
                <a:uFillTx/>
                <a:latin typeface="Barlow" panose="00000500000000000000" pitchFamily="2" charset="0"/>
                <a:ea typeface="+mn-ea"/>
                <a:cs typeface="Arial" panose="020B0604020202020204" pitchFamily="34" charset="0"/>
              </a:rPr>
              <a:t>Munster:</a:t>
            </a:r>
          </a:p>
          <a:p>
            <a:pPr marL="0" marR="0" lvl="0" indent="0" algn="r"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400" b="0" i="0" u="none" strike="noStrike" kern="1200" cap="none" spc="0" normalizeH="0" baseline="0" noProof="0">
                <a:ln>
                  <a:noFill/>
                </a:ln>
                <a:solidFill>
                  <a:srgbClr val="E50158">
                    <a:lumMod val="75000"/>
                  </a:srgbClr>
                </a:solidFill>
                <a:effectLst/>
                <a:uLnTx/>
                <a:uFillTx/>
                <a:latin typeface="Barlow" panose="00000500000000000000" pitchFamily="2" charset="0"/>
                <a:ea typeface="+mn-ea"/>
                <a:cs typeface="Arial" panose="020B0604020202020204" pitchFamily="34" charset="0"/>
              </a:rPr>
              <a:t>-60%</a:t>
            </a:r>
          </a:p>
        </p:txBody>
      </p:sp>
      <p:cxnSp>
        <p:nvCxnSpPr>
          <p:cNvPr id="38" name="Straight Connector 37">
            <a:extLst>
              <a:ext uri="{FF2B5EF4-FFF2-40B4-BE49-F238E27FC236}">
                <a16:creationId xmlns:a16="http://schemas.microsoft.com/office/drawing/2014/main" id="{903C80BB-B1F1-EF47-8F28-69EDF9B2F4F7}"/>
              </a:ext>
            </a:extLst>
          </p:cNvPr>
          <p:cNvCxnSpPr>
            <a:cxnSpLocks/>
          </p:cNvCxnSpPr>
          <p:nvPr/>
        </p:nvCxnSpPr>
        <p:spPr>
          <a:xfrm>
            <a:off x="2822070" y="5134564"/>
            <a:ext cx="552358" cy="0"/>
          </a:xfrm>
          <a:prstGeom prst="line">
            <a:avLst/>
          </a:prstGeom>
          <a:ln w="12700" cap="rnd">
            <a:solidFill>
              <a:srgbClr val="FED402"/>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AFBF57-9EB6-1857-D672-0E14167A5611}"/>
              </a:ext>
            </a:extLst>
          </p:cNvPr>
          <p:cNvCxnSpPr>
            <a:cxnSpLocks/>
          </p:cNvCxnSpPr>
          <p:nvPr/>
        </p:nvCxnSpPr>
        <p:spPr>
          <a:xfrm>
            <a:off x="2540516" y="5478864"/>
            <a:ext cx="808742" cy="0"/>
          </a:xfrm>
          <a:prstGeom prst="line">
            <a:avLst/>
          </a:prstGeom>
          <a:ln w="12700" cap="rnd">
            <a:solidFill>
              <a:srgbClr val="FED402"/>
            </a:solidFill>
            <a:tailEnd type="oval"/>
          </a:ln>
        </p:spPr>
        <p:style>
          <a:lnRef idx="1">
            <a:schemeClr val="accent1"/>
          </a:lnRef>
          <a:fillRef idx="0">
            <a:schemeClr val="accent1"/>
          </a:fillRef>
          <a:effectRef idx="0">
            <a:schemeClr val="accent1"/>
          </a:effectRef>
          <a:fontRef idx="minor">
            <a:schemeClr val="tx1"/>
          </a:fontRef>
        </p:style>
      </p:cxnSp>
      <p:pic>
        <p:nvPicPr>
          <p:cNvPr id="9" name="Graphic 8" descr="Badge Question Mark with solid fill">
            <a:extLst>
              <a:ext uri="{FF2B5EF4-FFF2-40B4-BE49-F238E27FC236}">
                <a16:creationId xmlns:a16="http://schemas.microsoft.com/office/drawing/2014/main" id="{1A2B4006-5909-F1E5-07E5-BEE58ED93D3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18120" y="6458739"/>
            <a:ext cx="251637" cy="251637"/>
          </a:xfrm>
          <a:prstGeom prst="rect">
            <a:avLst/>
          </a:prstGeom>
        </p:spPr>
      </p:pic>
      <p:sp>
        <p:nvSpPr>
          <p:cNvPr id="11" name="Classification">
            <a:extLst>
              <a:ext uri="{FF2B5EF4-FFF2-40B4-BE49-F238E27FC236}">
                <a16:creationId xmlns:a16="http://schemas.microsoft.com/office/drawing/2014/main" id="{F75FC50B-68C7-6E01-D170-BB6E765CA91D}"/>
              </a:ext>
              <a:ext uri="{C183D7F6-B498-43B3-948B-1728B52AA6E4}">
                <adec:decorative xmlns:adec="http://schemas.microsoft.com/office/drawing/2017/decorative" val="1"/>
              </a:ext>
            </a:extLst>
          </p:cNvPr>
          <p:cNvSpPr txBox="1">
            <a:spLocks/>
          </p:cNvSpPr>
          <p:nvPr/>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Barlow"/>
                <a:ea typeface="+mn-ea"/>
                <a:cs typeface="+mn-cs"/>
              </a:rPr>
              <a:t>© Ipsos B&amp;A | Consumer Confidence | March 2026 |  Public </a:t>
            </a:r>
            <a:endParaRPr kumimoji="0" lang="en-IE" sz="800" b="0" i="0" u="none" strike="noStrike" kern="1200" cap="none" spc="0" normalizeH="0" baseline="0" noProof="0">
              <a:ln>
                <a:noFill/>
              </a:ln>
              <a:solidFill>
                <a:srgbClr val="000000"/>
              </a:solidFill>
              <a:effectLst/>
              <a:uLnTx/>
              <a:uFillTx/>
              <a:latin typeface="Barlow"/>
              <a:ea typeface="+mn-ea"/>
              <a:cs typeface="+mn-cs"/>
            </a:endParaRPr>
          </a:p>
        </p:txBody>
      </p:sp>
      <p:pic>
        <p:nvPicPr>
          <p:cNvPr id="12" name="Graphic 5">
            <a:extLst>
              <a:ext uri="{FF2B5EF4-FFF2-40B4-BE49-F238E27FC236}">
                <a16:creationId xmlns:a16="http://schemas.microsoft.com/office/drawing/2014/main" id="{B220AAAC-21D9-4D6E-5ED2-3883CC4A98F6}"/>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172185" y="6403030"/>
            <a:ext cx="722170" cy="342080"/>
          </a:xfrm>
          <a:prstGeom prst="rect">
            <a:avLst/>
          </a:prstGeom>
        </p:spPr>
      </p:pic>
      <p:graphicFrame>
        <p:nvGraphicFramePr>
          <p:cNvPr id="47" name="Table 46">
            <a:extLst>
              <a:ext uri="{FF2B5EF4-FFF2-40B4-BE49-F238E27FC236}">
                <a16:creationId xmlns:a16="http://schemas.microsoft.com/office/drawing/2014/main" id="{6FB84CA6-BAA1-4FF0-8FDD-A0FA86EDBE1A}"/>
              </a:ext>
            </a:extLst>
          </p:cNvPr>
          <p:cNvGraphicFramePr>
            <a:graphicFrameLocks noGrp="1"/>
          </p:cNvGraphicFramePr>
          <p:nvPr/>
        </p:nvGraphicFramePr>
        <p:xfrm>
          <a:off x="597238" y="5869577"/>
          <a:ext cx="11297115" cy="571740"/>
        </p:xfrm>
        <a:graphic>
          <a:graphicData uri="http://schemas.openxmlformats.org/drawingml/2006/table">
            <a:tbl>
              <a:tblPr firstRow="1" bandRow="1">
                <a:tableStyleId>{7DF18680-E054-41AD-8BC1-D1AEF772440D}</a:tableStyleId>
              </a:tblPr>
              <a:tblGrid>
                <a:gridCol w="326629">
                  <a:extLst>
                    <a:ext uri="{9D8B030D-6E8A-4147-A177-3AD203B41FA5}">
                      <a16:colId xmlns:a16="http://schemas.microsoft.com/office/drawing/2014/main" val="3379091579"/>
                    </a:ext>
                  </a:extLst>
                </a:gridCol>
                <a:gridCol w="326629">
                  <a:extLst>
                    <a:ext uri="{9D8B030D-6E8A-4147-A177-3AD203B41FA5}">
                      <a16:colId xmlns:a16="http://schemas.microsoft.com/office/drawing/2014/main" val="44227155"/>
                    </a:ext>
                  </a:extLst>
                </a:gridCol>
                <a:gridCol w="326629">
                  <a:extLst>
                    <a:ext uri="{9D8B030D-6E8A-4147-A177-3AD203B41FA5}">
                      <a16:colId xmlns:a16="http://schemas.microsoft.com/office/drawing/2014/main" val="390343962"/>
                    </a:ext>
                  </a:extLst>
                </a:gridCol>
                <a:gridCol w="243132">
                  <a:extLst>
                    <a:ext uri="{9D8B030D-6E8A-4147-A177-3AD203B41FA5}">
                      <a16:colId xmlns:a16="http://schemas.microsoft.com/office/drawing/2014/main" val="2367102541"/>
                    </a:ext>
                  </a:extLst>
                </a:gridCol>
                <a:gridCol w="289146">
                  <a:extLst>
                    <a:ext uri="{9D8B030D-6E8A-4147-A177-3AD203B41FA5}">
                      <a16:colId xmlns:a16="http://schemas.microsoft.com/office/drawing/2014/main" val="1661591279"/>
                    </a:ext>
                  </a:extLst>
                </a:gridCol>
                <a:gridCol w="289146">
                  <a:extLst>
                    <a:ext uri="{9D8B030D-6E8A-4147-A177-3AD203B41FA5}">
                      <a16:colId xmlns:a16="http://schemas.microsoft.com/office/drawing/2014/main" val="2282899338"/>
                    </a:ext>
                  </a:extLst>
                </a:gridCol>
                <a:gridCol w="289146">
                  <a:extLst>
                    <a:ext uri="{9D8B030D-6E8A-4147-A177-3AD203B41FA5}">
                      <a16:colId xmlns:a16="http://schemas.microsoft.com/office/drawing/2014/main" val="2467801237"/>
                    </a:ext>
                  </a:extLst>
                </a:gridCol>
                <a:gridCol w="289146">
                  <a:extLst>
                    <a:ext uri="{9D8B030D-6E8A-4147-A177-3AD203B41FA5}">
                      <a16:colId xmlns:a16="http://schemas.microsoft.com/office/drawing/2014/main" val="1468396140"/>
                    </a:ext>
                  </a:extLst>
                </a:gridCol>
                <a:gridCol w="289146">
                  <a:extLst>
                    <a:ext uri="{9D8B030D-6E8A-4147-A177-3AD203B41FA5}">
                      <a16:colId xmlns:a16="http://schemas.microsoft.com/office/drawing/2014/main" val="451503826"/>
                    </a:ext>
                  </a:extLst>
                </a:gridCol>
                <a:gridCol w="289146">
                  <a:extLst>
                    <a:ext uri="{9D8B030D-6E8A-4147-A177-3AD203B41FA5}">
                      <a16:colId xmlns:a16="http://schemas.microsoft.com/office/drawing/2014/main" val="970214152"/>
                    </a:ext>
                  </a:extLst>
                </a:gridCol>
                <a:gridCol w="289146">
                  <a:extLst>
                    <a:ext uri="{9D8B030D-6E8A-4147-A177-3AD203B41FA5}">
                      <a16:colId xmlns:a16="http://schemas.microsoft.com/office/drawing/2014/main" val="2504739935"/>
                    </a:ext>
                  </a:extLst>
                </a:gridCol>
                <a:gridCol w="289146">
                  <a:extLst>
                    <a:ext uri="{9D8B030D-6E8A-4147-A177-3AD203B41FA5}">
                      <a16:colId xmlns:a16="http://schemas.microsoft.com/office/drawing/2014/main" val="2151346389"/>
                    </a:ext>
                  </a:extLst>
                </a:gridCol>
                <a:gridCol w="289146">
                  <a:extLst>
                    <a:ext uri="{9D8B030D-6E8A-4147-A177-3AD203B41FA5}">
                      <a16:colId xmlns:a16="http://schemas.microsoft.com/office/drawing/2014/main" val="2574843528"/>
                    </a:ext>
                  </a:extLst>
                </a:gridCol>
                <a:gridCol w="289146">
                  <a:extLst>
                    <a:ext uri="{9D8B030D-6E8A-4147-A177-3AD203B41FA5}">
                      <a16:colId xmlns:a16="http://schemas.microsoft.com/office/drawing/2014/main" val="3325060270"/>
                    </a:ext>
                  </a:extLst>
                </a:gridCol>
                <a:gridCol w="289146">
                  <a:extLst>
                    <a:ext uri="{9D8B030D-6E8A-4147-A177-3AD203B41FA5}">
                      <a16:colId xmlns:a16="http://schemas.microsoft.com/office/drawing/2014/main" val="2862449668"/>
                    </a:ext>
                  </a:extLst>
                </a:gridCol>
                <a:gridCol w="243132">
                  <a:extLst>
                    <a:ext uri="{9D8B030D-6E8A-4147-A177-3AD203B41FA5}">
                      <a16:colId xmlns:a16="http://schemas.microsoft.com/office/drawing/2014/main" val="2134470203"/>
                    </a:ext>
                  </a:extLst>
                </a:gridCol>
                <a:gridCol w="289146">
                  <a:extLst>
                    <a:ext uri="{9D8B030D-6E8A-4147-A177-3AD203B41FA5}">
                      <a16:colId xmlns:a16="http://schemas.microsoft.com/office/drawing/2014/main" val="2080801566"/>
                    </a:ext>
                  </a:extLst>
                </a:gridCol>
                <a:gridCol w="289146">
                  <a:extLst>
                    <a:ext uri="{9D8B030D-6E8A-4147-A177-3AD203B41FA5}">
                      <a16:colId xmlns:a16="http://schemas.microsoft.com/office/drawing/2014/main" val="2699813023"/>
                    </a:ext>
                  </a:extLst>
                </a:gridCol>
                <a:gridCol w="289146">
                  <a:extLst>
                    <a:ext uri="{9D8B030D-6E8A-4147-A177-3AD203B41FA5}">
                      <a16:colId xmlns:a16="http://schemas.microsoft.com/office/drawing/2014/main" val="2788426965"/>
                    </a:ext>
                  </a:extLst>
                </a:gridCol>
                <a:gridCol w="289146">
                  <a:extLst>
                    <a:ext uri="{9D8B030D-6E8A-4147-A177-3AD203B41FA5}">
                      <a16:colId xmlns:a16="http://schemas.microsoft.com/office/drawing/2014/main" val="204956761"/>
                    </a:ext>
                  </a:extLst>
                </a:gridCol>
                <a:gridCol w="289146">
                  <a:extLst>
                    <a:ext uri="{9D8B030D-6E8A-4147-A177-3AD203B41FA5}">
                      <a16:colId xmlns:a16="http://schemas.microsoft.com/office/drawing/2014/main" val="866669592"/>
                    </a:ext>
                  </a:extLst>
                </a:gridCol>
                <a:gridCol w="289146">
                  <a:extLst>
                    <a:ext uri="{9D8B030D-6E8A-4147-A177-3AD203B41FA5}">
                      <a16:colId xmlns:a16="http://schemas.microsoft.com/office/drawing/2014/main" val="30702449"/>
                    </a:ext>
                  </a:extLst>
                </a:gridCol>
                <a:gridCol w="289146">
                  <a:extLst>
                    <a:ext uri="{9D8B030D-6E8A-4147-A177-3AD203B41FA5}">
                      <a16:colId xmlns:a16="http://schemas.microsoft.com/office/drawing/2014/main" val="2455673595"/>
                    </a:ext>
                  </a:extLst>
                </a:gridCol>
                <a:gridCol w="289146">
                  <a:extLst>
                    <a:ext uri="{9D8B030D-6E8A-4147-A177-3AD203B41FA5}">
                      <a16:colId xmlns:a16="http://schemas.microsoft.com/office/drawing/2014/main" val="3629693570"/>
                    </a:ext>
                  </a:extLst>
                </a:gridCol>
                <a:gridCol w="289146">
                  <a:extLst>
                    <a:ext uri="{9D8B030D-6E8A-4147-A177-3AD203B41FA5}">
                      <a16:colId xmlns:a16="http://schemas.microsoft.com/office/drawing/2014/main" val="379761169"/>
                    </a:ext>
                  </a:extLst>
                </a:gridCol>
                <a:gridCol w="289146">
                  <a:extLst>
                    <a:ext uri="{9D8B030D-6E8A-4147-A177-3AD203B41FA5}">
                      <a16:colId xmlns:a16="http://schemas.microsoft.com/office/drawing/2014/main" val="2361684455"/>
                    </a:ext>
                  </a:extLst>
                </a:gridCol>
                <a:gridCol w="289146">
                  <a:extLst>
                    <a:ext uri="{9D8B030D-6E8A-4147-A177-3AD203B41FA5}">
                      <a16:colId xmlns:a16="http://schemas.microsoft.com/office/drawing/2014/main" val="44906249"/>
                    </a:ext>
                  </a:extLst>
                </a:gridCol>
                <a:gridCol w="289146">
                  <a:extLst>
                    <a:ext uri="{9D8B030D-6E8A-4147-A177-3AD203B41FA5}">
                      <a16:colId xmlns:a16="http://schemas.microsoft.com/office/drawing/2014/main" val="9082606"/>
                    </a:ext>
                  </a:extLst>
                </a:gridCol>
                <a:gridCol w="289146">
                  <a:extLst>
                    <a:ext uri="{9D8B030D-6E8A-4147-A177-3AD203B41FA5}">
                      <a16:colId xmlns:a16="http://schemas.microsoft.com/office/drawing/2014/main" val="411044683"/>
                    </a:ext>
                  </a:extLst>
                </a:gridCol>
                <a:gridCol w="289146">
                  <a:extLst>
                    <a:ext uri="{9D8B030D-6E8A-4147-A177-3AD203B41FA5}">
                      <a16:colId xmlns:a16="http://schemas.microsoft.com/office/drawing/2014/main" val="29632634"/>
                    </a:ext>
                  </a:extLst>
                </a:gridCol>
                <a:gridCol w="289146">
                  <a:extLst>
                    <a:ext uri="{9D8B030D-6E8A-4147-A177-3AD203B41FA5}">
                      <a16:colId xmlns:a16="http://schemas.microsoft.com/office/drawing/2014/main" val="999438210"/>
                    </a:ext>
                  </a:extLst>
                </a:gridCol>
                <a:gridCol w="289146">
                  <a:extLst>
                    <a:ext uri="{9D8B030D-6E8A-4147-A177-3AD203B41FA5}">
                      <a16:colId xmlns:a16="http://schemas.microsoft.com/office/drawing/2014/main" val="1526756496"/>
                    </a:ext>
                  </a:extLst>
                </a:gridCol>
                <a:gridCol w="289146">
                  <a:extLst>
                    <a:ext uri="{9D8B030D-6E8A-4147-A177-3AD203B41FA5}">
                      <a16:colId xmlns:a16="http://schemas.microsoft.com/office/drawing/2014/main" val="830091454"/>
                    </a:ext>
                  </a:extLst>
                </a:gridCol>
                <a:gridCol w="289146">
                  <a:extLst>
                    <a:ext uri="{9D8B030D-6E8A-4147-A177-3AD203B41FA5}">
                      <a16:colId xmlns:a16="http://schemas.microsoft.com/office/drawing/2014/main" val="3762184642"/>
                    </a:ext>
                  </a:extLst>
                </a:gridCol>
                <a:gridCol w="289146">
                  <a:extLst>
                    <a:ext uri="{9D8B030D-6E8A-4147-A177-3AD203B41FA5}">
                      <a16:colId xmlns:a16="http://schemas.microsoft.com/office/drawing/2014/main" val="3648095932"/>
                    </a:ext>
                  </a:extLst>
                </a:gridCol>
                <a:gridCol w="289146">
                  <a:extLst>
                    <a:ext uri="{9D8B030D-6E8A-4147-A177-3AD203B41FA5}">
                      <a16:colId xmlns:a16="http://schemas.microsoft.com/office/drawing/2014/main" val="198742453"/>
                    </a:ext>
                  </a:extLst>
                </a:gridCol>
                <a:gridCol w="289146">
                  <a:extLst>
                    <a:ext uri="{9D8B030D-6E8A-4147-A177-3AD203B41FA5}">
                      <a16:colId xmlns:a16="http://schemas.microsoft.com/office/drawing/2014/main" val="1193303425"/>
                    </a:ext>
                  </a:extLst>
                </a:gridCol>
                <a:gridCol w="289146">
                  <a:extLst>
                    <a:ext uri="{9D8B030D-6E8A-4147-A177-3AD203B41FA5}">
                      <a16:colId xmlns:a16="http://schemas.microsoft.com/office/drawing/2014/main" val="2148676659"/>
                    </a:ext>
                  </a:extLst>
                </a:gridCol>
                <a:gridCol w="289146">
                  <a:extLst>
                    <a:ext uri="{9D8B030D-6E8A-4147-A177-3AD203B41FA5}">
                      <a16:colId xmlns:a16="http://schemas.microsoft.com/office/drawing/2014/main" val="2831462927"/>
                    </a:ext>
                  </a:extLst>
                </a:gridCol>
              </a:tblGrid>
              <a:tr h="163950">
                <a:tc>
                  <a:txBody>
                    <a:bodyPr/>
                    <a:lstStyle/>
                    <a:p>
                      <a:pPr algn="ctr"/>
                      <a:endParaRPr lang="en-IE" sz="800" b="0" kern="1200">
                        <a:solidFill>
                          <a:schemeClr val="lt1"/>
                        </a:solidFill>
                        <a:latin typeface="+mn-lt"/>
                        <a:ea typeface="+mn-ea"/>
                        <a:cs typeface="+mn-cs"/>
                      </a:endParaRPr>
                    </a:p>
                  </a:txBody>
                  <a:tcPr marL="0" marR="0" marT="0" marB="0" anchor="ctr">
                    <a:solidFill>
                      <a:schemeClr val="bg1"/>
                    </a:solidFill>
                  </a:tcPr>
                </a:tc>
                <a:tc gridSpan="11">
                  <a:txBody>
                    <a:bodyPr/>
                    <a:lstStyle/>
                    <a:p>
                      <a:pPr algn="ctr"/>
                      <a:r>
                        <a:rPr lang="en-GB" sz="800" b="1" kern="1200">
                          <a:solidFill>
                            <a:schemeClr val="lt1"/>
                          </a:solidFill>
                          <a:latin typeface="+mn-lt"/>
                          <a:ea typeface="+mn-ea"/>
                          <a:cs typeface="+mn-cs"/>
                        </a:rPr>
                        <a:t>2023</a:t>
                      </a:r>
                      <a:endParaRPr lang="en-IE" sz="800" b="1"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gridSpan="12">
                  <a:txBody>
                    <a:bodyPr/>
                    <a:lstStyle/>
                    <a:p>
                      <a:pPr algn="ctr"/>
                      <a:r>
                        <a:rPr lang="en-GB" sz="800" b="1" kern="1200">
                          <a:solidFill>
                            <a:schemeClr val="lt1"/>
                          </a:solidFill>
                          <a:latin typeface="+mn-lt"/>
                          <a:ea typeface="+mn-ea"/>
                          <a:cs typeface="+mn-cs"/>
                        </a:rPr>
                        <a:t>2024</a:t>
                      </a:r>
                      <a:endParaRPr lang="en-IE" sz="800" b="1"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gridSpan="12">
                  <a:txBody>
                    <a:bodyPr/>
                    <a:lstStyle/>
                    <a:p>
                      <a:pPr algn="ctr"/>
                      <a:r>
                        <a:rPr lang="en-GB" sz="800" b="1" kern="1200">
                          <a:solidFill>
                            <a:schemeClr val="lt1"/>
                          </a:solidFill>
                          <a:latin typeface="+mn-lt"/>
                          <a:ea typeface="+mn-ea"/>
                          <a:cs typeface="+mn-cs"/>
                        </a:rPr>
                        <a:t>2025</a:t>
                      </a:r>
                      <a:endParaRPr lang="en-IE" sz="800" b="1"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gridSpan="3">
                  <a:txBody>
                    <a:bodyPr/>
                    <a:lstStyle/>
                    <a:p>
                      <a:pPr algn="ctr"/>
                      <a:r>
                        <a:rPr lang="en-GB" sz="800" b="1" kern="1200">
                          <a:solidFill>
                            <a:schemeClr val="lt1"/>
                          </a:solidFill>
                          <a:latin typeface="+mn-lt"/>
                          <a:ea typeface="+mn-ea"/>
                          <a:cs typeface="+mn-cs"/>
                        </a:rPr>
                        <a:t>2026</a:t>
                      </a:r>
                      <a:endParaRPr lang="en-IE" sz="800" b="1"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tc hMerge="1">
                  <a:txBody>
                    <a:bodyPr/>
                    <a:lstStyle/>
                    <a:p>
                      <a:pPr algn="ctr"/>
                      <a:endParaRPr lang="en-IE" sz="800" b="0" kern="1200">
                        <a:solidFill>
                          <a:schemeClr val="lt1"/>
                        </a:solidFill>
                        <a:latin typeface="+mn-lt"/>
                        <a:ea typeface="+mn-ea"/>
                        <a:cs typeface="+mn-cs"/>
                      </a:endParaRPr>
                    </a:p>
                  </a:txBody>
                  <a:tcPr marL="0" marR="0" marT="0" marB="0" anchor="ctr">
                    <a:solidFill>
                      <a:schemeClr val="bg2"/>
                    </a:solidFill>
                  </a:tcPr>
                </a:tc>
                <a:extLst>
                  <a:ext uri="{0D108BD9-81ED-4DB2-BD59-A6C34878D82A}">
                    <a16:rowId xmlns:a16="http://schemas.microsoft.com/office/drawing/2014/main" val="3490780819"/>
                  </a:ext>
                </a:extLst>
              </a:tr>
              <a:tr h="163950">
                <a:tc>
                  <a:txBody>
                    <a:bodyPr/>
                    <a:lstStyle/>
                    <a:p>
                      <a:pPr algn="ctr"/>
                      <a:endParaRPr lang="en-IE" sz="800" b="0" kern="1200">
                        <a:solidFill>
                          <a:schemeClr val="lt1"/>
                        </a:solidFill>
                        <a:latin typeface="+mn-lt"/>
                        <a:ea typeface="+mn-ea"/>
                        <a:cs typeface="+mn-cs"/>
                      </a:endParaRPr>
                    </a:p>
                  </a:txBody>
                  <a:tcPr marL="0" marR="0" marT="0" marB="0" anchor="ctr">
                    <a:solidFill>
                      <a:schemeClr val="bg1"/>
                    </a:solidFill>
                  </a:tcPr>
                </a:tc>
                <a:tc>
                  <a:txBody>
                    <a:bodyPr/>
                    <a:lstStyle/>
                    <a:p>
                      <a:pPr algn="ctr"/>
                      <a:r>
                        <a:rPr lang="en-IE" sz="800" b="0" kern="1200">
                          <a:solidFill>
                            <a:schemeClr val="lt1"/>
                          </a:solidFill>
                          <a:latin typeface="+mn-lt"/>
                          <a:ea typeface="+mn-ea"/>
                          <a:cs typeface="+mn-cs"/>
                        </a:rPr>
                        <a:t>Feb</a:t>
                      </a:r>
                    </a:p>
                  </a:txBody>
                  <a:tcPr marL="0" marR="0" marT="0" marB="0" anchor="ctr">
                    <a:solidFill>
                      <a:schemeClr val="bg2"/>
                    </a:solidFill>
                  </a:tcPr>
                </a:tc>
                <a:tc>
                  <a:txBody>
                    <a:bodyPr/>
                    <a:lstStyle/>
                    <a:p>
                      <a:pPr algn="ctr"/>
                      <a:r>
                        <a:rPr lang="en-US" sz="800" b="0" kern="1200">
                          <a:solidFill>
                            <a:schemeClr val="lt1"/>
                          </a:solidFill>
                          <a:latin typeface="+mn-lt"/>
                          <a:ea typeface="+mn-ea"/>
                          <a:cs typeface="+mn-cs"/>
                        </a:rPr>
                        <a:t>Mar</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US" sz="800" b="0" kern="1200">
                          <a:solidFill>
                            <a:schemeClr val="lt1"/>
                          </a:solidFill>
                          <a:latin typeface="+mn-lt"/>
                          <a:ea typeface="+mn-ea"/>
                          <a:cs typeface="+mn-cs"/>
                        </a:rPr>
                        <a:t>Apr</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US" sz="800" b="0" kern="1200">
                          <a:solidFill>
                            <a:schemeClr val="lt1"/>
                          </a:solidFill>
                          <a:latin typeface="+mn-lt"/>
                          <a:ea typeface="+mn-ea"/>
                          <a:cs typeface="+mn-cs"/>
                        </a:rPr>
                        <a:t>May</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US" sz="800" b="0" kern="1200">
                          <a:solidFill>
                            <a:schemeClr val="lt1"/>
                          </a:solidFill>
                          <a:latin typeface="+mn-lt"/>
                          <a:ea typeface="+mn-ea"/>
                          <a:cs typeface="+mn-cs"/>
                        </a:rPr>
                        <a:t>Jun</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Jul</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Aug</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Sep</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Oct</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Nov</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Dec</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Jan</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Feb</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Mar</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Apr</a:t>
                      </a:r>
                    </a:p>
                  </a:txBody>
                  <a:tcPr marL="0" marR="0" marT="0" marB="0" anchor="ctr">
                    <a:solidFill>
                      <a:schemeClr val="bg2"/>
                    </a:solidFill>
                  </a:tcPr>
                </a:tc>
                <a:tc>
                  <a:txBody>
                    <a:bodyPr/>
                    <a:lstStyle/>
                    <a:p>
                      <a:pPr algn="ctr"/>
                      <a:r>
                        <a:rPr lang="en-US" sz="800" b="0" kern="1200">
                          <a:solidFill>
                            <a:schemeClr val="lt1"/>
                          </a:solidFill>
                          <a:latin typeface="+mn-lt"/>
                          <a:ea typeface="+mn-ea"/>
                          <a:cs typeface="+mn-cs"/>
                        </a:rPr>
                        <a:t>May</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US" sz="800" b="0" kern="1200">
                          <a:solidFill>
                            <a:schemeClr val="lt1"/>
                          </a:solidFill>
                          <a:latin typeface="+mn-lt"/>
                          <a:ea typeface="+mn-ea"/>
                          <a:cs typeface="+mn-cs"/>
                        </a:rPr>
                        <a:t>Jun</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US" sz="800" b="0" kern="1200">
                          <a:solidFill>
                            <a:schemeClr val="lt1"/>
                          </a:solidFill>
                          <a:latin typeface="+mn-lt"/>
                          <a:ea typeface="+mn-ea"/>
                          <a:cs typeface="+mn-cs"/>
                        </a:rPr>
                        <a:t>Jul</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Aug</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Sep</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Oct</a:t>
                      </a:r>
                    </a:p>
                  </a:txBody>
                  <a:tcPr marL="0" marR="0" marT="0" marB="0" anchor="ctr">
                    <a:solidFill>
                      <a:schemeClr val="bg2"/>
                    </a:solidFill>
                  </a:tcPr>
                </a:tc>
                <a:tc>
                  <a:txBody>
                    <a:bodyPr/>
                    <a:lstStyle/>
                    <a:p>
                      <a:pPr algn="ctr"/>
                      <a:r>
                        <a:rPr lang="en-US" sz="800" b="0" kern="1200">
                          <a:solidFill>
                            <a:schemeClr val="lt1"/>
                          </a:solidFill>
                          <a:latin typeface="+mn-lt"/>
                          <a:ea typeface="+mn-ea"/>
                          <a:cs typeface="+mn-cs"/>
                        </a:rPr>
                        <a:t>Nov</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Dec</a:t>
                      </a: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Jan</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Feb</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Mar</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Apr</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May</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Jun</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Jul</a:t>
                      </a: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Aug</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Sep</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Oct</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Nov</a:t>
                      </a:r>
                    </a:p>
                  </a:txBody>
                  <a:tcPr marL="0" marR="0" marT="0" marB="0" anchor="ctr">
                    <a:solidFill>
                      <a:schemeClr val="bg2"/>
                    </a:solidFill>
                  </a:tcPr>
                </a:tc>
                <a:tc>
                  <a:txBody>
                    <a:bodyPr/>
                    <a:lstStyle/>
                    <a:p>
                      <a:pPr algn="ctr"/>
                      <a:r>
                        <a:rPr lang="en-IE" sz="800" b="0" kern="1200">
                          <a:solidFill>
                            <a:schemeClr val="lt1"/>
                          </a:solidFill>
                          <a:latin typeface="+mn-lt"/>
                          <a:ea typeface="+mn-ea"/>
                          <a:cs typeface="+mn-cs"/>
                        </a:rPr>
                        <a:t>Dec</a:t>
                      </a: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Jan</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Feb</a:t>
                      </a:r>
                      <a:endParaRPr lang="en-IE" sz="800" b="0" kern="1200">
                        <a:solidFill>
                          <a:schemeClr val="lt1"/>
                        </a:solidFill>
                        <a:latin typeface="+mn-lt"/>
                        <a:ea typeface="+mn-ea"/>
                        <a:cs typeface="+mn-cs"/>
                      </a:endParaRPr>
                    </a:p>
                  </a:txBody>
                  <a:tcPr marL="0" marR="0" marT="0" marB="0" anchor="ctr">
                    <a:solidFill>
                      <a:schemeClr val="bg2"/>
                    </a:solidFill>
                  </a:tcPr>
                </a:tc>
                <a:tc>
                  <a:txBody>
                    <a:bodyPr/>
                    <a:lstStyle/>
                    <a:p>
                      <a:pPr algn="ctr"/>
                      <a:r>
                        <a:rPr lang="en-GB" sz="800" b="0" kern="1200">
                          <a:solidFill>
                            <a:schemeClr val="lt1"/>
                          </a:solidFill>
                          <a:latin typeface="+mn-lt"/>
                          <a:ea typeface="+mn-ea"/>
                          <a:cs typeface="+mn-cs"/>
                        </a:rPr>
                        <a:t>Mar</a:t>
                      </a:r>
                      <a:endParaRPr lang="en-IE" sz="800" b="0" kern="1200">
                        <a:solidFill>
                          <a:schemeClr val="lt1"/>
                        </a:solidFill>
                        <a:latin typeface="+mn-lt"/>
                        <a:ea typeface="+mn-ea"/>
                        <a:cs typeface="+mn-cs"/>
                      </a:endParaRPr>
                    </a:p>
                  </a:txBody>
                  <a:tcPr marL="0" marR="0" marT="0" marB="0" anchor="ctr">
                    <a:solidFill>
                      <a:schemeClr val="bg2"/>
                    </a:solidFill>
                  </a:tcPr>
                </a:tc>
                <a:extLst>
                  <a:ext uri="{0D108BD9-81ED-4DB2-BD59-A6C34878D82A}">
                    <a16:rowId xmlns:a16="http://schemas.microsoft.com/office/drawing/2014/main" val="10000"/>
                  </a:ext>
                </a:extLst>
              </a:tr>
              <a:tr h="163950">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tx1">
                              <a:lumMod val="50000"/>
                              <a:lumOff val="50000"/>
                            </a:schemeClr>
                          </a:solidFill>
                          <a:latin typeface="+mn-lt"/>
                          <a:ea typeface="+mn-ea"/>
                          <a:cs typeface="+mn-cs"/>
                        </a:rPr>
                        <a:t>Better %</a:t>
                      </a:r>
                      <a:endParaRPr lang="en-IE" sz="800" b="0" kern="1200">
                        <a:solidFill>
                          <a:schemeClr val="tx1">
                            <a:lumMod val="50000"/>
                            <a:lumOff val="50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-57</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75000"/>
                            </a:schemeClr>
                          </a:solidFill>
                          <a:latin typeface="+mn-lt"/>
                          <a:ea typeface="+mn-ea"/>
                          <a:cs typeface="+mn-cs"/>
                        </a:rPr>
                        <a:t>-50</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75000"/>
                            </a:schemeClr>
                          </a:solidFill>
                          <a:latin typeface="+mn-lt"/>
                          <a:ea typeface="+mn-ea"/>
                          <a:cs typeface="+mn-cs"/>
                        </a:rPr>
                        <a:t>-38</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75000"/>
                            </a:schemeClr>
                          </a:solidFill>
                          <a:latin typeface="+mn-lt"/>
                          <a:ea typeface="+mn-ea"/>
                          <a:cs typeface="+mn-cs"/>
                        </a:rPr>
                        <a:t>-39</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75000"/>
                            </a:schemeClr>
                          </a:solidFill>
                          <a:latin typeface="+mn-lt"/>
                          <a:ea typeface="+mn-ea"/>
                          <a:cs typeface="+mn-cs"/>
                        </a:rPr>
                        <a:t>-32</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-31</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-35</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-42</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-41</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-36</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-38</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-33</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-37</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-37</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-40</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75000"/>
                            </a:schemeClr>
                          </a:solidFill>
                          <a:latin typeface="+mn-lt"/>
                          <a:ea typeface="+mn-ea"/>
                          <a:cs typeface="+mn-cs"/>
                        </a:rPr>
                        <a:t>-38</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75000"/>
                            </a:schemeClr>
                          </a:solidFill>
                          <a:latin typeface="+mn-lt"/>
                          <a:ea typeface="+mn-ea"/>
                          <a:cs typeface="+mn-cs"/>
                        </a:rPr>
                        <a:t>-34</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75000"/>
                            </a:schemeClr>
                          </a:solidFill>
                          <a:latin typeface="+mn-lt"/>
                          <a:ea typeface="+mn-ea"/>
                          <a:cs typeface="+mn-cs"/>
                        </a:rPr>
                        <a:t>-24</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-23</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-21</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-16</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75000"/>
                            </a:schemeClr>
                          </a:solidFill>
                          <a:latin typeface="+mn-lt"/>
                          <a:ea typeface="+mn-ea"/>
                          <a:cs typeface="+mn-cs"/>
                        </a:rPr>
                        <a:t>-22</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-23</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-26</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-40</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-39</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-61</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-49</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-45</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-46</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-53</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-49</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-54</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-47</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-48</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75000"/>
                            </a:schemeClr>
                          </a:solidFill>
                          <a:latin typeface="+mn-lt"/>
                          <a:ea typeface="+mn-ea"/>
                          <a:cs typeface="+mn-cs"/>
                        </a:rPr>
                        <a:t>-46</a:t>
                      </a: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-45</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GB" sz="800" b="0" kern="1200">
                          <a:solidFill>
                            <a:schemeClr val="accent5">
                              <a:lumMod val="75000"/>
                            </a:schemeClr>
                          </a:solidFill>
                          <a:latin typeface="+mn-lt"/>
                          <a:ea typeface="+mn-ea"/>
                          <a:cs typeface="+mn-cs"/>
                        </a:rPr>
                        <a:t>-58</a:t>
                      </a:r>
                      <a:endParaRPr lang="en-IE" sz="800" b="0" kern="1200">
                        <a:solidFill>
                          <a:schemeClr val="accent5">
                            <a:lumMod val="75000"/>
                          </a:schemeClr>
                        </a:solidFill>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14" name="Rectangle: Rounded Corners 13">
            <a:extLst>
              <a:ext uri="{FF2B5EF4-FFF2-40B4-BE49-F238E27FC236}">
                <a16:creationId xmlns:a16="http://schemas.microsoft.com/office/drawing/2014/main" id="{F25C767A-FC1E-AB33-96E6-27DE46F98EB7}"/>
              </a:ext>
            </a:extLst>
          </p:cNvPr>
          <p:cNvSpPr/>
          <p:nvPr/>
        </p:nvSpPr>
        <p:spPr>
          <a:xfrm>
            <a:off x="7589170" y="6214729"/>
            <a:ext cx="4371658" cy="204271"/>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Barlow"/>
              <a:ea typeface="+mn-ea"/>
              <a:cs typeface="+mn-cs"/>
            </a:endParaRPr>
          </a:p>
        </p:txBody>
      </p:sp>
      <p:sp>
        <p:nvSpPr>
          <p:cNvPr id="10" name="Oval 9">
            <a:extLst>
              <a:ext uri="{FF2B5EF4-FFF2-40B4-BE49-F238E27FC236}">
                <a16:creationId xmlns:a16="http://schemas.microsoft.com/office/drawing/2014/main" id="{8DFB402C-4584-BDCC-057B-0278859C00F0}"/>
              </a:ext>
            </a:extLst>
          </p:cNvPr>
          <p:cNvSpPr/>
          <p:nvPr/>
        </p:nvSpPr>
        <p:spPr>
          <a:xfrm>
            <a:off x="11618805" y="6212312"/>
            <a:ext cx="289145" cy="22604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Barlow"/>
              <a:ea typeface="+mn-ea"/>
              <a:cs typeface="+mn-cs"/>
            </a:endParaRPr>
          </a:p>
        </p:txBody>
      </p:sp>
    </p:spTree>
    <p:custDataLst>
      <p:tags r:id="rId1"/>
    </p:custDataLst>
    <p:extLst>
      <p:ext uri="{BB962C8B-B14F-4D97-AF65-F5344CB8AC3E}">
        <p14:creationId xmlns:p14="http://schemas.microsoft.com/office/powerpoint/2010/main" val="34774593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D4D6DC-F9E6-717B-DA81-450B493E4F6A}"/>
            </a:ext>
          </a:extLst>
        </p:cNvPr>
        <p:cNvGrpSpPr/>
        <p:nvPr/>
      </p:nvGrpSpPr>
      <p:grpSpPr>
        <a:xfrm>
          <a:off x="0" y="0"/>
          <a:ext cx="0" cy="0"/>
          <a:chOff x="0" y="0"/>
          <a:chExt cx="0" cy="0"/>
        </a:xfrm>
      </p:grpSpPr>
      <p:sp>
        <p:nvSpPr>
          <p:cNvPr id="99" name="Rectangle 98">
            <a:extLst>
              <a:ext uri="{FF2B5EF4-FFF2-40B4-BE49-F238E27FC236}">
                <a16:creationId xmlns:a16="http://schemas.microsoft.com/office/drawing/2014/main" id="{59451EBD-CED7-3E7E-C9F9-811258C9BB7E}"/>
              </a:ext>
            </a:extLst>
          </p:cNvPr>
          <p:cNvSpPr/>
          <p:nvPr/>
        </p:nvSpPr>
        <p:spPr>
          <a:xfrm>
            <a:off x="322887" y="6402734"/>
            <a:ext cx="4134813" cy="227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2" name="Title 1">
            <a:extLst>
              <a:ext uri="{FF2B5EF4-FFF2-40B4-BE49-F238E27FC236}">
                <a16:creationId xmlns:a16="http://schemas.microsoft.com/office/drawing/2014/main" id="{485EE4DC-EF46-9295-D29E-86C3212C55FF}"/>
              </a:ext>
            </a:extLst>
          </p:cNvPr>
          <p:cNvSpPr>
            <a:spLocks noGrp="1"/>
          </p:cNvSpPr>
          <p:nvPr>
            <p:ph type="title"/>
          </p:nvPr>
        </p:nvSpPr>
        <p:spPr>
          <a:xfrm>
            <a:off x="216422" y="126655"/>
            <a:ext cx="9787893" cy="370620"/>
          </a:xfrm>
        </p:spPr>
        <p:txBody>
          <a:bodyPr>
            <a:normAutofit fontScale="90000"/>
          </a:bodyPr>
          <a:lstStyle/>
          <a:p>
            <a:r>
              <a:rPr lang="en-IE">
                <a:solidFill>
                  <a:schemeClr val="tx1"/>
                </a:solidFill>
              </a:rPr>
              <a:t>Disengaged – Overseas Aid Profile</a:t>
            </a:r>
          </a:p>
        </p:txBody>
      </p:sp>
      <p:sp>
        <p:nvSpPr>
          <p:cNvPr id="28" name="Round Diagonal Corner Rectangle 27">
            <a:extLst>
              <a:ext uri="{FF2B5EF4-FFF2-40B4-BE49-F238E27FC236}">
                <a16:creationId xmlns:a16="http://schemas.microsoft.com/office/drawing/2014/main" id="{B9C2E99C-AF52-A303-3A21-22B0C55B0C3C}"/>
              </a:ext>
            </a:extLst>
          </p:cNvPr>
          <p:cNvSpPr/>
          <p:nvPr/>
        </p:nvSpPr>
        <p:spPr>
          <a:xfrm>
            <a:off x="5482610" y="1562241"/>
            <a:ext cx="2880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Developing Country Poverty Concern</a:t>
            </a:r>
          </a:p>
        </p:txBody>
      </p:sp>
      <p:sp>
        <p:nvSpPr>
          <p:cNvPr id="50" name="Round Diagonal Corner Rectangle 27">
            <a:extLst>
              <a:ext uri="{FF2B5EF4-FFF2-40B4-BE49-F238E27FC236}">
                <a16:creationId xmlns:a16="http://schemas.microsoft.com/office/drawing/2014/main" id="{E4298B9D-11C4-4008-E1E4-7A68B4FAC7D0}"/>
              </a:ext>
            </a:extLst>
          </p:cNvPr>
          <p:cNvSpPr/>
          <p:nvPr/>
        </p:nvSpPr>
        <p:spPr>
          <a:xfrm>
            <a:off x="2220268" y="1562241"/>
            <a:ext cx="2880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Minority Rights Concern</a:t>
            </a:r>
          </a:p>
        </p:txBody>
      </p:sp>
      <p:sp>
        <p:nvSpPr>
          <p:cNvPr id="75" name="Round Diagonal Corner Rectangle 27">
            <a:extLst>
              <a:ext uri="{FF2B5EF4-FFF2-40B4-BE49-F238E27FC236}">
                <a16:creationId xmlns:a16="http://schemas.microsoft.com/office/drawing/2014/main" id="{94D34D1D-3BCE-3994-03FF-1F9BE071F164}"/>
              </a:ext>
            </a:extLst>
          </p:cNvPr>
          <p:cNvSpPr/>
          <p:nvPr/>
        </p:nvSpPr>
        <p:spPr>
          <a:xfrm>
            <a:off x="9016832" y="1562241"/>
            <a:ext cx="2880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Trust – Top 10 Rating</a:t>
            </a:r>
          </a:p>
        </p:txBody>
      </p:sp>
      <p:sp>
        <p:nvSpPr>
          <p:cNvPr id="46" name="Round Diagonal Corner Rectangle 27">
            <a:extLst>
              <a:ext uri="{FF2B5EF4-FFF2-40B4-BE49-F238E27FC236}">
                <a16:creationId xmlns:a16="http://schemas.microsoft.com/office/drawing/2014/main" id="{43A5BFFE-D024-8099-6F3F-155DA74917DD}"/>
              </a:ext>
            </a:extLst>
          </p:cNvPr>
          <p:cNvSpPr/>
          <p:nvPr/>
        </p:nvSpPr>
        <p:spPr>
          <a:xfrm>
            <a:off x="921988" y="3511801"/>
            <a:ext cx="3096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Reasons to help Developing Countries</a:t>
            </a:r>
          </a:p>
        </p:txBody>
      </p:sp>
      <p:sp>
        <p:nvSpPr>
          <p:cNvPr id="44" name="Round Diagonal Corner Rectangle 27">
            <a:extLst>
              <a:ext uri="{FF2B5EF4-FFF2-40B4-BE49-F238E27FC236}">
                <a16:creationId xmlns:a16="http://schemas.microsoft.com/office/drawing/2014/main" id="{06D534AA-6113-CB85-E36A-DA165FF7A86E}"/>
              </a:ext>
            </a:extLst>
          </p:cNvPr>
          <p:cNvSpPr/>
          <p:nvPr/>
        </p:nvSpPr>
        <p:spPr>
          <a:xfrm>
            <a:off x="4964054" y="3511801"/>
            <a:ext cx="3096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Causes of Poverty in Developing Countries</a:t>
            </a:r>
          </a:p>
        </p:txBody>
      </p:sp>
      <p:sp>
        <p:nvSpPr>
          <p:cNvPr id="67" name="Round Diagonal Corner Rectangle 27">
            <a:extLst>
              <a:ext uri="{FF2B5EF4-FFF2-40B4-BE49-F238E27FC236}">
                <a16:creationId xmlns:a16="http://schemas.microsoft.com/office/drawing/2014/main" id="{5D3AB246-25F7-8986-8469-28AE513A5EE2}"/>
              </a:ext>
            </a:extLst>
          </p:cNvPr>
          <p:cNvSpPr/>
          <p:nvPr/>
        </p:nvSpPr>
        <p:spPr>
          <a:xfrm>
            <a:off x="9006121" y="3511801"/>
            <a:ext cx="3096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Irish Government Support Priorities</a:t>
            </a:r>
          </a:p>
        </p:txBody>
      </p:sp>
      <p:sp>
        <p:nvSpPr>
          <p:cNvPr id="32" name="TextBox 31">
            <a:extLst>
              <a:ext uri="{FF2B5EF4-FFF2-40B4-BE49-F238E27FC236}">
                <a16:creationId xmlns:a16="http://schemas.microsoft.com/office/drawing/2014/main" id="{EC1927CE-3120-3D72-7357-C97443080A3F}"/>
              </a:ext>
            </a:extLst>
          </p:cNvPr>
          <p:cNvSpPr txBox="1"/>
          <p:nvPr/>
        </p:nvSpPr>
        <p:spPr>
          <a:xfrm>
            <a:off x="303899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76" name="TextBox 75">
            <a:extLst>
              <a:ext uri="{FF2B5EF4-FFF2-40B4-BE49-F238E27FC236}">
                <a16:creationId xmlns:a16="http://schemas.microsoft.com/office/drawing/2014/main" id="{ED2A4378-E4D8-45B9-BE3B-D99CA80F1357}"/>
              </a:ext>
            </a:extLst>
          </p:cNvPr>
          <p:cNvSpPr txBox="1"/>
          <p:nvPr/>
        </p:nvSpPr>
        <p:spPr>
          <a:xfrm>
            <a:off x="3775542" y="1887020"/>
            <a:ext cx="1047082" cy="253916"/>
          </a:xfrm>
          <a:prstGeom prst="rect">
            <a:avLst/>
          </a:prstGeom>
          <a:noFill/>
        </p:spPr>
        <p:txBody>
          <a:bodyPr wrap="none" rtlCol="0">
            <a:spAutoFit/>
          </a:bodyPr>
          <a:lstStyle/>
          <a:p>
            <a:r>
              <a:rPr lang="en-US" sz="1050" b="1">
                <a:latin typeface="Barlow" panose="00000500000000000000" pitchFamily="2" charset="0"/>
              </a:rPr>
              <a:t>Disengaged %</a:t>
            </a:r>
            <a:endParaRPr lang="en-IE" sz="1050" b="1">
              <a:latin typeface="Barlow" panose="00000500000000000000" pitchFamily="2" charset="0"/>
            </a:endParaRPr>
          </a:p>
        </p:txBody>
      </p:sp>
      <p:sp>
        <p:nvSpPr>
          <p:cNvPr id="8" name="Rectangle 7">
            <a:extLst>
              <a:ext uri="{FF2B5EF4-FFF2-40B4-BE49-F238E27FC236}">
                <a16:creationId xmlns:a16="http://schemas.microsoft.com/office/drawing/2014/main" id="{799FA924-DE14-58B1-368E-CFF0879F477E}"/>
              </a:ext>
            </a:extLst>
          </p:cNvPr>
          <p:cNvSpPr/>
          <p:nvPr/>
        </p:nvSpPr>
        <p:spPr>
          <a:xfrm>
            <a:off x="131411" y="524340"/>
            <a:ext cx="11970710" cy="703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400" b="1">
                <a:solidFill>
                  <a:schemeClr val="tx1"/>
                </a:solidFill>
              </a:rPr>
              <a:t>Disengaged are unsympathetic to the idea of poverty in developing countries as well as minority rights. Disengaged generally distrust all of the listed groups, which translates into a strong belief that poverty in developing countries is caused by government corruption and inefficiencies.  Little attention is paid to the role of wealthy states. This is paired with a lack of recognition of reasons to help developing countries. </a:t>
            </a:r>
          </a:p>
        </p:txBody>
      </p:sp>
      <p:sp>
        <p:nvSpPr>
          <p:cNvPr id="9" name="TextBox 8">
            <a:extLst>
              <a:ext uri="{FF2B5EF4-FFF2-40B4-BE49-F238E27FC236}">
                <a16:creationId xmlns:a16="http://schemas.microsoft.com/office/drawing/2014/main" id="{B11745C6-E4F7-6435-2F3B-938612750FAC}"/>
              </a:ext>
            </a:extLst>
          </p:cNvPr>
          <p:cNvSpPr txBox="1"/>
          <p:nvPr/>
        </p:nvSpPr>
        <p:spPr>
          <a:xfrm>
            <a:off x="1694558" y="3894789"/>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0" name="TextBox 9">
            <a:extLst>
              <a:ext uri="{FF2B5EF4-FFF2-40B4-BE49-F238E27FC236}">
                <a16:creationId xmlns:a16="http://schemas.microsoft.com/office/drawing/2014/main" id="{374935A8-B801-215F-F020-91268CDE3DAB}"/>
              </a:ext>
            </a:extLst>
          </p:cNvPr>
          <p:cNvSpPr txBox="1"/>
          <p:nvPr/>
        </p:nvSpPr>
        <p:spPr>
          <a:xfrm>
            <a:off x="2419344" y="3894789"/>
            <a:ext cx="1026243" cy="253916"/>
          </a:xfrm>
          <a:prstGeom prst="rect">
            <a:avLst/>
          </a:prstGeom>
          <a:noFill/>
        </p:spPr>
        <p:txBody>
          <a:bodyPr wrap="none" rtlCol="0">
            <a:spAutoFit/>
          </a:bodyPr>
          <a:lstStyle/>
          <a:p>
            <a:r>
              <a:rPr lang="en-US" sz="1050" b="1">
                <a:latin typeface="Barlow" panose="00000500000000000000" pitchFamily="2" charset="0"/>
              </a:rPr>
              <a:t>Disengaged %</a:t>
            </a:r>
            <a:endParaRPr lang="en-IE" sz="1050" b="1">
              <a:latin typeface="Barlow" panose="00000500000000000000" pitchFamily="2" charset="0"/>
            </a:endParaRPr>
          </a:p>
        </p:txBody>
      </p:sp>
      <p:sp>
        <p:nvSpPr>
          <p:cNvPr id="15" name="TextBox 14">
            <a:extLst>
              <a:ext uri="{FF2B5EF4-FFF2-40B4-BE49-F238E27FC236}">
                <a16:creationId xmlns:a16="http://schemas.microsoft.com/office/drawing/2014/main" id="{22306584-7ABF-72ED-E294-57106D434685}"/>
              </a:ext>
            </a:extLst>
          </p:cNvPr>
          <p:cNvSpPr txBox="1"/>
          <p:nvPr/>
        </p:nvSpPr>
        <p:spPr>
          <a:xfrm>
            <a:off x="6999545" y="3894789"/>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6" name="TextBox 15">
            <a:extLst>
              <a:ext uri="{FF2B5EF4-FFF2-40B4-BE49-F238E27FC236}">
                <a16:creationId xmlns:a16="http://schemas.microsoft.com/office/drawing/2014/main" id="{3F1A7103-6B63-A0B6-1B4B-4BF11199700D}"/>
              </a:ext>
            </a:extLst>
          </p:cNvPr>
          <p:cNvSpPr txBox="1"/>
          <p:nvPr/>
        </p:nvSpPr>
        <p:spPr>
          <a:xfrm>
            <a:off x="7559502" y="3894789"/>
            <a:ext cx="1026243" cy="253916"/>
          </a:xfrm>
          <a:prstGeom prst="rect">
            <a:avLst/>
          </a:prstGeom>
          <a:noFill/>
        </p:spPr>
        <p:txBody>
          <a:bodyPr wrap="none" rtlCol="0">
            <a:spAutoFit/>
          </a:bodyPr>
          <a:lstStyle/>
          <a:p>
            <a:r>
              <a:rPr lang="en-US" sz="1050" b="1">
                <a:latin typeface="Barlow" panose="00000500000000000000" pitchFamily="2" charset="0"/>
              </a:rPr>
              <a:t>Disengaged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2B4E124D-8144-7DEA-A53B-9F2B1D7ED317}"/>
              </a:ext>
            </a:extLst>
          </p:cNvPr>
          <p:cNvSpPr txBox="1"/>
          <p:nvPr/>
        </p:nvSpPr>
        <p:spPr>
          <a:xfrm>
            <a:off x="9957327" y="3894789"/>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20" name="TextBox 19">
            <a:extLst>
              <a:ext uri="{FF2B5EF4-FFF2-40B4-BE49-F238E27FC236}">
                <a16:creationId xmlns:a16="http://schemas.microsoft.com/office/drawing/2014/main" id="{174931C8-C58C-110C-E4CF-D91823ED87D3}"/>
              </a:ext>
            </a:extLst>
          </p:cNvPr>
          <p:cNvSpPr txBox="1"/>
          <p:nvPr/>
        </p:nvSpPr>
        <p:spPr>
          <a:xfrm>
            <a:off x="10647184" y="3894789"/>
            <a:ext cx="1026243" cy="253916"/>
          </a:xfrm>
          <a:prstGeom prst="rect">
            <a:avLst/>
          </a:prstGeom>
          <a:noFill/>
        </p:spPr>
        <p:txBody>
          <a:bodyPr wrap="none" rtlCol="0">
            <a:spAutoFit/>
          </a:bodyPr>
          <a:lstStyle/>
          <a:p>
            <a:r>
              <a:rPr lang="en-US" sz="1050" b="1">
                <a:latin typeface="Barlow" panose="00000500000000000000" pitchFamily="2" charset="0"/>
              </a:rPr>
              <a:t>Disengaged %</a:t>
            </a:r>
            <a:endParaRPr lang="en-IE" sz="1050" b="1">
              <a:latin typeface="Barlow" panose="00000500000000000000" pitchFamily="2" charset="0"/>
            </a:endParaRPr>
          </a:p>
        </p:txBody>
      </p:sp>
      <p:sp>
        <p:nvSpPr>
          <p:cNvPr id="45" name="TextBox 44">
            <a:extLst>
              <a:ext uri="{FF2B5EF4-FFF2-40B4-BE49-F238E27FC236}">
                <a16:creationId xmlns:a16="http://schemas.microsoft.com/office/drawing/2014/main" id="{84E3C846-3EB9-5525-DA1E-269A6347EAA4}"/>
              </a:ext>
            </a:extLst>
          </p:cNvPr>
          <p:cNvSpPr txBox="1"/>
          <p:nvPr/>
        </p:nvSpPr>
        <p:spPr>
          <a:xfrm>
            <a:off x="7046692" y="1887020"/>
            <a:ext cx="1026243" cy="253916"/>
          </a:xfrm>
          <a:prstGeom prst="rect">
            <a:avLst/>
          </a:prstGeom>
          <a:noFill/>
        </p:spPr>
        <p:txBody>
          <a:bodyPr wrap="none" rtlCol="0">
            <a:spAutoFit/>
          </a:bodyPr>
          <a:lstStyle/>
          <a:p>
            <a:r>
              <a:rPr lang="en-US" sz="1050" b="1">
                <a:latin typeface="Barlow" panose="00000500000000000000" pitchFamily="2" charset="0"/>
              </a:rPr>
              <a:t>Disengaged %</a:t>
            </a:r>
            <a:endParaRPr lang="en-IE" sz="1050" b="1">
              <a:latin typeface="Barlow" panose="00000500000000000000" pitchFamily="2" charset="0"/>
            </a:endParaRPr>
          </a:p>
        </p:txBody>
      </p:sp>
      <p:sp>
        <p:nvSpPr>
          <p:cNvPr id="47" name="TextBox 46">
            <a:extLst>
              <a:ext uri="{FF2B5EF4-FFF2-40B4-BE49-F238E27FC236}">
                <a16:creationId xmlns:a16="http://schemas.microsoft.com/office/drawing/2014/main" id="{B828BF85-B949-EB54-6137-969F632EDDF7}"/>
              </a:ext>
            </a:extLst>
          </p:cNvPr>
          <p:cNvSpPr txBox="1"/>
          <p:nvPr/>
        </p:nvSpPr>
        <p:spPr>
          <a:xfrm>
            <a:off x="10076215"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48" name="TextBox 47">
            <a:extLst>
              <a:ext uri="{FF2B5EF4-FFF2-40B4-BE49-F238E27FC236}">
                <a16:creationId xmlns:a16="http://schemas.microsoft.com/office/drawing/2014/main" id="{D515B986-1F70-8134-95CB-A72958D32BE9}"/>
              </a:ext>
            </a:extLst>
          </p:cNvPr>
          <p:cNvSpPr txBox="1"/>
          <p:nvPr/>
        </p:nvSpPr>
        <p:spPr>
          <a:xfrm>
            <a:off x="10763339" y="1887020"/>
            <a:ext cx="1026243" cy="253916"/>
          </a:xfrm>
          <a:prstGeom prst="rect">
            <a:avLst/>
          </a:prstGeom>
          <a:noFill/>
        </p:spPr>
        <p:txBody>
          <a:bodyPr wrap="none" rtlCol="0">
            <a:spAutoFit/>
          </a:bodyPr>
          <a:lstStyle/>
          <a:p>
            <a:r>
              <a:rPr lang="en-US" sz="1050" b="1">
                <a:latin typeface="Barlow" panose="00000500000000000000" pitchFamily="2" charset="0"/>
              </a:rPr>
              <a:t>Disengaged %</a:t>
            </a:r>
            <a:endParaRPr lang="en-IE" sz="1050" b="1">
              <a:latin typeface="Barlow" panose="00000500000000000000" pitchFamily="2" charset="0"/>
            </a:endParaRPr>
          </a:p>
        </p:txBody>
      </p:sp>
      <p:sp>
        <p:nvSpPr>
          <p:cNvPr id="55" name="Rectangle 54">
            <a:extLst>
              <a:ext uri="{FF2B5EF4-FFF2-40B4-BE49-F238E27FC236}">
                <a16:creationId xmlns:a16="http://schemas.microsoft.com/office/drawing/2014/main" id="{A1D7967D-DD79-1947-E097-4DFE8B2EFD8D}"/>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58" name="Rectangle 57">
            <a:extLst>
              <a:ext uri="{FF2B5EF4-FFF2-40B4-BE49-F238E27FC236}">
                <a16:creationId xmlns:a16="http://schemas.microsoft.com/office/drawing/2014/main" id="{B87EFE92-1654-ABD0-7DCE-872F0A61FEDD}"/>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9" name="Oval 58">
            <a:extLst>
              <a:ext uri="{FF2B5EF4-FFF2-40B4-BE49-F238E27FC236}">
                <a16:creationId xmlns:a16="http://schemas.microsoft.com/office/drawing/2014/main" id="{6FAB6977-7E08-F3E7-E2D0-07BBA3017A1F}"/>
              </a:ext>
            </a:extLst>
          </p:cNvPr>
          <p:cNvSpPr/>
          <p:nvPr/>
        </p:nvSpPr>
        <p:spPr>
          <a:xfrm>
            <a:off x="9420094" y="7293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0" name="TextBox 59">
            <a:extLst>
              <a:ext uri="{FF2B5EF4-FFF2-40B4-BE49-F238E27FC236}">
                <a16:creationId xmlns:a16="http://schemas.microsoft.com/office/drawing/2014/main" id="{6380BF83-EC94-99A0-26D5-176D6562A24A}"/>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25" name="Rectangle 24">
            <a:extLst>
              <a:ext uri="{FF2B5EF4-FFF2-40B4-BE49-F238E27FC236}">
                <a16:creationId xmlns:a16="http://schemas.microsoft.com/office/drawing/2014/main" id="{C82D3F23-1727-A47E-8576-AB1B83BDCAED}"/>
              </a:ext>
            </a:extLst>
          </p:cNvPr>
          <p:cNvSpPr/>
          <p:nvPr/>
        </p:nvSpPr>
        <p:spPr>
          <a:xfrm>
            <a:off x="259581" y="1278034"/>
            <a:ext cx="1512681" cy="21668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33" name="Chart 32">
            <a:extLst>
              <a:ext uri="{FF2B5EF4-FFF2-40B4-BE49-F238E27FC236}">
                <a16:creationId xmlns:a16="http://schemas.microsoft.com/office/drawing/2014/main" id="{B3F39E5F-4C9F-DB24-221F-CD2F70603098}"/>
              </a:ext>
            </a:extLst>
          </p:cNvPr>
          <p:cNvGraphicFramePr/>
          <p:nvPr>
            <p:extLst>
              <p:ext uri="{D42A27DB-BD31-4B8C-83A1-F6EECF244321}">
                <p14:modId xmlns:p14="http://schemas.microsoft.com/office/powerpoint/2010/main" val="3319702527"/>
              </p:ext>
            </p:extLst>
          </p:nvPr>
        </p:nvGraphicFramePr>
        <p:xfrm>
          <a:off x="139755" y="1560820"/>
          <a:ext cx="1788641" cy="1572663"/>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a:extLst>
              <a:ext uri="{FF2B5EF4-FFF2-40B4-BE49-F238E27FC236}">
                <a16:creationId xmlns:a16="http://schemas.microsoft.com/office/drawing/2014/main" id="{097DC1B7-494C-ABD7-4B5C-B00F596EE517}"/>
              </a:ext>
            </a:extLst>
          </p:cNvPr>
          <p:cNvSpPr txBox="1"/>
          <p:nvPr/>
        </p:nvSpPr>
        <p:spPr>
          <a:xfrm>
            <a:off x="535187" y="1924072"/>
            <a:ext cx="808791" cy="769441"/>
          </a:xfrm>
          <a:prstGeom prst="rect">
            <a:avLst/>
          </a:prstGeom>
          <a:noFill/>
        </p:spPr>
        <p:txBody>
          <a:bodyPr wrap="square" rtlCol="0">
            <a:spAutoFit/>
          </a:bodyPr>
          <a:lstStyle/>
          <a:p>
            <a:pPr algn="ctr"/>
            <a:r>
              <a:rPr lang="en-US" sz="1600" b="1">
                <a:solidFill>
                  <a:srgbClr val="7030A0"/>
                </a:solidFill>
              </a:rPr>
              <a:t>18% </a:t>
            </a:r>
          </a:p>
          <a:p>
            <a:pPr algn="ctr"/>
            <a:r>
              <a:rPr lang="en-US" sz="1400" b="1">
                <a:solidFill>
                  <a:srgbClr val="7030A0"/>
                </a:solidFill>
              </a:rPr>
              <a:t>of All Adults</a:t>
            </a:r>
            <a:endParaRPr lang="en-IE" sz="1400" b="1">
              <a:solidFill>
                <a:srgbClr val="7030A0"/>
              </a:solidFill>
            </a:endParaRPr>
          </a:p>
        </p:txBody>
      </p:sp>
      <p:sp>
        <p:nvSpPr>
          <p:cNvPr id="37" name="TextBox 36">
            <a:extLst>
              <a:ext uri="{FF2B5EF4-FFF2-40B4-BE49-F238E27FC236}">
                <a16:creationId xmlns:a16="http://schemas.microsoft.com/office/drawing/2014/main" id="{7AB0B4D4-CE6E-F0A7-E886-4CDCB00C9A59}"/>
              </a:ext>
            </a:extLst>
          </p:cNvPr>
          <p:cNvSpPr txBox="1"/>
          <p:nvPr/>
        </p:nvSpPr>
        <p:spPr>
          <a:xfrm>
            <a:off x="322887" y="2932942"/>
            <a:ext cx="1231774" cy="523220"/>
          </a:xfrm>
          <a:prstGeom prst="rect">
            <a:avLst/>
          </a:prstGeom>
          <a:noFill/>
        </p:spPr>
        <p:txBody>
          <a:bodyPr wrap="square" rtlCol="0">
            <a:spAutoFit/>
          </a:bodyPr>
          <a:lstStyle/>
          <a:p>
            <a:pPr algn="ctr"/>
            <a:r>
              <a:rPr kumimoji="0" lang="en-IE" sz="1400" b="0" i="1" u="none" kern="1200" cap="none" spc="0" normalizeH="0" baseline="0" noProof="0">
                <a:ln>
                  <a:noFill/>
                </a:ln>
                <a:effectLst/>
                <a:uLnTx/>
                <a:uFillTx/>
                <a:latin typeface="Barlow" panose="00000500000000000000" pitchFamily="2" charset="0"/>
                <a:ea typeface="+mn-ea"/>
              </a:rPr>
              <a:t>740,000</a:t>
            </a:r>
            <a:r>
              <a:rPr lang="en-US" sz="1400" i="1"/>
              <a:t>  individuals</a:t>
            </a:r>
            <a:endParaRPr lang="en-IE" sz="1400" i="1"/>
          </a:p>
        </p:txBody>
      </p:sp>
      <p:graphicFrame>
        <p:nvGraphicFramePr>
          <p:cNvPr id="38" name="Object 2">
            <a:extLst>
              <a:ext uri="{FF2B5EF4-FFF2-40B4-BE49-F238E27FC236}">
                <a16:creationId xmlns:a16="http://schemas.microsoft.com/office/drawing/2014/main" id="{8198877E-7415-1D9D-3005-D4100247D36F}"/>
              </a:ext>
            </a:extLst>
          </p:cNvPr>
          <p:cNvGraphicFramePr>
            <a:graphicFrameLocks noChangeAspect="1"/>
          </p:cNvGraphicFramePr>
          <p:nvPr>
            <p:extLst>
              <p:ext uri="{D42A27DB-BD31-4B8C-83A1-F6EECF244321}">
                <p14:modId xmlns:p14="http://schemas.microsoft.com/office/powerpoint/2010/main" val="1187469384"/>
              </p:ext>
            </p:extLst>
          </p:nvPr>
        </p:nvGraphicFramePr>
        <p:xfrm>
          <a:off x="5576350" y="2016002"/>
          <a:ext cx="2931902" cy="11601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Object 2">
            <a:extLst>
              <a:ext uri="{FF2B5EF4-FFF2-40B4-BE49-F238E27FC236}">
                <a16:creationId xmlns:a16="http://schemas.microsoft.com/office/drawing/2014/main" id="{445A301B-A1D4-5D21-3DAB-084DA67CDF88}"/>
              </a:ext>
            </a:extLst>
          </p:cNvPr>
          <p:cNvGraphicFramePr>
            <a:graphicFrameLocks noChangeAspect="1"/>
          </p:cNvGraphicFramePr>
          <p:nvPr>
            <p:extLst>
              <p:ext uri="{D42A27DB-BD31-4B8C-83A1-F6EECF244321}">
                <p14:modId xmlns:p14="http://schemas.microsoft.com/office/powerpoint/2010/main" val="3803918739"/>
              </p:ext>
            </p:extLst>
          </p:nvPr>
        </p:nvGraphicFramePr>
        <p:xfrm>
          <a:off x="2492432" y="2016002"/>
          <a:ext cx="2309077" cy="1089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1" name="Object 2">
            <a:extLst>
              <a:ext uri="{FF2B5EF4-FFF2-40B4-BE49-F238E27FC236}">
                <a16:creationId xmlns:a16="http://schemas.microsoft.com/office/drawing/2014/main" id="{9FD48E2A-57D7-E7AE-0C5A-611E948F46D0}"/>
              </a:ext>
            </a:extLst>
          </p:cNvPr>
          <p:cNvGraphicFramePr>
            <a:graphicFrameLocks noChangeAspect="1"/>
          </p:cNvGraphicFramePr>
          <p:nvPr>
            <p:extLst>
              <p:ext uri="{D42A27DB-BD31-4B8C-83A1-F6EECF244321}">
                <p14:modId xmlns:p14="http://schemas.microsoft.com/office/powerpoint/2010/main" val="1985438976"/>
              </p:ext>
            </p:extLst>
          </p:nvPr>
        </p:nvGraphicFramePr>
        <p:xfrm>
          <a:off x="9016832" y="2016002"/>
          <a:ext cx="2812801" cy="1491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2" name="Object 2">
            <a:extLst>
              <a:ext uri="{FF2B5EF4-FFF2-40B4-BE49-F238E27FC236}">
                <a16:creationId xmlns:a16="http://schemas.microsoft.com/office/drawing/2014/main" id="{7961C2B9-3995-6D8A-9C4E-FA7CDB5F1DA6}"/>
              </a:ext>
            </a:extLst>
          </p:cNvPr>
          <p:cNvGraphicFramePr>
            <a:graphicFrameLocks noChangeAspect="1"/>
          </p:cNvGraphicFramePr>
          <p:nvPr>
            <p:extLst>
              <p:ext uri="{D42A27DB-BD31-4B8C-83A1-F6EECF244321}">
                <p14:modId xmlns:p14="http://schemas.microsoft.com/office/powerpoint/2010/main" val="3883741510"/>
              </p:ext>
            </p:extLst>
          </p:nvPr>
        </p:nvGraphicFramePr>
        <p:xfrm>
          <a:off x="846989" y="4034127"/>
          <a:ext cx="2940874" cy="253649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Object 2">
            <a:extLst>
              <a:ext uri="{FF2B5EF4-FFF2-40B4-BE49-F238E27FC236}">
                <a16:creationId xmlns:a16="http://schemas.microsoft.com/office/drawing/2014/main" id="{71507195-73B4-1D00-3F88-79EA4F8F1694}"/>
              </a:ext>
            </a:extLst>
          </p:cNvPr>
          <p:cNvGraphicFramePr>
            <a:graphicFrameLocks noChangeAspect="1"/>
          </p:cNvGraphicFramePr>
          <p:nvPr>
            <p:extLst>
              <p:ext uri="{D42A27DB-BD31-4B8C-83A1-F6EECF244321}">
                <p14:modId xmlns:p14="http://schemas.microsoft.com/office/powerpoint/2010/main" val="740980501"/>
              </p:ext>
            </p:extLst>
          </p:nvPr>
        </p:nvGraphicFramePr>
        <p:xfrm>
          <a:off x="6252519" y="3996513"/>
          <a:ext cx="2686781" cy="265858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Object 2">
            <a:extLst>
              <a:ext uri="{FF2B5EF4-FFF2-40B4-BE49-F238E27FC236}">
                <a16:creationId xmlns:a16="http://schemas.microsoft.com/office/drawing/2014/main" id="{C697DA38-B7BA-B2B6-50D4-1C8D67BEE495}"/>
              </a:ext>
            </a:extLst>
          </p:cNvPr>
          <p:cNvGraphicFramePr>
            <a:graphicFrameLocks noChangeAspect="1"/>
          </p:cNvGraphicFramePr>
          <p:nvPr>
            <p:extLst>
              <p:ext uri="{D42A27DB-BD31-4B8C-83A1-F6EECF244321}">
                <p14:modId xmlns:p14="http://schemas.microsoft.com/office/powerpoint/2010/main" val="636946081"/>
              </p:ext>
            </p:extLst>
          </p:nvPr>
        </p:nvGraphicFramePr>
        <p:xfrm>
          <a:off x="9791391" y="3996514"/>
          <a:ext cx="1960627" cy="265858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Table 52">
            <a:extLst>
              <a:ext uri="{FF2B5EF4-FFF2-40B4-BE49-F238E27FC236}">
                <a16:creationId xmlns:a16="http://schemas.microsoft.com/office/drawing/2014/main" id="{AE7A3A9C-F7F6-1B04-634D-112961A50FB2}"/>
              </a:ext>
            </a:extLst>
          </p:cNvPr>
          <p:cNvGraphicFramePr>
            <a:graphicFrameLocks noGrp="1"/>
          </p:cNvGraphicFramePr>
          <p:nvPr>
            <p:extLst>
              <p:ext uri="{D42A27DB-BD31-4B8C-83A1-F6EECF244321}">
                <p14:modId xmlns:p14="http://schemas.microsoft.com/office/powerpoint/2010/main" val="2028794882"/>
              </p:ext>
            </p:extLst>
          </p:nvPr>
        </p:nvGraphicFramePr>
        <p:xfrm>
          <a:off x="8399514" y="4069290"/>
          <a:ext cx="1654941" cy="2585810"/>
        </p:xfrm>
        <a:graphic>
          <a:graphicData uri="http://schemas.openxmlformats.org/drawingml/2006/table">
            <a:tbl>
              <a:tblPr>
                <a:tableStyleId>{5C22544A-7EE6-4342-B048-85BDC9FD1C3A}</a:tableStyleId>
              </a:tblPr>
              <a:tblGrid>
                <a:gridCol w="1654941">
                  <a:extLst>
                    <a:ext uri="{9D8B030D-6E8A-4147-A177-3AD203B41FA5}">
                      <a16:colId xmlns:a16="http://schemas.microsoft.com/office/drawing/2014/main" val="2286587077"/>
                    </a:ext>
                  </a:extLst>
                </a:gridCol>
              </a:tblGrid>
              <a:tr h="206996">
                <a:tc>
                  <a:txBody>
                    <a:bodyPr/>
                    <a:lstStyle/>
                    <a:p>
                      <a:pPr algn="r" rtl="0" fontAlgn="t">
                        <a:buNone/>
                      </a:pPr>
                      <a:r>
                        <a:rPr lang="en-IE" sz="900" b="0" i="0" u="none" strike="noStrike">
                          <a:solidFill>
                            <a:srgbClr val="404040"/>
                          </a:solidFill>
                          <a:effectLst/>
                          <a:latin typeface="Barlow" panose="00000500000000000000" pitchFamily="2" charset="0"/>
                        </a:rPr>
                        <a:t>Governance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Agriculture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Infrastructure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Economic growth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Social  Protection systems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Disaster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Women’s equality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Energy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Environmental protection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32359">
                <a:tc>
                  <a:txBody>
                    <a:bodyPr/>
                    <a:lstStyle/>
                    <a:p>
                      <a:pPr algn="r" rtl="0" fontAlgn="t">
                        <a:buNone/>
                      </a:pPr>
                      <a:r>
                        <a:rPr lang="en-IE" sz="900" b="0" i="0" u="none" strike="noStrike">
                          <a:solidFill>
                            <a:srgbClr val="404040"/>
                          </a:solidFill>
                          <a:effectLst/>
                          <a:latin typeface="Barlow" panose="00000500000000000000" pitchFamily="2" charset="0"/>
                        </a:rPr>
                        <a:t>Family planning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Debt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83491">
                <a:tc>
                  <a:txBody>
                    <a:bodyPr/>
                    <a:lstStyle/>
                    <a:p>
                      <a:pPr algn="r" rtl="0" fontAlgn="t">
                        <a:buNone/>
                      </a:pPr>
                      <a:r>
                        <a:rPr lang="en-IE" sz="900" b="0" i="0" u="none" strike="noStrike">
                          <a:solidFill>
                            <a:srgbClr val="404040"/>
                          </a:solidFill>
                          <a:effectLst/>
                          <a:latin typeface="Barlow" panose="00000500000000000000" pitchFamily="2" charset="0"/>
                        </a:rPr>
                        <a:t>Migration and refugee flows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54" name="Table 53">
            <a:extLst>
              <a:ext uri="{FF2B5EF4-FFF2-40B4-BE49-F238E27FC236}">
                <a16:creationId xmlns:a16="http://schemas.microsoft.com/office/drawing/2014/main" id="{33C59ADC-44F8-9B27-8D1F-5E312520767B}"/>
              </a:ext>
            </a:extLst>
          </p:cNvPr>
          <p:cNvGraphicFramePr>
            <a:graphicFrameLocks noGrp="1"/>
          </p:cNvGraphicFramePr>
          <p:nvPr>
            <p:extLst>
              <p:ext uri="{D42A27DB-BD31-4B8C-83A1-F6EECF244321}">
                <p14:modId xmlns:p14="http://schemas.microsoft.com/office/powerpoint/2010/main" val="2063057821"/>
              </p:ext>
            </p:extLst>
          </p:nvPr>
        </p:nvGraphicFramePr>
        <p:xfrm>
          <a:off x="1779839" y="2046629"/>
          <a:ext cx="1040778" cy="873948"/>
        </p:xfrm>
        <a:graphic>
          <a:graphicData uri="http://schemas.openxmlformats.org/drawingml/2006/table">
            <a:tbl>
              <a:tblPr>
                <a:tableStyleId>{5C22544A-7EE6-4342-B048-85BDC9FD1C3A}</a:tableStyleId>
              </a:tblPr>
              <a:tblGrid>
                <a:gridCol w="1040778">
                  <a:extLst>
                    <a:ext uri="{9D8B030D-6E8A-4147-A177-3AD203B41FA5}">
                      <a16:colId xmlns:a16="http://schemas.microsoft.com/office/drawing/2014/main" val="2286587077"/>
                    </a:ext>
                  </a:extLst>
                </a:gridCol>
              </a:tblGrid>
              <a:tr h="27018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33574">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70187">
                <a:tc>
                  <a:txBody>
                    <a:bodyPr/>
                    <a:lstStyle/>
                    <a:p>
                      <a:pPr algn="r"/>
                      <a:r>
                        <a:rPr lang="en-IE" sz="950" b="0" i="1"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61" name="Table 60">
            <a:extLst>
              <a:ext uri="{FF2B5EF4-FFF2-40B4-BE49-F238E27FC236}">
                <a16:creationId xmlns:a16="http://schemas.microsoft.com/office/drawing/2014/main" id="{2F0E29E2-ECF2-2A5F-D1CA-7721E307A172}"/>
              </a:ext>
            </a:extLst>
          </p:cNvPr>
          <p:cNvGraphicFramePr>
            <a:graphicFrameLocks noGrp="1"/>
          </p:cNvGraphicFramePr>
          <p:nvPr>
            <p:extLst>
              <p:ext uri="{D42A27DB-BD31-4B8C-83A1-F6EECF244321}">
                <p14:modId xmlns:p14="http://schemas.microsoft.com/office/powerpoint/2010/main" val="2195766953"/>
              </p:ext>
            </p:extLst>
          </p:nvPr>
        </p:nvGraphicFramePr>
        <p:xfrm>
          <a:off x="68411" y="4118605"/>
          <a:ext cx="1597253" cy="2382780"/>
        </p:xfrm>
        <a:graphic>
          <a:graphicData uri="http://schemas.openxmlformats.org/drawingml/2006/table">
            <a:tbl>
              <a:tblPr>
                <a:tableStyleId>{5C22544A-7EE6-4342-B048-85BDC9FD1C3A}</a:tableStyleId>
              </a:tblPr>
              <a:tblGrid>
                <a:gridCol w="1597253">
                  <a:extLst>
                    <a:ext uri="{9D8B030D-6E8A-4147-A177-3AD203B41FA5}">
                      <a16:colId xmlns:a16="http://schemas.microsoft.com/office/drawing/2014/main" val="2286587077"/>
                    </a:ext>
                  </a:extLst>
                </a:gridCol>
              </a:tblGrid>
              <a:tr h="194165">
                <a:tc>
                  <a:txBody>
                    <a:bodyPr/>
                    <a:lstStyle/>
                    <a:p>
                      <a:pPr algn="r" fontAlgn="t">
                        <a:buNone/>
                      </a:pPr>
                      <a:r>
                        <a:rPr lang="en-IE" sz="900" b="0" i="0" u="none" strike="noStrike">
                          <a:solidFill>
                            <a:srgbClr val="000000"/>
                          </a:solidFill>
                          <a:effectLst/>
                          <a:latin typeface="+mn-lt"/>
                        </a:rPr>
                        <a:t>Human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94165">
                <a:tc>
                  <a:txBody>
                    <a:bodyPr/>
                    <a:lstStyle/>
                    <a:p>
                      <a:pPr algn="r" fontAlgn="t">
                        <a:buNone/>
                      </a:pPr>
                      <a:r>
                        <a:rPr lang="en-IE" sz="900" b="0" i="0" u="none" strike="noStrike">
                          <a:solidFill>
                            <a:srgbClr val="000000"/>
                          </a:solidFill>
                          <a:effectLst/>
                          <a:latin typeface="+mn-lt"/>
                        </a:rPr>
                        <a:t>Shared humanity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698304"/>
                  </a:ext>
                </a:extLst>
              </a:tr>
              <a:tr h="246965">
                <a:tc>
                  <a:txBody>
                    <a:bodyPr/>
                    <a:lstStyle/>
                    <a:p>
                      <a:pPr algn="r" fontAlgn="t">
                        <a:buNone/>
                      </a:pPr>
                      <a:r>
                        <a:rPr lang="en-IE" sz="900" b="0" i="0" u="none" strike="noStrike">
                          <a:solidFill>
                            <a:srgbClr val="000000"/>
                          </a:solidFill>
                          <a:effectLst/>
                          <a:latin typeface="+mn-lt"/>
                        </a:rPr>
                        <a:t>Humanitarianism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194165">
                <a:tc>
                  <a:txBody>
                    <a:bodyPr/>
                    <a:lstStyle/>
                    <a:p>
                      <a:pPr algn="r" fontAlgn="t">
                        <a:buNone/>
                      </a:pPr>
                      <a:r>
                        <a:rPr lang="en-IE" sz="900" b="0" i="0" u="none" strike="noStrike">
                          <a:solidFill>
                            <a:srgbClr val="000000"/>
                          </a:solidFill>
                          <a:effectLst/>
                          <a:latin typeface="+mn-lt"/>
                        </a:rPr>
                        <a:t>Empathy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4165">
                <a:tc>
                  <a:txBody>
                    <a:bodyPr/>
                    <a:lstStyle/>
                    <a:p>
                      <a:pPr algn="r" fontAlgn="t">
                        <a:buNone/>
                      </a:pPr>
                      <a:r>
                        <a:rPr lang="en-IE" sz="900" b="0" i="0" u="none" strike="noStrike">
                          <a:solidFill>
                            <a:srgbClr val="000000"/>
                          </a:solidFill>
                          <a:effectLst/>
                          <a:latin typeface="+mn-lt"/>
                        </a:rPr>
                        <a:t>Morality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1226303"/>
                  </a:ext>
                </a:extLst>
              </a:tr>
              <a:tr h="194165">
                <a:tc>
                  <a:txBody>
                    <a:bodyPr/>
                    <a:lstStyle/>
                    <a:p>
                      <a:pPr algn="r" fontAlgn="t">
                        <a:buNone/>
                      </a:pPr>
                      <a:r>
                        <a:rPr lang="en-IE" sz="900" b="0" i="0" u="none" strike="noStrike">
                          <a:solidFill>
                            <a:srgbClr val="000000"/>
                          </a:solidFill>
                          <a:effectLst/>
                          <a:latin typeface="+mn-lt"/>
                        </a:rPr>
                        <a:t>Justice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3134093"/>
                  </a:ext>
                </a:extLst>
              </a:tr>
              <a:tr h="194165">
                <a:tc>
                  <a:txBody>
                    <a:bodyPr/>
                    <a:lstStyle/>
                    <a:p>
                      <a:pPr algn="r" fontAlgn="t">
                        <a:buNone/>
                      </a:pPr>
                      <a:r>
                        <a:rPr lang="en-IE" sz="900" b="0" i="0" u="none" strike="noStrike">
                          <a:solidFill>
                            <a:srgbClr val="000000"/>
                          </a:solidFill>
                          <a:effectLst/>
                          <a:latin typeface="+mn-lt"/>
                        </a:rPr>
                        <a:t>Solidarity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7196313"/>
                  </a:ext>
                </a:extLst>
              </a:tr>
              <a:tr h="194165">
                <a:tc>
                  <a:txBody>
                    <a:bodyPr/>
                    <a:lstStyle/>
                    <a:p>
                      <a:pPr algn="r" fontAlgn="t">
                        <a:buNone/>
                      </a:pPr>
                      <a:r>
                        <a:rPr lang="en-IE" sz="900" b="0" i="0" u="none" strike="noStrike">
                          <a:solidFill>
                            <a:srgbClr val="000000"/>
                          </a:solidFill>
                          <a:effectLst/>
                          <a:latin typeface="+mn-lt"/>
                        </a:rPr>
                        <a:t>Charity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2906750"/>
                  </a:ext>
                </a:extLst>
              </a:tr>
              <a:tr h="194165">
                <a:tc>
                  <a:txBody>
                    <a:bodyPr/>
                    <a:lstStyle/>
                    <a:p>
                      <a:pPr algn="r" fontAlgn="t">
                        <a:buNone/>
                      </a:pPr>
                      <a:r>
                        <a:rPr lang="en-IE" sz="900" b="0" i="0" u="none" strike="noStrike">
                          <a:solidFill>
                            <a:srgbClr val="000000"/>
                          </a:solidFill>
                          <a:effectLst/>
                          <a:latin typeface="+mn-lt"/>
                        </a:rPr>
                        <a:t>Sympathy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7486539"/>
                  </a:ext>
                </a:extLst>
              </a:tr>
              <a:tr h="194165">
                <a:tc>
                  <a:txBody>
                    <a:bodyPr/>
                    <a:lstStyle/>
                    <a:p>
                      <a:pPr algn="r" fontAlgn="t">
                        <a:buNone/>
                      </a:pPr>
                      <a:r>
                        <a:rPr lang="en-IE" sz="900" b="0" i="0" u="none" strike="noStrike">
                          <a:solidFill>
                            <a:srgbClr val="000000"/>
                          </a:solidFill>
                          <a:effectLst/>
                          <a:latin typeface="+mn-lt"/>
                        </a:rPr>
                        <a:t>Duty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538791"/>
                  </a:ext>
                </a:extLst>
              </a:tr>
              <a:tr h="194165">
                <a:tc>
                  <a:txBody>
                    <a:bodyPr/>
                    <a:lstStyle/>
                    <a:p>
                      <a:pPr algn="r" fontAlgn="t">
                        <a:buNone/>
                      </a:pPr>
                      <a:r>
                        <a:rPr lang="en-IE" sz="900" b="0" i="0" u="none" strike="noStrike">
                          <a:solidFill>
                            <a:srgbClr val="000000"/>
                          </a:solidFill>
                          <a:effectLst/>
                          <a:latin typeface="+mn-lt"/>
                        </a:rPr>
                        <a:t>None of these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4738349"/>
                  </a:ext>
                </a:extLst>
              </a:tr>
              <a:tr h="194165">
                <a:tc>
                  <a:txBody>
                    <a:bodyPr/>
                    <a:lstStyle/>
                    <a:p>
                      <a:pPr algn="r" fontAlgn="t">
                        <a:buNone/>
                      </a:pPr>
                      <a:r>
                        <a:rPr lang="en-IE" sz="900" b="0" i="0" u="none" strike="noStrike">
                          <a:solidFill>
                            <a:srgbClr val="000000"/>
                          </a:solidFill>
                          <a:effectLst/>
                          <a:latin typeface="+mn-lt"/>
                        </a:rPr>
                        <a:t>Religious faith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6864686"/>
                  </a:ext>
                </a:extLst>
              </a:tr>
            </a:tbl>
          </a:graphicData>
        </a:graphic>
      </p:graphicFrame>
      <p:graphicFrame>
        <p:nvGraphicFramePr>
          <p:cNvPr id="62" name="Table 61">
            <a:extLst>
              <a:ext uri="{FF2B5EF4-FFF2-40B4-BE49-F238E27FC236}">
                <a16:creationId xmlns:a16="http://schemas.microsoft.com/office/drawing/2014/main" id="{B43AECB5-DE72-D551-E436-CAE37C655080}"/>
              </a:ext>
            </a:extLst>
          </p:cNvPr>
          <p:cNvGraphicFramePr>
            <a:graphicFrameLocks noGrp="1"/>
          </p:cNvGraphicFramePr>
          <p:nvPr/>
        </p:nvGraphicFramePr>
        <p:xfrm>
          <a:off x="5037606" y="2033734"/>
          <a:ext cx="1085692" cy="998262"/>
        </p:xfrm>
        <a:graphic>
          <a:graphicData uri="http://schemas.openxmlformats.org/drawingml/2006/table">
            <a:tbl>
              <a:tblPr>
                <a:tableStyleId>{5C22544A-7EE6-4342-B048-85BDC9FD1C3A}</a:tableStyleId>
              </a:tblPr>
              <a:tblGrid>
                <a:gridCol w="1085692">
                  <a:extLst>
                    <a:ext uri="{9D8B030D-6E8A-4147-A177-3AD203B41FA5}">
                      <a16:colId xmlns:a16="http://schemas.microsoft.com/office/drawing/2014/main" val="2286587077"/>
                    </a:ext>
                  </a:extLst>
                </a:gridCol>
              </a:tblGrid>
              <a:tr h="30509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88068">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05097">
                <a:tc>
                  <a:txBody>
                    <a:bodyPr/>
                    <a:lstStyle/>
                    <a:p>
                      <a:pPr algn="r"/>
                      <a:r>
                        <a:rPr lang="en-IE" sz="950" b="0" i="0"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63" name="Table 62">
            <a:extLst>
              <a:ext uri="{FF2B5EF4-FFF2-40B4-BE49-F238E27FC236}">
                <a16:creationId xmlns:a16="http://schemas.microsoft.com/office/drawing/2014/main" id="{D116CB6D-5D46-CD9C-CCCC-A398A24C9E82}"/>
              </a:ext>
            </a:extLst>
          </p:cNvPr>
          <p:cNvGraphicFramePr>
            <a:graphicFrameLocks noGrp="1"/>
          </p:cNvGraphicFramePr>
          <p:nvPr>
            <p:extLst>
              <p:ext uri="{D42A27DB-BD31-4B8C-83A1-F6EECF244321}">
                <p14:modId xmlns:p14="http://schemas.microsoft.com/office/powerpoint/2010/main" val="1212202776"/>
              </p:ext>
            </p:extLst>
          </p:nvPr>
        </p:nvGraphicFramePr>
        <p:xfrm>
          <a:off x="8348813" y="2102893"/>
          <a:ext cx="1617955" cy="1231591"/>
        </p:xfrm>
        <a:graphic>
          <a:graphicData uri="http://schemas.openxmlformats.org/drawingml/2006/table">
            <a:tbl>
              <a:tblPr>
                <a:tableStyleId>{5C22544A-7EE6-4342-B048-85BDC9FD1C3A}</a:tableStyleId>
              </a:tblPr>
              <a:tblGrid>
                <a:gridCol w="1617955">
                  <a:extLst>
                    <a:ext uri="{9D8B030D-6E8A-4147-A177-3AD203B41FA5}">
                      <a16:colId xmlns:a16="http://schemas.microsoft.com/office/drawing/2014/main" val="2286587077"/>
                    </a:ext>
                  </a:extLst>
                </a:gridCol>
              </a:tblGrid>
              <a:tr h="288297">
                <a:tc>
                  <a:txBody>
                    <a:bodyPr/>
                    <a:lstStyle/>
                    <a:p>
                      <a:pPr algn="r" rtl="0" fontAlgn="t">
                        <a:buNone/>
                      </a:pPr>
                      <a:r>
                        <a:rPr lang="en-IE" sz="900" b="0" i="0" u="none" strike="noStrike" kern="1200" baseline="0">
                          <a:solidFill>
                            <a:srgbClr val="000000"/>
                          </a:solidFill>
                          <a:latin typeface="Barlow" panose="00000500000000000000" pitchFamily="2" charset="0"/>
                          <a:ea typeface="+mn-ea"/>
                          <a:cs typeface="+mn-cs"/>
                        </a:rPr>
                        <a:t>People in general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8297">
                <a:tc>
                  <a:txBody>
                    <a:bodyPr/>
                    <a:lstStyle/>
                    <a:p>
                      <a:pPr algn="r" rtl="0" fontAlgn="t">
                        <a:buNone/>
                      </a:pPr>
                      <a:r>
                        <a:rPr lang="en-IE" sz="900" b="0" i="0" u="none" strike="noStrike" kern="1200" baseline="0">
                          <a:solidFill>
                            <a:srgbClr val="000000"/>
                          </a:solidFill>
                          <a:latin typeface="Barlow" panose="00000500000000000000" pitchFamily="2" charset="0"/>
                          <a:ea typeface="+mn-ea"/>
                          <a:cs typeface="+mn-cs"/>
                        </a:rPr>
                        <a:t>Multilateral (EU &amp; UN)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3584427"/>
                  </a:ext>
                </a:extLst>
              </a:tr>
              <a:tr h="366700">
                <a:tc>
                  <a:txBody>
                    <a:bodyPr/>
                    <a:lstStyle/>
                    <a:p>
                      <a:pPr algn="r" rtl="0" fontAlgn="t">
                        <a:buNone/>
                      </a:pPr>
                      <a:r>
                        <a:rPr lang="en-IE" sz="900" b="0" i="0" u="none" strike="noStrike" kern="1200" baseline="0">
                          <a:solidFill>
                            <a:srgbClr val="000000"/>
                          </a:solidFill>
                          <a:latin typeface="Barlow" panose="00000500000000000000" pitchFamily="2" charset="0"/>
                          <a:ea typeface="+mn-ea"/>
                          <a:cs typeface="+mn-cs"/>
                        </a:rPr>
                        <a:t>Irish Government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88297">
                <a:tc>
                  <a:txBody>
                    <a:bodyPr/>
                    <a:lstStyle/>
                    <a:p>
                      <a:pPr algn="r" rtl="0" fontAlgn="t">
                        <a:buNone/>
                      </a:pPr>
                      <a:r>
                        <a:rPr lang="en-IE" sz="900" b="0" i="0" u="none" strike="noStrike" kern="1200" baseline="0">
                          <a:solidFill>
                            <a:srgbClr val="000000"/>
                          </a:solidFill>
                          <a:latin typeface="Barlow" panose="00000500000000000000" pitchFamily="2" charset="0"/>
                          <a:ea typeface="+mn-ea"/>
                          <a:cs typeface="+mn-cs"/>
                        </a:rPr>
                        <a:t>Overseas aid organisations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64" name="Table 63">
            <a:extLst>
              <a:ext uri="{FF2B5EF4-FFF2-40B4-BE49-F238E27FC236}">
                <a16:creationId xmlns:a16="http://schemas.microsoft.com/office/drawing/2014/main" id="{EA5EFC92-7602-800A-9455-5BC3E7216912}"/>
              </a:ext>
            </a:extLst>
          </p:cNvPr>
          <p:cNvGraphicFramePr>
            <a:graphicFrameLocks noGrp="1"/>
          </p:cNvGraphicFramePr>
          <p:nvPr>
            <p:extLst>
              <p:ext uri="{D42A27DB-BD31-4B8C-83A1-F6EECF244321}">
                <p14:modId xmlns:p14="http://schemas.microsoft.com/office/powerpoint/2010/main" val="944692795"/>
              </p:ext>
            </p:extLst>
          </p:nvPr>
        </p:nvGraphicFramePr>
        <p:xfrm>
          <a:off x="3689008" y="4074188"/>
          <a:ext cx="3103414" cy="2515642"/>
        </p:xfrm>
        <a:graphic>
          <a:graphicData uri="http://schemas.openxmlformats.org/drawingml/2006/table">
            <a:tbl>
              <a:tblPr firstRow="1" bandRow="1">
                <a:tableStyleId>{5C22544A-7EE6-4342-B048-85BDC9FD1C3A}</a:tableStyleId>
              </a:tblPr>
              <a:tblGrid>
                <a:gridCol w="3103414">
                  <a:extLst>
                    <a:ext uri="{9D8B030D-6E8A-4147-A177-3AD203B41FA5}">
                      <a16:colId xmlns:a16="http://schemas.microsoft.com/office/drawing/2014/main" val="3917721719"/>
                    </a:ext>
                  </a:extLst>
                </a:gridCol>
              </a:tblGrid>
              <a:tr h="274434">
                <a:tc>
                  <a:txBody>
                    <a:bodyPr/>
                    <a:lstStyle/>
                    <a:p>
                      <a:pPr algn="r" fontAlgn="t">
                        <a:buNone/>
                      </a:pPr>
                      <a:r>
                        <a:rPr lang="en-GB" sz="900" b="0" i="0" u="none" strike="noStrike">
                          <a:solidFill>
                            <a:srgbClr val="000000"/>
                          </a:solidFill>
                          <a:effectLst/>
                          <a:latin typeface="+mn-lt"/>
                        </a:rPr>
                        <a:t>Government and private sector corruption in those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0249234"/>
                  </a:ext>
                </a:extLst>
              </a:tr>
              <a:tr h="206490">
                <a:tc>
                  <a:txBody>
                    <a:bodyPr/>
                    <a:lstStyle/>
                    <a:p>
                      <a:pPr algn="r" fontAlgn="t">
                        <a:buNone/>
                      </a:pPr>
                      <a:r>
                        <a:rPr lang="en-IE" sz="900" b="0" i="0" u="none" strike="noStrike">
                          <a:solidFill>
                            <a:srgbClr val="000000"/>
                          </a:solidFill>
                          <a:effectLst/>
                          <a:latin typeface="+mn-lt"/>
                        </a:rPr>
                        <a:t>War and conflict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7060903"/>
                  </a:ext>
                </a:extLst>
              </a:tr>
              <a:tr h="266715">
                <a:tc>
                  <a:txBody>
                    <a:bodyPr/>
                    <a:lstStyle/>
                    <a:p>
                      <a:pPr algn="r" fontAlgn="t">
                        <a:buNone/>
                      </a:pPr>
                      <a:r>
                        <a:rPr lang="en-IE" sz="900" b="0" i="0" u="none" strike="noStrike">
                          <a:solidFill>
                            <a:srgbClr val="000000"/>
                          </a:solidFill>
                          <a:effectLst/>
                          <a:latin typeface="+mn-lt"/>
                        </a:rPr>
                        <a:t>Government inefficiency or incompetence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5464654"/>
                  </a:ext>
                </a:extLst>
              </a:tr>
              <a:tr h="189282">
                <a:tc>
                  <a:txBody>
                    <a:bodyPr/>
                    <a:lstStyle/>
                    <a:p>
                      <a:pPr algn="r" fontAlgn="t">
                        <a:buNone/>
                      </a:pPr>
                      <a:r>
                        <a:rPr lang="en-GB" sz="900" b="0" i="0" u="none" strike="noStrike">
                          <a:solidFill>
                            <a:srgbClr val="000000"/>
                          </a:solidFill>
                          <a:effectLst/>
                          <a:latin typeface="+mn-lt"/>
                        </a:rPr>
                        <a:t>Rich countries tend to exploit developing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3247"/>
                  </a:ext>
                </a:extLst>
              </a:tr>
              <a:tr h="409531">
                <a:tc>
                  <a:txBody>
                    <a:bodyPr/>
                    <a:lstStyle/>
                    <a:p>
                      <a:pPr algn="r" fontAlgn="t">
                        <a:buNone/>
                      </a:pPr>
                      <a:r>
                        <a:rPr lang="en-GB" sz="900" b="0" i="0" u="none" strike="noStrike">
                          <a:solidFill>
                            <a:srgbClr val="000000"/>
                          </a:solidFill>
                          <a:effectLst/>
                          <a:latin typeface="+mn-lt"/>
                        </a:rPr>
                        <a:t>Weak institutions in those countries (Judiciary, Parliament, Opposition Parties, Free Press, etc.) means there is little accountability</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4618122"/>
                  </a:ext>
                </a:extLst>
              </a:tr>
              <a:tr h="276109">
                <a:tc>
                  <a:txBody>
                    <a:bodyPr/>
                    <a:lstStyle/>
                    <a:p>
                      <a:pPr algn="r" fontAlgn="t">
                        <a:buNone/>
                      </a:pPr>
                      <a:r>
                        <a:rPr lang="en-GB" sz="900" b="0" i="0" u="none" strike="noStrike">
                          <a:solidFill>
                            <a:srgbClr val="000000"/>
                          </a:solidFill>
                          <a:effectLst/>
                          <a:latin typeface="+mn-lt"/>
                        </a:rPr>
                        <a:t>Wealthy countries support authoritarian regimes for their own political interests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668307"/>
                  </a:ext>
                </a:extLst>
              </a:tr>
              <a:tr h="176969">
                <a:tc>
                  <a:txBody>
                    <a:bodyPr/>
                    <a:lstStyle/>
                    <a:p>
                      <a:pPr algn="r" fontAlgn="t">
                        <a:buNone/>
                      </a:pPr>
                      <a:r>
                        <a:rPr lang="en-GB" sz="900" b="0" i="0" u="none" strike="noStrike">
                          <a:solidFill>
                            <a:srgbClr val="000000"/>
                          </a:solidFill>
                          <a:effectLst/>
                          <a:latin typeface="+mn-lt"/>
                        </a:rPr>
                        <a:t>The global economic system favours richer countries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4574162"/>
                  </a:ext>
                </a:extLst>
              </a:tr>
              <a:tr h="240904">
                <a:tc>
                  <a:txBody>
                    <a:bodyPr/>
                    <a:lstStyle/>
                    <a:p>
                      <a:pPr algn="r" fontAlgn="t">
                        <a:buNone/>
                      </a:pPr>
                      <a:r>
                        <a:rPr lang="en-IE" sz="900" b="0" i="0" u="none" strike="noStrike">
                          <a:solidFill>
                            <a:srgbClr val="000000"/>
                          </a:solidFill>
                          <a:effectLst/>
                          <a:latin typeface="+mn-lt"/>
                        </a:rPr>
                        <a:t>Legacy of colonialism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743334"/>
                  </a:ext>
                </a:extLst>
              </a:tr>
              <a:tr h="240904">
                <a:tc>
                  <a:txBody>
                    <a:bodyPr/>
                    <a:lstStyle/>
                    <a:p>
                      <a:pPr algn="r" fontAlgn="t">
                        <a:buNone/>
                      </a:pPr>
                      <a:r>
                        <a:rPr lang="en-GB" sz="900" b="0" i="0" u="none" strike="noStrike">
                          <a:solidFill>
                            <a:srgbClr val="000000"/>
                          </a:solidFill>
                          <a:effectLst/>
                          <a:latin typeface="+mn-lt"/>
                        </a:rPr>
                        <a:t>High debt burden for developing countries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2781095"/>
                  </a:ext>
                </a:extLst>
              </a:tr>
              <a:tr h="215094">
                <a:tc>
                  <a:txBody>
                    <a:bodyPr/>
                    <a:lstStyle/>
                    <a:p>
                      <a:pPr algn="r" fontAlgn="t">
                        <a:buNone/>
                      </a:pPr>
                      <a:r>
                        <a:rPr lang="en-GB" sz="900" b="0" i="0" u="none" strike="noStrike">
                          <a:solidFill>
                            <a:srgbClr val="000000"/>
                          </a:solidFill>
                          <a:effectLst/>
                          <a:latin typeface="+mn-lt"/>
                        </a:rPr>
                        <a:t>Insufficient spend on services such as health and education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5625054"/>
                  </a:ext>
                </a:extLst>
              </a:tr>
            </a:tbl>
          </a:graphicData>
        </a:graphic>
      </p:graphicFrame>
      <p:sp>
        <p:nvSpPr>
          <p:cNvPr id="65" name="Oval 64">
            <a:extLst>
              <a:ext uri="{FF2B5EF4-FFF2-40B4-BE49-F238E27FC236}">
                <a16:creationId xmlns:a16="http://schemas.microsoft.com/office/drawing/2014/main" id="{DCC3528C-42D6-14A8-5827-27359A0530B0}"/>
              </a:ext>
            </a:extLst>
          </p:cNvPr>
          <p:cNvSpPr/>
          <p:nvPr/>
        </p:nvSpPr>
        <p:spPr>
          <a:xfrm>
            <a:off x="4017988" y="2388559"/>
            <a:ext cx="439712" cy="253916"/>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6" name="Rectangle 65">
            <a:extLst>
              <a:ext uri="{FF2B5EF4-FFF2-40B4-BE49-F238E27FC236}">
                <a16:creationId xmlns:a16="http://schemas.microsoft.com/office/drawing/2014/main" id="{8B2419C1-AC5C-3C95-2BB6-3E0CA68821A2}"/>
              </a:ext>
            </a:extLst>
          </p:cNvPr>
          <p:cNvSpPr/>
          <p:nvPr/>
        </p:nvSpPr>
        <p:spPr>
          <a:xfrm>
            <a:off x="3713485" y="2718688"/>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8" name="Rectangle 67">
            <a:extLst>
              <a:ext uri="{FF2B5EF4-FFF2-40B4-BE49-F238E27FC236}">
                <a16:creationId xmlns:a16="http://schemas.microsoft.com/office/drawing/2014/main" id="{E6532FEB-656D-8E9E-CB1E-D35F1C1ADEEB}"/>
              </a:ext>
            </a:extLst>
          </p:cNvPr>
          <p:cNvSpPr/>
          <p:nvPr/>
        </p:nvSpPr>
        <p:spPr>
          <a:xfrm>
            <a:off x="3689008" y="211567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0" name="Oval 69">
            <a:extLst>
              <a:ext uri="{FF2B5EF4-FFF2-40B4-BE49-F238E27FC236}">
                <a16:creationId xmlns:a16="http://schemas.microsoft.com/office/drawing/2014/main" id="{251EC873-CBC8-26B0-A9B0-959F48E4AC26}"/>
              </a:ext>
            </a:extLst>
          </p:cNvPr>
          <p:cNvSpPr/>
          <p:nvPr/>
        </p:nvSpPr>
        <p:spPr>
          <a:xfrm>
            <a:off x="7301825" y="2422800"/>
            <a:ext cx="439712" cy="253916"/>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1" name="Oval 70">
            <a:extLst>
              <a:ext uri="{FF2B5EF4-FFF2-40B4-BE49-F238E27FC236}">
                <a16:creationId xmlns:a16="http://schemas.microsoft.com/office/drawing/2014/main" id="{AB76A99B-7B71-AE38-6AF6-8DC6C5289055}"/>
              </a:ext>
            </a:extLst>
          </p:cNvPr>
          <p:cNvSpPr/>
          <p:nvPr/>
        </p:nvSpPr>
        <p:spPr>
          <a:xfrm>
            <a:off x="7210856" y="2752955"/>
            <a:ext cx="439712" cy="253916"/>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2" name="Rectangle 71">
            <a:extLst>
              <a:ext uri="{FF2B5EF4-FFF2-40B4-BE49-F238E27FC236}">
                <a16:creationId xmlns:a16="http://schemas.microsoft.com/office/drawing/2014/main" id="{F603415E-0E24-99EB-54FA-8EEB849CCBF7}"/>
              </a:ext>
            </a:extLst>
          </p:cNvPr>
          <p:cNvSpPr/>
          <p:nvPr/>
        </p:nvSpPr>
        <p:spPr>
          <a:xfrm>
            <a:off x="6999545" y="210910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3" name="Rectangle 72">
            <a:extLst>
              <a:ext uri="{FF2B5EF4-FFF2-40B4-BE49-F238E27FC236}">
                <a16:creationId xmlns:a16="http://schemas.microsoft.com/office/drawing/2014/main" id="{1B2F6A33-70AD-0680-7D5F-7DE65EE1245E}"/>
              </a:ext>
            </a:extLst>
          </p:cNvPr>
          <p:cNvSpPr/>
          <p:nvPr/>
        </p:nvSpPr>
        <p:spPr>
          <a:xfrm>
            <a:off x="2909409" y="4148705"/>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4" name="Rectangle 73">
            <a:extLst>
              <a:ext uri="{FF2B5EF4-FFF2-40B4-BE49-F238E27FC236}">
                <a16:creationId xmlns:a16="http://schemas.microsoft.com/office/drawing/2014/main" id="{1C8E1973-C5F0-875B-0E36-2D7AB90B91BF}"/>
              </a:ext>
            </a:extLst>
          </p:cNvPr>
          <p:cNvSpPr/>
          <p:nvPr/>
        </p:nvSpPr>
        <p:spPr>
          <a:xfrm>
            <a:off x="2968454" y="435327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7" name="Rectangle 76">
            <a:extLst>
              <a:ext uri="{FF2B5EF4-FFF2-40B4-BE49-F238E27FC236}">
                <a16:creationId xmlns:a16="http://schemas.microsoft.com/office/drawing/2014/main" id="{2798AFD0-E0DC-D864-CF88-16B362418EA7}"/>
              </a:ext>
            </a:extLst>
          </p:cNvPr>
          <p:cNvSpPr/>
          <p:nvPr/>
        </p:nvSpPr>
        <p:spPr>
          <a:xfrm>
            <a:off x="2997540" y="4576631"/>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80" name="Rectangle 79">
            <a:extLst>
              <a:ext uri="{FF2B5EF4-FFF2-40B4-BE49-F238E27FC236}">
                <a16:creationId xmlns:a16="http://schemas.microsoft.com/office/drawing/2014/main" id="{C2C644D0-4493-0AF7-3DE3-100C9F35FB2F}"/>
              </a:ext>
            </a:extLst>
          </p:cNvPr>
          <p:cNvSpPr/>
          <p:nvPr/>
        </p:nvSpPr>
        <p:spPr>
          <a:xfrm>
            <a:off x="2923478" y="476037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81" name="Rectangle 80">
            <a:extLst>
              <a:ext uri="{FF2B5EF4-FFF2-40B4-BE49-F238E27FC236}">
                <a16:creationId xmlns:a16="http://schemas.microsoft.com/office/drawing/2014/main" id="{68EA49AB-95E8-4BF0-B053-1C616AE28DFB}"/>
              </a:ext>
            </a:extLst>
          </p:cNvPr>
          <p:cNvSpPr/>
          <p:nvPr/>
        </p:nvSpPr>
        <p:spPr>
          <a:xfrm>
            <a:off x="2837410" y="4943805"/>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82" name="Rectangle 81">
            <a:extLst>
              <a:ext uri="{FF2B5EF4-FFF2-40B4-BE49-F238E27FC236}">
                <a16:creationId xmlns:a16="http://schemas.microsoft.com/office/drawing/2014/main" id="{41507C6C-BF59-BD03-F15B-8BF0A64C937C}"/>
              </a:ext>
            </a:extLst>
          </p:cNvPr>
          <p:cNvSpPr/>
          <p:nvPr/>
        </p:nvSpPr>
        <p:spPr>
          <a:xfrm>
            <a:off x="2742355" y="5181776"/>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83" name="Rectangle 82">
            <a:extLst>
              <a:ext uri="{FF2B5EF4-FFF2-40B4-BE49-F238E27FC236}">
                <a16:creationId xmlns:a16="http://schemas.microsoft.com/office/drawing/2014/main" id="{5C87FF8C-C7F7-734D-052F-E505DDAC44F9}"/>
              </a:ext>
            </a:extLst>
          </p:cNvPr>
          <p:cNvSpPr/>
          <p:nvPr/>
        </p:nvSpPr>
        <p:spPr>
          <a:xfrm>
            <a:off x="2732846" y="5372669"/>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84" name="Rectangle 83">
            <a:extLst>
              <a:ext uri="{FF2B5EF4-FFF2-40B4-BE49-F238E27FC236}">
                <a16:creationId xmlns:a16="http://schemas.microsoft.com/office/drawing/2014/main" id="{7A94572D-BDF1-AC18-3BE4-95783BDFDC6F}"/>
              </a:ext>
            </a:extLst>
          </p:cNvPr>
          <p:cNvSpPr/>
          <p:nvPr/>
        </p:nvSpPr>
        <p:spPr>
          <a:xfrm>
            <a:off x="2789068" y="5928507"/>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85" name="Oval 84">
            <a:extLst>
              <a:ext uri="{FF2B5EF4-FFF2-40B4-BE49-F238E27FC236}">
                <a16:creationId xmlns:a16="http://schemas.microsoft.com/office/drawing/2014/main" id="{55059C00-9409-6E4F-A1F0-58CE7A88B41F}"/>
              </a:ext>
            </a:extLst>
          </p:cNvPr>
          <p:cNvSpPr/>
          <p:nvPr/>
        </p:nvSpPr>
        <p:spPr>
          <a:xfrm>
            <a:off x="3038990" y="6086934"/>
            <a:ext cx="366702" cy="241943"/>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91" name="Oval 90">
            <a:extLst>
              <a:ext uri="{FF2B5EF4-FFF2-40B4-BE49-F238E27FC236}">
                <a16:creationId xmlns:a16="http://schemas.microsoft.com/office/drawing/2014/main" id="{132D3EE0-2957-91BD-EC8F-1CA1E45F3FA7}"/>
              </a:ext>
            </a:extLst>
          </p:cNvPr>
          <p:cNvSpPr/>
          <p:nvPr/>
        </p:nvSpPr>
        <p:spPr>
          <a:xfrm>
            <a:off x="7913409" y="4097655"/>
            <a:ext cx="366702" cy="241943"/>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92" name="Oval 91">
            <a:extLst>
              <a:ext uri="{FF2B5EF4-FFF2-40B4-BE49-F238E27FC236}">
                <a16:creationId xmlns:a16="http://schemas.microsoft.com/office/drawing/2014/main" id="{787E5E08-7A56-AD0E-4FB5-DF523ABDAD3C}"/>
              </a:ext>
            </a:extLst>
          </p:cNvPr>
          <p:cNvSpPr/>
          <p:nvPr/>
        </p:nvSpPr>
        <p:spPr>
          <a:xfrm>
            <a:off x="7703628" y="4590401"/>
            <a:ext cx="366702" cy="241943"/>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94" name="Rectangle 93">
            <a:extLst>
              <a:ext uri="{FF2B5EF4-FFF2-40B4-BE49-F238E27FC236}">
                <a16:creationId xmlns:a16="http://schemas.microsoft.com/office/drawing/2014/main" id="{BF80082B-B9D0-C1FA-D7DC-A59B36E67838}"/>
              </a:ext>
            </a:extLst>
          </p:cNvPr>
          <p:cNvSpPr/>
          <p:nvPr/>
        </p:nvSpPr>
        <p:spPr>
          <a:xfrm>
            <a:off x="7650925" y="488327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95" name="Rectangle 94">
            <a:extLst>
              <a:ext uri="{FF2B5EF4-FFF2-40B4-BE49-F238E27FC236}">
                <a16:creationId xmlns:a16="http://schemas.microsoft.com/office/drawing/2014/main" id="{CEEA3ECF-C2A4-157B-BB67-DF06E1EF2330}"/>
              </a:ext>
            </a:extLst>
          </p:cNvPr>
          <p:cNvSpPr/>
          <p:nvPr/>
        </p:nvSpPr>
        <p:spPr>
          <a:xfrm>
            <a:off x="7523466" y="5668167"/>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96" name="Rectangle 95">
            <a:extLst>
              <a:ext uri="{FF2B5EF4-FFF2-40B4-BE49-F238E27FC236}">
                <a16:creationId xmlns:a16="http://schemas.microsoft.com/office/drawing/2014/main" id="{D312E203-E5A0-34E9-CE0B-3202E34F837E}"/>
              </a:ext>
            </a:extLst>
          </p:cNvPr>
          <p:cNvSpPr/>
          <p:nvPr/>
        </p:nvSpPr>
        <p:spPr>
          <a:xfrm>
            <a:off x="7511618" y="5891023"/>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97" name="Rectangle 96">
            <a:extLst>
              <a:ext uri="{FF2B5EF4-FFF2-40B4-BE49-F238E27FC236}">
                <a16:creationId xmlns:a16="http://schemas.microsoft.com/office/drawing/2014/main" id="{741877CE-DE27-C2B2-A825-7A7DD51BD0E8}"/>
              </a:ext>
            </a:extLst>
          </p:cNvPr>
          <p:cNvSpPr/>
          <p:nvPr/>
        </p:nvSpPr>
        <p:spPr>
          <a:xfrm>
            <a:off x="7511618" y="6137984"/>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98" name="Rectangle 97">
            <a:extLst>
              <a:ext uri="{FF2B5EF4-FFF2-40B4-BE49-F238E27FC236}">
                <a16:creationId xmlns:a16="http://schemas.microsoft.com/office/drawing/2014/main" id="{978998FF-1146-66AE-7118-34D4F544118B}"/>
              </a:ext>
            </a:extLst>
          </p:cNvPr>
          <p:cNvSpPr/>
          <p:nvPr/>
        </p:nvSpPr>
        <p:spPr>
          <a:xfrm>
            <a:off x="7551200" y="6402734"/>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100" name="Oval 99">
            <a:extLst>
              <a:ext uri="{FF2B5EF4-FFF2-40B4-BE49-F238E27FC236}">
                <a16:creationId xmlns:a16="http://schemas.microsoft.com/office/drawing/2014/main" id="{8864BFCB-C6FA-7A9C-0EA5-C48F4EEECD91}"/>
              </a:ext>
            </a:extLst>
          </p:cNvPr>
          <p:cNvSpPr/>
          <p:nvPr/>
        </p:nvSpPr>
        <p:spPr>
          <a:xfrm>
            <a:off x="10929625" y="5960944"/>
            <a:ext cx="366702" cy="241943"/>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101" name="Oval 100">
            <a:extLst>
              <a:ext uri="{FF2B5EF4-FFF2-40B4-BE49-F238E27FC236}">
                <a16:creationId xmlns:a16="http://schemas.microsoft.com/office/drawing/2014/main" id="{A2285226-2A87-8917-440B-35796A68E71F}"/>
              </a:ext>
            </a:extLst>
          </p:cNvPr>
          <p:cNvSpPr/>
          <p:nvPr/>
        </p:nvSpPr>
        <p:spPr>
          <a:xfrm>
            <a:off x="10840876" y="5538377"/>
            <a:ext cx="366702" cy="241943"/>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102" name="Rectangle 101">
            <a:extLst>
              <a:ext uri="{FF2B5EF4-FFF2-40B4-BE49-F238E27FC236}">
                <a16:creationId xmlns:a16="http://schemas.microsoft.com/office/drawing/2014/main" id="{C4DFB370-C68F-F166-1840-2978FF6B57A2}"/>
              </a:ext>
            </a:extLst>
          </p:cNvPr>
          <p:cNvSpPr/>
          <p:nvPr/>
        </p:nvSpPr>
        <p:spPr>
          <a:xfrm>
            <a:off x="10840045" y="4926911"/>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103" name="Rectangle 102">
            <a:extLst>
              <a:ext uri="{FF2B5EF4-FFF2-40B4-BE49-F238E27FC236}">
                <a16:creationId xmlns:a16="http://schemas.microsoft.com/office/drawing/2014/main" id="{3BEA018D-7FAA-DD49-61EB-15ECDD5922DC}"/>
              </a:ext>
            </a:extLst>
          </p:cNvPr>
          <p:cNvSpPr/>
          <p:nvPr/>
        </p:nvSpPr>
        <p:spPr>
          <a:xfrm>
            <a:off x="10815548" y="5775186"/>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104" name="Rectangle 103">
            <a:extLst>
              <a:ext uri="{FF2B5EF4-FFF2-40B4-BE49-F238E27FC236}">
                <a16:creationId xmlns:a16="http://schemas.microsoft.com/office/drawing/2014/main" id="{4A1BAE8D-B491-FB2A-D3C9-23E23F20A436}"/>
              </a:ext>
            </a:extLst>
          </p:cNvPr>
          <p:cNvSpPr/>
          <p:nvPr/>
        </p:nvSpPr>
        <p:spPr>
          <a:xfrm>
            <a:off x="10843460" y="5358394"/>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pic>
        <p:nvPicPr>
          <p:cNvPr id="3" name="Picture 2">
            <a:extLst>
              <a:ext uri="{FF2B5EF4-FFF2-40B4-BE49-F238E27FC236}">
                <a16:creationId xmlns:a16="http://schemas.microsoft.com/office/drawing/2014/main" id="{80F0B2AE-A6A4-A535-A651-9ED4C73FD77C}"/>
              </a:ext>
            </a:extLst>
          </p:cNvPr>
          <p:cNvPicPr>
            <a:picLocks noChangeAspect="1"/>
          </p:cNvPicPr>
          <p:nvPr/>
        </p:nvPicPr>
        <p:blipFill rotWithShape="1">
          <a:blip r:embed="rId10">
            <a:extLst>
              <a:ext uri="{28A0092B-C50C-407E-A947-70E740481C1C}">
                <a14:useLocalDpi xmlns:a14="http://schemas.microsoft.com/office/drawing/2010/main" val="0"/>
              </a:ext>
            </a:extLst>
          </a:blip>
          <a:srcRect l="22861" t="10580" r="24477" b="10428"/>
          <a:stretch>
            <a:fillRect/>
          </a:stretch>
        </p:blipFill>
        <p:spPr>
          <a:xfrm>
            <a:off x="1225760" y="1209795"/>
            <a:ext cx="545116" cy="545116"/>
          </a:xfrm>
          <a:prstGeom prst="flowChartConnector">
            <a:avLst/>
          </a:prstGeom>
        </p:spPr>
      </p:pic>
    </p:spTree>
    <p:extLst>
      <p:ext uri="{BB962C8B-B14F-4D97-AF65-F5344CB8AC3E}">
        <p14:creationId xmlns:p14="http://schemas.microsoft.com/office/powerpoint/2010/main" val="1692606199"/>
      </p:ext>
    </p:extLst>
  </p:cSld>
  <p:clrMapOvr>
    <a:masterClrMapping/>
  </p:clrMapOvr>
  <p:transition spd="slow">
    <p:wipe dir="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435048D-C2E5-14C2-A831-9B2221F9337A}"/>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FFD63A4D-DC00-74AC-2747-323CD2D5FB81}"/>
              </a:ext>
            </a:extLst>
          </p:cNvPr>
          <p:cNvSpPr/>
          <p:nvPr/>
        </p:nvSpPr>
        <p:spPr>
          <a:xfrm>
            <a:off x="0" y="0"/>
            <a:ext cx="12199824" cy="6858000"/>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7" name="Rectangle 6">
            <a:extLst>
              <a:ext uri="{FF2B5EF4-FFF2-40B4-BE49-F238E27FC236}">
                <a16:creationId xmlns:a16="http://schemas.microsoft.com/office/drawing/2014/main" id="{D4DEC0E2-5AA7-A142-4214-2EFAFC2C7F07}"/>
              </a:ext>
            </a:extLst>
          </p:cNvPr>
          <p:cNvSpPr/>
          <p:nvPr/>
        </p:nvSpPr>
        <p:spPr>
          <a:xfrm>
            <a:off x="4114" y="0"/>
            <a:ext cx="12187886" cy="691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 Placeholder 15">
            <a:extLst>
              <a:ext uri="{FF2B5EF4-FFF2-40B4-BE49-F238E27FC236}">
                <a16:creationId xmlns:a16="http://schemas.microsoft.com/office/drawing/2014/main" id="{80DA5827-69E3-28CA-5569-566DC7C509B6}"/>
              </a:ext>
            </a:extLst>
          </p:cNvPr>
          <p:cNvSpPr>
            <a:spLocks noGrp="1"/>
          </p:cNvSpPr>
          <p:nvPr>
            <p:ph type="body" sz="quarter" idx="49"/>
          </p:nvPr>
        </p:nvSpPr>
        <p:spPr>
          <a:xfrm>
            <a:off x="300515" y="747396"/>
            <a:ext cx="11887371" cy="647811"/>
          </a:xfrm>
        </p:spPr>
        <p:txBody>
          <a:bodyPr/>
          <a:lstStyle/>
          <a:p>
            <a:pPr>
              <a:lnSpc>
                <a:spcPct val="90000"/>
              </a:lnSpc>
            </a:pPr>
            <a:r>
              <a:rPr lang="en-US" b="1">
                <a:latin typeface="Barlow" panose="00000500000000000000" pitchFamily="2" charset="0"/>
              </a:rPr>
              <a:t>The Disengaged segment shows much lower engagement with mainstream media, resulting in a growing reliance on friends and family as their key source of information, thus encouraging more siloed opinions and information. As such, this segment tends to have more belief in individuals prompting social change, rather than global </a:t>
            </a:r>
            <a:r>
              <a:rPr lang="en-US" b="1" err="1">
                <a:latin typeface="Barlow" panose="00000500000000000000" pitchFamily="2" charset="0"/>
              </a:rPr>
              <a:t>organisations</a:t>
            </a:r>
            <a:r>
              <a:rPr lang="en-US" b="1">
                <a:latin typeface="Barlow" panose="00000500000000000000" pitchFamily="2" charset="0"/>
              </a:rPr>
              <a:t> or institutions. </a:t>
            </a:r>
          </a:p>
        </p:txBody>
      </p:sp>
      <p:sp>
        <p:nvSpPr>
          <p:cNvPr id="2" name="Title 1">
            <a:extLst>
              <a:ext uri="{FF2B5EF4-FFF2-40B4-BE49-F238E27FC236}">
                <a16:creationId xmlns:a16="http://schemas.microsoft.com/office/drawing/2014/main" id="{74AC7EB7-762D-641B-3308-032695C3891C}"/>
              </a:ext>
            </a:extLst>
          </p:cNvPr>
          <p:cNvSpPr>
            <a:spLocks noGrp="1"/>
          </p:cNvSpPr>
          <p:nvPr>
            <p:ph type="title"/>
          </p:nvPr>
        </p:nvSpPr>
        <p:spPr/>
        <p:txBody>
          <a:bodyPr>
            <a:normAutofit/>
          </a:bodyPr>
          <a:lstStyle/>
          <a:p>
            <a:r>
              <a:rPr lang="en-IE">
                <a:solidFill>
                  <a:schemeClr val="tx1"/>
                </a:solidFill>
              </a:rPr>
              <a:t>Disengaged – How do we target them?</a:t>
            </a:r>
          </a:p>
        </p:txBody>
      </p:sp>
      <p:sp>
        <p:nvSpPr>
          <p:cNvPr id="75" name="Round Diagonal Corner Rectangle 27">
            <a:extLst>
              <a:ext uri="{FF2B5EF4-FFF2-40B4-BE49-F238E27FC236}">
                <a16:creationId xmlns:a16="http://schemas.microsoft.com/office/drawing/2014/main" id="{43E62196-15F1-7585-BE66-8923F1D5E098}"/>
              </a:ext>
            </a:extLst>
          </p:cNvPr>
          <p:cNvSpPr/>
          <p:nvPr/>
        </p:nvSpPr>
        <p:spPr>
          <a:xfrm>
            <a:off x="3144999" y="1735082"/>
            <a:ext cx="3646219" cy="37062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Frequently Used for News/information</a:t>
            </a:r>
          </a:p>
        </p:txBody>
      </p:sp>
      <p:sp>
        <p:nvSpPr>
          <p:cNvPr id="46" name="Round Diagonal Corner Rectangle 27">
            <a:extLst>
              <a:ext uri="{FF2B5EF4-FFF2-40B4-BE49-F238E27FC236}">
                <a16:creationId xmlns:a16="http://schemas.microsoft.com/office/drawing/2014/main" id="{1812A99C-2DAA-7C39-66D0-53ADBDB1E337}"/>
              </a:ext>
            </a:extLst>
          </p:cNvPr>
          <p:cNvSpPr/>
          <p:nvPr/>
        </p:nvSpPr>
        <p:spPr>
          <a:xfrm>
            <a:off x="3144999" y="3812095"/>
            <a:ext cx="3646219" cy="318543"/>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Greatest Influence on Views &amp; Opinions</a:t>
            </a:r>
          </a:p>
        </p:txBody>
      </p:sp>
      <p:sp>
        <p:nvSpPr>
          <p:cNvPr id="44" name="Round Diagonal Corner Rectangle 27">
            <a:extLst>
              <a:ext uri="{FF2B5EF4-FFF2-40B4-BE49-F238E27FC236}">
                <a16:creationId xmlns:a16="http://schemas.microsoft.com/office/drawing/2014/main" id="{D34059EC-7B8E-7EFE-75AF-34D3C6685353}"/>
              </a:ext>
            </a:extLst>
          </p:cNvPr>
          <p:cNvSpPr/>
          <p:nvPr/>
        </p:nvSpPr>
        <p:spPr>
          <a:xfrm>
            <a:off x="7955778" y="1735081"/>
            <a:ext cx="3646219" cy="37062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influential Prompting Social Change</a:t>
            </a:r>
          </a:p>
        </p:txBody>
      </p:sp>
      <p:sp>
        <p:nvSpPr>
          <p:cNvPr id="30" name="TextBox 29">
            <a:extLst>
              <a:ext uri="{FF2B5EF4-FFF2-40B4-BE49-F238E27FC236}">
                <a16:creationId xmlns:a16="http://schemas.microsoft.com/office/drawing/2014/main" id="{87723EB6-683E-FC2C-4A44-7D319A1181B3}"/>
              </a:ext>
            </a:extLst>
          </p:cNvPr>
          <p:cNvSpPr txBox="1"/>
          <p:nvPr/>
        </p:nvSpPr>
        <p:spPr>
          <a:xfrm>
            <a:off x="5465970" y="2095596"/>
            <a:ext cx="1026243" cy="253916"/>
          </a:xfrm>
          <a:prstGeom prst="rect">
            <a:avLst/>
          </a:prstGeom>
          <a:noFill/>
        </p:spPr>
        <p:txBody>
          <a:bodyPr wrap="none" rtlCol="0">
            <a:spAutoFit/>
          </a:bodyPr>
          <a:lstStyle/>
          <a:p>
            <a:r>
              <a:rPr lang="en-US" sz="1050" b="1"/>
              <a:t>Disengaged %</a:t>
            </a:r>
            <a:endParaRPr lang="en-IE" sz="1050" b="1"/>
          </a:p>
        </p:txBody>
      </p:sp>
      <p:sp>
        <p:nvSpPr>
          <p:cNvPr id="37" name="TextBox 36">
            <a:extLst>
              <a:ext uri="{FF2B5EF4-FFF2-40B4-BE49-F238E27FC236}">
                <a16:creationId xmlns:a16="http://schemas.microsoft.com/office/drawing/2014/main" id="{3C255220-EC6E-0E07-4B94-5B2A003D07CE}"/>
              </a:ext>
            </a:extLst>
          </p:cNvPr>
          <p:cNvSpPr txBox="1"/>
          <p:nvPr/>
        </p:nvSpPr>
        <p:spPr>
          <a:xfrm>
            <a:off x="4749038" y="2095596"/>
            <a:ext cx="657552" cy="253916"/>
          </a:xfrm>
          <a:prstGeom prst="rect">
            <a:avLst/>
          </a:prstGeom>
          <a:noFill/>
        </p:spPr>
        <p:txBody>
          <a:bodyPr wrap="none" rtlCol="0">
            <a:spAutoFit/>
          </a:bodyPr>
          <a:lstStyle/>
          <a:p>
            <a:r>
              <a:rPr lang="en-US" sz="1050" b="1"/>
              <a:t>Total % </a:t>
            </a:r>
            <a:endParaRPr lang="en-IE" sz="1050" b="1"/>
          </a:p>
        </p:txBody>
      </p:sp>
      <p:sp>
        <p:nvSpPr>
          <p:cNvPr id="38" name="TextBox 37">
            <a:extLst>
              <a:ext uri="{FF2B5EF4-FFF2-40B4-BE49-F238E27FC236}">
                <a16:creationId xmlns:a16="http://schemas.microsoft.com/office/drawing/2014/main" id="{4F09EFF8-A48D-6D0F-78C1-DAB1DC673424}"/>
              </a:ext>
            </a:extLst>
          </p:cNvPr>
          <p:cNvSpPr txBox="1"/>
          <p:nvPr/>
        </p:nvSpPr>
        <p:spPr>
          <a:xfrm>
            <a:off x="10676025" y="2069286"/>
            <a:ext cx="1555536" cy="253916"/>
          </a:xfrm>
          <a:prstGeom prst="rect">
            <a:avLst/>
          </a:prstGeom>
          <a:noFill/>
        </p:spPr>
        <p:txBody>
          <a:bodyPr wrap="square" rtlCol="0">
            <a:spAutoFit/>
          </a:bodyPr>
          <a:lstStyle/>
          <a:p>
            <a:r>
              <a:rPr lang="en-US" sz="1050" b="1"/>
              <a:t>Disengaged %</a:t>
            </a:r>
            <a:endParaRPr lang="en-IE" sz="1050" b="1"/>
          </a:p>
        </p:txBody>
      </p:sp>
      <p:sp>
        <p:nvSpPr>
          <p:cNvPr id="39" name="TextBox 38">
            <a:extLst>
              <a:ext uri="{FF2B5EF4-FFF2-40B4-BE49-F238E27FC236}">
                <a16:creationId xmlns:a16="http://schemas.microsoft.com/office/drawing/2014/main" id="{4018D89A-EF76-C2FD-7232-DD50BCE4A677}"/>
              </a:ext>
            </a:extLst>
          </p:cNvPr>
          <p:cNvSpPr txBox="1"/>
          <p:nvPr/>
        </p:nvSpPr>
        <p:spPr>
          <a:xfrm>
            <a:off x="10006116" y="2069286"/>
            <a:ext cx="637165" cy="253916"/>
          </a:xfrm>
          <a:prstGeom prst="rect">
            <a:avLst/>
          </a:prstGeom>
          <a:noFill/>
        </p:spPr>
        <p:txBody>
          <a:bodyPr wrap="square" rtlCol="0">
            <a:spAutoFit/>
          </a:bodyPr>
          <a:lstStyle/>
          <a:p>
            <a:r>
              <a:rPr lang="en-US" sz="1050" b="1"/>
              <a:t>Total % </a:t>
            </a:r>
            <a:endParaRPr lang="en-IE" sz="1050" b="1"/>
          </a:p>
        </p:txBody>
      </p:sp>
      <p:sp>
        <p:nvSpPr>
          <p:cNvPr id="6" name="Rectangle 5">
            <a:extLst>
              <a:ext uri="{FF2B5EF4-FFF2-40B4-BE49-F238E27FC236}">
                <a16:creationId xmlns:a16="http://schemas.microsoft.com/office/drawing/2014/main" id="{E0C82A95-B646-6DE7-91C0-DDAED6E5FC7E}"/>
              </a:ext>
            </a:extLst>
          </p:cNvPr>
          <p:cNvSpPr/>
          <p:nvPr/>
        </p:nvSpPr>
        <p:spPr>
          <a:xfrm>
            <a:off x="0" y="6110237"/>
            <a:ext cx="12189943" cy="837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sz="1300" b="1">
              <a:solidFill>
                <a:schemeClr val="tx1"/>
              </a:solidFill>
            </a:endParaRPr>
          </a:p>
        </p:txBody>
      </p:sp>
      <p:sp>
        <p:nvSpPr>
          <p:cNvPr id="17" name="TextBox 16">
            <a:extLst>
              <a:ext uri="{FF2B5EF4-FFF2-40B4-BE49-F238E27FC236}">
                <a16:creationId xmlns:a16="http://schemas.microsoft.com/office/drawing/2014/main" id="{40A06B29-9E44-A4D4-A620-CA84C40576F9}"/>
              </a:ext>
            </a:extLst>
          </p:cNvPr>
          <p:cNvSpPr txBox="1"/>
          <p:nvPr/>
        </p:nvSpPr>
        <p:spPr>
          <a:xfrm>
            <a:off x="4891380" y="4083657"/>
            <a:ext cx="1026243" cy="253916"/>
          </a:xfrm>
          <a:prstGeom prst="rect">
            <a:avLst/>
          </a:prstGeom>
          <a:noFill/>
        </p:spPr>
        <p:txBody>
          <a:bodyPr wrap="none" rtlCol="0">
            <a:spAutoFit/>
          </a:bodyPr>
          <a:lstStyle/>
          <a:p>
            <a:r>
              <a:rPr lang="en-US" sz="1050" b="1"/>
              <a:t>Disengaged %</a:t>
            </a:r>
            <a:endParaRPr lang="en-IE" sz="1050" b="1"/>
          </a:p>
        </p:txBody>
      </p:sp>
      <p:sp>
        <p:nvSpPr>
          <p:cNvPr id="18" name="TextBox 17">
            <a:extLst>
              <a:ext uri="{FF2B5EF4-FFF2-40B4-BE49-F238E27FC236}">
                <a16:creationId xmlns:a16="http://schemas.microsoft.com/office/drawing/2014/main" id="{66647E03-5C29-E039-6C6A-A4941F928714}"/>
              </a:ext>
            </a:extLst>
          </p:cNvPr>
          <p:cNvSpPr txBox="1"/>
          <p:nvPr/>
        </p:nvSpPr>
        <p:spPr>
          <a:xfrm>
            <a:off x="4174448" y="4083657"/>
            <a:ext cx="657552" cy="253916"/>
          </a:xfrm>
          <a:prstGeom prst="rect">
            <a:avLst/>
          </a:prstGeom>
          <a:noFill/>
        </p:spPr>
        <p:txBody>
          <a:bodyPr wrap="none" rtlCol="0">
            <a:spAutoFit/>
          </a:bodyPr>
          <a:lstStyle/>
          <a:p>
            <a:r>
              <a:rPr lang="en-US" sz="1050" b="1"/>
              <a:t>Total  %</a:t>
            </a:r>
            <a:endParaRPr lang="en-IE" sz="1050" b="1"/>
          </a:p>
        </p:txBody>
      </p:sp>
      <p:sp>
        <p:nvSpPr>
          <p:cNvPr id="27" name="Rectangle 26">
            <a:extLst>
              <a:ext uri="{FF2B5EF4-FFF2-40B4-BE49-F238E27FC236}">
                <a16:creationId xmlns:a16="http://schemas.microsoft.com/office/drawing/2014/main" id="{C4F2454F-DE0A-34CB-2B89-829318F5843A}"/>
              </a:ext>
            </a:extLst>
          </p:cNvPr>
          <p:cNvSpPr/>
          <p:nvPr/>
        </p:nvSpPr>
        <p:spPr>
          <a:xfrm>
            <a:off x="2057" y="6118696"/>
            <a:ext cx="12221651" cy="73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00" b="1">
              <a:solidFill>
                <a:schemeClr val="tx1"/>
              </a:solidFill>
            </a:endParaRPr>
          </a:p>
        </p:txBody>
      </p:sp>
      <p:sp>
        <p:nvSpPr>
          <p:cNvPr id="29" name="Rectangle 28">
            <a:extLst>
              <a:ext uri="{FF2B5EF4-FFF2-40B4-BE49-F238E27FC236}">
                <a16:creationId xmlns:a16="http://schemas.microsoft.com/office/drawing/2014/main" id="{1762FE1F-3EF1-3E19-D633-CE2943EC81C5}"/>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31" name="Rectangle 30">
            <a:extLst>
              <a:ext uri="{FF2B5EF4-FFF2-40B4-BE49-F238E27FC236}">
                <a16:creationId xmlns:a16="http://schemas.microsoft.com/office/drawing/2014/main" id="{4EFCC584-5A1B-CFFD-F2DE-756165D7A995}"/>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2" name="Oval 31">
            <a:extLst>
              <a:ext uri="{FF2B5EF4-FFF2-40B4-BE49-F238E27FC236}">
                <a16:creationId xmlns:a16="http://schemas.microsoft.com/office/drawing/2014/main" id="{DF1272AC-43BB-BA3E-B642-0116E8972F81}"/>
              </a:ext>
            </a:extLst>
          </p:cNvPr>
          <p:cNvSpPr/>
          <p:nvPr/>
        </p:nvSpPr>
        <p:spPr>
          <a:xfrm>
            <a:off x="9420094" y="7293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5" name="TextBox 34">
            <a:extLst>
              <a:ext uri="{FF2B5EF4-FFF2-40B4-BE49-F238E27FC236}">
                <a16:creationId xmlns:a16="http://schemas.microsoft.com/office/drawing/2014/main" id="{B1363356-2B49-A5FC-40BB-C870E4C5F684}"/>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19" name="Rectangle 18">
            <a:extLst>
              <a:ext uri="{FF2B5EF4-FFF2-40B4-BE49-F238E27FC236}">
                <a16:creationId xmlns:a16="http://schemas.microsoft.com/office/drawing/2014/main" id="{226E03D1-79AB-522E-3146-34F4114383CE}"/>
              </a:ext>
            </a:extLst>
          </p:cNvPr>
          <p:cNvSpPr/>
          <p:nvPr/>
        </p:nvSpPr>
        <p:spPr>
          <a:xfrm>
            <a:off x="279416" y="1494476"/>
            <a:ext cx="1512681" cy="23765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21" name="Chart 20">
            <a:extLst>
              <a:ext uri="{FF2B5EF4-FFF2-40B4-BE49-F238E27FC236}">
                <a16:creationId xmlns:a16="http://schemas.microsoft.com/office/drawing/2014/main" id="{C2DBEBB8-6BA0-653D-622F-F5F5D049D967}"/>
              </a:ext>
            </a:extLst>
          </p:cNvPr>
          <p:cNvGraphicFramePr/>
          <p:nvPr>
            <p:extLst>
              <p:ext uri="{D42A27DB-BD31-4B8C-83A1-F6EECF244321}">
                <p14:modId xmlns:p14="http://schemas.microsoft.com/office/powerpoint/2010/main" val="1358162335"/>
              </p:ext>
            </p:extLst>
          </p:nvPr>
        </p:nvGraphicFramePr>
        <p:xfrm>
          <a:off x="159590" y="1961263"/>
          <a:ext cx="1788641" cy="1572663"/>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a:extLst>
              <a:ext uri="{FF2B5EF4-FFF2-40B4-BE49-F238E27FC236}">
                <a16:creationId xmlns:a16="http://schemas.microsoft.com/office/drawing/2014/main" id="{9660300C-91FC-D47F-EB13-B7AC0C1003FD}"/>
              </a:ext>
            </a:extLst>
          </p:cNvPr>
          <p:cNvSpPr txBox="1"/>
          <p:nvPr/>
        </p:nvSpPr>
        <p:spPr>
          <a:xfrm>
            <a:off x="555022" y="2242627"/>
            <a:ext cx="808791" cy="769441"/>
          </a:xfrm>
          <a:prstGeom prst="rect">
            <a:avLst/>
          </a:prstGeom>
          <a:noFill/>
        </p:spPr>
        <p:txBody>
          <a:bodyPr wrap="square" rtlCol="0">
            <a:spAutoFit/>
          </a:bodyPr>
          <a:lstStyle/>
          <a:p>
            <a:pPr algn="ctr"/>
            <a:r>
              <a:rPr lang="en-US" sz="1600" b="1">
                <a:solidFill>
                  <a:srgbClr val="7030A0"/>
                </a:solidFill>
              </a:rPr>
              <a:t>18% </a:t>
            </a:r>
          </a:p>
          <a:p>
            <a:pPr algn="ctr"/>
            <a:r>
              <a:rPr lang="en-US" sz="1400" b="1">
                <a:solidFill>
                  <a:srgbClr val="7030A0"/>
                </a:solidFill>
              </a:rPr>
              <a:t>of All Adults</a:t>
            </a:r>
            <a:endParaRPr lang="en-IE" sz="1400" b="1">
              <a:solidFill>
                <a:srgbClr val="7030A0"/>
              </a:solidFill>
            </a:endParaRPr>
          </a:p>
        </p:txBody>
      </p:sp>
      <p:sp>
        <p:nvSpPr>
          <p:cNvPr id="41" name="TextBox 40">
            <a:extLst>
              <a:ext uri="{FF2B5EF4-FFF2-40B4-BE49-F238E27FC236}">
                <a16:creationId xmlns:a16="http://schemas.microsoft.com/office/drawing/2014/main" id="{1F10A2B4-5294-DB4C-9F76-59044925EA09}"/>
              </a:ext>
            </a:extLst>
          </p:cNvPr>
          <p:cNvSpPr txBox="1"/>
          <p:nvPr/>
        </p:nvSpPr>
        <p:spPr>
          <a:xfrm>
            <a:off x="342722" y="3251497"/>
            <a:ext cx="1231774" cy="523220"/>
          </a:xfrm>
          <a:prstGeom prst="rect">
            <a:avLst/>
          </a:prstGeom>
          <a:noFill/>
        </p:spPr>
        <p:txBody>
          <a:bodyPr wrap="square" rtlCol="0">
            <a:spAutoFit/>
          </a:bodyPr>
          <a:lstStyle/>
          <a:p>
            <a:pPr algn="ctr"/>
            <a:r>
              <a:rPr kumimoji="0" lang="en-IE" sz="1400" b="0" i="1" u="none" kern="1200" cap="none" spc="0" normalizeH="0" baseline="0" noProof="0">
                <a:ln>
                  <a:noFill/>
                </a:ln>
                <a:effectLst/>
                <a:uLnTx/>
                <a:uFillTx/>
                <a:latin typeface="Barlow" panose="00000500000000000000" pitchFamily="2" charset="0"/>
                <a:ea typeface="+mn-ea"/>
              </a:rPr>
              <a:t>740,000</a:t>
            </a:r>
            <a:r>
              <a:rPr lang="en-US" sz="1400" i="1"/>
              <a:t>  individuals</a:t>
            </a:r>
            <a:endParaRPr lang="en-IE" sz="1400" i="1"/>
          </a:p>
        </p:txBody>
      </p:sp>
      <p:graphicFrame>
        <p:nvGraphicFramePr>
          <p:cNvPr id="42" name="Object 2">
            <a:extLst>
              <a:ext uri="{FF2B5EF4-FFF2-40B4-BE49-F238E27FC236}">
                <a16:creationId xmlns:a16="http://schemas.microsoft.com/office/drawing/2014/main" id="{2833D06B-B198-C3A3-3B6A-593B73D75780}"/>
              </a:ext>
            </a:extLst>
          </p:cNvPr>
          <p:cNvGraphicFramePr>
            <a:graphicFrameLocks noChangeAspect="1"/>
          </p:cNvGraphicFramePr>
          <p:nvPr>
            <p:extLst>
              <p:ext uri="{D42A27DB-BD31-4B8C-83A1-F6EECF244321}">
                <p14:modId xmlns:p14="http://schemas.microsoft.com/office/powerpoint/2010/main" val="1683089903"/>
              </p:ext>
            </p:extLst>
          </p:nvPr>
        </p:nvGraphicFramePr>
        <p:xfrm>
          <a:off x="9293020" y="2247399"/>
          <a:ext cx="2928617" cy="30975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Object 2">
            <a:extLst>
              <a:ext uri="{FF2B5EF4-FFF2-40B4-BE49-F238E27FC236}">
                <a16:creationId xmlns:a16="http://schemas.microsoft.com/office/drawing/2014/main" id="{11852DDA-342E-DB66-2AB0-D5108AF2D52D}"/>
              </a:ext>
            </a:extLst>
          </p:cNvPr>
          <p:cNvGraphicFramePr>
            <a:graphicFrameLocks noChangeAspect="1"/>
          </p:cNvGraphicFramePr>
          <p:nvPr>
            <p:extLst>
              <p:ext uri="{D42A27DB-BD31-4B8C-83A1-F6EECF244321}">
                <p14:modId xmlns:p14="http://schemas.microsoft.com/office/powerpoint/2010/main" val="1479721492"/>
              </p:ext>
            </p:extLst>
          </p:nvPr>
        </p:nvGraphicFramePr>
        <p:xfrm>
          <a:off x="3539057" y="2257305"/>
          <a:ext cx="3642591" cy="14435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9" name="Object 2">
            <a:extLst>
              <a:ext uri="{FF2B5EF4-FFF2-40B4-BE49-F238E27FC236}">
                <a16:creationId xmlns:a16="http://schemas.microsoft.com/office/drawing/2014/main" id="{BA8A9A06-D89C-066A-0E47-93695D0F98C4}"/>
              </a:ext>
            </a:extLst>
          </p:cNvPr>
          <p:cNvGraphicFramePr>
            <a:graphicFrameLocks noChangeAspect="1"/>
          </p:cNvGraphicFramePr>
          <p:nvPr>
            <p:extLst>
              <p:ext uri="{D42A27DB-BD31-4B8C-83A1-F6EECF244321}">
                <p14:modId xmlns:p14="http://schemas.microsoft.com/office/powerpoint/2010/main" val="2753551467"/>
              </p:ext>
            </p:extLst>
          </p:nvPr>
        </p:nvGraphicFramePr>
        <p:xfrm>
          <a:off x="3332494" y="4185187"/>
          <a:ext cx="3595746" cy="253553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0" name="Table 49">
            <a:extLst>
              <a:ext uri="{FF2B5EF4-FFF2-40B4-BE49-F238E27FC236}">
                <a16:creationId xmlns:a16="http://schemas.microsoft.com/office/drawing/2014/main" id="{BF0CBC88-34D8-0B6C-FC59-CB2333A48E63}"/>
              </a:ext>
            </a:extLst>
          </p:cNvPr>
          <p:cNvGraphicFramePr>
            <a:graphicFrameLocks noGrp="1"/>
          </p:cNvGraphicFramePr>
          <p:nvPr>
            <p:extLst>
              <p:ext uri="{D42A27DB-BD31-4B8C-83A1-F6EECF244321}">
                <p14:modId xmlns:p14="http://schemas.microsoft.com/office/powerpoint/2010/main" val="2582971483"/>
              </p:ext>
            </p:extLst>
          </p:nvPr>
        </p:nvGraphicFramePr>
        <p:xfrm>
          <a:off x="7036221" y="2364218"/>
          <a:ext cx="2760032" cy="2895753"/>
        </p:xfrm>
        <a:graphic>
          <a:graphicData uri="http://schemas.openxmlformats.org/drawingml/2006/table">
            <a:tbl>
              <a:tblPr>
                <a:tableStyleId>{5C22544A-7EE6-4342-B048-85BDC9FD1C3A}</a:tableStyleId>
              </a:tblPr>
              <a:tblGrid>
                <a:gridCol w="2760032">
                  <a:extLst>
                    <a:ext uri="{9D8B030D-6E8A-4147-A177-3AD203B41FA5}">
                      <a16:colId xmlns:a16="http://schemas.microsoft.com/office/drawing/2014/main" val="2286587077"/>
                    </a:ext>
                  </a:extLst>
                </a:gridCol>
              </a:tblGrid>
              <a:tr h="222269">
                <a:tc>
                  <a:txBody>
                    <a:bodyPr/>
                    <a:lstStyle/>
                    <a:p>
                      <a:pPr algn="r" fontAlgn="t">
                        <a:buNone/>
                      </a:pPr>
                      <a:r>
                        <a:rPr lang="en-IE" sz="900" b="0" i="0" u="none" strike="noStrike">
                          <a:solidFill>
                            <a:srgbClr val="000000"/>
                          </a:solidFill>
                          <a:effectLst/>
                          <a:latin typeface="+mn-lt"/>
                        </a:rPr>
                        <a:t>Government policy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2714">
                <a:tc>
                  <a:txBody>
                    <a:bodyPr/>
                    <a:lstStyle/>
                    <a:p>
                      <a:pPr algn="r" fontAlgn="t">
                        <a:buNone/>
                      </a:pPr>
                      <a:r>
                        <a:rPr lang="en-GB" sz="900" b="0" i="0" u="none" strike="noStrike">
                          <a:solidFill>
                            <a:srgbClr val="000000"/>
                          </a:solidFill>
                          <a:effectLst/>
                          <a:latin typeface="+mn-lt"/>
                        </a:rPr>
                        <a:t>News and current affairs programmes/items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22269">
                <a:tc>
                  <a:txBody>
                    <a:bodyPr/>
                    <a:lstStyle/>
                    <a:p>
                      <a:pPr algn="r" fontAlgn="t">
                        <a:buNone/>
                      </a:pPr>
                      <a:r>
                        <a:rPr lang="en-IE" sz="900" b="0" i="0" u="none" strike="noStrike">
                          <a:solidFill>
                            <a:srgbClr val="000000"/>
                          </a:solidFill>
                          <a:effectLst/>
                          <a:latin typeface="+mn-lt"/>
                        </a:rPr>
                        <a:t>Social media (X (Twitter), Facebook,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82714">
                <a:tc>
                  <a:txBody>
                    <a:bodyPr/>
                    <a:lstStyle/>
                    <a:p>
                      <a:pPr algn="r" fontAlgn="t">
                        <a:buNone/>
                      </a:pPr>
                      <a:r>
                        <a:rPr lang="en-GB" sz="900" b="0" i="0" u="none" strike="noStrike">
                          <a:solidFill>
                            <a:srgbClr val="000000"/>
                          </a:solidFill>
                          <a:effectLst/>
                          <a:latin typeface="+mn-lt"/>
                        </a:rPr>
                        <a:t>Special interest groups/lobby groups/social campaigns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22269">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22269">
                <a:tc>
                  <a:txBody>
                    <a:bodyPr/>
                    <a:lstStyle/>
                    <a:p>
                      <a:pPr algn="r" fontAlgn="t">
                        <a:buNone/>
                      </a:pPr>
                      <a:r>
                        <a:rPr lang="en-IE" sz="900" b="0" i="0" u="none" strike="noStrike">
                          <a:solidFill>
                            <a:srgbClr val="000000"/>
                          </a:solidFill>
                          <a:effectLst/>
                          <a:latin typeface="+mn-lt"/>
                        </a:rPr>
                        <a:t>Local community groups/initiatives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82714">
                <a:tc>
                  <a:txBody>
                    <a:bodyPr/>
                    <a:lstStyle/>
                    <a:p>
                      <a:pPr algn="r" fontAlgn="t">
                        <a:buNone/>
                      </a:pPr>
                      <a:r>
                        <a:rPr lang="en-IE" sz="900" b="0" i="0" u="none" strike="noStrike">
                          <a:solidFill>
                            <a:srgbClr val="000000"/>
                          </a:solidFill>
                          <a:effectLst/>
                          <a:latin typeface="+mn-lt"/>
                        </a:rPr>
                        <a:t>Individual citizens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22269">
                <a:tc>
                  <a:txBody>
                    <a:bodyPr/>
                    <a:lstStyle/>
                    <a:p>
                      <a:pPr algn="r" fontAlgn="t">
                        <a:buNone/>
                      </a:pPr>
                      <a:r>
                        <a:rPr lang="fr-FR" sz="900" b="0" i="0" u="none" strike="noStrike">
                          <a:solidFill>
                            <a:srgbClr val="000000"/>
                          </a:solidFill>
                          <a:effectLst/>
                          <a:latin typeface="+mn-lt"/>
                        </a:rPr>
                        <a:t>Global organisations (e.g. UN, WHO, EU, IMF,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69459">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22269">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22269">
                <a:tc>
                  <a:txBody>
                    <a:bodyPr/>
                    <a:lstStyle/>
                    <a:p>
                      <a:pPr algn="r" fontAlgn="t">
                        <a:buNone/>
                      </a:pPr>
                      <a:r>
                        <a:rPr lang="en-IE" sz="900" b="0" i="0" u="none" strike="noStrike">
                          <a:solidFill>
                            <a:srgbClr val="000000"/>
                          </a:solidFill>
                          <a:effectLst/>
                          <a:latin typeface="+mn-lt"/>
                        </a:rPr>
                        <a:t>Wealthy individuals/philanthropists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22269">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52" name="Table 51">
            <a:extLst>
              <a:ext uri="{FF2B5EF4-FFF2-40B4-BE49-F238E27FC236}">
                <a16:creationId xmlns:a16="http://schemas.microsoft.com/office/drawing/2014/main" id="{359B8AA0-E403-2175-77EC-DEE3BE4DD980}"/>
              </a:ext>
            </a:extLst>
          </p:cNvPr>
          <p:cNvGraphicFramePr>
            <a:graphicFrameLocks noGrp="1"/>
          </p:cNvGraphicFramePr>
          <p:nvPr>
            <p:extLst>
              <p:ext uri="{D42A27DB-BD31-4B8C-83A1-F6EECF244321}">
                <p14:modId xmlns:p14="http://schemas.microsoft.com/office/powerpoint/2010/main" val="1599714722"/>
              </p:ext>
            </p:extLst>
          </p:nvPr>
        </p:nvGraphicFramePr>
        <p:xfrm>
          <a:off x="1107144" y="4306054"/>
          <a:ext cx="2714046" cy="2394084"/>
        </p:xfrm>
        <a:graphic>
          <a:graphicData uri="http://schemas.openxmlformats.org/drawingml/2006/table">
            <a:tbl>
              <a:tblPr>
                <a:tableStyleId>{5C22544A-7EE6-4342-B048-85BDC9FD1C3A}</a:tableStyleId>
              </a:tblPr>
              <a:tblGrid>
                <a:gridCol w="2714046">
                  <a:extLst>
                    <a:ext uri="{9D8B030D-6E8A-4147-A177-3AD203B41FA5}">
                      <a16:colId xmlns:a16="http://schemas.microsoft.com/office/drawing/2014/main" val="2286587077"/>
                    </a:ext>
                  </a:extLst>
                </a:gridCol>
              </a:tblGrid>
              <a:tr h="199507">
                <a:tc>
                  <a:txBody>
                    <a:bodyPr/>
                    <a:lstStyle/>
                    <a:p>
                      <a:pPr algn="r" fontAlgn="t">
                        <a:buNone/>
                      </a:pPr>
                      <a:r>
                        <a:rPr lang="en-GB" sz="900" b="0" i="0" u="none" strike="noStrike">
                          <a:solidFill>
                            <a:srgbClr val="000000"/>
                          </a:solidFill>
                          <a:effectLst/>
                          <a:latin typeface="+mn-lt"/>
                        </a:rPr>
                        <a:t>TV news (either traditional or online TV)</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99507">
                <a:tc>
                  <a:txBody>
                    <a:bodyPr/>
                    <a:lstStyle/>
                    <a:p>
                      <a:pPr algn="r" fontAlgn="t">
                        <a:buNone/>
                      </a:pPr>
                      <a:r>
                        <a:rPr lang="en-IE" sz="900" b="0" i="0" u="none" strike="noStrike">
                          <a:solidFill>
                            <a:srgbClr val="000000"/>
                          </a:solidFill>
                          <a:effectLst/>
                          <a:latin typeface="+mn-lt"/>
                        </a:rPr>
                        <a:t>My family/family members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0071369"/>
                  </a:ext>
                </a:extLst>
              </a:tr>
              <a:tr h="199507">
                <a:tc>
                  <a:txBody>
                    <a:bodyPr/>
                    <a:lstStyle/>
                    <a:p>
                      <a:pPr algn="r" fontAlgn="t">
                        <a:buNone/>
                      </a:pPr>
                      <a:r>
                        <a:rPr lang="en-IE" sz="900" b="0" i="0" u="none" strike="noStrike">
                          <a:solidFill>
                            <a:srgbClr val="000000"/>
                          </a:solidFill>
                          <a:effectLst/>
                          <a:latin typeface="+mn-lt"/>
                        </a:rPr>
                        <a:t>Social Media (Facebook, X (Twitter), Instagram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6810069"/>
                  </a:ext>
                </a:extLst>
              </a:tr>
              <a:tr h="199507">
                <a:tc>
                  <a:txBody>
                    <a:bodyPr/>
                    <a:lstStyle/>
                    <a:p>
                      <a:pPr algn="r" fontAlgn="t">
                        <a:buNone/>
                      </a:pPr>
                      <a:r>
                        <a:rPr lang="en-IE" sz="900" b="0" i="0" u="none" strike="noStrike">
                          <a:solidFill>
                            <a:srgbClr val="000000"/>
                          </a:solidFill>
                          <a:effectLst/>
                          <a:latin typeface="+mn-lt"/>
                        </a:rPr>
                        <a:t>Friends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6997075"/>
                  </a:ext>
                </a:extLst>
              </a:tr>
              <a:tr h="199507">
                <a:tc>
                  <a:txBody>
                    <a:bodyPr/>
                    <a:lstStyle/>
                    <a:p>
                      <a:pPr algn="r" fontAlgn="t">
                        <a:buNone/>
                      </a:pPr>
                      <a:r>
                        <a:rPr lang="en-GB" sz="900" b="0" i="0" u="none" strike="noStrike">
                          <a:solidFill>
                            <a:srgbClr val="000000"/>
                          </a:solidFill>
                          <a:effectLst/>
                          <a:latin typeface="+mn-lt"/>
                        </a:rPr>
                        <a:t>Newspapers (either traditional print or online)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199507">
                <a:tc>
                  <a:txBody>
                    <a:bodyPr/>
                    <a:lstStyle/>
                    <a:p>
                      <a:pPr algn="r" fontAlgn="t">
                        <a:buNone/>
                      </a:pPr>
                      <a:r>
                        <a:rPr lang="en-GB" sz="900" b="0" i="0" u="none" strike="noStrike">
                          <a:solidFill>
                            <a:srgbClr val="000000"/>
                          </a:solidFill>
                          <a:effectLst/>
                          <a:latin typeface="+mn-lt"/>
                        </a:rPr>
                        <a:t>Radio news (either traditional or online radio)</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9507">
                <a:tc>
                  <a:txBody>
                    <a:bodyPr/>
                    <a:lstStyle/>
                    <a:p>
                      <a:pPr algn="r" fontAlgn="t">
                        <a:buNone/>
                      </a:pPr>
                      <a:r>
                        <a:rPr lang="en-IE" sz="900" b="0" i="0" u="none" strike="noStrike">
                          <a:solidFill>
                            <a:srgbClr val="000000"/>
                          </a:solidFill>
                          <a:effectLst/>
                          <a:latin typeface="+mn-lt"/>
                        </a:rPr>
                        <a:t>Special interest groups/representative 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99507">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99507">
                <a:tc>
                  <a:txBody>
                    <a:bodyPr/>
                    <a:lstStyle/>
                    <a:p>
                      <a:pPr algn="r" fontAlgn="t">
                        <a:buNone/>
                      </a:pPr>
                      <a:r>
                        <a:rPr lang="en-IE" sz="900" b="0" i="0" u="none" strike="noStrike">
                          <a:solidFill>
                            <a:srgbClr val="000000"/>
                          </a:solidFill>
                          <a:effectLst/>
                          <a:latin typeface="+mn-lt"/>
                        </a:rPr>
                        <a:t>Podcasts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99507">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99507">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99507">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bl>
          </a:graphicData>
        </a:graphic>
      </p:graphicFrame>
      <p:graphicFrame>
        <p:nvGraphicFramePr>
          <p:cNvPr id="53" name="Table 52">
            <a:extLst>
              <a:ext uri="{FF2B5EF4-FFF2-40B4-BE49-F238E27FC236}">
                <a16:creationId xmlns:a16="http://schemas.microsoft.com/office/drawing/2014/main" id="{9AECA9FE-1558-A664-1F6D-B879D4334EA7}"/>
              </a:ext>
            </a:extLst>
          </p:cNvPr>
          <p:cNvGraphicFramePr>
            <a:graphicFrameLocks noGrp="1"/>
          </p:cNvGraphicFramePr>
          <p:nvPr>
            <p:extLst>
              <p:ext uri="{D42A27DB-BD31-4B8C-83A1-F6EECF244321}">
                <p14:modId xmlns:p14="http://schemas.microsoft.com/office/powerpoint/2010/main" val="408198460"/>
              </p:ext>
            </p:extLst>
          </p:nvPr>
        </p:nvGraphicFramePr>
        <p:xfrm>
          <a:off x="1940258" y="2298384"/>
          <a:ext cx="1976597" cy="1382879"/>
        </p:xfrm>
        <a:graphic>
          <a:graphicData uri="http://schemas.openxmlformats.org/drawingml/2006/table">
            <a:tbl>
              <a:tblPr>
                <a:tableStyleId>{5C22544A-7EE6-4342-B048-85BDC9FD1C3A}</a:tableStyleId>
              </a:tblPr>
              <a:tblGrid>
                <a:gridCol w="1976597">
                  <a:extLst>
                    <a:ext uri="{9D8B030D-6E8A-4147-A177-3AD203B41FA5}">
                      <a16:colId xmlns:a16="http://schemas.microsoft.com/office/drawing/2014/main" val="2286587077"/>
                    </a:ext>
                  </a:extLst>
                </a:gridCol>
              </a:tblGrid>
              <a:tr h="256506">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TV (either traditional or online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Newspapers/press (either traditional print or online)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14825">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Social media sites/platforms (Facebook, X (Twitter), etc.)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Radio (either traditional or online radio)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81898">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Podcasts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bl>
          </a:graphicData>
        </a:graphic>
      </p:graphicFrame>
      <p:sp>
        <p:nvSpPr>
          <p:cNvPr id="54" name="Rectangle 53">
            <a:extLst>
              <a:ext uri="{FF2B5EF4-FFF2-40B4-BE49-F238E27FC236}">
                <a16:creationId xmlns:a16="http://schemas.microsoft.com/office/drawing/2014/main" id="{F214237A-48D7-479C-6D95-5CDB59FC8266}"/>
              </a:ext>
            </a:extLst>
          </p:cNvPr>
          <p:cNvSpPr/>
          <p:nvPr/>
        </p:nvSpPr>
        <p:spPr>
          <a:xfrm>
            <a:off x="5541189" y="4324151"/>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5" name="Rectangle 54">
            <a:extLst>
              <a:ext uri="{FF2B5EF4-FFF2-40B4-BE49-F238E27FC236}">
                <a16:creationId xmlns:a16="http://schemas.microsoft.com/office/drawing/2014/main" id="{0F5D033A-983A-056A-4E21-1A56F8189DF6}"/>
              </a:ext>
            </a:extLst>
          </p:cNvPr>
          <p:cNvSpPr/>
          <p:nvPr/>
        </p:nvSpPr>
        <p:spPr>
          <a:xfrm>
            <a:off x="5173836" y="5506788"/>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7" name="Rectangle 56">
            <a:extLst>
              <a:ext uri="{FF2B5EF4-FFF2-40B4-BE49-F238E27FC236}">
                <a16:creationId xmlns:a16="http://schemas.microsoft.com/office/drawing/2014/main" id="{CA26026B-4F37-8F43-65C3-496FE2331103}"/>
              </a:ext>
            </a:extLst>
          </p:cNvPr>
          <p:cNvSpPr/>
          <p:nvPr/>
        </p:nvSpPr>
        <p:spPr>
          <a:xfrm>
            <a:off x="5152845" y="6087953"/>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8" name="Oval 57">
            <a:extLst>
              <a:ext uri="{FF2B5EF4-FFF2-40B4-BE49-F238E27FC236}">
                <a16:creationId xmlns:a16="http://schemas.microsoft.com/office/drawing/2014/main" id="{4B7AD4A7-1DB2-A566-8376-AAD49BD9AF43}"/>
              </a:ext>
            </a:extLst>
          </p:cNvPr>
          <p:cNvSpPr/>
          <p:nvPr/>
        </p:nvSpPr>
        <p:spPr>
          <a:xfrm>
            <a:off x="5708567" y="4503254"/>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9" name="Oval 58">
            <a:extLst>
              <a:ext uri="{FF2B5EF4-FFF2-40B4-BE49-F238E27FC236}">
                <a16:creationId xmlns:a16="http://schemas.microsoft.com/office/drawing/2014/main" id="{948BE377-B02D-E9E3-B834-8F6014EBD206}"/>
              </a:ext>
            </a:extLst>
          </p:cNvPr>
          <p:cNvSpPr/>
          <p:nvPr/>
        </p:nvSpPr>
        <p:spPr>
          <a:xfrm>
            <a:off x="5541189" y="4924053"/>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0" name="Oval 59">
            <a:extLst>
              <a:ext uri="{FF2B5EF4-FFF2-40B4-BE49-F238E27FC236}">
                <a16:creationId xmlns:a16="http://schemas.microsoft.com/office/drawing/2014/main" id="{60F42EEC-33F2-F78C-1AD8-9A0D069119D5}"/>
              </a:ext>
            </a:extLst>
          </p:cNvPr>
          <p:cNvSpPr/>
          <p:nvPr/>
        </p:nvSpPr>
        <p:spPr>
          <a:xfrm>
            <a:off x="5226298" y="5905329"/>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1" name="Rectangle 60">
            <a:extLst>
              <a:ext uri="{FF2B5EF4-FFF2-40B4-BE49-F238E27FC236}">
                <a16:creationId xmlns:a16="http://schemas.microsoft.com/office/drawing/2014/main" id="{DC1BAC09-1CE5-3AE4-FC47-D49ED0DA7D6D}"/>
              </a:ext>
            </a:extLst>
          </p:cNvPr>
          <p:cNvSpPr/>
          <p:nvPr/>
        </p:nvSpPr>
        <p:spPr>
          <a:xfrm>
            <a:off x="5663815" y="317865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2" name="Rectangle 61">
            <a:extLst>
              <a:ext uri="{FF2B5EF4-FFF2-40B4-BE49-F238E27FC236}">
                <a16:creationId xmlns:a16="http://schemas.microsoft.com/office/drawing/2014/main" id="{1D38CAB8-7C9D-1269-ADD5-4284188FD96C}"/>
              </a:ext>
            </a:extLst>
          </p:cNvPr>
          <p:cNvSpPr/>
          <p:nvPr/>
        </p:nvSpPr>
        <p:spPr>
          <a:xfrm>
            <a:off x="5676852" y="264288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3" name="Oval 62">
            <a:extLst>
              <a:ext uri="{FF2B5EF4-FFF2-40B4-BE49-F238E27FC236}">
                <a16:creationId xmlns:a16="http://schemas.microsoft.com/office/drawing/2014/main" id="{88725E53-ABCB-3D65-340C-18EB9A33EBDD}"/>
              </a:ext>
            </a:extLst>
          </p:cNvPr>
          <p:cNvSpPr/>
          <p:nvPr/>
        </p:nvSpPr>
        <p:spPr>
          <a:xfrm>
            <a:off x="10924376" y="3871042"/>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4" name="Rectangle 63">
            <a:extLst>
              <a:ext uri="{FF2B5EF4-FFF2-40B4-BE49-F238E27FC236}">
                <a16:creationId xmlns:a16="http://schemas.microsoft.com/office/drawing/2014/main" id="{C4DE9A35-9816-C5C8-5C9C-156E76F1E578}"/>
              </a:ext>
            </a:extLst>
          </p:cNvPr>
          <p:cNvSpPr/>
          <p:nvPr/>
        </p:nvSpPr>
        <p:spPr>
          <a:xfrm>
            <a:off x="10801422" y="4133258"/>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pic>
        <p:nvPicPr>
          <p:cNvPr id="3" name="Picture 2">
            <a:extLst>
              <a:ext uri="{FF2B5EF4-FFF2-40B4-BE49-F238E27FC236}">
                <a16:creationId xmlns:a16="http://schemas.microsoft.com/office/drawing/2014/main" id="{3E290032-D9FD-14B9-8F1A-C32D385C2A78}"/>
              </a:ext>
            </a:extLst>
          </p:cNvPr>
          <p:cNvPicPr>
            <a:picLocks noChangeAspect="1"/>
          </p:cNvPicPr>
          <p:nvPr/>
        </p:nvPicPr>
        <p:blipFill rotWithShape="1">
          <a:blip r:embed="rId7">
            <a:extLst>
              <a:ext uri="{28A0092B-C50C-407E-A947-70E740481C1C}">
                <a14:useLocalDpi xmlns:a14="http://schemas.microsoft.com/office/drawing/2010/main" val="0"/>
              </a:ext>
            </a:extLst>
          </a:blip>
          <a:srcRect l="22861" t="10580" r="24477" b="10428"/>
          <a:stretch>
            <a:fillRect/>
          </a:stretch>
        </p:blipFill>
        <p:spPr>
          <a:xfrm>
            <a:off x="1246981" y="1511281"/>
            <a:ext cx="545116" cy="545116"/>
          </a:xfrm>
          <a:prstGeom prst="flowChartConnector">
            <a:avLst/>
          </a:prstGeom>
        </p:spPr>
      </p:pic>
    </p:spTree>
    <p:extLst>
      <p:ext uri="{BB962C8B-B14F-4D97-AF65-F5344CB8AC3E}">
        <p14:creationId xmlns:p14="http://schemas.microsoft.com/office/powerpoint/2010/main" val="1147196046"/>
      </p:ext>
    </p:extLst>
  </p:cSld>
  <p:clrMapOvr>
    <a:masterClrMapping/>
  </p:clrMapOvr>
  <p:transition spd="slow">
    <p:wipe dir="r"/>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B127D2E-B641-4EF9-A789-1D8D96124B03}"/>
              </a:ext>
            </a:extLst>
          </p:cNvPr>
          <p:cNvSpPr/>
          <p:nvPr/>
        </p:nvSpPr>
        <p:spPr>
          <a:xfrm>
            <a:off x="6338790" y="1840847"/>
            <a:ext cx="2710649" cy="7923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Rectangle 40">
            <a:extLst>
              <a:ext uri="{FF2B5EF4-FFF2-40B4-BE49-F238E27FC236}">
                <a16:creationId xmlns:a16="http://schemas.microsoft.com/office/drawing/2014/main" id="{E07EE589-2EA4-4054-8CA5-D0996542B7C4}"/>
              </a:ext>
            </a:extLst>
          </p:cNvPr>
          <p:cNvSpPr/>
          <p:nvPr/>
        </p:nvSpPr>
        <p:spPr>
          <a:xfrm>
            <a:off x="9215496" y="1830056"/>
            <a:ext cx="2710649" cy="7923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Rectangle 41">
            <a:extLst>
              <a:ext uri="{FF2B5EF4-FFF2-40B4-BE49-F238E27FC236}">
                <a16:creationId xmlns:a16="http://schemas.microsoft.com/office/drawing/2014/main" id="{7B751CD6-6CCA-461C-8B14-C0BEDB7A2291}"/>
              </a:ext>
            </a:extLst>
          </p:cNvPr>
          <p:cNvSpPr/>
          <p:nvPr/>
        </p:nvSpPr>
        <p:spPr>
          <a:xfrm>
            <a:off x="6366123" y="2778802"/>
            <a:ext cx="2731675" cy="940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Rectangle 42">
            <a:extLst>
              <a:ext uri="{FF2B5EF4-FFF2-40B4-BE49-F238E27FC236}">
                <a16:creationId xmlns:a16="http://schemas.microsoft.com/office/drawing/2014/main" id="{4373A3D5-F257-4A4E-9CB6-B7FE84F3DDC1}"/>
              </a:ext>
            </a:extLst>
          </p:cNvPr>
          <p:cNvSpPr/>
          <p:nvPr/>
        </p:nvSpPr>
        <p:spPr>
          <a:xfrm>
            <a:off x="9201835" y="2778802"/>
            <a:ext cx="2731675" cy="940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Rectangle 43">
            <a:extLst>
              <a:ext uri="{FF2B5EF4-FFF2-40B4-BE49-F238E27FC236}">
                <a16:creationId xmlns:a16="http://schemas.microsoft.com/office/drawing/2014/main" id="{3301A0F6-C762-46C2-8FE8-E5D4295B4A12}"/>
              </a:ext>
            </a:extLst>
          </p:cNvPr>
          <p:cNvSpPr/>
          <p:nvPr/>
        </p:nvSpPr>
        <p:spPr>
          <a:xfrm>
            <a:off x="6372953" y="3905214"/>
            <a:ext cx="2731676" cy="9944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Rectangle 44">
            <a:extLst>
              <a:ext uri="{FF2B5EF4-FFF2-40B4-BE49-F238E27FC236}">
                <a16:creationId xmlns:a16="http://schemas.microsoft.com/office/drawing/2014/main" id="{E75C6B01-1DD7-4DB4-8F65-72A61E3A86A7}"/>
              </a:ext>
            </a:extLst>
          </p:cNvPr>
          <p:cNvSpPr/>
          <p:nvPr/>
        </p:nvSpPr>
        <p:spPr>
          <a:xfrm>
            <a:off x="9215496" y="3905214"/>
            <a:ext cx="2731676" cy="9944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Rectangle 32">
            <a:extLst>
              <a:ext uri="{FF2B5EF4-FFF2-40B4-BE49-F238E27FC236}">
                <a16:creationId xmlns:a16="http://schemas.microsoft.com/office/drawing/2014/main" id="{F01A3789-B338-427A-BFE1-B9DC618BEEF6}"/>
              </a:ext>
            </a:extLst>
          </p:cNvPr>
          <p:cNvSpPr/>
          <p:nvPr/>
        </p:nvSpPr>
        <p:spPr>
          <a:xfrm>
            <a:off x="3530411" y="2778802"/>
            <a:ext cx="2731675" cy="940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Rectangle 33">
            <a:extLst>
              <a:ext uri="{FF2B5EF4-FFF2-40B4-BE49-F238E27FC236}">
                <a16:creationId xmlns:a16="http://schemas.microsoft.com/office/drawing/2014/main" id="{9CA3FCEE-1A5F-4E3C-8E6E-7D4367040D0F}"/>
              </a:ext>
            </a:extLst>
          </p:cNvPr>
          <p:cNvSpPr/>
          <p:nvPr/>
        </p:nvSpPr>
        <p:spPr>
          <a:xfrm>
            <a:off x="3530410" y="3905214"/>
            <a:ext cx="2731676" cy="9944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0EC8C1A0-61CC-471A-8BF0-51A55362613F}"/>
              </a:ext>
            </a:extLst>
          </p:cNvPr>
          <p:cNvSpPr/>
          <p:nvPr/>
        </p:nvSpPr>
        <p:spPr>
          <a:xfrm>
            <a:off x="3530409" y="5031623"/>
            <a:ext cx="2752091" cy="13849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7B4CC17F-1FED-4D15-A2A2-E4C08F41FC94}"/>
              </a:ext>
            </a:extLst>
          </p:cNvPr>
          <p:cNvSpPr/>
          <p:nvPr/>
        </p:nvSpPr>
        <p:spPr>
          <a:xfrm>
            <a:off x="3551437" y="1853343"/>
            <a:ext cx="2710649" cy="7923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46D279FB-FA72-4A8B-8DF4-78A2B9FD80AF}"/>
              </a:ext>
            </a:extLst>
          </p:cNvPr>
          <p:cNvSpPr/>
          <p:nvPr/>
        </p:nvSpPr>
        <p:spPr>
          <a:xfrm>
            <a:off x="374283" y="3928980"/>
            <a:ext cx="2906290" cy="933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914400" rtl="0" eaLnBrk="0" fontAlgn="base" latinLnBrk="0" hangingPunct="0">
              <a:lnSpc>
                <a:spcPct val="90000"/>
              </a:lnSpc>
              <a:spcBef>
                <a:spcPct val="0"/>
              </a:spcBef>
              <a:spcAft>
                <a:spcPct val="0"/>
              </a:spcAft>
              <a:buClrTx/>
              <a:buSzTx/>
              <a:buFontTx/>
              <a:buNone/>
              <a:tabLst/>
              <a:defRPr/>
            </a:pPr>
            <a:r>
              <a:rPr lang="en-IE" b="1">
                <a:solidFill>
                  <a:prstClr val="white"/>
                </a:solidFill>
                <a:latin typeface="Barlow" panose="00000500000000000000" pitchFamily="2" charset="0"/>
              </a:rPr>
              <a:t>Socio Cultural Priorities</a:t>
            </a:r>
            <a:endParaRPr kumimoji="0" lang="en-IE" sz="18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4" name="Title 3">
            <a:extLst>
              <a:ext uri="{FF2B5EF4-FFF2-40B4-BE49-F238E27FC236}">
                <a16:creationId xmlns:a16="http://schemas.microsoft.com/office/drawing/2014/main" id="{FCC772D0-3534-D76F-3648-4C3B462240D5}"/>
              </a:ext>
            </a:extLst>
          </p:cNvPr>
          <p:cNvSpPr>
            <a:spLocks noGrp="1"/>
          </p:cNvSpPr>
          <p:nvPr>
            <p:ph type="title"/>
          </p:nvPr>
        </p:nvSpPr>
        <p:spPr/>
        <p:txBody>
          <a:bodyPr>
            <a:normAutofit fontScale="90000"/>
          </a:bodyPr>
          <a:lstStyle/>
          <a:p>
            <a:r>
              <a:rPr lang="en-US" sz="2800"/>
              <a:t>Key Segments Targeting Strategy</a:t>
            </a:r>
            <a:endParaRPr lang="en-IE"/>
          </a:p>
        </p:txBody>
      </p:sp>
      <p:sp>
        <p:nvSpPr>
          <p:cNvPr id="12" name="Rectangle 11">
            <a:extLst>
              <a:ext uri="{FF2B5EF4-FFF2-40B4-BE49-F238E27FC236}">
                <a16:creationId xmlns:a16="http://schemas.microsoft.com/office/drawing/2014/main" id="{0FF49AAE-0CC3-4FEB-91A5-D071231CA8E3}"/>
              </a:ext>
            </a:extLst>
          </p:cNvPr>
          <p:cNvSpPr/>
          <p:nvPr/>
        </p:nvSpPr>
        <p:spPr>
          <a:xfrm>
            <a:off x="374283" y="1792708"/>
            <a:ext cx="2914202" cy="814451"/>
          </a:xfrm>
          <a:prstGeom prst="rect">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Ins="9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IE" b="1">
                <a:solidFill>
                  <a:prstClr val="white"/>
                </a:solidFill>
                <a:latin typeface="Barlow" panose="00000500000000000000" pitchFamily="2" charset="0"/>
              </a:rPr>
              <a:t>Bullseye Audience</a:t>
            </a:r>
            <a:endParaRPr kumimoji="0" lang="en-IE" sz="18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5" name="Rectangle 14">
            <a:extLst>
              <a:ext uri="{FF2B5EF4-FFF2-40B4-BE49-F238E27FC236}">
                <a16:creationId xmlns:a16="http://schemas.microsoft.com/office/drawing/2014/main" id="{4C6DF0CD-6046-4FB9-A25D-A4ED788694AD}"/>
              </a:ext>
            </a:extLst>
          </p:cNvPr>
          <p:cNvSpPr/>
          <p:nvPr/>
        </p:nvSpPr>
        <p:spPr>
          <a:xfrm>
            <a:off x="374283" y="2788761"/>
            <a:ext cx="2906290" cy="93321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IE" sz="1800" b="1" i="0" u="none" strike="noStrike" kern="1200" cap="none" spc="0" normalizeH="0" baseline="0" noProof="0">
                <a:ln>
                  <a:noFill/>
                </a:ln>
                <a:solidFill>
                  <a:prstClr val="white"/>
                </a:solidFill>
                <a:effectLst/>
                <a:uLnTx/>
                <a:uFillTx/>
                <a:latin typeface="Barlow" panose="00000500000000000000" pitchFamily="2" charset="0"/>
                <a:ea typeface="+mn-ea"/>
                <a:cs typeface="+mn-cs"/>
              </a:rPr>
              <a:t>Media Channels</a:t>
            </a:r>
          </a:p>
        </p:txBody>
      </p:sp>
      <p:sp>
        <p:nvSpPr>
          <p:cNvPr id="11" name="Rectangle 10">
            <a:extLst>
              <a:ext uri="{FF2B5EF4-FFF2-40B4-BE49-F238E27FC236}">
                <a16:creationId xmlns:a16="http://schemas.microsoft.com/office/drawing/2014/main" id="{50BABE00-5122-4443-A799-1503C7E7C896}"/>
              </a:ext>
            </a:extLst>
          </p:cNvPr>
          <p:cNvSpPr/>
          <p:nvPr/>
        </p:nvSpPr>
        <p:spPr>
          <a:xfrm>
            <a:off x="374283" y="5107300"/>
            <a:ext cx="2906290" cy="12103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IE" sz="1800" b="1" i="0" u="none" strike="noStrike" kern="1200" cap="none" spc="0" normalizeH="0" baseline="0" noProof="0">
                <a:ln>
                  <a:noFill/>
                </a:ln>
                <a:solidFill>
                  <a:prstClr val="white"/>
                </a:solidFill>
                <a:effectLst/>
                <a:uLnTx/>
                <a:uFillTx/>
                <a:latin typeface="Barlow" panose="00000500000000000000" pitchFamily="2" charset="0"/>
                <a:ea typeface="+mn-ea"/>
                <a:cs typeface="+mn-cs"/>
              </a:rPr>
              <a:t>Overseas Aid – Communications Messaging</a:t>
            </a:r>
          </a:p>
        </p:txBody>
      </p:sp>
      <p:sp>
        <p:nvSpPr>
          <p:cNvPr id="14" name="Parallelogram 13">
            <a:extLst>
              <a:ext uri="{FF2B5EF4-FFF2-40B4-BE49-F238E27FC236}">
                <a16:creationId xmlns:a16="http://schemas.microsoft.com/office/drawing/2014/main" id="{2C42FCB4-16F9-46CA-9005-C6295F65E944}"/>
              </a:ext>
            </a:extLst>
          </p:cNvPr>
          <p:cNvSpPr/>
          <p:nvPr/>
        </p:nvSpPr>
        <p:spPr>
          <a:xfrm>
            <a:off x="3530409" y="1118470"/>
            <a:ext cx="2731675" cy="584781"/>
          </a:xfrm>
          <a:prstGeom prst="parallelogram">
            <a:avLst>
              <a:gd name="adj" fmla="val 0"/>
            </a:avLst>
          </a:prstGeom>
          <a:solidFill>
            <a:srgbClr val="D61D6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144000" rtlCol="0" anchor="ctr" anchorCtr="0"/>
          <a:lstStyle/>
          <a:p>
            <a:pPr marL="0" marR="0" lvl="0" indent="0" algn="ctr" defTabSz="914400" rtl="0" eaLnBrk="0" fontAlgn="base" latinLnBrk="0" hangingPunct="0">
              <a:lnSpc>
                <a:spcPct val="90000"/>
              </a:lnSpc>
              <a:spcBef>
                <a:spcPct val="0"/>
              </a:spcBef>
              <a:spcAft>
                <a:spcPct val="0"/>
              </a:spcAft>
              <a:buClrTx/>
              <a:buSzTx/>
              <a:buFontTx/>
              <a:buNone/>
              <a:tabLst/>
              <a:defRPr/>
            </a:pPr>
            <a:r>
              <a:rPr lang="en-IE" sz="1600" b="1">
                <a:solidFill>
                  <a:prstClr val="white"/>
                </a:solidFill>
                <a:latin typeface="Barlow" panose="00000500000000000000" pitchFamily="2" charset="0"/>
              </a:rPr>
              <a:t>Global Citizens</a:t>
            </a:r>
            <a:endParaRPr kumimoji="0" lang="en-IE" sz="16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7" name="Parallelogram 16">
            <a:extLst>
              <a:ext uri="{FF2B5EF4-FFF2-40B4-BE49-F238E27FC236}">
                <a16:creationId xmlns:a16="http://schemas.microsoft.com/office/drawing/2014/main" id="{997D661A-6373-463C-B675-CD0FE887EAF0}"/>
              </a:ext>
            </a:extLst>
          </p:cNvPr>
          <p:cNvSpPr/>
          <p:nvPr/>
        </p:nvSpPr>
        <p:spPr>
          <a:xfrm>
            <a:off x="9227635" y="1170093"/>
            <a:ext cx="2705875" cy="556897"/>
          </a:xfrm>
          <a:prstGeom prst="parallelogram">
            <a:avLst>
              <a:gd name="adj" fmla="val 0"/>
            </a:avLst>
          </a:prstGeom>
          <a:solidFill>
            <a:srgbClr val="65D5D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144000" rtlCol="0" anchor="ctr" anchorCtr="0"/>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Barlow" panose="00000500000000000000" pitchFamily="2" charset="0"/>
                <a:ea typeface="+mn-ea"/>
                <a:cs typeface="+mn-cs"/>
              </a:rPr>
              <a:t>Multilateralists</a:t>
            </a:r>
          </a:p>
        </p:txBody>
      </p:sp>
      <p:sp>
        <p:nvSpPr>
          <p:cNvPr id="18" name="Oval 17">
            <a:extLst>
              <a:ext uri="{FF2B5EF4-FFF2-40B4-BE49-F238E27FC236}">
                <a16:creationId xmlns:a16="http://schemas.microsoft.com/office/drawing/2014/main" id="{A23B80FB-37A8-418B-8D71-48BC1888B73B}"/>
              </a:ext>
            </a:extLst>
          </p:cNvPr>
          <p:cNvSpPr/>
          <p:nvPr/>
        </p:nvSpPr>
        <p:spPr>
          <a:xfrm>
            <a:off x="3667364" y="916936"/>
            <a:ext cx="556897" cy="370620"/>
          </a:xfrm>
          <a:prstGeom prst="ellipse">
            <a:avLst/>
          </a:prstGeom>
          <a:solidFill>
            <a:srgbClr val="D61D6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1.</a:t>
            </a:r>
          </a:p>
        </p:txBody>
      </p:sp>
      <p:sp>
        <p:nvSpPr>
          <p:cNvPr id="22" name="Oval 21">
            <a:extLst>
              <a:ext uri="{FF2B5EF4-FFF2-40B4-BE49-F238E27FC236}">
                <a16:creationId xmlns:a16="http://schemas.microsoft.com/office/drawing/2014/main" id="{C54F699D-7615-4AFC-B17C-D6436EC80BCB}"/>
              </a:ext>
            </a:extLst>
          </p:cNvPr>
          <p:cNvSpPr/>
          <p:nvPr/>
        </p:nvSpPr>
        <p:spPr>
          <a:xfrm>
            <a:off x="9269130" y="869850"/>
            <a:ext cx="556897" cy="378442"/>
          </a:xfrm>
          <a:prstGeom prst="ellipse">
            <a:avLst/>
          </a:prstGeom>
          <a:solidFill>
            <a:srgbClr val="65D5D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3.</a:t>
            </a:r>
          </a:p>
        </p:txBody>
      </p:sp>
      <p:sp>
        <p:nvSpPr>
          <p:cNvPr id="2" name="TextBox 1">
            <a:extLst>
              <a:ext uri="{FF2B5EF4-FFF2-40B4-BE49-F238E27FC236}">
                <a16:creationId xmlns:a16="http://schemas.microsoft.com/office/drawing/2014/main" id="{68715FC2-B347-48A6-8830-02C693837D75}"/>
              </a:ext>
            </a:extLst>
          </p:cNvPr>
          <p:cNvSpPr txBox="1"/>
          <p:nvPr/>
        </p:nvSpPr>
        <p:spPr>
          <a:xfrm>
            <a:off x="3551437" y="1880606"/>
            <a:ext cx="2662824" cy="692497"/>
          </a:xfrm>
          <a:prstGeom prst="rect">
            <a:avLst/>
          </a:prstGeom>
          <a:noFill/>
        </p:spPr>
        <p:txBody>
          <a:bodyPr wrap="square" rtlCol="0">
            <a:spAutoFit/>
          </a:bodyPr>
          <a:lstStyle/>
          <a:p>
            <a:r>
              <a:rPr lang="en-GB" sz="1300"/>
              <a:t>Under 35; Highly urbanised; Highly educated; ABC1; Single/Pre-Family stages</a:t>
            </a:r>
            <a:endParaRPr lang="en-IE" sz="1300"/>
          </a:p>
        </p:txBody>
      </p:sp>
      <p:sp>
        <p:nvSpPr>
          <p:cNvPr id="21" name="TextBox 20">
            <a:extLst>
              <a:ext uri="{FF2B5EF4-FFF2-40B4-BE49-F238E27FC236}">
                <a16:creationId xmlns:a16="http://schemas.microsoft.com/office/drawing/2014/main" id="{50CAD26D-83A8-47F6-9BE2-1EE6BD397127}"/>
              </a:ext>
            </a:extLst>
          </p:cNvPr>
          <p:cNvSpPr txBox="1"/>
          <p:nvPr/>
        </p:nvSpPr>
        <p:spPr>
          <a:xfrm>
            <a:off x="6393980" y="1853343"/>
            <a:ext cx="2774654" cy="692497"/>
          </a:xfrm>
          <a:prstGeom prst="rect">
            <a:avLst/>
          </a:prstGeom>
          <a:noFill/>
        </p:spPr>
        <p:txBody>
          <a:bodyPr wrap="square" rtlCol="0">
            <a:spAutoFit/>
          </a:bodyPr>
          <a:lstStyle/>
          <a:p>
            <a:r>
              <a:rPr lang="en-GB" sz="1300"/>
              <a:t>Largely reflects national average; Higher middle-class representation; Higher postgraduate attainment</a:t>
            </a:r>
            <a:endParaRPr lang="en-US" sz="1300"/>
          </a:p>
        </p:txBody>
      </p:sp>
      <p:sp>
        <p:nvSpPr>
          <p:cNvPr id="23" name="TextBox 22">
            <a:extLst>
              <a:ext uri="{FF2B5EF4-FFF2-40B4-BE49-F238E27FC236}">
                <a16:creationId xmlns:a16="http://schemas.microsoft.com/office/drawing/2014/main" id="{CAD08601-C861-4D17-BF2E-31EA5CB4F1B3}"/>
              </a:ext>
            </a:extLst>
          </p:cNvPr>
          <p:cNvSpPr txBox="1"/>
          <p:nvPr/>
        </p:nvSpPr>
        <p:spPr>
          <a:xfrm>
            <a:off x="9205383" y="1853343"/>
            <a:ext cx="2596233" cy="692497"/>
          </a:xfrm>
          <a:prstGeom prst="rect">
            <a:avLst/>
          </a:prstGeom>
          <a:noFill/>
        </p:spPr>
        <p:txBody>
          <a:bodyPr wrap="square" rtlCol="0">
            <a:spAutoFit/>
          </a:bodyPr>
          <a:lstStyle/>
          <a:p>
            <a:r>
              <a:rPr lang="en-GB" sz="1300"/>
              <a:t>Slightly older profile; Urban leaning; Higher empty nester representation</a:t>
            </a:r>
            <a:endParaRPr lang="en-US" sz="1300"/>
          </a:p>
        </p:txBody>
      </p:sp>
      <p:sp>
        <p:nvSpPr>
          <p:cNvPr id="24" name="TextBox 23">
            <a:extLst>
              <a:ext uri="{FF2B5EF4-FFF2-40B4-BE49-F238E27FC236}">
                <a16:creationId xmlns:a16="http://schemas.microsoft.com/office/drawing/2014/main" id="{A56FAB02-FC18-43DF-995A-1EFA2EE94A38}"/>
              </a:ext>
            </a:extLst>
          </p:cNvPr>
          <p:cNvSpPr txBox="1"/>
          <p:nvPr/>
        </p:nvSpPr>
        <p:spPr>
          <a:xfrm>
            <a:off x="3551437" y="2788442"/>
            <a:ext cx="2787353" cy="892552"/>
          </a:xfrm>
          <a:prstGeom prst="rect">
            <a:avLst/>
          </a:prstGeom>
          <a:noFill/>
        </p:spPr>
        <p:txBody>
          <a:bodyPr wrap="square" rtlCol="0">
            <a:spAutoFit/>
          </a:bodyPr>
          <a:lstStyle/>
          <a:p>
            <a:r>
              <a:rPr lang="en-GB" sz="1300"/>
              <a:t>Diverse multi-platform strategy vital - Social media leads; Podcasts over-index; Social media and special interest groups are influential</a:t>
            </a:r>
            <a:endParaRPr lang="en-IE" sz="1300"/>
          </a:p>
        </p:txBody>
      </p:sp>
      <p:sp>
        <p:nvSpPr>
          <p:cNvPr id="25" name="TextBox 24">
            <a:extLst>
              <a:ext uri="{FF2B5EF4-FFF2-40B4-BE49-F238E27FC236}">
                <a16:creationId xmlns:a16="http://schemas.microsoft.com/office/drawing/2014/main" id="{BF334462-B143-40DA-9EAC-AD2F66C47B94}"/>
              </a:ext>
            </a:extLst>
          </p:cNvPr>
          <p:cNvSpPr txBox="1"/>
          <p:nvPr/>
        </p:nvSpPr>
        <p:spPr>
          <a:xfrm>
            <a:off x="6393980" y="2777661"/>
            <a:ext cx="2596233" cy="892552"/>
          </a:xfrm>
          <a:prstGeom prst="rect">
            <a:avLst/>
          </a:prstGeom>
          <a:noFill/>
        </p:spPr>
        <p:txBody>
          <a:bodyPr wrap="square" rtlCol="0">
            <a:spAutoFit/>
          </a:bodyPr>
          <a:lstStyle/>
          <a:p>
            <a:r>
              <a:rPr lang="en-US" sz="1300"/>
              <a:t>Traditional media preference – newspapers, TV, radio; </a:t>
            </a:r>
            <a:r>
              <a:rPr lang="en-GB" sz="1300"/>
              <a:t>Expert voices and special interest groups highly influential</a:t>
            </a:r>
            <a:endParaRPr lang="en-IE" sz="1300"/>
          </a:p>
        </p:txBody>
      </p:sp>
      <p:sp>
        <p:nvSpPr>
          <p:cNvPr id="26" name="TextBox 25">
            <a:extLst>
              <a:ext uri="{FF2B5EF4-FFF2-40B4-BE49-F238E27FC236}">
                <a16:creationId xmlns:a16="http://schemas.microsoft.com/office/drawing/2014/main" id="{631BF5D8-2757-46CE-B9B7-ADA4CACEA43E}"/>
              </a:ext>
            </a:extLst>
          </p:cNvPr>
          <p:cNvSpPr txBox="1"/>
          <p:nvPr/>
        </p:nvSpPr>
        <p:spPr>
          <a:xfrm>
            <a:off x="9205383" y="2777661"/>
            <a:ext cx="2741789" cy="892552"/>
          </a:xfrm>
          <a:prstGeom prst="rect">
            <a:avLst/>
          </a:prstGeom>
          <a:noFill/>
        </p:spPr>
        <p:txBody>
          <a:bodyPr wrap="square" rtlCol="0">
            <a:spAutoFit/>
          </a:bodyPr>
          <a:lstStyle/>
          <a:p>
            <a:r>
              <a:rPr lang="en-GB" sz="1300"/>
              <a:t>Reflecting national picture on media touchpoints; Less influenced by friends and radio; Global organisations resonate more</a:t>
            </a:r>
            <a:endParaRPr lang="en-IE" sz="1300"/>
          </a:p>
        </p:txBody>
      </p:sp>
      <p:sp>
        <p:nvSpPr>
          <p:cNvPr id="27" name="TextBox 26">
            <a:extLst>
              <a:ext uri="{FF2B5EF4-FFF2-40B4-BE49-F238E27FC236}">
                <a16:creationId xmlns:a16="http://schemas.microsoft.com/office/drawing/2014/main" id="{5EC9D3DB-F31B-4614-8ECB-2ED1A2AA6D80}"/>
              </a:ext>
            </a:extLst>
          </p:cNvPr>
          <p:cNvSpPr txBox="1"/>
          <p:nvPr/>
        </p:nvSpPr>
        <p:spPr>
          <a:xfrm>
            <a:off x="3530409" y="3884022"/>
            <a:ext cx="2752091" cy="892552"/>
          </a:xfrm>
          <a:prstGeom prst="rect">
            <a:avLst/>
          </a:prstGeom>
          <a:noFill/>
        </p:spPr>
        <p:txBody>
          <a:bodyPr wrap="square" rtlCol="0">
            <a:spAutoFit/>
          </a:bodyPr>
          <a:lstStyle/>
          <a:p>
            <a:r>
              <a:rPr lang="en-US" sz="1300"/>
              <a:t>Global citizens; </a:t>
            </a:r>
            <a:r>
              <a:rPr lang="en-GB" sz="1300"/>
              <a:t>Climate change and environment leaders; Active across all social causes; Low immigration concern; High populism awareness</a:t>
            </a:r>
            <a:endParaRPr lang="en-IE" sz="1300"/>
          </a:p>
        </p:txBody>
      </p:sp>
      <p:sp>
        <p:nvSpPr>
          <p:cNvPr id="28" name="TextBox 27">
            <a:extLst>
              <a:ext uri="{FF2B5EF4-FFF2-40B4-BE49-F238E27FC236}">
                <a16:creationId xmlns:a16="http://schemas.microsoft.com/office/drawing/2014/main" id="{0C825F78-3216-4718-B362-2E54D60D4F38}"/>
              </a:ext>
            </a:extLst>
          </p:cNvPr>
          <p:cNvSpPr txBox="1"/>
          <p:nvPr/>
        </p:nvSpPr>
        <p:spPr>
          <a:xfrm>
            <a:off x="6359314" y="3832596"/>
            <a:ext cx="2809320" cy="1092607"/>
          </a:xfrm>
          <a:prstGeom prst="rect">
            <a:avLst/>
          </a:prstGeom>
          <a:noFill/>
        </p:spPr>
        <p:txBody>
          <a:bodyPr wrap="square" rtlCol="0">
            <a:spAutoFit/>
          </a:bodyPr>
          <a:lstStyle/>
          <a:p>
            <a:r>
              <a:rPr lang="en-GB" sz="1300"/>
              <a:t>Strong national identity with local community ties; Overwhelmingly pro-diversity; Highest cause activism levels; Climate champions; Anti-immigration stance minimal</a:t>
            </a:r>
            <a:endParaRPr lang="en-IE" sz="1300"/>
          </a:p>
        </p:txBody>
      </p:sp>
      <p:sp>
        <p:nvSpPr>
          <p:cNvPr id="29" name="TextBox 28">
            <a:extLst>
              <a:ext uri="{FF2B5EF4-FFF2-40B4-BE49-F238E27FC236}">
                <a16:creationId xmlns:a16="http://schemas.microsoft.com/office/drawing/2014/main" id="{7EE5B709-B21B-460A-A7F9-477045637CEC}"/>
              </a:ext>
            </a:extLst>
          </p:cNvPr>
          <p:cNvSpPr txBox="1"/>
          <p:nvPr/>
        </p:nvSpPr>
        <p:spPr>
          <a:xfrm>
            <a:off x="9205383" y="3849208"/>
            <a:ext cx="2810233" cy="1092607"/>
          </a:xfrm>
          <a:prstGeom prst="rect">
            <a:avLst/>
          </a:prstGeom>
          <a:noFill/>
        </p:spPr>
        <p:txBody>
          <a:bodyPr wrap="square" rtlCol="0">
            <a:spAutoFit/>
          </a:bodyPr>
          <a:lstStyle/>
          <a:p>
            <a:r>
              <a:rPr lang="en-GB" sz="1300"/>
              <a:t>European identity dominant; Supportive of diversity; Climate and environmental focus; Concerned about populism and fake news; Less engaged in causes</a:t>
            </a:r>
            <a:endParaRPr lang="en-IE" sz="1300"/>
          </a:p>
        </p:txBody>
      </p:sp>
      <p:sp>
        <p:nvSpPr>
          <p:cNvPr id="30" name="TextBox 29">
            <a:extLst>
              <a:ext uri="{FF2B5EF4-FFF2-40B4-BE49-F238E27FC236}">
                <a16:creationId xmlns:a16="http://schemas.microsoft.com/office/drawing/2014/main" id="{3615E8C2-9F53-4EAD-A782-AED0F9DE5D6F}"/>
              </a:ext>
            </a:extLst>
          </p:cNvPr>
          <p:cNvSpPr txBox="1"/>
          <p:nvPr/>
        </p:nvSpPr>
        <p:spPr>
          <a:xfrm>
            <a:off x="3539289" y="5042057"/>
            <a:ext cx="2743212" cy="1384995"/>
          </a:xfrm>
          <a:prstGeom prst="rect">
            <a:avLst/>
          </a:prstGeom>
          <a:noFill/>
        </p:spPr>
        <p:txBody>
          <a:bodyPr wrap="square" rtlCol="0">
            <a:spAutoFit/>
          </a:bodyPr>
          <a:lstStyle/>
          <a:p>
            <a:r>
              <a:rPr lang="en-GB" sz="1200"/>
              <a:t>Lead with shared humanity and global citizenship; Highlight Western exploitation and colonial legacy; Emphasise systemic inequality; Leverage multilateral bodies (EU/UN) and aid organisations as trusted messengers</a:t>
            </a:r>
            <a:endParaRPr lang="en-IE" sz="1200"/>
          </a:p>
        </p:txBody>
      </p:sp>
      <p:sp>
        <p:nvSpPr>
          <p:cNvPr id="31" name="TextBox 30">
            <a:extLst>
              <a:ext uri="{FF2B5EF4-FFF2-40B4-BE49-F238E27FC236}">
                <a16:creationId xmlns:a16="http://schemas.microsoft.com/office/drawing/2014/main" id="{4039FD83-7BE4-424C-B621-60CCBE796BBA}"/>
              </a:ext>
            </a:extLst>
          </p:cNvPr>
          <p:cNvSpPr txBox="1"/>
          <p:nvPr/>
        </p:nvSpPr>
        <p:spPr>
          <a:xfrm>
            <a:off x="6416542" y="5031624"/>
            <a:ext cx="2752092" cy="1492716"/>
          </a:xfrm>
          <a:prstGeom prst="rect">
            <a:avLst/>
          </a:prstGeom>
          <a:solidFill>
            <a:schemeClr val="bg1">
              <a:lumMod val="95000"/>
            </a:schemeClr>
          </a:solidFill>
        </p:spPr>
        <p:txBody>
          <a:bodyPr wrap="square" rtlCol="0">
            <a:spAutoFit/>
          </a:bodyPr>
          <a:lstStyle/>
          <a:p>
            <a:r>
              <a:rPr lang="en-GB" sz="1300"/>
              <a:t>Appeal to shared humanity and humanitarianism; Solidarity-focused messaging; Acknowledge rich country exploitation and colonialism ; Trust in overseas aid organisations highest across segments.</a:t>
            </a:r>
            <a:endParaRPr lang="en-IE" sz="1300"/>
          </a:p>
        </p:txBody>
      </p:sp>
      <p:sp>
        <p:nvSpPr>
          <p:cNvPr id="49" name="TextBox 48">
            <a:extLst>
              <a:ext uri="{FF2B5EF4-FFF2-40B4-BE49-F238E27FC236}">
                <a16:creationId xmlns:a16="http://schemas.microsoft.com/office/drawing/2014/main" id="{2ED0DB03-967E-4379-B74F-96B022350E21}"/>
              </a:ext>
            </a:extLst>
          </p:cNvPr>
          <p:cNvSpPr txBox="1"/>
          <p:nvPr/>
        </p:nvSpPr>
        <p:spPr>
          <a:xfrm>
            <a:off x="9252256" y="5031624"/>
            <a:ext cx="2681254" cy="1292662"/>
          </a:xfrm>
          <a:prstGeom prst="rect">
            <a:avLst/>
          </a:prstGeom>
          <a:solidFill>
            <a:schemeClr val="bg1">
              <a:lumMod val="95000"/>
            </a:schemeClr>
          </a:solidFill>
        </p:spPr>
        <p:txBody>
          <a:bodyPr wrap="square" rtlCol="0">
            <a:spAutoFit/>
          </a:bodyPr>
          <a:lstStyle/>
          <a:p>
            <a:r>
              <a:rPr lang="en-GB" sz="1300"/>
              <a:t>Aligns with national consensus on aid rationale; Position EU/UN as leading comms bodies; Emphasise structured, systematic development approaches; High multilateral trust</a:t>
            </a:r>
            <a:endParaRPr lang="en-IE" sz="1300"/>
          </a:p>
        </p:txBody>
      </p:sp>
      <p:sp>
        <p:nvSpPr>
          <p:cNvPr id="16" name="Parallelogram 15">
            <a:extLst>
              <a:ext uri="{FF2B5EF4-FFF2-40B4-BE49-F238E27FC236}">
                <a16:creationId xmlns:a16="http://schemas.microsoft.com/office/drawing/2014/main" id="{30EACCE4-1161-4D54-BF46-165EB47403AF}"/>
              </a:ext>
            </a:extLst>
          </p:cNvPr>
          <p:cNvSpPr/>
          <p:nvPr/>
        </p:nvSpPr>
        <p:spPr>
          <a:xfrm>
            <a:off x="6372953" y="1132931"/>
            <a:ext cx="2676486" cy="556897"/>
          </a:xfrm>
          <a:prstGeom prst="parallelogram">
            <a:avLst>
              <a:gd name="adj" fmla="val 0"/>
            </a:avLst>
          </a:prstGeom>
          <a:solidFill>
            <a:srgbClr val="1CA0D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144000" rtlCol="0" anchor="ctr" anchorCtr="0"/>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Barlow" panose="00000500000000000000" pitchFamily="2" charset="0"/>
              </a:rPr>
              <a:t>Community Champions</a:t>
            </a:r>
          </a:p>
        </p:txBody>
      </p:sp>
      <p:sp>
        <p:nvSpPr>
          <p:cNvPr id="19" name="Oval 18">
            <a:extLst>
              <a:ext uri="{FF2B5EF4-FFF2-40B4-BE49-F238E27FC236}">
                <a16:creationId xmlns:a16="http://schemas.microsoft.com/office/drawing/2014/main" id="{37B684ED-5C8F-4E1D-947B-4AB4E52F497E}"/>
              </a:ext>
            </a:extLst>
          </p:cNvPr>
          <p:cNvSpPr/>
          <p:nvPr/>
        </p:nvSpPr>
        <p:spPr>
          <a:xfrm>
            <a:off x="6435476" y="877671"/>
            <a:ext cx="543882" cy="370620"/>
          </a:xfrm>
          <a:prstGeom prst="ellipse">
            <a:avLst/>
          </a:prstGeom>
          <a:solidFill>
            <a:srgbClr val="1CA0D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2.</a:t>
            </a:r>
          </a:p>
        </p:txBody>
      </p:sp>
    </p:spTree>
    <p:extLst>
      <p:ext uri="{BB962C8B-B14F-4D97-AF65-F5344CB8AC3E}">
        <p14:creationId xmlns:p14="http://schemas.microsoft.com/office/powerpoint/2010/main" val="2057739349"/>
      </p:ext>
    </p:extLst>
  </p:cSld>
  <p:clrMapOvr>
    <a:masterClrMapping/>
  </p:clrMapOvr>
  <p:transition spd="slow">
    <p:wipe dir="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324276" y="-26360"/>
            <a:ext cx="10515600" cy="1016641"/>
          </a:xfrm>
          <a:prstGeom prst="rect">
            <a:avLst/>
          </a:prstGeom>
          <a:noFill/>
          <a:ln>
            <a:noFill/>
          </a:ln>
        </p:spPr>
        <p:txBody>
          <a:bodyPr spcFirstLastPara="1" wrap="square" lIns="91425" tIns="45700" rIns="91425" bIns="45700" anchor="ctr" anchorCtr="0">
            <a:normAutofit/>
          </a:bodyPr>
          <a:lstStyle/>
          <a:p>
            <a:pPr>
              <a:spcBef>
                <a:spcPct val="0"/>
              </a:spcBef>
              <a:buSzPts val="3600"/>
            </a:pPr>
            <a:r>
              <a:rPr lang="en-US" sz="2500">
                <a:cs typeface="+mn-cs"/>
              </a:rPr>
              <a:t>Segments Targeting Strategy</a:t>
            </a:r>
            <a:endParaRPr lang="pt-BR" sz="2500">
              <a:cs typeface="+mn-cs"/>
            </a:endParaRPr>
          </a:p>
        </p:txBody>
      </p:sp>
      <p:sp>
        <p:nvSpPr>
          <p:cNvPr id="5" name="Rectangle 4">
            <a:extLst>
              <a:ext uri="{FF2B5EF4-FFF2-40B4-BE49-F238E27FC236}">
                <a16:creationId xmlns:a16="http://schemas.microsoft.com/office/drawing/2014/main" id="{F03DD288-9227-42C4-AAE9-0BC9764D7857}"/>
              </a:ext>
            </a:extLst>
          </p:cNvPr>
          <p:cNvSpPr/>
          <p:nvPr/>
        </p:nvSpPr>
        <p:spPr>
          <a:xfrm>
            <a:off x="6393382" y="1840847"/>
            <a:ext cx="2710649" cy="82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32286336-606A-4224-8EAF-C7B3B129DBE0}"/>
              </a:ext>
            </a:extLst>
          </p:cNvPr>
          <p:cNvSpPr/>
          <p:nvPr/>
        </p:nvSpPr>
        <p:spPr>
          <a:xfrm>
            <a:off x="9229131" y="1830056"/>
            <a:ext cx="2710649" cy="82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4A9E760E-F9F4-4144-BA17-A58890362F3C}"/>
              </a:ext>
            </a:extLst>
          </p:cNvPr>
          <p:cNvSpPr/>
          <p:nvPr/>
        </p:nvSpPr>
        <p:spPr>
          <a:xfrm>
            <a:off x="6393382" y="2737858"/>
            <a:ext cx="2731675" cy="100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281AEAC2-6C51-414A-9507-AA49416DCD2D}"/>
              </a:ext>
            </a:extLst>
          </p:cNvPr>
          <p:cNvSpPr/>
          <p:nvPr/>
        </p:nvSpPr>
        <p:spPr>
          <a:xfrm>
            <a:off x="9229131" y="2737858"/>
            <a:ext cx="2731675" cy="100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4947F461-3CA1-4852-B954-7A3D317CAA32}"/>
              </a:ext>
            </a:extLst>
          </p:cNvPr>
          <p:cNvSpPr/>
          <p:nvPr/>
        </p:nvSpPr>
        <p:spPr>
          <a:xfrm>
            <a:off x="6393382" y="3812449"/>
            <a:ext cx="2731676" cy="1312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47973FA8-0157-4CD9-90EF-B2124E3B3B68}"/>
              </a:ext>
            </a:extLst>
          </p:cNvPr>
          <p:cNvSpPr/>
          <p:nvPr/>
        </p:nvSpPr>
        <p:spPr>
          <a:xfrm>
            <a:off x="9229131" y="3812449"/>
            <a:ext cx="2731676" cy="1312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62D7434F-49B9-43C9-842B-A63185AF0CBD}"/>
              </a:ext>
            </a:extLst>
          </p:cNvPr>
          <p:cNvSpPr/>
          <p:nvPr/>
        </p:nvSpPr>
        <p:spPr>
          <a:xfrm>
            <a:off x="3530409" y="2737858"/>
            <a:ext cx="2731675" cy="100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6FBAEC09-678F-43CF-89C4-AC1B1B1552FA}"/>
              </a:ext>
            </a:extLst>
          </p:cNvPr>
          <p:cNvSpPr/>
          <p:nvPr/>
        </p:nvSpPr>
        <p:spPr>
          <a:xfrm>
            <a:off x="3530410" y="3812449"/>
            <a:ext cx="2731676" cy="1312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8DC289B5-90F6-46D1-AA16-4AFEC28F6A8F}"/>
              </a:ext>
            </a:extLst>
          </p:cNvPr>
          <p:cNvSpPr/>
          <p:nvPr/>
        </p:nvSpPr>
        <p:spPr>
          <a:xfrm>
            <a:off x="3530409" y="5177396"/>
            <a:ext cx="2752091" cy="12995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28DD0701-6AEE-4225-978B-CA5BE04E66C0}"/>
              </a:ext>
            </a:extLst>
          </p:cNvPr>
          <p:cNvSpPr/>
          <p:nvPr/>
        </p:nvSpPr>
        <p:spPr>
          <a:xfrm>
            <a:off x="3530409" y="1853343"/>
            <a:ext cx="2710649" cy="82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32A8D1E5-CD38-4AF2-A75A-DACB737A9D02}"/>
              </a:ext>
            </a:extLst>
          </p:cNvPr>
          <p:cNvSpPr/>
          <p:nvPr/>
        </p:nvSpPr>
        <p:spPr>
          <a:xfrm>
            <a:off x="366371" y="3821776"/>
            <a:ext cx="2906290" cy="13123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eaLnBrk="0" fontAlgn="base" hangingPunct="0">
              <a:lnSpc>
                <a:spcPct val="90000"/>
              </a:lnSpc>
              <a:spcBef>
                <a:spcPct val="0"/>
              </a:spcBef>
              <a:spcAft>
                <a:spcPct val="0"/>
              </a:spcAft>
            </a:pPr>
            <a:r>
              <a:rPr lang="en-IE" b="1">
                <a:solidFill>
                  <a:prstClr val="white"/>
                </a:solidFill>
                <a:latin typeface="Arial" panose="020B0604020202020204" pitchFamily="34" charset="0"/>
              </a:rPr>
              <a:t>Socio Cultural Priorities</a:t>
            </a:r>
          </a:p>
        </p:txBody>
      </p:sp>
      <p:sp>
        <p:nvSpPr>
          <p:cNvPr id="16" name="Espaço Reservado para Texto 2">
            <a:extLst>
              <a:ext uri="{FF2B5EF4-FFF2-40B4-BE49-F238E27FC236}">
                <a16:creationId xmlns:a16="http://schemas.microsoft.com/office/drawing/2014/main" id="{9BDE881C-6A82-48C4-80D2-43D9540AF327}"/>
              </a:ext>
            </a:extLst>
          </p:cNvPr>
          <p:cNvSpPr txBox="1">
            <a:spLocks/>
          </p:cNvSpPr>
          <p:nvPr/>
        </p:nvSpPr>
        <p:spPr>
          <a:xfrm>
            <a:off x="324276" y="178670"/>
            <a:ext cx="9417951"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a:p>
        </p:txBody>
      </p:sp>
      <p:sp>
        <p:nvSpPr>
          <p:cNvPr id="17" name="Rectangle 16">
            <a:extLst>
              <a:ext uri="{FF2B5EF4-FFF2-40B4-BE49-F238E27FC236}">
                <a16:creationId xmlns:a16="http://schemas.microsoft.com/office/drawing/2014/main" id="{458D832F-59D3-4D44-BFAC-BA1CD3C20A17}"/>
              </a:ext>
            </a:extLst>
          </p:cNvPr>
          <p:cNvSpPr/>
          <p:nvPr/>
        </p:nvSpPr>
        <p:spPr>
          <a:xfrm>
            <a:off x="366371" y="1850590"/>
            <a:ext cx="2914202" cy="828000"/>
          </a:xfrm>
          <a:prstGeom prst="rect">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Ins="936000" rtlCol="0" anchor="ctr"/>
          <a:lstStyle/>
          <a:p>
            <a:pPr eaLnBrk="0" fontAlgn="base" hangingPunct="0">
              <a:spcBef>
                <a:spcPct val="0"/>
              </a:spcBef>
              <a:spcAft>
                <a:spcPct val="0"/>
              </a:spcAft>
            </a:pPr>
            <a:r>
              <a:rPr lang="en-IE" b="1">
                <a:solidFill>
                  <a:prstClr val="white"/>
                </a:solidFill>
                <a:latin typeface="Arial" panose="020B0604020202020204" pitchFamily="34" charset="0"/>
              </a:rPr>
              <a:t>Bullseye Audience</a:t>
            </a:r>
          </a:p>
        </p:txBody>
      </p:sp>
      <p:sp>
        <p:nvSpPr>
          <p:cNvPr id="18" name="Rectangle 17">
            <a:extLst>
              <a:ext uri="{FF2B5EF4-FFF2-40B4-BE49-F238E27FC236}">
                <a16:creationId xmlns:a16="http://schemas.microsoft.com/office/drawing/2014/main" id="{FC4143E6-F999-4BFC-85A5-AD7C5346F82A}"/>
              </a:ext>
            </a:extLst>
          </p:cNvPr>
          <p:cNvSpPr/>
          <p:nvPr/>
        </p:nvSpPr>
        <p:spPr>
          <a:xfrm>
            <a:off x="366371" y="2737858"/>
            <a:ext cx="2906290" cy="100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eaLnBrk="0" fontAlgn="base" hangingPunct="0">
              <a:lnSpc>
                <a:spcPct val="90000"/>
              </a:lnSpc>
              <a:spcBef>
                <a:spcPct val="0"/>
              </a:spcBef>
              <a:spcAft>
                <a:spcPct val="0"/>
              </a:spcAft>
            </a:pPr>
            <a:r>
              <a:rPr lang="en-IE" b="1">
                <a:solidFill>
                  <a:prstClr val="white"/>
                </a:solidFill>
                <a:latin typeface="Arial" panose="020B0604020202020204" pitchFamily="34" charset="0"/>
              </a:rPr>
              <a:t>Media Channels</a:t>
            </a:r>
          </a:p>
        </p:txBody>
      </p:sp>
      <p:sp>
        <p:nvSpPr>
          <p:cNvPr id="19" name="Rectangle 18">
            <a:extLst>
              <a:ext uri="{FF2B5EF4-FFF2-40B4-BE49-F238E27FC236}">
                <a16:creationId xmlns:a16="http://schemas.microsoft.com/office/drawing/2014/main" id="{F8D110AE-2465-43E0-9118-D2D35EA91089}"/>
              </a:ext>
            </a:extLst>
          </p:cNvPr>
          <p:cNvSpPr/>
          <p:nvPr/>
        </p:nvSpPr>
        <p:spPr>
          <a:xfrm>
            <a:off x="366371" y="5184313"/>
            <a:ext cx="2906290" cy="13780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eaLnBrk="0" fontAlgn="base" hangingPunct="0">
              <a:lnSpc>
                <a:spcPct val="90000"/>
              </a:lnSpc>
              <a:spcBef>
                <a:spcPct val="0"/>
              </a:spcBef>
              <a:spcAft>
                <a:spcPct val="0"/>
              </a:spcAft>
            </a:pPr>
            <a:r>
              <a:rPr lang="en-IE" b="1">
                <a:solidFill>
                  <a:prstClr val="white"/>
                </a:solidFill>
                <a:latin typeface="Arial" panose="020B0604020202020204" pitchFamily="34" charset="0"/>
              </a:rPr>
              <a:t>Overseas Aid – Communications Messaging</a:t>
            </a:r>
          </a:p>
        </p:txBody>
      </p:sp>
      <p:sp>
        <p:nvSpPr>
          <p:cNvPr id="20" name="Parallelogram 19">
            <a:extLst>
              <a:ext uri="{FF2B5EF4-FFF2-40B4-BE49-F238E27FC236}">
                <a16:creationId xmlns:a16="http://schemas.microsoft.com/office/drawing/2014/main" id="{0A01D963-63BF-4DCA-9B6B-5DC14C3846C4}"/>
              </a:ext>
            </a:extLst>
          </p:cNvPr>
          <p:cNvSpPr/>
          <p:nvPr/>
        </p:nvSpPr>
        <p:spPr>
          <a:xfrm>
            <a:off x="3530409" y="1130340"/>
            <a:ext cx="2710649" cy="584781"/>
          </a:xfrm>
          <a:prstGeom prst="parallelogram">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chorCtr="0"/>
          <a:lstStyle/>
          <a:p>
            <a:pPr algn="ctr" eaLnBrk="0" fontAlgn="base" hangingPunct="0">
              <a:lnSpc>
                <a:spcPct val="90000"/>
              </a:lnSpc>
              <a:spcBef>
                <a:spcPct val="0"/>
              </a:spcBef>
              <a:spcAft>
                <a:spcPct val="0"/>
              </a:spcAft>
              <a:defRPr/>
            </a:pPr>
            <a:r>
              <a:rPr lang="en-IE" sz="1600" b="1">
                <a:solidFill>
                  <a:prstClr val="white"/>
                </a:solidFill>
                <a:latin typeface="Arial" panose="020B0604020202020204" pitchFamily="34" charset="0"/>
              </a:rPr>
              <a:t>Pragmatists</a:t>
            </a:r>
          </a:p>
        </p:txBody>
      </p:sp>
      <p:sp>
        <p:nvSpPr>
          <p:cNvPr id="21" name="Parallelogram 20">
            <a:extLst>
              <a:ext uri="{FF2B5EF4-FFF2-40B4-BE49-F238E27FC236}">
                <a16:creationId xmlns:a16="http://schemas.microsoft.com/office/drawing/2014/main" id="{FB39DFAB-95BA-4017-97B2-1CEFC10B0B38}"/>
              </a:ext>
            </a:extLst>
          </p:cNvPr>
          <p:cNvSpPr/>
          <p:nvPr/>
        </p:nvSpPr>
        <p:spPr>
          <a:xfrm>
            <a:off x="6393382" y="1137570"/>
            <a:ext cx="2681254" cy="570320"/>
          </a:xfrm>
          <a:prstGeom prst="parallelogram">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chorCtr="0"/>
          <a:lstStyle/>
          <a:p>
            <a:pPr marR="0" lvl="0" indent="0" algn="ctr" eaLnBrk="0" fontAlgn="base" hangingPunct="0">
              <a:lnSpc>
                <a:spcPct val="90000"/>
              </a:lnSpc>
              <a:spcBef>
                <a:spcPct val="0"/>
              </a:spcBef>
              <a:spcAft>
                <a:spcPct val="0"/>
              </a:spcAft>
              <a:buClrTx/>
              <a:buSzTx/>
              <a:buFontTx/>
              <a:buNone/>
              <a:tabLst/>
              <a:defRPr/>
            </a:pPr>
            <a:r>
              <a:rPr lang="en-IE" sz="1600" b="1">
                <a:solidFill>
                  <a:prstClr val="white"/>
                </a:solidFill>
                <a:latin typeface="Arial" panose="020B0604020202020204" pitchFamily="34" charset="0"/>
              </a:rPr>
              <a:t>Empathisers</a:t>
            </a:r>
          </a:p>
        </p:txBody>
      </p:sp>
      <p:sp>
        <p:nvSpPr>
          <p:cNvPr id="22" name="Parallelogram 21">
            <a:extLst>
              <a:ext uri="{FF2B5EF4-FFF2-40B4-BE49-F238E27FC236}">
                <a16:creationId xmlns:a16="http://schemas.microsoft.com/office/drawing/2014/main" id="{6A0B9344-A872-461E-A005-50672C53944F}"/>
              </a:ext>
            </a:extLst>
          </p:cNvPr>
          <p:cNvSpPr/>
          <p:nvPr/>
        </p:nvSpPr>
        <p:spPr>
          <a:xfrm>
            <a:off x="9229132" y="1128503"/>
            <a:ext cx="2681254" cy="556897"/>
          </a:xfrm>
          <a:prstGeom prst="parallelogram">
            <a:avLst>
              <a:gd name="adj" fmla="val 0"/>
            </a:avLst>
          </a:prstGeom>
          <a:solidFill>
            <a:srgbClr val="9A57C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chorCtr="0"/>
          <a:lstStyle/>
          <a:p>
            <a:pPr algn="ctr" eaLnBrk="0" fontAlgn="base" hangingPunct="0">
              <a:lnSpc>
                <a:spcPct val="90000"/>
              </a:lnSpc>
              <a:spcBef>
                <a:spcPct val="0"/>
              </a:spcBef>
              <a:spcAft>
                <a:spcPct val="0"/>
              </a:spcAft>
              <a:defRPr/>
            </a:pPr>
            <a:r>
              <a:rPr lang="en-IE" sz="1600" b="1">
                <a:solidFill>
                  <a:prstClr val="white"/>
                </a:solidFill>
                <a:latin typeface="Arial" panose="020B0604020202020204" pitchFamily="34" charset="0"/>
              </a:rPr>
              <a:t>Disengaged</a:t>
            </a:r>
          </a:p>
        </p:txBody>
      </p:sp>
      <p:sp>
        <p:nvSpPr>
          <p:cNvPr id="23" name="TextBox 22">
            <a:extLst>
              <a:ext uri="{FF2B5EF4-FFF2-40B4-BE49-F238E27FC236}">
                <a16:creationId xmlns:a16="http://schemas.microsoft.com/office/drawing/2014/main" id="{1FC6119D-C654-472C-B983-B7959DBFDA78}"/>
              </a:ext>
            </a:extLst>
          </p:cNvPr>
          <p:cNvSpPr txBox="1"/>
          <p:nvPr/>
        </p:nvSpPr>
        <p:spPr>
          <a:xfrm>
            <a:off x="3530409" y="1880606"/>
            <a:ext cx="2596233" cy="492443"/>
          </a:xfrm>
          <a:prstGeom prst="rect">
            <a:avLst/>
          </a:prstGeom>
          <a:noFill/>
        </p:spPr>
        <p:txBody>
          <a:bodyPr wrap="square" rtlCol="0">
            <a:spAutoFit/>
          </a:bodyPr>
          <a:lstStyle/>
          <a:p>
            <a:r>
              <a:rPr lang="en-GB" sz="1300"/>
              <a:t>Oldest cohort; Empty nesters; Rural presence</a:t>
            </a:r>
            <a:endParaRPr lang="en-IE" sz="1300"/>
          </a:p>
        </p:txBody>
      </p:sp>
      <p:sp>
        <p:nvSpPr>
          <p:cNvPr id="24" name="TextBox 23">
            <a:extLst>
              <a:ext uri="{FF2B5EF4-FFF2-40B4-BE49-F238E27FC236}">
                <a16:creationId xmlns:a16="http://schemas.microsoft.com/office/drawing/2014/main" id="{0AE96185-3DF2-4517-80DE-DF6C943103EA}"/>
              </a:ext>
            </a:extLst>
          </p:cNvPr>
          <p:cNvSpPr txBox="1"/>
          <p:nvPr/>
        </p:nvSpPr>
        <p:spPr>
          <a:xfrm>
            <a:off x="6393980" y="1853343"/>
            <a:ext cx="2734699" cy="692497"/>
          </a:xfrm>
          <a:prstGeom prst="rect">
            <a:avLst/>
          </a:prstGeom>
          <a:noFill/>
        </p:spPr>
        <p:txBody>
          <a:bodyPr wrap="square" rtlCol="0">
            <a:spAutoFit/>
          </a:bodyPr>
          <a:lstStyle/>
          <a:p>
            <a:r>
              <a:rPr lang="en-GB" sz="1300"/>
              <a:t>Female majority; Rural orientation; Family-focused </a:t>
            </a:r>
            <a:r>
              <a:rPr lang="en-GB" sz="1300" err="1"/>
              <a:t>lifestages</a:t>
            </a:r>
            <a:r>
              <a:rPr lang="en-GB" sz="1300"/>
              <a:t>; Age 35-49 over-represented</a:t>
            </a:r>
            <a:endParaRPr lang="en-US" sz="1300"/>
          </a:p>
        </p:txBody>
      </p:sp>
      <p:sp>
        <p:nvSpPr>
          <p:cNvPr id="25" name="TextBox 24">
            <a:extLst>
              <a:ext uri="{FF2B5EF4-FFF2-40B4-BE49-F238E27FC236}">
                <a16:creationId xmlns:a16="http://schemas.microsoft.com/office/drawing/2014/main" id="{B639036C-8AC8-4B28-8684-21BD344698E5}"/>
              </a:ext>
            </a:extLst>
          </p:cNvPr>
          <p:cNvSpPr txBox="1"/>
          <p:nvPr/>
        </p:nvSpPr>
        <p:spPr>
          <a:xfrm>
            <a:off x="9229131" y="1853343"/>
            <a:ext cx="2596233" cy="692497"/>
          </a:xfrm>
          <a:prstGeom prst="rect">
            <a:avLst/>
          </a:prstGeom>
          <a:noFill/>
        </p:spPr>
        <p:txBody>
          <a:bodyPr wrap="square" rtlCol="0">
            <a:spAutoFit/>
          </a:bodyPr>
          <a:lstStyle/>
          <a:p>
            <a:r>
              <a:rPr lang="en-GB" sz="1300"/>
              <a:t>Male dominated; Working class; Family stages prominent; Middle-aged</a:t>
            </a:r>
            <a:endParaRPr lang="en-US" sz="1300"/>
          </a:p>
        </p:txBody>
      </p:sp>
      <p:sp>
        <p:nvSpPr>
          <p:cNvPr id="26" name="TextBox 25">
            <a:extLst>
              <a:ext uri="{FF2B5EF4-FFF2-40B4-BE49-F238E27FC236}">
                <a16:creationId xmlns:a16="http://schemas.microsoft.com/office/drawing/2014/main" id="{9EF9FF0E-80D8-4991-9A9B-6FA674606FBE}"/>
              </a:ext>
            </a:extLst>
          </p:cNvPr>
          <p:cNvSpPr txBox="1"/>
          <p:nvPr/>
        </p:nvSpPr>
        <p:spPr>
          <a:xfrm>
            <a:off x="3530409" y="2706554"/>
            <a:ext cx="2906290" cy="1092607"/>
          </a:xfrm>
          <a:prstGeom prst="rect">
            <a:avLst/>
          </a:prstGeom>
          <a:noFill/>
        </p:spPr>
        <p:txBody>
          <a:bodyPr wrap="square" rtlCol="0">
            <a:spAutoFit/>
          </a:bodyPr>
          <a:lstStyle/>
          <a:p>
            <a:r>
              <a:rPr lang="en-GB" sz="1300"/>
              <a:t>Traditional media vital with high mentions for all; Social media minimal; TV news most influential; strong believers in government policy &amp; current affairs programming</a:t>
            </a:r>
            <a:endParaRPr lang="en-IE" sz="1300"/>
          </a:p>
        </p:txBody>
      </p:sp>
      <p:sp>
        <p:nvSpPr>
          <p:cNvPr id="27" name="TextBox 26">
            <a:extLst>
              <a:ext uri="{FF2B5EF4-FFF2-40B4-BE49-F238E27FC236}">
                <a16:creationId xmlns:a16="http://schemas.microsoft.com/office/drawing/2014/main" id="{89B0A05A-37AC-400B-9D8F-98E8200AB59A}"/>
              </a:ext>
            </a:extLst>
          </p:cNvPr>
          <p:cNvSpPr txBox="1"/>
          <p:nvPr/>
        </p:nvSpPr>
        <p:spPr>
          <a:xfrm>
            <a:off x="6393382" y="2695773"/>
            <a:ext cx="2759043" cy="892552"/>
          </a:xfrm>
          <a:prstGeom prst="rect">
            <a:avLst/>
          </a:prstGeom>
          <a:noFill/>
        </p:spPr>
        <p:txBody>
          <a:bodyPr wrap="square" rtlCol="0">
            <a:spAutoFit/>
          </a:bodyPr>
          <a:lstStyle/>
          <a:p>
            <a:r>
              <a:rPr lang="en-GB" sz="1300"/>
              <a:t>Social media a primary source with TV still relevant; Family members most influential with friends also shaping views</a:t>
            </a:r>
            <a:endParaRPr lang="en-IE" sz="1300"/>
          </a:p>
        </p:txBody>
      </p:sp>
      <p:sp>
        <p:nvSpPr>
          <p:cNvPr id="28" name="TextBox 27">
            <a:extLst>
              <a:ext uri="{FF2B5EF4-FFF2-40B4-BE49-F238E27FC236}">
                <a16:creationId xmlns:a16="http://schemas.microsoft.com/office/drawing/2014/main" id="{AB07A1DA-78D4-4A11-9755-65CF2D9E79A2}"/>
              </a:ext>
            </a:extLst>
          </p:cNvPr>
          <p:cNvSpPr txBox="1"/>
          <p:nvPr/>
        </p:nvSpPr>
        <p:spPr>
          <a:xfrm>
            <a:off x="9170060" y="2685288"/>
            <a:ext cx="2828789" cy="892552"/>
          </a:xfrm>
          <a:prstGeom prst="rect">
            <a:avLst/>
          </a:prstGeom>
          <a:noFill/>
        </p:spPr>
        <p:txBody>
          <a:bodyPr wrap="square" rtlCol="0">
            <a:spAutoFit/>
          </a:bodyPr>
          <a:lstStyle/>
          <a:p>
            <a:r>
              <a:rPr lang="en-GB" sz="1300"/>
              <a:t>Withdrawn from mainstream sources; Family and friends dominate influence; Social media present; Podcasts gaining ground</a:t>
            </a:r>
            <a:endParaRPr lang="en-IE" sz="1400"/>
          </a:p>
        </p:txBody>
      </p:sp>
      <p:sp>
        <p:nvSpPr>
          <p:cNvPr id="29" name="TextBox 28">
            <a:extLst>
              <a:ext uri="{FF2B5EF4-FFF2-40B4-BE49-F238E27FC236}">
                <a16:creationId xmlns:a16="http://schemas.microsoft.com/office/drawing/2014/main" id="{82B461B9-C361-474F-BB41-35C28AA61A69}"/>
              </a:ext>
            </a:extLst>
          </p:cNvPr>
          <p:cNvSpPr txBox="1"/>
          <p:nvPr/>
        </p:nvSpPr>
        <p:spPr>
          <a:xfrm>
            <a:off x="3530409" y="3812449"/>
            <a:ext cx="2710649" cy="1092607"/>
          </a:xfrm>
          <a:prstGeom prst="rect">
            <a:avLst/>
          </a:prstGeom>
          <a:noFill/>
        </p:spPr>
        <p:txBody>
          <a:bodyPr wrap="square" rtlCol="0">
            <a:spAutoFit/>
          </a:bodyPr>
          <a:lstStyle/>
          <a:p>
            <a:r>
              <a:rPr lang="en-GB" sz="1300"/>
              <a:t>National identity dominant; Accepts diversity benefits; Health services a key concern, with populism all mentioned; Lower cause engagement overall</a:t>
            </a:r>
          </a:p>
        </p:txBody>
      </p:sp>
      <p:sp>
        <p:nvSpPr>
          <p:cNvPr id="30" name="TextBox 29">
            <a:extLst>
              <a:ext uri="{FF2B5EF4-FFF2-40B4-BE49-F238E27FC236}">
                <a16:creationId xmlns:a16="http://schemas.microsoft.com/office/drawing/2014/main" id="{ED4C42AB-6A28-40E8-BC8D-32ED298A307C}"/>
              </a:ext>
            </a:extLst>
          </p:cNvPr>
          <p:cNvSpPr txBox="1"/>
          <p:nvPr/>
        </p:nvSpPr>
        <p:spPr>
          <a:xfrm>
            <a:off x="6393382" y="3812449"/>
            <a:ext cx="2759043" cy="892552"/>
          </a:xfrm>
          <a:prstGeom prst="rect">
            <a:avLst/>
          </a:prstGeom>
          <a:noFill/>
        </p:spPr>
        <p:txBody>
          <a:bodyPr wrap="square" rtlCol="0">
            <a:spAutoFit/>
          </a:bodyPr>
          <a:lstStyle/>
          <a:p>
            <a:r>
              <a:rPr lang="en-GB" sz="1300"/>
              <a:t>Local community identity; Ambivalent on diversity; Financial worries dominate at state- and personal-level</a:t>
            </a:r>
            <a:endParaRPr lang="en-IE" sz="1300"/>
          </a:p>
        </p:txBody>
      </p:sp>
      <p:sp>
        <p:nvSpPr>
          <p:cNvPr id="31" name="TextBox 30">
            <a:extLst>
              <a:ext uri="{FF2B5EF4-FFF2-40B4-BE49-F238E27FC236}">
                <a16:creationId xmlns:a16="http://schemas.microsoft.com/office/drawing/2014/main" id="{71EF0C2D-E2C2-42B3-B814-C7B57E106108}"/>
              </a:ext>
            </a:extLst>
          </p:cNvPr>
          <p:cNvSpPr txBox="1"/>
          <p:nvPr/>
        </p:nvSpPr>
        <p:spPr>
          <a:xfrm>
            <a:off x="9236092" y="3776139"/>
            <a:ext cx="2759044" cy="1092607"/>
          </a:xfrm>
          <a:prstGeom prst="rect">
            <a:avLst/>
          </a:prstGeom>
          <a:noFill/>
        </p:spPr>
        <p:txBody>
          <a:bodyPr wrap="square" rtlCol="0">
            <a:spAutoFit/>
          </a:bodyPr>
          <a:lstStyle/>
          <a:p>
            <a:r>
              <a:rPr lang="en-US" sz="1300"/>
              <a:t>National and local identities; Immigration dominates concerns, with economic worries also clear; Views diversity negatively; Lowest levels of activism</a:t>
            </a:r>
            <a:endParaRPr lang="en-IE" sz="1300"/>
          </a:p>
        </p:txBody>
      </p:sp>
      <p:sp>
        <p:nvSpPr>
          <p:cNvPr id="32" name="TextBox 31">
            <a:extLst>
              <a:ext uri="{FF2B5EF4-FFF2-40B4-BE49-F238E27FC236}">
                <a16:creationId xmlns:a16="http://schemas.microsoft.com/office/drawing/2014/main" id="{B24F1B9F-1600-455C-9F6C-B6B8561E0F96}"/>
              </a:ext>
            </a:extLst>
          </p:cNvPr>
          <p:cNvSpPr txBox="1"/>
          <p:nvPr/>
        </p:nvSpPr>
        <p:spPr>
          <a:xfrm>
            <a:off x="3530408" y="5184313"/>
            <a:ext cx="2906289" cy="1292662"/>
          </a:xfrm>
          <a:prstGeom prst="rect">
            <a:avLst/>
          </a:prstGeom>
          <a:noFill/>
        </p:spPr>
        <p:txBody>
          <a:bodyPr wrap="square" rtlCol="0">
            <a:spAutoFit/>
          </a:bodyPr>
          <a:lstStyle/>
          <a:p>
            <a:r>
              <a:rPr lang="en-GB" sz="1300"/>
              <a:t>Focus on shared humanity and humanitarianism; Does not easily link poverty in developing countries as stemming from Western exploitation; High institutional trust; Focus on practical governance solutions</a:t>
            </a:r>
          </a:p>
        </p:txBody>
      </p:sp>
      <p:sp>
        <p:nvSpPr>
          <p:cNvPr id="3" name="Rectangle 2">
            <a:extLst>
              <a:ext uri="{FF2B5EF4-FFF2-40B4-BE49-F238E27FC236}">
                <a16:creationId xmlns:a16="http://schemas.microsoft.com/office/drawing/2014/main" id="{A2365CA5-AA0B-4976-F5D6-83C32199A311}"/>
              </a:ext>
            </a:extLst>
          </p:cNvPr>
          <p:cNvSpPr/>
          <p:nvPr/>
        </p:nvSpPr>
        <p:spPr>
          <a:xfrm>
            <a:off x="8406876" y="6377725"/>
            <a:ext cx="3588260" cy="3682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TextBox 32">
            <a:extLst>
              <a:ext uri="{FF2B5EF4-FFF2-40B4-BE49-F238E27FC236}">
                <a16:creationId xmlns:a16="http://schemas.microsoft.com/office/drawing/2014/main" id="{DCE7A3AF-8C6B-47FC-AF54-F4A503CFFEB2}"/>
              </a:ext>
            </a:extLst>
          </p:cNvPr>
          <p:cNvSpPr txBox="1"/>
          <p:nvPr/>
        </p:nvSpPr>
        <p:spPr>
          <a:xfrm>
            <a:off x="6393382" y="5177396"/>
            <a:ext cx="2681254" cy="1200329"/>
          </a:xfrm>
          <a:prstGeom prst="rect">
            <a:avLst/>
          </a:prstGeom>
          <a:solidFill>
            <a:schemeClr val="bg1">
              <a:lumMod val="95000"/>
            </a:schemeClr>
          </a:solidFill>
        </p:spPr>
        <p:txBody>
          <a:bodyPr wrap="square" rtlCol="0">
            <a:spAutoFit/>
          </a:bodyPr>
          <a:lstStyle/>
          <a:p>
            <a:r>
              <a:rPr lang="en-GB" sz="1200"/>
              <a:t>Human rights resonates most; Address misconceptions about poverty causes as the segment emphasises local country issues instead of global systems</a:t>
            </a:r>
          </a:p>
          <a:p>
            <a:endParaRPr lang="en-GB" sz="1200"/>
          </a:p>
        </p:txBody>
      </p:sp>
      <p:sp>
        <p:nvSpPr>
          <p:cNvPr id="2" name="Oval 1">
            <a:extLst>
              <a:ext uri="{FF2B5EF4-FFF2-40B4-BE49-F238E27FC236}">
                <a16:creationId xmlns:a16="http://schemas.microsoft.com/office/drawing/2014/main" id="{4FE2B906-1F18-831A-AEF5-C30EFF91F3B1}"/>
              </a:ext>
            </a:extLst>
          </p:cNvPr>
          <p:cNvSpPr/>
          <p:nvPr/>
        </p:nvSpPr>
        <p:spPr>
          <a:xfrm>
            <a:off x="3667364" y="916935"/>
            <a:ext cx="556897" cy="556897"/>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4.</a:t>
            </a:r>
          </a:p>
        </p:txBody>
      </p:sp>
      <p:sp>
        <p:nvSpPr>
          <p:cNvPr id="34" name="TextBox 33">
            <a:extLst>
              <a:ext uri="{FF2B5EF4-FFF2-40B4-BE49-F238E27FC236}">
                <a16:creationId xmlns:a16="http://schemas.microsoft.com/office/drawing/2014/main" id="{DBAC467E-9010-40C0-908D-A859BADC165D}"/>
              </a:ext>
            </a:extLst>
          </p:cNvPr>
          <p:cNvSpPr txBox="1"/>
          <p:nvPr/>
        </p:nvSpPr>
        <p:spPr>
          <a:xfrm>
            <a:off x="9229130" y="5177396"/>
            <a:ext cx="2710649" cy="1492716"/>
          </a:xfrm>
          <a:prstGeom prst="rect">
            <a:avLst/>
          </a:prstGeom>
          <a:solidFill>
            <a:schemeClr val="bg1">
              <a:lumMod val="95000"/>
            </a:schemeClr>
          </a:solidFill>
        </p:spPr>
        <p:txBody>
          <a:bodyPr wrap="square" rtlCol="0">
            <a:spAutoFit/>
          </a:bodyPr>
          <a:lstStyle/>
          <a:p>
            <a:r>
              <a:rPr lang="en-GB" sz="1300"/>
              <a:t>Highly challenging segment - unsympathetic to developing country poverty; Deep institutional distrust; Focus on addressing core misconceptions and avoid traditional institutional messaging channels</a:t>
            </a:r>
            <a:endParaRPr lang="en-IE" sz="1300"/>
          </a:p>
        </p:txBody>
      </p:sp>
      <p:sp>
        <p:nvSpPr>
          <p:cNvPr id="4" name="Oval 3">
            <a:extLst>
              <a:ext uri="{FF2B5EF4-FFF2-40B4-BE49-F238E27FC236}">
                <a16:creationId xmlns:a16="http://schemas.microsoft.com/office/drawing/2014/main" id="{51D80B8C-F41F-E902-AE91-A47A6E2930F6}"/>
              </a:ext>
            </a:extLst>
          </p:cNvPr>
          <p:cNvSpPr/>
          <p:nvPr/>
        </p:nvSpPr>
        <p:spPr>
          <a:xfrm>
            <a:off x="6509907" y="857523"/>
            <a:ext cx="556897" cy="556897"/>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5.</a:t>
            </a:r>
          </a:p>
        </p:txBody>
      </p:sp>
      <p:sp>
        <p:nvSpPr>
          <p:cNvPr id="35" name="Oval 34">
            <a:extLst>
              <a:ext uri="{FF2B5EF4-FFF2-40B4-BE49-F238E27FC236}">
                <a16:creationId xmlns:a16="http://schemas.microsoft.com/office/drawing/2014/main" id="{58A7BA42-E3F9-BC57-3F74-6AAEAD46B11F}"/>
              </a:ext>
            </a:extLst>
          </p:cNvPr>
          <p:cNvSpPr/>
          <p:nvPr/>
        </p:nvSpPr>
        <p:spPr>
          <a:xfrm>
            <a:off x="9359219" y="856488"/>
            <a:ext cx="556897" cy="556897"/>
          </a:xfrm>
          <a:prstGeom prst="ellipse">
            <a:avLst/>
          </a:prstGeom>
          <a:solidFill>
            <a:srgbClr val="84329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6.</a:t>
            </a:r>
          </a:p>
        </p:txBody>
      </p:sp>
    </p:spTree>
    <p:extLst>
      <p:ext uri="{BB962C8B-B14F-4D97-AF65-F5344CB8AC3E}">
        <p14:creationId xmlns:p14="http://schemas.microsoft.com/office/powerpoint/2010/main" val="44336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close up of an animal&#10;&#10;Description automatically generated">
            <a:extLst>
              <a:ext uri="{FF2B5EF4-FFF2-40B4-BE49-F238E27FC236}">
                <a16:creationId xmlns:a16="http://schemas.microsoft.com/office/drawing/2014/main" id="{9214D736-2030-421D-AF9A-83E6B9808DB9}"/>
              </a:ext>
            </a:extLst>
          </p:cNvPr>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27822" y="4699753"/>
            <a:ext cx="552358" cy="736476"/>
          </a:xfrm>
          <a:prstGeom prst="rect">
            <a:avLst/>
          </a:prstGeom>
        </p:spPr>
      </p:pic>
      <p:pic>
        <p:nvPicPr>
          <p:cNvPr id="24" name="Graphic 5">
            <a:extLst>
              <a:ext uri="{FF2B5EF4-FFF2-40B4-BE49-F238E27FC236}">
                <a16:creationId xmlns:a16="http://schemas.microsoft.com/office/drawing/2014/main" id="{D7312E9D-2F08-3DF3-858B-AB32E3ECF826}"/>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201256" y="6372556"/>
            <a:ext cx="722170" cy="342080"/>
          </a:xfrm>
          <a:prstGeom prst="rect">
            <a:avLst/>
          </a:prstGeom>
        </p:spPr>
      </p:pic>
      <p:graphicFrame>
        <p:nvGraphicFramePr>
          <p:cNvPr id="29" name="Chart 28">
            <a:extLst>
              <a:ext uri="{FF2B5EF4-FFF2-40B4-BE49-F238E27FC236}">
                <a16:creationId xmlns:a16="http://schemas.microsoft.com/office/drawing/2014/main" id="{DE522240-0957-4862-A216-0D1F41129A40}"/>
              </a:ext>
            </a:extLst>
          </p:cNvPr>
          <p:cNvGraphicFramePr/>
          <p:nvPr>
            <p:custDataLst>
              <p:tags r:id="rId2"/>
            </p:custDataLst>
          </p:nvPr>
        </p:nvGraphicFramePr>
        <p:xfrm>
          <a:off x="961580" y="1766953"/>
          <a:ext cx="2515045" cy="2676601"/>
        </p:xfrm>
        <a:graphic>
          <a:graphicData uri="http://schemas.openxmlformats.org/drawingml/2006/chart">
            <c:chart xmlns:c="http://schemas.openxmlformats.org/drawingml/2006/chart" xmlns:r="http://schemas.openxmlformats.org/officeDocument/2006/relationships" r:id="rId7"/>
          </a:graphicData>
        </a:graphic>
      </p:graphicFrame>
      <p:sp>
        <p:nvSpPr>
          <p:cNvPr id="31" name="TextBox 13">
            <a:extLst>
              <a:ext uri="{FF2B5EF4-FFF2-40B4-BE49-F238E27FC236}">
                <a16:creationId xmlns:a16="http://schemas.microsoft.com/office/drawing/2014/main" id="{07688418-EDEF-4850-AD5D-895A16BEDD1A}"/>
              </a:ext>
            </a:extLst>
          </p:cNvPr>
          <p:cNvSpPr txBox="1">
            <a:spLocks noChangeArrowheads="1"/>
          </p:cNvSpPr>
          <p:nvPr/>
        </p:nvSpPr>
        <p:spPr bwMode="auto">
          <a:xfrm>
            <a:off x="549106" y="4322414"/>
            <a:ext cx="2304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tabLst>
                <a:tab pos="1616075" algn="ctr"/>
              </a:tabLst>
              <a:defRPr sz="1200">
                <a:solidFill>
                  <a:schemeClr val="tx1"/>
                </a:solidFill>
                <a:latin typeface="Trebuchet MS" pitchFamily="34" charset="0"/>
                <a:cs typeface="Arial" pitchFamily="34" charset="0"/>
              </a:defRPr>
            </a:lvl1pPr>
            <a:lvl2pPr>
              <a:tabLst>
                <a:tab pos="1616075" algn="ctr"/>
              </a:tabLst>
              <a:defRPr sz="1200">
                <a:solidFill>
                  <a:schemeClr val="tx1"/>
                </a:solidFill>
                <a:latin typeface="Trebuchet MS" pitchFamily="34" charset="0"/>
                <a:cs typeface="Arial" pitchFamily="34" charset="0"/>
              </a:defRPr>
            </a:lvl2pPr>
            <a:lvl3pPr>
              <a:tabLst>
                <a:tab pos="1616075" algn="ctr"/>
              </a:tabLst>
              <a:defRPr sz="1200">
                <a:solidFill>
                  <a:schemeClr val="tx1"/>
                </a:solidFill>
                <a:latin typeface="Trebuchet MS" pitchFamily="34" charset="0"/>
                <a:cs typeface="Arial" pitchFamily="34" charset="0"/>
              </a:defRPr>
            </a:lvl3pPr>
            <a:lvl4pPr>
              <a:tabLst>
                <a:tab pos="1616075" algn="ctr"/>
              </a:tabLst>
              <a:defRPr sz="1200">
                <a:solidFill>
                  <a:schemeClr val="tx1"/>
                </a:solidFill>
                <a:latin typeface="Trebuchet MS" pitchFamily="34" charset="0"/>
                <a:cs typeface="Arial" pitchFamily="34" charset="0"/>
              </a:defRPr>
            </a:lvl4pPr>
            <a:lvl5pPr>
              <a:tabLst>
                <a:tab pos="1616075" algn="ctr"/>
              </a:tabLst>
              <a:defRPr sz="1200">
                <a:solidFill>
                  <a:schemeClr val="tx1"/>
                </a:solidFill>
                <a:latin typeface="Trebuchet MS" pitchFamily="34" charset="0"/>
                <a:cs typeface="Arial" pitchFamily="34" charset="0"/>
              </a:defRPr>
            </a:lvl5pPr>
            <a:lvl6pPr marL="2284413" indent="1588" eaLnBrk="0" fontAlgn="base" hangingPunct="0">
              <a:spcBef>
                <a:spcPct val="0"/>
              </a:spcBef>
              <a:spcAft>
                <a:spcPct val="0"/>
              </a:spcAft>
              <a:tabLst>
                <a:tab pos="1616075" algn="ctr"/>
              </a:tabLst>
              <a:defRPr sz="1200">
                <a:solidFill>
                  <a:schemeClr val="tx1"/>
                </a:solidFill>
                <a:latin typeface="Trebuchet MS" pitchFamily="34" charset="0"/>
                <a:cs typeface="Arial" pitchFamily="34" charset="0"/>
              </a:defRPr>
            </a:lvl6pPr>
            <a:lvl7pPr marL="2741613" indent="1588" eaLnBrk="0" fontAlgn="base" hangingPunct="0">
              <a:spcBef>
                <a:spcPct val="0"/>
              </a:spcBef>
              <a:spcAft>
                <a:spcPct val="0"/>
              </a:spcAft>
              <a:tabLst>
                <a:tab pos="1616075" algn="ctr"/>
              </a:tabLst>
              <a:defRPr sz="1200">
                <a:solidFill>
                  <a:schemeClr val="tx1"/>
                </a:solidFill>
                <a:latin typeface="Trebuchet MS" pitchFamily="34" charset="0"/>
                <a:cs typeface="Arial" pitchFamily="34" charset="0"/>
              </a:defRPr>
            </a:lvl7pPr>
            <a:lvl8pPr marL="3198813" indent="1588" eaLnBrk="0" fontAlgn="base" hangingPunct="0">
              <a:spcBef>
                <a:spcPct val="0"/>
              </a:spcBef>
              <a:spcAft>
                <a:spcPct val="0"/>
              </a:spcAft>
              <a:tabLst>
                <a:tab pos="1616075" algn="ctr"/>
              </a:tabLst>
              <a:defRPr sz="1200">
                <a:solidFill>
                  <a:schemeClr val="tx1"/>
                </a:solidFill>
                <a:latin typeface="Trebuchet MS" pitchFamily="34" charset="0"/>
                <a:cs typeface="Arial" pitchFamily="34" charset="0"/>
              </a:defRPr>
            </a:lvl8pPr>
            <a:lvl9pPr marL="3656013" indent="1588" eaLnBrk="0" fontAlgn="base" hangingPunct="0">
              <a:spcBef>
                <a:spcPct val="0"/>
              </a:spcBef>
              <a:spcAft>
                <a:spcPct val="0"/>
              </a:spcAft>
              <a:tabLst>
                <a:tab pos="1616075" algn="ctr"/>
              </a:tabLst>
              <a:defRPr sz="1200">
                <a:solidFill>
                  <a:schemeClr val="tx1"/>
                </a:solidFill>
                <a:latin typeface="Trebuchet MS"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1616075" algn="ctr"/>
              </a:tabLst>
              <a:defRPr/>
            </a:pPr>
            <a:r>
              <a:rPr kumimoji="0" lang="en-IE" altLang="en-US" sz="1200" b="1" i="0" u="none" strike="noStrike" kern="1200" cap="none" spc="0" normalizeH="0" baseline="0" noProof="0">
                <a:ln>
                  <a:noFill/>
                </a:ln>
                <a:solidFill>
                  <a:srgbClr val="000000">
                    <a:lumMod val="65000"/>
                    <a:lumOff val="35000"/>
                  </a:srgbClr>
                </a:solidFill>
                <a:effectLst/>
                <a:uLnTx/>
                <a:uFillTx/>
                <a:latin typeface="Barlow"/>
                <a:ea typeface="+mn-ea"/>
                <a:cs typeface="Arial"/>
              </a:rPr>
              <a:t>Net Diff (GAP)</a:t>
            </a:r>
            <a:r>
              <a:rPr kumimoji="0" lang="en-IE" altLang="en-US" sz="1200" b="1" i="0" u="none" strike="noStrike" kern="1200" cap="none" spc="0" normalizeH="0" baseline="0" noProof="0">
                <a:ln>
                  <a:noFill/>
                </a:ln>
                <a:solidFill>
                  <a:srgbClr val="E50158">
                    <a:lumMod val="50000"/>
                  </a:srgbClr>
                </a:solidFill>
                <a:effectLst/>
                <a:uLnTx/>
                <a:uFillTx/>
                <a:latin typeface="Barlow"/>
                <a:ea typeface="+mn-ea"/>
                <a:cs typeface="Arial"/>
              </a:rPr>
              <a:t>	</a:t>
            </a:r>
            <a:r>
              <a:rPr kumimoji="0" lang="en-IE" altLang="en-US" sz="1200" b="1" i="0" u="none" strike="noStrike" kern="1200" cap="none" spc="0" normalizeH="0" baseline="0" noProof="0">
                <a:ln>
                  <a:noFill/>
                </a:ln>
                <a:solidFill>
                  <a:srgbClr val="E50158"/>
                </a:solidFill>
                <a:effectLst/>
                <a:uLnTx/>
                <a:uFillTx/>
                <a:latin typeface="Barlow"/>
                <a:ea typeface="+mn-ea"/>
                <a:cs typeface="Arial"/>
              </a:rPr>
              <a:t>-23%</a:t>
            </a:r>
            <a:endParaRPr kumimoji="0" lang="en-IE" altLang="en-US" sz="1200" b="1" i="0" u="none" strike="noStrike" kern="1200" cap="none" spc="0" normalizeH="0" baseline="0" noProof="0">
              <a:ln>
                <a:noFill/>
              </a:ln>
              <a:solidFill>
                <a:srgbClr val="E50158"/>
              </a:solidFill>
              <a:effectLst/>
              <a:uLnTx/>
              <a:uFillTx/>
              <a:latin typeface="Barlow"/>
              <a:ea typeface="+mn-ea"/>
              <a:cs typeface="Arial" pitchFamily="34" charset="0"/>
            </a:endParaRPr>
          </a:p>
        </p:txBody>
      </p:sp>
      <p:sp>
        <p:nvSpPr>
          <p:cNvPr id="6" name="Text Placeholder 5">
            <a:extLst>
              <a:ext uri="{FF2B5EF4-FFF2-40B4-BE49-F238E27FC236}">
                <a16:creationId xmlns:a16="http://schemas.microsoft.com/office/drawing/2014/main" id="{37AE3DF8-DFB0-4605-ACD1-FAFD8A0C4703}"/>
              </a:ext>
            </a:extLst>
          </p:cNvPr>
          <p:cNvSpPr>
            <a:spLocks noGrp="1"/>
          </p:cNvSpPr>
          <p:nvPr>
            <p:ph type="body" sz="quarter" idx="4294967295"/>
          </p:nvPr>
        </p:nvSpPr>
        <p:spPr>
          <a:xfrm>
            <a:off x="3949845" y="6549152"/>
            <a:ext cx="6762234" cy="285750"/>
          </a:xfrm>
        </p:spPr>
        <p:txBody>
          <a:bodyPr>
            <a:noAutofit/>
          </a:bodyPr>
          <a:lstStyle/>
          <a:p>
            <a:r>
              <a:rPr lang="en-IE" sz="900"/>
              <a:t>Q.5  Do you expect your income in the next year, after inflation and taxes, to be higher, lower or the same as in the last twelve months?</a:t>
            </a:r>
          </a:p>
          <a:p>
            <a:endParaRPr lang="en-IE" sz="900"/>
          </a:p>
        </p:txBody>
      </p:sp>
      <p:graphicFrame>
        <p:nvGraphicFramePr>
          <p:cNvPr id="30" name="Table 29">
            <a:extLst>
              <a:ext uri="{FF2B5EF4-FFF2-40B4-BE49-F238E27FC236}">
                <a16:creationId xmlns:a16="http://schemas.microsoft.com/office/drawing/2014/main" id="{8337CCB3-57A3-4A83-9A96-32BF72E07819}"/>
              </a:ext>
            </a:extLst>
          </p:cNvPr>
          <p:cNvGraphicFramePr>
            <a:graphicFrameLocks noGrp="1"/>
          </p:cNvGraphicFramePr>
          <p:nvPr/>
        </p:nvGraphicFramePr>
        <p:xfrm>
          <a:off x="493324" y="1919897"/>
          <a:ext cx="1240642" cy="2385853"/>
        </p:xfrm>
        <a:graphic>
          <a:graphicData uri="http://schemas.openxmlformats.org/drawingml/2006/table">
            <a:tbl>
              <a:tblPr>
                <a:tableStyleId>{5C22544A-7EE6-4342-B048-85BDC9FD1C3A}</a:tableStyleId>
              </a:tblPr>
              <a:tblGrid>
                <a:gridCol w="1240642">
                  <a:extLst>
                    <a:ext uri="{9D8B030D-6E8A-4147-A177-3AD203B41FA5}">
                      <a16:colId xmlns:a16="http://schemas.microsoft.com/office/drawing/2014/main" val="20000"/>
                    </a:ext>
                  </a:extLst>
                </a:gridCol>
              </a:tblGrid>
              <a:tr h="451828">
                <a:tc>
                  <a:txBody>
                    <a:bodyPr/>
                    <a:lstStyle/>
                    <a:p>
                      <a:pPr algn="r" fontAlgn="b"/>
                      <a:r>
                        <a:rPr lang="en-IE" sz="1200" b="0" i="0" u="none" strike="noStrike">
                          <a:solidFill>
                            <a:schemeClr val="accent1">
                              <a:lumMod val="75000"/>
                            </a:schemeClr>
                          </a:solidFill>
                          <a:effectLst/>
                          <a:latin typeface="+mn-lt"/>
                          <a:cs typeface="Calibri" panose="020F0502020204030204" pitchFamily="34" charset="0"/>
                        </a:rPr>
                        <a:t>Higher</a:t>
                      </a:r>
                    </a:p>
                  </a:txBody>
                  <a:tcPr marL="8637" marR="8637" marT="8637"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62025">
                <a:tc>
                  <a:txBody>
                    <a:bodyPr/>
                    <a:lstStyle/>
                    <a:p>
                      <a:pPr algn="r" fontAlgn="b"/>
                      <a:r>
                        <a:rPr lang="en-IE" sz="1200" b="0" u="none" strike="noStrike">
                          <a:solidFill>
                            <a:schemeClr val="bg1">
                              <a:lumMod val="50000"/>
                            </a:schemeClr>
                          </a:solidFill>
                          <a:effectLst/>
                          <a:latin typeface="+mn-lt"/>
                          <a:cs typeface="Calibri" panose="020F0502020204030204" pitchFamily="34" charset="0"/>
                        </a:rPr>
                        <a:t>The same</a:t>
                      </a:r>
                      <a:endParaRPr lang="en-IE" sz="1200" b="0" i="0" u="none" strike="noStrike">
                        <a:solidFill>
                          <a:schemeClr val="bg1">
                            <a:lumMod val="50000"/>
                          </a:schemeClr>
                        </a:solidFill>
                        <a:effectLst/>
                        <a:latin typeface="+mn-lt"/>
                        <a:cs typeface="Calibri" panose="020F0502020204030204" pitchFamily="34" charset="0"/>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72000">
                <a:tc>
                  <a:txBody>
                    <a:bodyPr/>
                    <a:lstStyle/>
                    <a:p>
                      <a:pPr algn="r" fontAlgn="b"/>
                      <a:r>
                        <a:rPr lang="en-IE" sz="1200" b="0" u="none" strike="noStrike">
                          <a:solidFill>
                            <a:schemeClr val="accent5">
                              <a:lumMod val="90000"/>
                            </a:schemeClr>
                          </a:solidFill>
                          <a:effectLst/>
                          <a:latin typeface="+mn-lt"/>
                          <a:cs typeface="Calibri" panose="020F0502020204030204" pitchFamily="34" charset="0"/>
                        </a:rPr>
                        <a:t>Lower</a:t>
                      </a:r>
                      <a:endParaRPr lang="en-IE" sz="1200" b="0" i="0" u="none" strike="noStrike">
                        <a:solidFill>
                          <a:schemeClr val="accent5">
                            <a:lumMod val="90000"/>
                          </a:schemeClr>
                        </a:solidFill>
                        <a:effectLst/>
                        <a:latin typeface="+mn-lt"/>
                        <a:cs typeface="Calibri" panose="020F0502020204030204" pitchFamily="34" charset="0"/>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2" name="TextBox 31">
            <a:extLst>
              <a:ext uri="{FF2B5EF4-FFF2-40B4-BE49-F238E27FC236}">
                <a16:creationId xmlns:a16="http://schemas.microsoft.com/office/drawing/2014/main" id="{D35D0AA6-BB5F-4F6F-AAA4-94696895E544}"/>
              </a:ext>
            </a:extLst>
          </p:cNvPr>
          <p:cNvSpPr txBox="1"/>
          <p:nvPr/>
        </p:nvSpPr>
        <p:spPr>
          <a:xfrm>
            <a:off x="1809750" y="1232123"/>
            <a:ext cx="8107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a:ln>
                  <a:noFill/>
                </a:ln>
                <a:solidFill>
                  <a:srgbClr val="000000">
                    <a:lumMod val="75000"/>
                    <a:lumOff val="25000"/>
                  </a:srgbClr>
                </a:solidFill>
                <a:effectLst/>
                <a:uLnTx/>
                <a:uFillTx/>
                <a:latin typeface="Barlow"/>
                <a:ea typeface="+mn-ea"/>
                <a:cs typeface="+mn-cs"/>
              </a:rPr>
              <a:t>March</a:t>
            </a:r>
            <a:br>
              <a:rPr kumimoji="0" lang="en-IE" sz="1200" b="1" i="0" u="none" strike="noStrike" kern="1200" cap="none" spc="0" normalizeH="0" baseline="0" noProof="0">
                <a:ln>
                  <a:noFill/>
                </a:ln>
                <a:solidFill>
                  <a:srgbClr val="000000">
                    <a:lumMod val="75000"/>
                    <a:lumOff val="25000"/>
                  </a:srgbClr>
                </a:solidFill>
                <a:effectLst/>
                <a:uLnTx/>
                <a:uFillTx/>
                <a:latin typeface="Barlow"/>
                <a:ea typeface="+mn-ea"/>
                <a:cs typeface="+mn-cs"/>
              </a:rPr>
            </a:br>
            <a:r>
              <a:rPr kumimoji="0" lang="en-IE" sz="1200" b="1" i="0" u="none" strike="noStrike" kern="1200" cap="none" spc="0" normalizeH="0" baseline="0" noProof="0">
                <a:ln>
                  <a:noFill/>
                </a:ln>
                <a:solidFill>
                  <a:srgbClr val="000000">
                    <a:lumMod val="75000"/>
                    <a:lumOff val="25000"/>
                  </a:srgbClr>
                </a:solidFill>
                <a:effectLst/>
                <a:uLnTx/>
                <a:uFillTx/>
                <a:latin typeface="Barlow"/>
                <a:ea typeface="+mn-ea"/>
                <a:cs typeface="+mn-cs"/>
              </a:rPr>
              <a:t>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a:ln>
                  <a:noFill/>
                </a:ln>
                <a:solidFill>
                  <a:srgbClr val="000000">
                    <a:lumMod val="75000"/>
                    <a:lumOff val="25000"/>
                  </a:srgbClr>
                </a:solidFill>
                <a:effectLst/>
                <a:uLnTx/>
                <a:uFillTx/>
                <a:latin typeface="Barlow"/>
                <a:ea typeface="+mn-ea"/>
                <a:cs typeface="+mn-cs"/>
              </a:rPr>
              <a:t>%</a:t>
            </a:r>
          </a:p>
        </p:txBody>
      </p:sp>
      <p:graphicFrame>
        <p:nvGraphicFramePr>
          <p:cNvPr id="18" name="Content Placeholder 5">
            <a:extLst>
              <a:ext uri="{FF2B5EF4-FFF2-40B4-BE49-F238E27FC236}">
                <a16:creationId xmlns:a16="http://schemas.microsoft.com/office/drawing/2014/main" id="{D6FF8F30-3FC8-4EDD-A4EF-A358DBE61B98}"/>
              </a:ext>
            </a:extLst>
          </p:cNvPr>
          <p:cNvGraphicFramePr>
            <a:graphicFrameLocks/>
          </p:cNvGraphicFramePr>
          <p:nvPr/>
        </p:nvGraphicFramePr>
        <p:xfrm>
          <a:off x="2744549" y="1364197"/>
          <a:ext cx="8919270" cy="3084342"/>
        </p:xfrm>
        <a:graphic>
          <a:graphicData uri="http://schemas.openxmlformats.org/drawingml/2006/chart">
            <c:chart xmlns:c="http://schemas.openxmlformats.org/drawingml/2006/chart" xmlns:r="http://schemas.openxmlformats.org/officeDocument/2006/relationships" r:id="rId8"/>
          </a:graphicData>
        </a:graphic>
      </p:graphicFrame>
      <p:sp>
        <p:nvSpPr>
          <p:cNvPr id="10" name="Title 1">
            <a:extLst>
              <a:ext uri="{FF2B5EF4-FFF2-40B4-BE49-F238E27FC236}">
                <a16:creationId xmlns:a16="http://schemas.microsoft.com/office/drawing/2014/main" id="{D1D14778-2543-A15A-7576-1DC539CD1306}"/>
              </a:ext>
            </a:extLst>
          </p:cNvPr>
          <p:cNvSpPr txBox="1">
            <a:spLocks/>
          </p:cNvSpPr>
          <p:nvPr/>
        </p:nvSpPr>
        <p:spPr>
          <a:xfrm>
            <a:off x="296062" y="227484"/>
            <a:ext cx="11401134" cy="77559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Barlow"/>
                <a:ea typeface="+mj-ea"/>
                <a:cs typeface="Arial"/>
              </a:rPr>
              <a:t>Just over one in five feel their disposable income will improve this year; Nearly half are less confident. The net gap is at its highest level since June 2023</a:t>
            </a:r>
          </a:p>
        </p:txBody>
      </p:sp>
      <p:pic>
        <p:nvPicPr>
          <p:cNvPr id="7" name="Graphic 6" descr="Badge Question Mark with solid fill">
            <a:extLst>
              <a:ext uri="{FF2B5EF4-FFF2-40B4-BE49-F238E27FC236}">
                <a16:creationId xmlns:a16="http://schemas.microsoft.com/office/drawing/2014/main" id="{D3C30B47-59BF-7454-0A17-533476988CE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18120" y="6458739"/>
            <a:ext cx="251637" cy="251637"/>
          </a:xfrm>
          <a:prstGeom prst="rect">
            <a:avLst/>
          </a:prstGeom>
        </p:spPr>
      </p:pic>
      <p:sp>
        <p:nvSpPr>
          <p:cNvPr id="3" name="Classification">
            <a:extLst>
              <a:ext uri="{FF2B5EF4-FFF2-40B4-BE49-F238E27FC236}">
                <a16:creationId xmlns:a16="http://schemas.microsoft.com/office/drawing/2014/main" id="{B4439A53-78D1-FD67-E43A-FFA1A46DF8CA}"/>
              </a:ext>
              <a:ext uri="{C183D7F6-B498-43B3-948B-1728B52AA6E4}">
                <adec:decorative xmlns:adec="http://schemas.microsoft.com/office/drawing/2017/decorative" val="1"/>
              </a:ext>
            </a:extLst>
          </p:cNvPr>
          <p:cNvSpPr txBox="1">
            <a:spLocks/>
          </p:cNvSpPr>
          <p:nvPr/>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Barlow"/>
                <a:ea typeface="+mn-ea"/>
                <a:cs typeface="+mn-cs"/>
              </a:rPr>
              <a:t>© Ipsos B&amp;A | Consumer Confidence | March 2026 |  Public </a:t>
            </a:r>
            <a:endParaRPr kumimoji="0" lang="en-IE" sz="800" b="0" i="0" u="none" strike="noStrike" kern="1200" cap="none" spc="0" normalizeH="0" baseline="0" noProof="0">
              <a:ln>
                <a:noFill/>
              </a:ln>
              <a:solidFill>
                <a:srgbClr val="000000"/>
              </a:solidFill>
              <a:effectLst/>
              <a:uLnTx/>
              <a:uFillTx/>
              <a:latin typeface="Barlow"/>
              <a:ea typeface="+mn-ea"/>
              <a:cs typeface="+mn-cs"/>
            </a:endParaRPr>
          </a:p>
        </p:txBody>
      </p:sp>
      <p:sp>
        <p:nvSpPr>
          <p:cNvPr id="8" name="Oval 7">
            <a:extLst>
              <a:ext uri="{FF2B5EF4-FFF2-40B4-BE49-F238E27FC236}">
                <a16:creationId xmlns:a16="http://schemas.microsoft.com/office/drawing/2014/main" id="{37197306-7C44-CC69-C559-D0D73A969F56}"/>
              </a:ext>
            </a:extLst>
          </p:cNvPr>
          <p:cNvSpPr/>
          <p:nvPr/>
        </p:nvSpPr>
        <p:spPr>
          <a:xfrm>
            <a:off x="2038460" y="3560160"/>
            <a:ext cx="353327" cy="38336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Barlow"/>
              <a:ea typeface="+mn-ea"/>
              <a:cs typeface="+mn-cs"/>
            </a:endParaRPr>
          </a:p>
        </p:txBody>
      </p:sp>
      <p:sp>
        <p:nvSpPr>
          <p:cNvPr id="16" name="Text Placeholder 4">
            <a:extLst>
              <a:ext uri="{FF2B5EF4-FFF2-40B4-BE49-F238E27FC236}">
                <a16:creationId xmlns:a16="http://schemas.microsoft.com/office/drawing/2014/main" id="{D0C95F50-A72C-F630-CD26-A41586D204A8}"/>
              </a:ext>
            </a:extLst>
          </p:cNvPr>
          <p:cNvSpPr txBox="1">
            <a:spLocks/>
          </p:cNvSpPr>
          <p:nvPr/>
        </p:nvSpPr>
        <p:spPr>
          <a:xfrm>
            <a:off x="296062" y="904478"/>
            <a:ext cx="1510264" cy="221727"/>
          </a:xfrm>
          <a:prstGeom prst="rect">
            <a:avLst/>
          </a:prstGeom>
        </p:spPr>
        <p:txBody>
          <a:bodyPr vert="horz" wrap="square" lIns="0" tIns="0" rIns="0" bIns="0" rtlCol="0" anchor="b">
            <a:spAutoFit/>
          </a:bodyPr>
          <a:lstStyle>
            <a:lvl1pPr marL="0" indent="0" algn="r" defTabSz="914400" rtl="0" eaLnBrk="1" latinLnBrk="0" hangingPunct="1">
              <a:lnSpc>
                <a:spcPct val="115000"/>
              </a:lnSpc>
              <a:spcBef>
                <a:spcPts val="400"/>
              </a:spcBef>
              <a:spcAft>
                <a:spcPts val="400"/>
              </a:spcAft>
              <a:buSzPct val="100000"/>
              <a:buFont typeface="Wingdings 2" panose="05020102010507070707" pitchFamily="18" charset="2"/>
              <a:buNone/>
              <a:defRPr sz="800" b="0" i="1" kern="1200">
                <a:solidFill>
                  <a:schemeClr val="tx1">
                    <a:lumMod val="75000"/>
                    <a:lumOff val="25000"/>
                  </a:schemeClr>
                </a:solidFill>
                <a:latin typeface="+mn-lt"/>
                <a:ea typeface="+mn-ea"/>
                <a:cs typeface="+mn-cs"/>
              </a:defRPr>
            </a:lvl1pPr>
            <a:lvl2pPr marL="133350" indent="0" algn="l" defTabSz="914400" rtl="0" eaLnBrk="1" latinLnBrk="0" hangingPunct="1">
              <a:lnSpc>
                <a:spcPct val="115000"/>
              </a:lnSpc>
              <a:spcBef>
                <a:spcPts val="400"/>
              </a:spcBef>
              <a:spcAft>
                <a:spcPts val="400"/>
              </a:spcAft>
              <a:buSzPct val="100000"/>
              <a:buFont typeface="Barlow" panose="020B0604020202020204" pitchFamily="34" charset="0"/>
              <a:buNone/>
              <a:defRPr sz="1800" kern="1200">
                <a:solidFill>
                  <a:schemeClr val="tx1"/>
                </a:solidFill>
                <a:latin typeface="+mn-lt"/>
                <a:ea typeface="+mn-ea"/>
                <a:cs typeface="+mn-cs"/>
              </a:defRPr>
            </a:lvl2pPr>
            <a:lvl3pPr marL="542925" indent="0" algn="l" defTabSz="914400" rtl="0" eaLnBrk="1" latinLnBrk="0" hangingPunct="1">
              <a:lnSpc>
                <a:spcPct val="115000"/>
              </a:lnSpc>
              <a:spcBef>
                <a:spcPts val="400"/>
              </a:spcBef>
              <a:spcAft>
                <a:spcPts val="400"/>
              </a:spcAft>
              <a:buFont typeface="Barlow" panose="020B0604020202020204" pitchFamily="34" charset="0"/>
              <a:buNone/>
              <a:defRPr sz="18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15000"/>
              </a:lnSpc>
              <a:spcBef>
                <a:spcPts val="400"/>
              </a:spcBef>
              <a:spcAft>
                <a:spcPts val="400"/>
              </a:spcAft>
              <a:buClrTx/>
              <a:buSzPct val="100000"/>
              <a:buFont typeface="Wingdings 2" panose="05020102010507070707" pitchFamily="18" charset="2"/>
              <a:buNone/>
              <a:tabLst/>
              <a:defRPr/>
            </a:pPr>
            <a:r>
              <a:rPr kumimoji="0" lang="en-IE" sz="14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Base: All Adults 16+</a:t>
            </a:r>
          </a:p>
        </p:txBody>
      </p:sp>
      <p:graphicFrame>
        <p:nvGraphicFramePr>
          <p:cNvPr id="23" name="Table 22">
            <a:extLst>
              <a:ext uri="{FF2B5EF4-FFF2-40B4-BE49-F238E27FC236}">
                <a16:creationId xmlns:a16="http://schemas.microsoft.com/office/drawing/2014/main" id="{89DD1409-DB61-B3E4-E242-B20D9C049CC9}"/>
              </a:ext>
            </a:extLst>
          </p:cNvPr>
          <p:cNvGraphicFramePr>
            <a:graphicFrameLocks noGrp="1"/>
          </p:cNvGraphicFramePr>
          <p:nvPr/>
        </p:nvGraphicFramePr>
        <p:xfrm>
          <a:off x="2" y="5539069"/>
          <a:ext cx="11562339" cy="805470"/>
        </p:xfrm>
        <a:graphic>
          <a:graphicData uri="http://schemas.openxmlformats.org/drawingml/2006/table">
            <a:tbl>
              <a:tblPr firstRow="1" bandRow="1">
                <a:tableStyleId>{7DF18680-E054-41AD-8BC1-D1AEF772440D}</a:tableStyleId>
              </a:tblPr>
              <a:tblGrid>
                <a:gridCol w="301341">
                  <a:extLst>
                    <a:ext uri="{9D8B030D-6E8A-4147-A177-3AD203B41FA5}">
                      <a16:colId xmlns:a16="http://schemas.microsoft.com/office/drawing/2014/main" val="20000"/>
                    </a:ext>
                  </a:extLst>
                </a:gridCol>
                <a:gridCol w="208537">
                  <a:extLst>
                    <a:ext uri="{9D8B030D-6E8A-4147-A177-3AD203B41FA5}">
                      <a16:colId xmlns:a16="http://schemas.microsoft.com/office/drawing/2014/main" val="2943129580"/>
                    </a:ext>
                  </a:extLst>
                </a:gridCol>
                <a:gridCol w="208537">
                  <a:extLst>
                    <a:ext uri="{9D8B030D-6E8A-4147-A177-3AD203B41FA5}">
                      <a16:colId xmlns:a16="http://schemas.microsoft.com/office/drawing/2014/main" val="2311227543"/>
                    </a:ext>
                  </a:extLst>
                </a:gridCol>
                <a:gridCol w="208537">
                  <a:extLst>
                    <a:ext uri="{9D8B030D-6E8A-4147-A177-3AD203B41FA5}">
                      <a16:colId xmlns:a16="http://schemas.microsoft.com/office/drawing/2014/main" val="3232863124"/>
                    </a:ext>
                  </a:extLst>
                </a:gridCol>
                <a:gridCol w="208537">
                  <a:extLst>
                    <a:ext uri="{9D8B030D-6E8A-4147-A177-3AD203B41FA5}">
                      <a16:colId xmlns:a16="http://schemas.microsoft.com/office/drawing/2014/main" val="1696408479"/>
                    </a:ext>
                  </a:extLst>
                </a:gridCol>
                <a:gridCol w="208537">
                  <a:extLst>
                    <a:ext uri="{9D8B030D-6E8A-4147-A177-3AD203B41FA5}">
                      <a16:colId xmlns:a16="http://schemas.microsoft.com/office/drawing/2014/main" val="2468174325"/>
                    </a:ext>
                  </a:extLst>
                </a:gridCol>
                <a:gridCol w="208537">
                  <a:extLst>
                    <a:ext uri="{9D8B030D-6E8A-4147-A177-3AD203B41FA5}">
                      <a16:colId xmlns:a16="http://schemas.microsoft.com/office/drawing/2014/main" val="1946610898"/>
                    </a:ext>
                  </a:extLst>
                </a:gridCol>
                <a:gridCol w="208537">
                  <a:extLst>
                    <a:ext uri="{9D8B030D-6E8A-4147-A177-3AD203B41FA5}">
                      <a16:colId xmlns:a16="http://schemas.microsoft.com/office/drawing/2014/main" val="1043950272"/>
                    </a:ext>
                  </a:extLst>
                </a:gridCol>
                <a:gridCol w="208537">
                  <a:extLst>
                    <a:ext uri="{9D8B030D-6E8A-4147-A177-3AD203B41FA5}">
                      <a16:colId xmlns:a16="http://schemas.microsoft.com/office/drawing/2014/main" val="218321985"/>
                    </a:ext>
                  </a:extLst>
                </a:gridCol>
                <a:gridCol w="208537">
                  <a:extLst>
                    <a:ext uri="{9D8B030D-6E8A-4147-A177-3AD203B41FA5}">
                      <a16:colId xmlns:a16="http://schemas.microsoft.com/office/drawing/2014/main" val="3919894441"/>
                    </a:ext>
                  </a:extLst>
                </a:gridCol>
                <a:gridCol w="208537">
                  <a:extLst>
                    <a:ext uri="{9D8B030D-6E8A-4147-A177-3AD203B41FA5}">
                      <a16:colId xmlns:a16="http://schemas.microsoft.com/office/drawing/2014/main" val="3235935917"/>
                    </a:ext>
                  </a:extLst>
                </a:gridCol>
                <a:gridCol w="208537">
                  <a:extLst>
                    <a:ext uri="{9D8B030D-6E8A-4147-A177-3AD203B41FA5}">
                      <a16:colId xmlns:a16="http://schemas.microsoft.com/office/drawing/2014/main" val="505886374"/>
                    </a:ext>
                  </a:extLst>
                </a:gridCol>
                <a:gridCol w="208537">
                  <a:extLst>
                    <a:ext uri="{9D8B030D-6E8A-4147-A177-3AD203B41FA5}">
                      <a16:colId xmlns:a16="http://schemas.microsoft.com/office/drawing/2014/main" val="2028689164"/>
                    </a:ext>
                  </a:extLst>
                </a:gridCol>
                <a:gridCol w="208537">
                  <a:extLst>
                    <a:ext uri="{9D8B030D-6E8A-4147-A177-3AD203B41FA5}">
                      <a16:colId xmlns:a16="http://schemas.microsoft.com/office/drawing/2014/main" val="1506603752"/>
                    </a:ext>
                  </a:extLst>
                </a:gridCol>
                <a:gridCol w="208537">
                  <a:extLst>
                    <a:ext uri="{9D8B030D-6E8A-4147-A177-3AD203B41FA5}">
                      <a16:colId xmlns:a16="http://schemas.microsoft.com/office/drawing/2014/main" val="946905554"/>
                    </a:ext>
                  </a:extLst>
                </a:gridCol>
                <a:gridCol w="208537">
                  <a:extLst>
                    <a:ext uri="{9D8B030D-6E8A-4147-A177-3AD203B41FA5}">
                      <a16:colId xmlns:a16="http://schemas.microsoft.com/office/drawing/2014/main" val="4080700414"/>
                    </a:ext>
                  </a:extLst>
                </a:gridCol>
                <a:gridCol w="208537">
                  <a:extLst>
                    <a:ext uri="{9D8B030D-6E8A-4147-A177-3AD203B41FA5}">
                      <a16:colId xmlns:a16="http://schemas.microsoft.com/office/drawing/2014/main" val="1021931353"/>
                    </a:ext>
                  </a:extLst>
                </a:gridCol>
                <a:gridCol w="208537">
                  <a:extLst>
                    <a:ext uri="{9D8B030D-6E8A-4147-A177-3AD203B41FA5}">
                      <a16:colId xmlns:a16="http://schemas.microsoft.com/office/drawing/2014/main" val="412622415"/>
                    </a:ext>
                  </a:extLst>
                </a:gridCol>
                <a:gridCol w="208537">
                  <a:extLst>
                    <a:ext uri="{9D8B030D-6E8A-4147-A177-3AD203B41FA5}">
                      <a16:colId xmlns:a16="http://schemas.microsoft.com/office/drawing/2014/main" val="2956337455"/>
                    </a:ext>
                  </a:extLst>
                </a:gridCol>
                <a:gridCol w="208537">
                  <a:extLst>
                    <a:ext uri="{9D8B030D-6E8A-4147-A177-3AD203B41FA5}">
                      <a16:colId xmlns:a16="http://schemas.microsoft.com/office/drawing/2014/main" val="3138664128"/>
                    </a:ext>
                  </a:extLst>
                </a:gridCol>
                <a:gridCol w="208537">
                  <a:extLst>
                    <a:ext uri="{9D8B030D-6E8A-4147-A177-3AD203B41FA5}">
                      <a16:colId xmlns:a16="http://schemas.microsoft.com/office/drawing/2014/main" val="1162110507"/>
                    </a:ext>
                  </a:extLst>
                </a:gridCol>
                <a:gridCol w="208537">
                  <a:extLst>
                    <a:ext uri="{9D8B030D-6E8A-4147-A177-3AD203B41FA5}">
                      <a16:colId xmlns:a16="http://schemas.microsoft.com/office/drawing/2014/main" val="1873619476"/>
                    </a:ext>
                  </a:extLst>
                </a:gridCol>
                <a:gridCol w="208537">
                  <a:extLst>
                    <a:ext uri="{9D8B030D-6E8A-4147-A177-3AD203B41FA5}">
                      <a16:colId xmlns:a16="http://schemas.microsoft.com/office/drawing/2014/main" val="1030122426"/>
                    </a:ext>
                  </a:extLst>
                </a:gridCol>
                <a:gridCol w="208537">
                  <a:extLst>
                    <a:ext uri="{9D8B030D-6E8A-4147-A177-3AD203B41FA5}">
                      <a16:colId xmlns:a16="http://schemas.microsoft.com/office/drawing/2014/main" val="3201258807"/>
                    </a:ext>
                  </a:extLst>
                </a:gridCol>
                <a:gridCol w="208537">
                  <a:extLst>
                    <a:ext uri="{9D8B030D-6E8A-4147-A177-3AD203B41FA5}">
                      <a16:colId xmlns:a16="http://schemas.microsoft.com/office/drawing/2014/main" val="4211880359"/>
                    </a:ext>
                  </a:extLst>
                </a:gridCol>
                <a:gridCol w="208537">
                  <a:extLst>
                    <a:ext uri="{9D8B030D-6E8A-4147-A177-3AD203B41FA5}">
                      <a16:colId xmlns:a16="http://schemas.microsoft.com/office/drawing/2014/main" val="1510902609"/>
                    </a:ext>
                  </a:extLst>
                </a:gridCol>
                <a:gridCol w="208537">
                  <a:extLst>
                    <a:ext uri="{9D8B030D-6E8A-4147-A177-3AD203B41FA5}">
                      <a16:colId xmlns:a16="http://schemas.microsoft.com/office/drawing/2014/main" val="3762883190"/>
                    </a:ext>
                  </a:extLst>
                </a:gridCol>
                <a:gridCol w="208537">
                  <a:extLst>
                    <a:ext uri="{9D8B030D-6E8A-4147-A177-3AD203B41FA5}">
                      <a16:colId xmlns:a16="http://schemas.microsoft.com/office/drawing/2014/main" val="2804970951"/>
                    </a:ext>
                  </a:extLst>
                </a:gridCol>
                <a:gridCol w="208537">
                  <a:extLst>
                    <a:ext uri="{9D8B030D-6E8A-4147-A177-3AD203B41FA5}">
                      <a16:colId xmlns:a16="http://schemas.microsoft.com/office/drawing/2014/main" val="1087374280"/>
                    </a:ext>
                  </a:extLst>
                </a:gridCol>
                <a:gridCol w="208537">
                  <a:extLst>
                    <a:ext uri="{9D8B030D-6E8A-4147-A177-3AD203B41FA5}">
                      <a16:colId xmlns:a16="http://schemas.microsoft.com/office/drawing/2014/main" val="3131385325"/>
                    </a:ext>
                  </a:extLst>
                </a:gridCol>
                <a:gridCol w="208537">
                  <a:extLst>
                    <a:ext uri="{9D8B030D-6E8A-4147-A177-3AD203B41FA5}">
                      <a16:colId xmlns:a16="http://schemas.microsoft.com/office/drawing/2014/main" val="1009371358"/>
                    </a:ext>
                  </a:extLst>
                </a:gridCol>
                <a:gridCol w="208537">
                  <a:extLst>
                    <a:ext uri="{9D8B030D-6E8A-4147-A177-3AD203B41FA5}">
                      <a16:colId xmlns:a16="http://schemas.microsoft.com/office/drawing/2014/main" val="3013504588"/>
                    </a:ext>
                  </a:extLst>
                </a:gridCol>
                <a:gridCol w="208537">
                  <a:extLst>
                    <a:ext uri="{9D8B030D-6E8A-4147-A177-3AD203B41FA5}">
                      <a16:colId xmlns:a16="http://schemas.microsoft.com/office/drawing/2014/main" val="944104479"/>
                    </a:ext>
                  </a:extLst>
                </a:gridCol>
                <a:gridCol w="208537">
                  <a:extLst>
                    <a:ext uri="{9D8B030D-6E8A-4147-A177-3AD203B41FA5}">
                      <a16:colId xmlns:a16="http://schemas.microsoft.com/office/drawing/2014/main" val="4245688379"/>
                    </a:ext>
                  </a:extLst>
                </a:gridCol>
                <a:gridCol w="208537">
                  <a:extLst>
                    <a:ext uri="{9D8B030D-6E8A-4147-A177-3AD203B41FA5}">
                      <a16:colId xmlns:a16="http://schemas.microsoft.com/office/drawing/2014/main" val="2683696547"/>
                    </a:ext>
                  </a:extLst>
                </a:gridCol>
                <a:gridCol w="208537">
                  <a:extLst>
                    <a:ext uri="{9D8B030D-6E8A-4147-A177-3AD203B41FA5}">
                      <a16:colId xmlns:a16="http://schemas.microsoft.com/office/drawing/2014/main" val="1295190086"/>
                    </a:ext>
                  </a:extLst>
                </a:gridCol>
                <a:gridCol w="208537">
                  <a:extLst>
                    <a:ext uri="{9D8B030D-6E8A-4147-A177-3AD203B41FA5}">
                      <a16:colId xmlns:a16="http://schemas.microsoft.com/office/drawing/2014/main" val="600278988"/>
                    </a:ext>
                  </a:extLst>
                </a:gridCol>
                <a:gridCol w="208537">
                  <a:extLst>
                    <a:ext uri="{9D8B030D-6E8A-4147-A177-3AD203B41FA5}">
                      <a16:colId xmlns:a16="http://schemas.microsoft.com/office/drawing/2014/main" val="2920840843"/>
                    </a:ext>
                  </a:extLst>
                </a:gridCol>
                <a:gridCol w="208537">
                  <a:extLst>
                    <a:ext uri="{9D8B030D-6E8A-4147-A177-3AD203B41FA5}">
                      <a16:colId xmlns:a16="http://schemas.microsoft.com/office/drawing/2014/main" val="2872285949"/>
                    </a:ext>
                  </a:extLst>
                </a:gridCol>
                <a:gridCol w="208537">
                  <a:extLst>
                    <a:ext uri="{9D8B030D-6E8A-4147-A177-3AD203B41FA5}">
                      <a16:colId xmlns:a16="http://schemas.microsoft.com/office/drawing/2014/main" val="2180695699"/>
                    </a:ext>
                  </a:extLst>
                </a:gridCol>
                <a:gridCol w="208537">
                  <a:extLst>
                    <a:ext uri="{9D8B030D-6E8A-4147-A177-3AD203B41FA5}">
                      <a16:colId xmlns:a16="http://schemas.microsoft.com/office/drawing/2014/main" val="2455228150"/>
                    </a:ext>
                  </a:extLst>
                </a:gridCol>
                <a:gridCol w="208537">
                  <a:extLst>
                    <a:ext uri="{9D8B030D-6E8A-4147-A177-3AD203B41FA5}">
                      <a16:colId xmlns:a16="http://schemas.microsoft.com/office/drawing/2014/main" val="1959370427"/>
                    </a:ext>
                  </a:extLst>
                </a:gridCol>
                <a:gridCol w="208537">
                  <a:extLst>
                    <a:ext uri="{9D8B030D-6E8A-4147-A177-3AD203B41FA5}">
                      <a16:colId xmlns:a16="http://schemas.microsoft.com/office/drawing/2014/main" val="1189009962"/>
                    </a:ext>
                  </a:extLst>
                </a:gridCol>
                <a:gridCol w="208537">
                  <a:extLst>
                    <a:ext uri="{9D8B030D-6E8A-4147-A177-3AD203B41FA5}">
                      <a16:colId xmlns:a16="http://schemas.microsoft.com/office/drawing/2014/main" val="215765157"/>
                    </a:ext>
                  </a:extLst>
                </a:gridCol>
                <a:gridCol w="208537">
                  <a:extLst>
                    <a:ext uri="{9D8B030D-6E8A-4147-A177-3AD203B41FA5}">
                      <a16:colId xmlns:a16="http://schemas.microsoft.com/office/drawing/2014/main" val="3202147400"/>
                    </a:ext>
                  </a:extLst>
                </a:gridCol>
                <a:gridCol w="208537">
                  <a:extLst>
                    <a:ext uri="{9D8B030D-6E8A-4147-A177-3AD203B41FA5}">
                      <a16:colId xmlns:a16="http://schemas.microsoft.com/office/drawing/2014/main" val="2754071991"/>
                    </a:ext>
                  </a:extLst>
                </a:gridCol>
                <a:gridCol w="208537">
                  <a:extLst>
                    <a:ext uri="{9D8B030D-6E8A-4147-A177-3AD203B41FA5}">
                      <a16:colId xmlns:a16="http://schemas.microsoft.com/office/drawing/2014/main" val="2761981549"/>
                    </a:ext>
                  </a:extLst>
                </a:gridCol>
                <a:gridCol w="208537">
                  <a:extLst>
                    <a:ext uri="{9D8B030D-6E8A-4147-A177-3AD203B41FA5}">
                      <a16:colId xmlns:a16="http://schemas.microsoft.com/office/drawing/2014/main" val="3534570041"/>
                    </a:ext>
                  </a:extLst>
                </a:gridCol>
                <a:gridCol w="208537">
                  <a:extLst>
                    <a:ext uri="{9D8B030D-6E8A-4147-A177-3AD203B41FA5}">
                      <a16:colId xmlns:a16="http://schemas.microsoft.com/office/drawing/2014/main" val="2418637993"/>
                    </a:ext>
                  </a:extLst>
                </a:gridCol>
                <a:gridCol w="208537">
                  <a:extLst>
                    <a:ext uri="{9D8B030D-6E8A-4147-A177-3AD203B41FA5}">
                      <a16:colId xmlns:a16="http://schemas.microsoft.com/office/drawing/2014/main" val="2895847071"/>
                    </a:ext>
                  </a:extLst>
                </a:gridCol>
                <a:gridCol w="208537">
                  <a:extLst>
                    <a:ext uri="{9D8B030D-6E8A-4147-A177-3AD203B41FA5}">
                      <a16:colId xmlns:a16="http://schemas.microsoft.com/office/drawing/2014/main" val="519392850"/>
                    </a:ext>
                  </a:extLst>
                </a:gridCol>
                <a:gridCol w="208537">
                  <a:extLst>
                    <a:ext uri="{9D8B030D-6E8A-4147-A177-3AD203B41FA5}">
                      <a16:colId xmlns:a16="http://schemas.microsoft.com/office/drawing/2014/main" val="1617331487"/>
                    </a:ext>
                  </a:extLst>
                </a:gridCol>
                <a:gridCol w="208537">
                  <a:extLst>
                    <a:ext uri="{9D8B030D-6E8A-4147-A177-3AD203B41FA5}">
                      <a16:colId xmlns:a16="http://schemas.microsoft.com/office/drawing/2014/main" val="125112580"/>
                    </a:ext>
                  </a:extLst>
                </a:gridCol>
                <a:gridCol w="208537">
                  <a:extLst>
                    <a:ext uri="{9D8B030D-6E8A-4147-A177-3AD203B41FA5}">
                      <a16:colId xmlns:a16="http://schemas.microsoft.com/office/drawing/2014/main" val="2847368192"/>
                    </a:ext>
                  </a:extLst>
                </a:gridCol>
                <a:gridCol w="208537">
                  <a:extLst>
                    <a:ext uri="{9D8B030D-6E8A-4147-A177-3AD203B41FA5}">
                      <a16:colId xmlns:a16="http://schemas.microsoft.com/office/drawing/2014/main" val="45020960"/>
                    </a:ext>
                  </a:extLst>
                </a:gridCol>
              </a:tblGrid>
              <a:tr h="175942">
                <a:tc>
                  <a:txBody>
                    <a:bodyPr/>
                    <a:lstStyle/>
                    <a:p>
                      <a:pPr algn="ctr"/>
                      <a:endParaRPr lang="en-IE" sz="1100" b="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kern="1200">
                          <a:solidFill>
                            <a:schemeClr val="lt1"/>
                          </a:solidFill>
                          <a:latin typeface="+mn-lt"/>
                          <a:ea typeface="+mn-ea"/>
                          <a:cs typeface="+mn-cs"/>
                        </a:rPr>
                        <a:t>2021</a:t>
                      </a: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kern="1200">
                          <a:solidFill>
                            <a:schemeClr val="lt1"/>
                          </a:solidFill>
                          <a:latin typeface="+mn-lt"/>
                          <a:ea typeface="+mn-ea"/>
                          <a:cs typeface="+mn-cs"/>
                        </a:rPr>
                        <a:t>2022</a:t>
                      </a: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2023</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2024</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2025</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2026</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8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773271807"/>
                  </a:ext>
                </a:extLst>
              </a:tr>
              <a:tr h="175942">
                <a:tc>
                  <a:txBody>
                    <a:bodyPr/>
                    <a:lstStyle/>
                    <a:p>
                      <a:pPr algn="ctr"/>
                      <a:endParaRPr lang="en-IE" sz="1100" b="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Oct </a:t>
                      </a: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Nov</a:t>
                      </a:r>
                      <a:endParaRPr lang="en-IE" sz="700" b="0" kern="1200">
                        <a:solidFill>
                          <a:schemeClr val="lt1"/>
                        </a:solidFill>
                        <a:latin typeface="+mn-lt"/>
                        <a:ea typeface="+mn-ea"/>
                        <a:cs typeface="+mn-cs"/>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Dec</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Jan </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Feb</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Mar</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Apr</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680" b="0" kern="1200">
                          <a:solidFill>
                            <a:schemeClr val="lt1"/>
                          </a:solidFill>
                          <a:latin typeface="+mn-lt"/>
                          <a:ea typeface="+mn-ea"/>
                          <a:cs typeface="+mn-cs"/>
                        </a:rPr>
                        <a:t>May</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J</a:t>
                      </a:r>
                      <a:r>
                        <a:rPr lang="en-IE" sz="700" b="0" kern="1200">
                          <a:solidFill>
                            <a:schemeClr val="lt1"/>
                          </a:solidFill>
                          <a:latin typeface="+mn-lt"/>
                          <a:ea typeface="+mn-ea"/>
                          <a:cs typeface="+mn-cs"/>
                        </a:rPr>
                        <a:t>un</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Jul </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Aug</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Sep</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Oct </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Nov</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700" b="0" kern="1200">
                          <a:solidFill>
                            <a:schemeClr val="lt1"/>
                          </a:solidFill>
                          <a:latin typeface="+mn-lt"/>
                          <a:ea typeface="+mn-ea"/>
                          <a:cs typeface="+mn-cs"/>
                        </a:rPr>
                        <a:t>Dec</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Jan</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Feb</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Mar</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Apr</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May</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Jun</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Jul</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Aug</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Sep</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Oct</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Nov</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Dec</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Jan</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Feb</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Mar</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kern="1200">
                          <a:solidFill>
                            <a:schemeClr val="lt1"/>
                          </a:solidFill>
                          <a:latin typeface="+mn-lt"/>
                          <a:ea typeface="+mn-ea"/>
                          <a:cs typeface="+mn-cs"/>
                        </a:rPr>
                        <a:t>Apr</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May</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Jun</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Jul</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Aug</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Sep</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Oct</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Nov</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Dec</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Jan</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Feb</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Mar</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Apr</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May</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Jun</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Jul</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Aug</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Sep</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Oct</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Nov</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Dec</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Jan</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Feb</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80" b="0" kern="1200">
                          <a:solidFill>
                            <a:schemeClr val="lt1"/>
                          </a:solidFill>
                          <a:latin typeface="+mn-lt"/>
                          <a:ea typeface="+mn-ea"/>
                          <a:cs typeface="+mn-cs"/>
                        </a:rPr>
                        <a:t>Mar</a:t>
                      </a: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256522">
                <a:tc>
                  <a:txBody>
                    <a:bodyPr/>
                    <a:lstStyle/>
                    <a:p>
                      <a:pPr algn="ctr"/>
                      <a:r>
                        <a:rPr lang="en-IE" sz="900" b="0">
                          <a:solidFill>
                            <a:schemeClr val="tx1">
                              <a:lumMod val="50000"/>
                              <a:lumOff val="50000"/>
                            </a:schemeClr>
                          </a:solidFill>
                        </a:rPr>
                        <a:t>Gap (%)</a:t>
                      </a:r>
                      <a:endParaRPr lang="en-IE" sz="9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txBody>
                  <a:tcPr marL="16322" marR="16322" marT="32645" marB="326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-9</a:t>
                      </a:r>
                      <a:endParaRPr lang="en-IE" sz="800" b="0" kern="1200">
                        <a:solidFill>
                          <a:schemeClr val="accent5">
                            <a:lumMod val="50000"/>
                          </a:schemeClr>
                        </a:solidFill>
                        <a:latin typeface="+mn-lt"/>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521373" rtl="0" eaLnBrk="1" fontAlgn="auto"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-44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-23</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-29</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-28</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-15</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-21</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-24</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-21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-17</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-19</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-11</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kern="1200">
                          <a:solidFill>
                            <a:schemeClr val="accent5">
                              <a:lumMod val="50000"/>
                            </a:schemeClr>
                          </a:solidFill>
                          <a:latin typeface="+mn-lt"/>
                          <a:ea typeface="+mn-ea"/>
                          <a:cs typeface="+mn-cs"/>
                        </a:rPr>
                        <a:t>-5</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tx1"/>
                          </a:solidFill>
                          <a:latin typeface="+mn-lt"/>
                          <a:ea typeface="+mn-ea"/>
                          <a:cs typeface="+mn-cs"/>
                        </a:rPr>
                        <a:t>+4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-8</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-11</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-25</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-18</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-19</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-15</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-21</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-21</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800" b="0" kern="1200">
                          <a:solidFill>
                            <a:schemeClr val="accent5">
                              <a:lumMod val="50000"/>
                            </a:schemeClr>
                          </a:solidFill>
                          <a:latin typeface="+mn-lt"/>
                          <a:ea typeface="+mn-ea"/>
                          <a:cs typeface="+mn-cs"/>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-17</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-20</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800" b="0" kern="1200">
                          <a:solidFill>
                            <a:schemeClr val="accent5">
                              <a:lumMod val="50000"/>
                            </a:schemeClr>
                          </a:solidFill>
                          <a:latin typeface="+mn-lt"/>
                          <a:ea typeface="+mn-ea"/>
                          <a:cs typeface="+mn-cs"/>
                        </a:rPr>
                        <a:t>-23</a:t>
                      </a:r>
                      <a:endParaRPr lang="en-IE" sz="800" b="0" kern="1200">
                        <a:solidFill>
                          <a:schemeClr val="accent5">
                            <a:lumMod val="50000"/>
                          </a:schemeClr>
                        </a:solidFill>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sp>
        <p:nvSpPr>
          <p:cNvPr id="26" name="Rounded Rectangle 26">
            <a:extLst>
              <a:ext uri="{FF2B5EF4-FFF2-40B4-BE49-F238E27FC236}">
                <a16:creationId xmlns:a16="http://schemas.microsoft.com/office/drawing/2014/main" id="{8CDEEA8C-E8E5-98CF-5AAC-6D4C5407B82A}"/>
              </a:ext>
            </a:extLst>
          </p:cNvPr>
          <p:cNvSpPr/>
          <p:nvPr/>
        </p:nvSpPr>
        <p:spPr>
          <a:xfrm>
            <a:off x="2620498" y="4787219"/>
            <a:ext cx="1077892" cy="393954"/>
          </a:xfrm>
          <a:prstGeom prst="roundRect">
            <a:avLst>
              <a:gd name="adj" fmla="val 0"/>
            </a:avLst>
          </a:prstGeom>
          <a:noFill/>
          <a:ln>
            <a:noFill/>
          </a:ln>
        </p:spPr>
        <p:txBody>
          <a:bodyPr wrap="square" anchor="b">
            <a:spAutoFit/>
          </a:bodyPr>
          <a:lstStyle/>
          <a:p>
            <a:pPr marL="0" marR="0" lvl="0" indent="0" algn="l"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050" b="1" i="0" u="none" strike="noStrike" kern="1200" cap="none" spc="0" normalizeH="0" baseline="0" noProof="0">
                <a:ln>
                  <a:noFill/>
                </a:ln>
                <a:solidFill>
                  <a:srgbClr val="103C50"/>
                </a:solidFill>
                <a:effectLst/>
                <a:uLnTx/>
                <a:uFillTx/>
                <a:latin typeface="Barlow" panose="00000500000000000000" pitchFamily="2" charset="0"/>
                <a:ea typeface="+mn-ea"/>
                <a:cs typeface="Arial" panose="020B0604020202020204" pitchFamily="34" charset="0"/>
              </a:rPr>
              <a:t>Dublin:</a:t>
            </a:r>
          </a:p>
          <a:p>
            <a:pPr marL="0" marR="0" lvl="0" indent="0" algn="l"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400" b="1" i="0" u="none" strike="noStrike" kern="1200" cap="none" spc="0" normalizeH="0" baseline="0" noProof="0">
                <a:ln>
                  <a:noFill/>
                </a:ln>
                <a:solidFill>
                  <a:srgbClr val="E50158"/>
                </a:solidFill>
                <a:effectLst/>
                <a:uLnTx/>
                <a:uFillTx/>
                <a:latin typeface="Barlow" panose="00000500000000000000" pitchFamily="2" charset="0"/>
                <a:ea typeface="+mn-ea"/>
                <a:cs typeface="Arial" panose="020B0604020202020204" pitchFamily="34" charset="0"/>
              </a:rPr>
              <a:t>-13%</a:t>
            </a:r>
          </a:p>
        </p:txBody>
      </p:sp>
      <p:cxnSp>
        <p:nvCxnSpPr>
          <p:cNvPr id="27" name="Straight Connector 26">
            <a:extLst>
              <a:ext uri="{FF2B5EF4-FFF2-40B4-BE49-F238E27FC236}">
                <a16:creationId xmlns:a16="http://schemas.microsoft.com/office/drawing/2014/main" id="{05396A37-BC0B-FC77-D0CA-33947AEB1075}"/>
              </a:ext>
            </a:extLst>
          </p:cNvPr>
          <p:cNvCxnSpPr>
            <a:cxnSpLocks/>
          </p:cNvCxnSpPr>
          <p:nvPr/>
        </p:nvCxnSpPr>
        <p:spPr>
          <a:xfrm flipH="1">
            <a:off x="2128354" y="5117098"/>
            <a:ext cx="552358" cy="0"/>
          </a:xfrm>
          <a:prstGeom prst="line">
            <a:avLst/>
          </a:prstGeom>
          <a:ln w="12700" cap="rnd">
            <a:solidFill>
              <a:srgbClr val="FED402"/>
            </a:solidFill>
            <a:tailEnd type="oval"/>
          </a:ln>
        </p:spPr>
        <p:style>
          <a:lnRef idx="1">
            <a:schemeClr val="accent1"/>
          </a:lnRef>
          <a:fillRef idx="0">
            <a:schemeClr val="accent1"/>
          </a:fillRef>
          <a:effectRef idx="0">
            <a:schemeClr val="accent1"/>
          </a:effectRef>
          <a:fontRef idx="minor">
            <a:schemeClr val="tx1"/>
          </a:fontRef>
        </p:style>
      </p:cxnSp>
      <p:sp>
        <p:nvSpPr>
          <p:cNvPr id="28" name="Rounded Rectangle 26">
            <a:extLst>
              <a:ext uri="{FF2B5EF4-FFF2-40B4-BE49-F238E27FC236}">
                <a16:creationId xmlns:a16="http://schemas.microsoft.com/office/drawing/2014/main" id="{C40BF100-E302-9FD4-FD0F-EBF037DB6133}"/>
              </a:ext>
            </a:extLst>
          </p:cNvPr>
          <p:cNvSpPr/>
          <p:nvPr/>
        </p:nvSpPr>
        <p:spPr>
          <a:xfrm>
            <a:off x="2489676" y="5117098"/>
            <a:ext cx="1380081" cy="393954"/>
          </a:xfrm>
          <a:prstGeom prst="roundRect">
            <a:avLst>
              <a:gd name="adj" fmla="val 0"/>
            </a:avLst>
          </a:prstGeom>
          <a:noFill/>
          <a:ln>
            <a:noFill/>
          </a:ln>
        </p:spPr>
        <p:txBody>
          <a:bodyPr wrap="square" anchor="b">
            <a:spAutoFit/>
          </a:bodyPr>
          <a:lstStyle/>
          <a:p>
            <a:pPr marL="0" marR="0" lvl="0" indent="0" algn="l"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050" b="1" i="0" u="none" strike="noStrike" kern="1200" cap="none" spc="0" normalizeH="0" baseline="0" noProof="0">
                <a:ln>
                  <a:noFill/>
                </a:ln>
                <a:solidFill>
                  <a:srgbClr val="103C50"/>
                </a:solidFill>
                <a:effectLst/>
                <a:uLnTx/>
                <a:uFillTx/>
                <a:latin typeface="Barlow" panose="00000500000000000000" pitchFamily="2" charset="0"/>
                <a:ea typeface="+mn-ea"/>
                <a:cs typeface="Arial" panose="020B0604020202020204" pitchFamily="34" charset="0"/>
              </a:rPr>
              <a:t>Outside Dublin:</a:t>
            </a:r>
          </a:p>
          <a:p>
            <a:pPr marL="0" marR="0" lvl="0" indent="0" algn="l" defTabSz="914400" rtl="0" eaLnBrk="1" fontAlgn="auto" latinLnBrk="0" hangingPunct="1">
              <a:lnSpc>
                <a:spcPct val="80000"/>
              </a:lnSpc>
              <a:spcBef>
                <a:spcPts val="0"/>
              </a:spcBef>
              <a:spcAft>
                <a:spcPts val="0"/>
              </a:spcAft>
              <a:buClrTx/>
              <a:buSzTx/>
              <a:buFontTx/>
              <a:buNone/>
              <a:tabLst>
                <a:tab pos="2031198" algn="r"/>
              </a:tabLst>
              <a:defRPr/>
            </a:pPr>
            <a:r>
              <a:rPr kumimoji="0" lang="en-IE" altLang="en-US" sz="1400" b="1" i="0" u="none" strike="noStrike" kern="1200" cap="none" spc="0" normalizeH="0" baseline="0" noProof="0">
                <a:ln>
                  <a:noFill/>
                </a:ln>
                <a:solidFill>
                  <a:srgbClr val="E50158"/>
                </a:solidFill>
                <a:effectLst/>
                <a:uLnTx/>
                <a:uFillTx/>
                <a:latin typeface="Barlow" panose="00000500000000000000" pitchFamily="2" charset="0"/>
                <a:ea typeface="+mn-ea"/>
                <a:cs typeface="Arial" panose="020B0604020202020204" pitchFamily="34" charset="0"/>
              </a:rPr>
              <a:t>-27%</a:t>
            </a:r>
          </a:p>
        </p:txBody>
      </p:sp>
      <p:cxnSp>
        <p:nvCxnSpPr>
          <p:cNvPr id="33" name="Straight Connector 32">
            <a:extLst>
              <a:ext uri="{FF2B5EF4-FFF2-40B4-BE49-F238E27FC236}">
                <a16:creationId xmlns:a16="http://schemas.microsoft.com/office/drawing/2014/main" id="{BA7702E1-8AAF-A7E1-1A13-42BA96D099E4}"/>
              </a:ext>
            </a:extLst>
          </p:cNvPr>
          <p:cNvCxnSpPr>
            <a:cxnSpLocks/>
          </p:cNvCxnSpPr>
          <p:nvPr/>
        </p:nvCxnSpPr>
        <p:spPr>
          <a:xfrm flipH="1" flipV="1">
            <a:off x="1901772" y="5233279"/>
            <a:ext cx="612356" cy="6884"/>
          </a:xfrm>
          <a:prstGeom prst="line">
            <a:avLst/>
          </a:prstGeom>
          <a:ln w="12700" cap="rnd">
            <a:solidFill>
              <a:srgbClr val="FED402"/>
            </a:solidFill>
            <a:tailEnd type="oval"/>
          </a:ln>
        </p:spPr>
        <p:style>
          <a:lnRef idx="1">
            <a:schemeClr val="accent1"/>
          </a:lnRef>
          <a:fillRef idx="0">
            <a:schemeClr val="accent1"/>
          </a:fillRef>
          <a:effectRef idx="0">
            <a:schemeClr val="accent1"/>
          </a:effectRef>
          <a:fontRef idx="minor">
            <a:schemeClr val="tx1"/>
          </a:fontRef>
        </p:style>
      </p:cxnSp>
      <p:sp>
        <p:nvSpPr>
          <p:cNvPr id="34" name="Round Diagonal Corner Rectangle 13">
            <a:extLst>
              <a:ext uri="{FF2B5EF4-FFF2-40B4-BE49-F238E27FC236}">
                <a16:creationId xmlns:a16="http://schemas.microsoft.com/office/drawing/2014/main" id="{C2583D6A-5E26-82B1-B544-8AE9C1E9B3BF}"/>
              </a:ext>
            </a:extLst>
          </p:cNvPr>
          <p:cNvSpPr/>
          <p:nvPr/>
        </p:nvSpPr>
        <p:spPr>
          <a:xfrm>
            <a:off x="5505852" y="4634976"/>
            <a:ext cx="6182352" cy="772164"/>
          </a:xfrm>
          <a:prstGeom prst="rect">
            <a:avLst/>
          </a:prstGeom>
          <a:solidFill>
            <a:schemeClr val="accent1"/>
          </a:solidFill>
          <a:ln>
            <a:noFill/>
          </a:ln>
          <a:effectLst/>
          <a:scene3d>
            <a:camera prst="orthographicFront">
              <a:rot lat="0" lon="0" rev="0"/>
            </a:camera>
            <a:lightRig rig="balanced" dir="t">
              <a:rot lat="0" lon="0" rev="8700000"/>
            </a:lightRig>
          </a:scene3d>
          <a:sp3d/>
        </p:spPr>
        <p:style>
          <a:lnRef idx="1">
            <a:schemeClr val="accent1"/>
          </a:lnRef>
          <a:fillRef idx="3">
            <a:schemeClr val="accent1"/>
          </a:fillRef>
          <a:effectRef idx="2">
            <a:schemeClr val="accent1"/>
          </a:effectRef>
          <a:fontRef idx="minor">
            <a:schemeClr val="lt1"/>
          </a:fontRef>
        </p:style>
        <p:txBody>
          <a:bodyPr lIns="216000" tIns="45720" rIns="216000" bIns="45720" rtlCol="0" anchor="ctr"/>
          <a:lstStyle/>
          <a:p>
            <a:pPr marL="447675"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Barlow"/>
                <a:ea typeface="+mn-ea"/>
                <a:cs typeface="Arial"/>
              </a:rPr>
              <a:t>Those outside the capital are less upbeat about the next 12 months. Over half (54%) of those living in Conn/Ulster feel their income will be less.  However, 43% of 16–24-year-olds expect their income to increase. </a:t>
            </a:r>
            <a:endParaRPr kumimoji="0" lang="en-US" sz="1200" b="0" i="0" u="none" strike="noStrike" kern="1200" cap="none" spc="0" normalizeH="0" baseline="0" noProof="0">
              <a:ln>
                <a:noFill/>
              </a:ln>
              <a:solidFill>
                <a:prstClr val="white"/>
              </a:solidFill>
              <a:effectLst/>
              <a:uLnTx/>
              <a:uFillTx/>
              <a:latin typeface="Barlow"/>
              <a:ea typeface="+mn-ea"/>
              <a:cs typeface="Arial"/>
            </a:endParaRPr>
          </a:p>
        </p:txBody>
      </p:sp>
      <p:sp>
        <p:nvSpPr>
          <p:cNvPr id="35" name="Flowchart: Connector 34">
            <a:extLst>
              <a:ext uri="{FF2B5EF4-FFF2-40B4-BE49-F238E27FC236}">
                <a16:creationId xmlns:a16="http://schemas.microsoft.com/office/drawing/2014/main" id="{922D3898-D192-A902-4BFF-9DDF95547E32}"/>
              </a:ext>
            </a:extLst>
          </p:cNvPr>
          <p:cNvSpPr/>
          <p:nvPr/>
        </p:nvSpPr>
        <p:spPr>
          <a:xfrm>
            <a:off x="5045712" y="4563199"/>
            <a:ext cx="915718" cy="915718"/>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000000"/>
              </a:solidFill>
              <a:effectLst/>
              <a:uLnTx/>
              <a:uFillTx/>
              <a:latin typeface="Barlow"/>
              <a:ea typeface="+mn-ea"/>
              <a:cs typeface="+mn-cs"/>
            </a:endParaRPr>
          </a:p>
        </p:txBody>
      </p:sp>
      <p:pic>
        <p:nvPicPr>
          <p:cNvPr id="36" name="Graphic 35" descr="Badge Question Mark with solid fill">
            <a:extLst>
              <a:ext uri="{FF2B5EF4-FFF2-40B4-BE49-F238E27FC236}">
                <a16:creationId xmlns:a16="http://schemas.microsoft.com/office/drawing/2014/main" id="{DC593C26-F97E-B360-7F5D-D4BC41663E5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618120" y="6458739"/>
            <a:ext cx="251637" cy="251637"/>
          </a:xfrm>
          <a:prstGeom prst="rect">
            <a:avLst/>
          </a:prstGeom>
        </p:spPr>
      </p:pic>
      <p:sp>
        <p:nvSpPr>
          <p:cNvPr id="37" name="Rectangle: Rounded Corners 36">
            <a:extLst>
              <a:ext uri="{FF2B5EF4-FFF2-40B4-BE49-F238E27FC236}">
                <a16:creationId xmlns:a16="http://schemas.microsoft.com/office/drawing/2014/main" id="{F5F0E88D-32C4-FB5F-EDE4-FDA93D8D6665}"/>
              </a:ext>
            </a:extLst>
          </p:cNvPr>
          <p:cNvSpPr/>
          <p:nvPr/>
        </p:nvSpPr>
        <p:spPr>
          <a:xfrm>
            <a:off x="8467344" y="5988659"/>
            <a:ext cx="3101637" cy="34208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Barlow"/>
              <a:ea typeface="+mn-ea"/>
              <a:cs typeface="+mn-cs"/>
            </a:endParaRPr>
          </a:p>
        </p:txBody>
      </p:sp>
      <p:sp>
        <p:nvSpPr>
          <p:cNvPr id="39" name="Classification">
            <a:extLst>
              <a:ext uri="{FF2B5EF4-FFF2-40B4-BE49-F238E27FC236}">
                <a16:creationId xmlns:a16="http://schemas.microsoft.com/office/drawing/2014/main" id="{81D3CC57-910E-E3D2-24D9-5BD0E2F9DE29}"/>
              </a:ext>
              <a:ext uri="{C183D7F6-B498-43B3-948B-1728B52AA6E4}">
                <adec:decorative xmlns:adec="http://schemas.microsoft.com/office/drawing/2017/decorative" val="1"/>
              </a:ext>
            </a:extLst>
          </p:cNvPr>
          <p:cNvSpPr txBox="1">
            <a:spLocks/>
          </p:cNvSpPr>
          <p:nvPr/>
        </p:nvSpPr>
        <p:spPr>
          <a:xfrm>
            <a:off x="440938" y="6488640"/>
            <a:ext cx="5577840"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Barlow"/>
                <a:ea typeface="+mn-ea"/>
                <a:cs typeface="+mn-cs"/>
              </a:rPr>
              <a:t>© Ipsos B&amp;A | Consumer Confidence | March 2026 |  Public </a:t>
            </a:r>
            <a:endParaRPr kumimoji="0" lang="en-IE" sz="800" b="0" i="0" u="none" strike="noStrike" kern="1200" cap="none" spc="0" normalizeH="0" baseline="0" noProof="0">
              <a:ln>
                <a:noFill/>
              </a:ln>
              <a:solidFill>
                <a:srgbClr val="000000"/>
              </a:solidFill>
              <a:effectLst/>
              <a:uLnTx/>
              <a:uFillTx/>
              <a:latin typeface="Barlow"/>
              <a:ea typeface="+mn-ea"/>
              <a:cs typeface="+mn-cs"/>
            </a:endParaRPr>
          </a:p>
        </p:txBody>
      </p:sp>
      <p:pic>
        <p:nvPicPr>
          <p:cNvPr id="40" name="Graphic 39">
            <a:extLst>
              <a:ext uri="{FF2B5EF4-FFF2-40B4-BE49-F238E27FC236}">
                <a16:creationId xmlns:a16="http://schemas.microsoft.com/office/drawing/2014/main" id="{3EB49C49-2D5D-6AFE-CFD8-E25B465220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63309" y="4783608"/>
            <a:ext cx="472465" cy="472465"/>
          </a:xfrm>
          <a:prstGeom prst="rect">
            <a:avLst/>
          </a:prstGeom>
        </p:spPr>
      </p:pic>
      <p:sp>
        <p:nvSpPr>
          <p:cNvPr id="2" name="Oval 1">
            <a:extLst>
              <a:ext uri="{FF2B5EF4-FFF2-40B4-BE49-F238E27FC236}">
                <a16:creationId xmlns:a16="http://schemas.microsoft.com/office/drawing/2014/main" id="{6B123ADA-1DA0-97E1-9B97-03BA0CDF9041}"/>
              </a:ext>
            </a:extLst>
          </p:cNvPr>
          <p:cNvSpPr/>
          <p:nvPr/>
        </p:nvSpPr>
        <p:spPr>
          <a:xfrm>
            <a:off x="11344104" y="6039654"/>
            <a:ext cx="224877" cy="24630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Barlow"/>
              <a:ea typeface="+mn-ea"/>
              <a:cs typeface="+mn-cs"/>
            </a:endParaRPr>
          </a:p>
        </p:txBody>
      </p:sp>
    </p:spTree>
    <p:custDataLst>
      <p:tags r:id="rId1"/>
    </p:custDataLst>
    <p:extLst>
      <p:ext uri="{BB962C8B-B14F-4D97-AF65-F5344CB8AC3E}">
        <p14:creationId xmlns:p14="http://schemas.microsoft.com/office/powerpoint/2010/main" val="2345108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1B61-2812-5DFF-D66D-B864DBD47DFF}"/>
              </a:ext>
            </a:extLst>
          </p:cNvPr>
          <p:cNvSpPr>
            <a:spLocks noGrp="1"/>
          </p:cNvSpPr>
          <p:nvPr>
            <p:ph type="title"/>
          </p:nvPr>
        </p:nvSpPr>
        <p:spPr>
          <a:xfrm>
            <a:off x="450000" y="184774"/>
            <a:ext cx="11285432" cy="715669"/>
          </a:xfrm>
        </p:spPr>
        <p:txBody>
          <a:bodyPr/>
          <a:lstStyle/>
          <a:p>
            <a:r>
              <a:rPr lang="en-GB" sz="2800"/>
              <a:t>An overview of the key challenge for </a:t>
            </a:r>
            <a:r>
              <a:rPr lang="en-GB" sz="2800" err="1"/>
              <a:t>Dóchas</a:t>
            </a:r>
            <a:r>
              <a:rPr lang="en-GB" sz="2800"/>
              <a:t> and its members</a:t>
            </a:r>
            <a:endParaRPr lang="en-IE" sz="2800"/>
          </a:p>
        </p:txBody>
      </p:sp>
      <p:sp>
        <p:nvSpPr>
          <p:cNvPr id="4" name="Slide Number Placeholder 3">
            <a:extLst>
              <a:ext uri="{FF2B5EF4-FFF2-40B4-BE49-F238E27FC236}">
                <a16:creationId xmlns:a16="http://schemas.microsoft.com/office/drawing/2014/main" id="{595AB5A2-CDD2-0E78-23C7-9DA7CDA1FA39}"/>
              </a:ext>
            </a:extLst>
          </p:cNvPr>
          <p:cNvSpPr>
            <a:spLocks noGrp="1"/>
          </p:cNvSpPr>
          <p:nvPr>
            <p:ph type="sldNum" sz="quarter" idx="19"/>
          </p:nvPr>
        </p:nvSpPr>
        <p:spPr/>
        <p:txBody>
          <a:bodyPr/>
          <a:lstStyle/>
          <a:p>
            <a:r>
              <a:rPr lang="en-GB"/>
              <a:t> </a:t>
            </a:r>
          </a:p>
        </p:txBody>
      </p:sp>
      <p:sp>
        <p:nvSpPr>
          <p:cNvPr id="8" name="TextBox 7">
            <a:extLst>
              <a:ext uri="{FF2B5EF4-FFF2-40B4-BE49-F238E27FC236}">
                <a16:creationId xmlns:a16="http://schemas.microsoft.com/office/drawing/2014/main" id="{8E28A456-5563-5372-8325-9ECF7B358748}"/>
              </a:ext>
            </a:extLst>
          </p:cNvPr>
          <p:cNvSpPr txBox="1"/>
          <p:nvPr/>
        </p:nvSpPr>
        <p:spPr>
          <a:xfrm>
            <a:off x="371342" y="1067768"/>
            <a:ext cx="10216281" cy="1077218"/>
          </a:xfrm>
          <a:prstGeom prst="rect">
            <a:avLst/>
          </a:prstGeom>
          <a:noFill/>
        </p:spPr>
        <p:txBody>
          <a:bodyPr wrap="square">
            <a:spAutoFit/>
          </a:bodyPr>
          <a:lstStyle/>
          <a:p>
            <a:r>
              <a:rPr lang="en-GB" sz="1600"/>
              <a:t>The </a:t>
            </a:r>
            <a:r>
              <a:rPr lang="en-GB" sz="1600" err="1"/>
              <a:t>Dóchas</a:t>
            </a:r>
            <a:r>
              <a:rPr lang="en-GB" sz="1600"/>
              <a:t> Worldview Survey 2026 highlights increasing public disengagement and concerns surrounding socio-economic issues, such as housing affordability, household bills, healthcare, and immigration. In addition, there is clear distance placed between climate change and the individual, with insufficient understanding of its impact, especially among certain demographic segments in Ireland. </a:t>
            </a:r>
          </a:p>
        </p:txBody>
      </p:sp>
      <p:sp>
        <p:nvSpPr>
          <p:cNvPr id="12" name="Rectangle: Rounded Corners 11">
            <a:extLst>
              <a:ext uri="{FF2B5EF4-FFF2-40B4-BE49-F238E27FC236}">
                <a16:creationId xmlns:a16="http://schemas.microsoft.com/office/drawing/2014/main" id="{30136B7D-AFF3-FE0C-1901-F25781A915E4}"/>
              </a:ext>
            </a:extLst>
          </p:cNvPr>
          <p:cNvSpPr/>
          <p:nvPr/>
        </p:nvSpPr>
        <p:spPr>
          <a:xfrm>
            <a:off x="4339516" y="2486482"/>
            <a:ext cx="3034449" cy="254543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2000"/>
              </a:lnSpc>
              <a:spcBef>
                <a:spcPts val="400"/>
              </a:spcBef>
              <a:spcAft>
                <a:spcPts val="400"/>
              </a:spcAft>
            </a:pPr>
            <a:r>
              <a:rPr lang="en-GB" sz="1400" b="1">
                <a:solidFill>
                  <a:schemeClr val="tx1"/>
                </a:solidFill>
              </a:rPr>
              <a:t>Socio-Economic Pressures: </a:t>
            </a:r>
          </a:p>
          <a:p>
            <a:pPr algn="ctr">
              <a:lnSpc>
                <a:spcPct val="112000"/>
              </a:lnSpc>
              <a:spcBef>
                <a:spcPts val="400"/>
              </a:spcBef>
              <a:spcAft>
                <a:spcPts val="400"/>
              </a:spcAft>
            </a:pPr>
            <a:r>
              <a:rPr lang="en-GB" sz="1300">
                <a:solidFill>
                  <a:schemeClr val="tx1"/>
                </a:solidFill>
              </a:rPr>
              <a:t>There are clearly pressing socio-economic issues including cost of living, housing affordability, and increasing household expenses. These pressures allow for less consideration of issues further afield, with more focus on issues on our doorstep. </a:t>
            </a:r>
          </a:p>
        </p:txBody>
      </p:sp>
      <p:sp>
        <p:nvSpPr>
          <p:cNvPr id="13" name="Rectangle: Rounded Corners 12">
            <a:extLst>
              <a:ext uri="{FF2B5EF4-FFF2-40B4-BE49-F238E27FC236}">
                <a16:creationId xmlns:a16="http://schemas.microsoft.com/office/drawing/2014/main" id="{5456A0F5-BD6B-62A7-F9A9-3038B1E8755F}"/>
              </a:ext>
            </a:extLst>
          </p:cNvPr>
          <p:cNvSpPr/>
          <p:nvPr/>
        </p:nvSpPr>
        <p:spPr>
          <a:xfrm>
            <a:off x="8057976" y="2486482"/>
            <a:ext cx="3034449" cy="2545435"/>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2000"/>
              </a:lnSpc>
              <a:spcBef>
                <a:spcPts val="400"/>
              </a:spcBef>
              <a:spcAft>
                <a:spcPts val="400"/>
              </a:spcAft>
            </a:pPr>
            <a:r>
              <a:rPr lang="en-GB" sz="1400" b="1">
                <a:solidFill>
                  <a:schemeClr val="tx1"/>
                </a:solidFill>
              </a:rPr>
              <a:t>Climate Change Awareness: </a:t>
            </a:r>
          </a:p>
          <a:p>
            <a:pPr algn="ctr">
              <a:lnSpc>
                <a:spcPct val="112000"/>
              </a:lnSpc>
              <a:spcBef>
                <a:spcPts val="400"/>
              </a:spcBef>
              <a:spcAft>
                <a:spcPts val="400"/>
              </a:spcAft>
            </a:pPr>
            <a:r>
              <a:rPr lang="en-GB" sz="1300">
                <a:solidFill>
                  <a:schemeClr val="tx1"/>
                </a:solidFill>
              </a:rPr>
              <a:t>There is modest understanding of the causes and impacts of climate change among the public, which  hinders efforts to mobilise support for necessary policy changes. This lack of awareness is particularly prominent in communities less engaged with climate initiatives.</a:t>
            </a:r>
          </a:p>
        </p:txBody>
      </p:sp>
      <p:sp>
        <p:nvSpPr>
          <p:cNvPr id="14" name="Rectangle: Rounded Corners 13">
            <a:extLst>
              <a:ext uri="{FF2B5EF4-FFF2-40B4-BE49-F238E27FC236}">
                <a16:creationId xmlns:a16="http://schemas.microsoft.com/office/drawing/2014/main" id="{8E666007-DD1A-4DBE-957E-1FAB8B32511B}"/>
              </a:ext>
            </a:extLst>
          </p:cNvPr>
          <p:cNvSpPr/>
          <p:nvPr/>
        </p:nvSpPr>
        <p:spPr>
          <a:xfrm>
            <a:off x="621056" y="2486482"/>
            <a:ext cx="3034449" cy="25454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2000"/>
              </a:lnSpc>
              <a:spcBef>
                <a:spcPts val="400"/>
              </a:spcBef>
              <a:spcAft>
                <a:spcPts val="400"/>
              </a:spcAft>
            </a:pPr>
            <a:r>
              <a:rPr lang="en-GB" sz="1400" b="1">
                <a:solidFill>
                  <a:schemeClr val="tx1"/>
                </a:solidFill>
              </a:rPr>
              <a:t>Public Disengagement: </a:t>
            </a:r>
          </a:p>
          <a:p>
            <a:pPr algn="ctr">
              <a:lnSpc>
                <a:spcPct val="112000"/>
              </a:lnSpc>
              <a:spcBef>
                <a:spcPts val="400"/>
              </a:spcBef>
              <a:spcAft>
                <a:spcPts val="400"/>
              </a:spcAft>
            </a:pPr>
            <a:r>
              <a:rPr lang="en-GB" sz="1300">
                <a:solidFill>
                  <a:schemeClr val="tx1"/>
                </a:solidFill>
              </a:rPr>
              <a:t>There is a rising trend toward public / social disengagement, particularly among certain segments like the </a:t>
            </a:r>
            <a:r>
              <a:rPr lang="en-GB" sz="1300" b="1">
                <a:solidFill>
                  <a:schemeClr val="tx1"/>
                </a:solidFill>
              </a:rPr>
              <a:t>Disengaged</a:t>
            </a:r>
            <a:r>
              <a:rPr lang="en-GB" sz="1300">
                <a:solidFill>
                  <a:schemeClr val="tx1"/>
                </a:solidFill>
              </a:rPr>
              <a:t>, which accounts for up to 18% of the population. This growing apathy poses a significant challenge for driving public policy and engagement initiatives.</a:t>
            </a:r>
          </a:p>
        </p:txBody>
      </p:sp>
    </p:spTree>
    <p:extLst>
      <p:ext uri="{BB962C8B-B14F-4D97-AF65-F5344CB8AC3E}">
        <p14:creationId xmlns:p14="http://schemas.microsoft.com/office/powerpoint/2010/main" val="25795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DD97526B-393C-402A-02AC-D6FF52943F5F}"/>
              </a:ext>
            </a:extLst>
          </p:cNvPr>
          <p:cNvSpPr>
            <a:spLocks noGrp="1"/>
          </p:cNvSpPr>
          <p:nvPr>
            <p:ph type="title"/>
          </p:nvPr>
        </p:nvSpPr>
        <p:spPr>
          <a:xfrm>
            <a:off x="432000" y="1350000"/>
            <a:ext cx="6095800" cy="1610016"/>
          </a:xfrm>
        </p:spPr>
        <p:txBody>
          <a:bodyPr/>
          <a:lstStyle/>
          <a:p>
            <a:r>
              <a:rPr lang="en-GB"/>
              <a:t>Main findings</a:t>
            </a:r>
          </a:p>
        </p:txBody>
      </p:sp>
      <p:sp>
        <p:nvSpPr>
          <p:cNvPr id="3" name="Text Placeholder 2">
            <a:extLst>
              <a:ext uri="{FF2B5EF4-FFF2-40B4-BE49-F238E27FC236}">
                <a16:creationId xmlns:a16="http://schemas.microsoft.com/office/drawing/2014/main" id="{FEB2DAB9-6DE6-316E-143C-908FC7980C30}"/>
              </a:ext>
            </a:extLst>
          </p:cNvPr>
          <p:cNvSpPr>
            <a:spLocks noGrp="1"/>
          </p:cNvSpPr>
          <p:nvPr>
            <p:ph type="body" sz="quarter" idx="10"/>
          </p:nvPr>
        </p:nvSpPr>
        <p:spPr>
          <a:xfrm>
            <a:off x="9148762" y="1032463"/>
            <a:ext cx="2600325" cy="1820863"/>
          </a:xfrm>
        </p:spPr>
        <p:txBody>
          <a:bodyPr/>
          <a:lstStyle/>
          <a:p>
            <a:endParaRPr lang="en-GB" noProof="0"/>
          </a:p>
          <a:p>
            <a:endParaRPr lang="en-GB"/>
          </a:p>
        </p:txBody>
      </p:sp>
      <p:sp>
        <p:nvSpPr>
          <p:cNvPr id="14" name="Freeform: Shape 13">
            <a:extLst>
              <a:ext uri="{FF2B5EF4-FFF2-40B4-BE49-F238E27FC236}">
                <a16:creationId xmlns:a16="http://schemas.microsoft.com/office/drawing/2014/main" id="{DE9A9BA0-2D58-2F62-2B8E-E3F0B6A5705E}"/>
              </a:ext>
              <a:ext uri="{C183D7F6-B498-43B3-948B-1728B52AA6E4}">
                <adec:decorative xmlns:adec="http://schemas.microsoft.com/office/drawing/2017/decorative" val="1"/>
              </a:ext>
            </a:extLst>
          </p:cNvPr>
          <p:cNvSpPr/>
          <p:nvPr/>
        </p:nvSpPr>
        <p:spPr>
          <a:xfrm rot="8100000">
            <a:off x="8422385" y="5570679"/>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rgbClr val="2DB5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Barlow"/>
              <a:ea typeface="+mn-ea"/>
              <a:cs typeface="+mn-cs"/>
            </a:endParaRPr>
          </a:p>
        </p:txBody>
      </p:sp>
    </p:spTree>
    <p:extLst>
      <p:ext uri="{BB962C8B-B14F-4D97-AF65-F5344CB8AC3E}">
        <p14:creationId xmlns:p14="http://schemas.microsoft.com/office/powerpoint/2010/main" val="99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BB9FF-445E-482B-A377-D798497F7B51}"/>
              </a:ext>
            </a:extLst>
          </p:cNvPr>
          <p:cNvSpPr>
            <a:spLocks noGrp="1"/>
          </p:cNvSpPr>
          <p:nvPr>
            <p:ph type="title"/>
          </p:nvPr>
        </p:nvSpPr>
        <p:spPr>
          <a:xfrm>
            <a:off x="438993" y="157589"/>
            <a:ext cx="11285432" cy="890226"/>
          </a:xfrm>
        </p:spPr>
        <p:txBody>
          <a:bodyPr>
            <a:noAutofit/>
          </a:bodyPr>
          <a:lstStyle/>
          <a:p>
            <a:r>
              <a:rPr lang="en-US" sz="2000"/>
              <a:t>The Top 3 Most Important Issues Facing Ireland remain the same as in Aug ’25: house prices (-4%), household bills (+9%), homeless situation (-5). Mentions of immigration are declining as the cost of living continues to bite.  </a:t>
            </a:r>
            <a:endParaRPr lang="en-IE" sz="2000"/>
          </a:p>
        </p:txBody>
      </p:sp>
      <p:sp>
        <p:nvSpPr>
          <p:cNvPr id="14" name="Text Placeholder 13">
            <a:extLst>
              <a:ext uri="{FF2B5EF4-FFF2-40B4-BE49-F238E27FC236}">
                <a16:creationId xmlns:a16="http://schemas.microsoft.com/office/drawing/2014/main" id="{0FAB3E4B-1A91-C9C8-C9A5-C7048DCE2218}"/>
              </a:ext>
            </a:extLst>
          </p:cNvPr>
          <p:cNvSpPr>
            <a:spLocks noGrp="1"/>
          </p:cNvSpPr>
          <p:nvPr>
            <p:ph type="body" sz="quarter" idx="17"/>
          </p:nvPr>
        </p:nvSpPr>
        <p:spPr>
          <a:xfrm>
            <a:off x="463572" y="6139688"/>
            <a:ext cx="9341700" cy="327462"/>
          </a:xfrm>
        </p:spPr>
        <p:txBody>
          <a:bodyPr/>
          <a:lstStyle/>
          <a:p>
            <a:r>
              <a:rPr lang="en-US" sz="900">
                <a:solidFill>
                  <a:srgbClr val="000033"/>
                </a:solidFill>
                <a:latin typeface="Barlow" panose="00000500000000000000" pitchFamily="2" charset="0"/>
              </a:rPr>
              <a:t>Base: All Adults aged 18+ years- 2,047 (August 25 n-2002)</a:t>
            </a:r>
            <a:endParaRPr lang="en-IE" sz="900">
              <a:latin typeface="Barlow" panose="00000500000000000000" pitchFamily="2" charset="0"/>
            </a:endParaRPr>
          </a:p>
          <a:p>
            <a:r>
              <a:rPr lang="en-US" sz="900">
                <a:latin typeface="Barlow" panose="00000500000000000000" pitchFamily="2" charset="0"/>
              </a:rPr>
              <a:t>Q.1  Which of the following do you feel are the 3 most important issues facing Ireland today?</a:t>
            </a:r>
          </a:p>
        </p:txBody>
      </p:sp>
      <p:graphicFrame>
        <p:nvGraphicFramePr>
          <p:cNvPr id="8" name="Chart 7">
            <a:extLst>
              <a:ext uri="{FF2B5EF4-FFF2-40B4-BE49-F238E27FC236}">
                <a16:creationId xmlns:a16="http://schemas.microsoft.com/office/drawing/2014/main" id="{111055FA-35EC-9F63-3DFF-05152ED35102}"/>
              </a:ext>
            </a:extLst>
          </p:cNvPr>
          <p:cNvGraphicFramePr/>
          <p:nvPr>
            <p:extLst>
              <p:ext uri="{D42A27DB-BD31-4B8C-83A1-F6EECF244321}">
                <p14:modId xmlns:p14="http://schemas.microsoft.com/office/powerpoint/2010/main" val="3648816425"/>
              </p:ext>
            </p:extLst>
          </p:nvPr>
        </p:nvGraphicFramePr>
        <p:xfrm>
          <a:off x="1489442" y="1552282"/>
          <a:ext cx="7779278" cy="4378903"/>
        </p:xfrm>
        <a:graphic>
          <a:graphicData uri="http://schemas.openxmlformats.org/drawingml/2006/chart">
            <c:chart xmlns:c="http://schemas.openxmlformats.org/drawingml/2006/chart" xmlns:r="http://schemas.openxmlformats.org/officeDocument/2006/relationships" r:id="rId2"/>
          </a:graphicData>
        </a:graphic>
      </p:graphicFrame>
      <p:sp>
        <p:nvSpPr>
          <p:cNvPr id="43" name="TextBox 42">
            <a:extLst>
              <a:ext uri="{FF2B5EF4-FFF2-40B4-BE49-F238E27FC236}">
                <a16:creationId xmlns:a16="http://schemas.microsoft.com/office/drawing/2014/main" id="{2A49BAFF-E995-94A3-4CAC-7C4C293FAE0D}"/>
              </a:ext>
            </a:extLst>
          </p:cNvPr>
          <p:cNvSpPr txBox="1"/>
          <p:nvPr/>
        </p:nvSpPr>
        <p:spPr>
          <a:xfrm>
            <a:off x="6745226" y="1141288"/>
            <a:ext cx="100219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April 2026</a:t>
            </a:r>
          </a:p>
        </p:txBody>
      </p:sp>
      <p:cxnSp>
        <p:nvCxnSpPr>
          <p:cNvPr id="15" name="Straight Arrow Connector 14">
            <a:extLst>
              <a:ext uri="{FF2B5EF4-FFF2-40B4-BE49-F238E27FC236}">
                <a16:creationId xmlns:a16="http://schemas.microsoft.com/office/drawing/2014/main" id="{9D0D86B6-7D59-707E-AD7C-B62034E01830}"/>
              </a:ext>
            </a:extLst>
          </p:cNvPr>
          <p:cNvCxnSpPr>
            <a:cxnSpLocks/>
          </p:cNvCxnSpPr>
          <p:nvPr/>
        </p:nvCxnSpPr>
        <p:spPr>
          <a:xfrm flipV="1">
            <a:off x="8895205" y="1745961"/>
            <a:ext cx="0" cy="20172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C66ED1F-F8A8-DA6D-F2BF-030AEB722A19}"/>
              </a:ext>
            </a:extLst>
          </p:cNvPr>
          <p:cNvCxnSpPr>
            <a:cxnSpLocks/>
          </p:cNvCxnSpPr>
          <p:nvPr/>
        </p:nvCxnSpPr>
        <p:spPr>
          <a:xfrm flipV="1">
            <a:off x="6391173" y="3298195"/>
            <a:ext cx="0" cy="26161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9F68310-EF32-C526-BFC4-D51CE058D1E0}"/>
              </a:ext>
            </a:extLst>
          </p:cNvPr>
          <p:cNvSpPr txBox="1"/>
          <p:nvPr/>
        </p:nvSpPr>
        <p:spPr>
          <a:xfrm>
            <a:off x="7885802" y="2113684"/>
            <a:ext cx="1009403" cy="261610"/>
          </a:xfrm>
          <a:prstGeom prst="rect">
            <a:avLst/>
          </a:prstGeom>
          <a:noFill/>
        </p:spPr>
        <p:txBody>
          <a:bodyPr wrap="square" rtlCol="0">
            <a:spAutoFit/>
          </a:bodyPr>
          <a:lstStyle/>
          <a:p>
            <a:r>
              <a:rPr lang="en-IE" sz="1100"/>
              <a:t>Down  5%</a:t>
            </a:r>
            <a:endParaRPr lang="en-GB" sz="1100"/>
          </a:p>
        </p:txBody>
      </p:sp>
      <p:sp>
        <p:nvSpPr>
          <p:cNvPr id="3" name="TextBox 2">
            <a:extLst>
              <a:ext uri="{FF2B5EF4-FFF2-40B4-BE49-F238E27FC236}">
                <a16:creationId xmlns:a16="http://schemas.microsoft.com/office/drawing/2014/main" id="{009C4940-BA45-3432-495E-F4F9BC314B4D}"/>
              </a:ext>
            </a:extLst>
          </p:cNvPr>
          <p:cNvSpPr txBox="1"/>
          <p:nvPr/>
        </p:nvSpPr>
        <p:spPr>
          <a:xfrm>
            <a:off x="8918986" y="1723078"/>
            <a:ext cx="1009403" cy="261610"/>
          </a:xfrm>
          <a:prstGeom prst="rect">
            <a:avLst/>
          </a:prstGeom>
          <a:noFill/>
        </p:spPr>
        <p:txBody>
          <a:bodyPr wrap="square" rtlCol="0">
            <a:spAutoFit/>
          </a:bodyPr>
          <a:lstStyle/>
          <a:p>
            <a:r>
              <a:rPr lang="en-IE" sz="1100"/>
              <a:t>Up 9%</a:t>
            </a:r>
            <a:endParaRPr lang="en-GB" sz="1100"/>
          </a:p>
        </p:txBody>
      </p:sp>
      <p:sp>
        <p:nvSpPr>
          <p:cNvPr id="17" name="Text Placeholder 2">
            <a:extLst>
              <a:ext uri="{FF2B5EF4-FFF2-40B4-BE49-F238E27FC236}">
                <a16:creationId xmlns:a16="http://schemas.microsoft.com/office/drawing/2014/main" id="{AF52C1A5-2A19-4139-E4FA-7576F78B2CB2}"/>
              </a:ext>
            </a:extLst>
          </p:cNvPr>
          <p:cNvSpPr txBox="1">
            <a:spLocks/>
          </p:cNvSpPr>
          <p:nvPr/>
        </p:nvSpPr>
        <p:spPr>
          <a:xfrm>
            <a:off x="250515" y="668668"/>
            <a:ext cx="6829140" cy="3239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a:p>
        </p:txBody>
      </p:sp>
      <p:cxnSp>
        <p:nvCxnSpPr>
          <p:cNvPr id="20" name="Straight Arrow Connector 19">
            <a:extLst>
              <a:ext uri="{FF2B5EF4-FFF2-40B4-BE49-F238E27FC236}">
                <a16:creationId xmlns:a16="http://schemas.microsoft.com/office/drawing/2014/main" id="{46113050-952F-2A54-4938-3D581548D4F0}"/>
              </a:ext>
            </a:extLst>
          </p:cNvPr>
          <p:cNvCxnSpPr>
            <a:cxnSpLocks/>
          </p:cNvCxnSpPr>
          <p:nvPr/>
        </p:nvCxnSpPr>
        <p:spPr>
          <a:xfrm>
            <a:off x="7864187" y="2135775"/>
            <a:ext cx="0" cy="20150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378258C9-2F0E-68F2-FC2D-C957617A05F6}"/>
              </a:ext>
            </a:extLst>
          </p:cNvPr>
          <p:cNvGraphicFramePr>
            <a:graphicFrameLocks noGrp="1"/>
          </p:cNvGraphicFramePr>
          <p:nvPr>
            <p:extLst>
              <p:ext uri="{D42A27DB-BD31-4B8C-83A1-F6EECF244321}">
                <p14:modId xmlns:p14="http://schemas.microsoft.com/office/powerpoint/2010/main" val="3266091307"/>
              </p:ext>
            </p:extLst>
          </p:nvPr>
        </p:nvGraphicFramePr>
        <p:xfrm>
          <a:off x="9928389" y="1141288"/>
          <a:ext cx="1658941" cy="4832195"/>
        </p:xfrm>
        <a:graphic>
          <a:graphicData uri="http://schemas.openxmlformats.org/drawingml/2006/table">
            <a:tbl>
              <a:tblPr bandRow="1">
                <a:tableStyleId>{2A488322-F2BA-4B5B-9748-0D474271808F}</a:tableStyleId>
              </a:tblPr>
              <a:tblGrid>
                <a:gridCol w="772149">
                  <a:extLst>
                    <a:ext uri="{9D8B030D-6E8A-4147-A177-3AD203B41FA5}">
                      <a16:colId xmlns:a16="http://schemas.microsoft.com/office/drawing/2014/main" val="916932659"/>
                    </a:ext>
                  </a:extLst>
                </a:gridCol>
                <a:gridCol w="886792">
                  <a:extLst>
                    <a:ext uri="{9D8B030D-6E8A-4147-A177-3AD203B41FA5}">
                      <a16:colId xmlns:a16="http://schemas.microsoft.com/office/drawing/2014/main" val="3412085339"/>
                    </a:ext>
                  </a:extLst>
                </a:gridCol>
              </a:tblGrid>
              <a:tr h="204480">
                <a:tc>
                  <a:txBody>
                    <a:bodyPr/>
                    <a:lstStyle/>
                    <a:p>
                      <a:pPr algn="ctr" fontAlgn="b"/>
                      <a:r>
                        <a:rPr lang="en-IE" sz="1100" b="1" i="0" u="none" strike="noStrike">
                          <a:solidFill>
                            <a:schemeClr val="bg1"/>
                          </a:solidFill>
                          <a:effectLst/>
                          <a:latin typeface="+mn-lt"/>
                          <a:cs typeface="Arial" panose="020B0604020202020204" pitchFamily="34" charset="0"/>
                        </a:rPr>
                        <a:t>Aug 25</a:t>
                      </a:r>
                    </a:p>
                  </a:txBody>
                  <a:tcPr marL="9525" marR="9525" marT="9525" marB="0" anchor="ctr">
                    <a:lnT w="28575"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fontAlgn="t"/>
                      <a:r>
                        <a:rPr lang="en-IE" sz="1100" b="1" u="none" strike="noStrike">
                          <a:solidFill>
                            <a:schemeClr val="bg1"/>
                          </a:solidFill>
                          <a:effectLst/>
                          <a:latin typeface="+mn-lt"/>
                          <a:cs typeface="Arial" panose="020B0604020202020204" pitchFamily="34" charset="0"/>
                        </a:rPr>
                        <a:t>Diff vs 2025</a:t>
                      </a:r>
                      <a:endParaRPr lang="en-IE" sz="1100" b="1" i="0" u="none" strike="noStrike">
                        <a:solidFill>
                          <a:schemeClr val="bg1"/>
                        </a:solidFill>
                        <a:effectLst/>
                        <a:latin typeface="+mn-lt"/>
                        <a:cs typeface="Arial" panose="020B0604020202020204" pitchFamily="34" charset="0"/>
                      </a:endParaRPr>
                    </a:p>
                  </a:txBody>
                  <a:tcPr marL="9525" marR="9525" marT="9525" marB="0" anchor="ctr">
                    <a:lnT w="28575"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081984618"/>
                  </a:ext>
                </a:extLst>
              </a:tr>
              <a:tr h="201205">
                <a:tc>
                  <a:txBody>
                    <a:bodyPr/>
                    <a:lstStyle/>
                    <a:p>
                      <a:pPr algn="ctr" fontAlgn="t"/>
                      <a:r>
                        <a:rPr lang="en-US" sz="1100" b="1" i="0" u="none" strike="noStrike">
                          <a:solidFill>
                            <a:srgbClr val="000000"/>
                          </a:solidFill>
                          <a:effectLst/>
                          <a:latin typeface="+mn-lt"/>
                        </a:rPr>
                        <a:t>%</a:t>
                      </a:r>
                      <a:endParaRPr lang="en-IE" sz="1100" b="1" i="0" u="none" strike="noStrike">
                        <a:solidFill>
                          <a:srgbClr val="000000"/>
                        </a:solidFill>
                        <a:effectLst/>
                        <a:latin typeface="+mn-lt"/>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mn-lt"/>
                        </a:rPr>
                        <a:t>%</a:t>
                      </a:r>
                      <a:endParaRPr lang="en-IE" sz="1100" b="1" i="0" u="none" strike="noStrike">
                        <a:solidFill>
                          <a:srgbClr val="000000"/>
                        </a:solidFill>
                        <a:effectLst/>
                        <a:latin typeface="+mn-lt"/>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8192916"/>
                  </a:ext>
                </a:extLst>
              </a:tr>
              <a:tr h="201205">
                <a:tc>
                  <a:txBody>
                    <a:bodyPr/>
                    <a:lstStyle/>
                    <a:p>
                      <a:pPr algn="ctr" fontAlgn="ctr">
                        <a:buNone/>
                      </a:pPr>
                      <a:r>
                        <a:rPr lang="en-IE" sz="1000" b="1" i="0" u="none" strike="noStrike">
                          <a:effectLst/>
                          <a:latin typeface="Arial" panose="020B0604020202020204" pitchFamily="34" charset="0"/>
                        </a:rPr>
                        <a:t>55</a:t>
                      </a:r>
                    </a:p>
                  </a:txBody>
                  <a:tcPr marL="9525" marR="9525" marT="9525" marB="0" anchor="ctr">
                    <a:lnT w="28575" cap="flat" cmpd="sng" algn="ctr">
                      <a:solidFill>
                        <a:schemeClr val="tx1"/>
                      </a:solidFill>
                      <a:prstDash val="solid"/>
                      <a:round/>
                      <a:headEnd type="none" w="med" len="med"/>
                      <a:tailEnd type="none" w="med" len="med"/>
                    </a:lnT>
                  </a:tcPr>
                </a:tc>
                <a:tc>
                  <a:txBody>
                    <a:bodyPr/>
                    <a:lstStyle/>
                    <a:p>
                      <a:pPr algn="ctr" fontAlgn="ctr">
                        <a:buNone/>
                      </a:pPr>
                      <a:r>
                        <a:rPr lang="en-IE" sz="1000" b="1" i="0" u="none" strike="noStrike">
                          <a:effectLst/>
                          <a:latin typeface="Arial" panose="020B0604020202020204" pitchFamily="34" charset="0"/>
                        </a:rPr>
                        <a:t>-4</a:t>
                      </a:r>
                    </a:p>
                  </a:txBody>
                  <a:tcPr marL="9525" marR="9525" marT="9525"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04007505"/>
                  </a:ext>
                </a:extLst>
              </a:tr>
              <a:tr h="201205">
                <a:tc>
                  <a:txBody>
                    <a:bodyPr/>
                    <a:lstStyle/>
                    <a:p>
                      <a:pPr algn="ctr" fontAlgn="ctr">
                        <a:buNone/>
                      </a:pPr>
                      <a:r>
                        <a:rPr lang="en-IE" sz="1000" b="1" i="0" u="none" strike="noStrike">
                          <a:effectLst/>
                          <a:latin typeface="Arial" panose="020B0604020202020204" pitchFamily="34" charset="0"/>
                        </a:rPr>
                        <a:t>40</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+9</a:t>
                      </a:r>
                    </a:p>
                  </a:txBody>
                  <a:tcPr marL="9525" marR="9525" marT="9525" marB="0" anchor="ctr"/>
                </a:tc>
                <a:extLst>
                  <a:ext uri="{0D108BD9-81ED-4DB2-BD59-A6C34878D82A}">
                    <a16:rowId xmlns:a16="http://schemas.microsoft.com/office/drawing/2014/main" val="701850956"/>
                  </a:ext>
                </a:extLst>
              </a:tr>
              <a:tr h="201205">
                <a:tc>
                  <a:txBody>
                    <a:bodyPr/>
                    <a:lstStyle/>
                    <a:p>
                      <a:pPr algn="ctr" fontAlgn="ctr">
                        <a:buNone/>
                      </a:pPr>
                      <a:r>
                        <a:rPr lang="en-IE" sz="1000" b="1" i="0" u="none" strike="noStrike">
                          <a:effectLst/>
                          <a:latin typeface="Arial" panose="020B0604020202020204" pitchFamily="34" charset="0"/>
                        </a:rPr>
                        <a:t>37</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extLst>
                  <a:ext uri="{0D108BD9-81ED-4DB2-BD59-A6C34878D82A}">
                    <a16:rowId xmlns:a16="http://schemas.microsoft.com/office/drawing/2014/main" val="2623079775"/>
                  </a:ext>
                </a:extLst>
              </a:tr>
              <a:tr h="201205">
                <a:tc>
                  <a:txBody>
                    <a:bodyPr/>
                    <a:lstStyle/>
                    <a:p>
                      <a:pPr algn="ctr" fontAlgn="ctr">
                        <a:buNone/>
                      </a:pPr>
                      <a:r>
                        <a:rPr lang="en-IE" sz="1000" b="1" i="0" u="none" strike="noStrike">
                          <a:effectLst/>
                          <a:latin typeface="Arial" panose="020B0604020202020204" pitchFamily="34" charset="0"/>
                        </a:rPr>
                        <a:t>35</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-5</a:t>
                      </a:r>
                    </a:p>
                  </a:txBody>
                  <a:tcPr marL="9525" marR="9525" marT="9525" marB="0" anchor="ctr"/>
                </a:tc>
                <a:extLst>
                  <a:ext uri="{0D108BD9-81ED-4DB2-BD59-A6C34878D82A}">
                    <a16:rowId xmlns:a16="http://schemas.microsoft.com/office/drawing/2014/main" val="3171841692"/>
                  </a:ext>
                </a:extLst>
              </a:tr>
              <a:tr h="201205">
                <a:tc>
                  <a:txBody>
                    <a:bodyPr/>
                    <a:lstStyle/>
                    <a:p>
                      <a:pPr algn="ctr" fontAlgn="ctr">
                        <a:buNone/>
                      </a:pPr>
                      <a:r>
                        <a:rPr lang="en-IE" sz="1000" b="1" i="0" u="none" strike="noStrike">
                          <a:effectLst/>
                          <a:latin typeface="Arial" panose="020B0604020202020204" pitchFamily="34" charset="0"/>
                        </a:rPr>
                        <a:t>27</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-3</a:t>
                      </a:r>
                    </a:p>
                  </a:txBody>
                  <a:tcPr marL="9525" marR="9525" marT="9525" marB="0" anchor="ctr"/>
                </a:tc>
                <a:extLst>
                  <a:ext uri="{0D108BD9-81ED-4DB2-BD59-A6C34878D82A}">
                    <a16:rowId xmlns:a16="http://schemas.microsoft.com/office/drawing/2014/main" val="4084600294"/>
                  </a:ext>
                </a:extLst>
              </a:tr>
              <a:tr h="201205">
                <a:tc>
                  <a:txBody>
                    <a:bodyPr/>
                    <a:lstStyle/>
                    <a:p>
                      <a:pPr algn="ctr" fontAlgn="ctr">
                        <a:buNone/>
                      </a:pPr>
                      <a:r>
                        <a:rPr lang="en-IE" sz="1000" b="1" i="0" u="none" strike="noStrike">
                          <a:effectLst/>
                          <a:latin typeface="Arial" panose="020B0604020202020204" pitchFamily="34" charset="0"/>
                        </a:rPr>
                        <a:t>20</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-2</a:t>
                      </a:r>
                    </a:p>
                  </a:txBody>
                  <a:tcPr marL="9525" marR="9525" marT="9525" marB="0" anchor="ctr"/>
                </a:tc>
                <a:extLst>
                  <a:ext uri="{0D108BD9-81ED-4DB2-BD59-A6C34878D82A}">
                    <a16:rowId xmlns:a16="http://schemas.microsoft.com/office/drawing/2014/main" val="882180494"/>
                  </a:ext>
                </a:extLst>
              </a:tr>
              <a:tr h="201205">
                <a:tc>
                  <a:txBody>
                    <a:bodyPr/>
                    <a:lstStyle/>
                    <a:p>
                      <a:pPr algn="ctr" fontAlgn="ctr">
                        <a:buNone/>
                      </a:pPr>
                      <a:r>
                        <a:rPr lang="en-IE" sz="1000" b="1" i="0" u="none" strike="noStrike">
                          <a:effectLst/>
                          <a:latin typeface="Arial" panose="020B0604020202020204" pitchFamily="34" charset="0"/>
                        </a:rPr>
                        <a:t>15</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extLst>
                  <a:ext uri="{0D108BD9-81ED-4DB2-BD59-A6C34878D82A}">
                    <a16:rowId xmlns:a16="http://schemas.microsoft.com/office/drawing/2014/main" val="2844597999"/>
                  </a:ext>
                </a:extLst>
              </a:tr>
              <a:tr h="201205">
                <a:tc>
                  <a:txBody>
                    <a:bodyPr/>
                    <a:lstStyle/>
                    <a:p>
                      <a:pPr algn="ctr" fontAlgn="ctr">
                        <a:buNone/>
                      </a:pPr>
                      <a:r>
                        <a:rPr lang="en-IE" sz="1000" b="1" i="0" u="none" strike="noStrike">
                          <a:effectLst/>
                          <a:latin typeface="Arial" panose="020B0604020202020204" pitchFamily="34" charset="0"/>
                        </a:rPr>
                        <a:t>11</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extLst>
                  <a:ext uri="{0D108BD9-81ED-4DB2-BD59-A6C34878D82A}">
                    <a16:rowId xmlns:a16="http://schemas.microsoft.com/office/drawing/2014/main" val="986089785"/>
                  </a:ext>
                </a:extLst>
              </a:tr>
              <a:tr h="201205">
                <a:tc>
                  <a:txBody>
                    <a:bodyPr/>
                    <a:lstStyle/>
                    <a:p>
                      <a:pPr algn="ctr" fontAlgn="ctr">
                        <a:buNone/>
                      </a:pPr>
                      <a:r>
                        <a:rPr lang="en-IE" sz="1000" b="1" i="0" u="none" strike="noStrike">
                          <a:effectLst/>
                          <a:latin typeface="Arial" panose="020B0604020202020204" pitchFamily="34" charset="0"/>
                        </a:rPr>
                        <a:t>14</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-2</a:t>
                      </a:r>
                    </a:p>
                  </a:txBody>
                  <a:tcPr marL="9525" marR="9525" marT="9525" marB="0" anchor="ctr"/>
                </a:tc>
                <a:extLst>
                  <a:ext uri="{0D108BD9-81ED-4DB2-BD59-A6C34878D82A}">
                    <a16:rowId xmlns:a16="http://schemas.microsoft.com/office/drawing/2014/main" val="3172969852"/>
                  </a:ext>
                </a:extLst>
              </a:tr>
              <a:tr h="201205">
                <a:tc>
                  <a:txBody>
                    <a:bodyPr/>
                    <a:lstStyle/>
                    <a:p>
                      <a:pPr algn="ctr" fontAlgn="ctr">
                        <a:buNone/>
                      </a:pPr>
                      <a:r>
                        <a:rPr lang="en-IE" sz="1000" b="1" i="0" u="none" strike="noStrike">
                          <a:effectLst/>
                          <a:latin typeface="Arial" panose="020B0604020202020204" pitchFamily="34" charset="0"/>
                        </a:rPr>
                        <a:t>3</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+5</a:t>
                      </a:r>
                    </a:p>
                  </a:txBody>
                  <a:tcPr marL="9525" marR="9525" marT="9525" marB="0" anchor="ctr"/>
                </a:tc>
                <a:extLst>
                  <a:ext uri="{0D108BD9-81ED-4DB2-BD59-A6C34878D82A}">
                    <a16:rowId xmlns:a16="http://schemas.microsoft.com/office/drawing/2014/main" val="3792287003"/>
                  </a:ext>
                </a:extLst>
              </a:tr>
              <a:tr h="201205">
                <a:tc>
                  <a:txBody>
                    <a:bodyPr/>
                    <a:lstStyle/>
                    <a:p>
                      <a:pPr algn="ctr" fontAlgn="ctr">
                        <a:buNone/>
                      </a:pPr>
                      <a:r>
                        <a:rPr lang="en-IE" sz="1000" b="1" i="0" u="none" strike="noStrike">
                          <a:effectLst/>
                          <a:latin typeface="Arial" panose="020B0604020202020204" pitchFamily="34" charset="0"/>
                        </a:rPr>
                        <a:t>5</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+2</a:t>
                      </a:r>
                    </a:p>
                  </a:txBody>
                  <a:tcPr marL="9525" marR="9525" marT="9525" marB="0" anchor="ctr"/>
                </a:tc>
                <a:extLst>
                  <a:ext uri="{0D108BD9-81ED-4DB2-BD59-A6C34878D82A}">
                    <a16:rowId xmlns:a16="http://schemas.microsoft.com/office/drawing/2014/main" val="1303404594"/>
                  </a:ext>
                </a:extLst>
              </a:tr>
              <a:tr h="201205">
                <a:tc>
                  <a:txBody>
                    <a:bodyPr/>
                    <a:lstStyle/>
                    <a:p>
                      <a:pPr algn="ctr" fontAlgn="ctr">
                        <a:buNone/>
                      </a:pPr>
                      <a:r>
                        <a:rPr lang="en-IE" sz="1000" b="1" i="0" u="none" strike="noStrike">
                          <a:effectLst/>
                          <a:latin typeface="Arial" panose="020B0604020202020204" pitchFamily="34" charset="0"/>
                        </a:rPr>
                        <a:t>5</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+2</a:t>
                      </a:r>
                    </a:p>
                  </a:txBody>
                  <a:tcPr marL="9525" marR="9525" marT="9525" marB="0" anchor="ctr"/>
                </a:tc>
                <a:extLst>
                  <a:ext uri="{0D108BD9-81ED-4DB2-BD59-A6C34878D82A}">
                    <a16:rowId xmlns:a16="http://schemas.microsoft.com/office/drawing/2014/main" val="2445532583"/>
                  </a:ext>
                </a:extLst>
              </a:tr>
              <a:tr h="201205">
                <a:tc>
                  <a:txBody>
                    <a:bodyPr/>
                    <a:lstStyle/>
                    <a:p>
                      <a:pPr algn="ctr" fontAlgn="ctr">
                        <a:buNone/>
                      </a:pPr>
                      <a:r>
                        <a:rPr lang="en-IE" sz="1000" b="1" i="0" u="none" strike="noStrike">
                          <a:effectLst/>
                          <a:latin typeface="Arial" panose="020B0604020202020204" pitchFamily="34" charset="0"/>
                        </a:rPr>
                        <a:t>7</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extLst>
                  <a:ext uri="{0D108BD9-81ED-4DB2-BD59-A6C34878D82A}">
                    <a16:rowId xmlns:a16="http://schemas.microsoft.com/office/drawing/2014/main" val="332553885"/>
                  </a:ext>
                </a:extLst>
              </a:tr>
              <a:tr h="201205">
                <a:tc>
                  <a:txBody>
                    <a:bodyPr/>
                    <a:lstStyle/>
                    <a:p>
                      <a:pPr algn="ctr" fontAlgn="ctr">
                        <a:buNone/>
                      </a:pPr>
                      <a:r>
                        <a:rPr lang="en-IE" sz="1000" b="1" i="0" u="none" strike="noStrike">
                          <a:effectLst/>
                          <a:latin typeface="Arial" panose="020B0604020202020204" pitchFamily="34" charset="0"/>
                        </a:rPr>
                        <a:t>5</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extLst>
                  <a:ext uri="{0D108BD9-81ED-4DB2-BD59-A6C34878D82A}">
                    <a16:rowId xmlns:a16="http://schemas.microsoft.com/office/drawing/2014/main" val="3729732436"/>
                  </a:ext>
                </a:extLst>
              </a:tr>
              <a:tr h="201205">
                <a:tc>
                  <a:txBody>
                    <a:bodyPr/>
                    <a:lstStyle/>
                    <a:p>
                      <a:pPr algn="ctr" fontAlgn="ctr">
                        <a:buNone/>
                      </a:pPr>
                      <a:r>
                        <a:rPr lang="en-IE" sz="1000" b="1" i="0" u="none" strike="noStrike">
                          <a:effectLst/>
                          <a:latin typeface="Arial" panose="020B0604020202020204" pitchFamily="34" charset="0"/>
                        </a:rPr>
                        <a:t>4</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extLst>
                  <a:ext uri="{0D108BD9-81ED-4DB2-BD59-A6C34878D82A}">
                    <a16:rowId xmlns:a16="http://schemas.microsoft.com/office/drawing/2014/main" val="1982507535"/>
                  </a:ext>
                </a:extLst>
              </a:tr>
              <a:tr h="201205">
                <a:tc>
                  <a:txBody>
                    <a:bodyPr/>
                    <a:lstStyle/>
                    <a:p>
                      <a:pPr algn="ctr" fontAlgn="ctr">
                        <a:buNone/>
                      </a:pPr>
                      <a:r>
                        <a:rPr lang="en-IE" sz="1000" b="1" i="0" u="none" strike="noStrike">
                          <a:effectLst/>
                          <a:latin typeface="Arial" panose="020B0604020202020204" pitchFamily="34" charset="0"/>
                        </a:rPr>
                        <a:t>3</a:t>
                      </a:r>
                    </a:p>
                  </a:txBody>
                  <a:tcPr marL="9525" marR="9525" marT="9525" marB="0" anchor="ctr"/>
                </a:tc>
                <a:tc>
                  <a:txBody>
                    <a:bodyPr/>
                    <a:lstStyle/>
                    <a:p>
                      <a:pPr algn="ctr" fontAlgn="ctr">
                        <a:buNone/>
                      </a:pPr>
                      <a:r>
                        <a:rPr lang="en-GB" sz="1000" b="1" i="0" u="none" strike="noStrike">
                          <a:effectLst/>
                          <a:latin typeface="Arial" panose="020B0604020202020204" pitchFamily="34" charset="0"/>
                        </a:rPr>
                        <a:t>=</a:t>
                      </a:r>
                      <a:endParaRPr lang="en-IE" sz="1000" b="1"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3301433932"/>
                  </a:ext>
                </a:extLst>
              </a:tr>
              <a:tr h="201205">
                <a:tc>
                  <a:txBody>
                    <a:bodyPr/>
                    <a:lstStyle/>
                    <a:p>
                      <a:pPr algn="ctr" fontAlgn="ctr">
                        <a:buNone/>
                      </a:pPr>
                      <a:r>
                        <a:rPr lang="en-IE" sz="1000" b="1" i="0" u="none" strike="noStrike">
                          <a:effectLst/>
                          <a:latin typeface="Arial" panose="020B0604020202020204" pitchFamily="34" charset="0"/>
                        </a:rPr>
                        <a:t>5</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-2</a:t>
                      </a:r>
                    </a:p>
                  </a:txBody>
                  <a:tcPr marL="9525" marR="9525" marT="9525" marB="0" anchor="ctr"/>
                </a:tc>
                <a:extLst>
                  <a:ext uri="{0D108BD9-81ED-4DB2-BD59-A6C34878D82A}">
                    <a16:rowId xmlns:a16="http://schemas.microsoft.com/office/drawing/2014/main" val="3731119654"/>
                  </a:ext>
                </a:extLst>
              </a:tr>
              <a:tr h="201205">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+2</a:t>
                      </a:r>
                    </a:p>
                  </a:txBody>
                  <a:tcPr marL="9525" marR="9525" marT="9525" marB="0" anchor="ctr"/>
                </a:tc>
                <a:extLst>
                  <a:ext uri="{0D108BD9-81ED-4DB2-BD59-A6C34878D82A}">
                    <a16:rowId xmlns:a16="http://schemas.microsoft.com/office/drawing/2014/main" val="4243462749"/>
                  </a:ext>
                </a:extLst>
              </a:tr>
              <a:tr h="201205">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tc>
                  <a:txBody>
                    <a:bodyPr/>
                    <a:lstStyle/>
                    <a:p>
                      <a:pPr algn="ctr" fontAlgn="ctr">
                        <a:buNone/>
                      </a:pPr>
                      <a:r>
                        <a:rPr lang="en-IE" sz="1000" b="1" i="0" u="none" strike="noStrike">
                          <a:effectLst/>
                          <a:latin typeface="Arial" panose="020B0604020202020204" pitchFamily="34" charset="0"/>
                        </a:rPr>
                        <a:t>=</a:t>
                      </a:r>
                    </a:p>
                  </a:txBody>
                  <a:tcPr marL="9525" marR="9525" marT="9525" marB="0" anchor="ctr"/>
                </a:tc>
                <a:extLst>
                  <a:ext uri="{0D108BD9-81ED-4DB2-BD59-A6C34878D82A}">
                    <a16:rowId xmlns:a16="http://schemas.microsoft.com/office/drawing/2014/main" val="106478950"/>
                  </a:ext>
                </a:extLst>
              </a:tr>
              <a:tr h="201205">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tc>
                  <a:txBody>
                    <a:bodyPr/>
                    <a:lstStyle/>
                    <a:p>
                      <a:pPr algn="ctr" fontAlgn="ctr">
                        <a:buNone/>
                      </a:pPr>
                      <a:r>
                        <a:rPr lang="en-GB" sz="1000" b="1" i="0" u="none" strike="noStrike">
                          <a:effectLst/>
                          <a:latin typeface="Arial" panose="020B0604020202020204" pitchFamily="34" charset="0"/>
                        </a:rPr>
                        <a:t>=</a:t>
                      </a:r>
                      <a:endParaRPr lang="en-IE" sz="1000" b="1"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4237492535"/>
                  </a:ext>
                </a:extLst>
              </a:tr>
              <a:tr h="201205">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tc>
                  <a:txBody>
                    <a:bodyPr/>
                    <a:lstStyle/>
                    <a:p>
                      <a:pPr algn="ctr" fontAlgn="ctr">
                        <a:buNone/>
                      </a:pPr>
                      <a:r>
                        <a:rPr lang="en-GB" sz="1000" b="1" i="0" u="none" strike="noStrike">
                          <a:effectLst/>
                          <a:latin typeface="Arial" panose="020B0604020202020204" pitchFamily="34" charset="0"/>
                        </a:rPr>
                        <a:t>=</a:t>
                      </a:r>
                      <a:endParaRPr lang="en-IE" sz="1000" b="1"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2714586205"/>
                  </a:ext>
                </a:extLst>
              </a:tr>
              <a:tr h="201205">
                <a:tc>
                  <a:txBody>
                    <a:bodyPr/>
                    <a:lstStyle/>
                    <a:p>
                      <a:pPr algn="ctr" fontAlgn="ctr">
                        <a:buNone/>
                      </a:pPr>
                      <a:r>
                        <a:rPr lang="en-IE" sz="1000" b="1" i="0" u="none" strike="noStrike">
                          <a:effectLst/>
                          <a:latin typeface="Arial" panose="020B0604020202020204" pitchFamily="34" charset="0"/>
                        </a:rPr>
                        <a:t>1</a:t>
                      </a:r>
                    </a:p>
                  </a:txBody>
                  <a:tcPr marL="9525" marR="9525" marT="9525" marB="0" anchor="ctr"/>
                </a:tc>
                <a:tc>
                  <a:txBody>
                    <a:bodyPr/>
                    <a:lstStyle/>
                    <a:p>
                      <a:pPr algn="ctr" fontAlgn="ctr">
                        <a:buNone/>
                      </a:pPr>
                      <a:r>
                        <a:rPr lang="en-GB" sz="1000" b="1" i="0" u="none" strike="noStrike">
                          <a:effectLst/>
                          <a:latin typeface="Arial" panose="020B0604020202020204" pitchFamily="34" charset="0"/>
                        </a:rPr>
                        <a:t>=</a:t>
                      </a:r>
                      <a:endParaRPr lang="en-IE" sz="1000" b="1"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1772470471"/>
                  </a:ext>
                </a:extLst>
              </a:tr>
            </a:tbl>
          </a:graphicData>
        </a:graphic>
      </p:graphicFrame>
      <p:sp>
        <p:nvSpPr>
          <p:cNvPr id="22" name="Contents Box 2">
            <a:extLst>
              <a:ext uri="{FF2B5EF4-FFF2-40B4-BE49-F238E27FC236}">
                <a16:creationId xmlns:a16="http://schemas.microsoft.com/office/drawing/2014/main" id="{70E65D25-8C22-B138-45DC-EE2ABD8C6A6A}"/>
              </a:ext>
            </a:extLst>
          </p:cNvPr>
          <p:cNvSpPr/>
          <p:nvPr/>
        </p:nvSpPr>
        <p:spPr>
          <a:xfrm rot="5400000">
            <a:off x="303322" y="2130978"/>
            <a:ext cx="1243783" cy="1537533"/>
          </a:xfrm>
          <a:prstGeom prst="snip1Rect">
            <a:avLst>
              <a:gd name="adj" fmla="val 18524"/>
            </a:avLst>
          </a:prstGeom>
          <a:solidFill>
            <a:srgbClr val="E7EB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288000" rtlCol="0" anchor="t"/>
          <a:lstStyle/>
          <a:p>
            <a:pPr>
              <a:spcBef>
                <a:spcPts val="500"/>
              </a:spcBef>
              <a:spcAft>
                <a:spcPts val="500"/>
              </a:spcAft>
            </a:pPr>
            <a:r>
              <a:rPr lang="en-US" sz="1300">
                <a:solidFill>
                  <a:schemeClr val="bg2"/>
                </a:solidFill>
              </a:rPr>
              <a:t>Immigration worries have dropped somewhat (down -3%)</a:t>
            </a:r>
          </a:p>
        </p:txBody>
      </p:sp>
      <p:sp>
        <p:nvSpPr>
          <p:cNvPr id="24" name="Contents Triangle 2">
            <a:extLst>
              <a:ext uri="{FF2B5EF4-FFF2-40B4-BE49-F238E27FC236}">
                <a16:creationId xmlns:a16="http://schemas.microsoft.com/office/drawing/2014/main" id="{F7D16ED9-225F-7C94-9C7D-EEF96328A668}"/>
              </a:ext>
              <a:ext uri="{C183D7F6-B498-43B3-948B-1728B52AA6E4}">
                <adec:decorative xmlns:adec="http://schemas.microsoft.com/office/drawing/2017/decorative" val="1"/>
              </a:ext>
            </a:extLst>
          </p:cNvPr>
          <p:cNvSpPr/>
          <p:nvPr/>
        </p:nvSpPr>
        <p:spPr>
          <a:xfrm rot="5400000">
            <a:off x="150688" y="2270913"/>
            <a:ext cx="308401" cy="317367"/>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err="1">
              <a:solidFill>
                <a:schemeClr val="tx1"/>
              </a:solidFill>
            </a:endParaRPr>
          </a:p>
        </p:txBody>
      </p:sp>
      <p:sp>
        <p:nvSpPr>
          <p:cNvPr id="5" name="Rectangle: Rounded Corners 4">
            <a:extLst>
              <a:ext uri="{FF2B5EF4-FFF2-40B4-BE49-F238E27FC236}">
                <a16:creationId xmlns:a16="http://schemas.microsoft.com/office/drawing/2014/main" id="{6172A3E7-369A-7264-4BFD-62D6144B06B1}"/>
              </a:ext>
            </a:extLst>
          </p:cNvPr>
          <p:cNvSpPr/>
          <p:nvPr/>
        </p:nvSpPr>
        <p:spPr>
          <a:xfrm>
            <a:off x="2029975" y="2322187"/>
            <a:ext cx="7898414" cy="261610"/>
          </a:xfrm>
          <a:prstGeom prst="roundRect">
            <a:avLst/>
          </a:prstGeom>
          <a:noFill/>
          <a:ln>
            <a:solidFill>
              <a:schemeClr val="bg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28" name="Arrow: Right 27">
            <a:extLst>
              <a:ext uri="{FF2B5EF4-FFF2-40B4-BE49-F238E27FC236}">
                <a16:creationId xmlns:a16="http://schemas.microsoft.com/office/drawing/2014/main" id="{4245B6C2-F149-9645-E915-6423887A94DB}"/>
              </a:ext>
            </a:extLst>
          </p:cNvPr>
          <p:cNvSpPr/>
          <p:nvPr/>
        </p:nvSpPr>
        <p:spPr>
          <a:xfrm rot="10800000">
            <a:off x="1719851" y="2322187"/>
            <a:ext cx="284253" cy="261610"/>
          </a:xfrm>
          <a:prstGeom prst="rightArrow">
            <a:avLst/>
          </a:prstGeom>
          <a:solidFill>
            <a:srgbClr val="E7EBF0"/>
          </a:solidFill>
          <a:ln>
            <a:solidFill>
              <a:schemeClr val="bg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4" name="TextBox 3">
            <a:extLst>
              <a:ext uri="{FF2B5EF4-FFF2-40B4-BE49-F238E27FC236}">
                <a16:creationId xmlns:a16="http://schemas.microsoft.com/office/drawing/2014/main" id="{72151933-AE37-EA72-9052-77F5DF1269A3}"/>
              </a:ext>
            </a:extLst>
          </p:cNvPr>
          <p:cNvSpPr txBox="1"/>
          <p:nvPr/>
        </p:nvSpPr>
        <p:spPr>
          <a:xfrm>
            <a:off x="6391173" y="3298195"/>
            <a:ext cx="1009403" cy="261610"/>
          </a:xfrm>
          <a:prstGeom prst="rect">
            <a:avLst/>
          </a:prstGeom>
          <a:noFill/>
        </p:spPr>
        <p:txBody>
          <a:bodyPr wrap="square" rtlCol="0">
            <a:spAutoFit/>
          </a:bodyPr>
          <a:lstStyle/>
          <a:p>
            <a:r>
              <a:rPr lang="en-IE" sz="1100"/>
              <a:t>Up 5%</a:t>
            </a:r>
            <a:endParaRPr lang="en-GB" sz="1100"/>
          </a:p>
        </p:txBody>
      </p:sp>
    </p:spTree>
    <p:extLst>
      <p:ext uri="{BB962C8B-B14F-4D97-AF65-F5344CB8AC3E}">
        <p14:creationId xmlns:p14="http://schemas.microsoft.com/office/powerpoint/2010/main" val="63048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BB9FF-445E-482B-A377-D798497F7B51}"/>
              </a:ext>
            </a:extLst>
          </p:cNvPr>
          <p:cNvSpPr>
            <a:spLocks noGrp="1"/>
          </p:cNvSpPr>
          <p:nvPr>
            <p:ph type="title"/>
          </p:nvPr>
        </p:nvSpPr>
        <p:spPr>
          <a:xfrm>
            <a:off x="450000" y="375102"/>
            <a:ext cx="11285432" cy="429781"/>
          </a:xfrm>
        </p:spPr>
        <p:txBody>
          <a:bodyPr anchor="t">
            <a:normAutofit/>
          </a:bodyPr>
          <a:lstStyle/>
          <a:p>
            <a:r>
              <a:rPr lang="en-US"/>
              <a:t>Most Important Issues Facing Ireland x Segments</a:t>
            </a:r>
            <a:endParaRPr lang="en-IE"/>
          </a:p>
        </p:txBody>
      </p:sp>
      <p:sp>
        <p:nvSpPr>
          <p:cNvPr id="6" name="Text Placeholder 5">
            <a:extLst>
              <a:ext uri="{FF2B5EF4-FFF2-40B4-BE49-F238E27FC236}">
                <a16:creationId xmlns:a16="http://schemas.microsoft.com/office/drawing/2014/main" id="{AF5651BD-5232-89D3-42CC-51BC1B897C10}"/>
              </a:ext>
            </a:extLst>
          </p:cNvPr>
          <p:cNvSpPr>
            <a:spLocks noGrp="1"/>
          </p:cNvSpPr>
          <p:nvPr>
            <p:ph type="body" sz="quarter" idx="17"/>
          </p:nvPr>
        </p:nvSpPr>
        <p:spPr>
          <a:xfrm>
            <a:off x="450000" y="6202531"/>
            <a:ext cx="9341700" cy="276999"/>
          </a:xfrm>
        </p:spPr>
        <p:txBody>
          <a:bodyPr/>
          <a:lstStyle/>
          <a:p>
            <a:pPr>
              <a:lnSpc>
                <a:spcPct val="100000"/>
              </a:lnSpc>
              <a:spcAft>
                <a:spcPts val="0"/>
              </a:spcAft>
            </a:pPr>
            <a:r>
              <a:rPr lang="en-US" sz="900">
                <a:latin typeface="Barlow" panose="00000500000000000000" pitchFamily="2" charset="0"/>
              </a:rPr>
              <a:t>Base: All adults aged 18+ years- 2,047</a:t>
            </a:r>
          </a:p>
          <a:p>
            <a:pPr>
              <a:lnSpc>
                <a:spcPct val="100000"/>
              </a:lnSpc>
              <a:spcAft>
                <a:spcPts val="0"/>
              </a:spcAft>
            </a:pPr>
            <a:r>
              <a:rPr lang="en-US" sz="900">
                <a:latin typeface="Barlow" panose="00000500000000000000" pitchFamily="2" charset="0"/>
              </a:rPr>
              <a:t>Q.1  Which of the following do you feel are the 3 most important issues facing Ireland today?</a:t>
            </a:r>
          </a:p>
        </p:txBody>
      </p:sp>
      <p:sp>
        <p:nvSpPr>
          <p:cNvPr id="11" name="TextBox 10">
            <a:extLst>
              <a:ext uri="{FF2B5EF4-FFF2-40B4-BE49-F238E27FC236}">
                <a16:creationId xmlns:a16="http://schemas.microsoft.com/office/drawing/2014/main" id="{B7AB81C1-BC82-128D-F19E-D7FAF371C6E9}"/>
              </a:ext>
            </a:extLst>
          </p:cNvPr>
          <p:cNvSpPr txBox="1"/>
          <p:nvPr/>
        </p:nvSpPr>
        <p:spPr>
          <a:xfrm>
            <a:off x="10337428" y="1148792"/>
            <a:ext cx="1476582" cy="938719"/>
          </a:xfrm>
          <a:prstGeom prst="rect">
            <a:avLst/>
          </a:prstGeom>
          <a:solidFill>
            <a:schemeClr val="bg1">
              <a:lumMod val="85000"/>
            </a:schemeClr>
          </a:solidFill>
        </p:spPr>
        <p:txBody>
          <a:bodyPr wrap="square" rtlCol="0">
            <a:spAutoFit/>
          </a:bodyPr>
          <a:lstStyle/>
          <a:p>
            <a:pPr algn="ctr"/>
            <a:r>
              <a:rPr lang="en-IE" sz="1100"/>
              <a:t>Pragmatists are more concerned on average re health services and the homeless situation.</a:t>
            </a:r>
          </a:p>
        </p:txBody>
      </p:sp>
      <p:sp>
        <p:nvSpPr>
          <p:cNvPr id="16" name="TextBox 15">
            <a:extLst>
              <a:ext uri="{FF2B5EF4-FFF2-40B4-BE49-F238E27FC236}">
                <a16:creationId xmlns:a16="http://schemas.microsoft.com/office/drawing/2014/main" id="{07218B1C-9AF5-115E-3183-4BD0B6D7806B}"/>
              </a:ext>
            </a:extLst>
          </p:cNvPr>
          <p:cNvSpPr txBox="1"/>
          <p:nvPr/>
        </p:nvSpPr>
        <p:spPr>
          <a:xfrm>
            <a:off x="10337428" y="2174760"/>
            <a:ext cx="1476582" cy="1954381"/>
          </a:xfrm>
          <a:prstGeom prst="rect">
            <a:avLst/>
          </a:prstGeom>
          <a:solidFill>
            <a:schemeClr val="bg1">
              <a:lumMod val="85000"/>
            </a:schemeClr>
          </a:solidFill>
        </p:spPr>
        <p:txBody>
          <a:bodyPr wrap="square" rtlCol="0">
            <a:spAutoFit/>
          </a:bodyPr>
          <a:lstStyle/>
          <a:p>
            <a:pPr algn="ctr"/>
            <a:r>
              <a:rPr lang="en-IE" sz="1100"/>
              <a:t>Community Champions and Global Citizens over index on Sustainability. Global Citizens also over index on the homeless situation, unemployment, public transport, and racial inequality. </a:t>
            </a:r>
          </a:p>
        </p:txBody>
      </p:sp>
      <p:sp>
        <p:nvSpPr>
          <p:cNvPr id="17" name="TextBox 16">
            <a:extLst>
              <a:ext uri="{FF2B5EF4-FFF2-40B4-BE49-F238E27FC236}">
                <a16:creationId xmlns:a16="http://schemas.microsoft.com/office/drawing/2014/main" id="{18045678-FBF8-F2AB-1AB2-761490DB8CB5}"/>
              </a:ext>
            </a:extLst>
          </p:cNvPr>
          <p:cNvSpPr txBox="1"/>
          <p:nvPr/>
        </p:nvSpPr>
        <p:spPr>
          <a:xfrm>
            <a:off x="10337428" y="4216390"/>
            <a:ext cx="1476582" cy="1446550"/>
          </a:xfrm>
          <a:prstGeom prst="rect">
            <a:avLst/>
          </a:prstGeom>
          <a:solidFill>
            <a:schemeClr val="bg1">
              <a:lumMod val="85000"/>
            </a:schemeClr>
          </a:solidFill>
        </p:spPr>
        <p:txBody>
          <a:bodyPr wrap="square" rtlCol="0">
            <a:spAutoFit/>
          </a:bodyPr>
          <a:lstStyle/>
          <a:p>
            <a:pPr algn="ctr"/>
            <a:r>
              <a:rPr lang="en-IE" sz="1100"/>
              <a:t>Disengaged continue to be the leading segment concerned with immigration however there is slight declines here  (54% in ‘26 from 57% in ‘25)</a:t>
            </a:r>
          </a:p>
        </p:txBody>
      </p:sp>
      <p:grpSp>
        <p:nvGrpSpPr>
          <p:cNvPr id="18" name="Group 17">
            <a:extLst>
              <a:ext uri="{FF2B5EF4-FFF2-40B4-BE49-F238E27FC236}">
                <a16:creationId xmlns:a16="http://schemas.microsoft.com/office/drawing/2014/main" id="{ED5770BB-AE5B-D8C8-8AC0-06BA51834F89}"/>
              </a:ext>
            </a:extLst>
          </p:cNvPr>
          <p:cNvGrpSpPr/>
          <p:nvPr/>
        </p:nvGrpSpPr>
        <p:grpSpPr>
          <a:xfrm>
            <a:off x="9454778" y="348326"/>
            <a:ext cx="2359232" cy="456557"/>
            <a:chOff x="9641528" y="618763"/>
            <a:chExt cx="2436173" cy="595502"/>
          </a:xfrm>
        </p:grpSpPr>
        <p:sp>
          <p:nvSpPr>
            <p:cNvPr id="19" name="Rectangle 18">
              <a:extLst>
                <a:ext uri="{FF2B5EF4-FFF2-40B4-BE49-F238E27FC236}">
                  <a16:creationId xmlns:a16="http://schemas.microsoft.com/office/drawing/2014/main" id="{71840255-E498-AE01-7828-12976723E2A3}"/>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20" name="TextBox 19">
              <a:extLst>
                <a:ext uri="{FF2B5EF4-FFF2-40B4-BE49-F238E27FC236}">
                  <a16:creationId xmlns:a16="http://schemas.microsoft.com/office/drawing/2014/main" id="{86073947-38C1-012E-1C0B-CD9968F78CD1}"/>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21" name="Rectangle 20">
              <a:extLst>
                <a:ext uri="{FF2B5EF4-FFF2-40B4-BE49-F238E27FC236}">
                  <a16:creationId xmlns:a16="http://schemas.microsoft.com/office/drawing/2014/main" id="{D8604D62-57DE-02AF-3131-3A0E8D3318C3}"/>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22" name="TextBox 21">
              <a:extLst>
                <a:ext uri="{FF2B5EF4-FFF2-40B4-BE49-F238E27FC236}">
                  <a16:creationId xmlns:a16="http://schemas.microsoft.com/office/drawing/2014/main" id="{2C48572E-83FC-03D2-E9E9-72B41CDA840D}"/>
                </a:ext>
              </a:extLst>
            </p:cNvPr>
            <p:cNvSpPr txBox="1"/>
            <p:nvPr/>
          </p:nvSpPr>
          <p:spPr>
            <a:xfrm>
              <a:off x="10026209" y="893111"/>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graphicFrame>
        <p:nvGraphicFramePr>
          <p:cNvPr id="8" name="Table 7">
            <a:extLst>
              <a:ext uri="{FF2B5EF4-FFF2-40B4-BE49-F238E27FC236}">
                <a16:creationId xmlns:a16="http://schemas.microsoft.com/office/drawing/2014/main" id="{0DEE9A27-6E83-6ECC-3214-C52F18C9832D}"/>
              </a:ext>
            </a:extLst>
          </p:cNvPr>
          <p:cNvGraphicFramePr>
            <a:graphicFrameLocks noGrp="1"/>
          </p:cNvGraphicFramePr>
          <p:nvPr>
            <p:extLst>
              <p:ext uri="{D42A27DB-BD31-4B8C-83A1-F6EECF244321}">
                <p14:modId xmlns:p14="http://schemas.microsoft.com/office/powerpoint/2010/main" val="2153579502"/>
              </p:ext>
            </p:extLst>
          </p:nvPr>
        </p:nvGraphicFramePr>
        <p:xfrm>
          <a:off x="571499" y="1156583"/>
          <a:ext cx="9439278" cy="4906709"/>
        </p:xfrm>
        <a:graphic>
          <a:graphicData uri="http://schemas.openxmlformats.org/drawingml/2006/table">
            <a:tbl>
              <a:tblPr/>
              <a:tblGrid>
                <a:gridCol w="3381376">
                  <a:extLst>
                    <a:ext uri="{9D8B030D-6E8A-4147-A177-3AD203B41FA5}">
                      <a16:colId xmlns:a16="http://schemas.microsoft.com/office/drawing/2014/main" val="1711615486"/>
                    </a:ext>
                  </a:extLst>
                </a:gridCol>
                <a:gridCol w="561975">
                  <a:extLst>
                    <a:ext uri="{9D8B030D-6E8A-4147-A177-3AD203B41FA5}">
                      <a16:colId xmlns:a16="http://schemas.microsoft.com/office/drawing/2014/main" val="3786663378"/>
                    </a:ext>
                  </a:extLst>
                </a:gridCol>
                <a:gridCol w="990600">
                  <a:extLst>
                    <a:ext uri="{9D8B030D-6E8A-4147-A177-3AD203B41FA5}">
                      <a16:colId xmlns:a16="http://schemas.microsoft.com/office/drawing/2014/main" val="3548730664"/>
                    </a:ext>
                  </a:extLst>
                </a:gridCol>
                <a:gridCol w="1066800">
                  <a:extLst>
                    <a:ext uri="{9D8B030D-6E8A-4147-A177-3AD203B41FA5}">
                      <a16:colId xmlns:a16="http://schemas.microsoft.com/office/drawing/2014/main" val="3631580637"/>
                    </a:ext>
                  </a:extLst>
                </a:gridCol>
                <a:gridCol w="857250">
                  <a:extLst>
                    <a:ext uri="{9D8B030D-6E8A-4147-A177-3AD203B41FA5}">
                      <a16:colId xmlns:a16="http://schemas.microsoft.com/office/drawing/2014/main" val="3751187620"/>
                    </a:ext>
                  </a:extLst>
                </a:gridCol>
                <a:gridCol w="904875">
                  <a:extLst>
                    <a:ext uri="{9D8B030D-6E8A-4147-A177-3AD203B41FA5}">
                      <a16:colId xmlns:a16="http://schemas.microsoft.com/office/drawing/2014/main" val="3033539659"/>
                    </a:ext>
                  </a:extLst>
                </a:gridCol>
                <a:gridCol w="667865">
                  <a:extLst>
                    <a:ext uri="{9D8B030D-6E8A-4147-A177-3AD203B41FA5}">
                      <a16:colId xmlns:a16="http://schemas.microsoft.com/office/drawing/2014/main" val="266880866"/>
                    </a:ext>
                  </a:extLst>
                </a:gridCol>
                <a:gridCol w="1008537">
                  <a:extLst>
                    <a:ext uri="{9D8B030D-6E8A-4147-A177-3AD203B41FA5}">
                      <a16:colId xmlns:a16="http://schemas.microsoft.com/office/drawing/2014/main" val="1061580235"/>
                    </a:ext>
                  </a:extLst>
                </a:gridCol>
              </a:tblGrid>
              <a:tr h="154589">
                <a:tc rowSpan="2">
                  <a:txBody>
                    <a:bodyPr/>
                    <a:lstStyle/>
                    <a:p>
                      <a:pPr algn="ctr" rtl="0" fontAlgn="t">
                        <a:buNone/>
                      </a:pPr>
                      <a:r>
                        <a:rPr lang="en-IE" sz="1050" b="0" i="0" u="none" strike="noStrike">
                          <a:solidFill>
                            <a:srgbClr val="000000"/>
                          </a:solidFill>
                          <a:effectLst/>
                          <a:latin typeface="Barlow" panose="00000500000000000000" pitchFamily="2" charset="0"/>
                        </a:rPr>
                        <a:t> </a:t>
                      </a:r>
                    </a:p>
                  </a:txBody>
                  <a:tcPr marL="6575" marR="6575" marT="6575" marB="0">
                    <a:lnL>
                      <a:noFill/>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rowSpan="2">
                  <a:txBody>
                    <a:bodyPr/>
                    <a:lstStyle/>
                    <a:p>
                      <a:pPr algn="ctr" rtl="0" fontAlgn="t">
                        <a:buNone/>
                      </a:pPr>
                      <a:r>
                        <a:rPr lang="en-IE" sz="1050" b="1" i="0" u="none" strike="noStrike">
                          <a:solidFill>
                            <a:srgbClr val="FFFFFF"/>
                          </a:solidFill>
                          <a:effectLst/>
                          <a:latin typeface="Barlow" panose="00000500000000000000" pitchFamily="2" charset="0"/>
                        </a:rPr>
                        <a:t>Total</a:t>
                      </a:r>
                    </a:p>
                  </a:txBody>
                  <a:tcPr marL="6575" marR="6575" marT="65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gridSpan="6">
                  <a:txBody>
                    <a:bodyPr/>
                    <a:lstStyle/>
                    <a:p>
                      <a:pPr algn="ctr" rtl="0" fontAlgn="t">
                        <a:buNone/>
                      </a:pPr>
                      <a:r>
                        <a:rPr lang="en-IE" sz="1050" b="1" i="0" u="none" strike="noStrike">
                          <a:solidFill>
                            <a:srgbClr val="FFFFFF"/>
                          </a:solidFill>
                          <a:effectLst/>
                          <a:latin typeface="Barlow" panose="00000500000000000000" pitchFamily="2" charset="0"/>
                        </a:rPr>
                        <a:t>Segments</a:t>
                      </a:r>
                    </a:p>
                  </a:txBody>
                  <a:tcPr marL="6575" marR="6575" marT="6575"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103C50"/>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178098955"/>
                  </a:ext>
                </a:extLst>
              </a:tr>
              <a:tr h="479490">
                <a:tc vMerge="1">
                  <a:txBody>
                    <a:bodyPr/>
                    <a:lstStyle/>
                    <a:p>
                      <a:endParaRPr lang="en-IE"/>
                    </a:p>
                  </a:txBody>
                  <a:tcPr/>
                </a:tc>
                <a:tc vMerge="1">
                  <a:txBody>
                    <a:bodyPr/>
                    <a:lstStyle/>
                    <a:p>
                      <a:endParaRPr lang="en-IE"/>
                    </a:p>
                  </a:txBody>
                  <a:tcPr/>
                </a:tc>
                <a:tc>
                  <a:txBody>
                    <a:bodyPr/>
                    <a:lstStyle/>
                    <a:p>
                      <a:pPr algn="ctr" rtl="0" fontAlgn="t">
                        <a:buNone/>
                      </a:pPr>
                      <a:r>
                        <a:rPr lang="en-IE" sz="1050" b="1" i="0" u="none" strike="noStrike">
                          <a:solidFill>
                            <a:srgbClr val="FFFFFF"/>
                          </a:solidFill>
                          <a:effectLst/>
                          <a:latin typeface="Barlow" panose="00000500000000000000" pitchFamily="2" charset="0"/>
                        </a:rPr>
                        <a:t>Multilateralists</a:t>
                      </a:r>
                    </a:p>
                  </a:txBody>
                  <a:tcPr marL="6575" marR="6575" marT="65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t">
                        <a:buNone/>
                      </a:pPr>
                      <a:r>
                        <a:rPr lang="en-IE" sz="1050" b="1" i="0" u="none" strike="noStrike">
                          <a:solidFill>
                            <a:srgbClr val="FFFFFF"/>
                          </a:solidFill>
                          <a:effectLst/>
                          <a:latin typeface="Barlow" panose="00000500000000000000" pitchFamily="2" charset="0"/>
                        </a:rPr>
                        <a:t>Community Champions</a:t>
                      </a:r>
                    </a:p>
                  </a:txBody>
                  <a:tcPr marL="6575" marR="6575" marT="65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t">
                        <a:buNone/>
                      </a:pPr>
                      <a:r>
                        <a:rPr lang="en-IE" sz="1050" b="1" i="0" u="none" strike="noStrike">
                          <a:solidFill>
                            <a:srgbClr val="FFFFFF"/>
                          </a:solidFill>
                          <a:effectLst/>
                          <a:latin typeface="Barlow" panose="00000500000000000000" pitchFamily="2" charset="0"/>
                        </a:rPr>
                        <a:t>Disengaged</a:t>
                      </a:r>
                    </a:p>
                  </a:txBody>
                  <a:tcPr marL="6575" marR="6575" marT="65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t">
                        <a:buNone/>
                      </a:pPr>
                      <a:r>
                        <a:rPr lang="en-IE" sz="1050" b="1" i="0" u="none" strike="noStrike">
                          <a:solidFill>
                            <a:srgbClr val="FFFFFF"/>
                          </a:solidFill>
                          <a:effectLst/>
                          <a:latin typeface="Barlow" panose="00000500000000000000" pitchFamily="2" charset="0"/>
                        </a:rPr>
                        <a:t>Empathisers</a:t>
                      </a:r>
                    </a:p>
                  </a:txBody>
                  <a:tcPr marL="6575" marR="6575" marT="65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t">
                        <a:buNone/>
                      </a:pPr>
                      <a:r>
                        <a:rPr lang="en-IE" sz="1050" b="1" i="0" u="none" strike="noStrike">
                          <a:solidFill>
                            <a:srgbClr val="FFFFFF"/>
                          </a:solidFill>
                          <a:effectLst/>
                          <a:latin typeface="Barlow" panose="00000500000000000000" pitchFamily="2" charset="0"/>
                        </a:rPr>
                        <a:t>Global Citizens</a:t>
                      </a:r>
                    </a:p>
                  </a:txBody>
                  <a:tcPr marL="6575" marR="6575" marT="65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t">
                        <a:buNone/>
                      </a:pPr>
                      <a:r>
                        <a:rPr lang="en-IE" sz="1050" b="1" i="0" u="none" strike="noStrike">
                          <a:solidFill>
                            <a:srgbClr val="FFFFFF"/>
                          </a:solidFill>
                          <a:effectLst/>
                          <a:latin typeface="Barlow" panose="00000500000000000000" pitchFamily="2" charset="0"/>
                        </a:rPr>
                        <a:t>Pragmatists</a:t>
                      </a:r>
                    </a:p>
                  </a:txBody>
                  <a:tcPr marL="6575" marR="6575" marT="6575" marB="0" anchor="ctr">
                    <a:lnL w="12700" cap="flat" cmpd="sng" algn="ctr">
                      <a:solidFill>
                        <a:srgbClr val="FFFFFF"/>
                      </a:solidFill>
                      <a:prstDash val="solid"/>
                      <a:round/>
                      <a:headEnd type="none" w="med" len="med"/>
                      <a:tailEnd type="none" w="med" len="med"/>
                    </a:lnL>
                    <a:lnR>
                      <a:noFill/>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extLst>
                  <a:ext uri="{0D108BD9-81ED-4DB2-BD59-A6C34878D82A}">
                    <a16:rowId xmlns:a16="http://schemas.microsoft.com/office/drawing/2014/main" val="651050676"/>
                  </a:ext>
                </a:extLst>
              </a:tr>
              <a:tr h="154589">
                <a:tc>
                  <a:txBody>
                    <a:bodyPr/>
                    <a:lstStyle/>
                    <a:p>
                      <a:pPr algn="ctr" rtl="0" fontAlgn="t">
                        <a:buNone/>
                      </a:pPr>
                      <a:r>
                        <a:rPr lang="en-IE" sz="1050" b="1" i="1" u="none" strike="noStrike">
                          <a:solidFill>
                            <a:srgbClr val="000000"/>
                          </a:solidFill>
                          <a:effectLst/>
                          <a:latin typeface="Barlow" panose="00000500000000000000" pitchFamily="2" charset="0"/>
                        </a:rPr>
                        <a:t>Base:</a:t>
                      </a:r>
                    </a:p>
                  </a:txBody>
                  <a:tcPr marL="6575" marR="6575" marT="6575"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t">
                        <a:buNone/>
                      </a:pPr>
                      <a:r>
                        <a:rPr lang="en-IE" sz="1050" b="1" i="1" u="none" strike="noStrike">
                          <a:solidFill>
                            <a:srgbClr val="000000"/>
                          </a:solidFill>
                          <a:effectLst/>
                          <a:latin typeface="Barlow" panose="00000500000000000000" pitchFamily="2" charset="0"/>
                        </a:rPr>
                        <a:t>2047</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t">
                        <a:buNone/>
                      </a:pPr>
                      <a:r>
                        <a:rPr lang="en-IE" sz="1050" b="1" i="1" u="none" strike="noStrike">
                          <a:solidFill>
                            <a:srgbClr val="000000"/>
                          </a:solidFill>
                          <a:effectLst/>
                          <a:latin typeface="Barlow" panose="00000500000000000000" pitchFamily="2" charset="0"/>
                        </a:rPr>
                        <a:t>396</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rgbClr val="D9D9D9"/>
                    </a:solidFill>
                  </a:tcPr>
                </a:tc>
                <a:tc>
                  <a:txBody>
                    <a:bodyPr/>
                    <a:lstStyle/>
                    <a:p>
                      <a:pPr algn="ctr" rtl="0" fontAlgn="t">
                        <a:buNone/>
                      </a:pPr>
                      <a:r>
                        <a:rPr lang="en-IE" sz="1050" b="1" i="1" u="none" strike="noStrike">
                          <a:solidFill>
                            <a:srgbClr val="000000"/>
                          </a:solidFill>
                          <a:effectLst/>
                          <a:latin typeface="Barlow" panose="00000500000000000000" pitchFamily="2" charset="0"/>
                        </a:rPr>
                        <a:t>169</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rgbClr val="D9D9D9"/>
                    </a:solidFill>
                  </a:tcPr>
                </a:tc>
                <a:tc>
                  <a:txBody>
                    <a:bodyPr/>
                    <a:lstStyle/>
                    <a:p>
                      <a:pPr algn="ctr" rtl="0" fontAlgn="t">
                        <a:buNone/>
                      </a:pPr>
                      <a:r>
                        <a:rPr lang="en-IE" sz="1050" b="1" i="1" u="none" strike="noStrike">
                          <a:solidFill>
                            <a:srgbClr val="000000"/>
                          </a:solidFill>
                          <a:effectLst/>
                          <a:latin typeface="Barlow" panose="00000500000000000000" pitchFamily="2" charset="0"/>
                        </a:rPr>
                        <a:t>355</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rgbClr val="D9D9D9"/>
                    </a:solidFill>
                  </a:tcPr>
                </a:tc>
                <a:tc>
                  <a:txBody>
                    <a:bodyPr/>
                    <a:lstStyle/>
                    <a:p>
                      <a:pPr algn="ctr" rtl="0" fontAlgn="t">
                        <a:buNone/>
                      </a:pPr>
                      <a:r>
                        <a:rPr lang="en-IE" sz="1050" b="1" i="1" u="none" strike="noStrike">
                          <a:solidFill>
                            <a:srgbClr val="000000"/>
                          </a:solidFill>
                          <a:effectLst/>
                          <a:latin typeface="Barlow" panose="00000500000000000000" pitchFamily="2" charset="0"/>
                        </a:rPr>
                        <a:t>552</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rgbClr val="D9D9D9"/>
                    </a:solidFill>
                  </a:tcPr>
                </a:tc>
                <a:tc>
                  <a:txBody>
                    <a:bodyPr/>
                    <a:lstStyle/>
                    <a:p>
                      <a:pPr algn="ctr" rtl="0" fontAlgn="t">
                        <a:buNone/>
                      </a:pPr>
                      <a:r>
                        <a:rPr lang="en-IE" sz="1050" b="1" i="1" u="none" strike="noStrike">
                          <a:solidFill>
                            <a:srgbClr val="000000"/>
                          </a:solidFill>
                          <a:effectLst/>
                          <a:latin typeface="Barlow" panose="00000500000000000000" pitchFamily="2" charset="0"/>
                        </a:rPr>
                        <a:t>321</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rgbClr val="D9D9D9"/>
                    </a:solidFill>
                  </a:tcPr>
                </a:tc>
                <a:tc>
                  <a:txBody>
                    <a:bodyPr/>
                    <a:lstStyle/>
                    <a:p>
                      <a:pPr algn="ctr" rtl="0" fontAlgn="t">
                        <a:buNone/>
                      </a:pPr>
                      <a:r>
                        <a:rPr lang="en-IE" sz="1050" b="1" i="1" u="none" strike="noStrike">
                          <a:solidFill>
                            <a:srgbClr val="000000"/>
                          </a:solidFill>
                          <a:effectLst/>
                          <a:latin typeface="Barlow" panose="00000500000000000000" pitchFamily="2" charset="0"/>
                        </a:rPr>
                        <a:t>254</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rgbClr val="D9D9D9"/>
                    </a:solidFill>
                  </a:tcPr>
                </a:tc>
                <a:extLst>
                  <a:ext uri="{0D108BD9-81ED-4DB2-BD59-A6C34878D82A}">
                    <a16:rowId xmlns:a16="http://schemas.microsoft.com/office/drawing/2014/main" val="433696615"/>
                  </a:ext>
                </a:extLst>
              </a:tr>
              <a:tr h="154589">
                <a:tc>
                  <a:txBody>
                    <a:bodyPr/>
                    <a:lstStyle/>
                    <a:p>
                      <a:pPr algn="ctr" rtl="0" fontAlgn="t">
                        <a:buNone/>
                      </a:pPr>
                      <a:r>
                        <a:rPr lang="en-IE" sz="1050" b="0" i="0" u="none" strike="noStrike">
                          <a:solidFill>
                            <a:srgbClr val="000000"/>
                          </a:solidFill>
                          <a:effectLst/>
                          <a:latin typeface="Barlow" panose="00000500000000000000" pitchFamily="2" charset="0"/>
                        </a:rPr>
                        <a:t> </a:t>
                      </a:r>
                    </a:p>
                  </a:txBody>
                  <a:tcPr marL="6575" marR="6575" marT="6575"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t">
                        <a:buNone/>
                      </a:pPr>
                      <a:r>
                        <a:rPr lang="en-IE" sz="1050" b="0" i="0" u="none" strike="noStrike">
                          <a:solidFill>
                            <a:srgbClr val="000000"/>
                          </a:solidFill>
                          <a:effectLst/>
                          <a:latin typeface="Barlow" panose="00000500000000000000" pitchFamily="2" charset="0"/>
                        </a:rPr>
                        <a:t>%</a:t>
                      </a:r>
                    </a:p>
                  </a:txBody>
                  <a:tcPr marL="6575" marR="6575" marT="6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t">
                        <a:buNone/>
                      </a:pPr>
                      <a:r>
                        <a:rPr lang="en-IE" sz="1050" b="0" i="0" u="none" strike="noStrike">
                          <a:solidFill>
                            <a:srgbClr val="000000"/>
                          </a:solidFill>
                          <a:effectLst/>
                          <a:latin typeface="Barlow" panose="00000500000000000000" pitchFamily="2" charset="0"/>
                        </a:rPr>
                        <a:t>%</a:t>
                      </a:r>
                    </a:p>
                  </a:txBody>
                  <a:tcPr marL="6575" marR="6575" marT="6575" marB="0" anchor="ctr">
                    <a:lnL w="6350" cap="flat" cmpd="sng" algn="ctr">
                      <a:solidFill>
                        <a:srgbClr val="000000"/>
                      </a:solidFill>
                      <a:prstDash val="solid"/>
                      <a:round/>
                      <a:headEnd type="none" w="med" len="med"/>
                      <a:tailEnd type="none" w="med" len="med"/>
                    </a:lnL>
                    <a:lnR>
                      <a:noFill/>
                    </a:lnR>
                    <a:lnT w="6350" cap="flat" cmpd="sng" algn="ctr">
                      <a:solidFill>
                        <a:srgbClr val="103C5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t">
                        <a:buNone/>
                      </a:pPr>
                      <a:r>
                        <a:rPr lang="en-IE" sz="1050" b="0" i="0" u="none" strike="noStrike">
                          <a:solidFill>
                            <a:srgbClr val="000000"/>
                          </a:solidFill>
                          <a:effectLst/>
                          <a:latin typeface="Barlow" panose="00000500000000000000" pitchFamily="2" charset="0"/>
                        </a:rPr>
                        <a:t>%</a:t>
                      </a:r>
                    </a:p>
                  </a:txBody>
                  <a:tcPr marL="6575" marR="6575" marT="6575" marB="0" anchor="ctr">
                    <a:lnL>
                      <a:noFill/>
                    </a:lnL>
                    <a:lnR>
                      <a:noFill/>
                    </a:lnR>
                    <a:lnT w="6350" cap="flat" cmpd="sng" algn="ctr">
                      <a:solidFill>
                        <a:srgbClr val="103C5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t">
                        <a:buNone/>
                      </a:pPr>
                      <a:r>
                        <a:rPr lang="en-IE" sz="1050" b="0" i="0" u="none" strike="noStrike">
                          <a:solidFill>
                            <a:srgbClr val="000000"/>
                          </a:solidFill>
                          <a:effectLst/>
                          <a:latin typeface="Barlow" panose="00000500000000000000" pitchFamily="2" charset="0"/>
                        </a:rPr>
                        <a:t>%</a:t>
                      </a:r>
                    </a:p>
                  </a:txBody>
                  <a:tcPr marL="6575" marR="6575" marT="6575" marB="0" anchor="ctr">
                    <a:lnL>
                      <a:noFill/>
                    </a:lnL>
                    <a:lnR>
                      <a:noFill/>
                    </a:lnR>
                    <a:lnT w="6350" cap="flat" cmpd="sng" algn="ctr">
                      <a:solidFill>
                        <a:srgbClr val="103C5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t">
                        <a:buNone/>
                      </a:pPr>
                      <a:r>
                        <a:rPr lang="en-IE" sz="1050" b="0" i="0" u="none" strike="noStrike">
                          <a:solidFill>
                            <a:srgbClr val="000000"/>
                          </a:solidFill>
                          <a:effectLst/>
                          <a:latin typeface="Barlow" panose="00000500000000000000" pitchFamily="2" charset="0"/>
                        </a:rPr>
                        <a:t>%</a:t>
                      </a:r>
                    </a:p>
                  </a:txBody>
                  <a:tcPr marL="6575" marR="6575" marT="6575" marB="0" anchor="ctr">
                    <a:lnL>
                      <a:noFill/>
                    </a:lnL>
                    <a:lnR>
                      <a:noFill/>
                    </a:lnR>
                    <a:lnT w="6350" cap="flat" cmpd="sng" algn="ctr">
                      <a:solidFill>
                        <a:srgbClr val="103C5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t">
                        <a:buNone/>
                      </a:pPr>
                      <a:r>
                        <a:rPr lang="en-IE" sz="1050" b="0" i="0" u="none" strike="noStrike">
                          <a:solidFill>
                            <a:srgbClr val="000000"/>
                          </a:solidFill>
                          <a:effectLst/>
                          <a:latin typeface="Barlow" panose="00000500000000000000" pitchFamily="2" charset="0"/>
                        </a:rPr>
                        <a:t>%</a:t>
                      </a:r>
                    </a:p>
                  </a:txBody>
                  <a:tcPr marL="6575" marR="6575" marT="6575" marB="0" anchor="ctr">
                    <a:lnL>
                      <a:noFill/>
                    </a:lnL>
                    <a:lnR>
                      <a:noFill/>
                    </a:lnR>
                    <a:lnT w="6350" cap="flat" cmpd="sng" algn="ctr">
                      <a:solidFill>
                        <a:srgbClr val="103C5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t">
                        <a:buNone/>
                      </a:pPr>
                      <a:r>
                        <a:rPr lang="en-IE" sz="1050" b="0" i="0" u="none" strike="noStrike">
                          <a:solidFill>
                            <a:srgbClr val="000000"/>
                          </a:solidFill>
                          <a:effectLst/>
                          <a:latin typeface="Barlow" panose="00000500000000000000" pitchFamily="2" charset="0"/>
                        </a:rPr>
                        <a:t>%</a:t>
                      </a:r>
                    </a:p>
                  </a:txBody>
                  <a:tcPr marL="6575" marR="6575" marT="6575" marB="0" anchor="ctr">
                    <a:lnL>
                      <a:noFill/>
                    </a:lnL>
                    <a:lnR>
                      <a:noFill/>
                    </a:lnR>
                    <a:lnT w="6350" cap="flat" cmpd="sng" algn="ctr">
                      <a:solidFill>
                        <a:srgbClr val="103C5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83990729"/>
                  </a:ext>
                </a:extLst>
              </a:tr>
              <a:tr h="170758">
                <a:tc>
                  <a:txBody>
                    <a:bodyPr/>
                    <a:lstStyle/>
                    <a:p>
                      <a:pPr algn="l" fontAlgn="t">
                        <a:buNone/>
                      </a:pPr>
                      <a:r>
                        <a:rPr lang="en-GB" sz="1050" b="0" i="0" u="none" strike="noStrike">
                          <a:solidFill>
                            <a:srgbClr val="000000"/>
                          </a:solidFill>
                          <a:effectLst/>
                          <a:latin typeface="Barlow" panose="00000500000000000000" pitchFamily="2" charset="0"/>
                        </a:rPr>
                        <a:t>House prices/Cost of Rent/ Mortgage Repayment Rates</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48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612590006"/>
                  </a:ext>
                </a:extLst>
              </a:tr>
              <a:tr h="170758">
                <a:tc>
                  <a:txBody>
                    <a:bodyPr/>
                    <a:lstStyle/>
                    <a:p>
                      <a:pPr algn="l" fontAlgn="t">
                        <a:buNone/>
                      </a:pPr>
                      <a:r>
                        <a:rPr lang="en-GB" sz="1050" b="0" i="0" u="none" strike="noStrike">
                          <a:solidFill>
                            <a:srgbClr val="000000"/>
                          </a:solidFill>
                          <a:effectLst/>
                          <a:latin typeface="Barlow" panose="00000500000000000000" pitchFamily="2" charset="0"/>
                        </a:rPr>
                        <a:t>Household bills (e.g. food, energy, etc.)</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49</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37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54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146578194"/>
                  </a:ext>
                </a:extLst>
              </a:tr>
              <a:tr h="170758">
                <a:tc>
                  <a:txBody>
                    <a:bodyPr/>
                    <a:lstStyle/>
                    <a:p>
                      <a:pPr algn="l" fontAlgn="t">
                        <a:buNone/>
                      </a:pPr>
                      <a:r>
                        <a:rPr lang="en-IE" sz="1050" b="0" i="0" u="none" strike="noStrike">
                          <a:solidFill>
                            <a:srgbClr val="000000"/>
                          </a:solidFill>
                          <a:effectLst/>
                          <a:latin typeface="Barlow" panose="00000500000000000000" pitchFamily="2" charset="0"/>
                        </a:rPr>
                        <a:t>Health Services</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45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extLst>
                  <a:ext uri="{0D108BD9-81ED-4DB2-BD59-A6C34878D82A}">
                    <a16:rowId xmlns:a16="http://schemas.microsoft.com/office/drawing/2014/main" val="63919558"/>
                  </a:ext>
                </a:extLst>
              </a:tr>
              <a:tr h="170758">
                <a:tc>
                  <a:txBody>
                    <a:bodyPr/>
                    <a:lstStyle/>
                    <a:p>
                      <a:pPr algn="l" fontAlgn="t">
                        <a:buNone/>
                      </a:pPr>
                      <a:r>
                        <a:rPr lang="en-GB" sz="1050" b="0" i="0" u="none" strike="noStrike">
                          <a:solidFill>
                            <a:srgbClr val="000000"/>
                          </a:solidFill>
                          <a:effectLst/>
                          <a:latin typeface="Barlow" panose="00000500000000000000" pitchFamily="2" charset="0"/>
                        </a:rPr>
                        <a:t>The homeless situation/Lack of Local Authority Housing</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28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40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extLst>
                  <a:ext uri="{0D108BD9-81ED-4DB2-BD59-A6C34878D82A}">
                    <a16:rowId xmlns:a16="http://schemas.microsoft.com/office/drawing/2014/main" val="3195289551"/>
                  </a:ext>
                </a:extLst>
              </a:tr>
              <a:tr h="170758">
                <a:tc>
                  <a:txBody>
                    <a:bodyPr/>
                    <a:lstStyle/>
                    <a:p>
                      <a:pPr algn="l" fontAlgn="t">
                        <a:buNone/>
                      </a:pPr>
                      <a:r>
                        <a:rPr lang="en-IE" sz="1050" b="0" i="0" u="none" strike="noStrike">
                          <a:solidFill>
                            <a:srgbClr val="000000"/>
                          </a:solidFill>
                          <a:effectLst/>
                          <a:latin typeface="Barlow" panose="00000500000000000000" pitchFamily="2" charset="0"/>
                        </a:rPr>
                        <a:t>Immigration</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54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25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17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extLst>
                  <a:ext uri="{0D108BD9-81ED-4DB2-BD59-A6C34878D82A}">
                    <a16:rowId xmlns:a16="http://schemas.microsoft.com/office/drawing/2014/main" val="52315617"/>
                  </a:ext>
                </a:extLst>
              </a:tr>
              <a:tr h="170758">
                <a:tc>
                  <a:txBody>
                    <a:bodyPr/>
                    <a:lstStyle/>
                    <a:p>
                      <a:pPr algn="l" fontAlgn="t">
                        <a:buNone/>
                      </a:pPr>
                      <a:r>
                        <a:rPr lang="en-IE" sz="1050" b="0" i="0" u="none" strike="noStrike">
                          <a:solidFill>
                            <a:srgbClr val="000000"/>
                          </a:solidFill>
                          <a:effectLst/>
                          <a:latin typeface="Barlow" panose="00000500000000000000" pitchFamily="2" charset="0"/>
                        </a:rPr>
                        <a:t>Crime, Law and Order</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16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711168693"/>
                  </a:ext>
                </a:extLst>
              </a:tr>
              <a:tr h="170758">
                <a:tc>
                  <a:txBody>
                    <a:bodyPr/>
                    <a:lstStyle/>
                    <a:p>
                      <a:pPr algn="l" fontAlgn="t">
                        <a:buNone/>
                      </a:pPr>
                      <a:r>
                        <a:rPr lang="en-IE" sz="1050" b="0" i="0" u="none" strike="noStrike">
                          <a:solidFill>
                            <a:srgbClr val="000000"/>
                          </a:solidFill>
                          <a:effectLst/>
                          <a:latin typeface="Barlow" panose="00000500000000000000" pitchFamily="2" charset="0"/>
                        </a:rPr>
                        <a:t>Management of the economy</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14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579423659"/>
                  </a:ext>
                </a:extLst>
              </a:tr>
              <a:tr h="170758">
                <a:tc>
                  <a:txBody>
                    <a:bodyPr/>
                    <a:lstStyle/>
                    <a:p>
                      <a:pPr algn="l" fontAlgn="t">
                        <a:buNone/>
                      </a:pPr>
                      <a:r>
                        <a:rPr lang="en-IE" sz="1050" b="0" i="0" u="none" strike="noStrike">
                          <a:solidFill>
                            <a:srgbClr val="000000"/>
                          </a:solidFill>
                          <a:effectLst/>
                          <a:latin typeface="Barlow" panose="00000500000000000000" pitchFamily="2" charset="0"/>
                        </a:rPr>
                        <a:t>Mental health</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12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extLst>
                  <a:ext uri="{0D108BD9-81ED-4DB2-BD59-A6C34878D82A}">
                    <a16:rowId xmlns:a16="http://schemas.microsoft.com/office/drawing/2014/main" val="1715292304"/>
                  </a:ext>
                </a:extLst>
              </a:tr>
              <a:tr h="170758">
                <a:tc>
                  <a:txBody>
                    <a:bodyPr/>
                    <a:lstStyle/>
                    <a:p>
                      <a:pPr algn="l" fontAlgn="t">
                        <a:buNone/>
                      </a:pPr>
                      <a:r>
                        <a:rPr lang="en-IE" sz="1050" b="0" i="0" u="none" strike="noStrike">
                          <a:solidFill>
                            <a:srgbClr val="000000"/>
                          </a:solidFill>
                          <a:effectLst/>
                          <a:latin typeface="Barlow" panose="00000500000000000000" pitchFamily="2" charset="0"/>
                        </a:rPr>
                        <a:t>Sustainability / Environmental issues / Climate change</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26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18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12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014487752"/>
                  </a:ext>
                </a:extLst>
              </a:tr>
              <a:tr h="170758">
                <a:tc>
                  <a:txBody>
                    <a:bodyPr/>
                    <a:lstStyle/>
                    <a:p>
                      <a:pPr algn="l" fontAlgn="t">
                        <a:buNone/>
                      </a:pPr>
                      <a:r>
                        <a:rPr lang="en-IE" sz="1050" b="0" i="0" u="none" strike="noStrike">
                          <a:solidFill>
                            <a:srgbClr val="000000"/>
                          </a:solidFill>
                          <a:effectLst/>
                          <a:latin typeface="Barlow" panose="00000500000000000000" pitchFamily="2" charset="0"/>
                        </a:rPr>
                        <a:t>Traffic congestion</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467505889"/>
                  </a:ext>
                </a:extLst>
              </a:tr>
              <a:tr h="170758">
                <a:tc>
                  <a:txBody>
                    <a:bodyPr/>
                    <a:lstStyle/>
                    <a:p>
                      <a:pPr algn="l" fontAlgn="t">
                        <a:buNone/>
                      </a:pPr>
                      <a:r>
                        <a:rPr lang="en-IE" sz="1050" b="0" i="0" u="none" strike="noStrike">
                          <a:solidFill>
                            <a:srgbClr val="000000"/>
                          </a:solidFill>
                          <a:effectLst/>
                          <a:latin typeface="Barlow" panose="00000500000000000000" pitchFamily="2" charset="0"/>
                        </a:rPr>
                        <a:t>Unemployment/Jobs</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extLst>
                  <a:ext uri="{0D108BD9-81ED-4DB2-BD59-A6C34878D82A}">
                    <a16:rowId xmlns:a16="http://schemas.microsoft.com/office/drawing/2014/main" val="1705746698"/>
                  </a:ext>
                </a:extLst>
              </a:tr>
              <a:tr h="170758">
                <a:tc>
                  <a:txBody>
                    <a:bodyPr/>
                    <a:lstStyle/>
                    <a:p>
                      <a:pPr algn="l" fontAlgn="t">
                        <a:buNone/>
                      </a:pPr>
                      <a:r>
                        <a:rPr lang="en-IE" sz="1050" b="0" i="0" u="none" strike="noStrike">
                          <a:solidFill>
                            <a:srgbClr val="000000"/>
                          </a:solidFill>
                          <a:effectLst/>
                          <a:latin typeface="Barlow" panose="00000500000000000000" pitchFamily="2" charset="0"/>
                        </a:rPr>
                        <a:t>Public transport</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420795133"/>
                  </a:ext>
                </a:extLst>
              </a:tr>
              <a:tr h="170758">
                <a:tc>
                  <a:txBody>
                    <a:bodyPr/>
                    <a:lstStyle/>
                    <a:p>
                      <a:pPr algn="l" fontAlgn="t">
                        <a:buNone/>
                      </a:pPr>
                      <a:r>
                        <a:rPr lang="en-IE" sz="1050" b="0" i="0" u="none" strike="noStrike">
                          <a:solidFill>
                            <a:srgbClr val="000000"/>
                          </a:solidFill>
                          <a:effectLst/>
                          <a:latin typeface="Barlow" panose="00000500000000000000" pitchFamily="2" charset="0"/>
                        </a:rPr>
                        <a:t>Rural decline</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7</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8</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381843680"/>
                  </a:ext>
                </a:extLst>
              </a:tr>
              <a:tr h="170758">
                <a:tc>
                  <a:txBody>
                    <a:bodyPr/>
                    <a:lstStyle/>
                    <a:p>
                      <a:pPr algn="l" fontAlgn="t">
                        <a:buNone/>
                      </a:pPr>
                      <a:r>
                        <a:rPr lang="en-IE" sz="1050" b="0" i="0" u="none" strike="noStrike">
                          <a:solidFill>
                            <a:srgbClr val="000000"/>
                          </a:solidFill>
                          <a:effectLst/>
                          <a:latin typeface="Barlow" panose="00000500000000000000" pitchFamily="2" charset="0"/>
                        </a:rPr>
                        <a:t>Ageing population/Pensions</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474663008"/>
                  </a:ext>
                </a:extLst>
              </a:tr>
              <a:tr h="170758">
                <a:tc>
                  <a:txBody>
                    <a:bodyPr/>
                    <a:lstStyle/>
                    <a:p>
                      <a:pPr algn="l" fontAlgn="t">
                        <a:buNone/>
                      </a:pPr>
                      <a:r>
                        <a:rPr lang="en-IE" sz="1050" b="0" i="0" u="none" strike="noStrike">
                          <a:solidFill>
                            <a:srgbClr val="000000"/>
                          </a:solidFill>
                          <a:effectLst/>
                          <a:latin typeface="Barlow" panose="00000500000000000000" pitchFamily="2" charset="0"/>
                        </a:rPr>
                        <a:t>Childcare</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531242719"/>
                  </a:ext>
                </a:extLst>
              </a:tr>
              <a:tr h="170758">
                <a:tc>
                  <a:txBody>
                    <a:bodyPr/>
                    <a:lstStyle/>
                    <a:p>
                      <a:pPr algn="l" fontAlgn="t">
                        <a:buNone/>
                      </a:pPr>
                      <a:r>
                        <a:rPr lang="en-IE" sz="1050" b="0" i="0" u="none" strike="noStrike">
                          <a:solidFill>
                            <a:srgbClr val="000000"/>
                          </a:solidFill>
                          <a:effectLst/>
                          <a:latin typeface="Barlow" panose="00000500000000000000" pitchFamily="2" charset="0"/>
                        </a:rPr>
                        <a:t>Racial inequality</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6</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extLst>
                  <a:ext uri="{0D108BD9-81ED-4DB2-BD59-A6C34878D82A}">
                    <a16:rowId xmlns:a16="http://schemas.microsoft.com/office/drawing/2014/main" val="3957498066"/>
                  </a:ext>
                </a:extLst>
              </a:tr>
              <a:tr h="170758">
                <a:tc>
                  <a:txBody>
                    <a:bodyPr/>
                    <a:lstStyle/>
                    <a:p>
                      <a:pPr algn="l" fontAlgn="t">
                        <a:buNone/>
                      </a:pPr>
                      <a:r>
                        <a:rPr lang="en-IE" sz="1050" b="0" i="0" u="none" strike="noStrike">
                          <a:solidFill>
                            <a:srgbClr val="000000"/>
                          </a:solidFill>
                          <a:effectLst/>
                          <a:latin typeface="Barlow" panose="00000500000000000000" pitchFamily="2" charset="0"/>
                        </a:rPr>
                        <a:t>Education</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extLst>
                  <a:ext uri="{0D108BD9-81ED-4DB2-BD59-A6C34878D82A}">
                    <a16:rowId xmlns:a16="http://schemas.microsoft.com/office/drawing/2014/main" val="3791941693"/>
                  </a:ext>
                </a:extLst>
              </a:tr>
              <a:tr h="170758">
                <a:tc>
                  <a:txBody>
                    <a:bodyPr/>
                    <a:lstStyle/>
                    <a:p>
                      <a:pPr algn="l" fontAlgn="t">
                        <a:buNone/>
                      </a:pPr>
                      <a:r>
                        <a:rPr lang="en-GB" sz="1050" b="0" i="0" u="none" strike="noStrike">
                          <a:solidFill>
                            <a:srgbClr val="000000"/>
                          </a:solidFill>
                          <a:effectLst/>
                          <a:latin typeface="Barlow" panose="00000500000000000000" pitchFamily="2" charset="0"/>
                        </a:rPr>
                        <a:t>The ability to work from home</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57973530"/>
                  </a:ext>
                </a:extLst>
              </a:tr>
              <a:tr h="170758">
                <a:tc>
                  <a:txBody>
                    <a:bodyPr/>
                    <a:lstStyle/>
                    <a:p>
                      <a:pPr algn="l" fontAlgn="t">
                        <a:buNone/>
                      </a:pPr>
                      <a:r>
                        <a:rPr lang="en-IE" sz="1050" b="0" i="0" u="none" strike="noStrike">
                          <a:solidFill>
                            <a:srgbClr val="000000"/>
                          </a:solidFill>
                          <a:effectLst/>
                          <a:latin typeface="Barlow" panose="00000500000000000000" pitchFamily="2" charset="0"/>
                        </a:rPr>
                        <a:t>Covid</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107958953"/>
                  </a:ext>
                </a:extLst>
              </a:tr>
              <a:tr h="170758">
                <a:tc>
                  <a:txBody>
                    <a:bodyPr/>
                    <a:lstStyle/>
                    <a:p>
                      <a:pPr algn="l" fontAlgn="t">
                        <a:buNone/>
                      </a:pPr>
                      <a:r>
                        <a:rPr lang="en-IE" sz="1050" b="0" i="0" u="none" strike="noStrike">
                          <a:solidFill>
                            <a:srgbClr val="000000"/>
                          </a:solidFill>
                          <a:effectLst/>
                          <a:latin typeface="Barlow" panose="00000500000000000000" pitchFamily="2" charset="0"/>
                        </a:rPr>
                        <a:t>Brexit</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930436482"/>
                  </a:ext>
                </a:extLst>
              </a:tr>
              <a:tr h="170758">
                <a:tc>
                  <a:txBody>
                    <a:bodyPr/>
                    <a:lstStyle/>
                    <a:p>
                      <a:pPr algn="l" fontAlgn="t">
                        <a:buNone/>
                      </a:pPr>
                      <a:r>
                        <a:rPr lang="en-IE" sz="1050" b="0" i="0" u="none" strike="noStrike">
                          <a:solidFill>
                            <a:srgbClr val="000000"/>
                          </a:solidFill>
                          <a:effectLst/>
                          <a:latin typeface="Barlow" panose="00000500000000000000" pitchFamily="2" charset="0"/>
                        </a:rPr>
                        <a:t>Access to decent broadband</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227045575"/>
                  </a:ext>
                </a:extLst>
              </a:tr>
              <a:tr h="170758">
                <a:tc>
                  <a:txBody>
                    <a:bodyPr/>
                    <a:lstStyle/>
                    <a:p>
                      <a:pPr algn="l" fontAlgn="t">
                        <a:buNone/>
                      </a:pPr>
                      <a:r>
                        <a:rPr lang="en-GB" sz="1050" b="0" i="0" u="none" strike="noStrike">
                          <a:solidFill>
                            <a:srgbClr val="000000"/>
                          </a:solidFill>
                          <a:effectLst/>
                          <a:latin typeface="Barlow" panose="00000500000000000000" pitchFamily="2" charset="0"/>
                        </a:rPr>
                        <a:t>Overseas aid for developing countries</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187436294"/>
                  </a:ext>
                </a:extLst>
              </a:tr>
              <a:tr h="170758">
                <a:tc>
                  <a:txBody>
                    <a:bodyPr/>
                    <a:lstStyle/>
                    <a:p>
                      <a:pPr algn="l" fontAlgn="t">
                        <a:buNone/>
                      </a:pPr>
                      <a:r>
                        <a:rPr lang="en-IE" sz="1050" b="0" i="0" u="none" strike="noStrike">
                          <a:solidFill>
                            <a:srgbClr val="000000"/>
                          </a:solidFill>
                          <a:effectLst/>
                          <a:latin typeface="Barlow" panose="00000500000000000000" pitchFamily="2" charset="0"/>
                        </a:rPr>
                        <a:t>None of these</a:t>
                      </a:r>
                    </a:p>
                  </a:txBody>
                  <a:tcPr marL="6575" marR="6575" marT="6575"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0</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a:t>
                      </a:r>
                    </a:p>
                  </a:txBody>
                  <a:tcPr marL="6575" marR="6575" marT="657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251303719"/>
                  </a:ext>
                </a:extLst>
              </a:tr>
            </a:tbl>
          </a:graphicData>
        </a:graphic>
      </p:graphicFrame>
    </p:spTree>
    <p:extLst>
      <p:ext uri="{BB962C8B-B14F-4D97-AF65-F5344CB8AC3E}">
        <p14:creationId xmlns:p14="http://schemas.microsoft.com/office/powerpoint/2010/main" val="2267172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BB01FE6-BCDB-4599-E55F-D5938400E38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E6BB9FF-445E-482B-A377-D798497F7B51}"/>
              </a:ext>
            </a:extLst>
          </p:cNvPr>
          <p:cNvSpPr>
            <a:spLocks noGrp="1"/>
          </p:cNvSpPr>
          <p:nvPr>
            <p:ph type="title"/>
          </p:nvPr>
        </p:nvSpPr>
        <p:spPr>
          <a:xfrm>
            <a:off x="438993" y="9517"/>
            <a:ext cx="11285432" cy="715669"/>
          </a:xfrm>
        </p:spPr>
        <p:txBody>
          <a:bodyPr>
            <a:normAutofit/>
          </a:bodyPr>
          <a:lstStyle/>
          <a:p>
            <a:r>
              <a:rPr lang="en-IE"/>
              <a:t>Issues of Personal Concern</a:t>
            </a:r>
          </a:p>
        </p:txBody>
      </p:sp>
      <p:sp>
        <p:nvSpPr>
          <p:cNvPr id="5" name="Text Placeholder 4">
            <a:extLst>
              <a:ext uri="{FF2B5EF4-FFF2-40B4-BE49-F238E27FC236}">
                <a16:creationId xmlns:a16="http://schemas.microsoft.com/office/drawing/2014/main" id="{A9C1CD1B-BC2F-B5B6-CB8B-BF9C245FE159}"/>
              </a:ext>
            </a:extLst>
          </p:cNvPr>
          <p:cNvSpPr>
            <a:spLocks noGrp="1"/>
          </p:cNvSpPr>
          <p:nvPr>
            <p:ph type="body" sz="quarter" idx="15"/>
          </p:nvPr>
        </p:nvSpPr>
        <p:spPr>
          <a:xfrm>
            <a:off x="450000" y="830725"/>
            <a:ext cx="11538800" cy="614014"/>
          </a:xfrm>
        </p:spPr>
        <p:txBody>
          <a:bodyPr/>
          <a:lstStyle/>
          <a:p>
            <a:pPr>
              <a:lnSpc>
                <a:spcPct val="95000"/>
              </a:lnSpc>
            </a:pPr>
            <a:r>
              <a:rPr lang="en-US" sz="1400"/>
              <a:t>War, conflict, and terrorism concerns continue to dominate with stark increases in mentions, likely influenced by the recent conflict in Iran. Immigration has fallen to third place, following a decline in mentions, with economic crises now in second place. Technology and AI has also seen a significant increase in level of concern with 1 in 5 now mentioning this. </a:t>
            </a:r>
            <a:endParaRPr lang="en-US" sz="1200"/>
          </a:p>
        </p:txBody>
      </p:sp>
      <p:sp>
        <p:nvSpPr>
          <p:cNvPr id="6" name="Text Placeholder 5">
            <a:extLst>
              <a:ext uri="{FF2B5EF4-FFF2-40B4-BE49-F238E27FC236}">
                <a16:creationId xmlns:a16="http://schemas.microsoft.com/office/drawing/2014/main" id="{AF5651BD-5232-89D3-42CC-51BC1B897C10}"/>
              </a:ext>
            </a:extLst>
          </p:cNvPr>
          <p:cNvSpPr>
            <a:spLocks noGrp="1"/>
          </p:cNvSpPr>
          <p:nvPr>
            <p:ph type="body" sz="quarter" idx="17"/>
          </p:nvPr>
        </p:nvSpPr>
        <p:spPr>
          <a:xfrm>
            <a:off x="438993" y="6195746"/>
            <a:ext cx="9341700" cy="333425"/>
          </a:xfrm>
        </p:spPr>
        <p:txBody>
          <a:bodyPr>
            <a:noAutofit/>
          </a:bodyPr>
          <a:lstStyle/>
          <a:p>
            <a:pPr>
              <a:lnSpc>
                <a:spcPct val="100000"/>
              </a:lnSpc>
              <a:spcAft>
                <a:spcPts val="0"/>
              </a:spcAft>
            </a:pPr>
            <a:r>
              <a:rPr lang="en-US" sz="900">
                <a:latin typeface="Barlow" panose="00000500000000000000" pitchFamily="2" charset="0"/>
              </a:rPr>
              <a:t>Base: All Adults aged 18+ years- 2,047 (Aug ’25 2,002)</a:t>
            </a:r>
          </a:p>
          <a:p>
            <a:pPr>
              <a:lnSpc>
                <a:spcPct val="100000"/>
              </a:lnSpc>
              <a:spcAft>
                <a:spcPts val="0"/>
              </a:spcAft>
            </a:pPr>
            <a:r>
              <a:rPr lang="en-US" sz="900">
                <a:latin typeface="Barlow" panose="00000500000000000000" pitchFamily="2" charset="0"/>
              </a:rPr>
              <a:t>Q.2 Which of the following issues are you personally most concerned about? </a:t>
            </a:r>
          </a:p>
        </p:txBody>
      </p:sp>
      <p:graphicFrame>
        <p:nvGraphicFramePr>
          <p:cNvPr id="3" name="Chart 8">
            <a:extLst>
              <a:ext uri="{FF2B5EF4-FFF2-40B4-BE49-F238E27FC236}">
                <a16:creationId xmlns:a16="http://schemas.microsoft.com/office/drawing/2014/main" id="{7BA0F8E8-7B51-0981-2D19-7FCB81B6EDE8}"/>
              </a:ext>
            </a:extLst>
          </p:cNvPr>
          <p:cNvGraphicFramePr/>
          <p:nvPr>
            <p:custDataLst>
              <p:tags r:id="rId1"/>
            </p:custDataLst>
            <p:extLst>
              <p:ext uri="{D42A27DB-BD31-4B8C-83A1-F6EECF244321}">
                <p14:modId xmlns:p14="http://schemas.microsoft.com/office/powerpoint/2010/main" val="3612309788"/>
              </p:ext>
            </p:extLst>
          </p:nvPr>
        </p:nvGraphicFramePr>
        <p:xfrm>
          <a:off x="438993" y="1360981"/>
          <a:ext cx="11753007" cy="4508194"/>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Arrow Connector 6">
            <a:extLst>
              <a:ext uri="{FF2B5EF4-FFF2-40B4-BE49-F238E27FC236}">
                <a16:creationId xmlns:a16="http://schemas.microsoft.com/office/drawing/2014/main" id="{BC6F1C05-C347-5E03-B45A-97E1B2D14285}"/>
              </a:ext>
            </a:extLst>
          </p:cNvPr>
          <p:cNvCxnSpPr>
            <a:cxnSpLocks/>
          </p:cNvCxnSpPr>
          <p:nvPr/>
        </p:nvCxnSpPr>
        <p:spPr>
          <a:xfrm flipV="1">
            <a:off x="8262696" y="2093765"/>
            <a:ext cx="0" cy="261610"/>
          </a:xfrm>
          <a:prstGeom prst="straightConnector1">
            <a:avLst/>
          </a:prstGeom>
          <a:ln>
            <a:solidFill>
              <a:srgbClr val="2DB57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ADAACB-0423-E767-0F05-E01169AD1425}"/>
              </a:ext>
            </a:extLst>
          </p:cNvPr>
          <p:cNvSpPr txBox="1"/>
          <p:nvPr/>
        </p:nvSpPr>
        <p:spPr>
          <a:xfrm>
            <a:off x="8339345" y="2079330"/>
            <a:ext cx="1009403" cy="261610"/>
          </a:xfrm>
          <a:prstGeom prst="rect">
            <a:avLst/>
          </a:prstGeom>
          <a:noFill/>
        </p:spPr>
        <p:txBody>
          <a:bodyPr wrap="square" rtlCol="0">
            <a:spAutoFit/>
          </a:bodyPr>
          <a:lstStyle/>
          <a:p>
            <a:r>
              <a:rPr lang="en-IE" sz="1100"/>
              <a:t>Up 7%</a:t>
            </a:r>
            <a:endParaRPr lang="en-GB" sz="1100"/>
          </a:p>
        </p:txBody>
      </p:sp>
      <p:graphicFrame>
        <p:nvGraphicFramePr>
          <p:cNvPr id="14" name="Table 13">
            <a:extLst>
              <a:ext uri="{FF2B5EF4-FFF2-40B4-BE49-F238E27FC236}">
                <a16:creationId xmlns:a16="http://schemas.microsoft.com/office/drawing/2014/main" id="{FC901B5D-F1E7-E91C-944E-94953C8FE7C6}"/>
              </a:ext>
            </a:extLst>
          </p:cNvPr>
          <p:cNvGraphicFramePr>
            <a:graphicFrameLocks noGrp="1"/>
          </p:cNvGraphicFramePr>
          <p:nvPr>
            <p:extLst>
              <p:ext uri="{D42A27DB-BD31-4B8C-83A1-F6EECF244321}">
                <p14:modId xmlns:p14="http://schemas.microsoft.com/office/powerpoint/2010/main" val="1985249223"/>
              </p:ext>
            </p:extLst>
          </p:nvPr>
        </p:nvGraphicFramePr>
        <p:xfrm>
          <a:off x="9653996" y="1490720"/>
          <a:ext cx="1658941" cy="4248715"/>
        </p:xfrm>
        <a:graphic>
          <a:graphicData uri="http://schemas.openxmlformats.org/drawingml/2006/table">
            <a:tbl>
              <a:tblPr bandRow="1">
                <a:tableStyleId>{2A488322-F2BA-4B5B-9748-0D474271808F}</a:tableStyleId>
              </a:tblPr>
              <a:tblGrid>
                <a:gridCol w="772149">
                  <a:extLst>
                    <a:ext uri="{9D8B030D-6E8A-4147-A177-3AD203B41FA5}">
                      <a16:colId xmlns:a16="http://schemas.microsoft.com/office/drawing/2014/main" val="916932659"/>
                    </a:ext>
                  </a:extLst>
                </a:gridCol>
                <a:gridCol w="886792">
                  <a:extLst>
                    <a:ext uri="{9D8B030D-6E8A-4147-A177-3AD203B41FA5}">
                      <a16:colId xmlns:a16="http://schemas.microsoft.com/office/drawing/2014/main" val="3412085339"/>
                    </a:ext>
                  </a:extLst>
                </a:gridCol>
              </a:tblGrid>
              <a:tr h="372170">
                <a:tc>
                  <a:txBody>
                    <a:bodyPr/>
                    <a:lstStyle/>
                    <a:p>
                      <a:pPr algn="ctr" fontAlgn="b"/>
                      <a:r>
                        <a:rPr lang="en-IE" sz="1100" b="1" i="0" u="none" strike="noStrike">
                          <a:solidFill>
                            <a:schemeClr val="bg1"/>
                          </a:solidFill>
                          <a:effectLst/>
                          <a:latin typeface="Barlow" panose="00000500000000000000" pitchFamily="2" charset="0"/>
                          <a:cs typeface="Arial" panose="020B0604020202020204" pitchFamily="34" charset="0"/>
                        </a:rPr>
                        <a:t>Aug 25</a:t>
                      </a:r>
                    </a:p>
                  </a:txBody>
                  <a:tcPr marL="9525" marR="9525" marT="9525" marB="0" anchor="ctr">
                    <a:lnT w="28575"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fontAlgn="t"/>
                      <a:r>
                        <a:rPr lang="en-IE" sz="1100" b="1" u="none" strike="noStrike">
                          <a:solidFill>
                            <a:schemeClr val="bg1"/>
                          </a:solidFill>
                          <a:effectLst/>
                          <a:latin typeface="Barlow" panose="00000500000000000000" pitchFamily="2" charset="0"/>
                          <a:cs typeface="Arial" panose="020B0604020202020204" pitchFamily="34" charset="0"/>
                        </a:rPr>
                        <a:t>Diff vs 2025</a:t>
                      </a:r>
                      <a:endParaRPr lang="en-IE" sz="1100" b="1" i="0" u="none" strike="noStrike">
                        <a:solidFill>
                          <a:schemeClr val="bg1"/>
                        </a:solidFill>
                        <a:effectLst/>
                        <a:latin typeface="Barlow" panose="00000500000000000000" pitchFamily="2" charset="0"/>
                        <a:cs typeface="Arial" panose="020B0604020202020204" pitchFamily="34" charset="0"/>
                      </a:endParaRPr>
                    </a:p>
                  </a:txBody>
                  <a:tcPr marL="9525" marR="9525" marT="9525" marB="0" anchor="ctr">
                    <a:lnT w="28575"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081984618"/>
                  </a:ext>
                </a:extLst>
              </a:tr>
              <a:tr h="214445">
                <a:tc>
                  <a:txBody>
                    <a:bodyPr/>
                    <a:lstStyle/>
                    <a:p>
                      <a:pPr algn="ctr" fontAlgn="t"/>
                      <a:r>
                        <a:rPr lang="en-US" sz="1100" b="0" i="0" u="none" strike="noStrike">
                          <a:solidFill>
                            <a:srgbClr val="000000"/>
                          </a:solidFill>
                          <a:effectLst/>
                          <a:latin typeface="Barlow" panose="00000500000000000000" pitchFamily="2" charset="0"/>
                        </a:rPr>
                        <a:t>%</a:t>
                      </a:r>
                      <a:endParaRPr lang="en-IE" sz="1100" b="0" i="0" u="none" strike="noStrike">
                        <a:solidFill>
                          <a:srgbClr val="000000"/>
                        </a:solidFill>
                        <a:effectLst/>
                        <a:latin typeface="Barlow" panose="00000500000000000000" pitchFamily="2" charset="0"/>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Barlow" panose="00000500000000000000" pitchFamily="2" charset="0"/>
                        </a:rPr>
                        <a:t>%</a:t>
                      </a:r>
                      <a:endParaRPr lang="en-IE" sz="1100" b="0" i="0" u="none" strike="noStrike">
                        <a:solidFill>
                          <a:srgbClr val="000000"/>
                        </a:solidFill>
                        <a:effectLst/>
                        <a:latin typeface="Barlow" panose="00000500000000000000" pitchFamily="2" charset="0"/>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8192916"/>
                  </a:ext>
                </a:extLst>
              </a:tr>
              <a:tr h="366210">
                <a:tc>
                  <a:txBody>
                    <a:bodyPr/>
                    <a:lstStyle/>
                    <a:p>
                      <a:pPr algn="ctr" fontAlgn="b">
                        <a:buNone/>
                      </a:pPr>
                      <a:r>
                        <a:rPr lang="en-IE" sz="1000" b="0" i="0" u="none" strike="noStrike">
                          <a:effectLst/>
                          <a:latin typeface="Arial" panose="020B0604020202020204" pitchFamily="34" charset="0"/>
                        </a:rPr>
                        <a:t>45</a:t>
                      </a:r>
                    </a:p>
                  </a:txBody>
                  <a:tcPr marL="9525" marR="9525" marT="9525" marB="0" anchor="ctr">
                    <a:lnT w="28575" cap="flat" cmpd="sng" algn="ctr">
                      <a:solidFill>
                        <a:schemeClr val="tx1"/>
                      </a:solidFill>
                      <a:prstDash val="solid"/>
                      <a:round/>
                      <a:headEnd type="none" w="med" len="med"/>
                      <a:tailEnd type="none" w="med" len="med"/>
                    </a:lnT>
                  </a:tcPr>
                </a:tc>
                <a:tc>
                  <a:txBody>
                    <a:bodyPr/>
                    <a:lstStyle/>
                    <a:p>
                      <a:pPr algn="ctr" fontAlgn="b">
                        <a:buNone/>
                      </a:pPr>
                      <a:r>
                        <a:rPr lang="en-IE" sz="1000" b="0" i="0" u="none" strike="noStrike">
                          <a:effectLst/>
                          <a:latin typeface="Arial" panose="020B0604020202020204" pitchFamily="34" charset="0"/>
                        </a:rPr>
                        <a:t>+7</a:t>
                      </a:r>
                    </a:p>
                  </a:txBody>
                  <a:tcPr marL="9525" marR="9525" marT="9525"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04007505"/>
                  </a:ext>
                </a:extLst>
              </a:tr>
              <a:tr h="366210">
                <a:tc>
                  <a:txBody>
                    <a:bodyPr/>
                    <a:lstStyle/>
                    <a:p>
                      <a:pPr algn="ctr" fontAlgn="b">
                        <a:buNone/>
                      </a:pPr>
                      <a:r>
                        <a:rPr lang="en-IE" sz="1000" b="0" i="0" u="none" strike="noStrike">
                          <a:effectLst/>
                          <a:latin typeface="Arial" panose="020B0604020202020204" pitchFamily="34" charset="0"/>
                        </a:rPr>
                        <a:t>42</a:t>
                      </a:r>
                    </a:p>
                  </a:txBody>
                  <a:tcPr marL="9525" marR="9525" marT="9525" marB="0" anchor="ctr"/>
                </a:tc>
                <a:tc>
                  <a:txBody>
                    <a:bodyPr/>
                    <a:lstStyle/>
                    <a:p>
                      <a:pPr algn="ctr" fontAlgn="b">
                        <a:buNone/>
                      </a:pPr>
                      <a:r>
                        <a:rPr lang="en-GB" sz="1000" b="0" i="0" u="none" strike="noStrike">
                          <a:effectLst/>
                          <a:latin typeface="Arial" panose="020B0604020202020204" pitchFamily="34" charset="0"/>
                        </a:rPr>
                        <a:t>=</a:t>
                      </a:r>
                      <a:endParaRPr lang="en-IE" sz="1000" b="0"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701850956"/>
                  </a:ext>
                </a:extLst>
              </a:tr>
              <a:tr h="366210">
                <a:tc>
                  <a:txBody>
                    <a:bodyPr/>
                    <a:lstStyle/>
                    <a:p>
                      <a:pPr algn="ctr" fontAlgn="b">
                        <a:buNone/>
                      </a:pPr>
                      <a:r>
                        <a:rPr lang="en-IE" sz="1000" b="0" i="0" u="none" strike="noStrike">
                          <a:effectLst/>
                          <a:latin typeface="Arial" panose="020B0604020202020204" pitchFamily="34" charset="0"/>
                        </a:rPr>
                        <a:t>43</a:t>
                      </a:r>
                    </a:p>
                  </a:txBody>
                  <a:tcPr marL="9525" marR="9525" marT="9525" marB="0" anchor="ctr"/>
                </a:tc>
                <a:tc>
                  <a:txBody>
                    <a:bodyPr/>
                    <a:lstStyle/>
                    <a:p>
                      <a:pPr algn="ctr" fontAlgn="b">
                        <a:buNone/>
                      </a:pPr>
                      <a:r>
                        <a:rPr lang="en-IE" sz="1000" b="0" i="0" u="none" strike="noStrike">
                          <a:effectLst/>
                          <a:latin typeface="Arial" panose="020B0604020202020204" pitchFamily="34" charset="0"/>
                        </a:rPr>
                        <a:t>-2</a:t>
                      </a:r>
                    </a:p>
                  </a:txBody>
                  <a:tcPr marL="9525" marR="9525" marT="9525" marB="0" anchor="ctr"/>
                </a:tc>
                <a:extLst>
                  <a:ext uri="{0D108BD9-81ED-4DB2-BD59-A6C34878D82A}">
                    <a16:rowId xmlns:a16="http://schemas.microsoft.com/office/drawing/2014/main" val="2623079775"/>
                  </a:ext>
                </a:extLst>
              </a:tr>
              <a:tr h="366210">
                <a:tc>
                  <a:txBody>
                    <a:bodyPr/>
                    <a:lstStyle/>
                    <a:p>
                      <a:pPr algn="ctr" fontAlgn="b">
                        <a:buNone/>
                      </a:pPr>
                      <a:r>
                        <a:rPr lang="en-IE" sz="1000" b="0" i="0" u="none" strike="noStrike">
                          <a:effectLst/>
                          <a:latin typeface="Arial" panose="020B0604020202020204" pitchFamily="34" charset="0"/>
                        </a:rPr>
                        <a:t>36</a:t>
                      </a:r>
                    </a:p>
                  </a:txBody>
                  <a:tcPr marL="9525" marR="9525" marT="9525" marB="0" anchor="ctr"/>
                </a:tc>
                <a:tc>
                  <a:txBody>
                    <a:bodyPr/>
                    <a:lstStyle/>
                    <a:p>
                      <a:pPr algn="ctr" fontAlgn="b">
                        <a:buNone/>
                      </a:pPr>
                      <a:r>
                        <a:rPr lang="en-IE" sz="1000" b="0" i="0" u="none" strike="noStrike">
                          <a:effectLst/>
                          <a:latin typeface="Arial" panose="020B0604020202020204" pitchFamily="34" charset="0"/>
                        </a:rPr>
                        <a:t>-6</a:t>
                      </a:r>
                    </a:p>
                  </a:txBody>
                  <a:tcPr marL="9525" marR="9525" marT="9525" marB="0" anchor="ctr"/>
                </a:tc>
                <a:extLst>
                  <a:ext uri="{0D108BD9-81ED-4DB2-BD59-A6C34878D82A}">
                    <a16:rowId xmlns:a16="http://schemas.microsoft.com/office/drawing/2014/main" val="3171841692"/>
                  </a:ext>
                </a:extLst>
              </a:tr>
              <a:tr h="366210">
                <a:tc>
                  <a:txBody>
                    <a:bodyPr/>
                    <a:lstStyle/>
                    <a:p>
                      <a:pPr algn="ctr" fontAlgn="b">
                        <a:buNone/>
                      </a:pPr>
                      <a:r>
                        <a:rPr lang="en-IE" sz="1000" b="0" i="0" u="none" strike="noStrike">
                          <a:effectLst/>
                          <a:latin typeface="Arial" panose="020B0604020202020204" pitchFamily="34" charset="0"/>
                        </a:rPr>
                        <a:t>34</a:t>
                      </a:r>
                    </a:p>
                  </a:txBody>
                  <a:tcPr marL="9525" marR="9525" marT="9525" marB="0" anchor="ctr"/>
                </a:tc>
                <a:tc>
                  <a:txBody>
                    <a:bodyPr/>
                    <a:lstStyle/>
                    <a:p>
                      <a:pPr algn="ctr" fontAlgn="b">
                        <a:buNone/>
                      </a:pPr>
                      <a:r>
                        <a:rPr lang="en-IE" sz="1000" b="0" i="0" u="none" strike="noStrike">
                          <a:effectLst/>
                          <a:latin typeface="Arial" panose="020B0604020202020204" pitchFamily="34" charset="0"/>
                        </a:rPr>
                        <a:t>-4</a:t>
                      </a:r>
                    </a:p>
                  </a:txBody>
                  <a:tcPr marL="9525" marR="9525" marT="9525" marB="0" anchor="ctr"/>
                </a:tc>
                <a:extLst>
                  <a:ext uri="{0D108BD9-81ED-4DB2-BD59-A6C34878D82A}">
                    <a16:rowId xmlns:a16="http://schemas.microsoft.com/office/drawing/2014/main" val="4084600294"/>
                  </a:ext>
                </a:extLst>
              </a:tr>
              <a:tr h="366210">
                <a:tc>
                  <a:txBody>
                    <a:bodyPr/>
                    <a:lstStyle/>
                    <a:p>
                      <a:pPr algn="ctr" fontAlgn="b">
                        <a:buNone/>
                      </a:pPr>
                      <a:r>
                        <a:rPr lang="en-IE" sz="1000" b="0" i="0" u="none" strike="noStrike">
                          <a:effectLst/>
                          <a:latin typeface="Arial" panose="020B0604020202020204" pitchFamily="34" charset="0"/>
                        </a:rPr>
                        <a:t>28</a:t>
                      </a:r>
                    </a:p>
                  </a:txBody>
                  <a:tcPr marL="9525" marR="9525" marT="9525" marB="0" anchor="ctr"/>
                </a:tc>
                <a:tc>
                  <a:txBody>
                    <a:bodyPr/>
                    <a:lstStyle/>
                    <a:p>
                      <a:pPr algn="ctr" fontAlgn="b">
                        <a:buNone/>
                      </a:pPr>
                      <a:r>
                        <a:rPr lang="en-IE" sz="1000" b="0" i="0" u="none" strike="noStrike">
                          <a:effectLst/>
                          <a:latin typeface="Arial" panose="020B0604020202020204" pitchFamily="34" charset="0"/>
                        </a:rPr>
                        <a:t>-1</a:t>
                      </a:r>
                    </a:p>
                  </a:txBody>
                  <a:tcPr marL="9525" marR="9525" marT="9525" marB="0" anchor="ctr"/>
                </a:tc>
                <a:extLst>
                  <a:ext uri="{0D108BD9-81ED-4DB2-BD59-A6C34878D82A}">
                    <a16:rowId xmlns:a16="http://schemas.microsoft.com/office/drawing/2014/main" val="882180494"/>
                  </a:ext>
                </a:extLst>
              </a:tr>
              <a:tr h="366210">
                <a:tc>
                  <a:txBody>
                    <a:bodyPr/>
                    <a:lstStyle/>
                    <a:p>
                      <a:pPr algn="ctr" fontAlgn="b">
                        <a:buNone/>
                      </a:pPr>
                      <a:r>
                        <a:rPr lang="en-IE" sz="1000" b="0" i="0" u="none" strike="noStrike">
                          <a:effectLst/>
                          <a:latin typeface="Arial" panose="020B0604020202020204" pitchFamily="34" charset="0"/>
                        </a:rPr>
                        <a:t>25</a:t>
                      </a:r>
                    </a:p>
                  </a:txBody>
                  <a:tcPr marL="9525" marR="9525" marT="9525" marB="0" anchor="ctr"/>
                </a:tc>
                <a:tc>
                  <a:txBody>
                    <a:bodyPr/>
                    <a:lstStyle/>
                    <a:p>
                      <a:pPr algn="ctr" fontAlgn="b">
                        <a:buNone/>
                      </a:pPr>
                      <a:r>
                        <a:rPr lang="en-IE" sz="1000" b="0" i="0" u="none" strike="noStrike">
                          <a:effectLst/>
                          <a:latin typeface="Arial" panose="020B0604020202020204" pitchFamily="34" charset="0"/>
                        </a:rPr>
                        <a:t>+1</a:t>
                      </a:r>
                    </a:p>
                  </a:txBody>
                  <a:tcPr marL="9525" marR="9525" marT="9525" marB="0" anchor="ctr"/>
                </a:tc>
                <a:extLst>
                  <a:ext uri="{0D108BD9-81ED-4DB2-BD59-A6C34878D82A}">
                    <a16:rowId xmlns:a16="http://schemas.microsoft.com/office/drawing/2014/main" val="2844597999"/>
                  </a:ext>
                </a:extLst>
              </a:tr>
              <a:tr h="366210">
                <a:tc>
                  <a:txBody>
                    <a:bodyPr/>
                    <a:lstStyle/>
                    <a:p>
                      <a:pPr algn="ctr" fontAlgn="b">
                        <a:buNone/>
                      </a:pPr>
                      <a:r>
                        <a:rPr lang="en-IE" sz="1000" b="0" i="0" u="none" strike="noStrike">
                          <a:effectLst/>
                          <a:latin typeface="Arial" panose="020B0604020202020204" pitchFamily="34" charset="0"/>
                        </a:rPr>
                        <a:t>23</a:t>
                      </a:r>
                    </a:p>
                  </a:txBody>
                  <a:tcPr marL="9525" marR="9525" marT="9525" marB="0" anchor="ctr"/>
                </a:tc>
                <a:tc>
                  <a:txBody>
                    <a:bodyPr/>
                    <a:lstStyle/>
                    <a:p>
                      <a:pPr algn="ctr" fontAlgn="b">
                        <a:buNone/>
                      </a:pPr>
                      <a:r>
                        <a:rPr lang="en-IE" sz="1000" b="0" i="0" u="none" strike="noStrike">
                          <a:effectLst/>
                          <a:latin typeface="Arial" panose="020B0604020202020204" pitchFamily="34" charset="0"/>
                        </a:rPr>
                        <a:t>=</a:t>
                      </a:r>
                    </a:p>
                  </a:txBody>
                  <a:tcPr marL="9525" marR="9525" marT="9525" marB="0" anchor="ctr"/>
                </a:tc>
                <a:extLst>
                  <a:ext uri="{0D108BD9-81ED-4DB2-BD59-A6C34878D82A}">
                    <a16:rowId xmlns:a16="http://schemas.microsoft.com/office/drawing/2014/main" val="986089785"/>
                  </a:ext>
                </a:extLst>
              </a:tr>
              <a:tr h="366210">
                <a:tc>
                  <a:txBody>
                    <a:bodyPr/>
                    <a:lstStyle/>
                    <a:p>
                      <a:pPr algn="ctr" fontAlgn="b">
                        <a:buNone/>
                      </a:pPr>
                      <a:r>
                        <a:rPr lang="en-IE" sz="1000" b="0" i="0" u="none" strike="noStrike">
                          <a:effectLst/>
                          <a:latin typeface="Arial" panose="020B0604020202020204" pitchFamily="34" charset="0"/>
                        </a:rPr>
                        <a:t>13</a:t>
                      </a:r>
                    </a:p>
                  </a:txBody>
                  <a:tcPr marL="9525" marR="9525" marT="9525" marB="0" anchor="ctr"/>
                </a:tc>
                <a:tc>
                  <a:txBody>
                    <a:bodyPr/>
                    <a:lstStyle/>
                    <a:p>
                      <a:pPr algn="ctr" fontAlgn="b">
                        <a:buNone/>
                      </a:pPr>
                      <a:r>
                        <a:rPr lang="en-IE" sz="1000" b="0" i="0" u="none" strike="noStrike">
                          <a:effectLst/>
                          <a:latin typeface="Arial" panose="020B0604020202020204" pitchFamily="34" charset="0"/>
                        </a:rPr>
                        <a:t>+5</a:t>
                      </a:r>
                    </a:p>
                  </a:txBody>
                  <a:tcPr marL="9525" marR="9525" marT="9525" marB="0" anchor="ctr"/>
                </a:tc>
                <a:extLst>
                  <a:ext uri="{0D108BD9-81ED-4DB2-BD59-A6C34878D82A}">
                    <a16:rowId xmlns:a16="http://schemas.microsoft.com/office/drawing/2014/main" val="3172969852"/>
                  </a:ext>
                </a:extLst>
              </a:tr>
              <a:tr h="366210">
                <a:tc>
                  <a:txBody>
                    <a:bodyPr/>
                    <a:lstStyle/>
                    <a:p>
                      <a:pPr algn="ctr" fontAlgn="b">
                        <a:buNone/>
                      </a:pPr>
                      <a:r>
                        <a:rPr lang="en-IE" sz="1000" b="0" i="0" u="none" strike="noStrike">
                          <a:effectLst/>
                          <a:latin typeface="Arial" panose="020B0604020202020204" pitchFamily="34" charset="0"/>
                        </a:rPr>
                        <a:t>11</a:t>
                      </a:r>
                    </a:p>
                  </a:txBody>
                  <a:tcPr marL="9525" marR="9525" marT="9525" marB="0" anchor="ctr"/>
                </a:tc>
                <a:tc>
                  <a:txBody>
                    <a:bodyPr/>
                    <a:lstStyle/>
                    <a:p>
                      <a:pPr algn="ctr" fontAlgn="b">
                        <a:buNone/>
                      </a:pPr>
                      <a:r>
                        <a:rPr lang="en-GB" sz="1000" b="0" i="0" u="none" strike="noStrike">
                          <a:effectLst/>
                          <a:latin typeface="Arial" panose="020B0604020202020204" pitchFamily="34" charset="0"/>
                        </a:rPr>
                        <a:t>=</a:t>
                      </a:r>
                      <a:endParaRPr lang="en-IE" sz="1000" b="0"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3792287003"/>
                  </a:ext>
                </a:extLst>
              </a:tr>
            </a:tbl>
          </a:graphicData>
        </a:graphic>
      </p:graphicFrame>
      <p:cxnSp>
        <p:nvCxnSpPr>
          <p:cNvPr id="8" name="Straight Arrow Connector 7">
            <a:extLst>
              <a:ext uri="{FF2B5EF4-FFF2-40B4-BE49-F238E27FC236}">
                <a16:creationId xmlns:a16="http://schemas.microsoft.com/office/drawing/2014/main" id="{D71A2F63-4A5E-DA5D-6674-1621A6E89D43}"/>
              </a:ext>
            </a:extLst>
          </p:cNvPr>
          <p:cNvCxnSpPr>
            <a:cxnSpLocks/>
          </p:cNvCxnSpPr>
          <p:nvPr/>
        </p:nvCxnSpPr>
        <p:spPr>
          <a:xfrm>
            <a:off x="6882114" y="3260095"/>
            <a:ext cx="0" cy="20150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83B61D3-A39D-C7BC-5FAC-FF3F8C9104E7}"/>
              </a:ext>
            </a:extLst>
          </p:cNvPr>
          <p:cNvSpPr txBox="1"/>
          <p:nvPr/>
        </p:nvSpPr>
        <p:spPr>
          <a:xfrm>
            <a:off x="6882114" y="3260095"/>
            <a:ext cx="1009403" cy="261610"/>
          </a:xfrm>
          <a:prstGeom prst="rect">
            <a:avLst/>
          </a:prstGeom>
          <a:noFill/>
        </p:spPr>
        <p:txBody>
          <a:bodyPr wrap="square" rtlCol="0">
            <a:spAutoFit/>
          </a:bodyPr>
          <a:lstStyle/>
          <a:p>
            <a:r>
              <a:rPr lang="en-IE" sz="1100"/>
              <a:t>Down 6%</a:t>
            </a:r>
            <a:endParaRPr lang="en-GB" sz="1100"/>
          </a:p>
        </p:txBody>
      </p:sp>
      <p:cxnSp>
        <p:nvCxnSpPr>
          <p:cNvPr id="12" name="Straight Arrow Connector 11">
            <a:extLst>
              <a:ext uri="{FF2B5EF4-FFF2-40B4-BE49-F238E27FC236}">
                <a16:creationId xmlns:a16="http://schemas.microsoft.com/office/drawing/2014/main" id="{E8AA2342-03C1-5482-3779-0B772FC48D56}"/>
              </a:ext>
            </a:extLst>
          </p:cNvPr>
          <p:cNvCxnSpPr>
            <a:cxnSpLocks/>
          </p:cNvCxnSpPr>
          <p:nvPr/>
        </p:nvCxnSpPr>
        <p:spPr>
          <a:xfrm flipV="1">
            <a:off x="6096000" y="5031745"/>
            <a:ext cx="0" cy="192188"/>
          </a:xfrm>
          <a:prstGeom prst="straightConnector1">
            <a:avLst/>
          </a:prstGeom>
          <a:ln>
            <a:solidFill>
              <a:srgbClr val="2DB574"/>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3E47E4D-1901-E229-8C52-903F26A76DF0}"/>
              </a:ext>
            </a:extLst>
          </p:cNvPr>
          <p:cNvSpPr txBox="1"/>
          <p:nvPr/>
        </p:nvSpPr>
        <p:spPr>
          <a:xfrm>
            <a:off x="6096000" y="5031745"/>
            <a:ext cx="1009403" cy="261610"/>
          </a:xfrm>
          <a:prstGeom prst="rect">
            <a:avLst/>
          </a:prstGeom>
          <a:noFill/>
        </p:spPr>
        <p:txBody>
          <a:bodyPr wrap="square" rtlCol="0">
            <a:spAutoFit/>
          </a:bodyPr>
          <a:lstStyle/>
          <a:p>
            <a:r>
              <a:rPr lang="en-IE" sz="1100"/>
              <a:t>Up 5%</a:t>
            </a:r>
            <a:endParaRPr lang="en-GB" sz="1100"/>
          </a:p>
        </p:txBody>
      </p:sp>
    </p:spTree>
    <p:extLst>
      <p:ext uri="{BB962C8B-B14F-4D97-AF65-F5344CB8AC3E}">
        <p14:creationId xmlns:p14="http://schemas.microsoft.com/office/powerpoint/2010/main" val="262093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1B9DFB5-8A82-5704-D35C-53AF91DA4D0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E6BB9FF-445E-482B-A377-D798497F7B51}"/>
              </a:ext>
            </a:extLst>
          </p:cNvPr>
          <p:cNvSpPr>
            <a:spLocks noGrp="1"/>
          </p:cNvSpPr>
          <p:nvPr>
            <p:ph type="title"/>
          </p:nvPr>
        </p:nvSpPr>
        <p:spPr/>
        <p:txBody>
          <a:bodyPr>
            <a:normAutofit/>
          </a:bodyPr>
          <a:lstStyle/>
          <a:p>
            <a:r>
              <a:rPr lang="en-IE"/>
              <a:t>Issues of Personal Concern x Segments</a:t>
            </a:r>
          </a:p>
        </p:txBody>
      </p:sp>
      <p:sp>
        <p:nvSpPr>
          <p:cNvPr id="6" name="Text Placeholder 5">
            <a:extLst>
              <a:ext uri="{FF2B5EF4-FFF2-40B4-BE49-F238E27FC236}">
                <a16:creationId xmlns:a16="http://schemas.microsoft.com/office/drawing/2014/main" id="{AF5651BD-5232-89D3-42CC-51BC1B897C10}"/>
              </a:ext>
            </a:extLst>
          </p:cNvPr>
          <p:cNvSpPr>
            <a:spLocks noGrp="1"/>
          </p:cNvSpPr>
          <p:nvPr>
            <p:ph type="body" sz="quarter" idx="17"/>
          </p:nvPr>
        </p:nvSpPr>
        <p:spPr>
          <a:xfrm>
            <a:off x="526200" y="6121043"/>
            <a:ext cx="9341700" cy="333425"/>
          </a:xfrm>
        </p:spPr>
        <p:txBody>
          <a:bodyPr>
            <a:noAutofit/>
          </a:bodyPr>
          <a:lstStyle/>
          <a:p>
            <a:r>
              <a:rPr lang="en-US" sz="900"/>
              <a:t>Base: All Adults aged 18+ years- 2047</a:t>
            </a:r>
          </a:p>
          <a:p>
            <a:r>
              <a:rPr lang="en-US" sz="900"/>
              <a:t>Q.2 Which of the following issues are you personally most concerned about? </a:t>
            </a:r>
          </a:p>
        </p:txBody>
      </p:sp>
      <p:sp>
        <p:nvSpPr>
          <p:cNvPr id="9" name="Placeholder 1">
            <a:extLst>
              <a:ext uri="{FF2B5EF4-FFF2-40B4-BE49-F238E27FC236}">
                <a16:creationId xmlns:a16="http://schemas.microsoft.com/office/drawing/2014/main" id="{E19FC19F-782B-5D52-BDDA-4D1609B8D1C5}"/>
              </a:ext>
            </a:extLst>
          </p:cNvPr>
          <p:cNvSpPr/>
          <p:nvPr/>
        </p:nvSpPr>
        <p:spPr>
          <a:xfrm rot="5400000">
            <a:off x="7665013" y="1628453"/>
            <a:ext cx="5974465" cy="2717558"/>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144000" bIns="144000" rtlCol="0" anchor="t"/>
          <a:lstStyle/>
          <a:p>
            <a:pPr>
              <a:lnSpc>
                <a:spcPct val="110000"/>
              </a:lnSpc>
              <a:spcAft>
                <a:spcPts val="600"/>
              </a:spcAft>
            </a:pPr>
            <a:endParaRPr lang="en-US" sz="1400" b="1">
              <a:solidFill>
                <a:schemeClr val="bg1"/>
              </a:solidFill>
              <a:latin typeface="Barlow" panose="00000500000000000000" pitchFamily="2" charset="0"/>
            </a:endParaRPr>
          </a:p>
          <a:p>
            <a:pPr>
              <a:lnSpc>
                <a:spcPct val="110000"/>
              </a:lnSpc>
              <a:spcAft>
                <a:spcPts val="600"/>
              </a:spcAft>
            </a:pPr>
            <a:endParaRPr lang="en-US" sz="1400" b="1">
              <a:solidFill>
                <a:schemeClr val="bg1"/>
              </a:solidFill>
              <a:latin typeface="Barlow" panose="00000500000000000000" pitchFamily="2" charset="0"/>
            </a:endParaRPr>
          </a:p>
          <a:p>
            <a:pPr>
              <a:lnSpc>
                <a:spcPct val="110000"/>
              </a:lnSpc>
              <a:spcAft>
                <a:spcPts val="600"/>
              </a:spcAft>
            </a:pPr>
            <a:endParaRPr lang="en-US" sz="1400" b="1">
              <a:solidFill>
                <a:schemeClr val="bg1"/>
              </a:solidFill>
              <a:latin typeface="Barlow" panose="00000500000000000000" pitchFamily="2" charset="0"/>
            </a:endParaRPr>
          </a:p>
          <a:p>
            <a:pPr>
              <a:lnSpc>
                <a:spcPct val="110000"/>
              </a:lnSpc>
              <a:spcAft>
                <a:spcPts val="600"/>
              </a:spcAft>
            </a:pPr>
            <a:r>
              <a:rPr lang="en-US" sz="1400" b="1">
                <a:solidFill>
                  <a:schemeClr val="bg1"/>
                </a:solidFill>
                <a:latin typeface="Barlow" panose="00000500000000000000" pitchFamily="2" charset="0"/>
              </a:rPr>
              <a:t>War is a concern shared by all segments. </a:t>
            </a:r>
          </a:p>
          <a:p>
            <a:pPr>
              <a:spcAft>
                <a:spcPts val="600"/>
              </a:spcAft>
            </a:pPr>
            <a:r>
              <a:rPr lang="en-IE" sz="1400" b="1">
                <a:solidFill>
                  <a:schemeClr val="bg1"/>
                </a:solidFill>
                <a:latin typeface="Barlow" panose="00000500000000000000" pitchFamily="2" charset="0"/>
              </a:rPr>
              <a:t>Concerns about immigration and economic crises are driven by Disengaged and (to a lesser extent) Empathisers. </a:t>
            </a:r>
          </a:p>
          <a:p>
            <a:pPr>
              <a:spcAft>
                <a:spcPts val="600"/>
              </a:spcAft>
            </a:pPr>
            <a:r>
              <a:rPr lang="en-IE" sz="1400" b="1">
                <a:solidFill>
                  <a:schemeClr val="bg1"/>
                </a:solidFill>
                <a:latin typeface="Barlow" panose="00000500000000000000" pitchFamily="2" charset="0"/>
              </a:rPr>
              <a:t>Disengaged and Multilateralists continue to  show much lower levels of concern regarding populism, compared to all other segments. </a:t>
            </a:r>
          </a:p>
          <a:p>
            <a:pPr>
              <a:spcAft>
                <a:spcPts val="600"/>
              </a:spcAft>
            </a:pPr>
            <a:r>
              <a:rPr lang="en-IE" sz="1400" b="1">
                <a:solidFill>
                  <a:schemeClr val="bg1"/>
                </a:solidFill>
                <a:latin typeface="Barlow" panose="00000500000000000000" pitchFamily="2" charset="0"/>
              </a:rPr>
              <a:t>Multilateralists, Community Champions, and Global Citizens continue to display more concern for climate/environment than the average.</a:t>
            </a:r>
          </a:p>
          <a:p>
            <a:pPr>
              <a:spcAft>
                <a:spcPts val="600"/>
              </a:spcAft>
            </a:pPr>
            <a:endParaRPr lang="en-IE" sz="1400" b="1">
              <a:solidFill>
                <a:schemeClr val="bg1"/>
              </a:solidFill>
              <a:latin typeface="Barlow" panose="00000500000000000000" pitchFamily="2" charset="0"/>
            </a:endParaRPr>
          </a:p>
        </p:txBody>
      </p:sp>
      <p:grpSp>
        <p:nvGrpSpPr>
          <p:cNvPr id="10" name="Group 9">
            <a:extLst>
              <a:ext uri="{FF2B5EF4-FFF2-40B4-BE49-F238E27FC236}">
                <a16:creationId xmlns:a16="http://schemas.microsoft.com/office/drawing/2014/main" id="{3F006EA0-08AB-360D-4052-943D62EFC3D0}"/>
              </a:ext>
            </a:extLst>
          </p:cNvPr>
          <p:cNvGrpSpPr/>
          <p:nvPr/>
        </p:nvGrpSpPr>
        <p:grpSpPr>
          <a:xfrm>
            <a:off x="6934235" y="403532"/>
            <a:ext cx="2359232" cy="456557"/>
            <a:chOff x="9641528" y="618763"/>
            <a:chExt cx="2436173" cy="595502"/>
          </a:xfrm>
        </p:grpSpPr>
        <p:sp>
          <p:nvSpPr>
            <p:cNvPr id="11" name="Rectangle 10">
              <a:extLst>
                <a:ext uri="{FF2B5EF4-FFF2-40B4-BE49-F238E27FC236}">
                  <a16:creationId xmlns:a16="http://schemas.microsoft.com/office/drawing/2014/main" id="{92BA757C-CDDD-3EAC-7B2C-0D3FC71B69B0}"/>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2" name="TextBox 11">
              <a:extLst>
                <a:ext uri="{FF2B5EF4-FFF2-40B4-BE49-F238E27FC236}">
                  <a16:creationId xmlns:a16="http://schemas.microsoft.com/office/drawing/2014/main" id="{37702980-7175-04DF-33C0-351FC4E34759}"/>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3" name="Rectangle 12">
              <a:extLst>
                <a:ext uri="{FF2B5EF4-FFF2-40B4-BE49-F238E27FC236}">
                  <a16:creationId xmlns:a16="http://schemas.microsoft.com/office/drawing/2014/main" id="{73BD97B9-127D-C854-1BF3-9A88B1E19D45}"/>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4" name="TextBox 13">
              <a:extLst>
                <a:ext uri="{FF2B5EF4-FFF2-40B4-BE49-F238E27FC236}">
                  <a16:creationId xmlns:a16="http://schemas.microsoft.com/office/drawing/2014/main" id="{237D8DF0-3743-09F1-50E2-321E43E72781}"/>
                </a:ext>
              </a:extLst>
            </p:cNvPr>
            <p:cNvSpPr txBox="1"/>
            <p:nvPr/>
          </p:nvSpPr>
          <p:spPr>
            <a:xfrm>
              <a:off x="10026209" y="893111"/>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graphicFrame>
        <p:nvGraphicFramePr>
          <p:cNvPr id="7" name="Table 6">
            <a:extLst>
              <a:ext uri="{FF2B5EF4-FFF2-40B4-BE49-F238E27FC236}">
                <a16:creationId xmlns:a16="http://schemas.microsoft.com/office/drawing/2014/main" id="{1545F606-F6FA-10F4-7A9F-888C1BE13C5B}"/>
              </a:ext>
            </a:extLst>
          </p:cNvPr>
          <p:cNvGraphicFramePr>
            <a:graphicFrameLocks noGrp="1"/>
          </p:cNvGraphicFramePr>
          <p:nvPr>
            <p:extLst>
              <p:ext uri="{D42A27DB-BD31-4B8C-83A1-F6EECF244321}">
                <p14:modId xmlns:p14="http://schemas.microsoft.com/office/powerpoint/2010/main" val="36380645"/>
              </p:ext>
            </p:extLst>
          </p:nvPr>
        </p:nvGraphicFramePr>
        <p:xfrm>
          <a:off x="457200" y="1181293"/>
          <a:ext cx="8628808" cy="4793174"/>
        </p:xfrm>
        <a:graphic>
          <a:graphicData uri="http://schemas.openxmlformats.org/drawingml/2006/table">
            <a:tbl>
              <a:tblPr/>
              <a:tblGrid>
                <a:gridCol w="2562225">
                  <a:extLst>
                    <a:ext uri="{9D8B030D-6E8A-4147-A177-3AD203B41FA5}">
                      <a16:colId xmlns:a16="http://schemas.microsoft.com/office/drawing/2014/main" val="291300215"/>
                    </a:ext>
                  </a:extLst>
                </a:gridCol>
                <a:gridCol w="600075">
                  <a:extLst>
                    <a:ext uri="{9D8B030D-6E8A-4147-A177-3AD203B41FA5}">
                      <a16:colId xmlns:a16="http://schemas.microsoft.com/office/drawing/2014/main" val="1720134020"/>
                    </a:ext>
                  </a:extLst>
                </a:gridCol>
                <a:gridCol w="942975">
                  <a:extLst>
                    <a:ext uri="{9D8B030D-6E8A-4147-A177-3AD203B41FA5}">
                      <a16:colId xmlns:a16="http://schemas.microsoft.com/office/drawing/2014/main" val="1142523923"/>
                    </a:ext>
                  </a:extLst>
                </a:gridCol>
                <a:gridCol w="1019175">
                  <a:extLst>
                    <a:ext uri="{9D8B030D-6E8A-4147-A177-3AD203B41FA5}">
                      <a16:colId xmlns:a16="http://schemas.microsoft.com/office/drawing/2014/main" val="3779177988"/>
                    </a:ext>
                  </a:extLst>
                </a:gridCol>
                <a:gridCol w="895350">
                  <a:extLst>
                    <a:ext uri="{9D8B030D-6E8A-4147-A177-3AD203B41FA5}">
                      <a16:colId xmlns:a16="http://schemas.microsoft.com/office/drawing/2014/main" val="3018912417"/>
                    </a:ext>
                  </a:extLst>
                </a:gridCol>
                <a:gridCol w="809625">
                  <a:extLst>
                    <a:ext uri="{9D8B030D-6E8A-4147-A177-3AD203B41FA5}">
                      <a16:colId xmlns:a16="http://schemas.microsoft.com/office/drawing/2014/main" val="1859327763"/>
                    </a:ext>
                  </a:extLst>
                </a:gridCol>
                <a:gridCol w="720782">
                  <a:extLst>
                    <a:ext uri="{9D8B030D-6E8A-4147-A177-3AD203B41FA5}">
                      <a16:colId xmlns:a16="http://schemas.microsoft.com/office/drawing/2014/main" val="1569355986"/>
                    </a:ext>
                  </a:extLst>
                </a:gridCol>
                <a:gridCol w="1078601">
                  <a:extLst>
                    <a:ext uri="{9D8B030D-6E8A-4147-A177-3AD203B41FA5}">
                      <a16:colId xmlns:a16="http://schemas.microsoft.com/office/drawing/2014/main" val="3488890041"/>
                    </a:ext>
                  </a:extLst>
                </a:gridCol>
              </a:tblGrid>
              <a:tr h="112607">
                <a:tc rowSpan="2">
                  <a:txBody>
                    <a:bodyPr/>
                    <a:lstStyle/>
                    <a:p>
                      <a:pPr algn="l" rtl="0" fontAlgn="t">
                        <a:buNone/>
                      </a:pPr>
                      <a:r>
                        <a:rPr lang="en-IE" sz="1050" b="0" i="0" u="none" strike="noStrike">
                          <a:solidFill>
                            <a:srgbClr val="000000"/>
                          </a:solidFill>
                          <a:effectLst/>
                          <a:latin typeface="Barlow" panose="00000500000000000000" pitchFamily="2" charset="0"/>
                        </a:rPr>
                        <a:t> </a:t>
                      </a:r>
                    </a:p>
                  </a:txBody>
                  <a:tcPr marL="9525" marR="9525" marT="9525" marB="0">
                    <a:lnL w="12700" cap="flat" cmpd="sng" algn="ctr">
                      <a:solidFill>
                        <a:srgbClr val="7F7F7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121B5A"/>
                    </a:solidFill>
                  </a:tcPr>
                </a:tc>
                <a:tc rowSpan="2">
                  <a:txBody>
                    <a:bodyPr/>
                    <a:lstStyle/>
                    <a:p>
                      <a:pPr algn="ctr" rtl="0" fontAlgn="ctr">
                        <a:buNone/>
                      </a:pPr>
                      <a:r>
                        <a:rPr lang="en-IE" sz="1050" b="1" i="0" u="none" strike="noStrike">
                          <a:solidFill>
                            <a:srgbClr val="FFFFFF"/>
                          </a:solidFill>
                          <a:effectLst/>
                          <a:latin typeface="Barlow" panose="00000500000000000000" pitchFamily="2" charset="0"/>
                        </a:rPr>
                        <a:t>Total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121B5A"/>
                    </a:solidFill>
                  </a:tcPr>
                </a:tc>
                <a:tc gridSpan="6">
                  <a:txBody>
                    <a:bodyPr/>
                    <a:lstStyle/>
                    <a:p>
                      <a:pPr algn="ctr" rtl="0" fontAlgn="ctr">
                        <a:buNone/>
                      </a:pPr>
                      <a:r>
                        <a:rPr lang="en-IE" sz="1050" b="1" i="0" u="none" strike="noStrike">
                          <a:solidFill>
                            <a:srgbClr val="FFFFFF"/>
                          </a:solidFill>
                          <a:effectLst/>
                          <a:latin typeface="Barlow" panose="00000500000000000000" pitchFamily="2" charset="0"/>
                        </a:rPr>
                        <a:t> Segment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719924967"/>
                  </a:ext>
                </a:extLst>
              </a:tr>
              <a:tr h="435743">
                <a:tc vMerge="1">
                  <a:txBody>
                    <a:bodyPr/>
                    <a:lstStyle/>
                    <a:p>
                      <a:endParaRPr lang="en-IE"/>
                    </a:p>
                  </a:txBody>
                  <a:tcPr/>
                </a:tc>
                <a:tc vMerge="1">
                  <a:txBody>
                    <a:bodyPr/>
                    <a:lstStyle/>
                    <a:p>
                      <a:endParaRPr lang="en-IE"/>
                    </a:p>
                  </a:txBody>
                  <a:tcPr/>
                </a:tc>
                <a:tc>
                  <a:txBody>
                    <a:bodyPr/>
                    <a:lstStyle/>
                    <a:p>
                      <a:pPr algn="ctr" rtl="0" fontAlgn="ctr">
                        <a:buNone/>
                      </a:pPr>
                      <a:r>
                        <a:rPr lang="en-IE" sz="1050" b="1" i="0" u="none" strike="noStrike">
                          <a:solidFill>
                            <a:srgbClr val="FFFFFF"/>
                          </a:solidFill>
                          <a:effectLst/>
                          <a:latin typeface="Barlow" panose="00000500000000000000" pitchFamily="2" charset="0"/>
                        </a:rPr>
                        <a:t>Multilaterlists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121B5A"/>
                    </a:solidFill>
                  </a:tcPr>
                </a:tc>
                <a:tc>
                  <a:txBody>
                    <a:bodyPr/>
                    <a:lstStyle/>
                    <a:p>
                      <a:pPr algn="ctr" rtl="0" fontAlgn="ctr">
                        <a:buNone/>
                      </a:pPr>
                      <a:r>
                        <a:rPr lang="en-IE" sz="1050" b="1" i="0" u="none" strike="noStrike">
                          <a:solidFill>
                            <a:srgbClr val="FFFFFF"/>
                          </a:solidFill>
                          <a:effectLst/>
                          <a:latin typeface="Barlow" panose="00000500000000000000" pitchFamily="2" charset="0"/>
                        </a:rPr>
                        <a:t>Community Champions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121B5A"/>
                    </a:solidFill>
                  </a:tcPr>
                </a:tc>
                <a:tc>
                  <a:txBody>
                    <a:bodyPr/>
                    <a:lstStyle/>
                    <a:p>
                      <a:pPr algn="ctr" rtl="0" fontAlgn="ctr">
                        <a:buNone/>
                      </a:pPr>
                      <a:r>
                        <a:rPr lang="en-IE" sz="1050" b="1" i="0" u="none" strike="noStrike">
                          <a:solidFill>
                            <a:srgbClr val="FFFFFF"/>
                          </a:solidFill>
                          <a:effectLst/>
                          <a:latin typeface="Barlow" panose="00000500000000000000" pitchFamily="2" charset="0"/>
                        </a:rPr>
                        <a:t>Disengaged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121B5A"/>
                    </a:solidFill>
                  </a:tcPr>
                </a:tc>
                <a:tc>
                  <a:txBody>
                    <a:bodyPr/>
                    <a:lstStyle/>
                    <a:p>
                      <a:pPr algn="ctr" rtl="0" fontAlgn="ctr">
                        <a:buNone/>
                      </a:pPr>
                      <a:r>
                        <a:rPr lang="en-IE" sz="1050" b="1" i="0" u="none" strike="noStrike">
                          <a:solidFill>
                            <a:srgbClr val="FFFFFF"/>
                          </a:solidFill>
                          <a:effectLst/>
                          <a:latin typeface="Barlow" panose="00000500000000000000" pitchFamily="2" charset="0"/>
                        </a:rPr>
                        <a:t>Empathisers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121B5A"/>
                    </a:solidFill>
                  </a:tcPr>
                </a:tc>
                <a:tc>
                  <a:txBody>
                    <a:bodyPr/>
                    <a:lstStyle/>
                    <a:p>
                      <a:pPr algn="ctr" rtl="0" fontAlgn="ctr">
                        <a:buNone/>
                      </a:pPr>
                      <a:r>
                        <a:rPr lang="en-IE" sz="1050" b="1" i="0" u="none" strike="noStrike">
                          <a:solidFill>
                            <a:srgbClr val="FFFFFF"/>
                          </a:solidFill>
                          <a:effectLst/>
                          <a:latin typeface="Barlow" panose="00000500000000000000" pitchFamily="2" charset="0"/>
                        </a:rPr>
                        <a:t>Global Citizens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121B5A"/>
                    </a:solidFill>
                  </a:tcPr>
                </a:tc>
                <a:tc>
                  <a:txBody>
                    <a:bodyPr/>
                    <a:lstStyle/>
                    <a:p>
                      <a:pPr algn="ctr" rtl="0" fontAlgn="ctr">
                        <a:buNone/>
                      </a:pPr>
                      <a:r>
                        <a:rPr lang="en-IE" sz="1050" b="1" i="0" u="none" strike="noStrike">
                          <a:solidFill>
                            <a:srgbClr val="FFFFFF"/>
                          </a:solidFill>
                          <a:effectLst/>
                          <a:latin typeface="Barlow" panose="00000500000000000000" pitchFamily="2" charset="0"/>
                        </a:rPr>
                        <a:t>Pragmatists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121B5A"/>
                    </a:solidFill>
                  </a:tcPr>
                </a:tc>
                <a:extLst>
                  <a:ext uri="{0D108BD9-81ED-4DB2-BD59-A6C34878D82A}">
                    <a16:rowId xmlns:a16="http://schemas.microsoft.com/office/drawing/2014/main" val="288473250"/>
                  </a:ext>
                </a:extLst>
              </a:tr>
              <a:tr h="117504">
                <a:tc>
                  <a:txBody>
                    <a:bodyPr/>
                    <a:lstStyle/>
                    <a:p>
                      <a:pPr marL="0" algn="l" defTabSz="914400" rtl="0" eaLnBrk="1" fontAlgn="t" latinLnBrk="0" hangingPunct="1">
                        <a:buNone/>
                      </a:pPr>
                      <a:r>
                        <a:rPr lang="en-IE" sz="1100" b="1" i="1" u="none" strike="noStrike" kern="1200">
                          <a:solidFill>
                            <a:srgbClr val="000000"/>
                          </a:solidFill>
                          <a:effectLst/>
                          <a:latin typeface="Barlow" panose="00000500000000000000" pitchFamily="2" charset="0"/>
                          <a:ea typeface="+mn-ea"/>
                          <a:cs typeface="+mn-cs"/>
                        </a:rPr>
                        <a:t>Base:</a:t>
                      </a:r>
                    </a:p>
                  </a:txBody>
                  <a:tcPr marL="36000" marR="36000" marT="9525" marB="0">
                    <a:lnL w="1270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4400" rtl="0" eaLnBrk="1" fontAlgn="t" latinLnBrk="0" hangingPunct="1">
                        <a:buNone/>
                      </a:pPr>
                      <a:r>
                        <a:rPr lang="en-IE" sz="1100" b="1" i="1" u="none" strike="noStrike" kern="1200">
                          <a:solidFill>
                            <a:srgbClr val="000000"/>
                          </a:solidFill>
                          <a:effectLst/>
                          <a:latin typeface="Barlow" panose="00000500000000000000" pitchFamily="2" charset="0"/>
                          <a:ea typeface="+mn-ea"/>
                          <a:cs typeface="+mn-cs"/>
                        </a:rPr>
                        <a:t>2047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kern="1200">
                          <a:solidFill>
                            <a:srgbClr val="000000"/>
                          </a:solidFill>
                          <a:effectLst/>
                          <a:latin typeface="Barlow" panose="00000500000000000000" pitchFamily="2" charset="0"/>
                          <a:ea typeface="+mn-ea"/>
                          <a:cs typeface="+mn-cs"/>
                        </a:rPr>
                        <a:t>396</a:t>
                      </a:r>
                    </a:p>
                  </a:txBody>
                  <a:tcPr marL="9525" marR="9525" marT="9525" marB="0">
                    <a:lnL w="6350" cap="flat" cmpd="sng" algn="ctr">
                      <a:solidFill>
                        <a:srgbClr val="000000"/>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kern="1200">
                          <a:solidFill>
                            <a:srgbClr val="000000"/>
                          </a:solidFill>
                          <a:effectLst/>
                          <a:latin typeface="Barlow" panose="00000500000000000000" pitchFamily="2" charset="0"/>
                          <a:ea typeface="+mn-ea"/>
                          <a:cs typeface="+mn-cs"/>
                        </a:rPr>
                        <a:t>169</a:t>
                      </a:r>
                    </a:p>
                  </a:txBody>
                  <a:tcPr marL="9525" marR="9525" marT="9525" marB="0">
                    <a:lnL>
                      <a:noFill/>
                    </a:lnL>
                    <a:lnR>
                      <a:noFill/>
                    </a:lnR>
                    <a:lnT w="12700" cap="flat" cmpd="sng" algn="ctr">
                      <a:solidFill>
                        <a:srgbClr val="7F7F7F"/>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kern="1200">
                          <a:solidFill>
                            <a:srgbClr val="000000"/>
                          </a:solidFill>
                          <a:effectLst/>
                          <a:latin typeface="Barlow" panose="00000500000000000000" pitchFamily="2" charset="0"/>
                          <a:ea typeface="+mn-ea"/>
                          <a:cs typeface="+mn-cs"/>
                        </a:rPr>
                        <a:t>355</a:t>
                      </a:r>
                    </a:p>
                  </a:txBody>
                  <a:tcPr marL="9525" marR="9525" marT="9525" marB="0">
                    <a:lnL>
                      <a:noFill/>
                    </a:lnL>
                    <a:lnR>
                      <a:noFill/>
                    </a:lnR>
                    <a:lnT w="12700" cap="flat" cmpd="sng" algn="ctr">
                      <a:solidFill>
                        <a:srgbClr val="7F7F7F"/>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kern="1200">
                          <a:solidFill>
                            <a:srgbClr val="000000"/>
                          </a:solidFill>
                          <a:effectLst/>
                          <a:latin typeface="Barlow" panose="00000500000000000000" pitchFamily="2" charset="0"/>
                          <a:ea typeface="+mn-ea"/>
                          <a:cs typeface="+mn-cs"/>
                        </a:rPr>
                        <a:t>552</a:t>
                      </a:r>
                    </a:p>
                  </a:txBody>
                  <a:tcPr marL="9525" marR="9525" marT="9525" marB="0">
                    <a:lnL>
                      <a:noFill/>
                    </a:lnL>
                    <a:lnR>
                      <a:noFill/>
                    </a:lnR>
                    <a:lnT w="12700" cap="flat" cmpd="sng" algn="ctr">
                      <a:solidFill>
                        <a:srgbClr val="7F7F7F"/>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kern="1200">
                          <a:solidFill>
                            <a:srgbClr val="000000"/>
                          </a:solidFill>
                          <a:effectLst/>
                          <a:latin typeface="Barlow" panose="00000500000000000000" pitchFamily="2" charset="0"/>
                          <a:ea typeface="+mn-ea"/>
                          <a:cs typeface="+mn-cs"/>
                        </a:rPr>
                        <a:t>321</a:t>
                      </a:r>
                    </a:p>
                  </a:txBody>
                  <a:tcPr marL="9525" marR="9525" marT="9525" marB="0">
                    <a:lnL>
                      <a:noFill/>
                    </a:lnL>
                    <a:lnR>
                      <a:noFill/>
                    </a:lnR>
                    <a:lnT w="12700" cap="flat" cmpd="sng" algn="ctr">
                      <a:solidFill>
                        <a:srgbClr val="7F7F7F"/>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kern="1200">
                          <a:solidFill>
                            <a:srgbClr val="000000"/>
                          </a:solidFill>
                          <a:effectLst/>
                          <a:latin typeface="Barlow" panose="00000500000000000000" pitchFamily="2" charset="0"/>
                          <a:ea typeface="+mn-ea"/>
                          <a:cs typeface="+mn-cs"/>
                        </a:rPr>
                        <a:t>254</a:t>
                      </a:r>
                    </a:p>
                  </a:txBody>
                  <a:tcPr marL="9525" marR="9525" marT="9525" marB="0">
                    <a:lnL>
                      <a:noFill/>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103C5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78220"/>
                  </a:ext>
                </a:extLst>
              </a:tr>
              <a:tr h="117504">
                <a:tc>
                  <a:txBody>
                    <a:bodyPr/>
                    <a:lstStyle/>
                    <a:p>
                      <a:pPr algn="l" rtl="0" fontAlgn="t">
                        <a:buNone/>
                      </a:pPr>
                      <a:r>
                        <a:rPr lang="en-IE" sz="1100" b="0" i="0" u="none" strike="noStrike">
                          <a:solidFill>
                            <a:srgbClr val="000000"/>
                          </a:solidFill>
                          <a:effectLst/>
                          <a:latin typeface="Barlow" panose="00000500000000000000" pitchFamily="2" charset="0"/>
                        </a:rPr>
                        <a:t> </a:t>
                      </a:r>
                    </a:p>
                  </a:txBody>
                  <a:tcPr marL="36000" marR="36000" marT="9525" marB="0">
                    <a:lnL w="1270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IE" sz="1100" b="0" i="0" u="none" strike="noStrike">
                          <a:solidFill>
                            <a:srgbClr val="000000"/>
                          </a:solidFill>
                          <a:effectLst/>
                          <a:latin typeface="Barlow" panose="00000500000000000000" pitchFamily="2"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IE" sz="1100" b="0" i="0" u="none" strike="noStrike">
                          <a:solidFill>
                            <a:srgbClr val="000000"/>
                          </a:solidFill>
                          <a:effectLst/>
                          <a:latin typeface="Barlow" panose="00000500000000000000" pitchFamily="2" charset="0"/>
                        </a:rPr>
                        <a:t>%</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a:noFill/>
                    </a:lnR>
                    <a:lnT w="63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a:noFill/>
                    </a:lnR>
                    <a:lnT w="63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a:noFill/>
                    </a:lnR>
                    <a:lnT w="63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a:noFill/>
                    </a:lnR>
                    <a:lnT w="63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w="12700" cap="flat" cmpd="sng" algn="ctr">
                      <a:solidFill>
                        <a:srgbClr val="7F7F7F"/>
                      </a:solidFill>
                      <a:prstDash val="solid"/>
                      <a:round/>
                      <a:headEnd type="none" w="med" len="med"/>
                      <a:tailEnd type="none" w="med" len="med"/>
                    </a:lnR>
                    <a:lnT w="63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3972921"/>
                  </a:ext>
                </a:extLst>
              </a:tr>
              <a:tr h="249695">
                <a:tc>
                  <a:txBody>
                    <a:bodyPr/>
                    <a:lstStyle/>
                    <a:p>
                      <a:pPr algn="l" fontAlgn="t">
                        <a:buNone/>
                      </a:pPr>
                      <a:r>
                        <a:rPr lang="en-IE" sz="1050" b="0" i="0" u="none" strike="noStrike">
                          <a:solidFill>
                            <a:srgbClr val="000000"/>
                          </a:solidFill>
                          <a:effectLst/>
                          <a:latin typeface="Barlow" panose="00000500000000000000" pitchFamily="2" charset="0"/>
                        </a:rPr>
                        <a:t>War, conflict, terrorism</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56</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55</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56</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30815802"/>
                  </a:ext>
                </a:extLst>
              </a:tr>
              <a:tr h="332927">
                <a:tc>
                  <a:txBody>
                    <a:bodyPr/>
                    <a:lstStyle/>
                    <a:p>
                      <a:pPr algn="l" fontAlgn="t">
                        <a:buNone/>
                      </a:pPr>
                      <a:r>
                        <a:rPr lang="en-GB" sz="1050" b="0" i="0" u="none" strike="noStrike">
                          <a:solidFill>
                            <a:srgbClr val="000000"/>
                          </a:solidFill>
                          <a:effectLst/>
                          <a:latin typeface="Barlow" panose="00000500000000000000" pitchFamily="2" charset="0"/>
                        </a:rPr>
                        <a:t>Economic crises, job security, wages</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34</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36</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51</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52</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34</a:t>
                      </a:r>
                    </a:p>
                  </a:txBody>
                  <a:tcPr marL="9525" marR="9525" marT="9525" marB="0" anchor="ctr">
                    <a:lnL>
                      <a:noFill/>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38</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44247584"/>
                  </a:ext>
                </a:extLst>
              </a:tr>
              <a:tr h="332927">
                <a:tc>
                  <a:txBody>
                    <a:bodyPr/>
                    <a:lstStyle/>
                    <a:p>
                      <a:pPr algn="l" fontAlgn="t">
                        <a:buNone/>
                      </a:pPr>
                      <a:r>
                        <a:rPr lang="en-IE" sz="1050" b="0" i="0" u="none" strike="noStrike">
                          <a:solidFill>
                            <a:srgbClr val="000000"/>
                          </a:solidFill>
                          <a:effectLst/>
                          <a:latin typeface="Barlow" panose="00000500000000000000" pitchFamily="2" charset="0"/>
                        </a:rPr>
                        <a:t>Immigration, migration, refugees</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16</a:t>
                      </a:r>
                    </a:p>
                  </a:txBody>
                  <a:tcPr marL="9525" marR="9525" marT="9525" marB="0" anchor="ctr">
                    <a:lnL>
                      <a:noFill/>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73</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44</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27</a:t>
                      </a:r>
                    </a:p>
                  </a:txBody>
                  <a:tcPr marL="9525" marR="9525" marT="9525" marB="0" anchor="ctr">
                    <a:lnL>
                      <a:noFill/>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33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2147570737"/>
                  </a:ext>
                </a:extLst>
              </a:tr>
              <a:tr h="499390">
                <a:tc>
                  <a:txBody>
                    <a:bodyPr/>
                    <a:lstStyle/>
                    <a:p>
                      <a:pPr algn="l" fontAlgn="t">
                        <a:buNone/>
                      </a:pPr>
                      <a:r>
                        <a:rPr lang="en-IE" sz="1050" b="0" i="0" u="none" strike="noStrike">
                          <a:solidFill>
                            <a:srgbClr val="000000"/>
                          </a:solidFill>
                          <a:effectLst/>
                          <a:latin typeface="Barlow" panose="00000500000000000000" pitchFamily="2" charset="0"/>
                        </a:rPr>
                        <a:t>Climate change, the environment, biodiversity, pollution</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39</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46</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13</a:t>
                      </a:r>
                    </a:p>
                  </a:txBody>
                  <a:tcPr marL="9525" marR="9525" marT="9525" marB="0" anchor="ctr">
                    <a:lnL>
                      <a:noFill/>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25</a:t>
                      </a:r>
                    </a:p>
                  </a:txBody>
                  <a:tcPr marL="9525" marR="9525" marT="9525" marB="0" anchor="ctr">
                    <a:lnL>
                      <a:noFill/>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36</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32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106083244"/>
                  </a:ext>
                </a:extLst>
              </a:tr>
              <a:tr h="332927">
                <a:tc>
                  <a:txBody>
                    <a:bodyPr/>
                    <a:lstStyle/>
                    <a:p>
                      <a:pPr algn="l" fontAlgn="t">
                        <a:buNone/>
                      </a:pPr>
                      <a:r>
                        <a:rPr lang="en-GB" sz="1050" b="0" i="0" u="none" strike="noStrike">
                          <a:solidFill>
                            <a:srgbClr val="000000"/>
                          </a:solidFill>
                          <a:effectLst/>
                          <a:latin typeface="Barlow" panose="00000500000000000000" pitchFamily="2" charset="0"/>
                        </a:rPr>
                        <a:t>Inequality between the rich and the poor</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43</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27</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28</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34</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26</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442971904"/>
                  </a:ext>
                </a:extLst>
              </a:tr>
              <a:tr h="332927">
                <a:tc>
                  <a:txBody>
                    <a:bodyPr/>
                    <a:lstStyle/>
                    <a:p>
                      <a:pPr algn="l" fontAlgn="t">
                        <a:buNone/>
                      </a:pPr>
                      <a:r>
                        <a:rPr lang="en-IE" sz="1050" b="0" i="0" u="none" strike="noStrike">
                          <a:solidFill>
                            <a:srgbClr val="000000"/>
                          </a:solidFill>
                          <a:effectLst/>
                          <a:latin typeface="Barlow" panose="00000500000000000000" pitchFamily="2" charset="0"/>
                        </a:rPr>
                        <a:t>Populism, nationalism, political extremism</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33</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36</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16</a:t>
                      </a:r>
                    </a:p>
                  </a:txBody>
                  <a:tcPr marL="9525" marR="9525" marT="9525" marB="0" anchor="ctr">
                    <a:lnL>
                      <a:noFill/>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18</a:t>
                      </a:r>
                    </a:p>
                  </a:txBody>
                  <a:tcPr marL="9525" marR="9525" marT="9525" marB="0" anchor="ctr">
                    <a:lnL>
                      <a:noFill/>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35</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34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1722552960"/>
                  </a:ext>
                </a:extLst>
              </a:tr>
              <a:tr h="332927">
                <a:tc>
                  <a:txBody>
                    <a:bodyPr/>
                    <a:lstStyle/>
                    <a:p>
                      <a:pPr algn="l" fontAlgn="t">
                        <a:buNone/>
                      </a:pPr>
                      <a:r>
                        <a:rPr lang="en-GB" sz="1050" b="0" i="0" u="none" strike="noStrike">
                          <a:solidFill>
                            <a:srgbClr val="000000"/>
                          </a:solidFill>
                          <a:effectLst/>
                          <a:latin typeface="Barlow" panose="00000500000000000000" pitchFamily="2" charset="0"/>
                        </a:rPr>
                        <a:t>Fake news, corruption of information</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29</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24</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27</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21</a:t>
                      </a:r>
                    </a:p>
                  </a:txBody>
                  <a:tcPr marL="9525" marR="9525" marT="9525" marB="0" anchor="ctr">
                    <a:lnL>
                      <a:noFill/>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27</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32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006851051"/>
                  </a:ext>
                </a:extLst>
              </a:tr>
              <a:tr h="582622">
                <a:tc>
                  <a:txBody>
                    <a:bodyPr/>
                    <a:lstStyle/>
                    <a:p>
                      <a:pPr algn="l" fontAlgn="t">
                        <a:buNone/>
                      </a:pPr>
                      <a:r>
                        <a:rPr lang="en-GB" sz="1050" b="0" i="0" u="none" strike="noStrike">
                          <a:solidFill>
                            <a:srgbClr val="000000"/>
                          </a:solidFill>
                          <a:effectLst/>
                          <a:latin typeface="Barlow" panose="00000500000000000000" pitchFamily="2" charset="0"/>
                        </a:rPr>
                        <a:t>Education, healthcare, clean water and hunger in developing countries</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23</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18</a:t>
                      </a:r>
                    </a:p>
                  </a:txBody>
                  <a:tcPr marL="9525" marR="9525" marT="9525" marB="0" anchor="ctr">
                    <a:lnL>
                      <a:noFill/>
                    </a:lnL>
                    <a:lnR>
                      <a:noFill/>
                    </a:lnR>
                    <a:lnT>
                      <a:noFill/>
                    </a:lnT>
                    <a:lnB>
                      <a:noFill/>
                    </a:lnB>
                    <a:solidFill>
                      <a:srgbClr val="FFB3B5"/>
                    </a:solidFill>
                  </a:tcPr>
                </a:tc>
                <a:tc>
                  <a:txBody>
                    <a:bodyPr/>
                    <a:lstStyle/>
                    <a:p>
                      <a:pPr algn="ctr" fontAlgn="t">
                        <a:buNone/>
                      </a:pPr>
                      <a:r>
                        <a:rPr lang="en-IE" sz="1050" b="0" i="0" u="none" strike="noStrike">
                          <a:solidFill>
                            <a:srgbClr val="000000"/>
                          </a:solidFill>
                          <a:effectLst/>
                          <a:latin typeface="Barlow" panose="00000500000000000000" pitchFamily="2" charset="0"/>
                        </a:rPr>
                        <a:t>29</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28</a:t>
                      </a:r>
                    </a:p>
                  </a:txBody>
                  <a:tcPr marL="9525" marR="9525" marT="9525" marB="0" anchor="ctr">
                    <a:lnL>
                      <a:noFill/>
                    </a:lnL>
                    <a:lnR>
                      <a:noFill/>
                    </a:lnR>
                    <a:lnT>
                      <a:noFill/>
                    </a:lnT>
                    <a:lnB>
                      <a:noFill/>
                    </a:lnB>
                    <a:solidFill>
                      <a:srgbClr val="32CD32"/>
                    </a:solidFill>
                  </a:tcPr>
                </a:tc>
                <a:tc>
                  <a:txBody>
                    <a:bodyPr/>
                    <a:lstStyle/>
                    <a:p>
                      <a:pPr algn="ctr" fontAlgn="t">
                        <a:buNone/>
                      </a:pPr>
                      <a:r>
                        <a:rPr lang="en-IE" sz="1050" b="0" i="0" u="none" strike="noStrike">
                          <a:solidFill>
                            <a:srgbClr val="000000"/>
                          </a:solidFill>
                          <a:effectLst/>
                          <a:latin typeface="Barlow" panose="00000500000000000000" pitchFamily="2" charset="0"/>
                        </a:rPr>
                        <a:t>17</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3906256"/>
                  </a:ext>
                </a:extLst>
              </a:tr>
              <a:tr h="499390">
                <a:tc>
                  <a:txBody>
                    <a:bodyPr/>
                    <a:lstStyle/>
                    <a:p>
                      <a:pPr algn="l" fontAlgn="t">
                        <a:buNone/>
                      </a:pPr>
                      <a:r>
                        <a:rPr lang="en-IE" sz="1050" b="0" i="0" u="none" strike="noStrike">
                          <a:solidFill>
                            <a:srgbClr val="000000"/>
                          </a:solidFill>
                          <a:effectLst/>
                          <a:latin typeface="Barlow" panose="00000500000000000000" pitchFamily="2" charset="0"/>
                        </a:rPr>
                        <a:t>Technology, automation, artificial intelligence</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15</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16</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20</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18</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18</a:t>
                      </a:r>
                    </a:p>
                  </a:txBody>
                  <a:tcPr marL="9525" marR="9525" marT="9525" marB="0" anchor="ctr">
                    <a:lnL>
                      <a:noFill/>
                    </a:lnL>
                    <a:lnR>
                      <a:noFill/>
                    </a:lnR>
                    <a:lnT>
                      <a:noFill/>
                    </a:lnT>
                    <a:lnB>
                      <a:noFill/>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22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578934198"/>
                  </a:ext>
                </a:extLst>
              </a:tr>
              <a:tr h="337824">
                <a:tc>
                  <a:txBody>
                    <a:bodyPr/>
                    <a:lstStyle/>
                    <a:p>
                      <a:pPr algn="l" fontAlgn="t">
                        <a:buNone/>
                      </a:pPr>
                      <a:r>
                        <a:rPr lang="en-IE" sz="1050" b="0" i="0" u="none" strike="noStrike">
                          <a:solidFill>
                            <a:srgbClr val="000000"/>
                          </a:solidFill>
                          <a:effectLst/>
                          <a:latin typeface="Barlow" panose="00000500000000000000" pitchFamily="2" charset="0"/>
                        </a:rPr>
                        <a:t>Global diseases and pandemics</a:t>
                      </a:r>
                    </a:p>
                  </a:txBody>
                  <a:tcPr marL="36000" marR="3600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12</a:t>
                      </a:r>
                    </a:p>
                  </a:txBody>
                  <a:tcPr marL="9525" marR="9525" marT="9525"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15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050" b="0" i="0" u="none" strike="noStrike">
                          <a:solidFill>
                            <a:srgbClr val="000000"/>
                          </a:solidFill>
                          <a:effectLst/>
                          <a:latin typeface="Barlow" panose="00000500000000000000" pitchFamily="2" charset="0"/>
                        </a:rPr>
                        <a:t>9</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09624412"/>
                  </a:ext>
                </a:extLst>
              </a:tr>
            </a:tbl>
          </a:graphicData>
        </a:graphic>
      </p:graphicFrame>
    </p:spTree>
    <p:extLst>
      <p:ext uri="{BB962C8B-B14F-4D97-AF65-F5344CB8AC3E}">
        <p14:creationId xmlns:p14="http://schemas.microsoft.com/office/powerpoint/2010/main" val="737577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p:txBody>
          <a:bodyPr lIns="91440" tIns="45720" rIns="91440" bIns="45720" anchor="t">
            <a:normAutofit fontScale="90000"/>
          </a:bodyPr>
          <a:lstStyle/>
          <a:p>
            <a:br>
              <a:rPr lang="en-IE"/>
            </a:br>
            <a:r>
              <a:rPr lang="en-IE" sz="2700"/>
              <a:t>Perceived Individual Identity – Ranked 1st</a:t>
            </a:r>
            <a:endParaRPr lang="en-IE"/>
          </a:p>
        </p:txBody>
      </p:sp>
      <p:sp>
        <p:nvSpPr>
          <p:cNvPr id="28" name="Text Placeholder 27">
            <a:extLst>
              <a:ext uri="{FF2B5EF4-FFF2-40B4-BE49-F238E27FC236}">
                <a16:creationId xmlns:a16="http://schemas.microsoft.com/office/drawing/2014/main" id="{118EB24C-6A22-5B08-73C5-2E777BEE4FD7}"/>
              </a:ext>
            </a:extLst>
          </p:cNvPr>
          <p:cNvSpPr>
            <a:spLocks noGrp="1"/>
          </p:cNvSpPr>
          <p:nvPr>
            <p:ph type="body" sz="quarter" idx="17"/>
          </p:nvPr>
        </p:nvSpPr>
        <p:spPr>
          <a:xfrm>
            <a:off x="438993" y="6148346"/>
            <a:ext cx="9341700" cy="512384"/>
          </a:xfrm>
          <a:noFill/>
          <a:ln>
            <a:noFill/>
          </a:ln>
        </p:spPr>
        <p:style>
          <a:lnRef idx="2">
            <a:schemeClr val="accent2"/>
          </a:lnRef>
          <a:fillRef idx="1">
            <a:schemeClr val="lt1"/>
          </a:fillRef>
          <a:effectRef idx="0">
            <a:schemeClr val="accent2"/>
          </a:effectRef>
          <a:fontRef idx="minor">
            <a:schemeClr val="dk1"/>
          </a:fontRef>
        </p:style>
        <p:txBody>
          <a:bodyPr/>
          <a:lstStyle/>
          <a:p>
            <a:r>
              <a:rPr lang="en-US" sz="900">
                <a:latin typeface="Barlow" panose="00000500000000000000" pitchFamily="2" charset="0"/>
              </a:rPr>
              <a:t>Base: All Adults aged 18+ years- 2,047 (Aug ‘25 n-2,002), (Aug ‘24 2,504),  (Nov 23 N – 2,515, Nov 22 N – 2501; Dec 21 N – 2,026; Feb 21 N – 3,008)</a:t>
            </a:r>
          </a:p>
          <a:p>
            <a:r>
              <a:rPr lang="en-US" sz="900">
                <a:latin typeface="Barlow" panose="00000500000000000000" pitchFamily="2" charset="0"/>
              </a:rPr>
              <a:t>Q.3 Please think of your own individual identity, and what defines it - Ranked 1st</a:t>
            </a:r>
            <a:endParaRPr lang="en-IE" sz="900">
              <a:latin typeface="Barlow" panose="00000500000000000000" pitchFamily="2" charset="0"/>
            </a:endParaRPr>
          </a:p>
          <a:p>
            <a:endParaRPr lang="en-IE" sz="900">
              <a:latin typeface="Barlow" panose="00000500000000000000" pitchFamily="2" charset="0"/>
            </a:endParaRPr>
          </a:p>
        </p:txBody>
      </p:sp>
      <p:sp>
        <p:nvSpPr>
          <p:cNvPr id="11" name="Title 1">
            <a:extLst>
              <a:ext uri="{FF2B5EF4-FFF2-40B4-BE49-F238E27FC236}">
                <a16:creationId xmlns:a16="http://schemas.microsoft.com/office/drawing/2014/main" id="{A416DD4C-FDD4-4A6D-B390-9615C88FE2D6}"/>
              </a:ext>
            </a:extLst>
          </p:cNvPr>
          <p:cNvSpPr txBox="1">
            <a:spLocks/>
          </p:cNvSpPr>
          <p:nvPr/>
        </p:nvSpPr>
        <p:spPr>
          <a:xfrm>
            <a:off x="7808222" y="2660217"/>
            <a:ext cx="1583836" cy="729841"/>
          </a:xfrm>
          <a:prstGeom prst="rect">
            <a:avLst/>
          </a:prstGeom>
          <a:ln>
            <a:noFill/>
          </a:ln>
        </p:spPr>
        <p:style>
          <a:lnRef idx="2">
            <a:schemeClr val="accent1"/>
          </a:lnRef>
          <a:fillRef idx="1">
            <a:schemeClr val="lt1"/>
          </a:fillRef>
          <a:effectRef idx="0">
            <a:schemeClr val="accent1"/>
          </a:effectRef>
          <a:fontRef idx="minor">
            <a:schemeClr val="dk1"/>
          </a:fontRef>
        </p:style>
        <p:txBody>
          <a:bodyPr lIns="36000" tIns="180000" rIns="252000" bIns="180000" anchor="ctr" anchorCtr="0"/>
          <a:lstStyle>
            <a:lvl1pPr algn="l" defTabSz="914400" rtl="0" eaLnBrk="1" fontAlgn="base" latinLnBrk="0" hangingPunct="1">
              <a:lnSpc>
                <a:spcPct val="90000"/>
              </a:lnSpc>
              <a:spcBef>
                <a:spcPct val="0"/>
              </a:spcBef>
              <a:spcAft>
                <a:spcPct val="0"/>
              </a:spcAft>
              <a:buNone/>
              <a:tabLst/>
              <a:defRPr lang="pt-BR" sz="2400" b="1" kern="1200" dirty="0">
                <a:solidFill>
                  <a:srgbClr val="54C0E8"/>
                </a:solidFill>
                <a:latin typeface="Trebuchet MS" panose="020B0603020202020204" pitchFamily="34" charset="0"/>
                <a:ea typeface="+mj-ea"/>
                <a:cs typeface="+mj-cs"/>
              </a:defRPr>
            </a:lvl1pPr>
          </a:lstStyle>
          <a:p>
            <a:pPr algn="ctr">
              <a:lnSpc>
                <a:spcPct val="80000"/>
              </a:lnSpc>
              <a:spcAft>
                <a:spcPts val="1200"/>
              </a:spcAft>
            </a:pPr>
            <a:r>
              <a:rPr lang="en-US" sz="2000">
                <a:solidFill>
                  <a:schemeClr val="tx1"/>
                </a:solidFill>
                <a:latin typeface="+mn-lt"/>
                <a:cs typeface="Arial" panose="020B0604020202020204" pitchFamily="34" charset="0"/>
              </a:rPr>
              <a:t>As a global citizen</a:t>
            </a:r>
          </a:p>
        </p:txBody>
      </p:sp>
      <p:sp>
        <p:nvSpPr>
          <p:cNvPr id="12" name="Title 1">
            <a:extLst>
              <a:ext uri="{FF2B5EF4-FFF2-40B4-BE49-F238E27FC236}">
                <a16:creationId xmlns:a16="http://schemas.microsoft.com/office/drawing/2014/main" id="{0EDF2D2E-29F8-4BAA-9E30-971857F463FC}"/>
              </a:ext>
            </a:extLst>
          </p:cNvPr>
          <p:cNvSpPr txBox="1">
            <a:spLocks/>
          </p:cNvSpPr>
          <p:nvPr/>
        </p:nvSpPr>
        <p:spPr>
          <a:xfrm>
            <a:off x="5613077" y="2674174"/>
            <a:ext cx="1947044" cy="610846"/>
          </a:xfrm>
          <a:prstGeom prst="rect">
            <a:avLst/>
          </a:prstGeom>
          <a:ln>
            <a:noFill/>
          </a:ln>
        </p:spPr>
        <p:style>
          <a:lnRef idx="2">
            <a:schemeClr val="accent1"/>
          </a:lnRef>
          <a:fillRef idx="1">
            <a:schemeClr val="lt1"/>
          </a:fillRef>
          <a:effectRef idx="0">
            <a:schemeClr val="accent1"/>
          </a:effectRef>
          <a:fontRef idx="minor">
            <a:schemeClr val="dk1"/>
          </a:fontRef>
        </p:style>
        <p:txBody>
          <a:bodyPr lIns="36000" tIns="180000" rIns="252000" bIns="180000" anchor="ctr" anchorCtr="0"/>
          <a:lstStyle>
            <a:lvl1pPr algn="l" defTabSz="914400" rtl="0" eaLnBrk="1" fontAlgn="base" latinLnBrk="0" hangingPunct="1">
              <a:lnSpc>
                <a:spcPct val="90000"/>
              </a:lnSpc>
              <a:spcBef>
                <a:spcPct val="0"/>
              </a:spcBef>
              <a:spcAft>
                <a:spcPct val="0"/>
              </a:spcAft>
              <a:buNone/>
              <a:tabLst/>
              <a:defRPr lang="pt-BR" sz="2400" b="1" kern="1200" dirty="0">
                <a:solidFill>
                  <a:srgbClr val="54C0E8"/>
                </a:solidFill>
                <a:latin typeface="Trebuchet MS" panose="020B0603020202020204" pitchFamily="34" charset="0"/>
                <a:ea typeface="+mj-ea"/>
                <a:cs typeface="+mj-cs"/>
              </a:defRPr>
            </a:lvl1pPr>
          </a:lstStyle>
          <a:p>
            <a:pPr algn="ctr">
              <a:lnSpc>
                <a:spcPct val="80000"/>
              </a:lnSpc>
              <a:spcAft>
                <a:spcPts val="1200"/>
              </a:spcAft>
            </a:pPr>
            <a:r>
              <a:rPr lang="en-US" sz="2000">
                <a:solidFill>
                  <a:schemeClr val="tx1"/>
                </a:solidFill>
                <a:latin typeface="+mn-lt"/>
                <a:cs typeface="Arial" panose="020B0604020202020204" pitchFamily="34" charset="0"/>
              </a:rPr>
              <a:t>As a European citizen</a:t>
            </a:r>
          </a:p>
        </p:txBody>
      </p:sp>
      <p:sp>
        <p:nvSpPr>
          <p:cNvPr id="13" name="Title 1">
            <a:extLst>
              <a:ext uri="{FF2B5EF4-FFF2-40B4-BE49-F238E27FC236}">
                <a16:creationId xmlns:a16="http://schemas.microsoft.com/office/drawing/2014/main" id="{F181FF63-3035-4ADF-AF8E-82A3B6FBD310}"/>
              </a:ext>
            </a:extLst>
          </p:cNvPr>
          <p:cNvSpPr txBox="1">
            <a:spLocks/>
          </p:cNvSpPr>
          <p:nvPr/>
        </p:nvSpPr>
        <p:spPr>
          <a:xfrm>
            <a:off x="780527" y="2265086"/>
            <a:ext cx="2207836" cy="1349780"/>
          </a:xfrm>
          <a:prstGeom prst="rect">
            <a:avLst/>
          </a:prstGeom>
          <a:ln>
            <a:noFill/>
          </a:ln>
        </p:spPr>
        <p:style>
          <a:lnRef idx="2">
            <a:schemeClr val="accent1"/>
          </a:lnRef>
          <a:fillRef idx="1">
            <a:schemeClr val="lt1"/>
          </a:fillRef>
          <a:effectRef idx="0">
            <a:schemeClr val="accent1"/>
          </a:effectRef>
          <a:fontRef idx="minor">
            <a:schemeClr val="dk1"/>
          </a:fontRef>
        </p:style>
        <p:txBody>
          <a:bodyPr lIns="36000" tIns="180000" rIns="252000" bIns="180000" anchor="ctr" anchorCtr="0"/>
          <a:lstStyle>
            <a:lvl1pPr algn="l" defTabSz="914400" rtl="0" eaLnBrk="1" fontAlgn="base" latinLnBrk="0" hangingPunct="1">
              <a:lnSpc>
                <a:spcPct val="90000"/>
              </a:lnSpc>
              <a:spcBef>
                <a:spcPct val="0"/>
              </a:spcBef>
              <a:spcAft>
                <a:spcPct val="0"/>
              </a:spcAft>
              <a:buNone/>
              <a:tabLst/>
              <a:defRPr lang="pt-BR" sz="2400" b="1" kern="1200" dirty="0">
                <a:solidFill>
                  <a:srgbClr val="54C0E8"/>
                </a:solidFill>
                <a:latin typeface="Trebuchet MS" panose="020B0603020202020204" pitchFamily="34" charset="0"/>
                <a:ea typeface="+mj-ea"/>
                <a:cs typeface="+mj-cs"/>
              </a:defRPr>
            </a:lvl1pPr>
          </a:lstStyle>
          <a:p>
            <a:pPr algn="ctr">
              <a:lnSpc>
                <a:spcPct val="85000"/>
              </a:lnSpc>
              <a:spcAft>
                <a:spcPts val="1200"/>
              </a:spcAft>
            </a:pPr>
            <a:r>
              <a:rPr lang="en-US" sz="2000">
                <a:solidFill>
                  <a:schemeClr val="tx1"/>
                </a:solidFill>
                <a:latin typeface="+mn-lt"/>
                <a:cs typeface="Arial" panose="020B0604020202020204" pitchFamily="34" charset="0"/>
              </a:rPr>
              <a:t>As a citizen of the country, I most closely identify with</a:t>
            </a:r>
          </a:p>
        </p:txBody>
      </p:sp>
      <p:sp>
        <p:nvSpPr>
          <p:cNvPr id="14" name="Title 1">
            <a:extLst>
              <a:ext uri="{FF2B5EF4-FFF2-40B4-BE49-F238E27FC236}">
                <a16:creationId xmlns:a16="http://schemas.microsoft.com/office/drawing/2014/main" id="{D56AE8BE-4738-4ED5-861E-DA2D436047C7}"/>
              </a:ext>
            </a:extLst>
          </p:cNvPr>
          <p:cNvSpPr txBox="1">
            <a:spLocks/>
          </p:cNvSpPr>
          <p:nvPr/>
        </p:nvSpPr>
        <p:spPr>
          <a:xfrm>
            <a:off x="3102994" y="2265086"/>
            <a:ext cx="2207836" cy="1349780"/>
          </a:xfrm>
          <a:prstGeom prst="rect">
            <a:avLst/>
          </a:prstGeom>
          <a:ln>
            <a:noFill/>
          </a:ln>
        </p:spPr>
        <p:style>
          <a:lnRef idx="2">
            <a:schemeClr val="accent1"/>
          </a:lnRef>
          <a:fillRef idx="1">
            <a:schemeClr val="lt1"/>
          </a:fillRef>
          <a:effectRef idx="0">
            <a:schemeClr val="accent1"/>
          </a:effectRef>
          <a:fontRef idx="minor">
            <a:schemeClr val="dk1"/>
          </a:fontRef>
        </p:style>
        <p:txBody>
          <a:bodyPr lIns="36000" tIns="180000" rIns="252000" bIns="180000" anchor="ctr" anchorCtr="0"/>
          <a:lstStyle>
            <a:lvl1pPr algn="l" defTabSz="914400" rtl="0" eaLnBrk="1" fontAlgn="base" latinLnBrk="0" hangingPunct="1">
              <a:lnSpc>
                <a:spcPct val="90000"/>
              </a:lnSpc>
              <a:spcBef>
                <a:spcPct val="0"/>
              </a:spcBef>
              <a:spcAft>
                <a:spcPct val="0"/>
              </a:spcAft>
              <a:buNone/>
              <a:tabLst/>
              <a:defRPr lang="pt-BR" sz="2400" b="1" kern="1200" dirty="0">
                <a:solidFill>
                  <a:srgbClr val="54C0E8"/>
                </a:solidFill>
                <a:latin typeface="Trebuchet MS" panose="020B0603020202020204" pitchFamily="34" charset="0"/>
                <a:ea typeface="+mj-ea"/>
                <a:cs typeface="+mj-cs"/>
              </a:defRPr>
            </a:lvl1pPr>
          </a:lstStyle>
          <a:p>
            <a:pPr algn="ctr">
              <a:lnSpc>
                <a:spcPct val="85000"/>
              </a:lnSpc>
              <a:spcAft>
                <a:spcPts val="1200"/>
              </a:spcAft>
            </a:pPr>
            <a:r>
              <a:rPr lang="en-US" sz="2000">
                <a:solidFill>
                  <a:schemeClr val="tx1"/>
                </a:solidFill>
                <a:latin typeface="+mn-lt"/>
                <a:cs typeface="Arial" panose="020B0604020202020204" pitchFamily="34" charset="0"/>
              </a:rPr>
              <a:t>As a citizen  of my local community</a:t>
            </a:r>
          </a:p>
        </p:txBody>
      </p:sp>
      <p:sp>
        <p:nvSpPr>
          <p:cNvPr id="15" name="TextBox 14">
            <a:extLst>
              <a:ext uri="{FF2B5EF4-FFF2-40B4-BE49-F238E27FC236}">
                <a16:creationId xmlns:a16="http://schemas.microsoft.com/office/drawing/2014/main" id="{3D16E9CC-9664-4FB8-84DF-48F82094C6E9}"/>
              </a:ext>
            </a:extLst>
          </p:cNvPr>
          <p:cNvSpPr txBox="1"/>
          <p:nvPr/>
        </p:nvSpPr>
        <p:spPr>
          <a:xfrm>
            <a:off x="797427" y="1531063"/>
            <a:ext cx="365806" cy="707886"/>
          </a:xfrm>
          <a:prstGeom prst="rect">
            <a:avLst/>
          </a:prstGeom>
          <a:noFill/>
        </p:spPr>
        <p:txBody>
          <a:bodyPr wrap="none" rtlCol="0">
            <a:spAutoFit/>
          </a:bodyPr>
          <a:lstStyle/>
          <a:p>
            <a:r>
              <a:rPr lang="en-IE" sz="4000" b="1">
                <a:solidFill>
                  <a:schemeClr val="tx2"/>
                </a:solidFill>
              </a:rPr>
              <a:t>1</a:t>
            </a:r>
          </a:p>
        </p:txBody>
      </p:sp>
      <p:sp>
        <p:nvSpPr>
          <p:cNvPr id="16" name="TextBox 15">
            <a:extLst>
              <a:ext uri="{FF2B5EF4-FFF2-40B4-BE49-F238E27FC236}">
                <a16:creationId xmlns:a16="http://schemas.microsoft.com/office/drawing/2014/main" id="{50CE6ED5-6EE4-4C59-809F-CE4DF8323648}"/>
              </a:ext>
            </a:extLst>
          </p:cNvPr>
          <p:cNvSpPr txBox="1"/>
          <p:nvPr/>
        </p:nvSpPr>
        <p:spPr>
          <a:xfrm>
            <a:off x="3102939" y="1531063"/>
            <a:ext cx="471604" cy="707886"/>
          </a:xfrm>
          <a:prstGeom prst="rect">
            <a:avLst/>
          </a:prstGeom>
          <a:noFill/>
        </p:spPr>
        <p:txBody>
          <a:bodyPr wrap="none" rtlCol="0">
            <a:spAutoFit/>
          </a:bodyPr>
          <a:lstStyle/>
          <a:p>
            <a:r>
              <a:rPr lang="en-IE" sz="4000" b="1">
                <a:solidFill>
                  <a:schemeClr val="accent3"/>
                </a:solidFill>
              </a:rPr>
              <a:t>2</a:t>
            </a:r>
          </a:p>
        </p:txBody>
      </p:sp>
      <p:sp>
        <p:nvSpPr>
          <p:cNvPr id="17" name="TextBox 16">
            <a:extLst>
              <a:ext uri="{FF2B5EF4-FFF2-40B4-BE49-F238E27FC236}">
                <a16:creationId xmlns:a16="http://schemas.microsoft.com/office/drawing/2014/main" id="{DADEE823-D6EF-45FE-8EDB-0ACA9B4D582A}"/>
              </a:ext>
            </a:extLst>
          </p:cNvPr>
          <p:cNvSpPr txBox="1"/>
          <p:nvPr/>
        </p:nvSpPr>
        <p:spPr>
          <a:xfrm>
            <a:off x="5613077" y="1531063"/>
            <a:ext cx="461986" cy="707886"/>
          </a:xfrm>
          <a:prstGeom prst="rect">
            <a:avLst/>
          </a:prstGeom>
          <a:noFill/>
        </p:spPr>
        <p:txBody>
          <a:bodyPr wrap="none" rtlCol="0">
            <a:spAutoFit/>
          </a:bodyPr>
          <a:lstStyle/>
          <a:p>
            <a:r>
              <a:rPr lang="en-IE" sz="4000" b="1">
                <a:solidFill>
                  <a:schemeClr val="accent4"/>
                </a:solidFill>
              </a:rPr>
              <a:t>3</a:t>
            </a:r>
          </a:p>
        </p:txBody>
      </p:sp>
      <p:sp>
        <p:nvSpPr>
          <p:cNvPr id="18" name="TextBox 17">
            <a:extLst>
              <a:ext uri="{FF2B5EF4-FFF2-40B4-BE49-F238E27FC236}">
                <a16:creationId xmlns:a16="http://schemas.microsoft.com/office/drawing/2014/main" id="{7F98C686-0CB9-4F77-9D56-BD1E719DC519}"/>
              </a:ext>
            </a:extLst>
          </p:cNvPr>
          <p:cNvSpPr txBox="1"/>
          <p:nvPr/>
        </p:nvSpPr>
        <p:spPr>
          <a:xfrm>
            <a:off x="7734461" y="1531063"/>
            <a:ext cx="495649" cy="707886"/>
          </a:xfrm>
          <a:prstGeom prst="rect">
            <a:avLst/>
          </a:prstGeom>
          <a:noFill/>
        </p:spPr>
        <p:txBody>
          <a:bodyPr wrap="none" rtlCol="0">
            <a:spAutoFit/>
          </a:bodyPr>
          <a:lstStyle/>
          <a:p>
            <a:r>
              <a:rPr lang="en-IE" sz="4000" b="1">
                <a:solidFill>
                  <a:schemeClr val="accent5"/>
                </a:solidFill>
              </a:rPr>
              <a:t>4</a:t>
            </a:r>
          </a:p>
        </p:txBody>
      </p:sp>
      <p:sp>
        <p:nvSpPr>
          <p:cNvPr id="8" name="TextBox 7">
            <a:extLst>
              <a:ext uri="{FF2B5EF4-FFF2-40B4-BE49-F238E27FC236}">
                <a16:creationId xmlns:a16="http://schemas.microsoft.com/office/drawing/2014/main" id="{BCD2C775-9D0E-5044-8315-E9F62438BC37}"/>
              </a:ext>
            </a:extLst>
          </p:cNvPr>
          <p:cNvSpPr txBox="1"/>
          <p:nvPr/>
        </p:nvSpPr>
        <p:spPr>
          <a:xfrm>
            <a:off x="3769934" y="3429000"/>
            <a:ext cx="873957" cy="523220"/>
          </a:xfrm>
          <a:prstGeom prst="rect">
            <a:avLst/>
          </a:prstGeom>
          <a:noFill/>
        </p:spPr>
        <p:txBody>
          <a:bodyPr wrap="none" rtlCol="0">
            <a:spAutoFit/>
          </a:bodyPr>
          <a:lstStyle/>
          <a:p>
            <a:pPr algn="ctr"/>
            <a:r>
              <a:rPr lang="en-IE" sz="2800" b="1">
                <a:solidFill>
                  <a:schemeClr val="accent3"/>
                </a:solidFill>
              </a:rPr>
              <a:t>28%</a:t>
            </a:r>
          </a:p>
        </p:txBody>
      </p:sp>
      <p:sp>
        <p:nvSpPr>
          <p:cNvPr id="9" name="TextBox 8">
            <a:extLst>
              <a:ext uri="{FF2B5EF4-FFF2-40B4-BE49-F238E27FC236}">
                <a16:creationId xmlns:a16="http://schemas.microsoft.com/office/drawing/2014/main" id="{06AA3E86-8C2B-8A9E-72AC-1EB401EB0EB9}"/>
              </a:ext>
            </a:extLst>
          </p:cNvPr>
          <p:cNvSpPr txBox="1"/>
          <p:nvPr/>
        </p:nvSpPr>
        <p:spPr>
          <a:xfrm>
            <a:off x="1425826" y="3429000"/>
            <a:ext cx="917239" cy="523220"/>
          </a:xfrm>
          <a:prstGeom prst="rect">
            <a:avLst/>
          </a:prstGeom>
          <a:noFill/>
        </p:spPr>
        <p:txBody>
          <a:bodyPr wrap="none" rtlCol="0">
            <a:spAutoFit/>
          </a:bodyPr>
          <a:lstStyle/>
          <a:p>
            <a:pPr algn="ctr"/>
            <a:r>
              <a:rPr lang="en-IE" sz="2800" b="1">
                <a:solidFill>
                  <a:schemeClr val="tx2"/>
                </a:solidFill>
              </a:rPr>
              <a:t>44%</a:t>
            </a:r>
          </a:p>
        </p:txBody>
      </p:sp>
      <p:sp>
        <p:nvSpPr>
          <p:cNvPr id="19" name="TextBox 18">
            <a:extLst>
              <a:ext uri="{FF2B5EF4-FFF2-40B4-BE49-F238E27FC236}">
                <a16:creationId xmlns:a16="http://schemas.microsoft.com/office/drawing/2014/main" id="{5F6FE98A-3D9B-41F9-2A33-71977ADB44FD}"/>
              </a:ext>
            </a:extLst>
          </p:cNvPr>
          <p:cNvSpPr txBox="1"/>
          <p:nvPr/>
        </p:nvSpPr>
        <p:spPr>
          <a:xfrm>
            <a:off x="6193703" y="3369324"/>
            <a:ext cx="785793" cy="523220"/>
          </a:xfrm>
          <a:prstGeom prst="rect">
            <a:avLst/>
          </a:prstGeom>
          <a:noFill/>
        </p:spPr>
        <p:txBody>
          <a:bodyPr wrap="none" rtlCol="0">
            <a:spAutoFit/>
          </a:bodyPr>
          <a:lstStyle/>
          <a:p>
            <a:pPr algn="ctr"/>
            <a:r>
              <a:rPr lang="en-IE" sz="2800" b="1">
                <a:solidFill>
                  <a:schemeClr val="accent4"/>
                </a:solidFill>
              </a:rPr>
              <a:t>17%</a:t>
            </a:r>
          </a:p>
        </p:txBody>
      </p:sp>
      <p:sp>
        <p:nvSpPr>
          <p:cNvPr id="26" name="TextBox 25">
            <a:extLst>
              <a:ext uri="{FF2B5EF4-FFF2-40B4-BE49-F238E27FC236}">
                <a16:creationId xmlns:a16="http://schemas.microsoft.com/office/drawing/2014/main" id="{BC69F0BE-7D24-F733-937E-F61F66601659}"/>
              </a:ext>
            </a:extLst>
          </p:cNvPr>
          <p:cNvSpPr txBox="1"/>
          <p:nvPr/>
        </p:nvSpPr>
        <p:spPr>
          <a:xfrm>
            <a:off x="8232892" y="3429000"/>
            <a:ext cx="734496" cy="523220"/>
          </a:xfrm>
          <a:prstGeom prst="rect">
            <a:avLst/>
          </a:prstGeom>
          <a:noFill/>
        </p:spPr>
        <p:txBody>
          <a:bodyPr wrap="none" rtlCol="0">
            <a:spAutoFit/>
          </a:bodyPr>
          <a:lstStyle/>
          <a:p>
            <a:pPr algn="ctr"/>
            <a:r>
              <a:rPr lang="en-IE" sz="2800" b="1">
                <a:solidFill>
                  <a:schemeClr val="accent5"/>
                </a:solidFill>
              </a:rPr>
              <a:t>11%</a:t>
            </a:r>
          </a:p>
        </p:txBody>
      </p:sp>
      <p:sp>
        <p:nvSpPr>
          <p:cNvPr id="25" name="Title 1">
            <a:extLst>
              <a:ext uri="{FF2B5EF4-FFF2-40B4-BE49-F238E27FC236}">
                <a16:creationId xmlns:a16="http://schemas.microsoft.com/office/drawing/2014/main" id="{CF5EE776-2B2A-88B1-171C-7A26FE4F785B}"/>
              </a:ext>
            </a:extLst>
          </p:cNvPr>
          <p:cNvSpPr txBox="1">
            <a:spLocks/>
          </p:cNvSpPr>
          <p:nvPr/>
        </p:nvSpPr>
        <p:spPr>
          <a:xfrm>
            <a:off x="9945622" y="2939976"/>
            <a:ext cx="2026718" cy="2143815"/>
          </a:xfrm>
          <a:prstGeom prst="rect">
            <a:avLst/>
          </a:prstGeom>
          <a:solidFill>
            <a:schemeClr val="accent1"/>
          </a:solidFill>
          <a:effectLst>
            <a:outerShdw blurRad="50800" dist="38100" dir="2700000" algn="tl" rotWithShape="0">
              <a:prstClr val="black">
                <a:alpha val="40000"/>
              </a:prstClr>
            </a:outerShdw>
          </a:effectLst>
        </p:spPr>
        <p:txBody>
          <a:bodyPr lIns="252000" tIns="180000" rIns="252000" bIns="180000" anchor="ctr" anchorCtr="0"/>
          <a:lstStyle>
            <a:lvl1pPr algn="l" defTabSz="914400" rtl="0" eaLnBrk="1" fontAlgn="base" latinLnBrk="0" hangingPunct="1">
              <a:lnSpc>
                <a:spcPct val="90000"/>
              </a:lnSpc>
              <a:spcBef>
                <a:spcPct val="0"/>
              </a:spcBef>
              <a:spcAft>
                <a:spcPct val="0"/>
              </a:spcAft>
              <a:buNone/>
              <a:tabLst/>
              <a:defRPr lang="pt-BR" sz="2400" b="1" kern="1200" dirty="0">
                <a:solidFill>
                  <a:srgbClr val="54C0E8"/>
                </a:solidFill>
                <a:latin typeface="Trebuchet MS" panose="020B0603020202020204" pitchFamily="34" charset="0"/>
                <a:ea typeface="+mj-ea"/>
                <a:cs typeface="+mj-cs"/>
              </a:defRPr>
            </a:lvl1pPr>
          </a:lstStyle>
          <a:p>
            <a:pPr>
              <a:lnSpc>
                <a:spcPct val="120000"/>
              </a:lnSpc>
              <a:spcAft>
                <a:spcPts val="1800"/>
              </a:spcAft>
            </a:pPr>
            <a:r>
              <a:rPr lang="en-US" sz="1600">
                <a:solidFill>
                  <a:schemeClr val="bg1"/>
                </a:solidFill>
                <a:latin typeface="Barlow" panose="00000500000000000000" pitchFamily="2" charset="0"/>
                <a:cs typeface="Arial" panose="020B0604020202020204" pitchFamily="34" charset="0"/>
              </a:rPr>
              <a:t>Perceived identity has remained relatively stable across recent waves.</a:t>
            </a:r>
          </a:p>
        </p:txBody>
      </p:sp>
      <p:cxnSp>
        <p:nvCxnSpPr>
          <p:cNvPr id="34" name="Straight Connector 33">
            <a:extLst>
              <a:ext uri="{FF2B5EF4-FFF2-40B4-BE49-F238E27FC236}">
                <a16:creationId xmlns:a16="http://schemas.microsoft.com/office/drawing/2014/main" id="{79A447C9-BEF2-B890-5D06-2751C788F025}"/>
              </a:ext>
            </a:extLst>
          </p:cNvPr>
          <p:cNvCxnSpPr>
            <a:cxnSpLocks/>
          </p:cNvCxnSpPr>
          <p:nvPr/>
        </p:nvCxnSpPr>
        <p:spPr>
          <a:xfrm>
            <a:off x="780527" y="2265086"/>
            <a:ext cx="1635127" cy="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2323E5-2E0A-F1EF-E3A4-15126B337E3D}"/>
              </a:ext>
            </a:extLst>
          </p:cNvPr>
          <p:cNvCxnSpPr>
            <a:cxnSpLocks/>
          </p:cNvCxnSpPr>
          <p:nvPr/>
        </p:nvCxnSpPr>
        <p:spPr>
          <a:xfrm>
            <a:off x="3102939" y="2265086"/>
            <a:ext cx="1635127"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E0D0F9-FCA8-88A7-D647-009D0EFB85D6}"/>
              </a:ext>
            </a:extLst>
          </p:cNvPr>
          <p:cNvCxnSpPr>
            <a:cxnSpLocks/>
          </p:cNvCxnSpPr>
          <p:nvPr/>
        </p:nvCxnSpPr>
        <p:spPr>
          <a:xfrm>
            <a:off x="5563268" y="2265086"/>
            <a:ext cx="1635127" cy="0"/>
          </a:xfrm>
          <a:prstGeom prst="line">
            <a:avLst/>
          </a:prstGeom>
          <a:ln w="571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FEB9E6-8F6E-2AEF-ADCB-EC2019AE2CE8}"/>
              </a:ext>
            </a:extLst>
          </p:cNvPr>
          <p:cNvCxnSpPr>
            <a:cxnSpLocks/>
          </p:cNvCxnSpPr>
          <p:nvPr/>
        </p:nvCxnSpPr>
        <p:spPr>
          <a:xfrm>
            <a:off x="7651808" y="2265086"/>
            <a:ext cx="1635127" cy="0"/>
          </a:xfrm>
          <a:prstGeom prst="line">
            <a:avLst/>
          </a:prstGeom>
          <a:ln w="571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9" name="Picture 38" descr="A black background with a black square&#10;&#10;Description automatically generated with medium confidence">
            <a:extLst>
              <a:ext uri="{FF2B5EF4-FFF2-40B4-BE49-F238E27FC236}">
                <a16:creationId xmlns:a16="http://schemas.microsoft.com/office/drawing/2014/main" id="{4286CB1C-1A78-1D29-BF8C-E16E047A3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058" y="1544010"/>
            <a:ext cx="684000" cy="684000"/>
          </a:xfrm>
          <a:prstGeom prst="rect">
            <a:avLst/>
          </a:prstGeom>
        </p:spPr>
      </p:pic>
      <p:pic>
        <p:nvPicPr>
          <p:cNvPr id="1026" name="Picture 2" descr="Population ">
            <a:extLst>
              <a:ext uri="{FF2B5EF4-FFF2-40B4-BE49-F238E27FC236}">
                <a16:creationId xmlns:a16="http://schemas.microsoft.com/office/drawing/2014/main" id="{8FC4E28D-3A1D-C9AE-C100-C9D53954A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952" y="148206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rope ">
            <a:extLst>
              <a:ext uri="{FF2B5EF4-FFF2-40B4-BE49-F238E27FC236}">
                <a16:creationId xmlns:a16="http://schemas.microsoft.com/office/drawing/2014/main" id="{B250A6A5-02EC-ED21-8936-8A82A7819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3987" y="148206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black background with a black square&#10;&#10;Description automatically generated with medium confidence">
            <a:extLst>
              <a:ext uri="{FF2B5EF4-FFF2-40B4-BE49-F238E27FC236}">
                <a16:creationId xmlns:a16="http://schemas.microsoft.com/office/drawing/2014/main" id="{BB84197D-F6F0-2847-B439-BD07711180C8}"/>
              </a:ext>
            </a:extLst>
          </p:cNvPr>
          <p:cNvPicPr>
            <a:picLocks noChangeAspect="1"/>
          </p:cNvPicPr>
          <p:nvPr/>
        </p:nvPicPr>
        <p:blipFill rotWithShape="1">
          <a:blip r:embed="rId3">
            <a:extLst>
              <a:ext uri="{28A0092B-C50C-407E-A947-70E740481C1C}">
                <a14:useLocalDpi xmlns:a14="http://schemas.microsoft.com/office/drawing/2010/main" val="0"/>
              </a:ext>
            </a:extLst>
          </a:blip>
          <a:srcRect b="41470"/>
          <a:stretch/>
        </p:blipFill>
        <p:spPr>
          <a:xfrm>
            <a:off x="6669955" y="1679010"/>
            <a:ext cx="421902" cy="246939"/>
          </a:xfrm>
          <a:prstGeom prst="rect">
            <a:avLst/>
          </a:prstGeom>
        </p:spPr>
      </p:pic>
      <p:pic>
        <p:nvPicPr>
          <p:cNvPr id="1030" name="Picture 6" descr="Coronavirus ">
            <a:extLst>
              <a:ext uri="{FF2B5EF4-FFF2-40B4-BE49-F238E27FC236}">
                <a16:creationId xmlns:a16="http://schemas.microsoft.com/office/drawing/2014/main" id="{3E6AF2F6-EFF7-18E2-B2A0-A5AC76FF44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4591" y="1511966"/>
            <a:ext cx="684000" cy="68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7BF1476F-BE6C-80CE-37A6-3AF794749E3F}"/>
              </a:ext>
            </a:extLst>
          </p:cNvPr>
          <p:cNvGraphicFramePr>
            <a:graphicFrameLocks noGrp="1"/>
          </p:cNvGraphicFramePr>
          <p:nvPr>
            <p:extLst>
              <p:ext uri="{D42A27DB-BD31-4B8C-83A1-F6EECF244321}">
                <p14:modId xmlns:p14="http://schemas.microsoft.com/office/powerpoint/2010/main" val="1578592145"/>
              </p:ext>
            </p:extLst>
          </p:nvPr>
        </p:nvGraphicFramePr>
        <p:xfrm>
          <a:off x="219660" y="4010205"/>
          <a:ext cx="8971966" cy="1703070"/>
        </p:xfrm>
        <a:graphic>
          <a:graphicData uri="http://schemas.openxmlformats.org/drawingml/2006/table">
            <a:tbl>
              <a:tblPr>
                <a:tableStyleId>{5C22544A-7EE6-4342-B048-85BDC9FD1C3A}</a:tableStyleId>
              </a:tblPr>
              <a:tblGrid>
                <a:gridCol w="961440">
                  <a:extLst>
                    <a:ext uri="{9D8B030D-6E8A-4147-A177-3AD203B41FA5}">
                      <a16:colId xmlns:a16="http://schemas.microsoft.com/office/drawing/2014/main" val="1986226858"/>
                    </a:ext>
                  </a:extLst>
                </a:gridCol>
                <a:gridCol w="1307066">
                  <a:extLst>
                    <a:ext uri="{9D8B030D-6E8A-4147-A177-3AD203B41FA5}">
                      <a16:colId xmlns:a16="http://schemas.microsoft.com/office/drawing/2014/main" val="1643524375"/>
                    </a:ext>
                  </a:extLst>
                </a:gridCol>
                <a:gridCol w="890702">
                  <a:extLst>
                    <a:ext uri="{9D8B030D-6E8A-4147-A177-3AD203B41FA5}">
                      <a16:colId xmlns:a16="http://schemas.microsoft.com/office/drawing/2014/main" val="1897438992"/>
                    </a:ext>
                  </a:extLst>
                </a:gridCol>
                <a:gridCol w="1600480">
                  <a:extLst>
                    <a:ext uri="{9D8B030D-6E8A-4147-A177-3AD203B41FA5}">
                      <a16:colId xmlns:a16="http://schemas.microsoft.com/office/drawing/2014/main" val="2606483129"/>
                    </a:ext>
                  </a:extLst>
                </a:gridCol>
                <a:gridCol w="973777">
                  <a:extLst>
                    <a:ext uri="{9D8B030D-6E8A-4147-A177-3AD203B41FA5}">
                      <a16:colId xmlns:a16="http://schemas.microsoft.com/office/drawing/2014/main" val="2454447452"/>
                    </a:ext>
                  </a:extLst>
                </a:gridCol>
                <a:gridCol w="1114425">
                  <a:extLst>
                    <a:ext uri="{9D8B030D-6E8A-4147-A177-3AD203B41FA5}">
                      <a16:colId xmlns:a16="http://schemas.microsoft.com/office/drawing/2014/main" val="668896673"/>
                    </a:ext>
                  </a:extLst>
                </a:gridCol>
                <a:gridCol w="1009650">
                  <a:extLst>
                    <a:ext uri="{9D8B030D-6E8A-4147-A177-3AD203B41FA5}">
                      <a16:colId xmlns:a16="http://schemas.microsoft.com/office/drawing/2014/main" val="2786287881"/>
                    </a:ext>
                  </a:extLst>
                </a:gridCol>
                <a:gridCol w="1114426">
                  <a:extLst>
                    <a:ext uri="{9D8B030D-6E8A-4147-A177-3AD203B41FA5}">
                      <a16:colId xmlns:a16="http://schemas.microsoft.com/office/drawing/2014/main" val="1805731426"/>
                    </a:ext>
                  </a:extLst>
                </a:gridCol>
              </a:tblGrid>
              <a:tr h="192445">
                <a:tc>
                  <a:txBody>
                    <a:bodyPr/>
                    <a:lstStyle/>
                    <a:p>
                      <a:pPr algn="ctr" fontAlgn="b">
                        <a:buNone/>
                      </a:pPr>
                      <a:r>
                        <a:rPr lang="en-IE" sz="1100" b="1" u="none" strike="noStrike">
                          <a:effectLst/>
                        </a:rPr>
                        <a:t>Aug '25</a:t>
                      </a:r>
                      <a:endParaRPr lang="en-IE" sz="1100" b="1" i="0" u="none" strike="noStrike">
                        <a:effectLst/>
                        <a:latin typeface="Arial" panose="020B0604020202020204" pitchFamily="34" charset="0"/>
                      </a:endParaRPr>
                    </a:p>
                  </a:txBody>
                  <a:tcPr marL="9525" marR="9525" marT="9525" marB="0" anchor="ctr">
                    <a:noFill/>
                  </a:tcPr>
                </a:tc>
                <a:tc>
                  <a:txBody>
                    <a:bodyPr/>
                    <a:lstStyle/>
                    <a:p>
                      <a:pPr algn="ctr" fontAlgn="b">
                        <a:buNone/>
                      </a:pPr>
                      <a:r>
                        <a:rPr lang="en-IE" sz="1800" u="none" strike="noStrike" kern="1200">
                          <a:solidFill>
                            <a:schemeClr val="dk1"/>
                          </a:solidFill>
                          <a:effectLst/>
                          <a:latin typeface="+mn-lt"/>
                          <a:ea typeface="+mn-ea"/>
                          <a:cs typeface="+mn-cs"/>
                        </a:rPr>
                        <a:t>(44%)</a:t>
                      </a:r>
                    </a:p>
                  </a:txBody>
                  <a:tcPr marL="9525" marR="9525" marT="9525" marB="0" anchor="ctr">
                    <a:noFill/>
                  </a:tcPr>
                </a:tc>
                <a:tc>
                  <a:txBody>
                    <a:bodyPr/>
                    <a:lstStyle/>
                    <a:p>
                      <a:pPr algn="ctr" fontAlgn="b">
                        <a:buNone/>
                      </a:pPr>
                      <a:endParaRPr lang="en-IE" sz="1800" u="none" strike="noStrike" kern="1200">
                        <a:solidFill>
                          <a:schemeClr val="dk1"/>
                        </a:solidFill>
                        <a:effectLst/>
                        <a:latin typeface="+mn-lt"/>
                        <a:ea typeface="+mn-ea"/>
                        <a:cs typeface="+mn-cs"/>
                      </a:endParaRPr>
                    </a:p>
                  </a:txBody>
                  <a:tcPr marL="9525" marR="9525" marT="9525" marB="0" anchor="ctr">
                    <a:noFill/>
                  </a:tcPr>
                </a:tc>
                <a:tc>
                  <a:txBody>
                    <a:bodyPr/>
                    <a:lstStyle/>
                    <a:p>
                      <a:pPr algn="ctr" fontAlgn="b">
                        <a:buNone/>
                      </a:pPr>
                      <a:r>
                        <a:rPr lang="en-IE" sz="1800" u="none" strike="noStrike" kern="1200">
                          <a:solidFill>
                            <a:schemeClr val="dk1"/>
                          </a:solidFill>
                          <a:effectLst/>
                          <a:latin typeface="+mn-lt"/>
                          <a:ea typeface="+mn-ea"/>
                          <a:cs typeface="+mn-cs"/>
                        </a:rPr>
                        <a:t>(26%)</a:t>
                      </a:r>
                    </a:p>
                  </a:txBody>
                  <a:tcPr marL="9525" marR="9525" marT="9525" marB="0" anchor="ctr">
                    <a:noFill/>
                  </a:tcPr>
                </a:tc>
                <a:tc>
                  <a:txBody>
                    <a:bodyPr/>
                    <a:lstStyle/>
                    <a:p>
                      <a:pPr algn="ctr" fontAlgn="b">
                        <a:buNone/>
                      </a:pPr>
                      <a:endParaRPr lang="en-IE" sz="1800" u="none" strike="noStrike" kern="1200">
                        <a:solidFill>
                          <a:schemeClr val="dk1"/>
                        </a:solidFill>
                        <a:effectLst/>
                        <a:latin typeface="+mn-lt"/>
                        <a:ea typeface="+mn-ea"/>
                        <a:cs typeface="+mn-cs"/>
                      </a:endParaRPr>
                    </a:p>
                  </a:txBody>
                  <a:tcPr marL="9525" marR="9525" marT="9525" marB="0" anchor="ctr">
                    <a:noFill/>
                  </a:tcPr>
                </a:tc>
                <a:tc>
                  <a:txBody>
                    <a:bodyPr/>
                    <a:lstStyle/>
                    <a:p>
                      <a:pPr algn="ctr" fontAlgn="b">
                        <a:buNone/>
                      </a:pPr>
                      <a:r>
                        <a:rPr lang="en-IE" sz="1800" u="none" strike="noStrike" kern="1200">
                          <a:solidFill>
                            <a:schemeClr val="dk1"/>
                          </a:solidFill>
                          <a:effectLst/>
                          <a:latin typeface="+mn-lt"/>
                          <a:ea typeface="+mn-ea"/>
                          <a:cs typeface="+mn-cs"/>
                        </a:rPr>
                        <a:t>(18%)</a:t>
                      </a:r>
                    </a:p>
                  </a:txBody>
                  <a:tcPr marL="9525" marR="9525" marT="9525" marB="0" anchor="ctr">
                    <a:noFill/>
                  </a:tcPr>
                </a:tc>
                <a:tc>
                  <a:txBody>
                    <a:bodyPr/>
                    <a:lstStyle/>
                    <a:p>
                      <a:pPr algn="ctr" fontAlgn="b">
                        <a:buNone/>
                      </a:pPr>
                      <a:endParaRPr lang="en-IE" sz="1800" u="none" strike="noStrike" kern="1200">
                        <a:solidFill>
                          <a:schemeClr val="dk1"/>
                        </a:solidFill>
                        <a:effectLst/>
                        <a:latin typeface="+mn-lt"/>
                        <a:ea typeface="+mn-ea"/>
                        <a:cs typeface="+mn-cs"/>
                      </a:endParaRPr>
                    </a:p>
                  </a:txBody>
                  <a:tcPr marL="9525" marR="9525" marT="9525" marB="0" anchor="ctr">
                    <a:noFill/>
                  </a:tcPr>
                </a:tc>
                <a:tc>
                  <a:txBody>
                    <a:bodyPr/>
                    <a:lstStyle/>
                    <a:p>
                      <a:pPr algn="ctr" fontAlgn="b">
                        <a:buNone/>
                      </a:pPr>
                      <a:r>
                        <a:rPr lang="en-IE" sz="1800" u="none" strike="noStrike" kern="1200">
                          <a:solidFill>
                            <a:schemeClr val="dk1"/>
                          </a:solidFill>
                          <a:effectLst/>
                          <a:latin typeface="+mn-lt"/>
                          <a:ea typeface="+mn-ea"/>
                          <a:cs typeface="+mn-cs"/>
                        </a:rPr>
                        <a:t>(12%)</a:t>
                      </a:r>
                    </a:p>
                  </a:txBody>
                  <a:tcPr marL="9525" marR="9525" marT="9525" marB="0" anchor="ctr">
                    <a:noFill/>
                  </a:tcPr>
                </a:tc>
                <a:extLst>
                  <a:ext uri="{0D108BD9-81ED-4DB2-BD59-A6C34878D82A}">
                    <a16:rowId xmlns:a16="http://schemas.microsoft.com/office/drawing/2014/main" val="3284588010"/>
                  </a:ext>
                </a:extLst>
              </a:tr>
              <a:tr h="239098">
                <a:tc>
                  <a:txBody>
                    <a:bodyPr/>
                    <a:lstStyle/>
                    <a:p>
                      <a:pPr algn="ctr" fontAlgn="b">
                        <a:buNone/>
                      </a:pPr>
                      <a:r>
                        <a:rPr lang="en-IE" sz="1100" b="1" u="none" strike="noStrike">
                          <a:effectLst/>
                        </a:rPr>
                        <a:t>Aug '24</a:t>
                      </a:r>
                      <a:endParaRPr lang="en-IE" sz="1100" b="1"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(45%)</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(25%)</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(19%)</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(11%)</a:t>
                      </a:r>
                      <a:endParaRPr lang="en-IE" sz="1800" b="0"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355389713"/>
                  </a:ext>
                </a:extLst>
              </a:tr>
              <a:tr h="239098">
                <a:tc>
                  <a:txBody>
                    <a:bodyPr/>
                    <a:lstStyle/>
                    <a:p>
                      <a:pPr algn="ctr" fontAlgn="b">
                        <a:buNone/>
                      </a:pPr>
                      <a:r>
                        <a:rPr lang="en-IE" sz="1100" b="1" u="none" strike="noStrike">
                          <a:effectLst/>
                        </a:rPr>
                        <a:t>Nov '23</a:t>
                      </a:r>
                      <a:endParaRPr lang="en-IE" sz="1100" b="1"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(45%)</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(26%)</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(18%)</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(10%)</a:t>
                      </a:r>
                      <a:endParaRPr lang="en-IE" sz="1800" b="0"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1329509047"/>
                  </a:ext>
                </a:extLst>
              </a:tr>
              <a:tr h="239098">
                <a:tc>
                  <a:txBody>
                    <a:bodyPr/>
                    <a:lstStyle/>
                    <a:p>
                      <a:pPr algn="ctr" fontAlgn="b">
                        <a:buNone/>
                      </a:pPr>
                      <a:r>
                        <a:rPr lang="en-IE" sz="1100" b="1" u="none" strike="noStrike">
                          <a:effectLst/>
                        </a:rPr>
                        <a:t>Nov '22</a:t>
                      </a:r>
                      <a:endParaRPr lang="en-IE" sz="1100" b="1"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(44%)</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(25%)</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(18%)</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(13%)</a:t>
                      </a:r>
                      <a:endParaRPr lang="en-IE" sz="1800" b="0"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2581884665"/>
                  </a:ext>
                </a:extLst>
              </a:tr>
              <a:tr h="239098">
                <a:tc>
                  <a:txBody>
                    <a:bodyPr/>
                    <a:lstStyle/>
                    <a:p>
                      <a:pPr algn="ctr" fontAlgn="b">
                        <a:buNone/>
                      </a:pPr>
                      <a:r>
                        <a:rPr lang="en-IE" sz="1100" b="1" u="none" strike="noStrike">
                          <a:effectLst/>
                        </a:rPr>
                        <a:t>Dec '21</a:t>
                      </a:r>
                      <a:endParaRPr lang="en-IE" sz="1100" b="1"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(45%)</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(23%)</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(20%)</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rtl="0" fontAlgn="ctr">
                        <a:buNone/>
                      </a:pPr>
                      <a:r>
                        <a:rPr lang="en-IE" sz="1800" u="none" strike="noStrike">
                          <a:effectLst/>
                        </a:rPr>
                        <a:t>(12%)</a:t>
                      </a:r>
                      <a:endParaRPr lang="en-IE" sz="1800" b="0"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933680438"/>
                  </a:ext>
                </a:extLst>
              </a:tr>
              <a:tr h="239098">
                <a:tc>
                  <a:txBody>
                    <a:bodyPr/>
                    <a:lstStyle/>
                    <a:p>
                      <a:pPr algn="ctr" fontAlgn="b">
                        <a:buNone/>
                      </a:pPr>
                      <a:r>
                        <a:rPr lang="en-IE" sz="1100" b="1" u="none" strike="noStrike">
                          <a:effectLst/>
                        </a:rPr>
                        <a:t>Feb '21</a:t>
                      </a:r>
                      <a:endParaRPr lang="en-IE" sz="1100" b="1" i="0" u="none" strike="noStrike">
                        <a:effectLst/>
                        <a:latin typeface="Arial" panose="020B0604020202020204" pitchFamily="34" charset="0"/>
                      </a:endParaRPr>
                    </a:p>
                  </a:txBody>
                  <a:tcPr marL="9525" marR="9525" marT="9525" marB="0" anchor="ctr">
                    <a:noFill/>
                  </a:tcPr>
                </a:tc>
                <a:tc>
                  <a:txBody>
                    <a:bodyPr/>
                    <a:lstStyle/>
                    <a:p>
                      <a:pPr algn="ctr" fontAlgn="b">
                        <a:buNone/>
                      </a:pPr>
                      <a:r>
                        <a:rPr lang="en-IE" sz="1800" u="none" strike="noStrike">
                          <a:effectLst/>
                        </a:rPr>
                        <a:t>(44%)</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fontAlgn="b">
                        <a:buNone/>
                      </a:pPr>
                      <a:r>
                        <a:rPr lang="en-IE" sz="1800" u="none" strike="noStrike">
                          <a:effectLst/>
                        </a:rPr>
                        <a:t>(25%)</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fontAlgn="b">
                        <a:buNone/>
                      </a:pPr>
                      <a:r>
                        <a:rPr lang="en-IE" sz="1800" u="none" strike="noStrike">
                          <a:effectLst/>
                        </a:rPr>
                        <a:t>(19%)</a:t>
                      </a:r>
                      <a:endParaRPr lang="en-IE" sz="1800" b="0"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fontAlgn="b">
                        <a:buNone/>
                      </a:pPr>
                      <a:endParaRPr lang="en-IE" sz="900" b="0" i="0" u="none" strike="noStrike">
                        <a:effectLst/>
                        <a:latin typeface="Arial" panose="020B0604020202020204" pitchFamily="34" charset="0"/>
                      </a:endParaRPr>
                    </a:p>
                  </a:txBody>
                  <a:tcPr marL="9525" marR="9525" marT="9525" marB="0" anchor="ctr">
                    <a:noFill/>
                  </a:tcPr>
                </a:tc>
                <a:tc>
                  <a:txBody>
                    <a:bodyPr/>
                    <a:lstStyle/>
                    <a:p>
                      <a:pPr algn="ctr" fontAlgn="b">
                        <a:buNone/>
                      </a:pPr>
                      <a:r>
                        <a:rPr lang="en-IE" sz="1800" u="none" strike="noStrike">
                          <a:effectLst/>
                        </a:rPr>
                        <a:t>(13%)</a:t>
                      </a:r>
                      <a:endParaRPr lang="en-IE" sz="1800" b="0"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3440235441"/>
                  </a:ext>
                </a:extLst>
              </a:tr>
            </a:tbl>
          </a:graphicData>
        </a:graphic>
      </p:graphicFrame>
    </p:spTree>
    <p:extLst>
      <p:ext uri="{BB962C8B-B14F-4D97-AF65-F5344CB8AC3E}">
        <p14:creationId xmlns:p14="http://schemas.microsoft.com/office/powerpoint/2010/main" val="2518946947"/>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396F2A7-3B75-305F-2D57-B35AD59F9817}"/>
              </a:ext>
            </a:extLst>
          </p:cNvPr>
          <p:cNvGraphicFramePr/>
          <p:nvPr>
            <p:extLst>
              <p:ext uri="{D42A27DB-BD31-4B8C-83A1-F6EECF244321}">
                <p14:modId xmlns:p14="http://schemas.microsoft.com/office/powerpoint/2010/main" val="1197951723"/>
              </p:ext>
            </p:extLst>
          </p:nvPr>
        </p:nvGraphicFramePr>
        <p:xfrm>
          <a:off x="704099" y="1200528"/>
          <a:ext cx="10497301" cy="47784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F789D91E-0C22-2B16-0A9D-DE01F8F989EC}"/>
              </a:ext>
            </a:extLst>
          </p:cNvPr>
          <p:cNvGraphicFramePr/>
          <p:nvPr>
            <p:extLst>
              <p:ext uri="{D42A27DB-BD31-4B8C-83A1-F6EECF244321}">
                <p14:modId xmlns:p14="http://schemas.microsoft.com/office/powerpoint/2010/main" val="2562079664"/>
              </p:ext>
            </p:extLst>
          </p:nvPr>
        </p:nvGraphicFramePr>
        <p:xfrm>
          <a:off x="4273062" y="1855177"/>
          <a:ext cx="6928338" cy="4679509"/>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p:txBody>
          <a:bodyPr lIns="91440" tIns="45720" rIns="91440" bIns="45720" anchor="t">
            <a:normAutofit fontScale="90000"/>
          </a:bodyPr>
          <a:lstStyle/>
          <a:p>
            <a:br>
              <a:rPr lang="en-IE"/>
            </a:br>
            <a:r>
              <a:rPr lang="en-IE"/>
              <a:t>Perceived Individual Identity</a:t>
            </a:r>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50000" y="830726"/>
            <a:ext cx="11488000" cy="888448"/>
          </a:xfrm>
        </p:spPr>
        <p:txBody>
          <a:bodyPr/>
          <a:lstStyle/>
          <a:p>
            <a:r>
              <a:rPr lang="en-US"/>
              <a:t>There is minimal variation from 2025 in patterns of selection, with stronger primary connection with country and local area, while there continues to be less focus on global connection. </a:t>
            </a:r>
          </a:p>
          <a:p>
            <a:endParaRPr lang="en-US"/>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50000" y="6045778"/>
            <a:ext cx="9341700" cy="307777"/>
          </a:xfrm>
        </p:spPr>
        <p:txBody>
          <a:bodyPr/>
          <a:lstStyle/>
          <a:p>
            <a:pPr marL="357188" indent="-357188">
              <a:lnSpc>
                <a:spcPct val="100000"/>
              </a:lnSpc>
              <a:spcAft>
                <a:spcPts val="0"/>
              </a:spcAft>
            </a:pPr>
            <a:r>
              <a:rPr lang="en-US" sz="1000"/>
              <a:t>Base: All adults aged 18+ years- 2,047 (</a:t>
            </a:r>
            <a:r>
              <a:rPr lang="en-US" sz="1000" i="1"/>
              <a:t>Aug 25 n- 2,002</a:t>
            </a:r>
            <a:r>
              <a:rPr lang="en-US"/>
              <a:t>),</a:t>
            </a:r>
            <a:r>
              <a:rPr lang="en-US" sz="1000"/>
              <a:t> </a:t>
            </a:r>
          </a:p>
          <a:p>
            <a:pPr marL="357188" indent="-357188">
              <a:lnSpc>
                <a:spcPct val="100000"/>
              </a:lnSpc>
              <a:spcAft>
                <a:spcPts val="0"/>
              </a:spcAft>
            </a:pPr>
            <a:r>
              <a:rPr lang="en-US" sz="1000"/>
              <a:t>Q.3 Please think of your own individual identity, and what defines it</a:t>
            </a:r>
            <a:endParaRPr lang="en-IE" sz="1000"/>
          </a:p>
        </p:txBody>
      </p:sp>
      <p:sp>
        <p:nvSpPr>
          <p:cNvPr id="6" name="TextBox 5">
            <a:extLst>
              <a:ext uri="{FF2B5EF4-FFF2-40B4-BE49-F238E27FC236}">
                <a16:creationId xmlns:a16="http://schemas.microsoft.com/office/drawing/2014/main" id="{D00F21DA-35C3-5933-3CFE-B035C6A0DB16}"/>
              </a:ext>
            </a:extLst>
          </p:cNvPr>
          <p:cNvSpPr txBox="1"/>
          <p:nvPr/>
        </p:nvSpPr>
        <p:spPr>
          <a:xfrm>
            <a:off x="10490375" y="6020845"/>
            <a:ext cx="1701625" cy="221727"/>
          </a:xfrm>
          <a:prstGeom prst="rect">
            <a:avLst/>
          </a:prstGeom>
          <a:noFill/>
        </p:spPr>
        <p:txBody>
          <a:bodyPr wrap="square" lIns="0" tIns="0" rIns="0" bIns="0" rtlCol="0">
            <a:spAutoFit/>
          </a:bodyPr>
          <a:lstStyle/>
          <a:p>
            <a:pPr algn="l">
              <a:lnSpc>
                <a:spcPct val="115000"/>
              </a:lnSpc>
              <a:spcBef>
                <a:spcPts val="400"/>
              </a:spcBef>
              <a:spcAft>
                <a:spcPts val="400"/>
              </a:spcAft>
            </a:pPr>
            <a:r>
              <a:rPr lang="en-GB" sz="1400" b="1" i="1">
                <a:solidFill>
                  <a:schemeClr val="tx1">
                    <a:lumMod val="50000"/>
                    <a:lumOff val="50000"/>
                  </a:schemeClr>
                </a:solidFill>
              </a:rPr>
              <a:t>2025 figures in Grey </a:t>
            </a:r>
            <a:endParaRPr lang="en-IE" sz="1400" b="1" i="1" err="1">
              <a:solidFill>
                <a:schemeClr val="tx1">
                  <a:lumMod val="50000"/>
                  <a:lumOff val="50000"/>
                </a:schemeClr>
              </a:solidFill>
            </a:endParaRPr>
          </a:p>
        </p:txBody>
      </p:sp>
    </p:spTree>
    <p:extLst>
      <p:ext uri="{BB962C8B-B14F-4D97-AF65-F5344CB8AC3E}">
        <p14:creationId xmlns:p14="http://schemas.microsoft.com/office/powerpoint/2010/main" val="368968911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51379F-76D0-7515-3F83-9A440CBFF271}"/>
              </a:ext>
            </a:extLst>
          </p:cNvPr>
          <p:cNvSpPr>
            <a:spLocks noGrp="1"/>
          </p:cNvSpPr>
          <p:nvPr>
            <p:ph type="title"/>
          </p:nvPr>
        </p:nvSpPr>
        <p:spPr/>
        <p:txBody>
          <a:bodyPr/>
          <a:lstStyle/>
          <a:p>
            <a:r>
              <a:rPr lang="en-US"/>
              <a:t>Introduction</a:t>
            </a:r>
            <a:endParaRPr lang="en-IE"/>
          </a:p>
        </p:txBody>
      </p:sp>
      <p:sp>
        <p:nvSpPr>
          <p:cNvPr id="7" name="Rectangle 6">
            <a:extLst>
              <a:ext uri="{FF2B5EF4-FFF2-40B4-BE49-F238E27FC236}">
                <a16:creationId xmlns:a16="http://schemas.microsoft.com/office/drawing/2014/main" id="{E348511B-2B42-D860-8A79-EA611B838D18}"/>
              </a:ext>
            </a:extLst>
          </p:cNvPr>
          <p:cNvSpPr/>
          <p:nvPr/>
        </p:nvSpPr>
        <p:spPr>
          <a:xfrm>
            <a:off x="7383686" y="3726609"/>
            <a:ext cx="4560664" cy="2178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marL="0" lvl="1">
              <a:buClr>
                <a:srgbClr val="54C0E8"/>
              </a:buClr>
              <a:buSzPct val="100000"/>
            </a:pPr>
            <a:r>
              <a:rPr lang="en-IE">
                <a:solidFill>
                  <a:schemeClr val="bg1"/>
                </a:solidFill>
                <a:ea typeface="Verdana"/>
              </a:rPr>
              <a:t>Fieldwork on the latest wave was conducted from the 11/02/2026-20/03/2026.</a:t>
            </a:r>
          </a:p>
        </p:txBody>
      </p:sp>
      <p:sp>
        <p:nvSpPr>
          <p:cNvPr id="8" name="Rectangle 7">
            <a:extLst>
              <a:ext uri="{FF2B5EF4-FFF2-40B4-BE49-F238E27FC236}">
                <a16:creationId xmlns:a16="http://schemas.microsoft.com/office/drawing/2014/main" id="{4A2588F4-CFA1-9ED6-5560-A1A83F1A95B7}"/>
              </a:ext>
            </a:extLst>
          </p:cNvPr>
          <p:cNvSpPr/>
          <p:nvPr/>
        </p:nvSpPr>
        <p:spPr>
          <a:xfrm>
            <a:off x="7384459" y="1511608"/>
            <a:ext cx="4105677" cy="2178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a:buSzPct val="100000"/>
            </a:pPr>
            <a:r>
              <a:rPr lang="en-IE">
                <a:solidFill>
                  <a:prstClr val="white"/>
                </a:solidFill>
                <a:latin typeface="Barlow" panose="00000500000000000000" pitchFamily="2" charset="0"/>
                <a:ea typeface="Verdana"/>
              </a:rPr>
              <a:t>Survey results are based on a sample of 2,047 adults aged 18+, quota controlled in terms of age, gender, socio-economic class and region to reflect the profile of the adult population of the Republic of Ireland.</a:t>
            </a:r>
          </a:p>
        </p:txBody>
      </p:sp>
      <p:sp>
        <p:nvSpPr>
          <p:cNvPr id="9" name="Rectangle 8">
            <a:extLst>
              <a:ext uri="{FF2B5EF4-FFF2-40B4-BE49-F238E27FC236}">
                <a16:creationId xmlns:a16="http://schemas.microsoft.com/office/drawing/2014/main" id="{966DCD9D-F50D-2918-A096-A30409125E41}"/>
              </a:ext>
            </a:extLst>
          </p:cNvPr>
          <p:cNvSpPr/>
          <p:nvPr/>
        </p:nvSpPr>
        <p:spPr>
          <a:xfrm>
            <a:off x="1902581" y="1511608"/>
            <a:ext cx="3886052" cy="2178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a:buSzPct val="100000"/>
            </a:pPr>
            <a:r>
              <a:rPr lang="en-IE">
                <a:solidFill>
                  <a:prstClr val="white"/>
                </a:solidFill>
                <a:latin typeface="Barlow" panose="00000500000000000000" pitchFamily="2" charset="0"/>
                <a:ea typeface="Verdana"/>
              </a:rPr>
              <a:t>This report presents the topline findings from the seventh iteration of the Worldview survey.</a:t>
            </a:r>
          </a:p>
        </p:txBody>
      </p:sp>
      <p:sp>
        <p:nvSpPr>
          <p:cNvPr id="10" name="Rectangle 9">
            <a:extLst>
              <a:ext uri="{FF2B5EF4-FFF2-40B4-BE49-F238E27FC236}">
                <a16:creationId xmlns:a16="http://schemas.microsoft.com/office/drawing/2014/main" id="{AF3CE41D-1E0B-E5EF-4467-3F29B5DECAA8}"/>
              </a:ext>
            </a:extLst>
          </p:cNvPr>
          <p:cNvSpPr/>
          <p:nvPr/>
        </p:nvSpPr>
        <p:spPr>
          <a:xfrm>
            <a:off x="1902581" y="3726609"/>
            <a:ext cx="4012306" cy="2178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marL="0" marR="0" lvl="0" indent="0" algn="l" defTabSz="894683" rtl="0" eaLnBrk="0" fontAlgn="auto" latinLnBrk="0" hangingPunct="0">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prstClr val="white"/>
                </a:solidFill>
                <a:effectLst/>
                <a:uLnTx/>
                <a:uFillTx/>
                <a:latin typeface="Barlow" panose="00000500000000000000" pitchFamily="2" charset="0"/>
                <a:ea typeface="Verdana"/>
                <a:cs typeface="+mn-cs"/>
              </a:rPr>
              <a:t>An </a:t>
            </a:r>
            <a:r>
              <a:rPr kumimoji="0" lang="en-IE" sz="1800" b="1" i="0" u="none" strike="noStrike" kern="1200" cap="none" spc="0" normalizeH="0" baseline="0" noProof="0">
                <a:ln>
                  <a:noFill/>
                </a:ln>
                <a:solidFill>
                  <a:prstClr val="white"/>
                </a:solidFill>
                <a:effectLst/>
                <a:uLnTx/>
                <a:uFillTx/>
                <a:latin typeface="Barlow" panose="00000500000000000000" pitchFamily="2" charset="0"/>
                <a:ea typeface="Verdana"/>
                <a:cs typeface="+mn-cs"/>
              </a:rPr>
              <a:t>online survey </a:t>
            </a:r>
            <a:r>
              <a:rPr kumimoji="0" lang="en-IE" sz="1800" b="0" i="0" u="none" strike="noStrike" kern="1200" cap="none" spc="0" normalizeH="0" baseline="0" noProof="0">
                <a:ln>
                  <a:noFill/>
                </a:ln>
                <a:solidFill>
                  <a:prstClr val="white"/>
                </a:solidFill>
                <a:effectLst/>
                <a:uLnTx/>
                <a:uFillTx/>
                <a:latin typeface="Barlow" panose="00000500000000000000" pitchFamily="2" charset="0"/>
                <a:ea typeface="Verdana"/>
                <a:cs typeface="+mn-cs"/>
              </a:rPr>
              <a:t>using Ipsos B&amp;A’s Acumen Online Panel. Strict quality control measures in place to ensure robust &amp; reliable findings.</a:t>
            </a:r>
          </a:p>
        </p:txBody>
      </p:sp>
      <p:pic>
        <p:nvPicPr>
          <p:cNvPr id="11" name="Graphic 10">
            <a:extLst>
              <a:ext uri="{FF2B5EF4-FFF2-40B4-BE49-F238E27FC236}">
                <a16:creationId xmlns:a16="http://schemas.microsoft.com/office/drawing/2014/main" id="{074CDDE3-F43B-8F13-ECF1-FE37A18EB4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4170" y="4388257"/>
            <a:ext cx="855565" cy="855565"/>
          </a:xfrm>
          <a:prstGeom prst="rect">
            <a:avLst/>
          </a:prstGeom>
        </p:spPr>
      </p:pic>
      <p:pic>
        <p:nvPicPr>
          <p:cNvPr id="12" name="Graphic 11">
            <a:extLst>
              <a:ext uri="{FF2B5EF4-FFF2-40B4-BE49-F238E27FC236}">
                <a16:creationId xmlns:a16="http://schemas.microsoft.com/office/drawing/2014/main" id="{213C2FE8-A83B-CF15-D0AA-A5A2243BF3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2194" y="4388257"/>
            <a:ext cx="855565" cy="855565"/>
          </a:xfrm>
          <a:prstGeom prst="rect">
            <a:avLst/>
          </a:prstGeom>
        </p:spPr>
      </p:pic>
      <p:pic>
        <p:nvPicPr>
          <p:cNvPr id="13" name="Graphic 12">
            <a:extLst>
              <a:ext uri="{FF2B5EF4-FFF2-40B4-BE49-F238E27FC236}">
                <a16:creationId xmlns:a16="http://schemas.microsoft.com/office/drawing/2014/main" id="{A0EF3A08-1D66-26E9-9580-E610B41DE4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1863" y="2173256"/>
            <a:ext cx="855565" cy="855565"/>
          </a:xfrm>
          <a:prstGeom prst="rect">
            <a:avLst/>
          </a:prstGeom>
        </p:spPr>
      </p:pic>
      <p:pic>
        <p:nvPicPr>
          <p:cNvPr id="14" name="Graphic 13">
            <a:extLst>
              <a:ext uri="{FF2B5EF4-FFF2-40B4-BE49-F238E27FC236}">
                <a16:creationId xmlns:a16="http://schemas.microsoft.com/office/drawing/2014/main" id="{279003FB-3054-16C3-07DA-A84EF25DAD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4170" y="2173256"/>
            <a:ext cx="855565" cy="855565"/>
          </a:xfrm>
          <a:prstGeom prst="rect">
            <a:avLst/>
          </a:prstGeom>
        </p:spPr>
      </p:pic>
    </p:spTree>
    <p:extLst>
      <p:ext uri="{BB962C8B-B14F-4D97-AF65-F5344CB8AC3E}">
        <p14:creationId xmlns:p14="http://schemas.microsoft.com/office/powerpoint/2010/main" val="1086704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38993" y="115057"/>
            <a:ext cx="11285432" cy="559049"/>
          </a:xfrm>
        </p:spPr>
        <p:txBody>
          <a:bodyPr lIns="91440" tIns="45720" rIns="91440" bIns="45720" anchor="t">
            <a:normAutofit/>
          </a:bodyPr>
          <a:lstStyle/>
          <a:p>
            <a:r>
              <a:rPr lang="en-IE">
                <a:solidFill>
                  <a:srgbClr val="00000C"/>
                </a:solidFill>
              </a:rPr>
              <a:t>Views on growing diversity and multi-culturalism in Ireland</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449999" y="574418"/>
            <a:ext cx="11303007" cy="780841"/>
          </a:xfrm>
        </p:spPr>
        <p:txBody>
          <a:bodyPr lIns="91440" tIns="45720" rIns="91440" bIns="45720" anchor="t">
            <a:noAutofit/>
          </a:bodyPr>
          <a:lstStyle/>
          <a:p>
            <a:r>
              <a:rPr lang="en-US" sz="1400"/>
              <a:t>Although we are seeing slight declines in immigration being mentioned as a top three concern, this is paired with continued deterioration of views on diversity. Negative views on growing diversity continue to creep up with 32% noting a more negative outlook in 2026 compared to just 18% in 2021.</a:t>
            </a:r>
          </a:p>
        </p:txBody>
      </p:sp>
      <p:sp>
        <p:nvSpPr>
          <p:cNvPr id="8" name="Text Placeholder 7">
            <a:extLst>
              <a:ext uri="{FF2B5EF4-FFF2-40B4-BE49-F238E27FC236}">
                <a16:creationId xmlns:a16="http://schemas.microsoft.com/office/drawing/2014/main" id="{C9B9E19C-1A1F-FDAE-F4A0-A13C25472776}"/>
              </a:ext>
            </a:extLst>
          </p:cNvPr>
          <p:cNvSpPr>
            <a:spLocks noGrp="1"/>
          </p:cNvSpPr>
          <p:nvPr>
            <p:ph type="body" sz="quarter" idx="17"/>
          </p:nvPr>
        </p:nvSpPr>
        <p:spPr>
          <a:xfrm>
            <a:off x="450000" y="6018482"/>
            <a:ext cx="9341700" cy="486736"/>
          </a:xfrm>
        </p:spPr>
        <p:txBody>
          <a:bodyPr/>
          <a:lstStyle/>
          <a:p>
            <a:r>
              <a:rPr lang="en-US" sz="900">
                <a:latin typeface="Barlow" panose="00000500000000000000" pitchFamily="2" charset="0"/>
              </a:rPr>
              <a:t>Base: All Adults aged 18+ years- 2,047 Apr ‘26, (Aug ‘25 2,002), Aug 24 2,504),  (Nov 23 N – 2,515, Nov 22 N – 2501; Dec 21 N – 2,026; Feb 21 N – 3,008)</a:t>
            </a:r>
          </a:p>
          <a:p>
            <a:r>
              <a:rPr lang="en-US" sz="900">
                <a:latin typeface="Barlow" panose="00000500000000000000" pitchFamily="2" charset="0"/>
              </a:rPr>
              <a:t>Q.5 Ireland has changed quite significantly over the last 10 to 20 years from being an historically white Catholic country to a more diverse and multi-cultural country. Would you say these changes have been more positive or more negative for Ireland?</a:t>
            </a:r>
            <a:endParaRPr lang="en-IE" sz="900">
              <a:latin typeface="Barlow" panose="00000500000000000000" pitchFamily="2" charset="0"/>
            </a:endParaRPr>
          </a:p>
        </p:txBody>
      </p:sp>
      <p:graphicFrame>
        <p:nvGraphicFramePr>
          <p:cNvPr id="19" name="Chart 18">
            <a:extLst>
              <a:ext uri="{FF2B5EF4-FFF2-40B4-BE49-F238E27FC236}">
                <a16:creationId xmlns:a16="http://schemas.microsoft.com/office/drawing/2014/main" id="{7E380AB0-2D84-3C83-765E-C722789E3390}"/>
              </a:ext>
            </a:extLst>
          </p:cNvPr>
          <p:cNvGraphicFramePr/>
          <p:nvPr>
            <p:extLst>
              <p:ext uri="{D42A27DB-BD31-4B8C-83A1-F6EECF244321}">
                <p14:modId xmlns:p14="http://schemas.microsoft.com/office/powerpoint/2010/main" val="954551138"/>
              </p:ext>
            </p:extLst>
          </p:nvPr>
        </p:nvGraphicFramePr>
        <p:xfrm>
          <a:off x="2986200" y="2400762"/>
          <a:ext cx="6510226" cy="341999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2">
            <a:extLst>
              <a:ext uri="{FF2B5EF4-FFF2-40B4-BE49-F238E27FC236}">
                <a16:creationId xmlns:a16="http://schemas.microsoft.com/office/drawing/2014/main" id="{25A7F62C-1F58-B3C8-B033-C575B7A01417}"/>
              </a:ext>
            </a:extLst>
          </p:cNvPr>
          <p:cNvSpPr txBox="1">
            <a:spLocks/>
          </p:cNvSpPr>
          <p:nvPr/>
        </p:nvSpPr>
        <p:spPr>
          <a:xfrm>
            <a:off x="258898" y="674106"/>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sp>
        <p:nvSpPr>
          <p:cNvPr id="9" name="Contents Box 2">
            <a:extLst>
              <a:ext uri="{FF2B5EF4-FFF2-40B4-BE49-F238E27FC236}">
                <a16:creationId xmlns:a16="http://schemas.microsoft.com/office/drawing/2014/main" id="{9933DD18-DF82-774A-723D-646E16DB6500}"/>
              </a:ext>
            </a:extLst>
          </p:cNvPr>
          <p:cNvSpPr/>
          <p:nvPr/>
        </p:nvSpPr>
        <p:spPr>
          <a:xfrm rot="5400000">
            <a:off x="10147222" y="3894771"/>
            <a:ext cx="1463481" cy="2461409"/>
          </a:xfrm>
          <a:prstGeom prst="snip1Rect">
            <a:avLst>
              <a:gd name="adj" fmla="val 18524"/>
            </a:avLst>
          </a:prstGeom>
          <a:solidFill>
            <a:srgbClr val="E7EB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288000" rtlCol="0" anchor="t"/>
          <a:lstStyle/>
          <a:p>
            <a:r>
              <a:rPr lang="en-IE" sz="1400">
                <a:solidFill>
                  <a:schemeClr val="tx1"/>
                </a:solidFill>
              </a:rPr>
              <a:t>Significantly higher for </a:t>
            </a:r>
          </a:p>
          <a:p>
            <a:r>
              <a:rPr lang="en-IE" sz="1400">
                <a:solidFill>
                  <a:schemeClr val="tx1"/>
                </a:solidFill>
              </a:rPr>
              <a:t>50-64: </a:t>
            </a:r>
            <a:r>
              <a:rPr lang="en-IE" sz="2000">
                <a:solidFill>
                  <a:schemeClr val="tx1"/>
                </a:solidFill>
              </a:rPr>
              <a:t>38% </a:t>
            </a:r>
          </a:p>
          <a:p>
            <a:r>
              <a:rPr lang="en-IE" sz="1400">
                <a:solidFill>
                  <a:schemeClr val="tx1"/>
                </a:solidFill>
              </a:rPr>
              <a:t>Working-class: </a:t>
            </a:r>
            <a:r>
              <a:rPr lang="en-IE" sz="2000">
                <a:solidFill>
                  <a:schemeClr val="tx1"/>
                </a:solidFill>
              </a:rPr>
              <a:t>37%</a:t>
            </a:r>
          </a:p>
          <a:p>
            <a:r>
              <a:rPr lang="en-IE" sz="1400">
                <a:solidFill>
                  <a:schemeClr val="tx1"/>
                </a:solidFill>
              </a:rPr>
              <a:t>Conn/Ulster: </a:t>
            </a:r>
            <a:r>
              <a:rPr lang="en-IE" sz="2000">
                <a:solidFill>
                  <a:schemeClr val="tx1"/>
                </a:solidFill>
              </a:rPr>
              <a:t>38%</a:t>
            </a:r>
          </a:p>
        </p:txBody>
      </p:sp>
      <p:sp>
        <p:nvSpPr>
          <p:cNvPr id="11" name="Contents Triangle 2">
            <a:extLst>
              <a:ext uri="{FF2B5EF4-FFF2-40B4-BE49-F238E27FC236}">
                <a16:creationId xmlns:a16="http://schemas.microsoft.com/office/drawing/2014/main" id="{11CCF98C-60D9-2B9F-0C13-9FD1003E58EC}"/>
              </a:ext>
              <a:ext uri="{C183D7F6-B498-43B3-948B-1728B52AA6E4}">
                <adec:decorative xmlns:adec="http://schemas.microsoft.com/office/drawing/2017/decorative" val="1"/>
              </a:ext>
            </a:extLst>
          </p:cNvPr>
          <p:cNvSpPr/>
          <p:nvPr/>
        </p:nvSpPr>
        <p:spPr>
          <a:xfrm rot="5400000">
            <a:off x="9652741" y="4385361"/>
            <a:ext cx="308401" cy="31736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err="1">
              <a:solidFill>
                <a:schemeClr val="tx1"/>
              </a:solidFill>
            </a:endParaRPr>
          </a:p>
        </p:txBody>
      </p:sp>
      <p:sp>
        <p:nvSpPr>
          <p:cNvPr id="15" name="Arrow: Right 14">
            <a:extLst>
              <a:ext uri="{FF2B5EF4-FFF2-40B4-BE49-F238E27FC236}">
                <a16:creationId xmlns:a16="http://schemas.microsoft.com/office/drawing/2014/main" id="{A9DCF0A6-4CC8-9FB8-9C0D-C7F1903C4080}"/>
              </a:ext>
            </a:extLst>
          </p:cNvPr>
          <p:cNvSpPr/>
          <p:nvPr/>
        </p:nvSpPr>
        <p:spPr>
          <a:xfrm>
            <a:off x="9352510" y="5011990"/>
            <a:ext cx="287831" cy="226970"/>
          </a:xfrm>
          <a:prstGeom prst="rightArrow">
            <a:avLst/>
          </a:prstGeom>
          <a:solidFill>
            <a:schemeClr val="accent5"/>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IE"/>
          </a:p>
        </p:txBody>
      </p:sp>
      <p:graphicFrame>
        <p:nvGraphicFramePr>
          <p:cNvPr id="16" name="Table 15">
            <a:extLst>
              <a:ext uri="{FF2B5EF4-FFF2-40B4-BE49-F238E27FC236}">
                <a16:creationId xmlns:a16="http://schemas.microsoft.com/office/drawing/2014/main" id="{EC92DB9C-3FEF-5FD1-91A5-121E81916D2C}"/>
              </a:ext>
            </a:extLst>
          </p:cNvPr>
          <p:cNvGraphicFramePr>
            <a:graphicFrameLocks noGrp="1"/>
          </p:cNvGraphicFramePr>
          <p:nvPr>
            <p:extLst>
              <p:ext uri="{D42A27DB-BD31-4B8C-83A1-F6EECF244321}">
                <p14:modId xmlns:p14="http://schemas.microsoft.com/office/powerpoint/2010/main" val="3491769149"/>
              </p:ext>
            </p:extLst>
          </p:nvPr>
        </p:nvGraphicFramePr>
        <p:xfrm>
          <a:off x="3157425" y="1751709"/>
          <a:ext cx="6203002" cy="668839"/>
        </p:xfrm>
        <a:graphic>
          <a:graphicData uri="http://schemas.openxmlformats.org/drawingml/2006/table">
            <a:tbl>
              <a:tblPr>
                <a:tableStyleId>{5C22544A-7EE6-4342-B048-85BDC9FD1C3A}</a:tableStyleId>
              </a:tblPr>
              <a:tblGrid>
                <a:gridCol w="604956">
                  <a:extLst>
                    <a:ext uri="{9D8B030D-6E8A-4147-A177-3AD203B41FA5}">
                      <a16:colId xmlns:a16="http://schemas.microsoft.com/office/drawing/2014/main" val="3709234926"/>
                    </a:ext>
                  </a:extLst>
                </a:gridCol>
                <a:gridCol w="349352">
                  <a:extLst>
                    <a:ext uri="{9D8B030D-6E8A-4147-A177-3AD203B41FA5}">
                      <a16:colId xmlns:a16="http://schemas.microsoft.com/office/drawing/2014/main" val="3883002521"/>
                    </a:ext>
                  </a:extLst>
                </a:gridCol>
                <a:gridCol w="593623">
                  <a:extLst>
                    <a:ext uri="{9D8B030D-6E8A-4147-A177-3AD203B41FA5}">
                      <a16:colId xmlns:a16="http://schemas.microsoft.com/office/drawing/2014/main" val="3007076788"/>
                    </a:ext>
                  </a:extLst>
                </a:gridCol>
                <a:gridCol w="360685">
                  <a:extLst>
                    <a:ext uri="{9D8B030D-6E8A-4147-A177-3AD203B41FA5}">
                      <a16:colId xmlns:a16="http://schemas.microsoft.com/office/drawing/2014/main" val="1244867362"/>
                    </a:ext>
                  </a:extLst>
                </a:gridCol>
                <a:gridCol w="544190">
                  <a:extLst>
                    <a:ext uri="{9D8B030D-6E8A-4147-A177-3AD203B41FA5}">
                      <a16:colId xmlns:a16="http://schemas.microsoft.com/office/drawing/2014/main" val="432057250"/>
                    </a:ext>
                  </a:extLst>
                </a:gridCol>
                <a:gridCol w="410118">
                  <a:extLst>
                    <a:ext uri="{9D8B030D-6E8A-4147-A177-3AD203B41FA5}">
                      <a16:colId xmlns:a16="http://schemas.microsoft.com/office/drawing/2014/main" val="310742991"/>
                    </a:ext>
                  </a:extLst>
                </a:gridCol>
                <a:gridCol w="551907">
                  <a:extLst>
                    <a:ext uri="{9D8B030D-6E8A-4147-A177-3AD203B41FA5}">
                      <a16:colId xmlns:a16="http://schemas.microsoft.com/office/drawing/2014/main" val="1080360407"/>
                    </a:ext>
                  </a:extLst>
                </a:gridCol>
                <a:gridCol w="402401">
                  <a:extLst>
                    <a:ext uri="{9D8B030D-6E8A-4147-A177-3AD203B41FA5}">
                      <a16:colId xmlns:a16="http://schemas.microsoft.com/office/drawing/2014/main" val="3238095635"/>
                    </a:ext>
                  </a:extLst>
                </a:gridCol>
                <a:gridCol w="559624">
                  <a:extLst>
                    <a:ext uri="{9D8B030D-6E8A-4147-A177-3AD203B41FA5}">
                      <a16:colId xmlns:a16="http://schemas.microsoft.com/office/drawing/2014/main" val="3052726369"/>
                    </a:ext>
                  </a:extLst>
                </a:gridCol>
                <a:gridCol w="276225">
                  <a:extLst>
                    <a:ext uri="{9D8B030D-6E8A-4147-A177-3AD203B41FA5}">
                      <a16:colId xmlns:a16="http://schemas.microsoft.com/office/drawing/2014/main" val="1843971383"/>
                    </a:ext>
                  </a:extLst>
                </a:gridCol>
                <a:gridCol w="595613">
                  <a:extLst>
                    <a:ext uri="{9D8B030D-6E8A-4147-A177-3AD203B41FA5}">
                      <a16:colId xmlns:a16="http://schemas.microsoft.com/office/drawing/2014/main" val="363463608"/>
                    </a:ext>
                  </a:extLst>
                </a:gridCol>
                <a:gridCol w="318787">
                  <a:extLst>
                    <a:ext uri="{9D8B030D-6E8A-4147-A177-3AD203B41FA5}">
                      <a16:colId xmlns:a16="http://schemas.microsoft.com/office/drawing/2014/main" val="3608731353"/>
                    </a:ext>
                  </a:extLst>
                </a:gridCol>
                <a:gridCol w="635521">
                  <a:extLst>
                    <a:ext uri="{9D8B030D-6E8A-4147-A177-3AD203B41FA5}">
                      <a16:colId xmlns:a16="http://schemas.microsoft.com/office/drawing/2014/main" val="1251263775"/>
                    </a:ext>
                  </a:extLst>
                </a:gridCol>
              </a:tblGrid>
              <a:tr h="242286">
                <a:tc>
                  <a:txBody>
                    <a:bodyPr/>
                    <a:lstStyle/>
                    <a:p>
                      <a:pPr algn="ctr" rtl="0" fontAlgn="ctr">
                        <a:buNone/>
                      </a:pPr>
                      <a:r>
                        <a:rPr lang="en-IE" sz="1400" b="1" u="none" strike="noStrike">
                          <a:effectLst/>
                        </a:rPr>
                        <a:t>Feb </a:t>
                      </a:r>
                      <a:br>
                        <a:rPr lang="en-IE" sz="1400" b="1" u="none" strike="noStrike">
                          <a:effectLst/>
                        </a:rPr>
                      </a:br>
                      <a:r>
                        <a:rPr lang="en-IE" sz="1400" b="1" u="none" strike="noStrike">
                          <a:effectLst/>
                        </a:rPr>
                        <a:t>‘21</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Dec </a:t>
                      </a:r>
                      <a:br>
                        <a:rPr lang="en-IE" sz="1400" b="1" u="none" strike="noStrike">
                          <a:effectLst/>
                        </a:rPr>
                      </a:br>
                      <a:r>
                        <a:rPr lang="en-IE" sz="1400" b="1" u="none" strike="noStrike">
                          <a:effectLst/>
                        </a:rPr>
                        <a:t>‘21</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Aug </a:t>
                      </a:r>
                    </a:p>
                    <a:p>
                      <a:pPr algn="ctr" rtl="0" fontAlgn="ctr">
                        <a:buNone/>
                      </a:pPr>
                      <a:r>
                        <a:rPr lang="en-IE" sz="1400" b="1" u="none" strike="noStrike">
                          <a:effectLst/>
                        </a:rPr>
                        <a:t>‘25</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April  ‘26</a:t>
                      </a:r>
                      <a:endParaRPr lang="en-IE" sz="1400" b="1" i="0" u="none" strike="noStrike">
                        <a:solidFill>
                          <a:srgbClr val="000000"/>
                        </a:solidFill>
                        <a:effectLst/>
                        <a:latin typeface="Barlow" panose="00000500000000000000" pitchFamily="2" charset="0"/>
                      </a:endParaRPr>
                    </a:p>
                  </a:txBody>
                  <a:tcPr marL="0" marR="0"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- 3008</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- 2026</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0" marR="0" marT="9525" marB="0" anchor="ctr">
                    <a:noFill/>
                  </a:tcPr>
                </a:tc>
                <a:extLst>
                  <a:ext uri="{0D108BD9-81ED-4DB2-BD59-A6C34878D82A}">
                    <a16:rowId xmlns:a16="http://schemas.microsoft.com/office/drawing/2014/main" val="567589872"/>
                  </a:ext>
                </a:extLst>
              </a:tr>
            </a:tbl>
          </a:graphicData>
        </a:graphic>
      </p:graphicFrame>
      <p:graphicFrame>
        <p:nvGraphicFramePr>
          <p:cNvPr id="17" name="Table 16">
            <a:extLst>
              <a:ext uri="{FF2B5EF4-FFF2-40B4-BE49-F238E27FC236}">
                <a16:creationId xmlns:a16="http://schemas.microsoft.com/office/drawing/2014/main" id="{AE097B57-906A-0027-E03F-A99B93387687}"/>
              </a:ext>
            </a:extLst>
          </p:cNvPr>
          <p:cNvGraphicFramePr>
            <a:graphicFrameLocks noGrp="1"/>
          </p:cNvGraphicFramePr>
          <p:nvPr>
            <p:extLst>
              <p:ext uri="{D42A27DB-BD31-4B8C-83A1-F6EECF244321}">
                <p14:modId xmlns:p14="http://schemas.microsoft.com/office/powerpoint/2010/main" val="535368254"/>
              </p:ext>
            </p:extLst>
          </p:nvPr>
        </p:nvGraphicFramePr>
        <p:xfrm>
          <a:off x="450000" y="2510341"/>
          <a:ext cx="2536199" cy="3185609"/>
        </p:xfrm>
        <a:graphic>
          <a:graphicData uri="http://schemas.openxmlformats.org/drawingml/2006/table">
            <a:tbl>
              <a:tblPr firstRow="1" bandRow="1">
                <a:tableStyleId>{5C22544A-7EE6-4342-B048-85BDC9FD1C3A}</a:tableStyleId>
              </a:tblPr>
              <a:tblGrid>
                <a:gridCol w="2536199">
                  <a:extLst>
                    <a:ext uri="{9D8B030D-6E8A-4147-A177-3AD203B41FA5}">
                      <a16:colId xmlns:a16="http://schemas.microsoft.com/office/drawing/2014/main" val="2593081866"/>
                    </a:ext>
                  </a:extLst>
                </a:gridCol>
              </a:tblGrid>
              <a:tr h="211880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Barlow" panose="00000500000000000000" pitchFamily="2" charset="0"/>
                          <a:ea typeface="+mn-ea"/>
                          <a:cs typeface="+mn-cs"/>
                        </a:rPr>
                        <a:t>More positive than negative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665368"/>
                  </a:ext>
                </a:extLst>
              </a:tr>
              <a:tr h="47625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Barlow" panose="00000500000000000000" pitchFamily="2" charset="0"/>
                          <a:ea typeface="+mn-ea"/>
                          <a:cs typeface="+mn-cs"/>
                        </a:rPr>
                        <a:t>No strong opinion either way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1004535"/>
                  </a:ext>
                </a:extLst>
              </a:tr>
              <a:tr h="59055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Barlow" panose="00000500000000000000" pitchFamily="2" charset="0"/>
                          <a:ea typeface="+mn-ea"/>
                          <a:cs typeface="+mn-cs"/>
                        </a:rPr>
                        <a:t>More negative than positive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646408"/>
                  </a:ext>
                </a:extLst>
              </a:tr>
            </a:tbl>
          </a:graphicData>
        </a:graphic>
      </p:graphicFrame>
    </p:spTree>
    <p:extLst>
      <p:ext uri="{BB962C8B-B14F-4D97-AF65-F5344CB8AC3E}">
        <p14:creationId xmlns:p14="http://schemas.microsoft.com/office/powerpoint/2010/main" val="1365746184"/>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p:txBody>
          <a:bodyPr lIns="91440" tIns="45720" rIns="91440" bIns="45720" anchor="t">
            <a:normAutofit fontScale="90000"/>
          </a:bodyPr>
          <a:lstStyle/>
          <a:p>
            <a:br>
              <a:rPr lang="en-IE"/>
            </a:br>
            <a:r>
              <a:rPr lang="en-IE" sz="2700"/>
              <a:t>Views on growing diversity and multi-culturalism in Ireland x Segments</a:t>
            </a:r>
            <a:endParaRPr lang="en-IE"/>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449999" y="830726"/>
            <a:ext cx="11174553" cy="336863"/>
          </a:xfrm>
        </p:spPr>
        <p:txBody>
          <a:bodyPr lIns="91440" tIns="45720" rIns="91440" bIns="45720" anchor="t">
            <a:noAutofit/>
          </a:bodyPr>
          <a:lstStyle/>
          <a:p>
            <a:r>
              <a:rPr lang="en-US" sz="1400">
                <a:latin typeface="Barlow" panose="00000500000000000000" pitchFamily="2" charset="0"/>
                <a:cs typeface="Arial" panose="020B0604020202020204" pitchFamily="34" charset="0"/>
              </a:rPr>
              <a:t>Following a reduction in positivity across most segments in 2025, there has been some recovery particularly among Community Champions and the Disengaged grouping interestingly (albeit the disengaged continue to display the lowest level of positivity). </a:t>
            </a:r>
            <a:endParaRPr lang="en-IE" sz="1400" b="1">
              <a:latin typeface="Barlow" panose="00000500000000000000" pitchFamily="2" charset="0"/>
              <a:cs typeface="Arial" panose="020B0604020202020204" pitchFamily="34" charset="0"/>
            </a:endParaRPr>
          </a:p>
        </p:txBody>
      </p:sp>
      <p:sp>
        <p:nvSpPr>
          <p:cNvPr id="17" name="Text Placeholder 16">
            <a:extLst>
              <a:ext uri="{FF2B5EF4-FFF2-40B4-BE49-F238E27FC236}">
                <a16:creationId xmlns:a16="http://schemas.microsoft.com/office/drawing/2014/main" id="{A2A02D1C-5339-BECE-19FE-3CE18502BDFD}"/>
              </a:ext>
            </a:extLst>
          </p:cNvPr>
          <p:cNvSpPr>
            <a:spLocks noGrp="1"/>
          </p:cNvSpPr>
          <p:nvPr>
            <p:ph type="body" sz="quarter" idx="17"/>
          </p:nvPr>
        </p:nvSpPr>
        <p:spPr>
          <a:xfrm>
            <a:off x="489425" y="5995134"/>
            <a:ext cx="10456126" cy="461088"/>
          </a:xfrm>
        </p:spPr>
        <p:txBody>
          <a:bodyPr/>
          <a:lstStyle/>
          <a:p>
            <a:r>
              <a:rPr lang="en-US" sz="900">
                <a:latin typeface="Barlow" panose="00000500000000000000" pitchFamily="2" charset="0"/>
              </a:rPr>
              <a:t>Base: All Adults aged 18+ years- 2,047 Apr ‘26, (Aug ‘25 2,002), Aug 24 2,504),  (Nov 23 N – 2,515, Nov 22 N – 2501; Dec 21 N – 2,026; Feb 21 N – 3,008)</a:t>
            </a:r>
            <a:br>
              <a:rPr lang="en-US" sz="900">
                <a:latin typeface="Barlow" panose="00000500000000000000" pitchFamily="2" charset="0"/>
              </a:rPr>
            </a:br>
            <a:r>
              <a:rPr lang="en-US" sz="900">
                <a:latin typeface="Barlow" panose="00000500000000000000" pitchFamily="2" charset="0"/>
              </a:rPr>
              <a:t>Q.5  Ireland has changed quite significantly over the last 10 to 20 years from being an historically white Catholic country to a more diverse and multi-cultural country. Would you say these changes have been more positive or more negative for Ireland?</a:t>
            </a:r>
            <a:endParaRPr lang="en-IE" sz="900">
              <a:latin typeface="Barlow" panose="00000500000000000000" pitchFamily="2" charset="0"/>
            </a:endParaRPr>
          </a:p>
        </p:txBody>
      </p:sp>
      <p:graphicFrame>
        <p:nvGraphicFramePr>
          <p:cNvPr id="9" name="Chart 8">
            <a:extLst>
              <a:ext uri="{FF2B5EF4-FFF2-40B4-BE49-F238E27FC236}">
                <a16:creationId xmlns:a16="http://schemas.microsoft.com/office/drawing/2014/main" id="{488593D3-807E-D9A5-59E6-9136976E6F49}"/>
              </a:ext>
            </a:extLst>
          </p:cNvPr>
          <p:cNvGraphicFramePr/>
          <p:nvPr>
            <p:extLst>
              <p:ext uri="{D42A27DB-BD31-4B8C-83A1-F6EECF244321}">
                <p14:modId xmlns:p14="http://schemas.microsoft.com/office/powerpoint/2010/main" val="264074676"/>
              </p:ext>
            </p:extLst>
          </p:nvPr>
        </p:nvGraphicFramePr>
        <p:xfrm>
          <a:off x="3099354" y="2065547"/>
          <a:ext cx="7634358" cy="33645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Table 17">
            <a:extLst>
              <a:ext uri="{FF2B5EF4-FFF2-40B4-BE49-F238E27FC236}">
                <a16:creationId xmlns:a16="http://schemas.microsoft.com/office/drawing/2014/main" id="{51F00AF1-D3A5-D767-888F-0AF932C23B63}"/>
              </a:ext>
            </a:extLst>
          </p:cNvPr>
          <p:cNvGraphicFramePr>
            <a:graphicFrameLocks noGrp="1"/>
          </p:cNvGraphicFramePr>
          <p:nvPr>
            <p:extLst>
              <p:ext uri="{D42A27DB-BD31-4B8C-83A1-F6EECF244321}">
                <p14:modId xmlns:p14="http://schemas.microsoft.com/office/powerpoint/2010/main" val="399479976"/>
              </p:ext>
            </p:extLst>
          </p:nvPr>
        </p:nvGraphicFramePr>
        <p:xfrm>
          <a:off x="3183441" y="1572323"/>
          <a:ext cx="7466184" cy="565397"/>
        </p:xfrm>
        <a:graphic>
          <a:graphicData uri="http://schemas.openxmlformats.org/drawingml/2006/table">
            <a:tbl>
              <a:tblPr>
                <a:tableStyleId>{5C22544A-7EE6-4342-B048-85BDC9FD1C3A}</a:tableStyleId>
              </a:tblPr>
              <a:tblGrid>
                <a:gridCol w="933273">
                  <a:extLst>
                    <a:ext uri="{9D8B030D-6E8A-4147-A177-3AD203B41FA5}">
                      <a16:colId xmlns:a16="http://schemas.microsoft.com/office/drawing/2014/main" val="1025141134"/>
                    </a:ext>
                  </a:extLst>
                </a:gridCol>
                <a:gridCol w="933273">
                  <a:extLst>
                    <a:ext uri="{9D8B030D-6E8A-4147-A177-3AD203B41FA5}">
                      <a16:colId xmlns:a16="http://schemas.microsoft.com/office/drawing/2014/main" val="3618627493"/>
                    </a:ext>
                  </a:extLst>
                </a:gridCol>
                <a:gridCol w="933273">
                  <a:extLst>
                    <a:ext uri="{9D8B030D-6E8A-4147-A177-3AD203B41FA5}">
                      <a16:colId xmlns:a16="http://schemas.microsoft.com/office/drawing/2014/main" val="746003772"/>
                    </a:ext>
                  </a:extLst>
                </a:gridCol>
                <a:gridCol w="933273">
                  <a:extLst>
                    <a:ext uri="{9D8B030D-6E8A-4147-A177-3AD203B41FA5}">
                      <a16:colId xmlns:a16="http://schemas.microsoft.com/office/drawing/2014/main" val="1779795731"/>
                    </a:ext>
                  </a:extLst>
                </a:gridCol>
                <a:gridCol w="933273">
                  <a:extLst>
                    <a:ext uri="{9D8B030D-6E8A-4147-A177-3AD203B41FA5}">
                      <a16:colId xmlns:a16="http://schemas.microsoft.com/office/drawing/2014/main" val="2225951611"/>
                    </a:ext>
                  </a:extLst>
                </a:gridCol>
                <a:gridCol w="933273">
                  <a:extLst>
                    <a:ext uri="{9D8B030D-6E8A-4147-A177-3AD203B41FA5}">
                      <a16:colId xmlns:a16="http://schemas.microsoft.com/office/drawing/2014/main" val="1338766595"/>
                    </a:ext>
                  </a:extLst>
                </a:gridCol>
                <a:gridCol w="933273">
                  <a:extLst>
                    <a:ext uri="{9D8B030D-6E8A-4147-A177-3AD203B41FA5}">
                      <a16:colId xmlns:a16="http://schemas.microsoft.com/office/drawing/2014/main" val="4065578727"/>
                    </a:ext>
                  </a:extLst>
                </a:gridCol>
                <a:gridCol w="933273">
                  <a:extLst>
                    <a:ext uri="{9D8B030D-6E8A-4147-A177-3AD203B41FA5}">
                      <a16:colId xmlns:a16="http://schemas.microsoft.com/office/drawing/2014/main" val="2398399031"/>
                    </a:ext>
                  </a:extLst>
                </a:gridCol>
              </a:tblGrid>
              <a:tr h="2655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200" b="1">
                          <a:solidFill>
                            <a:prstClr val="black"/>
                          </a:solidFill>
                          <a:latin typeface="Barlow" panose="00000500000000000000" pitchFamily="2" charset="0"/>
                        </a:rPr>
                        <a:t>Total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800" b="1"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a:txBody>
                  <a:tcPr marL="9525" marR="9525" marT="9525" marB="0">
                    <a:noFill/>
                  </a:tcPr>
                </a:tc>
                <a:tc>
                  <a:txBody>
                    <a:bodyPr/>
                    <a:lstStyle/>
                    <a:p>
                      <a:pPr algn="ctr" fontAlgn="t"/>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Multilateralists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Community Champions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Disengaged</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Empathisers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Global Citizens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Pragmatists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extLst>
                  <a:ext uri="{0D108BD9-81ED-4DB2-BD59-A6C34878D82A}">
                    <a16:rowId xmlns:a16="http://schemas.microsoft.com/office/drawing/2014/main" val="53783692"/>
                  </a:ext>
                </a:extLst>
              </a:tr>
              <a:tr h="220592">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2047</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 </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396</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169</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355</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552</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321</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254</a:t>
                      </a:r>
                    </a:p>
                  </a:txBody>
                  <a:tcPr marL="7620" marR="7620" marT="7620" marB="0">
                    <a:solidFill>
                      <a:schemeClr val="bg1">
                        <a:lumMod val="85000"/>
                      </a:schemeClr>
                    </a:solidFill>
                  </a:tcPr>
                </a:tc>
                <a:extLst>
                  <a:ext uri="{0D108BD9-81ED-4DB2-BD59-A6C34878D82A}">
                    <a16:rowId xmlns:a16="http://schemas.microsoft.com/office/drawing/2014/main" val="1106589089"/>
                  </a:ext>
                </a:extLst>
              </a:tr>
            </a:tbl>
          </a:graphicData>
        </a:graphic>
      </p:graphicFrame>
      <p:graphicFrame>
        <p:nvGraphicFramePr>
          <p:cNvPr id="22" name="Table 44">
            <a:extLst>
              <a:ext uri="{FF2B5EF4-FFF2-40B4-BE49-F238E27FC236}">
                <a16:creationId xmlns:a16="http://schemas.microsoft.com/office/drawing/2014/main" id="{D622E46F-9F37-1309-4414-E0A5A9DE781E}"/>
              </a:ext>
            </a:extLst>
          </p:cNvPr>
          <p:cNvGraphicFramePr>
            <a:graphicFrameLocks noGrp="1"/>
          </p:cNvGraphicFramePr>
          <p:nvPr>
            <p:extLst>
              <p:ext uri="{D42A27DB-BD31-4B8C-83A1-F6EECF244321}">
                <p14:modId xmlns:p14="http://schemas.microsoft.com/office/powerpoint/2010/main" val="2599772718"/>
              </p:ext>
            </p:extLst>
          </p:nvPr>
        </p:nvGraphicFramePr>
        <p:xfrm>
          <a:off x="489425" y="4842075"/>
          <a:ext cx="10187002" cy="1682496"/>
        </p:xfrm>
        <a:graphic>
          <a:graphicData uri="http://schemas.openxmlformats.org/drawingml/2006/table">
            <a:tbl>
              <a:tblPr>
                <a:tableStyleId>{5C22544A-7EE6-4342-B048-85BDC9FD1C3A}</a:tableStyleId>
              </a:tblPr>
              <a:tblGrid>
                <a:gridCol w="2703830">
                  <a:extLst>
                    <a:ext uri="{9D8B030D-6E8A-4147-A177-3AD203B41FA5}">
                      <a16:colId xmlns:a16="http://schemas.microsoft.com/office/drawing/2014/main" val="1015758193"/>
                    </a:ext>
                  </a:extLst>
                </a:gridCol>
                <a:gridCol w="885763">
                  <a:extLst>
                    <a:ext uri="{9D8B030D-6E8A-4147-A177-3AD203B41FA5}">
                      <a16:colId xmlns:a16="http://schemas.microsoft.com/office/drawing/2014/main" val="1024616161"/>
                    </a:ext>
                  </a:extLst>
                </a:gridCol>
                <a:gridCol w="942487">
                  <a:extLst>
                    <a:ext uri="{9D8B030D-6E8A-4147-A177-3AD203B41FA5}">
                      <a16:colId xmlns:a16="http://schemas.microsoft.com/office/drawing/2014/main" val="2294376527"/>
                    </a:ext>
                  </a:extLst>
                </a:gridCol>
                <a:gridCol w="942487">
                  <a:extLst>
                    <a:ext uri="{9D8B030D-6E8A-4147-A177-3AD203B41FA5}">
                      <a16:colId xmlns:a16="http://schemas.microsoft.com/office/drawing/2014/main" val="2263263436"/>
                    </a:ext>
                  </a:extLst>
                </a:gridCol>
                <a:gridCol w="942487">
                  <a:extLst>
                    <a:ext uri="{9D8B030D-6E8A-4147-A177-3AD203B41FA5}">
                      <a16:colId xmlns:a16="http://schemas.microsoft.com/office/drawing/2014/main" val="910871959"/>
                    </a:ext>
                  </a:extLst>
                </a:gridCol>
                <a:gridCol w="942487">
                  <a:extLst>
                    <a:ext uri="{9D8B030D-6E8A-4147-A177-3AD203B41FA5}">
                      <a16:colId xmlns:a16="http://schemas.microsoft.com/office/drawing/2014/main" val="720883665"/>
                    </a:ext>
                  </a:extLst>
                </a:gridCol>
                <a:gridCol w="942487">
                  <a:extLst>
                    <a:ext uri="{9D8B030D-6E8A-4147-A177-3AD203B41FA5}">
                      <a16:colId xmlns:a16="http://schemas.microsoft.com/office/drawing/2014/main" val="406975967"/>
                    </a:ext>
                  </a:extLst>
                </a:gridCol>
                <a:gridCol w="942487">
                  <a:extLst>
                    <a:ext uri="{9D8B030D-6E8A-4147-A177-3AD203B41FA5}">
                      <a16:colId xmlns:a16="http://schemas.microsoft.com/office/drawing/2014/main" val="2732683914"/>
                    </a:ext>
                  </a:extLst>
                </a:gridCol>
                <a:gridCol w="942487">
                  <a:extLst>
                    <a:ext uri="{9D8B030D-6E8A-4147-A177-3AD203B41FA5}">
                      <a16:colId xmlns:a16="http://schemas.microsoft.com/office/drawing/2014/main" val="2361654384"/>
                    </a:ext>
                  </a:extLst>
                </a:gridCol>
              </a:tblGrid>
              <a:tr h="2023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200">
                          <a:latin typeface="Barlow" panose="00000500000000000000" pitchFamily="2" charset="0"/>
                          <a:cs typeface="Arial" panose="020B0604020202020204" pitchFamily="34" charset="0"/>
                        </a:rPr>
                        <a:t>More positive than negative  Aug 2025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200" kern="1200">
                          <a:solidFill>
                            <a:schemeClr val="dk1"/>
                          </a:solidFill>
                          <a:latin typeface="Barlow" panose="00000500000000000000" pitchFamily="2" charset="0"/>
                          <a:ea typeface="+mn-ea"/>
                          <a:cs typeface="Arial" panose="020B0604020202020204" pitchFamily="34" charset="0"/>
                        </a:rPr>
                        <a:t>50</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buNone/>
                      </a:pPr>
                      <a:endParaRPr lang="en-IE" sz="1200" kern="1200">
                        <a:solidFill>
                          <a:schemeClr val="dk1"/>
                        </a:solidFill>
                        <a:latin typeface="Barlow" panose="00000500000000000000" pitchFamily="2" charset="0"/>
                        <a:ea typeface="+mn-ea"/>
                        <a:cs typeface="Arial" panose="020B0604020202020204" pitchFamily="34" charset="0"/>
                      </a:endParaRP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200" kern="1200">
                          <a:solidFill>
                            <a:schemeClr val="dk1"/>
                          </a:solidFill>
                          <a:latin typeface="Barlow" panose="00000500000000000000" pitchFamily="2" charset="0"/>
                          <a:ea typeface="+mn-ea"/>
                          <a:cs typeface="Arial" panose="020B0604020202020204" pitchFamily="34" charset="0"/>
                        </a:rPr>
                        <a:t>62</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200" kern="1200">
                          <a:solidFill>
                            <a:schemeClr val="dk1"/>
                          </a:solidFill>
                          <a:latin typeface="Barlow" panose="00000500000000000000" pitchFamily="2" charset="0"/>
                          <a:ea typeface="+mn-ea"/>
                          <a:cs typeface="Arial" panose="020B0604020202020204" pitchFamily="34" charset="0"/>
                        </a:rPr>
                        <a:t>80</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200" kern="1200">
                          <a:solidFill>
                            <a:schemeClr val="dk1"/>
                          </a:solidFill>
                          <a:latin typeface="Barlow" panose="00000500000000000000" pitchFamily="2" charset="0"/>
                          <a:ea typeface="+mn-ea"/>
                          <a:cs typeface="Arial" panose="020B0604020202020204" pitchFamily="34" charset="0"/>
                        </a:rPr>
                        <a:t>10</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200" kern="1200">
                          <a:solidFill>
                            <a:schemeClr val="dk1"/>
                          </a:solidFill>
                          <a:latin typeface="Barlow" panose="00000500000000000000" pitchFamily="2" charset="0"/>
                          <a:ea typeface="+mn-ea"/>
                          <a:cs typeface="Arial" panose="020B0604020202020204" pitchFamily="34" charset="0"/>
                        </a:rPr>
                        <a:t>37</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200" kern="1200">
                          <a:solidFill>
                            <a:schemeClr val="dk1"/>
                          </a:solidFill>
                          <a:latin typeface="Barlow" panose="00000500000000000000" pitchFamily="2" charset="0"/>
                          <a:ea typeface="+mn-ea"/>
                          <a:cs typeface="Arial" panose="020B0604020202020204" pitchFamily="34" charset="0"/>
                        </a:rPr>
                        <a:t>71</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200" kern="1200">
                          <a:solidFill>
                            <a:schemeClr val="dk1"/>
                          </a:solidFill>
                          <a:latin typeface="Barlow" panose="00000500000000000000" pitchFamily="2" charset="0"/>
                          <a:ea typeface="+mn-ea"/>
                          <a:cs typeface="Arial" panose="020B0604020202020204" pitchFamily="34" charset="0"/>
                        </a:rPr>
                        <a:t>59</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79343927"/>
                  </a:ext>
                </a:extLst>
              </a:tr>
              <a:tr h="2023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200">
                          <a:latin typeface="Barlow" panose="00000500000000000000" pitchFamily="2" charset="0"/>
                          <a:cs typeface="Arial" panose="020B0604020202020204" pitchFamily="34" charset="0"/>
                        </a:rPr>
                        <a:t>More positive than negative  Aug 2024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200" kern="1200">
                          <a:solidFill>
                            <a:schemeClr val="dk1"/>
                          </a:solidFill>
                          <a:latin typeface="Barlow" panose="00000500000000000000" pitchFamily="2" charset="0"/>
                          <a:ea typeface="+mn-ea"/>
                          <a:cs typeface="Arial" panose="020B0604020202020204" pitchFamily="34" charset="0"/>
                        </a:rPr>
                        <a:t>54</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200" kern="1200">
                        <a:solidFill>
                          <a:schemeClr val="dk1"/>
                        </a:solidFill>
                        <a:latin typeface="Barlow" panose="00000500000000000000" pitchFamily="2" charset="0"/>
                        <a:ea typeface="+mn-ea"/>
                        <a:cs typeface="Arial" panose="020B0604020202020204" pitchFamily="34" charset="0"/>
                      </a:endParaRP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200" kern="1200">
                          <a:solidFill>
                            <a:schemeClr val="dk1"/>
                          </a:solidFill>
                          <a:latin typeface="Barlow" panose="00000500000000000000" pitchFamily="2" charset="0"/>
                          <a:ea typeface="+mn-ea"/>
                          <a:cs typeface="Arial" panose="020B0604020202020204" pitchFamily="34" charset="0"/>
                        </a:rPr>
                        <a:t>6</a:t>
                      </a:r>
                      <a:r>
                        <a:rPr lang="en-IE" sz="1200" kern="1200">
                          <a:solidFill>
                            <a:schemeClr val="dk1"/>
                          </a:solidFill>
                          <a:latin typeface="Barlow" panose="00000500000000000000" pitchFamily="2" charset="0"/>
                          <a:ea typeface="+mn-ea"/>
                          <a:cs typeface="Arial" panose="020B0604020202020204" pitchFamily="34" charset="0"/>
                        </a:rPr>
                        <a:t>5</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b"/>
                      <a:r>
                        <a:rPr lang="en-IE" sz="1200" kern="1200">
                          <a:solidFill>
                            <a:schemeClr val="dk1"/>
                          </a:solidFill>
                          <a:latin typeface="Barlow" panose="00000500000000000000" pitchFamily="2" charset="0"/>
                          <a:ea typeface="+mn-ea"/>
                          <a:cs typeface="Arial" panose="020B0604020202020204" pitchFamily="34" charset="0"/>
                        </a:rPr>
                        <a:t>79</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b"/>
                      <a:r>
                        <a:rPr lang="en-IE" sz="1200" kern="1200">
                          <a:solidFill>
                            <a:schemeClr val="dk1"/>
                          </a:solidFill>
                          <a:latin typeface="Barlow" panose="00000500000000000000" pitchFamily="2" charset="0"/>
                          <a:ea typeface="+mn-ea"/>
                          <a:cs typeface="Arial" panose="020B0604020202020204" pitchFamily="34" charset="0"/>
                        </a:rPr>
                        <a:t>20</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IE" sz="1200" kern="1200">
                          <a:solidFill>
                            <a:schemeClr val="dk1"/>
                          </a:solidFill>
                          <a:latin typeface="Barlow" panose="00000500000000000000" pitchFamily="2" charset="0"/>
                          <a:ea typeface="+mn-ea"/>
                          <a:cs typeface="Arial" panose="020B0604020202020204" pitchFamily="34" charset="0"/>
                        </a:rPr>
                        <a:t>44</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IE" sz="1200" kern="1200">
                          <a:solidFill>
                            <a:schemeClr val="dk1"/>
                          </a:solidFill>
                          <a:latin typeface="Barlow" panose="00000500000000000000" pitchFamily="2" charset="0"/>
                          <a:ea typeface="+mn-ea"/>
                          <a:cs typeface="Arial" panose="020B0604020202020204" pitchFamily="34" charset="0"/>
                        </a:rPr>
                        <a:t>70</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b"/>
                      <a:r>
                        <a:rPr lang="en-IE" sz="1200" kern="1200">
                          <a:solidFill>
                            <a:schemeClr val="dk1"/>
                          </a:solidFill>
                          <a:latin typeface="Barlow" panose="00000500000000000000" pitchFamily="2" charset="0"/>
                          <a:ea typeface="+mn-ea"/>
                          <a:cs typeface="Arial" panose="020B0604020202020204" pitchFamily="34" charset="0"/>
                        </a:rPr>
                        <a:t>64</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9406162"/>
                  </a:ext>
                </a:extLst>
              </a:tr>
              <a:tr h="2023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200">
                          <a:latin typeface="Barlow" panose="00000500000000000000" pitchFamily="2" charset="0"/>
                          <a:cs typeface="Arial" panose="020B0604020202020204" pitchFamily="34" charset="0"/>
                        </a:rPr>
                        <a:t>More positive than negative  Nov 2023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IE" sz="1200" kern="1200">
                          <a:solidFill>
                            <a:schemeClr val="dk1"/>
                          </a:solidFill>
                          <a:latin typeface="Barlow" panose="00000500000000000000" pitchFamily="2" charset="0"/>
                          <a:ea typeface="+mn-ea"/>
                          <a:cs typeface="Arial" panose="020B0604020202020204" pitchFamily="34" charset="0"/>
                        </a:rPr>
                        <a:t>59</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200" kern="1200">
                        <a:solidFill>
                          <a:schemeClr val="dk1"/>
                        </a:solidFill>
                        <a:latin typeface="Barlow" panose="00000500000000000000" pitchFamily="2" charset="0"/>
                        <a:ea typeface="+mn-ea"/>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200" kern="1200">
                          <a:solidFill>
                            <a:schemeClr val="dk1"/>
                          </a:solidFill>
                          <a:latin typeface="Barlow" panose="00000500000000000000" pitchFamily="2" charset="0"/>
                          <a:ea typeface="+mn-ea"/>
                          <a:cs typeface="Arial" panose="020B0604020202020204" pitchFamily="34" charset="0"/>
                        </a:rPr>
                        <a:t>69</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200" kern="1200">
                          <a:solidFill>
                            <a:schemeClr val="dk1"/>
                          </a:solidFill>
                          <a:latin typeface="Barlow" panose="00000500000000000000" pitchFamily="2" charset="0"/>
                          <a:ea typeface="+mn-ea"/>
                          <a:cs typeface="Arial" panose="020B0604020202020204" pitchFamily="34" charset="0"/>
                        </a:rPr>
                        <a:t>85</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200" kern="1200">
                          <a:solidFill>
                            <a:schemeClr val="dk1"/>
                          </a:solidFill>
                          <a:latin typeface="Barlow" panose="00000500000000000000" pitchFamily="2" charset="0"/>
                          <a:ea typeface="+mn-ea"/>
                          <a:cs typeface="Arial" panose="020B0604020202020204" pitchFamily="34" charset="0"/>
                        </a:rPr>
                        <a:t>23</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200" kern="1200">
                          <a:solidFill>
                            <a:schemeClr val="dk1"/>
                          </a:solidFill>
                          <a:latin typeface="Barlow" panose="00000500000000000000" pitchFamily="2" charset="0"/>
                          <a:ea typeface="+mn-ea"/>
                          <a:cs typeface="Arial" panose="020B0604020202020204" pitchFamily="34" charset="0"/>
                        </a:rPr>
                        <a:t>50</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200" kern="1200">
                          <a:solidFill>
                            <a:schemeClr val="dk1"/>
                          </a:solidFill>
                          <a:latin typeface="Barlow" panose="00000500000000000000" pitchFamily="2" charset="0"/>
                          <a:ea typeface="+mn-ea"/>
                          <a:cs typeface="Arial" panose="020B0604020202020204" pitchFamily="34" charset="0"/>
                        </a:rPr>
                        <a:t>74</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200" kern="1200">
                          <a:solidFill>
                            <a:schemeClr val="dk1"/>
                          </a:solidFill>
                          <a:latin typeface="Barlow" panose="00000500000000000000" pitchFamily="2" charset="0"/>
                          <a:ea typeface="+mn-ea"/>
                          <a:cs typeface="Arial" panose="020B0604020202020204" pitchFamily="34" charset="0"/>
                        </a:rPr>
                        <a:t>64</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31418720"/>
                  </a:ext>
                </a:extLst>
              </a:tr>
              <a:tr h="20239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200">
                          <a:latin typeface="Barlow" panose="00000500000000000000" pitchFamily="2" charset="0"/>
                          <a:cs typeface="Arial" panose="020B0604020202020204" pitchFamily="34" charset="0"/>
                        </a:rPr>
                        <a:t>More positive than negative  Nov 2022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a:latin typeface="Barlow" panose="00000500000000000000" pitchFamily="2" charset="0"/>
                          <a:cs typeface="Arial" panose="020B0604020202020204" pitchFamily="34" charset="0"/>
                        </a:rPr>
                        <a:t>63</a:t>
                      </a:r>
                      <a:endParaRPr lang="en-IE" sz="1200">
                        <a:latin typeface="Barlow" panose="00000500000000000000" pitchFamily="2"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200">
                        <a:latin typeface="Barlow" panose="00000500000000000000" pitchFamily="2"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US" sz="1200" b="0" i="0" u="none" strike="noStrike">
                          <a:solidFill>
                            <a:srgbClr val="000000"/>
                          </a:solidFill>
                          <a:effectLst/>
                          <a:latin typeface="Barlow" panose="00000500000000000000" pitchFamily="2" charset="0"/>
                          <a:cs typeface="Arial" panose="020B0604020202020204" pitchFamily="34" charset="0"/>
                        </a:rPr>
                        <a:t>72</a:t>
                      </a:r>
                      <a:endParaRPr lang="en-IE" sz="12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US" sz="1200" b="0" i="0" u="none" strike="noStrike">
                          <a:solidFill>
                            <a:srgbClr val="000000"/>
                          </a:solidFill>
                          <a:effectLst/>
                          <a:latin typeface="Barlow" panose="00000500000000000000" pitchFamily="2" charset="0"/>
                          <a:cs typeface="Arial" panose="020B0604020202020204" pitchFamily="34" charset="0"/>
                        </a:rPr>
                        <a:t>90</a:t>
                      </a:r>
                      <a:endParaRPr lang="en-IE" sz="12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US" sz="1200" b="0" i="0" u="none" strike="noStrike">
                          <a:solidFill>
                            <a:srgbClr val="000000"/>
                          </a:solidFill>
                          <a:effectLst/>
                          <a:latin typeface="Barlow" panose="00000500000000000000" pitchFamily="2" charset="0"/>
                          <a:cs typeface="Arial" panose="020B0604020202020204" pitchFamily="34" charset="0"/>
                        </a:rPr>
                        <a:t>28</a:t>
                      </a:r>
                      <a:endParaRPr lang="en-IE" sz="12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US" sz="1200" b="0" i="0" u="none" strike="noStrike">
                          <a:solidFill>
                            <a:srgbClr val="000000"/>
                          </a:solidFill>
                          <a:effectLst/>
                          <a:latin typeface="Barlow" panose="00000500000000000000" pitchFamily="2" charset="0"/>
                          <a:cs typeface="Arial" panose="020B0604020202020204" pitchFamily="34" charset="0"/>
                        </a:rPr>
                        <a:t>55</a:t>
                      </a:r>
                      <a:endParaRPr lang="en-IE" sz="12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US" sz="1200" b="0" i="0" u="none" strike="noStrike">
                          <a:solidFill>
                            <a:srgbClr val="000000"/>
                          </a:solidFill>
                          <a:effectLst/>
                          <a:latin typeface="Barlow" panose="00000500000000000000" pitchFamily="2" charset="0"/>
                          <a:cs typeface="Arial" panose="020B0604020202020204" pitchFamily="34" charset="0"/>
                        </a:rPr>
                        <a:t>70</a:t>
                      </a:r>
                      <a:endParaRPr lang="en-IE" sz="12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US" sz="1200" b="0" i="0" u="none" strike="noStrike">
                          <a:solidFill>
                            <a:srgbClr val="000000"/>
                          </a:solidFill>
                          <a:effectLst/>
                          <a:latin typeface="Barlow" panose="00000500000000000000" pitchFamily="2" charset="0"/>
                          <a:cs typeface="Arial" panose="020B0604020202020204" pitchFamily="34" charset="0"/>
                        </a:rPr>
                        <a:t>73</a:t>
                      </a:r>
                      <a:endParaRPr lang="en-IE" sz="12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662731218"/>
                  </a:ext>
                </a:extLst>
              </a:tr>
            </a:tbl>
          </a:graphicData>
        </a:graphic>
      </p:graphicFrame>
      <p:sp>
        <p:nvSpPr>
          <p:cNvPr id="10" name="TextBox 9">
            <a:extLst>
              <a:ext uri="{FF2B5EF4-FFF2-40B4-BE49-F238E27FC236}">
                <a16:creationId xmlns:a16="http://schemas.microsoft.com/office/drawing/2014/main" id="{7FF70C09-8D98-AC50-262B-4EB4E3516A23}"/>
              </a:ext>
            </a:extLst>
          </p:cNvPr>
          <p:cNvSpPr txBox="1"/>
          <p:nvPr/>
        </p:nvSpPr>
        <p:spPr>
          <a:xfrm>
            <a:off x="3390830" y="2999290"/>
            <a:ext cx="429926" cy="307777"/>
          </a:xfrm>
          <a:prstGeom prst="rect">
            <a:avLst/>
          </a:prstGeom>
          <a:noFill/>
        </p:spPr>
        <p:txBody>
          <a:bodyPr wrap="none" rtlCol="0">
            <a:spAutoFit/>
          </a:bodyPr>
          <a:lstStyle/>
          <a:p>
            <a:r>
              <a:rPr lang="en-IE" sz="1400">
                <a:solidFill>
                  <a:schemeClr val="bg1"/>
                </a:solidFill>
              </a:rPr>
              <a:t>(+1)</a:t>
            </a:r>
          </a:p>
        </p:txBody>
      </p:sp>
      <p:grpSp>
        <p:nvGrpSpPr>
          <p:cNvPr id="19" name="Group 18">
            <a:extLst>
              <a:ext uri="{FF2B5EF4-FFF2-40B4-BE49-F238E27FC236}">
                <a16:creationId xmlns:a16="http://schemas.microsoft.com/office/drawing/2014/main" id="{216BB7E7-073E-3BCA-0F08-0D9BE4567F92}"/>
              </a:ext>
            </a:extLst>
          </p:cNvPr>
          <p:cNvGrpSpPr/>
          <p:nvPr/>
        </p:nvGrpSpPr>
        <p:grpSpPr>
          <a:xfrm>
            <a:off x="10025164" y="46568"/>
            <a:ext cx="2359232" cy="456557"/>
            <a:chOff x="9641528" y="618763"/>
            <a:chExt cx="2436173" cy="595502"/>
          </a:xfrm>
        </p:grpSpPr>
        <p:sp>
          <p:nvSpPr>
            <p:cNvPr id="21" name="Rectangle 20">
              <a:extLst>
                <a:ext uri="{FF2B5EF4-FFF2-40B4-BE49-F238E27FC236}">
                  <a16:creationId xmlns:a16="http://schemas.microsoft.com/office/drawing/2014/main" id="{2D018DA7-3B95-E8A8-EC90-DE6745B0AC35}"/>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23" name="TextBox 22">
              <a:extLst>
                <a:ext uri="{FF2B5EF4-FFF2-40B4-BE49-F238E27FC236}">
                  <a16:creationId xmlns:a16="http://schemas.microsoft.com/office/drawing/2014/main" id="{4A3BEE00-E286-7165-D44A-B907AE564956}"/>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24" name="Rectangle 23">
              <a:extLst>
                <a:ext uri="{FF2B5EF4-FFF2-40B4-BE49-F238E27FC236}">
                  <a16:creationId xmlns:a16="http://schemas.microsoft.com/office/drawing/2014/main" id="{E3C1B40D-CF64-8CC7-353D-3C7FD771126B}"/>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25" name="TextBox 24">
              <a:extLst>
                <a:ext uri="{FF2B5EF4-FFF2-40B4-BE49-F238E27FC236}">
                  <a16:creationId xmlns:a16="http://schemas.microsoft.com/office/drawing/2014/main" id="{B529FBE8-DA6D-131A-9938-C1A2935FD741}"/>
                </a:ext>
              </a:extLst>
            </p:cNvPr>
            <p:cNvSpPr txBox="1"/>
            <p:nvPr/>
          </p:nvSpPr>
          <p:spPr>
            <a:xfrm>
              <a:off x="10026209" y="893111"/>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cxnSp>
        <p:nvCxnSpPr>
          <p:cNvPr id="3" name="Straight Arrow Connector 2">
            <a:extLst>
              <a:ext uri="{FF2B5EF4-FFF2-40B4-BE49-F238E27FC236}">
                <a16:creationId xmlns:a16="http://schemas.microsoft.com/office/drawing/2014/main" id="{6876CFB5-3EB9-E917-1F12-D4BB09616941}"/>
              </a:ext>
            </a:extLst>
          </p:cNvPr>
          <p:cNvCxnSpPr>
            <a:cxnSpLocks/>
          </p:cNvCxnSpPr>
          <p:nvPr/>
        </p:nvCxnSpPr>
        <p:spPr>
          <a:xfrm flipV="1">
            <a:off x="7832445" y="2447925"/>
            <a:ext cx="0" cy="166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9DA5DF-7AE0-7C7B-45D1-079139ECA3BA}"/>
              </a:ext>
            </a:extLst>
          </p:cNvPr>
          <p:cNvCxnSpPr>
            <a:cxnSpLocks/>
          </p:cNvCxnSpPr>
          <p:nvPr/>
        </p:nvCxnSpPr>
        <p:spPr>
          <a:xfrm flipV="1">
            <a:off x="8708745" y="2861129"/>
            <a:ext cx="0" cy="199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1EA5DCB-2053-7530-D215-D8F9D57CB217}"/>
              </a:ext>
            </a:extLst>
          </p:cNvPr>
          <p:cNvCxnSpPr>
            <a:cxnSpLocks/>
          </p:cNvCxnSpPr>
          <p:nvPr/>
        </p:nvCxnSpPr>
        <p:spPr>
          <a:xfrm flipV="1">
            <a:off x="10676427" y="2613967"/>
            <a:ext cx="0" cy="247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957970-385C-1D4E-9847-6B1B55756DC0}"/>
              </a:ext>
            </a:extLst>
          </p:cNvPr>
          <p:cNvSpPr txBox="1"/>
          <p:nvPr/>
        </p:nvSpPr>
        <p:spPr>
          <a:xfrm>
            <a:off x="5351933" y="3087920"/>
            <a:ext cx="429926" cy="307777"/>
          </a:xfrm>
          <a:prstGeom prst="rect">
            <a:avLst/>
          </a:prstGeom>
          <a:noFill/>
        </p:spPr>
        <p:txBody>
          <a:bodyPr wrap="none" rtlCol="0">
            <a:spAutoFit/>
          </a:bodyPr>
          <a:lstStyle/>
          <a:p>
            <a:r>
              <a:rPr lang="en-IE" sz="1400">
                <a:solidFill>
                  <a:schemeClr val="bg1"/>
                </a:solidFill>
              </a:rPr>
              <a:t>(+1)</a:t>
            </a:r>
          </a:p>
        </p:txBody>
      </p:sp>
      <p:sp>
        <p:nvSpPr>
          <p:cNvPr id="15" name="TextBox 14">
            <a:extLst>
              <a:ext uri="{FF2B5EF4-FFF2-40B4-BE49-F238E27FC236}">
                <a16:creationId xmlns:a16="http://schemas.microsoft.com/office/drawing/2014/main" id="{703733F5-8936-4AFE-2EB3-35199DD1D03E}"/>
              </a:ext>
            </a:extLst>
          </p:cNvPr>
          <p:cNvSpPr txBox="1"/>
          <p:nvPr/>
        </p:nvSpPr>
        <p:spPr>
          <a:xfrm>
            <a:off x="6242624" y="3356092"/>
            <a:ext cx="460382" cy="307777"/>
          </a:xfrm>
          <a:prstGeom prst="rect">
            <a:avLst/>
          </a:prstGeom>
          <a:noFill/>
        </p:spPr>
        <p:txBody>
          <a:bodyPr wrap="none" rtlCol="0">
            <a:spAutoFit/>
          </a:bodyPr>
          <a:lstStyle/>
          <a:p>
            <a:r>
              <a:rPr lang="en-IE" sz="1400">
                <a:solidFill>
                  <a:schemeClr val="bg1"/>
                </a:solidFill>
              </a:rPr>
              <a:t>(+3)</a:t>
            </a:r>
          </a:p>
        </p:txBody>
      </p:sp>
      <p:sp>
        <p:nvSpPr>
          <p:cNvPr id="20" name="TextBox 19">
            <a:extLst>
              <a:ext uri="{FF2B5EF4-FFF2-40B4-BE49-F238E27FC236}">
                <a16:creationId xmlns:a16="http://schemas.microsoft.com/office/drawing/2014/main" id="{5183F351-82D0-A4CA-3C2D-604B7EA8084D}"/>
              </a:ext>
            </a:extLst>
          </p:cNvPr>
          <p:cNvSpPr txBox="1"/>
          <p:nvPr/>
        </p:nvSpPr>
        <p:spPr>
          <a:xfrm>
            <a:off x="7128334" y="2364903"/>
            <a:ext cx="466794" cy="307777"/>
          </a:xfrm>
          <a:prstGeom prst="rect">
            <a:avLst/>
          </a:prstGeom>
          <a:noFill/>
        </p:spPr>
        <p:txBody>
          <a:bodyPr wrap="none" rtlCol="0">
            <a:spAutoFit/>
          </a:bodyPr>
          <a:lstStyle/>
          <a:p>
            <a:r>
              <a:rPr lang="en-IE" sz="1400">
                <a:solidFill>
                  <a:schemeClr val="bg1"/>
                </a:solidFill>
              </a:rPr>
              <a:t>(+4)</a:t>
            </a:r>
          </a:p>
        </p:txBody>
      </p:sp>
      <p:sp>
        <p:nvSpPr>
          <p:cNvPr id="26" name="TextBox 25">
            <a:extLst>
              <a:ext uri="{FF2B5EF4-FFF2-40B4-BE49-F238E27FC236}">
                <a16:creationId xmlns:a16="http://schemas.microsoft.com/office/drawing/2014/main" id="{09CF4AEC-9F4A-0C03-94E9-0BDC9ABFDB13}"/>
              </a:ext>
            </a:extLst>
          </p:cNvPr>
          <p:cNvSpPr txBox="1"/>
          <p:nvPr/>
        </p:nvSpPr>
        <p:spPr>
          <a:xfrm>
            <a:off x="8108193" y="2780143"/>
            <a:ext cx="463588" cy="307777"/>
          </a:xfrm>
          <a:prstGeom prst="rect">
            <a:avLst/>
          </a:prstGeom>
          <a:noFill/>
        </p:spPr>
        <p:txBody>
          <a:bodyPr wrap="none" rtlCol="0">
            <a:spAutoFit/>
          </a:bodyPr>
          <a:lstStyle/>
          <a:p>
            <a:r>
              <a:rPr lang="en-IE" sz="1400">
                <a:solidFill>
                  <a:schemeClr val="bg1"/>
                </a:solidFill>
              </a:rPr>
              <a:t>(+2)</a:t>
            </a:r>
          </a:p>
        </p:txBody>
      </p:sp>
      <p:sp>
        <p:nvSpPr>
          <p:cNvPr id="27" name="TextBox 26">
            <a:extLst>
              <a:ext uri="{FF2B5EF4-FFF2-40B4-BE49-F238E27FC236}">
                <a16:creationId xmlns:a16="http://schemas.microsoft.com/office/drawing/2014/main" id="{E4C16C2B-C393-B133-AB98-A02C210F5AED}"/>
              </a:ext>
            </a:extLst>
          </p:cNvPr>
          <p:cNvSpPr txBox="1"/>
          <p:nvPr/>
        </p:nvSpPr>
        <p:spPr>
          <a:xfrm>
            <a:off x="9051486" y="3221254"/>
            <a:ext cx="367408" cy="307777"/>
          </a:xfrm>
          <a:prstGeom prst="rect">
            <a:avLst/>
          </a:prstGeom>
          <a:noFill/>
        </p:spPr>
        <p:txBody>
          <a:bodyPr wrap="none" rtlCol="0">
            <a:spAutoFit/>
          </a:bodyPr>
          <a:lstStyle/>
          <a:p>
            <a:r>
              <a:rPr lang="en-IE" sz="1400">
                <a:solidFill>
                  <a:schemeClr val="bg1"/>
                </a:solidFill>
              </a:rPr>
              <a:t>(=)</a:t>
            </a:r>
          </a:p>
        </p:txBody>
      </p:sp>
      <p:sp>
        <p:nvSpPr>
          <p:cNvPr id="28" name="TextBox 27">
            <a:extLst>
              <a:ext uri="{FF2B5EF4-FFF2-40B4-BE49-F238E27FC236}">
                <a16:creationId xmlns:a16="http://schemas.microsoft.com/office/drawing/2014/main" id="{8CF6AC3F-B16D-C935-1952-2D7CA09F06ED}"/>
              </a:ext>
            </a:extLst>
          </p:cNvPr>
          <p:cNvSpPr txBox="1"/>
          <p:nvPr/>
        </p:nvSpPr>
        <p:spPr>
          <a:xfrm>
            <a:off x="9930957" y="3060790"/>
            <a:ext cx="463588" cy="307777"/>
          </a:xfrm>
          <a:prstGeom prst="rect">
            <a:avLst/>
          </a:prstGeom>
          <a:noFill/>
        </p:spPr>
        <p:txBody>
          <a:bodyPr wrap="none" rtlCol="0">
            <a:spAutoFit/>
          </a:bodyPr>
          <a:lstStyle/>
          <a:p>
            <a:r>
              <a:rPr lang="en-IE" sz="1400">
                <a:solidFill>
                  <a:schemeClr val="bg1"/>
                </a:solidFill>
              </a:rPr>
              <a:t>(+2)</a:t>
            </a:r>
          </a:p>
        </p:txBody>
      </p:sp>
      <p:graphicFrame>
        <p:nvGraphicFramePr>
          <p:cNvPr id="2" name="Table 1">
            <a:extLst>
              <a:ext uri="{FF2B5EF4-FFF2-40B4-BE49-F238E27FC236}">
                <a16:creationId xmlns:a16="http://schemas.microsoft.com/office/drawing/2014/main" id="{FCE6E2D5-2B89-FEFD-54D4-A63479FB57B6}"/>
              </a:ext>
            </a:extLst>
          </p:cNvPr>
          <p:cNvGraphicFramePr>
            <a:graphicFrameLocks noGrp="1"/>
          </p:cNvGraphicFramePr>
          <p:nvPr>
            <p:extLst>
              <p:ext uri="{D42A27DB-BD31-4B8C-83A1-F6EECF244321}">
                <p14:modId xmlns:p14="http://schemas.microsoft.com/office/powerpoint/2010/main" val="1951643458"/>
              </p:ext>
            </p:extLst>
          </p:nvPr>
        </p:nvGraphicFramePr>
        <p:xfrm>
          <a:off x="578605" y="2128222"/>
          <a:ext cx="2536199" cy="2681903"/>
        </p:xfrm>
        <a:graphic>
          <a:graphicData uri="http://schemas.openxmlformats.org/drawingml/2006/table">
            <a:tbl>
              <a:tblPr firstRow="1" bandRow="1">
                <a:tableStyleId>{5C22544A-7EE6-4342-B048-85BDC9FD1C3A}</a:tableStyleId>
              </a:tblPr>
              <a:tblGrid>
                <a:gridCol w="2536199">
                  <a:extLst>
                    <a:ext uri="{9D8B030D-6E8A-4147-A177-3AD203B41FA5}">
                      <a16:colId xmlns:a16="http://schemas.microsoft.com/office/drawing/2014/main" val="2593081866"/>
                    </a:ext>
                  </a:extLst>
                </a:gridCol>
              </a:tblGrid>
              <a:tr h="138650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Barlow" panose="00000500000000000000" pitchFamily="2" charset="0"/>
                          <a:ea typeface="+mn-ea"/>
                          <a:cs typeface="+mn-cs"/>
                        </a:rPr>
                        <a:t>More positive than negative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665368"/>
                  </a:ext>
                </a:extLst>
              </a:tr>
              <a:tr h="47625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Barlow" panose="00000500000000000000" pitchFamily="2" charset="0"/>
                          <a:ea typeface="+mn-ea"/>
                          <a:cs typeface="+mn-cs"/>
                        </a:rPr>
                        <a:t>No strong opinion either way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1004535"/>
                  </a:ext>
                </a:extLst>
              </a:tr>
              <a:tr h="81915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Barlow" panose="00000500000000000000" pitchFamily="2" charset="0"/>
                          <a:ea typeface="+mn-ea"/>
                          <a:cs typeface="+mn-cs"/>
                        </a:rPr>
                        <a:t>More negative than positive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646408"/>
                  </a:ext>
                </a:extLst>
              </a:tr>
            </a:tbl>
          </a:graphicData>
        </a:graphic>
      </p:graphicFrame>
      <p:sp>
        <p:nvSpPr>
          <p:cNvPr id="4" name="TextBox 3">
            <a:extLst>
              <a:ext uri="{FF2B5EF4-FFF2-40B4-BE49-F238E27FC236}">
                <a16:creationId xmlns:a16="http://schemas.microsoft.com/office/drawing/2014/main" id="{92147F7F-8755-19BF-3677-42264A58B4EF}"/>
              </a:ext>
            </a:extLst>
          </p:cNvPr>
          <p:cNvSpPr txBox="1"/>
          <p:nvPr/>
        </p:nvSpPr>
        <p:spPr>
          <a:xfrm>
            <a:off x="3390830" y="4445668"/>
            <a:ext cx="429926" cy="307777"/>
          </a:xfrm>
          <a:prstGeom prst="rect">
            <a:avLst/>
          </a:prstGeom>
          <a:noFill/>
        </p:spPr>
        <p:txBody>
          <a:bodyPr wrap="none" rtlCol="0">
            <a:spAutoFit/>
          </a:bodyPr>
          <a:lstStyle/>
          <a:p>
            <a:r>
              <a:rPr lang="en-IE" sz="1400">
                <a:solidFill>
                  <a:schemeClr val="bg1"/>
                </a:solidFill>
              </a:rPr>
              <a:t>(+1)</a:t>
            </a:r>
          </a:p>
        </p:txBody>
      </p:sp>
      <p:sp>
        <p:nvSpPr>
          <p:cNvPr id="6" name="TextBox 5">
            <a:extLst>
              <a:ext uri="{FF2B5EF4-FFF2-40B4-BE49-F238E27FC236}">
                <a16:creationId xmlns:a16="http://schemas.microsoft.com/office/drawing/2014/main" id="{61F237A2-239A-E503-F1E5-B2FA5DDDDD85}"/>
              </a:ext>
            </a:extLst>
          </p:cNvPr>
          <p:cNvSpPr txBox="1"/>
          <p:nvPr/>
        </p:nvSpPr>
        <p:spPr>
          <a:xfrm>
            <a:off x="5287562" y="4566392"/>
            <a:ext cx="429926" cy="307777"/>
          </a:xfrm>
          <a:prstGeom prst="rect">
            <a:avLst/>
          </a:prstGeom>
          <a:noFill/>
        </p:spPr>
        <p:txBody>
          <a:bodyPr wrap="none" rtlCol="0">
            <a:spAutoFit/>
          </a:bodyPr>
          <a:lstStyle/>
          <a:p>
            <a:r>
              <a:rPr lang="en-IE" sz="1400">
                <a:solidFill>
                  <a:schemeClr val="bg1"/>
                </a:solidFill>
              </a:rPr>
              <a:t>(+1)</a:t>
            </a:r>
          </a:p>
        </p:txBody>
      </p:sp>
      <p:sp>
        <p:nvSpPr>
          <p:cNvPr id="8" name="TextBox 7">
            <a:extLst>
              <a:ext uri="{FF2B5EF4-FFF2-40B4-BE49-F238E27FC236}">
                <a16:creationId xmlns:a16="http://schemas.microsoft.com/office/drawing/2014/main" id="{61A4F578-F3D5-A365-7A84-AAA69354B2FC}"/>
              </a:ext>
            </a:extLst>
          </p:cNvPr>
          <p:cNvSpPr txBox="1"/>
          <p:nvPr/>
        </p:nvSpPr>
        <p:spPr>
          <a:xfrm>
            <a:off x="6390792" y="4581214"/>
            <a:ext cx="447558" cy="307777"/>
          </a:xfrm>
          <a:prstGeom prst="rect">
            <a:avLst/>
          </a:prstGeom>
          <a:noFill/>
        </p:spPr>
        <p:txBody>
          <a:bodyPr wrap="none" rtlCol="0">
            <a:spAutoFit/>
          </a:bodyPr>
          <a:lstStyle/>
          <a:p>
            <a:r>
              <a:rPr lang="en-IE" sz="1400">
                <a:solidFill>
                  <a:schemeClr val="bg1"/>
                </a:solidFill>
              </a:rPr>
              <a:t>(-4)</a:t>
            </a:r>
          </a:p>
        </p:txBody>
      </p:sp>
      <p:sp>
        <p:nvSpPr>
          <p:cNvPr id="16" name="TextBox 15">
            <a:extLst>
              <a:ext uri="{FF2B5EF4-FFF2-40B4-BE49-F238E27FC236}">
                <a16:creationId xmlns:a16="http://schemas.microsoft.com/office/drawing/2014/main" id="{E58CD183-5FA6-9036-2CB9-C06000B3137D}"/>
              </a:ext>
            </a:extLst>
          </p:cNvPr>
          <p:cNvSpPr txBox="1"/>
          <p:nvPr/>
        </p:nvSpPr>
        <p:spPr>
          <a:xfrm>
            <a:off x="7165202" y="4053182"/>
            <a:ext cx="410690" cy="307777"/>
          </a:xfrm>
          <a:prstGeom prst="rect">
            <a:avLst/>
          </a:prstGeom>
          <a:noFill/>
        </p:spPr>
        <p:txBody>
          <a:bodyPr wrap="none" rtlCol="0">
            <a:spAutoFit/>
          </a:bodyPr>
          <a:lstStyle/>
          <a:p>
            <a:r>
              <a:rPr lang="en-IE" sz="1400">
                <a:solidFill>
                  <a:schemeClr val="bg1"/>
                </a:solidFill>
              </a:rPr>
              <a:t>(-1)</a:t>
            </a:r>
          </a:p>
        </p:txBody>
      </p:sp>
      <p:sp>
        <p:nvSpPr>
          <p:cNvPr id="29" name="TextBox 28">
            <a:extLst>
              <a:ext uri="{FF2B5EF4-FFF2-40B4-BE49-F238E27FC236}">
                <a16:creationId xmlns:a16="http://schemas.microsoft.com/office/drawing/2014/main" id="{DAB1722B-FE2A-F976-5CBF-6EFAB2B2D2B3}"/>
              </a:ext>
            </a:extLst>
          </p:cNvPr>
          <p:cNvSpPr txBox="1"/>
          <p:nvPr/>
        </p:nvSpPr>
        <p:spPr>
          <a:xfrm>
            <a:off x="8108193" y="4441575"/>
            <a:ext cx="367408" cy="307777"/>
          </a:xfrm>
          <a:prstGeom prst="rect">
            <a:avLst/>
          </a:prstGeom>
          <a:noFill/>
        </p:spPr>
        <p:txBody>
          <a:bodyPr wrap="none" rtlCol="0">
            <a:spAutoFit/>
          </a:bodyPr>
          <a:lstStyle/>
          <a:p>
            <a:r>
              <a:rPr lang="en-IE" sz="1400">
                <a:solidFill>
                  <a:schemeClr val="bg1"/>
                </a:solidFill>
              </a:rPr>
              <a:t>(=)</a:t>
            </a:r>
          </a:p>
        </p:txBody>
      </p:sp>
      <p:sp>
        <p:nvSpPr>
          <p:cNvPr id="30" name="TextBox 29">
            <a:extLst>
              <a:ext uri="{FF2B5EF4-FFF2-40B4-BE49-F238E27FC236}">
                <a16:creationId xmlns:a16="http://schemas.microsoft.com/office/drawing/2014/main" id="{24FB04A0-4214-0DF5-7781-BC7871E60CB9}"/>
              </a:ext>
            </a:extLst>
          </p:cNvPr>
          <p:cNvSpPr txBox="1"/>
          <p:nvPr/>
        </p:nvSpPr>
        <p:spPr>
          <a:xfrm>
            <a:off x="9018353" y="4566392"/>
            <a:ext cx="460382" cy="307777"/>
          </a:xfrm>
          <a:prstGeom prst="rect">
            <a:avLst/>
          </a:prstGeom>
          <a:noFill/>
        </p:spPr>
        <p:txBody>
          <a:bodyPr wrap="none" rtlCol="0">
            <a:spAutoFit/>
          </a:bodyPr>
          <a:lstStyle/>
          <a:p>
            <a:r>
              <a:rPr lang="en-IE" sz="1400">
                <a:solidFill>
                  <a:schemeClr val="bg1"/>
                </a:solidFill>
              </a:rPr>
              <a:t>(+3)</a:t>
            </a:r>
          </a:p>
        </p:txBody>
      </p:sp>
      <p:sp>
        <p:nvSpPr>
          <p:cNvPr id="31" name="TextBox 30">
            <a:extLst>
              <a:ext uri="{FF2B5EF4-FFF2-40B4-BE49-F238E27FC236}">
                <a16:creationId xmlns:a16="http://schemas.microsoft.com/office/drawing/2014/main" id="{75CCA8FF-BB49-3710-CE2B-F6CBF7397395}"/>
              </a:ext>
            </a:extLst>
          </p:cNvPr>
          <p:cNvSpPr txBox="1"/>
          <p:nvPr/>
        </p:nvSpPr>
        <p:spPr>
          <a:xfrm>
            <a:off x="9964619" y="4534298"/>
            <a:ext cx="441146" cy="307777"/>
          </a:xfrm>
          <a:prstGeom prst="rect">
            <a:avLst/>
          </a:prstGeom>
          <a:noFill/>
        </p:spPr>
        <p:txBody>
          <a:bodyPr wrap="none" rtlCol="0">
            <a:spAutoFit/>
          </a:bodyPr>
          <a:lstStyle/>
          <a:p>
            <a:r>
              <a:rPr lang="en-IE" sz="1400">
                <a:solidFill>
                  <a:schemeClr val="bg1"/>
                </a:solidFill>
              </a:rPr>
              <a:t>(-3)</a:t>
            </a:r>
          </a:p>
        </p:txBody>
      </p:sp>
    </p:spTree>
    <p:extLst>
      <p:ext uri="{BB962C8B-B14F-4D97-AF65-F5344CB8AC3E}">
        <p14:creationId xmlns:p14="http://schemas.microsoft.com/office/powerpoint/2010/main" val="1444175667"/>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p:txBody>
          <a:bodyPr lIns="91440" tIns="45720" rIns="91440" bIns="45720" anchor="t">
            <a:normAutofit fontScale="90000"/>
          </a:bodyPr>
          <a:lstStyle/>
          <a:p>
            <a:br>
              <a:rPr lang="en-US">
                <a:solidFill>
                  <a:srgbClr val="00000C"/>
                </a:solidFill>
              </a:rPr>
            </a:br>
            <a:r>
              <a:rPr lang="en-US">
                <a:solidFill>
                  <a:srgbClr val="00000C"/>
                </a:solidFill>
              </a:rPr>
              <a:t>Level of concern around protection of human rights of minorities in Ireland</a:t>
            </a:r>
            <a:endParaRPr lang="en-IE">
              <a:solidFill>
                <a:srgbClr val="00000C"/>
              </a:solidFill>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449999" y="830726"/>
            <a:ext cx="11122875" cy="517062"/>
          </a:xfrm>
        </p:spPr>
        <p:txBody>
          <a:bodyPr lIns="91440" tIns="45720" rIns="91440" bIns="45720" anchor="t">
            <a:noAutofit/>
          </a:bodyPr>
          <a:lstStyle/>
          <a:p>
            <a:r>
              <a:rPr lang="en-US" sz="1400"/>
              <a:t>Concern is continuing to decline, albeit minimally, highlighting once again this growth in insularity. </a:t>
            </a:r>
          </a:p>
        </p:txBody>
      </p:sp>
      <p:sp>
        <p:nvSpPr>
          <p:cNvPr id="18" name="Text Placeholder 17">
            <a:extLst>
              <a:ext uri="{FF2B5EF4-FFF2-40B4-BE49-F238E27FC236}">
                <a16:creationId xmlns:a16="http://schemas.microsoft.com/office/drawing/2014/main" id="{FABE374B-C6FB-FA9F-A7ED-26635768993A}"/>
              </a:ext>
            </a:extLst>
          </p:cNvPr>
          <p:cNvSpPr>
            <a:spLocks noGrp="1"/>
          </p:cNvSpPr>
          <p:nvPr>
            <p:ph type="body" sz="quarter" idx="17"/>
          </p:nvPr>
        </p:nvSpPr>
        <p:spPr>
          <a:xfrm>
            <a:off x="438993" y="6097177"/>
            <a:ext cx="9341700" cy="327462"/>
          </a:xfrm>
        </p:spPr>
        <p:txBody>
          <a:bodyPr/>
          <a:lstStyle/>
          <a:p>
            <a:r>
              <a:rPr lang="en-US" sz="900">
                <a:latin typeface="Barlow" panose="00000500000000000000" pitchFamily="2" charset="0"/>
              </a:rPr>
              <a:t>Base: All Adults aged 18+ years- 2,047 Apr ‘26, (Aug ‘25 2,002), Aug 24 2,504),  (Nov 23 N – 2,515, Nov 22 N – 2501)</a:t>
            </a:r>
          </a:p>
          <a:p>
            <a:r>
              <a:rPr lang="en-US" sz="900">
                <a:latin typeface="Barlow" panose="00000500000000000000" pitchFamily="2" charset="0"/>
              </a:rPr>
              <a:t>Q.9  How concerned are you personally about the protection of the rights of minorities (e.g. immigrants, LGBTQ, non-Irish ethnic groups, etc.) in Ireland today?</a:t>
            </a:r>
            <a:endParaRPr lang="en-IE" sz="900">
              <a:latin typeface="Barlow" panose="00000500000000000000" pitchFamily="2" charset="0"/>
            </a:endParaRPr>
          </a:p>
        </p:txBody>
      </p:sp>
      <p:sp>
        <p:nvSpPr>
          <p:cNvPr id="10" name="Right Brace 9">
            <a:extLst>
              <a:ext uri="{FF2B5EF4-FFF2-40B4-BE49-F238E27FC236}">
                <a16:creationId xmlns:a16="http://schemas.microsoft.com/office/drawing/2014/main" id="{4DD23F53-1594-7661-D21C-603C94FAC1FF}"/>
              </a:ext>
            </a:extLst>
          </p:cNvPr>
          <p:cNvSpPr/>
          <p:nvPr/>
        </p:nvSpPr>
        <p:spPr>
          <a:xfrm>
            <a:off x="2154873" y="2366540"/>
            <a:ext cx="310408" cy="1623853"/>
          </a:xfrm>
          <a:prstGeom prst="rightBrace">
            <a:avLst/>
          </a:prstGeom>
          <a:noFill/>
          <a:ln w="6350" cap="flat" cmpd="sng" algn="ctr">
            <a:solidFill>
              <a:srgbClr val="0000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sp>
        <p:nvSpPr>
          <p:cNvPr id="11" name="Right Brace 10">
            <a:extLst>
              <a:ext uri="{FF2B5EF4-FFF2-40B4-BE49-F238E27FC236}">
                <a16:creationId xmlns:a16="http://schemas.microsoft.com/office/drawing/2014/main" id="{77C5EBAD-E867-5C81-5BF1-94B10FBA2F89}"/>
              </a:ext>
            </a:extLst>
          </p:cNvPr>
          <p:cNvSpPr/>
          <p:nvPr/>
        </p:nvSpPr>
        <p:spPr>
          <a:xfrm>
            <a:off x="2154873" y="4946028"/>
            <a:ext cx="310408" cy="375995"/>
          </a:xfrm>
          <a:prstGeom prst="rightBrace">
            <a:avLst/>
          </a:prstGeom>
          <a:noFill/>
          <a:ln w="6350" cap="flat" cmpd="sng" algn="ctr">
            <a:solidFill>
              <a:srgbClr val="D61D6E"/>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graphicFrame>
        <p:nvGraphicFramePr>
          <p:cNvPr id="19" name="Table 18">
            <a:extLst>
              <a:ext uri="{FF2B5EF4-FFF2-40B4-BE49-F238E27FC236}">
                <a16:creationId xmlns:a16="http://schemas.microsoft.com/office/drawing/2014/main" id="{F02E478A-938D-0506-395E-CBD78C0E1E58}"/>
              </a:ext>
            </a:extLst>
          </p:cNvPr>
          <p:cNvGraphicFramePr>
            <a:graphicFrameLocks noGrp="1"/>
          </p:cNvGraphicFramePr>
          <p:nvPr>
            <p:extLst>
              <p:ext uri="{D42A27DB-BD31-4B8C-83A1-F6EECF244321}">
                <p14:modId xmlns:p14="http://schemas.microsoft.com/office/powerpoint/2010/main" val="3774274820"/>
              </p:ext>
            </p:extLst>
          </p:nvPr>
        </p:nvGraphicFramePr>
        <p:xfrm>
          <a:off x="52180" y="2362200"/>
          <a:ext cx="1361200" cy="2996565"/>
        </p:xfrm>
        <a:graphic>
          <a:graphicData uri="http://schemas.openxmlformats.org/drawingml/2006/table">
            <a:tbl>
              <a:tblPr/>
              <a:tblGrid>
                <a:gridCol w="1361200">
                  <a:extLst>
                    <a:ext uri="{9D8B030D-6E8A-4147-A177-3AD203B41FA5}">
                      <a16:colId xmlns:a16="http://schemas.microsoft.com/office/drawing/2014/main" val="2192328915"/>
                    </a:ext>
                  </a:extLst>
                </a:gridCol>
              </a:tblGrid>
              <a:tr h="4286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100" b="0" i="0" u="none" strike="noStrike">
                          <a:solidFill>
                            <a:schemeClr val="tx1"/>
                          </a:solidFill>
                          <a:effectLst/>
                          <a:latin typeface="Barlow" panose="00000500000000000000" pitchFamily="2" charset="0"/>
                          <a:cs typeface="Arial" panose="020B0604020202020204" pitchFamily="34" charset="0"/>
                        </a:rPr>
                        <a:t>Very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10763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100" b="0" i="0" u="none" strike="noStrike">
                          <a:solidFill>
                            <a:schemeClr val="tx1"/>
                          </a:solidFill>
                          <a:effectLst/>
                          <a:latin typeface="Barlow" panose="00000500000000000000" pitchFamily="2" charset="0"/>
                          <a:cs typeface="Arial" panose="020B0604020202020204" pitchFamily="34" charset="0"/>
                        </a:rPr>
                        <a:t>Fairly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9810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100" b="0" i="0" u="none" strike="noStrike">
                          <a:solidFill>
                            <a:schemeClr val="tx1"/>
                          </a:solidFill>
                          <a:effectLst/>
                          <a:latin typeface="Barlow" panose="00000500000000000000" pitchFamily="2" charset="0"/>
                          <a:cs typeface="Arial" panose="020B0604020202020204" pitchFamily="34" charset="0"/>
                        </a:rPr>
                        <a:t>No strong feelings either one way or another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7622617"/>
                  </a:ext>
                </a:extLst>
              </a:tr>
              <a:tr h="333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100" b="0" i="0" u="none" strike="noStrike">
                          <a:solidFill>
                            <a:schemeClr val="tx1"/>
                          </a:solidFill>
                          <a:effectLst/>
                          <a:latin typeface="Barlow" panose="00000500000000000000" pitchFamily="2" charset="0"/>
                          <a:cs typeface="Arial" panose="020B0604020202020204" pitchFamily="34" charset="0"/>
                        </a:rPr>
                        <a:t>Not very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1657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100" b="0" i="0" u="none" strike="noStrike">
                          <a:solidFill>
                            <a:schemeClr val="tx1"/>
                          </a:solidFill>
                          <a:effectLst/>
                          <a:latin typeface="Barlow" panose="00000500000000000000" pitchFamily="2" charset="0"/>
                          <a:cs typeface="Arial" panose="020B0604020202020204" pitchFamily="34" charset="0"/>
                        </a:rPr>
                        <a:t>Not at all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bl>
          </a:graphicData>
        </a:graphic>
      </p:graphicFrame>
      <p:graphicFrame>
        <p:nvGraphicFramePr>
          <p:cNvPr id="20" name="Chart 19">
            <a:extLst>
              <a:ext uri="{FF2B5EF4-FFF2-40B4-BE49-F238E27FC236}">
                <a16:creationId xmlns:a16="http://schemas.microsoft.com/office/drawing/2014/main" id="{7F10C7E2-1607-2469-D75E-C6DC2513B9DB}"/>
              </a:ext>
            </a:extLst>
          </p:cNvPr>
          <p:cNvGraphicFramePr/>
          <p:nvPr>
            <p:extLst>
              <p:ext uri="{D42A27DB-BD31-4B8C-83A1-F6EECF244321}">
                <p14:modId xmlns:p14="http://schemas.microsoft.com/office/powerpoint/2010/main" val="1687495611"/>
              </p:ext>
            </p:extLst>
          </p:nvPr>
        </p:nvGraphicFramePr>
        <p:xfrm>
          <a:off x="1187480" y="2182005"/>
          <a:ext cx="9769420" cy="3742400"/>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a:extLst>
              <a:ext uri="{FF2B5EF4-FFF2-40B4-BE49-F238E27FC236}">
                <a16:creationId xmlns:a16="http://schemas.microsoft.com/office/drawing/2014/main" id="{686E115E-D19A-8551-4BB9-EB577F320CD5}"/>
              </a:ext>
            </a:extLst>
          </p:cNvPr>
          <p:cNvSpPr txBox="1"/>
          <p:nvPr/>
        </p:nvSpPr>
        <p:spPr>
          <a:xfrm>
            <a:off x="2465281" y="3047661"/>
            <a:ext cx="1757247" cy="769441"/>
          </a:xfrm>
          <a:prstGeom prst="rect">
            <a:avLst/>
          </a:prstGeom>
          <a:noFill/>
        </p:spPr>
        <p:txBody>
          <a:bodyPr wrap="square">
            <a:spAutoFit/>
          </a:bodyPr>
          <a:lstStyle/>
          <a:p>
            <a:pPr defTabSz="457200"/>
            <a:r>
              <a:rPr lang="en-IE" sz="1100" b="1">
                <a:solidFill>
                  <a:srgbClr val="000000"/>
                </a:solidFill>
                <a:latin typeface="Barlow" panose="00000500000000000000" pitchFamily="2" charset="0"/>
                <a:cs typeface="Arial" panose="020B0604020202020204" pitchFamily="34" charset="0"/>
              </a:rPr>
              <a:t>NET (concern)</a:t>
            </a:r>
            <a:r>
              <a:rPr lang="en-IE" sz="1100">
                <a:solidFill>
                  <a:prstClr val="black"/>
                </a:solidFill>
                <a:latin typeface="Barlow" panose="00000500000000000000" pitchFamily="2" charset="0"/>
                <a:cs typeface="Arial" panose="020B0604020202020204" pitchFamily="34" charset="0"/>
              </a:rPr>
              <a:t> </a:t>
            </a:r>
          </a:p>
          <a:p>
            <a:pPr defTabSz="457200"/>
            <a:r>
              <a:rPr lang="en-IE" sz="1100" b="1">
                <a:solidFill>
                  <a:schemeClr val="accent4">
                    <a:lumMod val="75000"/>
                  </a:schemeClr>
                </a:solidFill>
                <a:latin typeface="Barlow" panose="00000500000000000000" pitchFamily="2" charset="0"/>
                <a:cs typeface="Arial" panose="020B0604020202020204" pitchFamily="34" charset="0"/>
              </a:rPr>
              <a:t>52%</a:t>
            </a:r>
          </a:p>
          <a:p>
            <a:pPr defTabSz="457200"/>
            <a:r>
              <a:rPr lang="en-IE" sz="1100" b="1">
                <a:solidFill>
                  <a:schemeClr val="accent4">
                    <a:lumMod val="75000"/>
                  </a:schemeClr>
                </a:solidFill>
                <a:latin typeface="Barlow" panose="00000500000000000000" pitchFamily="2" charset="0"/>
                <a:cs typeface="Arial" panose="020B0604020202020204" pitchFamily="34" charset="0"/>
              </a:rPr>
              <a:t>55% Dec ‘21</a:t>
            </a:r>
          </a:p>
          <a:p>
            <a:pPr defTabSz="457200"/>
            <a:r>
              <a:rPr lang="en-IE" sz="1100">
                <a:solidFill>
                  <a:prstClr val="black"/>
                </a:solidFill>
                <a:latin typeface="Barlow" panose="00000500000000000000" pitchFamily="2" charset="0"/>
                <a:cs typeface="Arial" panose="020B0604020202020204" pitchFamily="34" charset="0"/>
              </a:rPr>
              <a:t> </a:t>
            </a:r>
          </a:p>
        </p:txBody>
      </p:sp>
      <p:sp>
        <p:nvSpPr>
          <p:cNvPr id="39" name="TextBox 38">
            <a:extLst>
              <a:ext uri="{FF2B5EF4-FFF2-40B4-BE49-F238E27FC236}">
                <a16:creationId xmlns:a16="http://schemas.microsoft.com/office/drawing/2014/main" id="{C58E2B2B-9E2E-6CCA-5932-ECCCA7D80CE1}"/>
              </a:ext>
            </a:extLst>
          </p:cNvPr>
          <p:cNvSpPr txBox="1"/>
          <p:nvPr/>
        </p:nvSpPr>
        <p:spPr>
          <a:xfrm>
            <a:off x="2515308" y="4925412"/>
            <a:ext cx="2098539" cy="415498"/>
          </a:xfrm>
          <a:prstGeom prst="rect">
            <a:avLst/>
          </a:prstGeom>
          <a:noFill/>
        </p:spPr>
        <p:txBody>
          <a:bodyPr wrap="square">
            <a:spAutoFit/>
          </a:bodyPr>
          <a:lstStyle/>
          <a:p>
            <a:pPr defTabSz="457200"/>
            <a:r>
              <a:rPr lang="en-IE" sz="1050" b="1">
                <a:solidFill>
                  <a:srgbClr val="000000"/>
                </a:solidFill>
                <a:latin typeface="Barlow" panose="00000500000000000000" pitchFamily="2" charset="0"/>
                <a:cs typeface="Arial" panose="020B0604020202020204" pitchFamily="34" charset="0"/>
              </a:rPr>
              <a:t>NET </a:t>
            </a:r>
          </a:p>
          <a:p>
            <a:pPr defTabSz="457200"/>
            <a:r>
              <a:rPr lang="en-IE" sz="1050" b="1">
                <a:solidFill>
                  <a:schemeClr val="accent5">
                    <a:lumMod val="50000"/>
                  </a:schemeClr>
                </a:solidFill>
                <a:latin typeface="Barlow" panose="00000500000000000000" pitchFamily="2" charset="0"/>
                <a:cs typeface="Arial" panose="020B0604020202020204" pitchFamily="34" charset="0"/>
              </a:rPr>
              <a:t>16%</a:t>
            </a:r>
          </a:p>
        </p:txBody>
      </p:sp>
      <p:sp>
        <p:nvSpPr>
          <p:cNvPr id="4" name="Right Brace 3">
            <a:extLst>
              <a:ext uri="{FF2B5EF4-FFF2-40B4-BE49-F238E27FC236}">
                <a16:creationId xmlns:a16="http://schemas.microsoft.com/office/drawing/2014/main" id="{9DFC4039-05D4-DBE7-96AA-8DBE0B5CB4A9}"/>
              </a:ext>
            </a:extLst>
          </p:cNvPr>
          <p:cNvSpPr/>
          <p:nvPr/>
        </p:nvSpPr>
        <p:spPr>
          <a:xfrm>
            <a:off x="4242985" y="2388970"/>
            <a:ext cx="310408" cy="1623853"/>
          </a:xfrm>
          <a:prstGeom prst="rightBrace">
            <a:avLst/>
          </a:prstGeom>
          <a:noFill/>
          <a:ln w="6350" cap="flat" cmpd="sng" algn="ctr">
            <a:solidFill>
              <a:srgbClr val="0000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sp>
        <p:nvSpPr>
          <p:cNvPr id="8" name="Right Brace 7">
            <a:extLst>
              <a:ext uri="{FF2B5EF4-FFF2-40B4-BE49-F238E27FC236}">
                <a16:creationId xmlns:a16="http://schemas.microsoft.com/office/drawing/2014/main" id="{517F8FC1-18DE-3DBE-C535-3EBC357F130F}"/>
              </a:ext>
            </a:extLst>
          </p:cNvPr>
          <p:cNvSpPr/>
          <p:nvPr/>
        </p:nvSpPr>
        <p:spPr>
          <a:xfrm>
            <a:off x="4307859" y="4852295"/>
            <a:ext cx="245534" cy="498057"/>
          </a:xfrm>
          <a:prstGeom prst="rightBrace">
            <a:avLst/>
          </a:prstGeom>
          <a:noFill/>
          <a:ln w="6350" cap="flat" cmpd="sng" algn="ctr">
            <a:solidFill>
              <a:srgbClr val="D61D6E"/>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1D2FE409-7402-BB61-0B49-D7E6A8E44A48}"/>
              </a:ext>
            </a:extLst>
          </p:cNvPr>
          <p:cNvSpPr txBox="1"/>
          <p:nvPr/>
        </p:nvSpPr>
        <p:spPr>
          <a:xfrm>
            <a:off x="4544561" y="3018535"/>
            <a:ext cx="1757247" cy="600164"/>
          </a:xfrm>
          <a:prstGeom prst="rect">
            <a:avLst/>
          </a:prstGeom>
          <a:noFill/>
        </p:spPr>
        <p:txBody>
          <a:bodyPr wrap="square">
            <a:spAutoFit/>
          </a:bodyPr>
          <a:lstStyle/>
          <a:p>
            <a:pPr defTabSz="457200"/>
            <a:r>
              <a:rPr lang="en-IE" sz="1100" b="1">
                <a:solidFill>
                  <a:srgbClr val="000000"/>
                </a:solidFill>
                <a:latin typeface="Barlow" panose="00000500000000000000" pitchFamily="2" charset="0"/>
                <a:cs typeface="Arial" panose="020B0604020202020204" pitchFamily="34" charset="0"/>
              </a:rPr>
              <a:t>NET (concern)</a:t>
            </a:r>
            <a:r>
              <a:rPr lang="en-IE" sz="1100">
                <a:solidFill>
                  <a:prstClr val="black"/>
                </a:solidFill>
                <a:latin typeface="Barlow" panose="00000500000000000000" pitchFamily="2" charset="0"/>
                <a:cs typeface="Arial" panose="020B0604020202020204" pitchFamily="34" charset="0"/>
              </a:rPr>
              <a:t> </a:t>
            </a:r>
          </a:p>
          <a:p>
            <a:pPr defTabSz="457200"/>
            <a:r>
              <a:rPr lang="en-IE" sz="1100" b="1">
                <a:solidFill>
                  <a:schemeClr val="accent4">
                    <a:lumMod val="75000"/>
                  </a:schemeClr>
                </a:solidFill>
                <a:latin typeface="Barlow" panose="00000500000000000000" pitchFamily="2" charset="0"/>
                <a:cs typeface="Arial" panose="020B0604020202020204" pitchFamily="34" charset="0"/>
              </a:rPr>
              <a:t>53%</a:t>
            </a:r>
          </a:p>
          <a:p>
            <a:pPr defTabSz="457200"/>
            <a:r>
              <a:rPr lang="en-IE" sz="1100">
                <a:solidFill>
                  <a:prstClr val="black"/>
                </a:solidFill>
                <a:latin typeface="Barlow" panose="00000500000000000000" pitchFamily="2" charset="0"/>
                <a:cs typeface="Arial" panose="020B0604020202020204" pitchFamily="34" charset="0"/>
              </a:rPr>
              <a:t> </a:t>
            </a:r>
          </a:p>
        </p:txBody>
      </p:sp>
      <p:sp>
        <p:nvSpPr>
          <p:cNvPr id="13" name="TextBox 12">
            <a:extLst>
              <a:ext uri="{FF2B5EF4-FFF2-40B4-BE49-F238E27FC236}">
                <a16:creationId xmlns:a16="http://schemas.microsoft.com/office/drawing/2014/main" id="{789D6436-8D3C-C018-31AB-FC83F6F0985B}"/>
              </a:ext>
            </a:extLst>
          </p:cNvPr>
          <p:cNvSpPr txBox="1"/>
          <p:nvPr/>
        </p:nvSpPr>
        <p:spPr>
          <a:xfrm>
            <a:off x="4553393" y="4897510"/>
            <a:ext cx="2098539" cy="415498"/>
          </a:xfrm>
          <a:prstGeom prst="rect">
            <a:avLst/>
          </a:prstGeom>
          <a:noFill/>
        </p:spPr>
        <p:txBody>
          <a:bodyPr wrap="square">
            <a:spAutoFit/>
          </a:bodyPr>
          <a:lstStyle/>
          <a:p>
            <a:pPr defTabSz="457200"/>
            <a:r>
              <a:rPr lang="en-IE" sz="1050" b="1">
                <a:solidFill>
                  <a:srgbClr val="000000"/>
                </a:solidFill>
              </a:rPr>
              <a:t>NET </a:t>
            </a:r>
          </a:p>
          <a:p>
            <a:pPr defTabSz="457200"/>
            <a:r>
              <a:rPr lang="en-IE" sz="1050" b="1">
                <a:solidFill>
                  <a:srgbClr val="C00000"/>
                </a:solidFill>
              </a:rPr>
              <a:t>19%</a:t>
            </a:r>
          </a:p>
        </p:txBody>
      </p:sp>
      <p:sp>
        <p:nvSpPr>
          <p:cNvPr id="24" name="TextBox 23">
            <a:extLst>
              <a:ext uri="{FF2B5EF4-FFF2-40B4-BE49-F238E27FC236}">
                <a16:creationId xmlns:a16="http://schemas.microsoft.com/office/drawing/2014/main" id="{BA3A985F-8A2B-C85D-B751-3DA5F176741F}"/>
              </a:ext>
            </a:extLst>
          </p:cNvPr>
          <p:cNvSpPr txBox="1"/>
          <p:nvPr/>
        </p:nvSpPr>
        <p:spPr>
          <a:xfrm>
            <a:off x="6715079" y="3018196"/>
            <a:ext cx="1264546" cy="600164"/>
          </a:xfrm>
          <a:prstGeom prst="rect">
            <a:avLst/>
          </a:prstGeom>
          <a:noFill/>
        </p:spPr>
        <p:txBody>
          <a:bodyPr wrap="square">
            <a:spAutoFit/>
          </a:bodyPr>
          <a:lstStyle/>
          <a:p>
            <a:pPr defTabSz="457200"/>
            <a:r>
              <a:rPr lang="en-IE" sz="1100" b="1">
                <a:solidFill>
                  <a:srgbClr val="000000"/>
                </a:solidFill>
                <a:latin typeface="Barlow" panose="00000500000000000000" pitchFamily="2" charset="0"/>
                <a:cs typeface="Arial" panose="020B0604020202020204" pitchFamily="34" charset="0"/>
              </a:rPr>
              <a:t>NET (concern)</a:t>
            </a:r>
            <a:r>
              <a:rPr lang="en-IE" sz="1100">
                <a:solidFill>
                  <a:prstClr val="black"/>
                </a:solidFill>
                <a:latin typeface="Barlow" panose="00000500000000000000" pitchFamily="2" charset="0"/>
                <a:cs typeface="Arial" panose="020B0604020202020204" pitchFamily="34" charset="0"/>
              </a:rPr>
              <a:t> </a:t>
            </a:r>
          </a:p>
          <a:p>
            <a:pPr defTabSz="457200"/>
            <a:r>
              <a:rPr lang="en-IE" sz="1100" b="1">
                <a:solidFill>
                  <a:schemeClr val="accent4">
                    <a:lumMod val="75000"/>
                  </a:schemeClr>
                </a:solidFill>
                <a:latin typeface="Barlow" panose="00000500000000000000" pitchFamily="2" charset="0"/>
                <a:cs typeface="Arial" panose="020B0604020202020204" pitchFamily="34" charset="0"/>
              </a:rPr>
              <a:t>54%</a:t>
            </a:r>
          </a:p>
          <a:p>
            <a:pPr defTabSz="457200"/>
            <a:r>
              <a:rPr lang="en-IE" sz="1100">
                <a:solidFill>
                  <a:prstClr val="black"/>
                </a:solidFill>
                <a:latin typeface="Barlow" panose="00000500000000000000" pitchFamily="2" charset="0"/>
                <a:cs typeface="Arial" panose="020B0604020202020204" pitchFamily="34" charset="0"/>
              </a:rPr>
              <a:t> </a:t>
            </a:r>
          </a:p>
        </p:txBody>
      </p:sp>
      <p:sp>
        <p:nvSpPr>
          <p:cNvPr id="25" name="TextBox 24">
            <a:extLst>
              <a:ext uri="{FF2B5EF4-FFF2-40B4-BE49-F238E27FC236}">
                <a16:creationId xmlns:a16="http://schemas.microsoft.com/office/drawing/2014/main" id="{0F6830FB-E4B6-2AE7-CD40-31201E13B0CC}"/>
              </a:ext>
            </a:extLst>
          </p:cNvPr>
          <p:cNvSpPr txBox="1"/>
          <p:nvPr/>
        </p:nvSpPr>
        <p:spPr>
          <a:xfrm>
            <a:off x="6715660" y="4797176"/>
            <a:ext cx="693058" cy="415498"/>
          </a:xfrm>
          <a:prstGeom prst="rect">
            <a:avLst/>
          </a:prstGeom>
          <a:noFill/>
        </p:spPr>
        <p:txBody>
          <a:bodyPr wrap="square">
            <a:spAutoFit/>
          </a:bodyPr>
          <a:lstStyle/>
          <a:p>
            <a:pPr defTabSz="457200"/>
            <a:r>
              <a:rPr lang="en-IE" sz="1050" b="1">
                <a:solidFill>
                  <a:srgbClr val="000000"/>
                </a:solidFill>
              </a:rPr>
              <a:t>NET </a:t>
            </a:r>
          </a:p>
          <a:p>
            <a:pPr defTabSz="457200"/>
            <a:r>
              <a:rPr lang="en-IE" sz="1050" b="1">
                <a:solidFill>
                  <a:srgbClr val="C00000"/>
                </a:solidFill>
              </a:rPr>
              <a:t>18%</a:t>
            </a:r>
          </a:p>
        </p:txBody>
      </p:sp>
      <p:sp>
        <p:nvSpPr>
          <p:cNvPr id="28" name="Right Brace 27">
            <a:extLst>
              <a:ext uri="{FF2B5EF4-FFF2-40B4-BE49-F238E27FC236}">
                <a16:creationId xmlns:a16="http://schemas.microsoft.com/office/drawing/2014/main" id="{A7B792A1-DC5F-FBFC-9E09-FD6614372094}"/>
              </a:ext>
            </a:extLst>
          </p:cNvPr>
          <p:cNvSpPr/>
          <p:nvPr/>
        </p:nvSpPr>
        <p:spPr>
          <a:xfrm>
            <a:off x="6353351" y="2318695"/>
            <a:ext cx="310408" cy="1623853"/>
          </a:xfrm>
          <a:prstGeom prst="rightBrace">
            <a:avLst/>
          </a:prstGeom>
          <a:noFill/>
          <a:ln w="6350" cap="flat" cmpd="sng" algn="ctr">
            <a:solidFill>
              <a:srgbClr val="0000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sp>
        <p:nvSpPr>
          <p:cNvPr id="29" name="Right Brace 28">
            <a:extLst>
              <a:ext uri="{FF2B5EF4-FFF2-40B4-BE49-F238E27FC236}">
                <a16:creationId xmlns:a16="http://schemas.microsoft.com/office/drawing/2014/main" id="{17ED4184-A6B9-0E9C-AB35-A880C2F18CC4}"/>
              </a:ext>
            </a:extLst>
          </p:cNvPr>
          <p:cNvSpPr/>
          <p:nvPr/>
        </p:nvSpPr>
        <p:spPr>
          <a:xfrm>
            <a:off x="6427257" y="4755897"/>
            <a:ext cx="245534" cy="498057"/>
          </a:xfrm>
          <a:prstGeom prst="rightBrace">
            <a:avLst/>
          </a:prstGeom>
          <a:noFill/>
          <a:ln w="6350" cap="flat" cmpd="sng" algn="ctr">
            <a:solidFill>
              <a:srgbClr val="D61D6E"/>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E8CEC57E-0F1B-265E-51A1-E80622078C5C}"/>
              </a:ext>
            </a:extLst>
          </p:cNvPr>
          <p:cNvSpPr txBox="1"/>
          <p:nvPr/>
        </p:nvSpPr>
        <p:spPr>
          <a:xfrm>
            <a:off x="8830411" y="3050854"/>
            <a:ext cx="1168839" cy="600164"/>
          </a:xfrm>
          <a:prstGeom prst="rect">
            <a:avLst/>
          </a:prstGeom>
          <a:noFill/>
        </p:spPr>
        <p:txBody>
          <a:bodyPr wrap="square">
            <a:spAutoFit/>
          </a:bodyPr>
          <a:lstStyle/>
          <a:p>
            <a:pPr defTabSz="457200"/>
            <a:r>
              <a:rPr lang="en-IE" sz="1100" b="1">
                <a:solidFill>
                  <a:srgbClr val="000000"/>
                </a:solidFill>
                <a:latin typeface="Barlow" panose="00000500000000000000" pitchFamily="2" charset="0"/>
                <a:cs typeface="Arial" panose="020B0604020202020204" pitchFamily="34" charset="0"/>
              </a:rPr>
              <a:t>NET (concern)</a:t>
            </a:r>
            <a:r>
              <a:rPr lang="en-IE" sz="1100">
                <a:solidFill>
                  <a:prstClr val="black"/>
                </a:solidFill>
                <a:latin typeface="Barlow" panose="00000500000000000000" pitchFamily="2" charset="0"/>
                <a:cs typeface="Arial" panose="020B0604020202020204" pitchFamily="34" charset="0"/>
              </a:rPr>
              <a:t> </a:t>
            </a:r>
          </a:p>
          <a:p>
            <a:pPr defTabSz="457200"/>
            <a:r>
              <a:rPr lang="en-IE" sz="1100" b="1">
                <a:solidFill>
                  <a:schemeClr val="accent4">
                    <a:lumMod val="75000"/>
                  </a:schemeClr>
                </a:solidFill>
                <a:latin typeface="Barlow" panose="00000500000000000000" pitchFamily="2" charset="0"/>
                <a:cs typeface="Arial" panose="020B0604020202020204" pitchFamily="34" charset="0"/>
              </a:rPr>
              <a:t>49%</a:t>
            </a:r>
          </a:p>
          <a:p>
            <a:pPr defTabSz="457200"/>
            <a:r>
              <a:rPr lang="en-IE" sz="1100">
                <a:solidFill>
                  <a:prstClr val="black"/>
                </a:solidFill>
                <a:latin typeface="Barlow" panose="00000500000000000000" pitchFamily="2" charset="0"/>
                <a:cs typeface="Arial" panose="020B0604020202020204" pitchFamily="34" charset="0"/>
              </a:rPr>
              <a:t> </a:t>
            </a:r>
          </a:p>
        </p:txBody>
      </p:sp>
      <p:sp>
        <p:nvSpPr>
          <p:cNvPr id="6" name="TextBox 5">
            <a:extLst>
              <a:ext uri="{FF2B5EF4-FFF2-40B4-BE49-F238E27FC236}">
                <a16:creationId xmlns:a16="http://schemas.microsoft.com/office/drawing/2014/main" id="{0B58922C-1638-8F4B-7122-C9C586A354C4}"/>
              </a:ext>
            </a:extLst>
          </p:cNvPr>
          <p:cNvSpPr txBox="1"/>
          <p:nvPr/>
        </p:nvSpPr>
        <p:spPr>
          <a:xfrm>
            <a:off x="8830992" y="4829834"/>
            <a:ext cx="693058" cy="415498"/>
          </a:xfrm>
          <a:prstGeom prst="rect">
            <a:avLst/>
          </a:prstGeom>
          <a:noFill/>
        </p:spPr>
        <p:txBody>
          <a:bodyPr wrap="square">
            <a:spAutoFit/>
          </a:bodyPr>
          <a:lstStyle/>
          <a:p>
            <a:pPr defTabSz="457200"/>
            <a:r>
              <a:rPr lang="en-IE" sz="1050" b="1">
                <a:solidFill>
                  <a:srgbClr val="000000"/>
                </a:solidFill>
              </a:rPr>
              <a:t>NET </a:t>
            </a:r>
          </a:p>
          <a:p>
            <a:pPr defTabSz="457200"/>
            <a:r>
              <a:rPr lang="en-IE" sz="1050" b="1">
                <a:solidFill>
                  <a:srgbClr val="C00000"/>
                </a:solidFill>
              </a:rPr>
              <a:t>20%</a:t>
            </a:r>
          </a:p>
        </p:txBody>
      </p:sp>
      <p:sp>
        <p:nvSpPr>
          <p:cNvPr id="16" name="Right Brace 15">
            <a:extLst>
              <a:ext uri="{FF2B5EF4-FFF2-40B4-BE49-F238E27FC236}">
                <a16:creationId xmlns:a16="http://schemas.microsoft.com/office/drawing/2014/main" id="{5CC5E0BD-BD79-9FAE-1F10-482623A46305}"/>
              </a:ext>
            </a:extLst>
          </p:cNvPr>
          <p:cNvSpPr/>
          <p:nvPr/>
        </p:nvSpPr>
        <p:spPr>
          <a:xfrm>
            <a:off x="8468683" y="2351353"/>
            <a:ext cx="310408" cy="1465749"/>
          </a:xfrm>
          <a:prstGeom prst="rightBrace">
            <a:avLst/>
          </a:prstGeom>
          <a:noFill/>
          <a:ln w="6350" cap="flat" cmpd="sng" algn="ctr">
            <a:solidFill>
              <a:srgbClr val="0000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sp>
        <p:nvSpPr>
          <p:cNvPr id="17" name="Right Brace 16">
            <a:extLst>
              <a:ext uri="{FF2B5EF4-FFF2-40B4-BE49-F238E27FC236}">
                <a16:creationId xmlns:a16="http://schemas.microsoft.com/office/drawing/2014/main" id="{D0BCB443-E6F6-EDB9-2A2C-A2B3D67468E9}"/>
              </a:ext>
            </a:extLst>
          </p:cNvPr>
          <p:cNvSpPr/>
          <p:nvPr/>
        </p:nvSpPr>
        <p:spPr>
          <a:xfrm>
            <a:off x="8542589" y="4788555"/>
            <a:ext cx="245534" cy="498057"/>
          </a:xfrm>
          <a:prstGeom prst="rightBrace">
            <a:avLst/>
          </a:prstGeom>
          <a:noFill/>
          <a:ln w="6350" cap="flat" cmpd="sng" algn="ctr">
            <a:solidFill>
              <a:srgbClr val="D61D6E"/>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graphicFrame>
        <p:nvGraphicFramePr>
          <p:cNvPr id="23" name="Table 22">
            <a:extLst>
              <a:ext uri="{FF2B5EF4-FFF2-40B4-BE49-F238E27FC236}">
                <a16:creationId xmlns:a16="http://schemas.microsoft.com/office/drawing/2014/main" id="{3CCF383A-4FFE-C707-4853-9722717B5AEC}"/>
              </a:ext>
            </a:extLst>
          </p:cNvPr>
          <p:cNvGraphicFramePr>
            <a:graphicFrameLocks noGrp="1"/>
          </p:cNvGraphicFramePr>
          <p:nvPr>
            <p:extLst>
              <p:ext uri="{D42A27DB-BD31-4B8C-83A1-F6EECF244321}">
                <p14:modId xmlns:p14="http://schemas.microsoft.com/office/powerpoint/2010/main" val="3059650447"/>
              </p:ext>
            </p:extLst>
          </p:nvPr>
        </p:nvGraphicFramePr>
        <p:xfrm>
          <a:off x="1413380" y="1673822"/>
          <a:ext cx="9248049" cy="474880"/>
        </p:xfrm>
        <a:graphic>
          <a:graphicData uri="http://schemas.openxmlformats.org/drawingml/2006/table">
            <a:tbl>
              <a:tblPr>
                <a:tableStyleId>{5C22544A-7EE6-4342-B048-85BDC9FD1C3A}</a:tableStyleId>
              </a:tblPr>
              <a:tblGrid>
                <a:gridCol w="1027561">
                  <a:extLst>
                    <a:ext uri="{9D8B030D-6E8A-4147-A177-3AD203B41FA5}">
                      <a16:colId xmlns:a16="http://schemas.microsoft.com/office/drawing/2014/main" val="432057250"/>
                    </a:ext>
                  </a:extLst>
                </a:gridCol>
                <a:gridCol w="1027561">
                  <a:extLst>
                    <a:ext uri="{9D8B030D-6E8A-4147-A177-3AD203B41FA5}">
                      <a16:colId xmlns:a16="http://schemas.microsoft.com/office/drawing/2014/main" val="310742991"/>
                    </a:ext>
                  </a:extLst>
                </a:gridCol>
                <a:gridCol w="1027561">
                  <a:extLst>
                    <a:ext uri="{9D8B030D-6E8A-4147-A177-3AD203B41FA5}">
                      <a16:colId xmlns:a16="http://schemas.microsoft.com/office/drawing/2014/main" val="1080360407"/>
                    </a:ext>
                  </a:extLst>
                </a:gridCol>
                <a:gridCol w="1027561">
                  <a:extLst>
                    <a:ext uri="{9D8B030D-6E8A-4147-A177-3AD203B41FA5}">
                      <a16:colId xmlns:a16="http://schemas.microsoft.com/office/drawing/2014/main" val="3238095635"/>
                    </a:ext>
                  </a:extLst>
                </a:gridCol>
                <a:gridCol w="1027561">
                  <a:extLst>
                    <a:ext uri="{9D8B030D-6E8A-4147-A177-3AD203B41FA5}">
                      <a16:colId xmlns:a16="http://schemas.microsoft.com/office/drawing/2014/main" val="3052726369"/>
                    </a:ext>
                  </a:extLst>
                </a:gridCol>
                <a:gridCol w="1027561">
                  <a:extLst>
                    <a:ext uri="{9D8B030D-6E8A-4147-A177-3AD203B41FA5}">
                      <a16:colId xmlns:a16="http://schemas.microsoft.com/office/drawing/2014/main" val="1843971383"/>
                    </a:ext>
                  </a:extLst>
                </a:gridCol>
                <a:gridCol w="1027561">
                  <a:extLst>
                    <a:ext uri="{9D8B030D-6E8A-4147-A177-3AD203B41FA5}">
                      <a16:colId xmlns:a16="http://schemas.microsoft.com/office/drawing/2014/main" val="363463608"/>
                    </a:ext>
                  </a:extLst>
                </a:gridCol>
                <a:gridCol w="1027561">
                  <a:extLst>
                    <a:ext uri="{9D8B030D-6E8A-4147-A177-3AD203B41FA5}">
                      <a16:colId xmlns:a16="http://schemas.microsoft.com/office/drawing/2014/main" val="3608731353"/>
                    </a:ext>
                  </a:extLst>
                </a:gridCol>
                <a:gridCol w="1027561">
                  <a:extLst>
                    <a:ext uri="{9D8B030D-6E8A-4147-A177-3AD203B41FA5}">
                      <a16:colId xmlns:a16="http://schemas.microsoft.com/office/drawing/2014/main" val="1251263775"/>
                    </a:ext>
                  </a:extLst>
                </a:gridCol>
              </a:tblGrid>
              <a:tr h="242286">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‘25</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April  ‘26</a:t>
                      </a:r>
                      <a:endParaRPr lang="en-IE" sz="1400" b="1"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567589872"/>
                  </a:ext>
                </a:extLst>
              </a:tr>
            </a:tbl>
          </a:graphicData>
        </a:graphic>
      </p:graphicFrame>
      <p:sp>
        <p:nvSpPr>
          <p:cNvPr id="26" name="TextBox 25">
            <a:extLst>
              <a:ext uri="{FF2B5EF4-FFF2-40B4-BE49-F238E27FC236}">
                <a16:creationId xmlns:a16="http://schemas.microsoft.com/office/drawing/2014/main" id="{166D7CEF-2F74-ECF5-3BD2-BE377D5D3010}"/>
              </a:ext>
            </a:extLst>
          </p:cNvPr>
          <p:cNvSpPr txBox="1"/>
          <p:nvPr/>
        </p:nvSpPr>
        <p:spPr>
          <a:xfrm>
            <a:off x="10988454" y="2775109"/>
            <a:ext cx="1168839" cy="600164"/>
          </a:xfrm>
          <a:prstGeom prst="rect">
            <a:avLst/>
          </a:prstGeom>
          <a:noFill/>
        </p:spPr>
        <p:txBody>
          <a:bodyPr wrap="square">
            <a:spAutoFit/>
          </a:bodyPr>
          <a:lstStyle/>
          <a:p>
            <a:pPr defTabSz="457200"/>
            <a:r>
              <a:rPr lang="en-IE" sz="1100" b="1">
                <a:solidFill>
                  <a:srgbClr val="000000"/>
                </a:solidFill>
                <a:latin typeface="Barlow" panose="00000500000000000000" pitchFamily="2" charset="0"/>
                <a:cs typeface="Arial" panose="020B0604020202020204" pitchFamily="34" charset="0"/>
              </a:rPr>
              <a:t>NET (concern)</a:t>
            </a:r>
            <a:r>
              <a:rPr lang="en-IE" sz="1100">
                <a:solidFill>
                  <a:prstClr val="black"/>
                </a:solidFill>
                <a:latin typeface="Barlow" panose="00000500000000000000" pitchFamily="2" charset="0"/>
                <a:cs typeface="Arial" panose="020B0604020202020204" pitchFamily="34" charset="0"/>
              </a:rPr>
              <a:t> </a:t>
            </a:r>
          </a:p>
          <a:p>
            <a:pPr defTabSz="457200"/>
            <a:r>
              <a:rPr lang="en-IE" sz="1100" b="1">
                <a:solidFill>
                  <a:schemeClr val="accent4">
                    <a:lumMod val="75000"/>
                  </a:schemeClr>
                </a:solidFill>
                <a:latin typeface="Barlow" panose="00000500000000000000" pitchFamily="2" charset="0"/>
                <a:cs typeface="Arial" panose="020B0604020202020204" pitchFamily="34" charset="0"/>
              </a:rPr>
              <a:t>47%</a:t>
            </a:r>
          </a:p>
          <a:p>
            <a:pPr defTabSz="457200"/>
            <a:r>
              <a:rPr lang="en-IE" sz="1100">
                <a:solidFill>
                  <a:prstClr val="black"/>
                </a:solidFill>
                <a:latin typeface="Barlow" panose="00000500000000000000" pitchFamily="2" charset="0"/>
                <a:cs typeface="Arial" panose="020B0604020202020204" pitchFamily="34" charset="0"/>
              </a:rPr>
              <a:t> </a:t>
            </a:r>
          </a:p>
        </p:txBody>
      </p:sp>
      <p:sp>
        <p:nvSpPr>
          <p:cNvPr id="30" name="TextBox 29">
            <a:extLst>
              <a:ext uri="{FF2B5EF4-FFF2-40B4-BE49-F238E27FC236}">
                <a16:creationId xmlns:a16="http://schemas.microsoft.com/office/drawing/2014/main" id="{14C73DCF-312B-9EDC-74F4-6D8A1F266D17}"/>
              </a:ext>
            </a:extLst>
          </p:cNvPr>
          <p:cNvSpPr txBox="1"/>
          <p:nvPr/>
        </p:nvSpPr>
        <p:spPr>
          <a:xfrm>
            <a:off x="11001507" y="4797176"/>
            <a:ext cx="693058" cy="415498"/>
          </a:xfrm>
          <a:prstGeom prst="rect">
            <a:avLst/>
          </a:prstGeom>
          <a:noFill/>
        </p:spPr>
        <p:txBody>
          <a:bodyPr wrap="square">
            <a:spAutoFit/>
          </a:bodyPr>
          <a:lstStyle/>
          <a:p>
            <a:pPr defTabSz="457200"/>
            <a:r>
              <a:rPr lang="en-IE" sz="1050" b="1">
                <a:solidFill>
                  <a:srgbClr val="000000"/>
                </a:solidFill>
              </a:rPr>
              <a:t>NET </a:t>
            </a:r>
          </a:p>
          <a:p>
            <a:pPr defTabSz="457200"/>
            <a:r>
              <a:rPr lang="en-IE" sz="1050" b="1">
                <a:solidFill>
                  <a:srgbClr val="C00000"/>
                </a:solidFill>
              </a:rPr>
              <a:t>23%</a:t>
            </a:r>
          </a:p>
        </p:txBody>
      </p:sp>
      <p:sp>
        <p:nvSpPr>
          <p:cNvPr id="31" name="Right Brace 30">
            <a:extLst>
              <a:ext uri="{FF2B5EF4-FFF2-40B4-BE49-F238E27FC236}">
                <a16:creationId xmlns:a16="http://schemas.microsoft.com/office/drawing/2014/main" id="{4A52B913-D03E-1196-C5BA-1D525D914AE4}"/>
              </a:ext>
            </a:extLst>
          </p:cNvPr>
          <p:cNvSpPr/>
          <p:nvPr/>
        </p:nvSpPr>
        <p:spPr>
          <a:xfrm>
            <a:off x="10639198" y="2318695"/>
            <a:ext cx="310408" cy="1412057"/>
          </a:xfrm>
          <a:prstGeom prst="rightBrace">
            <a:avLst/>
          </a:prstGeom>
          <a:noFill/>
          <a:ln w="6350" cap="flat" cmpd="sng" algn="ctr">
            <a:solidFill>
              <a:srgbClr val="0000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sp>
        <p:nvSpPr>
          <p:cNvPr id="32" name="Right Brace 31">
            <a:extLst>
              <a:ext uri="{FF2B5EF4-FFF2-40B4-BE49-F238E27FC236}">
                <a16:creationId xmlns:a16="http://schemas.microsoft.com/office/drawing/2014/main" id="{BEB53AE3-F25A-5E59-7EBF-92157DE90DF5}"/>
              </a:ext>
            </a:extLst>
          </p:cNvPr>
          <p:cNvSpPr/>
          <p:nvPr/>
        </p:nvSpPr>
        <p:spPr>
          <a:xfrm>
            <a:off x="10713104" y="4755897"/>
            <a:ext cx="245534" cy="498057"/>
          </a:xfrm>
          <a:prstGeom prst="rightBrace">
            <a:avLst/>
          </a:prstGeom>
          <a:noFill/>
          <a:ln w="6350" cap="flat" cmpd="sng" algn="ctr">
            <a:solidFill>
              <a:srgbClr val="D61D6E"/>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spTree>
    <p:extLst>
      <p:ext uri="{BB962C8B-B14F-4D97-AF65-F5344CB8AC3E}">
        <p14:creationId xmlns:p14="http://schemas.microsoft.com/office/powerpoint/2010/main" val="4039927086"/>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50000" y="77927"/>
            <a:ext cx="11285432" cy="715669"/>
          </a:xfrm>
        </p:spPr>
        <p:txBody>
          <a:bodyPr lIns="91440" tIns="45720" rIns="91440" bIns="45720" anchor="t">
            <a:normAutofit fontScale="90000"/>
          </a:bodyPr>
          <a:lstStyle/>
          <a:p>
            <a:br>
              <a:rPr lang="en-US"/>
            </a:br>
            <a:r>
              <a:rPr lang="en-US"/>
              <a:t>Level of concern around protection of human rights of minorities x segments</a:t>
            </a:r>
            <a:endParaRPr lang="en-IE"/>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456568" y="746781"/>
            <a:ext cx="11285432" cy="506078"/>
          </a:xfrm>
        </p:spPr>
        <p:txBody>
          <a:bodyPr lIns="91440" tIns="45720" rIns="91440" bIns="45720" anchor="t">
            <a:noAutofit/>
          </a:bodyPr>
          <a:lstStyle/>
          <a:p>
            <a:r>
              <a:rPr lang="en-US" sz="1400"/>
              <a:t>Community Champions and Global Citizens continue to show higher levels of concern. Levels of concern among Disengaged, </a:t>
            </a:r>
            <a:r>
              <a:rPr lang="en-US" sz="1400" err="1"/>
              <a:t>Empathisers</a:t>
            </a:r>
            <a:r>
              <a:rPr lang="en-US" sz="1400"/>
              <a:t>, and Pragmatists have declined to the lowest levels recorded.</a:t>
            </a:r>
            <a:endParaRPr lang="en-IE" sz="1400"/>
          </a:p>
        </p:txBody>
      </p:sp>
      <p:sp>
        <p:nvSpPr>
          <p:cNvPr id="9" name="Text Placeholder 8">
            <a:extLst>
              <a:ext uri="{FF2B5EF4-FFF2-40B4-BE49-F238E27FC236}">
                <a16:creationId xmlns:a16="http://schemas.microsoft.com/office/drawing/2014/main" id="{941ECB62-FA50-3FE1-8C73-687A9113BAFA}"/>
              </a:ext>
            </a:extLst>
          </p:cNvPr>
          <p:cNvSpPr>
            <a:spLocks noGrp="1"/>
          </p:cNvSpPr>
          <p:nvPr>
            <p:ph type="body" sz="quarter" idx="17"/>
          </p:nvPr>
        </p:nvSpPr>
        <p:spPr>
          <a:xfrm>
            <a:off x="456568" y="6140169"/>
            <a:ext cx="9341700" cy="327462"/>
          </a:xfrm>
        </p:spPr>
        <p:txBody>
          <a:bodyPr/>
          <a:lstStyle/>
          <a:p>
            <a:r>
              <a:rPr lang="en-US" sz="900">
                <a:latin typeface="Barlow" panose="00000500000000000000" pitchFamily="2" charset="0"/>
              </a:rPr>
              <a:t>Base: All Adults aged 18+ years- 2,047 Apr ‘26, (Aug ‘25 2,002), Aug 24 2,504),  (Nov 23 N – 2,515, Nov 22 N – 2501; Dec 21 N – 2,026; Feb 21 N – 3,008)</a:t>
            </a:r>
          </a:p>
          <a:p>
            <a:r>
              <a:rPr lang="en-US" sz="900">
                <a:latin typeface="Barlow" panose="00000500000000000000" pitchFamily="2" charset="0"/>
              </a:rPr>
              <a:t>Q.9 How concerned are you personally about the protection of the rights of minorities (e.g. immigrants, LGBTQ, non-Irish ethnic groups, etc.) in Ireland today?</a:t>
            </a:r>
            <a:endParaRPr lang="en-IE" sz="900">
              <a:latin typeface="Barlow" panose="00000500000000000000" pitchFamily="2" charset="0"/>
            </a:endParaRPr>
          </a:p>
        </p:txBody>
      </p:sp>
      <p:graphicFrame>
        <p:nvGraphicFramePr>
          <p:cNvPr id="10" name="Table 9">
            <a:extLst>
              <a:ext uri="{FF2B5EF4-FFF2-40B4-BE49-F238E27FC236}">
                <a16:creationId xmlns:a16="http://schemas.microsoft.com/office/drawing/2014/main" id="{9E19D0DC-D07A-5DD7-F386-0035775C8617}"/>
              </a:ext>
            </a:extLst>
          </p:cNvPr>
          <p:cNvGraphicFramePr>
            <a:graphicFrameLocks noGrp="1"/>
          </p:cNvGraphicFramePr>
          <p:nvPr/>
        </p:nvGraphicFramePr>
        <p:xfrm>
          <a:off x="0" y="2123422"/>
          <a:ext cx="2911674" cy="2638842"/>
        </p:xfrm>
        <a:graphic>
          <a:graphicData uri="http://schemas.openxmlformats.org/drawingml/2006/table">
            <a:tbl>
              <a:tblPr/>
              <a:tblGrid>
                <a:gridCol w="2911674">
                  <a:extLst>
                    <a:ext uri="{9D8B030D-6E8A-4147-A177-3AD203B41FA5}">
                      <a16:colId xmlns:a16="http://schemas.microsoft.com/office/drawing/2014/main" val="2192328915"/>
                    </a:ext>
                  </a:extLst>
                </a:gridCol>
              </a:tblGrid>
              <a:tr h="7175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200" b="0" i="0" u="none" strike="noStrike">
                          <a:solidFill>
                            <a:schemeClr val="tx1"/>
                          </a:solidFill>
                          <a:effectLst/>
                          <a:latin typeface="Barlow" panose="00000500000000000000" pitchFamily="2" charset="0"/>
                        </a:rPr>
                        <a:t>Very Concerned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6867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200" b="0" i="0" u="none" strike="noStrike">
                          <a:solidFill>
                            <a:schemeClr val="tx1"/>
                          </a:solidFill>
                          <a:effectLst/>
                          <a:latin typeface="Barlow" panose="00000500000000000000" pitchFamily="2" charset="0"/>
                        </a:rPr>
                        <a:t>Fairly concerned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6393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200" b="0" i="0" u="none" strike="noStrike">
                          <a:solidFill>
                            <a:schemeClr val="tx1"/>
                          </a:solidFill>
                          <a:effectLst/>
                          <a:latin typeface="Barlow" panose="00000500000000000000" pitchFamily="2" charset="0"/>
                        </a:rPr>
                        <a:t>No strong feelings either one way or another</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7622617"/>
                  </a:ext>
                </a:extLst>
              </a:tr>
              <a:tr h="1984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200" b="0" i="0" u="none" strike="noStrike">
                          <a:solidFill>
                            <a:schemeClr val="tx1"/>
                          </a:solidFill>
                          <a:effectLst/>
                          <a:latin typeface="Barlow" panose="00000500000000000000" pitchFamily="2" charset="0"/>
                        </a:rPr>
                        <a:t>Not very concerned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1984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r>
                        <a:rPr lang="en-IE" sz="1200" b="0" i="0" u="none" strike="noStrike">
                          <a:solidFill>
                            <a:schemeClr val="tx1"/>
                          </a:solidFill>
                          <a:effectLst/>
                          <a:latin typeface="Barlow" panose="00000500000000000000" pitchFamily="2" charset="0"/>
                        </a:rPr>
                        <a:t>Not at all concerned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1984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t"/>
                      <a:endParaRPr lang="en-US" sz="1200" b="0" i="0" u="none" strike="noStrike">
                        <a:solidFill>
                          <a:schemeClr val="tx1"/>
                        </a:solidFill>
                        <a:effectLst/>
                        <a:latin typeface="Barlow" panose="00000500000000000000" pitchFamily="2"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13" name="Chart 12">
            <a:extLst>
              <a:ext uri="{FF2B5EF4-FFF2-40B4-BE49-F238E27FC236}">
                <a16:creationId xmlns:a16="http://schemas.microsoft.com/office/drawing/2014/main" id="{839D9CD6-0085-6DDA-DD96-F1DB8C106E1A}"/>
              </a:ext>
            </a:extLst>
          </p:cNvPr>
          <p:cNvGraphicFramePr/>
          <p:nvPr>
            <p:extLst>
              <p:ext uri="{D42A27DB-BD31-4B8C-83A1-F6EECF244321}">
                <p14:modId xmlns:p14="http://schemas.microsoft.com/office/powerpoint/2010/main" val="283222412"/>
              </p:ext>
            </p:extLst>
          </p:nvPr>
        </p:nvGraphicFramePr>
        <p:xfrm>
          <a:off x="2740221" y="1818256"/>
          <a:ext cx="7790181" cy="31397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44">
            <a:extLst>
              <a:ext uri="{FF2B5EF4-FFF2-40B4-BE49-F238E27FC236}">
                <a16:creationId xmlns:a16="http://schemas.microsoft.com/office/drawing/2014/main" id="{7A643F63-9A68-9272-C5A7-7943121F090E}"/>
              </a:ext>
            </a:extLst>
          </p:cNvPr>
          <p:cNvGraphicFramePr>
            <a:graphicFrameLocks noGrp="1"/>
          </p:cNvGraphicFramePr>
          <p:nvPr>
            <p:extLst>
              <p:ext uri="{D42A27DB-BD31-4B8C-83A1-F6EECF244321}">
                <p14:modId xmlns:p14="http://schemas.microsoft.com/office/powerpoint/2010/main" val="442143605"/>
              </p:ext>
            </p:extLst>
          </p:nvPr>
        </p:nvGraphicFramePr>
        <p:xfrm>
          <a:off x="998051" y="4671698"/>
          <a:ext cx="9408403" cy="1177290"/>
        </p:xfrm>
        <a:graphic>
          <a:graphicData uri="http://schemas.openxmlformats.org/drawingml/2006/table">
            <a:tbl>
              <a:tblPr>
                <a:tableStyleId>{5C22544A-7EE6-4342-B048-85BDC9FD1C3A}</a:tableStyleId>
              </a:tblPr>
              <a:tblGrid>
                <a:gridCol w="1925231">
                  <a:extLst>
                    <a:ext uri="{9D8B030D-6E8A-4147-A177-3AD203B41FA5}">
                      <a16:colId xmlns:a16="http://schemas.microsoft.com/office/drawing/2014/main" val="1015758193"/>
                    </a:ext>
                  </a:extLst>
                </a:gridCol>
                <a:gridCol w="885763">
                  <a:extLst>
                    <a:ext uri="{9D8B030D-6E8A-4147-A177-3AD203B41FA5}">
                      <a16:colId xmlns:a16="http://schemas.microsoft.com/office/drawing/2014/main" val="1024616161"/>
                    </a:ext>
                  </a:extLst>
                </a:gridCol>
                <a:gridCol w="942487">
                  <a:extLst>
                    <a:ext uri="{9D8B030D-6E8A-4147-A177-3AD203B41FA5}">
                      <a16:colId xmlns:a16="http://schemas.microsoft.com/office/drawing/2014/main" val="2294376527"/>
                    </a:ext>
                  </a:extLst>
                </a:gridCol>
                <a:gridCol w="942487">
                  <a:extLst>
                    <a:ext uri="{9D8B030D-6E8A-4147-A177-3AD203B41FA5}">
                      <a16:colId xmlns:a16="http://schemas.microsoft.com/office/drawing/2014/main" val="2263263436"/>
                    </a:ext>
                  </a:extLst>
                </a:gridCol>
                <a:gridCol w="942487">
                  <a:extLst>
                    <a:ext uri="{9D8B030D-6E8A-4147-A177-3AD203B41FA5}">
                      <a16:colId xmlns:a16="http://schemas.microsoft.com/office/drawing/2014/main" val="910871959"/>
                    </a:ext>
                  </a:extLst>
                </a:gridCol>
                <a:gridCol w="942487">
                  <a:extLst>
                    <a:ext uri="{9D8B030D-6E8A-4147-A177-3AD203B41FA5}">
                      <a16:colId xmlns:a16="http://schemas.microsoft.com/office/drawing/2014/main" val="720883665"/>
                    </a:ext>
                  </a:extLst>
                </a:gridCol>
                <a:gridCol w="942487">
                  <a:extLst>
                    <a:ext uri="{9D8B030D-6E8A-4147-A177-3AD203B41FA5}">
                      <a16:colId xmlns:a16="http://schemas.microsoft.com/office/drawing/2014/main" val="406975967"/>
                    </a:ext>
                  </a:extLst>
                </a:gridCol>
                <a:gridCol w="942487">
                  <a:extLst>
                    <a:ext uri="{9D8B030D-6E8A-4147-A177-3AD203B41FA5}">
                      <a16:colId xmlns:a16="http://schemas.microsoft.com/office/drawing/2014/main" val="2732683914"/>
                    </a:ext>
                  </a:extLst>
                </a:gridCol>
                <a:gridCol w="942487">
                  <a:extLst>
                    <a:ext uri="{9D8B030D-6E8A-4147-A177-3AD203B41FA5}">
                      <a16:colId xmlns:a16="http://schemas.microsoft.com/office/drawing/2014/main" val="2361654384"/>
                    </a:ext>
                  </a:extLst>
                </a:gridCol>
              </a:tblGrid>
              <a:tr h="0">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050">
                          <a:latin typeface="+mn-lt"/>
                        </a:rPr>
                        <a:t>Net concerned Aug 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buNone/>
                      </a:pPr>
                      <a:r>
                        <a:rPr lang="en-IE" sz="1050" b="0" i="0" u="none" strike="noStrike" kern="1200">
                          <a:solidFill>
                            <a:srgbClr val="000000"/>
                          </a:solidFill>
                          <a:effectLst/>
                          <a:latin typeface="+mn-lt"/>
                          <a:ea typeface="+mn-ea"/>
                          <a:cs typeface="+mn-cs"/>
                        </a:rPr>
                        <a:t>49</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buNone/>
                      </a:pPr>
                      <a:endParaRPr lang="en-IE" sz="1050" b="1" i="0" u="none" strike="noStrike" kern="1200">
                        <a:solidFill>
                          <a:srgbClr val="000000"/>
                        </a:solidFill>
                        <a:effectLst/>
                        <a:latin typeface="+mn-lt"/>
                        <a:ea typeface="+mn-ea"/>
                        <a:cs typeface="+mn-cs"/>
                      </a:endParaRP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buNone/>
                      </a:pPr>
                      <a:r>
                        <a:rPr lang="en-IE" sz="1050" b="1" i="0" u="none" strike="noStrike" kern="1200">
                          <a:solidFill>
                            <a:srgbClr val="000000"/>
                          </a:solidFill>
                          <a:effectLst/>
                          <a:latin typeface="+mn-lt"/>
                          <a:ea typeface="+mn-ea"/>
                          <a:cs typeface="+mn-cs"/>
                        </a:rPr>
                        <a:t>55</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b">
                        <a:buNone/>
                      </a:pPr>
                      <a:r>
                        <a:rPr lang="en-IE" sz="1050" b="1" i="0" u="none" strike="noStrike" kern="1200">
                          <a:solidFill>
                            <a:srgbClr val="000000"/>
                          </a:solidFill>
                          <a:effectLst/>
                          <a:latin typeface="+mn-lt"/>
                          <a:ea typeface="+mn-ea"/>
                          <a:cs typeface="+mn-cs"/>
                        </a:rPr>
                        <a:t>96</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b">
                        <a:buNone/>
                      </a:pPr>
                      <a:r>
                        <a:rPr lang="en-IE" sz="1050" b="1" i="0" u="none" strike="noStrike" kern="1200">
                          <a:solidFill>
                            <a:srgbClr val="000000"/>
                          </a:solidFill>
                          <a:effectLst/>
                          <a:latin typeface="+mn-lt"/>
                          <a:ea typeface="+mn-ea"/>
                          <a:cs typeface="+mn-cs"/>
                        </a:rPr>
                        <a:t>4</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buNone/>
                      </a:pPr>
                      <a:r>
                        <a:rPr lang="en-IE" sz="1050" b="1" i="0" u="none" strike="noStrike" kern="1200">
                          <a:solidFill>
                            <a:srgbClr val="000000"/>
                          </a:solidFill>
                          <a:effectLst/>
                          <a:latin typeface="+mn-lt"/>
                          <a:ea typeface="+mn-ea"/>
                          <a:cs typeface="+mn-cs"/>
                        </a:rPr>
                        <a:t>45</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buNone/>
                      </a:pPr>
                      <a:r>
                        <a:rPr lang="en-IE" sz="1050" b="1" i="0" u="none" strike="noStrike" kern="1200">
                          <a:solidFill>
                            <a:srgbClr val="000000"/>
                          </a:solidFill>
                          <a:effectLst/>
                          <a:latin typeface="+mn-lt"/>
                          <a:ea typeface="+mn-ea"/>
                          <a:cs typeface="+mn-cs"/>
                        </a:rPr>
                        <a:t>73</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b">
                        <a:buNone/>
                      </a:pPr>
                      <a:r>
                        <a:rPr lang="en-IE" sz="1050" b="1" i="0" u="none" strike="noStrike" kern="1200">
                          <a:solidFill>
                            <a:srgbClr val="000000"/>
                          </a:solidFill>
                          <a:effectLst/>
                          <a:latin typeface="+mn-lt"/>
                          <a:ea typeface="+mn-ea"/>
                          <a:cs typeface="+mn-cs"/>
                        </a:rPr>
                        <a:t>42</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1506024"/>
                  </a:ext>
                </a:extLst>
              </a:tr>
              <a:tr h="0">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050">
                          <a:latin typeface="+mn-lt"/>
                        </a:rPr>
                        <a:t>Net concerned Aug 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lnSpc>
                          <a:spcPct val="90000"/>
                        </a:lnSpc>
                      </a:pPr>
                      <a:r>
                        <a:rPr lang="en-IE" sz="1050" b="0" i="0" u="none" strike="noStrike">
                          <a:solidFill>
                            <a:srgbClr val="000000"/>
                          </a:solidFill>
                          <a:effectLst/>
                          <a:latin typeface="+mn-lt"/>
                        </a:rPr>
                        <a:t>54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lnSpc>
                          <a:spcPct val="90000"/>
                        </a:lnSpc>
                      </a:pPr>
                      <a:endParaRPr lang="en-IE" sz="1050" b="0" i="0" u="none" strike="noStrike">
                        <a:solidFill>
                          <a:srgbClr val="000000"/>
                        </a:solidFill>
                        <a:effectLst/>
                        <a:latin typeface="+mn-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GB" sz="1050" b="1" i="0" u="none" strike="noStrike">
                          <a:solidFill>
                            <a:srgbClr val="000000"/>
                          </a:solidFill>
                          <a:effectLst/>
                          <a:latin typeface="+mn-lt"/>
                        </a:rPr>
                        <a:t>61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GB" sz="1050" b="1" i="0" u="none" strike="noStrike">
                          <a:solidFill>
                            <a:srgbClr val="000000"/>
                          </a:solidFill>
                          <a:effectLst/>
                          <a:latin typeface="+mn-lt"/>
                        </a:rPr>
                        <a:t>86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GB" sz="1050" b="1" i="0" u="none" strike="noStrike">
                          <a:solidFill>
                            <a:srgbClr val="000000"/>
                          </a:solidFill>
                          <a:effectLst/>
                          <a:latin typeface="+mn-lt"/>
                        </a:rPr>
                        <a:t>10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GB" sz="1050" b="1" i="0" u="none" strike="noStrike">
                          <a:solidFill>
                            <a:srgbClr val="000000"/>
                          </a:solidFill>
                          <a:effectLst/>
                          <a:latin typeface="+mn-lt"/>
                        </a:rPr>
                        <a:t>53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GB" sz="1050" b="1" i="0" u="none" strike="noStrike">
                          <a:solidFill>
                            <a:srgbClr val="000000"/>
                          </a:solidFill>
                          <a:effectLst/>
                          <a:latin typeface="+mn-lt"/>
                        </a:rPr>
                        <a:t>71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GB" sz="1050" b="1" i="0" u="none" strike="noStrike">
                          <a:solidFill>
                            <a:srgbClr val="000000"/>
                          </a:solidFill>
                          <a:effectLst/>
                          <a:latin typeface="+mn-lt"/>
                        </a:rPr>
                        <a:t>54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3382934"/>
                  </a:ext>
                </a:extLst>
              </a:tr>
              <a:tr h="0">
                <a:tc>
                  <a:txBody>
                    <a:bodyPr/>
                    <a:lstStyle/>
                    <a:p>
                      <a:pPr algn="r">
                        <a:lnSpc>
                          <a:spcPct val="90000"/>
                        </a:lnSpc>
                      </a:pPr>
                      <a:r>
                        <a:rPr lang="en-IE" sz="1050">
                          <a:latin typeface="+mn-lt"/>
                        </a:rPr>
                        <a:t>Net concerned Nov 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lnSpc>
                          <a:spcPct val="90000"/>
                        </a:lnSpc>
                      </a:pPr>
                      <a:r>
                        <a:rPr lang="en-IE" sz="1050" b="0" i="0" u="none" strike="noStrike">
                          <a:solidFill>
                            <a:srgbClr val="000000"/>
                          </a:solidFill>
                          <a:effectLst/>
                          <a:latin typeface="+mn-lt"/>
                        </a:rPr>
                        <a:t>53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lnSpc>
                          <a:spcPct val="90000"/>
                        </a:lnSpc>
                      </a:pPr>
                      <a:endParaRPr lang="en-IE" sz="1050" b="0" i="0" u="none" strike="noStrike">
                        <a:solidFill>
                          <a:srgbClr val="000000"/>
                        </a:solidFill>
                        <a:effectLst/>
                        <a:latin typeface="+mn-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1" i="0" u="none" strike="noStrike">
                          <a:solidFill>
                            <a:srgbClr val="000000"/>
                          </a:solidFill>
                          <a:effectLst/>
                          <a:latin typeface="+mn-lt"/>
                        </a:rPr>
                        <a:t>61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1" i="0" u="none" strike="noStrike">
                          <a:solidFill>
                            <a:srgbClr val="000000"/>
                          </a:solidFill>
                          <a:effectLst/>
                          <a:latin typeface="+mn-lt"/>
                        </a:rPr>
                        <a:t>84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1" i="0" u="none" strike="noStrike">
                          <a:solidFill>
                            <a:srgbClr val="000000"/>
                          </a:solidFill>
                          <a:effectLst/>
                          <a:latin typeface="+mn-lt"/>
                        </a:rPr>
                        <a:t>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050" b="1" i="0" u="none" strike="noStrike">
                          <a:solidFill>
                            <a:srgbClr val="000000"/>
                          </a:solidFill>
                          <a:effectLst/>
                          <a:latin typeface="+mn-lt"/>
                        </a:rPr>
                        <a:t>50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1" i="0" u="none" strike="noStrike">
                          <a:solidFill>
                            <a:srgbClr val="000000"/>
                          </a:solidFill>
                          <a:effectLst/>
                          <a:latin typeface="+mn-lt"/>
                        </a:rPr>
                        <a:t>74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1" i="0" u="none" strike="noStrike">
                          <a:solidFill>
                            <a:srgbClr val="000000"/>
                          </a:solidFill>
                          <a:effectLst/>
                          <a:latin typeface="+mn-lt"/>
                        </a:rPr>
                        <a:t>48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992790"/>
                  </a:ext>
                </a:extLst>
              </a:tr>
              <a:tr h="0">
                <a:tc>
                  <a:txBody>
                    <a:bodyPr/>
                    <a:lstStyle/>
                    <a:p>
                      <a:pPr algn="r">
                        <a:lnSpc>
                          <a:spcPct val="90000"/>
                        </a:lnSpc>
                      </a:pPr>
                      <a:r>
                        <a:rPr lang="en-IE" sz="1050">
                          <a:latin typeface="+mn-lt"/>
                        </a:rPr>
                        <a:t>Net concerned Dec 2022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lnSpc>
                          <a:spcPct val="90000"/>
                        </a:lnSpc>
                      </a:pPr>
                      <a:r>
                        <a:rPr lang="en-IE" sz="1050" b="0" i="0" u="none" strike="noStrike">
                          <a:solidFill>
                            <a:srgbClr val="000000"/>
                          </a:solidFill>
                          <a:effectLst/>
                          <a:latin typeface="+mn-lt"/>
                        </a:rPr>
                        <a:t>52</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lnSpc>
                          <a:spcPct val="90000"/>
                        </a:lnSpc>
                      </a:pPr>
                      <a:endParaRPr lang="en-IE" sz="1050" b="0" i="0" u="none" strike="noStrike">
                        <a:solidFill>
                          <a:srgbClr val="000000"/>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1" i="0" u="none" strike="noStrike">
                          <a:solidFill>
                            <a:srgbClr val="000000"/>
                          </a:solidFill>
                          <a:effectLst/>
                          <a:latin typeface="+mn-lt"/>
                        </a:rPr>
                        <a:t>60</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1" i="0" u="none" strike="noStrike">
                          <a:solidFill>
                            <a:srgbClr val="000000"/>
                          </a:solidFill>
                          <a:effectLst/>
                          <a:latin typeface="+mn-lt"/>
                        </a:rPr>
                        <a:t>80</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1" i="0" u="none" strike="noStrike">
                          <a:solidFill>
                            <a:srgbClr val="000000"/>
                          </a:solidFill>
                          <a:effectLst/>
                          <a:latin typeface="+mn-lt"/>
                        </a:rPr>
                        <a:t>7</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050" b="1" i="0" u="none" strike="noStrike">
                          <a:solidFill>
                            <a:srgbClr val="000000"/>
                          </a:solidFill>
                          <a:effectLst/>
                          <a:latin typeface="+mn-lt"/>
                        </a:rPr>
                        <a:t>49</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1" i="0" u="none" strike="noStrike">
                          <a:solidFill>
                            <a:srgbClr val="000000"/>
                          </a:solidFill>
                          <a:effectLst/>
                          <a:latin typeface="+mn-lt"/>
                        </a:rPr>
                        <a:t>71</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1" i="0" u="none" strike="noStrike">
                          <a:solidFill>
                            <a:srgbClr val="000000"/>
                          </a:solidFill>
                          <a:effectLst/>
                          <a:latin typeface="+mn-lt"/>
                        </a:rPr>
                        <a:t>47 </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69302925"/>
                  </a:ext>
                </a:extLst>
              </a:tr>
              <a:tr h="0">
                <a:tc>
                  <a:txBody>
                    <a:bodyPr/>
                    <a:lstStyle/>
                    <a:p>
                      <a:pPr algn="r">
                        <a:lnSpc>
                          <a:spcPct val="90000"/>
                        </a:lnSpc>
                      </a:pPr>
                      <a:r>
                        <a:rPr lang="en-IE" sz="1050">
                          <a:latin typeface="+mn-lt"/>
                        </a:rPr>
                        <a:t>Net concerned Dec  2021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lnSpc>
                          <a:spcPct val="90000"/>
                        </a:lnSpc>
                      </a:pPr>
                      <a:r>
                        <a:rPr lang="en-IE" sz="1050" b="0" i="0" u="none" strike="noStrike">
                          <a:solidFill>
                            <a:srgbClr val="000000"/>
                          </a:solidFill>
                          <a:effectLst/>
                          <a:latin typeface="+mn-lt"/>
                        </a:rPr>
                        <a:t>55</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lnSpc>
                          <a:spcPct val="90000"/>
                        </a:lnSpc>
                      </a:pPr>
                      <a:endParaRPr lang="en-IE" sz="1050" b="0" i="0" u="none" strike="noStrike">
                        <a:solidFill>
                          <a:srgbClr val="000000"/>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1" i="0" u="none" strike="noStrike">
                          <a:solidFill>
                            <a:srgbClr val="000000"/>
                          </a:solidFill>
                          <a:effectLst/>
                          <a:latin typeface="+mn-lt"/>
                        </a:rPr>
                        <a:t>61</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1" i="0" u="none" strike="noStrike">
                          <a:solidFill>
                            <a:srgbClr val="000000"/>
                          </a:solidFill>
                          <a:effectLst/>
                          <a:latin typeface="+mn-lt"/>
                        </a:rPr>
                        <a:t>81</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1" i="0" u="none" strike="noStrike">
                          <a:solidFill>
                            <a:srgbClr val="000000"/>
                          </a:solidFill>
                          <a:effectLst/>
                          <a:latin typeface="+mn-lt"/>
                        </a:rPr>
                        <a:t>7</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050" b="1" i="0" u="none" strike="noStrike">
                          <a:solidFill>
                            <a:srgbClr val="000000"/>
                          </a:solidFill>
                          <a:effectLst/>
                          <a:latin typeface="+mn-lt"/>
                        </a:rPr>
                        <a:t>53</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050" b="1" i="0" u="none" strike="noStrike">
                          <a:solidFill>
                            <a:srgbClr val="000000"/>
                          </a:solidFill>
                          <a:effectLst/>
                          <a:latin typeface="+mn-lt"/>
                        </a:rPr>
                        <a:t>72</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1" i="0" u="none" strike="noStrike">
                          <a:solidFill>
                            <a:srgbClr val="000000"/>
                          </a:solidFill>
                          <a:effectLst/>
                          <a:latin typeface="+mn-lt"/>
                        </a:rPr>
                        <a:t>45 </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182873313"/>
                  </a:ext>
                </a:extLst>
              </a:tr>
            </a:tbl>
          </a:graphicData>
        </a:graphic>
      </p:graphicFrame>
      <p:sp>
        <p:nvSpPr>
          <p:cNvPr id="8" name="Text Placeholder 2">
            <a:extLst>
              <a:ext uri="{FF2B5EF4-FFF2-40B4-BE49-F238E27FC236}">
                <a16:creationId xmlns:a16="http://schemas.microsoft.com/office/drawing/2014/main" id="{62941DCA-08E3-E61A-7FF4-DA26A89835CF}"/>
              </a:ext>
            </a:extLst>
          </p:cNvPr>
          <p:cNvSpPr txBox="1">
            <a:spLocks/>
          </p:cNvSpPr>
          <p:nvPr/>
        </p:nvSpPr>
        <p:spPr>
          <a:xfrm>
            <a:off x="-67432" y="1860865"/>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grpSp>
        <p:nvGrpSpPr>
          <p:cNvPr id="11" name="Group 10">
            <a:extLst>
              <a:ext uri="{FF2B5EF4-FFF2-40B4-BE49-F238E27FC236}">
                <a16:creationId xmlns:a16="http://schemas.microsoft.com/office/drawing/2014/main" id="{1E95B5CB-00CF-040C-2BAA-35CD95BD3A88}"/>
              </a:ext>
            </a:extLst>
          </p:cNvPr>
          <p:cNvGrpSpPr/>
          <p:nvPr/>
        </p:nvGrpSpPr>
        <p:grpSpPr>
          <a:xfrm>
            <a:off x="9920317" y="33650"/>
            <a:ext cx="2359232" cy="456557"/>
            <a:chOff x="9641528" y="618763"/>
            <a:chExt cx="2436173" cy="595502"/>
          </a:xfrm>
        </p:grpSpPr>
        <p:sp>
          <p:nvSpPr>
            <p:cNvPr id="12" name="Rectangle 11">
              <a:extLst>
                <a:ext uri="{FF2B5EF4-FFF2-40B4-BE49-F238E27FC236}">
                  <a16:creationId xmlns:a16="http://schemas.microsoft.com/office/drawing/2014/main" id="{C2F0574E-859E-1DAD-85B7-4374E81C943B}"/>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6" name="TextBox 15">
              <a:extLst>
                <a:ext uri="{FF2B5EF4-FFF2-40B4-BE49-F238E27FC236}">
                  <a16:creationId xmlns:a16="http://schemas.microsoft.com/office/drawing/2014/main" id="{85CD63DA-442F-84B2-B133-3E99B4765EB7}"/>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7" name="Rectangle 16">
              <a:extLst>
                <a:ext uri="{FF2B5EF4-FFF2-40B4-BE49-F238E27FC236}">
                  <a16:creationId xmlns:a16="http://schemas.microsoft.com/office/drawing/2014/main" id="{334F963D-BC98-3791-A8A8-05E9941D5AF6}"/>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8" name="TextBox 17">
              <a:extLst>
                <a:ext uri="{FF2B5EF4-FFF2-40B4-BE49-F238E27FC236}">
                  <a16:creationId xmlns:a16="http://schemas.microsoft.com/office/drawing/2014/main" id="{492415A8-152A-2792-2E6E-76CA12778BA0}"/>
                </a:ext>
              </a:extLst>
            </p:cNvPr>
            <p:cNvSpPr txBox="1"/>
            <p:nvPr/>
          </p:nvSpPr>
          <p:spPr>
            <a:xfrm>
              <a:off x="10026209" y="893111"/>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sp>
        <p:nvSpPr>
          <p:cNvPr id="3" name="Oval 2">
            <a:extLst>
              <a:ext uri="{FF2B5EF4-FFF2-40B4-BE49-F238E27FC236}">
                <a16:creationId xmlns:a16="http://schemas.microsoft.com/office/drawing/2014/main" id="{F9C09074-A43B-36AD-0380-88A4FFA9773D}"/>
              </a:ext>
            </a:extLst>
          </p:cNvPr>
          <p:cNvSpPr/>
          <p:nvPr/>
        </p:nvSpPr>
        <p:spPr>
          <a:xfrm>
            <a:off x="6629400" y="2714625"/>
            <a:ext cx="933450" cy="1409700"/>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4" name="Oval 3">
            <a:extLst>
              <a:ext uri="{FF2B5EF4-FFF2-40B4-BE49-F238E27FC236}">
                <a16:creationId xmlns:a16="http://schemas.microsoft.com/office/drawing/2014/main" id="{73B39682-0BFA-5336-CB21-5EDACBB4B187}"/>
              </a:ext>
            </a:extLst>
          </p:cNvPr>
          <p:cNvSpPr/>
          <p:nvPr/>
        </p:nvSpPr>
        <p:spPr>
          <a:xfrm>
            <a:off x="5702252" y="2228911"/>
            <a:ext cx="933450" cy="2009713"/>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5" name="Oval 14">
            <a:extLst>
              <a:ext uri="{FF2B5EF4-FFF2-40B4-BE49-F238E27FC236}">
                <a16:creationId xmlns:a16="http://schemas.microsoft.com/office/drawing/2014/main" id="{16123DC7-603E-4490-907A-993A006F51C6}"/>
              </a:ext>
            </a:extLst>
          </p:cNvPr>
          <p:cNvSpPr/>
          <p:nvPr/>
        </p:nvSpPr>
        <p:spPr>
          <a:xfrm>
            <a:off x="8518329" y="1922756"/>
            <a:ext cx="933450" cy="1782470"/>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20" name="Table 19">
            <a:extLst>
              <a:ext uri="{FF2B5EF4-FFF2-40B4-BE49-F238E27FC236}">
                <a16:creationId xmlns:a16="http://schemas.microsoft.com/office/drawing/2014/main" id="{F58D8105-B5D2-627E-C66F-F235998F7848}"/>
              </a:ext>
            </a:extLst>
          </p:cNvPr>
          <p:cNvGraphicFramePr>
            <a:graphicFrameLocks noGrp="1"/>
          </p:cNvGraphicFramePr>
          <p:nvPr>
            <p:extLst>
              <p:ext uri="{D42A27DB-BD31-4B8C-83A1-F6EECF244321}">
                <p14:modId xmlns:p14="http://schemas.microsoft.com/office/powerpoint/2010/main" val="2726069298"/>
              </p:ext>
            </p:extLst>
          </p:nvPr>
        </p:nvGraphicFramePr>
        <p:xfrm>
          <a:off x="2940270" y="1305109"/>
          <a:ext cx="7466184" cy="565397"/>
        </p:xfrm>
        <a:graphic>
          <a:graphicData uri="http://schemas.openxmlformats.org/drawingml/2006/table">
            <a:tbl>
              <a:tblPr>
                <a:tableStyleId>{5C22544A-7EE6-4342-B048-85BDC9FD1C3A}</a:tableStyleId>
              </a:tblPr>
              <a:tblGrid>
                <a:gridCol w="933273">
                  <a:extLst>
                    <a:ext uri="{9D8B030D-6E8A-4147-A177-3AD203B41FA5}">
                      <a16:colId xmlns:a16="http://schemas.microsoft.com/office/drawing/2014/main" val="1025141134"/>
                    </a:ext>
                  </a:extLst>
                </a:gridCol>
                <a:gridCol w="933273">
                  <a:extLst>
                    <a:ext uri="{9D8B030D-6E8A-4147-A177-3AD203B41FA5}">
                      <a16:colId xmlns:a16="http://schemas.microsoft.com/office/drawing/2014/main" val="3618627493"/>
                    </a:ext>
                  </a:extLst>
                </a:gridCol>
                <a:gridCol w="933273">
                  <a:extLst>
                    <a:ext uri="{9D8B030D-6E8A-4147-A177-3AD203B41FA5}">
                      <a16:colId xmlns:a16="http://schemas.microsoft.com/office/drawing/2014/main" val="746003772"/>
                    </a:ext>
                  </a:extLst>
                </a:gridCol>
                <a:gridCol w="933273">
                  <a:extLst>
                    <a:ext uri="{9D8B030D-6E8A-4147-A177-3AD203B41FA5}">
                      <a16:colId xmlns:a16="http://schemas.microsoft.com/office/drawing/2014/main" val="1779795731"/>
                    </a:ext>
                  </a:extLst>
                </a:gridCol>
                <a:gridCol w="933273">
                  <a:extLst>
                    <a:ext uri="{9D8B030D-6E8A-4147-A177-3AD203B41FA5}">
                      <a16:colId xmlns:a16="http://schemas.microsoft.com/office/drawing/2014/main" val="2225951611"/>
                    </a:ext>
                  </a:extLst>
                </a:gridCol>
                <a:gridCol w="933273">
                  <a:extLst>
                    <a:ext uri="{9D8B030D-6E8A-4147-A177-3AD203B41FA5}">
                      <a16:colId xmlns:a16="http://schemas.microsoft.com/office/drawing/2014/main" val="1338766595"/>
                    </a:ext>
                  </a:extLst>
                </a:gridCol>
                <a:gridCol w="933273">
                  <a:extLst>
                    <a:ext uri="{9D8B030D-6E8A-4147-A177-3AD203B41FA5}">
                      <a16:colId xmlns:a16="http://schemas.microsoft.com/office/drawing/2014/main" val="4065578727"/>
                    </a:ext>
                  </a:extLst>
                </a:gridCol>
                <a:gridCol w="933273">
                  <a:extLst>
                    <a:ext uri="{9D8B030D-6E8A-4147-A177-3AD203B41FA5}">
                      <a16:colId xmlns:a16="http://schemas.microsoft.com/office/drawing/2014/main" val="2398399031"/>
                    </a:ext>
                  </a:extLst>
                </a:gridCol>
              </a:tblGrid>
              <a:tr h="2655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200" b="1">
                          <a:solidFill>
                            <a:prstClr val="black"/>
                          </a:solidFill>
                          <a:latin typeface="Barlow" panose="00000500000000000000" pitchFamily="2" charset="0"/>
                        </a:rPr>
                        <a:t>Total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800" b="1"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a:txBody>
                  <a:tcPr marL="9525" marR="9525" marT="9525" marB="0">
                    <a:noFill/>
                  </a:tcPr>
                </a:tc>
                <a:tc>
                  <a:txBody>
                    <a:bodyPr/>
                    <a:lstStyle/>
                    <a:p>
                      <a:pPr algn="ctr" fontAlgn="t"/>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Multilateralists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Community Champions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Disengaged</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Empathisers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Global Citizens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tc>
                  <a:txBody>
                    <a:bodyPr/>
                    <a:lstStyle/>
                    <a:p>
                      <a:pPr algn="ctr" fontAlgn="t"/>
                      <a:r>
                        <a:rPr lang="en-IE" sz="1100" u="none" strike="noStrike">
                          <a:effectLst/>
                          <a:latin typeface="Barlow" panose="00000500000000000000" pitchFamily="2" charset="0"/>
                          <a:cs typeface="Arial" panose="020B0604020202020204" pitchFamily="34" charset="0"/>
                        </a:rPr>
                        <a:t>Pragmatists</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oFill/>
                  </a:tcPr>
                </a:tc>
                <a:extLst>
                  <a:ext uri="{0D108BD9-81ED-4DB2-BD59-A6C34878D82A}">
                    <a16:rowId xmlns:a16="http://schemas.microsoft.com/office/drawing/2014/main" val="53783692"/>
                  </a:ext>
                </a:extLst>
              </a:tr>
              <a:tr h="220592">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2047</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 </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396</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169</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355</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552</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321</a:t>
                      </a:r>
                    </a:p>
                  </a:txBody>
                  <a:tcPr marL="7620" marR="7620" marT="7620" marB="0">
                    <a:solidFill>
                      <a:schemeClr val="bg1">
                        <a:lumMod val="85000"/>
                      </a:schemeClr>
                    </a:solidFill>
                  </a:tcPr>
                </a:tc>
                <a:tc>
                  <a:txBody>
                    <a:bodyPr/>
                    <a:lstStyle/>
                    <a:p>
                      <a:pPr algn="ctr" fontAlgn="t">
                        <a:buNone/>
                      </a:pPr>
                      <a:r>
                        <a:rPr lang="en-IE" sz="1100" b="0" i="1" u="none" strike="noStrike" kern="1200">
                          <a:solidFill>
                            <a:schemeClr val="dk1"/>
                          </a:solidFill>
                          <a:effectLst/>
                          <a:latin typeface="Barlow" panose="00000500000000000000" pitchFamily="2" charset="0"/>
                          <a:ea typeface="+mn-ea"/>
                          <a:cs typeface="Arial" panose="020B0604020202020204" pitchFamily="34" charset="0"/>
                        </a:rPr>
                        <a:t>254</a:t>
                      </a:r>
                    </a:p>
                  </a:txBody>
                  <a:tcPr marL="7620" marR="7620" marT="7620" marB="0">
                    <a:solidFill>
                      <a:schemeClr val="bg1">
                        <a:lumMod val="85000"/>
                      </a:schemeClr>
                    </a:solidFill>
                  </a:tcPr>
                </a:tc>
                <a:extLst>
                  <a:ext uri="{0D108BD9-81ED-4DB2-BD59-A6C34878D82A}">
                    <a16:rowId xmlns:a16="http://schemas.microsoft.com/office/drawing/2014/main" val="1106589089"/>
                  </a:ext>
                </a:extLst>
              </a:tr>
            </a:tbl>
          </a:graphicData>
        </a:graphic>
      </p:graphicFrame>
      <p:sp>
        <p:nvSpPr>
          <p:cNvPr id="21" name="TextBox 20">
            <a:extLst>
              <a:ext uri="{FF2B5EF4-FFF2-40B4-BE49-F238E27FC236}">
                <a16:creationId xmlns:a16="http://schemas.microsoft.com/office/drawing/2014/main" id="{65D17143-2019-E034-06C9-BC20ABB910F4}"/>
              </a:ext>
            </a:extLst>
          </p:cNvPr>
          <p:cNvSpPr txBox="1"/>
          <p:nvPr/>
        </p:nvSpPr>
        <p:spPr>
          <a:xfrm>
            <a:off x="3904688" y="2284819"/>
            <a:ext cx="1044617" cy="769441"/>
          </a:xfrm>
          <a:prstGeom prst="rect">
            <a:avLst/>
          </a:prstGeom>
          <a:noFill/>
        </p:spPr>
        <p:txBody>
          <a:bodyPr wrap="square">
            <a:spAutoFit/>
          </a:bodyPr>
          <a:lstStyle/>
          <a:p>
            <a:pPr defTabSz="457200"/>
            <a:r>
              <a:rPr lang="en-IE" sz="1100" b="1">
                <a:solidFill>
                  <a:srgbClr val="000000"/>
                </a:solidFill>
                <a:latin typeface="Barlow" panose="00000500000000000000" pitchFamily="2" charset="0"/>
                <a:cs typeface="Arial" panose="020B0604020202020204" pitchFamily="34" charset="0"/>
              </a:rPr>
              <a:t>NET (concern)</a:t>
            </a:r>
            <a:r>
              <a:rPr lang="en-IE" sz="1100">
                <a:solidFill>
                  <a:prstClr val="black"/>
                </a:solidFill>
                <a:latin typeface="Barlow" panose="00000500000000000000" pitchFamily="2" charset="0"/>
                <a:cs typeface="Arial" panose="020B0604020202020204" pitchFamily="34" charset="0"/>
              </a:rPr>
              <a:t> </a:t>
            </a:r>
          </a:p>
          <a:p>
            <a:pPr defTabSz="457200"/>
            <a:r>
              <a:rPr lang="en-IE" sz="1100" b="1">
                <a:solidFill>
                  <a:schemeClr val="accent4">
                    <a:lumMod val="75000"/>
                  </a:schemeClr>
                </a:solidFill>
                <a:latin typeface="Barlow" panose="00000500000000000000" pitchFamily="2" charset="0"/>
                <a:cs typeface="Arial" panose="020B0604020202020204" pitchFamily="34" charset="0"/>
              </a:rPr>
              <a:t>47%</a:t>
            </a:r>
          </a:p>
          <a:p>
            <a:pPr defTabSz="457200"/>
            <a:r>
              <a:rPr lang="en-IE" sz="1100">
                <a:solidFill>
                  <a:prstClr val="black"/>
                </a:solidFill>
                <a:latin typeface="Barlow" panose="00000500000000000000" pitchFamily="2" charset="0"/>
                <a:cs typeface="Arial" panose="020B0604020202020204" pitchFamily="34" charset="0"/>
              </a:rPr>
              <a:t> </a:t>
            </a:r>
          </a:p>
        </p:txBody>
      </p:sp>
      <p:sp>
        <p:nvSpPr>
          <p:cNvPr id="22" name="Right Brace 21">
            <a:extLst>
              <a:ext uri="{FF2B5EF4-FFF2-40B4-BE49-F238E27FC236}">
                <a16:creationId xmlns:a16="http://schemas.microsoft.com/office/drawing/2014/main" id="{FF712EDA-89AE-6CCB-5133-076D23F9F01E}"/>
              </a:ext>
            </a:extLst>
          </p:cNvPr>
          <p:cNvSpPr/>
          <p:nvPr/>
        </p:nvSpPr>
        <p:spPr>
          <a:xfrm>
            <a:off x="3594280" y="1933040"/>
            <a:ext cx="310408" cy="1219736"/>
          </a:xfrm>
          <a:prstGeom prst="rightBrace">
            <a:avLst/>
          </a:prstGeom>
          <a:noFill/>
          <a:ln w="6350" cap="flat" cmpd="sng" algn="ctr">
            <a:solidFill>
              <a:srgbClr val="0000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Barlow" panose="00000500000000000000" pitchFamily="2" charset="0"/>
              <a:cs typeface="Arial" panose="020B0604020202020204" pitchFamily="34" charset="0"/>
            </a:endParaRPr>
          </a:p>
        </p:txBody>
      </p:sp>
    </p:spTree>
    <p:extLst>
      <p:ext uri="{BB962C8B-B14F-4D97-AF65-F5344CB8AC3E}">
        <p14:creationId xmlns:p14="http://schemas.microsoft.com/office/powerpoint/2010/main" val="302888421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382522" y="115057"/>
            <a:ext cx="11285432" cy="715669"/>
          </a:xfrm>
        </p:spPr>
        <p:txBody>
          <a:bodyPr lIns="91440" tIns="45720" rIns="91440" bIns="45720" anchor="t">
            <a:normAutofit fontScale="90000"/>
          </a:bodyPr>
          <a:lstStyle/>
          <a:p>
            <a:br>
              <a:rPr lang="en-IE"/>
            </a:br>
            <a:r>
              <a:rPr lang="en-IE"/>
              <a:t>Incidence of Travelling to Developing Country</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p:txBody>
          <a:bodyPr>
            <a:noAutofit/>
          </a:bodyPr>
          <a:lstStyle/>
          <a:p>
            <a:pPr marL="357188" indent="-357188">
              <a:lnSpc>
                <a:spcPct val="100000"/>
              </a:lnSpc>
              <a:spcBef>
                <a:spcPts val="0"/>
              </a:spcBef>
            </a:pPr>
            <a:r>
              <a:rPr lang="en-US" sz="1400">
                <a:latin typeface="Barlow" panose="00000500000000000000" pitchFamily="2" charset="0"/>
              </a:rPr>
              <a:t>Those travelling to developing countries remains largely stable at 35%.   </a:t>
            </a:r>
            <a:endParaRPr lang="en-IE" sz="1200">
              <a:latin typeface="Barlow" panose="00000500000000000000" pitchFamily="2" charset="0"/>
            </a:endParaRPr>
          </a:p>
        </p:txBody>
      </p:sp>
      <p:sp>
        <p:nvSpPr>
          <p:cNvPr id="11" name="Text Placeholder 10">
            <a:extLst>
              <a:ext uri="{FF2B5EF4-FFF2-40B4-BE49-F238E27FC236}">
                <a16:creationId xmlns:a16="http://schemas.microsoft.com/office/drawing/2014/main" id="{0120CD63-DB3D-2382-B86F-E9010ACD2E9A}"/>
              </a:ext>
            </a:extLst>
          </p:cNvPr>
          <p:cNvSpPr>
            <a:spLocks noGrp="1"/>
          </p:cNvSpPr>
          <p:nvPr>
            <p:ph type="body" sz="quarter" idx="17"/>
          </p:nvPr>
        </p:nvSpPr>
        <p:spPr>
          <a:xfrm>
            <a:off x="610430" y="6142307"/>
            <a:ext cx="9341700" cy="327462"/>
          </a:xfrm>
        </p:spPr>
        <p:txBody>
          <a:bodyPr/>
          <a:lstStyle/>
          <a:p>
            <a:r>
              <a:rPr lang="en-US" sz="900">
                <a:latin typeface="Barlow" panose="00000500000000000000" pitchFamily="2" charset="0"/>
              </a:rPr>
              <a:t>Base: All Adults aged 18+ years- 2,047 Apr ‘26, (Aug ‘25 2,002), Aug 24 2,504),  (Nov 23 N – 2,515, Nov 22 N – 2501; Dec 21 N – 2,026; Feb 21 N – 3,008)</a:t>
            </a:r>
          </a:p>
          <a:p>
            <a:r>
              <a:rPr lang="en-US" sz="900">
                <a:latin typeface="Barlow" panose="00000500000000000000" pitchFamily="2" charset="0"/>
              </a:rPr>
              <a:t>Q.28 Have you ever travelled overseas to a developing country?</a:t>
            </a:r>
            <a:endParaRPr lang="en-IE" sz="900"/>
          </a:p>
        </p:txBody>
      </p:sp>
      <p:graphicFrame>
        <p:nvGraphicFramePr>
          <p:cNvPr id="8" name="Chart 7">
            <a:extLst>
              <a:ext uri="{FF2B5EF4-FFF2-40B4-BE49-F238E27FC236}">
                <a16:creationId xmlns:a16="http://schemas.microsoft.com/office/drawing/2014/main" id="{32342CAD-6A0B-4492-899C-B27478290C6A}"/>
              </a:ext>
            </a:extLst>
          </p:cNvPr>
          <p:cNvGraphicFramePr/>
          <p:nvPr>
            <p:extLst>
              <p:ext uri="{D42A27DB-BD31-4B8C-83A1-F6EECF244321}">
                <p14:modId xmlns:p14="http://schemas.microsoft.com/office/powerpoint/2010/main" val="2422294351"/>
              </p:ext>
            </p:extLst>
          </p:nvPr>
        </p:nvGraphicFramePr>
        <p:xfrm>
          <a:off x="1635933" y="1964427"/>
          <a:ext cx="8190006" cy="427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B375BF56-2699-4304-BA1A-DEFF46D43236}"/>
              </a:ext>
            </a:extLst>
          </p:cNvPr>
          <p:cNvGraphicFramePr>
            <a:graphicFrameLocks noGrp="1"/>
          </p:cNvGraphicFramePr>
          <p:nvPr>
            <p:extLst>
              <p:ext uri="{D42A27DB-BD31-4B8C-83A1-F6EECF244321}">
                <p14:modId xmlns:p14="http://schemas.microsoft.com/office/powerpoint/2010/main" val="3851560509"/>
              </p:ext>
            </p:extLst>
          </p:nvPr>
        </p:nvGraphicFramePr>
        <p:xfrm>
          <a:off x="0" y="2646169"/>
          <a:ext cx="1478277" cy="1674277"/>
        </p:xfrm>
        <a:graphic>
          <a:graphicData uri="http://schemas.openxmlformats.org/drawingml/2006/table">
            <a:tbl>
              <a:tblPr>
                <a:tableStyleId>{5C22544A-7EE6-4342-B048-85BDC9FD1C3A}</a:tableStyleId>
              </a:tblPr>
              <a:tblGrid>
                <a:gridCol w="1478277">
                  <a:extLst>
                    <a:ext uri="{9D8B030D-6E8A-4147-A177-3AD203B41FA5}">
                      <a16:colId xmlns:a16="http://schemas.microsoft.com/office/drawing/2014/main" val="2192328915"/>
                    </a:ext>
                  </a:extLst>
                </a:gridCol>
              </a:tblGrid>
              <a:tr h="1116112">
                <a:tc>
                  <a:txBody>
                    <a:bodyPr/>
                    <a:lstStyle/>
                    <a:p>
                      <a:pPr algn="r" fontAlgn="t"/>
                      <a:r>
                        <a:rPr lang="en-IE" sz="1200" u="none" strike="noStrike">
                          <a:effectLst/>
                        </a:rPr>
                        <a:t>Yes</a:t>
                      </a:r>
                      <a:endParaRPr lang="en-IE" sz="1200" b="0" i="0" u="none" strike="noStrike">
                        <a:solidFill>
                          <a:srgbClr val="000000"/>
                        </a:solidFill>
                        <a:effectLst/>
                        <a:latin typeface="Barlow" panose="00000500000000000000" pitchFamily="2"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426720">
                <a:tc>
                  <a:txBody>
                    <a:bodyPr/>
                    <a:lstStyle/>
                    <a:p>
                      <a:pPr algn="r" fontAlgn="t"/>
                      <a:endParaRPr lang="en-IE" sz="1200" u="none" strike="noStrike">
                        <a:effectLst/>
                      </a:endParaRPr>
                    </a:p>
                    <a:p>
                      <a:pPr algn="r" fontAlgn="t"/>
                      <a:endParaRPr lang="en-IE" sz="1200" u="none" strike="noStrike">
                        <a:effectLst/>
                      </a:endParaRPr>
                    </a:p>
                    <a:p>
                      <a:pPr algn="r" fontAlgn="t"/>
                      <a:r>
                        <a:rPr lang="en-IE" sz="1200" b="0" i="0" u="none" strike="noStrike">
                          <a:solidFill>
                            <a:srgbClr val="000000"/>
                          </a:solidFill>
                          <a:effectLst/>
                          <a:latin typeface="Barlow" panose="00000500000000000000" pitchFamily="2" charset="0"/>
                        </a:rPr>
                        <a:t>No</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bl>
          </a:graphicData>
        </a:graphic>
      </p:graphicFrame>
      <p:sp>
        <p:nvSpPr>
          <p:cNvPr id="13" name="Text Placeholder 2">
            <a:extLst>
              <a:ext uri="{FF2B5EF4-FFF2-40B4-BE49-F238E27FC236}">
                <a16:creationId xmlns:a16="http://schemas.microsoft.com/office/drawing/2014/main" id="{0A2A21A8-9713-52C6-CB4C-9646B6F88175}"/>
              </a:ext>
            </a:extLst>
          </p:cNvPr>
          <p:cNvSpPr txBox="1">
            <a:spLocks/>
          </p:cNvSpPr>
          <p:nvPr/>
        </p:nvSpPr>
        <p:spPr>
          <a:xfrm>
            <a:off x="258898" y="625190"/>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graphicFrame>
        <p:nvGraphicFramePr>
          <p:cNvPr id="12" name="Table 11">
            <a:extLst>
              <a:ext uri="{FF2B5EF4-FFF2-40B4-BE49-F238E27FC236}">
                <a16:creationId xmlns:a16="http://schemas.microsoft.com/office/drawing/2014/main" id="{FF30AFD4-C319-AB65-BD98-266D5ADB4860}"/>
              </a:ext>
            </a:extLst>
          </p:cNvPr>
          <p:cNvGraphicFramePr>
            <a:graphicFrameLocks noGrp="1"/>
          </p:cNvGraphicFramePr>
          <p:nvPr>
            <p:extLst>
              <p:ext uri="{D42A27DB-BD31-4B8C-83A1-F6EECF244321}">
                <p14:modId xmlns:p14="http://schemas.microsoft.com/office/powerpoint/2010/main" val="2971747726"/>
              </p:ext>
            </p:extLst>
          </p:nvPr>
        </p:nvGraphicFramePr>
        <p:xfrm>
          <a:off x="1762125" y="1507499"/>
          <a:ext cx="7937622" cy="455479"/>
        </p:xfrm>
        <a:graphic>
          <a:graphicData uri="http://schemas.openxmlformats.org/drawingml/2006/table">
            <a:tbl>
              <a:tblPr>
                <a:tableStyleId>{5C22544A-7EE6-4342-B048-85BDC9FD1C3A}</a:tableStyleId>
              </a:tblPr>
              <a:tblGrid>
                <a:gridCol w="1133946">
                  <a:extLst>
                    <a:ext uri="{9D8B030D-6E8A-4147-A177-3AD203B41FA5}">
                      <a16:colId xmlns:a16="http://schemas.microsoft.com/office/drawing/2014/main" val="3709234926"/>
                    </a:ext>
                  </a:extLst>
                </a:gridCol>
                <a:gridCol w="1133946">
                  <a:extLst>
                    <a:ext uri="{9D8B030D-6E8A-4147-A177-3AD203B41FA5}">
                      <a16:colId xmlns:a16="http://schemas.microsoft.com/office/drawing/2014/main" val="3007076788"/>
                    </a:ext>
                  </a:extLst>
                </a:gridCol>
                <a:gridCol w="1133946">
                  <a:extLst>
                    <a:ext uri="{9D8B030D-6E8A-4147-A177-3AD203B41FA5}">
                      <a16:colId xmlns:a16="http://schemas.microsoft.com/office/drawing/2014/main" val="432057250"/>
                    </a:ext>
                  </a:extLst>
                </a:gridCol>
                <a:gridCol w="1133946">
                  <a:extLst>
                    <a:ext uri="{9D8B030D-6E8A-4147-A177-3AD203B41FA5}">
                      <a16:colId xmlns:a16="http://schemas.microsoft.com/office/drawing/2014/main" val="1080360407"/>
                    </a:ext>
                  </a:extLst>
                </a:gridCol>
                <a:gridCol w="1133946">
                  <a:extLst>
                    <a:ext uri="{9D8B030D-6E8A-4147-A177-3AD203B41FA5}">
                      <a16:colId xmlns:a16="http://schemas.microsoft.com/office/drawing/2014/main" val="3052726369"/>
                    </a:ext>
                  </a:extLst>
                </a:gridCol>
                <a:gridCol w="1133946">
                  <a:extLst>
                    <a:ext uri="{9D8B030D-6E8A-4147-A177-3AD203B41FA5}">
                      <a16:colId xmlns:a16="http://schemas.microsoft.com/office/drawing/2014/main" val="363463608"/>
                    </a:ext>
                  </a:extLst>
                </a:gridCol>
                <a:gridCol w="1133946">
                  <a:extLst>
                    <a:ext uri="{9D8B030D-6E8A-4147-A177-3AD203B41FA5}">
                      <a16:colId xmlns:a16="http://schemas.microsoft.com/office/drawing/2014/main" val="1251263775"/>
                    </a:ext>
                  </a:extLst>
                </a:gridCol>
              </a:tblGrid>
              <a:tr h="209170">
                <a:tc>
                  <a:txBody>
                    <a:bodyPr/>
                    <a:lstStyle/>
                    <a:p>
                      <a:pPr algn="ctr" rtl="0" fontAlgn="ctr">
                        <a:buNone/>
                      </a:pPr>
                      <a:r>
                        <a:rPr lang="en-IE" sz="1400" b="1" u="none" strike="noStrike">
                          <a:effectLst/>
                        </a:rPr>
                        <a:t>Feb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Dec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‘25</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April  ‘26</a:t>
                      </a:r>
                      <a:endParaRPr lang="en-IE" sz="1400" b="1"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- 3008</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- 2026</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567589872"/>
                  </a:ext>
                </a:extLst>
              </a:tr>
            </a:tbl>
          </a:graphicData>
        </a:graphic>
      </p:graphicFrame>
      <p:sp>
        <p:nvSpPr>
          <p:cNvPr id="4" name="TextBox 3">
            <a:extLst>
              <a:ext uri="{FF2B5EF4-FFF2-40B4-BE49-F238E27FC236}">
                <a16:creationId xmlns:a16="http://schemas.microsoft.com/office/drawing/2014/main" id="{341CF999-364D-0AE5-D652-411AF72E800A}"/>
              </a:ext>
            </a:extLst>
          </p:cNvPr>
          <p:cNvSpPr txBox="1"/>
          <p:nvPr/>
        </p:nvSpPr>
        <p:spPr>
          <a:xfrm>
            <a:off x="10186400" y="2187563"/>
            <a:ext cx="1481554" cy="1107996"/>
          </a:xfrm>
          <a:prstGeom prst="rect">
            <a:avLst/>
          </a:prstGeom>
          <a:solidFill>
            <a:schemeClr val="tx2"/>
          </a:solidFill>
        </p:spPr>
        <p:txBody>
          <a:bodyPr wrap="square" rtlCol="0">
            <a:spAutoFit/>
          </a:bodyPr>
          <a:lstStyle/>
          <a:p>
            <a:pPr algn="ctr"/>
            <a:r>
              <a:rPr lang="en-IE" sz="1200">
                <a:solidFill>
                  <a:schemeClr val="bg1"/>
                </a:solidFill>
              </a:rPr>
              <a:t>Significantly higher for:</a:t>
            </a:r>
          </a:p>
          <a:p>
            <a:pPr algn="ctr"/>
            <a:r>
              <a:rPr lang="en-IE" sz="1200">
                <a:solidFill>
                  <a:schemeClr val="bg1"/>
                </a:solidFill>
              </a:rPr>
              <a:t>Middle class: </a:t>
            </a:r>
            <a:r>
              <a:rPr lang="en-IE" sz="1400">
                <a:solidFill>
                  <a:schemeClr val="bg1"/>
                </a:solidFill>
              </a:rPr>
              <a:t>43%</a:t>
            </a:r>
            <a:endParaRPr lang="en-IE" sz="1600">
              <a:solidFill>
                <a:schemeClr val="bg1"/>
              </a:solidFill>
            </a:endParaRPr>
          </a:p>
          <a:p>
            <a:pPr algn="ctr"/>
            <a:r>
              <a:rPr lang="en-IE" sz="1200">
                <a:solidFill>
                  <a:schemeClr val="bg1"/>
                </a:solidFill>
              </a:rPr>
              <a:t>Dublin: </a:t>
            </a:r>
            <a:r>
              <a:rPr lang="en-IE" sz="1400">
                <a:solidFill>
                  <a:schemeClr val="bg1"/>
                </a:solidFill>
              </a:rPr>
              <a:t>45%</a:t>
            </a:r>
          </a:p>
          <a:p>
            <a:pPr algn="ctr"/>
            <a:r>
              <a:rPr lang="en-IE" sz="1200">
                <a:solidFill>
                  <a:schemeClr val="bg1"/>
                </a:solidFill>
              </a:rPr>
              <a:t>Urban: </a:t>
            </a:r>
            <a:r>
              <a:rPr lang="en-IE" sz="1400">
                <a:solidFill>
                  <a:schemeClr val="bg1"/>
                </a:solidFill>
              </a:rPr>
              <a:t>39%</a:t>
            </a:r>
          </a:p>
        </p:txBody>
      </p:sp>
      <p:sp>
        <p:nvSpPr>
          <p:cNvPr id="6" name="Arrow: Right 5">
            <a:extLst>
              <a:ext uri="{FF2B5EF4-FFF2-40B4-BE49-F238E27FC236}">
                <a16:creationId xmlns:a16="http://schemas.microsoft.com/office/drawing/2014/main" id="{035F8005-0937-5FF1-4F19-7390462AECA9}"/>
              </a:ext>
            </a:extLst>
          </p:cNvPr>
          <p:cNvSpPr/>
          <p:nvPr/>
        </p:nvSpPr>
        <p:spPr>
          <a:xfrm>
            <a:off x="9620655" y="2577830"/>
            <a:ext cx="331475" cy="327462"/>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Tree>
    <p:extLst>
      <p:ext uri="{BB962C8B-B14F-4D97-AF65-F5344CB8AC3E}">
        <p14:creationId xmlns:p14="http://schemas.microsoft.com/office/powerpoint/2010/main" val="4155981415"/>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p:txBody>
          <a:bodyPr lIns="0" tIns="45720" rIns="91440" bIns="45720" anchor="t">
            <a:normAutofit fontScale="90000"/>
          </a:bodyPr>
          <a:lstStyle/>
          <a:p>
            <a:br>
              <a:rPr lang="en-IE"/>
            </a:br>
            <a:r>
              <a:rPr lang="en-IE" sz="2700"/>
              <a:t>Incidence of Travelling to Developing Country x Segments </a:t>
            </a:r>
            <a:endParaRPr lang="en-IE"/>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50000" y="830726"/>
            <a:ext cx="9341700" cy="608890"/>
          </a:xfrm>
        </p:spPr>
        <p:txBody>
          <a:bodyPr>
            <a:normAutofit/>
          </a:bodyPr>
          <a:lstStyle/>
          <a:p>
            <a:r>
              <a:rPr lang="en-US" sz="1400"/>
              <a:t>Global Citizens continue to be much more likely to have travelled to a developing country.</a:t>
            </a:r>
            <a:endParaRPr lang="en-IE" sz="1400"/>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50000" y="6143360"/>
            <a:ext cx="5750775" cy="333425"/>
          </a:xfrm>
        </p:spPr>
        <p:txBody>
          <a:bodyPr>
            <a:noAutofit/>
          </a:bodyPr>
          <a:lstStyle/>
          <a:p>
            <a:pPr marL="357188" indent="-357188">
              <a:lnSpc>
                <a:spcPct val="100000"/>
              </a:lnSpc>
            </a:pPr>
            <a:r>
              <a:rPr lang="en-IE" sz="900"/>
              <a:t>Base: All Adults</a:t>
            </a:r>
            <a:r>
              <a:rPr lang="en-US" sz="900"/>
              <a:t> aged 18+ years- 2,047</a:t>
            </a:r>
          </a:p>
          <a:p>
            <a:pPr marL="357188" indent="-357188">
              <a:lnSpc>
                <a:spcPct val="100000"/>
              </a:lnSpc>
              <a:spcBef>
                <a:spcPts val="0"/>
              </a:spcBef>
            </a:pPr>
            <a:r>
              <a:rPr lang="en-US" sz="900"/>
              <a:t>Q.28 Have you ever travelled overseas to a developing country?</a:t>
            </a:r>
            <a:r>
              <a:rPr lang="en-IE" sz="900"/>
              <a:t> </a:t>
            </a:r>
          </a:p>
        </p:txBody>
      </p:sp>
      <p:graphicFrame>
        <p:nvGraphicFramePr>
          <p:cNvPr id="20" name="Chart 19">
            <a:extLst>
              <a:ext uri="{FF2B5EF4-FFF2-40B4-BE49-F238E27FC236}">
                <a16:creationId xmlns:a16="http://schemas.microsoft.com/office/drawing/2014/main" id="{667E46A0-A14F-4C77-B276-3346836F204F}"/>
              </a:ext>
            </a:extLst>
          </p:cNvPr>
          <p:cNvGraphicFramePr/>
          <p:nvPr>
            <p:extLst>
              <p:ext uri="{D42A27DB-BD31-4B8C-83A1-F6EECF244321}">
                <p14:modId xmlns:p14="http://schemas.microsoft.com/office/powerpoint/2010/main" val="530236439"/>
              </p:ext>
            </p:extLst>
          </p:nvPr>
        </p:nvGraphicFramePr>
        <p:xfrm>
          <a:off x="2480744" y="2286000"/>
          <a:ext cx="8246959" cy="37569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Table 20">
            <a:extLst>
              <a:ext uri="{FF2B5EF4-FFF2-40B4-BE49-F238E27FC236}">
                <a16:creationId xmlns:a16="http://schemas.microsoft.com/office/drawing/2014/main" id="{3C4F8B2F-3E43-4F16-95FE-3C9E3834AD68}"/>
              </a:ext>
            </a:extLst>
          </p:cNvPr>
          <p:cNvGraphicFramePr>
            <a:graphicFrameLocks noGrp="1"/>
          </p:cNvGraphicFramePr>
          <p:nvPr/>
        </p:nvGraphicFramePr>
        <p:xfrm>
          <a:off x="450597" y="2928967"/>
          <a:ext cx="2030148" cy="2475590"/>
        </p:xfrm>
        <a:graphic>
          <a:graphicData uri="http://schemas.openxmlformats.org/drawingml/2006/table">
            <a:tbl>
              <a:tblPr>
                <a:tableStyleId>{5C22544A-7EE6-4342-B048-85BDC9FD1C3A}</a:tableStyleId>
              </a:tblPr>
              <a:tblGrid>
                <a:gridCol w="2030148">
                  <a:extLst>
                    <a:ext uri="{9D8B030D-6E8A-4147-A177-3AD203B41FA5}">
                      <a16:colId xmlns:a16="http://schemas.microsoft.com/office/drawing/2014/main" val="2192328915"/>
                    </a:ext>
                  </a:extLst>
                </a:gridCol>
              </a:tblGrid>
              <a:tr h="1503180">
                <a:tc>
                  <a:txBody>
                    <a:bodyPr/>
                    <a:lstStyle/>
                    <a:p>
                      <a:pPr algn="r" fontAlgn="t"/>
                      <a:r>
                        <a:rPr lang="en-IE" sz="1200" b="0" i="0" u="none" strike="noStrike">
                          <a:solidFill>
                            <a:srgbClr val="000000"/>
                          </a:solidFill>
                          <a:effectLst/>
                          <a:latin typeface="+mn-lt"/>
                        </a:rPr>
                        <a:t>Yes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972410">
                <a:tc>
                  <a:txBody>
                    <a:bodyPr/>
                    <a:lstStyle/>
                    <a:p>
                      <a:pPr algn="r" fontAlgn="t"/>
                      <a:r>
                        <a:rPr lang="en-IE" sz="1200" b="0" i="0" u="none" strike="noStrike">
                          <a:solidFill>
                            <a:srgbClr val="000000"/>
                          </a:solidFill>
                          <a:effectLst/>
                          <a:latin typeface="+mn-lt"/>
                        </a:rPr>
                        <a:t>No</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bl>
          </a:graphicData>
        </a:graphic>
      </p:graphicFrame>
      <p:graphicFrame>
        <p:nvGraphicFramePr>
          <p:cNvPr id="6" name="Table 5">
            <a:extLst>
              <a:ext uri="{FF2B5EF4-FFF2-40B4-BE49-F238E27FC236}">
                <a16:creationId xmlns:a16="http://schemas.microsoft.com/office/drawing/2014/main" id="{70403D51-11B2-5918-988D-6E04DE3E1265}"/>
              </a:ext>
            </a:extLst>
          </p:cNvPr>
          <p:cNvGraphicFramePr>
            <a:graphicFrameLocks noGrp="1"/>
          </p:cNvGraphicFramePr>
          <p:nvPr>
            <p:extLst>
              <p:ext uri="{D42A27DB-BD31-4B8C-83A1-F6EECF244321}">
                <p14:modId xmlns:p14="http://schemas.microsoft.com/office/powerpoint/2010/main" val="180993809"/>
              </p:ext>
            </p:extLst>
          </p:nvPr>
        </p:nvGraphicFramePr>
        <p:xfrm>
          <a:off x="2617975" y="1325920"/>
          <a:ext cx="7972496" cy="1113479"/>
        </p:xfrm>
        <a:graphic>
          <a:graphicData uri="http://schemas.openxmlformats.org/drawingml/2006/table">
            <a:tbl>
              <a:tblPr>
                <a:tableStyleId>{5C22544A-7EE6-4342-B048-85BDC9FD1C3A}</a:tableStyleId>
              </a:tblPr>
              <a:tblGrid>
                <a:gridCol w="996562">
                  <a:extLst>
                    <a:ext uri="{9D8B030D-6E8A-4147-A177-3AD203B41FA5}">
                      <a16:colId xmlns:a16="http://schemas.microsoft.com/office/drawing/2014/main" val="4283481718"/>
                    </a:ext>
                  </a:extLst>
                </a:gridCol>
                <a:gridCol w="996562">
                  <a:extLst>
                    <a:ext uri="{9D8B030D-6E8A-4147-A177-3AD203B41FA5}">
                      <a16:colId xmlns:a16="http://schemas.microsoft.com/office/drawing/2014/main" val="168885536"/>
                    </a:ext>
                  </a:extLst>
                </a:gridCol>
                <a:gridCol w="996562">
                  <a:extLst>
                    <a:ext uri="{9D8B030D-6E8A-4147-A177-3AD203B41FA5}">
                      <a16:colId xmlns:a16="http://schemas.microsoft.com/office/drawing/2014/main" val="746003772"/>
                    </a:ext>
                  </a:extLst>
                </a:gridCol>
                <a:gridCol w="996562">
                  <a:extLst>
                    <a:ext uri="{9D8B030D-6E8A-4147-A177-3AD203B41FA5}">
                      <a16:colId xmlns:a16="http://schemas.microsoft.com/office/drawing/2014/main" val="1779795731"/>
                    </a:ext>
                  </a:extLst>
                </a:gridCol>
                <a:gridCol w="996562">
                  <a:extLst>
                    <a:ext uri="{9D8B030D-6E8A-4147-A177-3AD203B41FA5}">
                      <a16:colId xmlns:a16="http://schemas.microsoft.com/office/drawing/2014/main" val="2225951611"/>
                    </a:ext>
                  </a:extLst>
                </a:gridCol>
                <a:gridCol w="996562">
                  <a:extLst>
                    <a:ext uri="{9D8B030D-6E8A-4147-A177-3AD203B41FA5}">
                      <a16:colId xmlns:a16="http://schemas.microsoft.com/office/drawing/2014/main" val="1338766595"/>
                    </a:ext>
                  </a:extLst>
                </a:gridCol>
                <a:gridCol w="996562">
                  <a:extLst>
                    <a:ext uri="{9D8B030D-6E8A-4147-A177-3AD203B41FA5}">
                      <a16:colId xmlns:a16="http://schemas.microsoft.com/office/drawing/2014/main" val="4065578727"/>
                    </a:ext>
                  </a:extLst>
                </a:gridCol>
                <a:gridCol w="996562">
                  <a:extLst>
                    <a:ext uri="{9D8B030D-6E8A-4147-A177-3AD203B41FA5}">
                      <a16:colId xmlns:a16="http://schemas.microsoft.com/office/drawing/2014/main" val="2398399031"/>
                    </a:ext>
                  </a:extLst>
                </a:gridCol>
              </a:tblGrid>
              <a:tr h="237178">
                <a:tc>
                  <a:txBody>
                    <a:bodyPr/>
                    <a:lstStyle/>
                    <a:p>
                      <a:pPr algn="ctr"/>
                      <a:endParaRPr lang="en-IE" sz="1100" b="1"/>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a:txBody>
                    <a:bodyPr/>
                    <a:lstStyle/>
                    <a:p>
                      <a:pPr algn="ctr" rtl="0" fontAlgn="t"/>
                      <a:r>
                        <a:rPr lang="en-GB" sz="1100" b="1" i="0" u="none" strike="noStrike">
                          <a:solidFill>
                            <a:srgbClr val="000000"/>
                          </a:solidFill>
                          <a:effectLst/>
                          <a:latin typeface="+mn-lt"/>
                        </a:rPr>
                        <a:t>Segments</a:t>
                      </a:r>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2809692"/>
                  </a:ext>
                </a:extLst>
              </a:tr>
              <a:tr h="276225">
                <a:tc>
                  <a:txBody>
                    <a:bodyPr/>
                    <a:lstStyle/>
                    <a:p>
                      <a:pPr algn="ctr"/>
                      <a:r>
                        <a:rPr lang="en-IE" sz="1100" b="1"/>
                        <a:t>Total</a:t>
                      </a:r>
                    </a:p>
                    <a:p>
                      <a:pPr algn="ctr"/>
                      <a:r>
                        <a:rPr lang="en-IE" sz="1100" b="1"/>
                        <a:t>Apr ‘26</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Multilateralists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Community Champions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Disengaged</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Empathisers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Global Citizens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Pragmatists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783692"/>
                  </a:ext>
                </a:extLst>
              </a:tr>
              <a:tr h="266700">
                <a:tc>
                  <a:txBody>
                    <a:bodyPr/>
                    <a:lstStyle/>
                    <a:p>
                      <a:pPr algn="ctr" fontAlgn="t">
                        <a:buNone/>
                      </a:pPr>
                      <a:r>
                        <a:rPr lang="en-IE" sz="1050" b="1" i="1" u="none" strike="noStrike">
                          <a:solidFill>
                            <a:srgbClr val="000000"/>
                          </a:solidFill>
                          <a:effectLst/>
                          <a:latin typeface="Barlow" panose="00000500000000000000" pitchFamily="2" charset="0"/>
                        </a:rPr>
                        <a:t>2,047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396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169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552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254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3188476"/>
                  </a:ext>
                </a:extLst>
              </a:tr>
              <a:tr h="266700">
                <a:tc>
                  <a:txBody>
                    <a:bodyPr/>
                    <a:lstStyle/>
                    <a:p>
                      <a:pPr algn="ctr" fontAlgn="t">
                        <a:buNone/>
                      </a:pPr>
                      <a:r>
                        <a:rPr lang="en-GB" sz="1050" b="0" i="0" u="none" strike="noStrike">
                          <a:solidFill>
                            <a:srgbClr val="000000"/>
                          </a:solidFill>
                          <a:effectLst/>
                          <a:latin typeface="Barlow" panose="00000500000000000000" pitchFamily="2" charset="0"/>
                        </a:rPr>
                        <a:t>%</a:t>
                      </a:r>
                      <a:endParaRPr lang="en-IE" sz="1050" b="0" i="0" u="none" strike="noStrike">
                        <a:solidFill>
                          <a:srgbClr val="000000"/>
                        </a:solidFill>
                        <a:effectLst/>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endParaRPr lang="en-IE" sz="1050" b="0" i="0" u="none" strike="noStrike">
                        <a:solidFill>
                          <a:srgbClr val="000000"/>
                        </a:solidFill>
                        <a:effectLst/>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GB" sz="1050" b="0" i="0" u="none" strike="noStrike">
                          <a:solidFill>
                            <a:srgbClr val="000000"/>
                          </a:solidFill>
                          <a:effectLst/>
                          <a:latin typeface="Barlow" panose="00000500000000000000" pitchFamily="2" charset="0"/>
                        </a:rPr>
                        <a:t>%</a:t>
                      </a:r>
                      <a:endParaRPr lang="en-IE" sz="1050" b="0" i="0" u="none" strike="noStrike">
                        <a:solidFill>
                          <a:srgbClr val="000000"/>
                        </a:solidFill>
                        <a:effectLst/>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GB" sz="1050" b="0" i="0" u="none" strike="noStrike">
                          <a:solidFill>
                            <a:srgbClr val="000000"/>
                          </a:solidFill>
                          <a:effectLst/>
                          <a:latin typeface="Barlow" panose="00000500000000000000" pitchFamily="2" charset="0"/>
                        </a:rPr>
                        <a:t>%</a:t>
                      </a:r>
                      <a:endParaRPr lang="en-IE" sz="1050" b="0" i="0" u="none" strike="noStrike">
                        <a:solidFill>
                          <a:srgbClr val="000000"/>
                        </a:solidFill>
                        <a:effectLst/>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GB" sz="1050" b="0" i="0" u="none" strike="noStrike">
                          <a:solidFill>
                            <a:srgbClr val="000000"/>
                          </a:solidFill>
                          <a:effectLst/>
                          <a:latin typeface="Barlow" panose="00000500000000000000" pitchFamily="2" charset="0"/>
                        </a:rPr>
                        <a:t>%</a:t>
                      </a:r>
                      <a:endParaRPr lang="en-IE" sz="1050" b="0" i="0" u="none" strike="noStrike">
                        <a:solidFill>
                          <a:srgbClr val="000000"/>
                        </a:solidFill>
                        <a:effectLst/>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GB" sz="1050" b="0" i="0" u="none" strike="noStrike">
                          <a:solidFill>
                            <a:srgbClr val="000000"/>
                          </a:solidFill>
                          <a:effectLst/>
                          <a:latin typeface="Barlow" panose="00000500000000000000" pitchFamily="2" charset="0"/>
                        </a:rPr>
                        <a:t>%</a:t>
                      </a:r>
                      <a:endParaRPr lang="en-IE" sz="1050" b="0" i="0" u="none" strike="noStrike">
                        <a:solidFill>
                          <a:srgbClr val="000000"/>
                        </a:solidFill>
                        <a:effectLst/>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GB" sz="1050" b="0" i="0" u="none" strike="noStrike">
                          <a:solidFill>
                            <a:srgbClr val="000000"/>
                          </a:solidFill>
                          <a:effectLst/>
                          <a:latin typeface="Barlow" panose="00000500000000000000" pitchFamily="2" charset="0"/>
                        </a:rPr>
                        <a:t>%</a:t>
                      </a:r>
                      <a:endParaRPr lang="en-IE" sz="1050" b="0" i="0" u="none" strike="noStrike">
                        <a:solidFill>
                          <a:srgbClr val="000000"/>
                        </a:solidFill>
                        <a:effectLst/>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GB" sz="1050" b="0" i="0" u="none" strike="noStrike">
                          <a:solidFill>
                            <a:srgbClr val="000000"/>
                          </a:solidFill>
                          <a:effectLst/>
                          <a:latin typeface="Barlow" panose="00000500000000000000" pitchFamily="2" charset="0"/>
                        </a:rPr>
                        <a:t>%</a:t>
                      </a:r>
                      <a:endParaRPr lang="en-IE" sz="1050" b="0" i="0" u="none" strike="noStrike">
                        <a:solidFill>
                          <a:srgbClr val="000000"/>
                        </a:solidFill>
                        <a:effectLst/>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826046"/>
                  </a:ext>
                </a:extLst>
              </a:tr>
            </a:tbl>
          </a:graphicData>
        </a:graphic>
      </p:graphicFrame>
      <p:grpSp>
        <p:nvGrpSpPr>
          <p:cNvPr id="2" name="Group 1">
            <a:extLst>
              <a:ext uri="{FF2B5EF4-FFF2-40B4-BE49-F238E27FC236}">
                <a16:creationId xmlns:a16="http://schemas.microsoft.com/office/drawing/2014/main" id="{A1E85E5B-155C-BCD5-71DA-80C736F4A05E}"/>
              </a:ext>
            </a:extLst>
          </p:cNvPr>
          <p:cNvGrpSpPr/>
          <p:nvPr/>
        </p:nvGrpSpPr>
        <p:grpSpPr>
          <a:xfrm>
            <a:off x="9578447" y="755940"/>
            <a:ext cx="2359232" cy="246221"/>
            <a:chOff x="9641528" y="618763"/>
            <a:chExt cx="2436173" cy="321154"/>
          </a:xfrm>
        </p:grpSpPr>
        <p:sp>
          <p:nvSpPr>
            <p:cNvPr id="4" name="TextBox 3">
              <a:extLst>
                <a:ext uri="{FF2B5EF4-FFF2-40B4-BE49-F238E27FC236}">
                  <a16:creationId xmlns:a16="http://schemas.microsoft.com/office/drawing/2014/main" id="{F9FDDDD3-37E3-F791-9AB7-3DD6A6129052}"/>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8" name="Oval 7">
              <a:extLst>
                <a:ext uri="{FF2B5EF4-FFF2-40B4-BE49-F238E27FC236}">
                  <a16:creationId xmlns:a16="http://schemas.microsoft.com/office/drawing/2014/main" id="{47520713-C0E7-5AAA-8BD5-2F70C903397D}"/>
                </a:ext>
              </a:extLst>
            </p:cNvPr>
            <p:cNvSpPr/>
            <p:nvPr/>
          </p:nvSpPr>
          <p:spPr>
            <a:xfrm>
              <a:off x="9641528" y="682884"/>
              <a:ext cx="403182" cy="217062"/>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grpSp>
      <p:grpSp>
        <p:nvGrpSpPr>
          <p:cNvPr id="9" name="Group 8">
            <a:extLst>
              <a:ext uri="{FF2B5EF4-FFF2-40B4-BE49-F238E27FC236}">
                <a16:creationId xmlns:a16="http://schemas.microsoft.com/office/drawing/2014/main" id="{994FEA8C-3248-97E3-681F-F24EFA6FF6DF}"/>
              </a:ext>
            </a:extLst>
          </p:cNvPr>
          <p:cNvGrpSpPr/>
          <p:nvPr/>
        </p:nvGrpSpPr>
        <p:grpSpPr>
          <a:xfrm>
            <a:off x="9578447" y="1096349"/>
            <a:ext cx="2359232" cy="246221"/>
            <a:chOff x="9641528" y="618763"/>
            <a:chExt cx="2436173" cy="321154"/>
          </a:xfrm>
        </p:grpSpPr>
        <p:sp>
          <p:nvSpPr>
            <p:cNvPr id="10" name="TextBox 9">
              <a:extLst>
                <a:ext uri="{FF2B5EF4-FFF2-40B4-BE49-F238E27FC236}">
                  <a16:creationId xmlns:a16="http://schemas.microsoft.com/office/drawing/2014/main" id="{C067F64E-55FF-D4D4-4408-325C8377975C}"/>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sp>
          <p:nvSpPr>
            <p:cNvPr id="11" name="Oval 10">
              <a:extLst>
                <a:ext uri="{FF2B5EF4-FFF2-40B4-BE49-F238E27FC236}">
                  <a16:creationId xmlns:a16="http://schemas.microsoft.com/office/drawing/2014/main" id="{D80DD338-15AE-F008-FC9C-A66A1FD70A91}"/>
                </a:ext>
              </a:extLst>
            </p:cNvPr>
            <p:cNvSpPr/>
            <p:nvPr/>
          </p:nvSpPr>
          <p:spPr>
            <a:xfrm>
              <a:off x="9641528" y="682884"/>
              <a:ext cx="403182" cy="217062"/>
            </a:xfrm>
            <a:prstGeom prst="ellipse">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grpSp>
      <p:sp>
        <p:nvSpPr>
          <p:cNvPr id="13" name="Oval 12">
            <a:extLst>
              <a:ext uri="{FF2B5EF4-FFF2-40B4-BE49-F238E27FC236}">
                <a16:creationId xmlns:a16="http://schemas.microsoft.com/office/drawing/2014/main" id="{199DE28A-406B-09D7-3BD0-0391FBDA7651}"/>
              </a:ext>
            </a:extLst>
          </p:cNvPr>
          <p:cNvSpPr/>
          <p:nvPr/>
        </p:nvSpPr>
        <p:spPr>
          <a:xfrm>
            <a:off x="8906495" y="3101372"/>
            <a:ext cx="403761" cy="37062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Oval 13">
            <a:extLst>
              <a:ext uri="{FF2B5EF4-FFF2-40B4-BE49-F238E27FC236}">
                <a16:creationId xmlns:a16="http://schemas.microsoft.com/office/drawing/2014/main" id="{A9490185-54E3-AF6F-E713-3F864ECF6BE0}"/>
              </a:ext>
            </a:extLst>
          </p:cNvPr>
          <p:cNvSpPr/>
          <p:nvPr/>
        </p:nvSpPr>
        <p:spPr>
          <a:xfrm>
            <a:off x="6854414" y="4196435"/>
            <a:ext cx="403761" cy="37062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Oval 14">
            <a:extLst>
              <a:ext uri="{FF2B5EF4-FFF2-40B4-BE49-F238E27FC236}">
                <a16:creationId xmlns:a16="http://schemas.microsoft.com/office/drawing/2014/main" id="{C84692FA-18CF-C96F-29AA-F0E1D76E1DB6}"/>
              </a:ext>
            </a:extLst>
          </p:cNvPr>
          <p:cNvSpPr/>
          <p:nvPr/>
        </p:nvSpPr>
        <p:spPr>
          <a:xfrm>
            <a:off x="7875692" y="4191611"/>
            <a:ext cx="403761" cy="37062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Oval 15">
            <a:extLst>
              <a:ext uri="{FF2B5EF4-FFF2-40B4-BE49-F238E27FC236}">
                <a16:creationId xmlns:a16="http://schemas.microsoft.com/office/drawing/2014/main" id="{54282316-BCD7-CD58-CBA1-0CE114091115}"/>
              </a:ext>
            </a:extLst>
          </p:cNvPr>
          <p:cNvSpPr/>
          <p:nvPr/>
        </p:nvSpPr>
        <p:spPr>
          <a:xfrm>
            <a:off x="9919854" y="4157237"/>
            <a:ext cx="403761" cy="37062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Oval 17">
            <a:extLst>
              <a:ext uri="{FF2B5EF4-FFF2-40B4-BE49-F238E27FC236}">
                <a16:creationId xmlns:a16="http://schemas.microsoft.com/office/drawing/2014/main" id="{8786756B-968E-9F32-03FC-9F538F8AD470}"/>
              </a:ext>
            </a:extLst>
          </p:cNvPr>
          <p:cNvSpPr/>
          <p:nvPr/>
        </p:nvSpPr>
        <p:spPr>
          <a:xfrm>
            <a:off x="6912983" y="2689046"/>
            <a:ext cx="403761" cy="370620"/>
          </a:xfrm>
          <a:prstGeom prst="ellipse">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Oval 18">
            <a:extLst>
              <a:ext uri="{FF2B5EF4-FFF2-40B4-BE49-F238E27FC236}">
                <a16:creationId xmlns:a16="http://schemas.microsoft.com/office/drawing/2014/main" id="{3AE42990-3C63-A84C-DFC0-FC11BECC3DAA}"/>
              </a:ext>
            </a:extLst>
          </p:cNvPr>
          <p:cNvSpPr/>
          <p:nvPr/>
        </p:nvSpPr>
        <p:spPr>
          <a:xfrm>
            <a:off x="7885217" y="2669996"/>
            <a:ext cx="403761" cy="370620"/>
          </a:xfrm>
          <a:prstGeom prst="ellipse">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Oval 22">
            <a:extLst>
              <a:ext uri="{FF2B5EF4-FFF2-40B4-BE49-F238E27FC236}">
                <a16:creationId xmlns:a16="http://schemas.microsoft.com/office/drawing/2014/main" id="{425D6B70-0A5B-3F47-76FA-5992B22E5FD0}"/>
              </a:ext>
            </a:extLst>
          </p:cNvPr>
          <p:cNvSpPr/>
          <p:nvPr/>
        </p:nvSpPr>
        <p:spPr>
          <a:xfrm>
            <a:off x="9915961" y="2618812"/>
            <a:ext cx="403761" cy="370620"/>
          </a:xfrm>
          <a:prstGeom prst="ellipse">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Oval 23">
            <a:extLst>
              <a:ext uri="{FF2B5EF4-FFF2-40B4-BE49-F238E27FC236}">
                <a16:creationId xmlns:a16="http://schemas.microsoft.com/office/drawing/2014/main" id="{94034A74-608E-E0E8-A794-E030B40D230F}"/>
              </a:ext>
            </a:extLst>
          </p:cNvPr>
          <p:cNvSpPr/>
          <p:nvPr/>
        </p:nvSpPr>
        <p:spPr>
          <a:xfrm>
            <a:off x="8916020" y="4594046"/>
            <a:ext cx="403761" cy="370620"/>
          </a:xfrm>
          <a:prstGeom prst="ellipse">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385241655"/>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41F6285-77C2-0741-1FC9-7EF89FFE9EA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360936" y="157589"/>
            <a:ext cx="11950012" cy="512059"/>
          </a:xfrm>
        </p:spPr>
        <p:txBody>
          <a:bodyPr lIns="0" tIns="45720" rIns="91440" bIns="45720" anchor="t">
            <a:normAutofit/>
          </a:bodyPr>
          <a:lstStyle/>
          <a:p>
            <a:r>
              <a:rPr lang="en-US"/>
              <a:t>Two in three people are concerned about levels of poverty in developing countries </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360936" y="669654"/>
            <a:ext cx="11715835" cy="615848"/>
          </a:xfrm>
        </p:spPr>
        <p:txBody>
          <a:bodyPr lIns="0">
            <a:noAutofit/>
          </a:bodyPr>
          <a:lstStyle/>
          <a:p>
            <a:pPr>
              <a:lnSpc>
                <a:spcPct val="100000"/>
              </a:lnSpc>
              <a:spcBef>
                <a:spcPts val="0"/>
              </a:spcBef>
            </a:pPr>
            <a:r>
              <a:rPr lang="en-US" sz="1400"/>
              <a:t>Levels of concern around the levels of poverty in developing countries has declined to 64%. When comparing to 2021, there has been an 11% point decline in concern, highlighting the gradual decline. Net concern is higher for women at 68% and those over 65 (74%). Disengaged demonstrate much less concern, compared to other segments (one in ten). </a:t>
            </a:r>
          </a:p>
          <a:p>
            <a:pPr marL="357188" indent="-357188">
              <a:lnSpc>
                <a:spcPct val="100000"/>
              </a:lnSpc>
              <a:spcBef>
                <a:spcPts val="0"/>
              </a:spcBef>
            </a:pPr>
            <a:endParaRPr lang="en-US" sz="1400"/>
          </a:p>
        </p:txBody>
      </p:sp>
      <p:sp>
        <p:nvSpPr>
          <p:cNvPr id="9" name="Text Placeholder 8">
            <a:extLst>
              <a:ext uri="{FF2B5EF4-FFF2-40B4-BE49-F238E27FC236}">
                <a16:creationId xmlns:a16="http://schemas.microsoft.com/office/drawing/2014/main" id="{558FC30B-FF45-BF0C-0FC1-9704FBA4B4BF}"/>
              </a:ext>
            </a:extLst>
          </p:cNvPr>
          <p:cNvSpPr>
            <a:spLocks noGrp="1"/>
          </p:cNvSpPr>
          <p:nvPr>
            <p:ph type="body" sz="quarter" idx="17"/>
          </p:nvPr>
        </p:nvSpPr>
        <p:spPr>
          <a:xfrm>
            <a:off x="450000" y="6129648"/>
            <a:ext cx="9341700" cy="327462"/>
          </a:xfrm>
        </p:spPr>
        <p:txBody>
          <a:bodyPr/>
          <a:lstStyle/>
          <a:p>
            <a:r>
              <a:rPr lang="en-US" sz="900">
                <a:latin typeface="Barlow" panose="00000500000000000000" pitchFamily="2" charset="0"/>
              </a:rPr>
              <a:t>Base: All Adults aged 18+ years- 2,047 Apr ‘26, (Aug ‘25 2,002), Aug 24 2,504),  (Nov 23 N – 2,515, Nov 22 N – 2501; Dec 21 N – 2,026; Feb 21 N – 3,008)</a:t>
            </a:r>
          </a:p>
          <a:p>
            <a:r>
              <a:rPr lang="en-US" sz="900">
                <a:latin typeface="Barlow" panose="00000500000000000000" pitchFamily="2" charset="0"/>
              </a:rPr>
              <a:t>Q.29 Which of the following best describes how you feel about levels of poverty in developing countries?</a:t>
            </a:r>
            <a:endParaRPr lang="en-IE" sz="900">
              <a:latin typeface="Barlow" panose="00000500000000000000" pitchFamily="2" charset="0"/>
            </a:endParaRPr>
          </a:p>
        </p:txBody>
      </p:sp>
      <p:graphicFrame>
        <p:nvGraphicFramePr>
          <p:cNvPr id="20" name="Chart 19">
            <a:extLst>
              <a:ext uri="{FF2B5EF4-FFF2-40B4-BE49-F238E27FC236}">
                <a16:creationId xmlns:a16="http://schemas.microsoft.com/office/drawing/2014/main" id="{667E46A0-A14F-4C77-B276-3346836F204F}"/>
              </a:ext>
            </a:extLst>
          </p:cNvPr>
          <p:cNvGraphicFramePr/>
          <p:nvPr>
            <p:extLst>
              <p:ext uri="{D42A27DB-BD31-4B8C-83A1-F6EECF244321}">
                <p14:modId xmlns:p14="http://schemas.microsoft.com/office/powerpoint/2010/main" val="2828241398"/>
              </p:ext>
            </p:extLst>
          </p:nvPr>
        </p:nvGraphicFramePr>
        <p:xfrm>
          <a:off x="2471919" y="1826706"/>
          <a:ext cx="7843646" cy="3742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Table 20">
            <a:extLst>
              <a:ext uri="{FF2B5EF4-FFF2-40B4-BE49-F238E27FC236}">
                <a16:creationId xmlns:a16="http://schemas.microsoft.com/office/drawing/2014/main" id="{3C4F8B2F-3E43-4F16-95FE-3C9E3834AD68}"/>
              </a:ext>
            </a:extLst>
          </p:cNvPr>
          <p:cNvGraphicFramePr>
            <a:graphicFrameLocks noGrp="1"/>
          </p:cNvGraphicFramePr>
          <p:nvPr>
            <p:extLst>
              <p:ext uri="{D42A27DB-BD31-4B8C-83A1-F6EECF244321}">
                <p14:modId xmlns:p14="http://schemas.microsoft.com/office/powerpoint/2010/main" val="3529991528"/>
              </p:ext>
            </p:extLst>
          </p:nvPr>
        </p:nvGraphicFramePr>
        <p:xfrm>
          <a:off x="589577" y="2009775"/>
          <a:ext cx="1795644" cy="3014077"/>
        </p:xfrm>
        <a:graphic>
          <a:graphicData uri="http://schemas.openxmlformats.org/drawingml/2006/table">
            <a:tbl>
              <a:tblPr>
                <a:tableStyleId>{5C22544A-7EE6-4342-B048-85BDC9FD1C3A}</a:tableStyleId>
              </a:tblPr>
              <a:tblGrid>
                <a:gridCol w="1795644">
                  <a:extLst>
                    <a:ext uri="{9D8B030D-6E8A-4147-A177-3AD203B41FA5}">
                      <a16:colId xmlns:a16="http://schemas.microsoft.com/office/drawing/2014/main" val="2192328915"/>
                    </a:ext>
                  </a:extLst>
                </a:gridCol>
              </a:tblGrid>
              <a:tr h="685800">
                <a:tc>
                  <a:txBody>
                    <a:bodyPr/>
                    <a:lstStyle/>
                    <a:p>
                      <a:pPr algn="r" fontAlgn="t"/>
                      <a:r>
                        <a:rPr lang="en-IE" sz="1200" b="0" i="0" u="none" strike="noStrike">
                          <a:solidFill>
                            <a:srgbClr val="000000"/>
                          </a:solidFill>
                          <a:effectLst/>
                          <a:latin typeface="Barlow" panose="00000500000000000000" pitchFamily="2" charset="0"/>
                          <a:cs typeface="Arial" panose="020B0604020202020204" pitchFamily="34" charset="0"/>
                        </a:rPr>
                        <a:t>Very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1514475">
                <a:tc>
                  <a:txBody>
                    <a:bodyPr/>
                    <a:lstStyle/>
                    <a:p>
                      <a:pPr algn="r" fontAlgn="t"/>
                      <a:r>
                        <a:rPr lang="en-IE" sz="1200" b="0" i="0" u="none" strike="noStrike">
                          <a:solidFill>
                            <a:srgbClr val="000000"/>
                          </a:solidFill>
                          <a:effectLst/>
                          <a:latin typeface="Barlow" panose="00000500000000000000" pitchFamily="2" charset="0"/>
                          <a:cs typeface="Arial" panose="020B0604020202020204" pitchFamily="34" charset="0"/>
                        </a:rPr>
                        <a:t>Fairly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428992">
                <a:tc>
                  <a:txBody>
                    <a:bodyPr/>
                    <a:lstStyle/>
                    <a:p>
                      <a:pPr algn="r" fontAlgn="t"/>
                      <a:r>
                        <a:rPr lang="en-US" sz="1200" b="0" i="0" u="none" strike="noStrike">
                          <a:solidFill>
                            <a:srgbClr val="000000"/>
                          </a:solidFill>
                          <a:effectLst/>
                          <a:latin typeface="Barlow" panose="00000500000000000000" pitchFamily="2" charset="0"/>
                          <a:cs typeface="Arial" panose="020B0604020202020204" pitchFamily="34" charset="0"/>
                        </a:rPr>
                        <a:t>No strong feelings either one way or the other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0">
                <a:tc>
                  <a:txBody>
                    <a:bodyPr/>
                    <a:lstStyle/>
                    <a:p>
                      <a:pPr algn="r" fontAlgn="t"/>
                      <a:r>
                        <a:rPr lang="en-IE" sz="1200" b="0" i="0" u="none" strike="noStrike">
                          <a:solidFill>
                            <a:srgbClr val="000000"/>
                          </a:solidFill>
                          <a:effectLst/>
                          <a:latin typeface="Barlow" panose="00000500000000000000" pitchFamily="2" charset="0"/>
                          <a:cs typeface="Arial" panose="020B0604020202020204" pitchFamily="34" charset="0"/>
                        </a:rPr>
                        <a:t>Not very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164465">
                <a:tc>
                  <a:txBody>
                    <a:bodyPr/>
                    <a:lstStyle/>
                    <a:p>
                      <a:pPr algn="r" fontAlgn="t"/>
                      <a:r>
                        <a:rPr lang="en-IE" sz="1200" b="0" i="0" u="none" strike="noStrike">
                          <a:solidFill>
                            <a:srgbClr val="000000"/>
                          </a:solidFill>
                          <a:effectLst/>
                          <a:latin typeface="Barlow" panose="00000500000000000000" pitchFamily="2" charset="0"/>
                          <a:cs typeface="Arial" panose="020B0604020202020204" pitchFamily="34" charset="0"/>
                        </a:rPr>
                        <a:t>Not at all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28" name="Table 44">
            <a:extLst>
              <a:ext uri="{FF2B5EF4-FFF2-40B4-BE49-F238E27FC236}">
                <a16:creationId xmlns:a16="http://schemas.microsoft.com/office/drawing/2014/main" id="{1506708F-2053-5211-A04C-2F215547DEC3}"/>
              </a:ext>
            </a:extLst>
          </p:cNvPr>
          <p:cNvGraphicFramePr>
            <a:graphicFrameLocks noGrp="1"/>
          </p:cNvGraphicFramePr>
          <p:nvPr>
            <p:extLst>
              <p:ext uri="{D42A27DB-BD31-4B8C-83A1-F6EECF244321}">
                <p14:modId xmlns:p14="http://schemas.microsoft.com/office/powerpoint/2010/main" val="3159465504"/>
              </p:ext>
            </p:extLst>
          </p:nvPr>
        </p:nvGraphicFramePr>
        <p:xfrm>
          <a:off x="676275" y="5145042"/>
          <a:ext cx="9505952" cy="518160"/>
        </p:xfrm>
        <a:graphic>
          <a:graphicData uri="http://schemas.openxmlformats.org/drawingml/2006/table">
            <a:tbl>
              <a:tblPr>
                <a:tableStyleId>{5C22544A-7EE6-4342-B048-85BDC9FD1C3A}</a:tableStyleId>
              </a:tblPr>
              <a:tblGrid>
                <a:gridCol w="1734013">
                  <a:extLst>
                    <a:ext uri="{9D8B030D-6E8A-4147-A177-3AD203B41FA5}">
                      <a16:colId xmlns:a16="http://schemas.microsoft.com/office/drawing/2014/main" val="1015758193"/>
                    </a:ext>
                  </a:extLst>
                </a:gridCol>
                <a:gridCol w="1110277">
                  <a:extLst>
                    <a:ext uri="{9D8B030D-6E8A-4147-A177-3AD203B41FA5}">
                      <a16:colId xmlns:a16="http://schemas.microsoft.com/office/drawing/2014/main" val="1024616161"/>
                    </a:ext>
                  </a:extLst>
                </a:gridCol>
                <a:gridCol w="1110277">
                  <a:extLst>
                    <a:ext uri="{9D8B030D-6E8A-4147-A177-3AD203B41FA5}">
                      <a16:colId xmlns:a16="http://schemas.microsoft.com/office/drawing/2014/main" val="2198513577"/>
                    </a:ext>
                  </a:extLst>
                </a:gridCol>
                <a:gridCol w="1110277">
                  <a:extLst>
                    <a:ext uri="{9D8B030D-6E8A-4147-A177-3AD203B41FA5}">
                      <a16:colId xmlns:a16="http://schemas.microsoft.com/office/drawing/2014/main" val="2294376527"/>
                    </a:ext>
                  </a:extLst>
                </a:gridCol>
                <a:gridCol w="1110277">
                  <a:extLst>
                    <a:ext uri="{9D8B030D-6E8A-4147-A177-3AD203B41FA5}">
                      <a16:colId xmlns:a16="http://schemas.microsoft.com/office/drawing/2014/main" val="84895183"/>
                    </a:ext>
                  </a:extLst>
                </a:gridCol>
                <a:gridCol w="1110277">
                  <a:extLst>
                    <a:ext uri="{9D8B030D-6E8A-4147-A177-3AD203B41FA5}">
                      <a16:colId xmlns:a16="http://schemas.microsoft.com/office/drawing/2014/main" val="1654609344"/>
                    </a:ext>
                  </a:extLst>
                </a:gridCol>
                <a:gridCol w="1110277">
                  <a:extLst>
                    <a:ext uri="{9D8B030D-6E8A-4147-A177-3AD203B41FA5}">
                      <a16:colId xmlns:a16="http://schemas.microsoft.com/office/drawing/2014/main" val="221557230"/>
                    </a:ext>
                  </a:extLst>
                </a:gridCol>
                <a:gridCol w="1110277">
                  <a:extLst>
                    <a:ext uri="{9D8B030D-6E8A-4147-A177-3AD203B41FA5}">
                      <a16:colId xmlns:a16="http://schemas.microsoft.com/office/drawing/2014/main" val="2398829848"/>
                    </a:ext>
                  </a:extLst>
                </a:gridCol>
              </a:tblGrid>
              <a:tr h="243089">
                <a:tc>
                  <a:txBody>
                    <a:bodyPr/>
                    <a:lstStyle/>
                    <a:p>
                      <a:pPr algn="r"/>
                      <a:r>
                        <a:rPr lang="en-IE" sz="1100" b="1">
                          <a:latin typeface="+mn-lt"/>
                        </a:rPr>
                        <a:t>Net concerned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IE" sz="1100" b="1">
                          <a:latin typeface="+mn-lt"/>
                        </a:rPr>
                        <a:t>75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IE" sz="1100" b="1">
                          <a:latin typeface="+mn-lt"/>
                        </a:rPr>
                        <a:t>71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IE" sz="1100" b="1">
                          <a:latin typeface="+mn-lt"/>
                        </a:rPr>
                        <a:t>70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IE" sz="1100" b="1">
                          <a:latin typeface="+mn-lt"/>
                        </a:rPr>
                        <a:t>70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en-IE" sz="1100" b="1" i="0" u="none" strike="noStrike">
                          <a:solidFill>
                            <a:srgbClr val="000000"/>
                          </a:solidFill>
                          <a:effectLst/>
                          <a:latin typeface="+mn-lt"/>
                        </a:rPr>
                        <a:t>67</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en-GB" sz="1100" b="1" i="0" u="none" strike="noStrike">
                          <a:solidFill>
                            <a:srgbClr val="000000"/>
                          </a:solidFill>
                          <a:effectLst/>
                          <a:latin typeface="+mn-lt"/>
                        </a:rPr>
                        <a:t>67</a:t>
                      </a:r>
                      <a:endParaRPr lang="en-IE" sz="1100" b="1" i="0" u="none" strike="noStrike">
                        <a:solidFill>
                          <a:srgbClr val="000000"/>
                        </a:solidFill>
                        <a:effectLst/>
                        <a:latin typeface="+mn-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en-GB" sz="1100" b="1" i="0" u="none" strike="noStrike">
                          <a:solidFill>
                            <a:srgbClr val="000000"/>
                          </a:solidFill>
                          <a:effectLst/>
                          <a:latin typeface="+mn-lt"/>
                        </a:rPr>
                        <a:t>64</a:t>
                      </a:r>
                      <a:endParaRPr lang="en-IE" sz="1100" b="1" i="0" u="none" strike="noStrike">
                        <a:solidFill>
                          <a:srgbClr val="000000"/>
                        </a:solidFill>
                        <a:effectLst/>
                        <a:latin typeface="+mn-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992790"/>
                  </a:ext>
                </a:extLst>
              </a:tr>
              <a:tr h="243089">
                <a:tc>
                  <a:txBody>
                    <a:bodyPr/>
                    <a:lstStyle/>
                    <a:p>
                      <a:pPr algn="r"/>
                      <a:r>
                        <a:rPr lang="en-IE" sz="1100" b="1">
                          <a:latin typeface="+mn-lt"/>
                        </a:rPr>
                        <a:t>Net (not concerned)</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IE" sz="1100" b="1">
                          <a:latin typeface="+mn-lt"/>
                        </a:rPr>
                        <a:t>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IE" sz="1100" b="1">
                          <a:latin typeface="+mn-lt"/>
                        </a:rPr>
                        <a:t>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IE" sz="1100" b="1">
                          <a:latin typeface="+mn-lt"/>
                        </a:rPr>
                        <a:t>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IE" sz="1100" b="1">
                          <a:latin typeface="+mn-lt"/>
                        </a:rPr>
                        <a:t>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en-IE" sz="1100" b="1" i="0" u="none" strike="noStrike">
                          <a:solidFill>
                            <a:srgbClr val="000000"/>
                          </a:solidFill>
                          <a:effectLst/>
                          <a:latin typeface="+mn-lt"/>
                        </a:rPr>
                        <a:t>7</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en-GB" sz="1100" b="1" i="0" u="none" strike="noStrike">
                          <a:solidFill>
                            <a:srgbClr val="000000"/>
                          </a:solidFill>
                          <a:effectLst/>
                          <a:latin typeface="+mn-lt"/>
                        </a:rPr>
                        <a:t>9</a:t>
                      </a:r>
                      <a:endParaRPr lang="en-IE" sz="1100" b="1" i="0" u="none" strike="noStrike">
                        <a:solidFill>
                          <a:srgbClr val="000000"/>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en-GB" sz="1100" b="1" i="0" u="none" strike="noStrike">
                          <a:solidFill>
                            <a:srgbClr val="000000"/>
                          </a:solidFill>
                          <a:effectLst/>
                          <a:latin typeface="+mn-lt"/>
                        </a:rPr>
                        <a:t>10</a:t>
                      </a:r>
                      <a:endParaRPr lang="en-IE" sz="1100" b="1" i="0" u="none" strike="noStrike">
                        <a:solidFill>
                          <a:srgbClr val="000000"/>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9302925"/>
                  </a:ext>
                </a:extLst>
              </a:tr>
            </a:tbl>
          </a:graphicData>
        </a:graphic>
      </p:graphicFrame>
      <p:sp>
        <p:nvSpPr>
          <p:cNvPr id="2" name="Rectangle 1">
            <a:extLst>
              <a:ext uri="{FF2B5EF4-FFF2-40B4-BE49-F238E27FC236}">
                <a16:creationId xmlns:a16="http://schemas.microsoft.com/office/drawing/2014/main" id="{1FC72DE2-46B7-3519-B39C-544D0E8FA6F9}"/>
              </a:ext>
            </a:extLst>
          </p:cNvPr>
          <p:cNvSpPr/>
          <p:nvPr/>
        </p:nvSpPr>
        <p:spPr>
          <a:xfrm>
            <a:off x="10742824" y="4422927"/>
            <a:ext cx="1367161" cy="701336"/>
          </a:xfrm>
          <a:prstGeom prst="rect">
            <a:avLst/>
          </a:prstGeom>
          <a:solidFill>
            <a:schemeClr val="accent5"/>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b="1"/>
              <a:t>Net 43% </a:t>
            </a:r>
          </a:p>
          <a:p>
            <a:pPr algn="ctr"/>
            <a:r>
              <a:rPr lang="en-US" sz="1200" b="1"/>
              <a:t>of Disengaged</a:t>
            </a:r>
            <a:endParaRPr lang="en-IE" sz="1200" b="1"/>
          </a:p>
        </p:txBody>
      </p:sp>
      <p:sp>
        <p:nvSpPr>
          <p:cNvPr id="4" name="Arrow: Right 3">
            <a:extLst>
              <a:ext uri="{FF2B5EF4-FFF2-40B4-BE49-F238E27FC236}">
                <a16:creationId xmlns:a16="http://schemas.microsoft.com/office/drawing/2014/main" id="{6A379724-0A62-2B93-0D08-02D043FE6E4D}"/>
              </a:ext>
            </a:extLst>
          </p:cNvPr>
          <p:cNvSpPr/>
          <p:nvPr/>
        </p:nvSpPr>
        <p:spPr>
          <a:xfrm>
            <a:off x="10368295" y="4743846"/>
            <a:ext cx="287831" cy="184254"/>
          </a:xfrm>
          <a:prstGeom prst="rightArrow">
            <a:avLst/>
          </a:prstGeom>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IE"/>
          </a:p>
        </p:txBody>
      </p:sp>
      <p:sp>
        <p:nvSpPr>
          <p:cNvPr id="10" name="Text Placeholder 2">
            <a:extLst>
              <a:ext uri="{FF2B5EF4-FFF2-40B4-BE49-F238E27FC236}">
                <a16:creationId xmlns:a16="http://schemas.microsoft.com/office/drawing/2014/main" id="{B6AECB76-550E-C65B-AB22-9B5F6F56379A}"/>
              </a:ext>
            </a:extLst>
          </p:cNvPr>
          <p:cNvSpPr txBox="1">
            <a:spLocks/>
          </p:cNvSpPr>
          <p:nvPr/>
        </p:nvSpPr>
        <p:spPr>
          <a:xfrm>
            <a:off x="279444" y="824388"/>
            <a:ext cx="8534355" cy="3239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graphicFrame>
        <p:nvGraphicFramePr>
          <p:cNvPr id="12" name="Table 11">
            <a:extLst>
              <a:ext uri="{FF2B5EF4-FFF2-40B4-BE49-F238E27FC236}">
                <a16:creationId xmlns:a16="http://schemas.microsoft.com/office/drawing/2014/main" id="{EEAA43F4-A9C6-9CCD-50E5-17923D6142EC}"/>
              </a:ext>
            </a:extLst>
          </p:cNvPr>
          <p:cNvGraphicFramePr>
            <a:graphicFrameLocks noGrp="1"/>
          </p:cNvGraphicFramePr>
          <p:nvPr>
            <p:extLst>
              <p:ext uri="{D42A27DB-BD31-4B8C-83A1-F6EECF244321}">
                <p14:modId xmlns:p14="http://schemas.microsoft.com/office/powerpoint/2010/main" val="1268950078"/>
              </p:ext>
            </p:extLst>
          </p:nvPr>
        </p:nvGraphicFramePr>
        <p:xfrm>
          <a:off x="2471919" y="1461793"/>
          <a:ext cx="7843647" cy="455479"/>
        </p:xfrm>
        <a:graphic>
          <a:graphicData uri="http://schemas.openxmlformats.org/drawingml/2006/table">
            <a:tbl>
              <a:tblPr>
                <a:tableStyleId>{5C22544A-7EE6-4342-B048-85BDC9FD1C3A}</a:tableStyleId>
              </a:tblPr>
              <a:tblGrid>
                <a:gridCol w="1120521">
                  <a:extLst>
                    <a:ext uri="{9D8B030D-6E8A-4147-A177-3AD203B41FA5}">
                      <a16:colId xmlns:a16="http://schemas.microsoft.com/office/drawing/2014/main" val="3709234926"/>
                    </a:ext>
                  </a:extLst>
                </a:gridCol>
                <a:gridCol w="1120521">
                  <a:extLst>
                    <a:ext uri="{9D8B030D-6E8A-4147-A177-3AD203B41FA5}">
                      <a16:colId xmlns:a16="http://schemas.microsoft.com/office/drawing/2014/main" val="3007076788"/>
                    </a:ext>
                  </a:extLst>
                </a:gridCol>
                <a:gridCol w="1120521">
                  <a:extLst>
                    <a:ext uri="{9D8B030D-6E8A-4147-A177-3AD203B41FA5}">
                      <a16:colId xmlns:a16="http://schemas.microsoft.com/office/drawing/2014/main" val="432057250"/>
                    </a:ext>
                  </a:extLst>
                </a:gridCol>
                <a:gridCol w="1120521">
                  <a:extLst>
                    <a:ext uri="{9D8B030D-6E8A-4147-A177-3AD203B41FA5}">
                      <a16:colId xmlns:a16="http://schemas.microsoft.com/office/drawing/2014/main" val="1080360407"/>
                    </a:ext>
                  </a:extLst>
                </a:gridCol>
                <a:gridCol w="1120521">
                  <a:extLst>
                    <a:ext uri="{9D8B030D-6E8A-4147-A177-3AD203B41FA5}">
                      <a16:colId xmlns:a16="http://schemas.microsoft.com/office/drawing/2014/main" val="3052726369"/>
                    </a:ext>
                  </a:extLst>
                </a:gridCol>
                <a:gridCol w="1120521">
                  <a:extLst>
                    <a:ext uri="{9D8B030D-6E8A-4147-A177-3AD203B41FA5}">
                      <a16:colId xmlns:a16="http://schemas.microsoft.com/office/drawing/2014/main" val="363463608"/>
                    </a:ext>
                  </a:extLst>
                </a:gridCol>
                <a:gridCol w="1120521">
                  <a:extLst>
                    <a:ext uri="{9D8B030D-6E8A-4147-A177-3AD203B41FA5}">
                      <a16:colId xmlns:a16="http://schemas.microsoft.com/office/drawing/2014/main" val="1251263775"/>
                    </a:ext>
                  </a:extLst>
                </a:gridCol>
              </a:tblGrid>
              <a:tr h="209170">
                <a:tc>
                  <a:txBody>
                    <a:bodyPr/>
                    <a:lstStyle/>
                    <a:p>
                      <a:pPr algn="ctr" rtl="0" fontAlgn="ctr">
                        <a:buNone/>
                      </a:pPr>
                      <a:r>
                        <a:rPr lang="en-IE" sz="1400" b="1" u="none" strike="noStrike">
                          <a:effectLst/>
                        </a:rPr>
                        <a:t>Feb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Dec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‘25</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Apr  ‘26</a:t>
                      </a:r>
                      <a:endParaRPr lang="en-IE" sz="1400" b="1"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- 3008</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- 2026</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567589872"/>
                  </a:ext>
                </a:extLst>
              </a:tr>
            </a:tbl>
          </a:graphicData>
        </a:graphic>
      </p:graphicFrame>
    </p:spTree>
    <p:extLst>
      <p:ext uri="{BB962C8B-B14F-4D97-AF65-F5344CB8AC3E}">
        <p14:creationId xmlns:p14="http://schemas.microsoft.com/office/powerpoint/2010/main" val="692656590"/>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613334" y="115058"/>
            <a:ext cx="9609882" cy="880733"/>
          </a:xfrm>
        </p:spPr>
        <p:txBody>
          <a:bodyPr lIns="91440" tIns="45720" rIns="91440" bIns="45720" anchor="t">
            <a:normAutofit/>
          </a:bodyPr>
          <a:lstStyle/>
          <a:p>
            <a:r>
              <a:rPr lang="en-IE"/>
              <a:t>Concern around levels of Poverty in Developing Countries x Segments </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91068" y="6142307"/>
            <a:ext cx="9341700" cy="333425"/>
          </a:xfrm>
        </p:spPr>
        <p:txBody>
          <a:bodyPr>
            <a:normAutofit/>
          </a:bodyPr>
          <a:lstStyle/>
          <a:p>
            <a:pPr marL="357188" indent="-357188">
              <a:lnSpc>
                <a:spcPct val="100000"/>
              </a:lnSpc>
            </a:pPr>
            <a:r>
              <a:rPr kumimoji="0" lang="en-US" sz="900" b="0" i="0" u="none" strike="noStrike" kern="1200" cap="none" spc="0" normalizeH="0" baseline="0" noProof="0">
                <a:ln>
                  <a:noFill/>
                </a:ln>
                <a:effectLst/>
                <a:uLnTx/>
                <a:uFillTx/>
                <a:latin typeface="Barlow" panose="00000500000000000000" pitchFamily="2" charset="0"/>
                <a:cs typeface="Arial" panose="020B0604020202020204" pitchFamily="34" charset="0"/>
              </a:rPr>
              <a:t>Base: All Adults aged 18+ years- 2,047</a:t>
            </a:r>
          </a:p>
          <a:p>
            <a:pPr marL="357188" indent="-357188">
              <a:lnSpc>
                <a:spcPct val="100000"/>
              </a:lnSpc>
              <a:spcBef>
                <a:spcPts val="0"/>
              </a:spcBef>
            </a:pPr>
            <a:r>
              <a:rPr lang="en-US" sz="900">
                <a:latin typeface="Barlow" panose="00000500000000000000" pitchFamily="2" charset="0"/>
              </a:rPr>
              <a:t>Q.29 Which of the following best describes how you feel about levels of poverty in developing countries?</a:t>
            </a:r>
          </a:p>
        </p:txBody>
      </p:sp>
      <p:graphicFrame>
        <p:nvGraphicFramePr>
          <p:cNvPr id="20" name="Chart 19">
            <a:extLst>
              <a:ext uri="{FF2B5EF4-FFF2-40B4-BE49-F238E27FC236}">
                <a16:creationId xmlns:a16="http://schemas.microsoft.com/office/drawing/2014/main" id="{667E46A0-A14F-4C77-B276-3346836F204F}"/>
              </a:ext>
            </a:extLst>
          </p:cNvPr>
          <p:cNvGraphicFramePr/>
          <p:nvPr>
            <p:extLst>
              <p:ext uri="{D42A27DB-BD31-4B8C-83A1-F6EECF244321}">
                <p14:modId xmlns:p14="http://schemas.microsoft.com/office/powerpoint/2010/main" val="3492339575"/>
              </p:ext>
            </p:extLst>
          </p:nvPr>
        </p:nvGraphicFramePr>
        <p:xfrm>
          <a:off x="2569644" y="1616668"/>
          <a:ext cx="8580955" cy="34755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Table 20">
            <a:extLst>
              <a:ext uri="{FF2B5EF4-FFF2-40B4-BE49-F238E27FC236}">
                <a16:creationId xmlns:a16="http://schemas.microsoft.com/office/drawing/2014/main" id="{3C4F8B2F-3E43-4F16-95FE-3C9E3834AD68}"/>
              </a:ext>
            </a:extLst>
          </p:cNvPr>
          <p:cNvGraphicFramePr>
            <a:graphicFrameLocks noGrp="1"/>
          </p:cNvGraphicFramePr>
          <p:nvPr/>
        </p:nvGraphicFramePr>
        <p:xfrm>
          <a:off x="539497" y="1908320"/>
          <a:ext cx="2030148" cy="2699705"/>
        </p:xfrm>
        <a:graphic>
          <a:graphicData uri="http://schemas.openxmlformats.org/drawingml/2006/table">
            <a:tbl>
              <a:tblPr>
                <a:tableStyleId>{5C22544A-7EE6-4342-B048-85BDC9FD1C3A}</a:tableStyleId>
              </a:tblPr>
              <a:tblGrid>
                <a:gridCol w="2030148">
                  <a:extLst>
                    <a:ext uri="{9D8B030D-6E8A-4147-A177-3AD203B41FA5}">
                      <a16:colId xmlns:a16="http://schemas.microsoft.com/office/drawing/2014/main" val="2192328915"/>
                    </a:ext>
                  </a:extLst>
                </a:gridCol>
              </a:tblGrid>
              <a:tr h="1036533">
                <a:tc>
                  <a:txBody>
                    <a:bodyPr/>
                    <a:lstStyle/>
                    <a:p>
                      <a:pPr algn="r" fontAlgn="t"/>
                      <a:r>
                        <a:rPr lang="en-IE" sz="1200" b="0" i="0" u="none" strike="noStrike">
                          <a:solidFill>
                            <a:srgbClr val="000000"/>
                          </a:solidFill>
                          <a:effectLst/>
                          <a:latin typeface="Barlow" panose="00000500000000000000" pitchFamily="2" charset="0"/>
                          <a:cs typeface="Arial" panose="020B0604020202020204" pitchFamily="34" charset="0"/>
                        </a:rPr>
                        <a:t>Very concerned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903077">
                <a:tc>
                  <a:txBody>
                    <a:bodyPr/>
                    <a:lstStyle/>
                    <a:p>
                      <a:pPr algn="r" fontAlgn="t"/>
                      <a:r>
                        <a:rPr lang="en-IE" sz="1200" b="0" i="0" u="none" strike="noStrike">
                          <a:solidFill>
                            <a:srgbClr val="000000"/>
                          </a:solidFill>
                          <a:effectLst/>
                          <a:latin typeface="Barlow" panose="00000500000000000000" pitchFamily="2" charset="0"/>
                          <a:cs typeface="Arial" panose="020B0604020202020204" pitchFamily="34" charset="0"/>
                        </a:rPr>
                        <a:t>Fairly concerned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348527">
                <a:tc>
                  <a:txBody>
                    <a:bodyPr/>
                    <a:lstStyle/>
                    <a:p>
                      <a:pPr algn="r" fontAlgn="t"/>
                      <a:r>
                        <a:rPr lang="en-US" sz="1200" b="0" i="0" u="none" strike="noStrike">
                          <a:solidFill>
                            <a:srgbClr val="000000"/>
                          </a:solidFill>
                          <a:effectLst/>
                          <a:latin typeface="Barlow" panose="00000500000000000000" pitchFamily="2" charset="0"/>
                          <a:cs typeface="Arial" panose="020B0604020202020204" pitchFamily="34" charset="0"/>
                        </a:rPr>
                        <a:t>No strong feelings either one way or the other</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178686">
                <a:tc>
                  <a:txBody>
                    <a:bodyPr/>
                    <a:lstStyle/>
                    <a:p>
                      <a:pPr algn="r" fontAlgn="t"/>
                      <a:r>
                        <a:rPr lang="en-IE" sz="1200" b="0" i="0" u="none" strike="noStrike">
                          <a:solidFill>
                            <a:srgbClr val="000000"/>
                          </a:solidFill>
                          <a:effectLst/>
                          <a:latin typeface="Barlow" panose="00000500000000000000" pitchFamily="2" charset="0"/>
                          <a:cs typeface="Arial" panose="020B0604020202020204" pitchFamily="34" charset="0"/>
                        </a:rPr>
                        <a:t>Not very concerned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178686">
                <a:tc>
                  <a:txBody>
                    <a:bodyPr/>
                    <a:lstStyle/>
                    <a:p>
                      <a:pPr algn="r" fontAlgn="t"/>
                      <a:r>
                        <a:rPr lang="en-IE" sz="1200" b="0" i="0" u="none" strike="noStrike">
                          <a:solidFill>
                            <a:srgbClr val="000000"/>
                          </a:solidFill>
                          <a:effectLst/>
                          <a:latin typeface="Barlow" panose="00000500000000000000" pitchFamily="2" charset="0"/>
                          <a:cs typeface="Arial" panose="020B0604020202020204" pitchFamily="34" charset="0"/>
                        </a:rPr>
                        <a:t>Not at all concerned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28" name="Table 44">
            <a:extLst>
              <a:ext uri="{FF2B5EF4-FFF2-40B4-BE49-F238E27FC236}">
                <a16:creationId xmlns:a16="http://schemas.microsoft.com/office/drawing/2014/main" id="{1506708F-2053-5211-A04C-2F215547DEC3}"/>
              </a:ext>
            </a:extLst>
          </p:cNvPr>
          <p:cNvGraphicFramePr>
            <a:graphicFrameLocks noGrp="1"/>
          </p:cNvGraphicFramePr>
          <p:nvPr>
            <p:extLst>
              <p:ext uri="{D42A27DB-BD31-4B8C-83A1-F6EECF244321}">
                <p14:modId xmlns:p14="http://schemas.microsoft.com/office/powerpoint/2010/main" val="3420631991"/>
              </p:ext>
            </p:extLst>
          </p:nvPr>
        </p:nvGraphicFramePr>
        <p:xfrm>
          <a:off x="934002" y="4635542"/>
          <a:ext cx="10000028" cy="1211580"/>
        </p:xfrm>
        <a:graphic>
          <a:graphicData uri="http://schemas.openxmlformats.org/drawingml/2006/table">
            <a:tbl>
              <a:tblPr>
                <a:tableStyleId>{5C22544A-7EE6-4342-B048-85BDC9FD1C3A}</a:tableStyleId>
              </a:tblPr>
              <a:tblGrid>
                <a:gridCol w="1802427">
                  <a:extLst>
                    <a:ext uri="{9D8B030D-6E8A-4147-A177-3AD203B41FA5}">
                      <a16:colId xmlns:a16="http://schemas.microsoft.com/office/drawing/2014/main" val="1015758193"/>
                    </a:ext>
                  </a:extLst>
                </a:gridCol>
                <a:gridCol w="768771">
                  <a:extLst>
                    <a:ext uri="{9D8B030D-6E8A-4147-A177-3AD203B41FA5}">
                      <a16:colId xmlns:a16="http://schemas.microsoft.com/office/drawing/2014/main" val="1024616161"/>
                    </a:ext>
                  </a:extLst>
                </a:gridCol>
                <a:gridCol w="1273785">
                  <a:extLst>
                    <a:ext uri="{9D8B030D-6E8A-4147-A177-3AD203B41FA5}">
                      <a16:colId xmlns:a16="http://schemas.microsoft.com/office/drawing/2014/main" val="2294376527"/>
                    </a:ext>
                  </a:extLst>
                </a:gridCol>
                <a:gridCol w="1009403">
                  <a:extLst>
                    <a:ext uri="{9D8B030D-6E8A-4147-A177-3AD203B41FA5}">
                      <a16:colId xmlns:a16="http://schemas.microsoft.com/office/drawing/2014/main" val="2263263436"/>
                    </a:ext>
                  </a:extLst>
                </a:gridCol>
                <a:gridCol w="1138630">
                  <a:extLst>
                    <a:ext uri="{9D8B030D-6E8A-4147-A177-3AD203B41FA5}">
                      <a16:colId xmlns:a16="http://schemas.microsoft.com/office/drawing/2014/main" val="910871959"/>
                    </a:ext>
                  </a:extLst>
                </a:gridCol>
                <a:gridCol w="1001753">
                  <a:extLst>
                    <a:ext uri="{9D8B030D-6E8A-4147-A177-3AD203B41FA5}">
                      <a16:colId xmlns:a16="http://schemas.microsoft.com/office/drawing/2014/main" val="720883665"/>
                    </a:ext>
                  </a:extLst>
                </a:gridCol>
                <a:gridCol w="1001753">
                  <a:extLst>
                    <a:ext uri="{9D8B030D-6E8A-4147-A177-3AD203B41FA5}">
                      <a16:colId xmlns:a16="http://schemas.microsoft.com/office/drawing/2014/main" val="406975967"/>
                    </a:ext>
                  </a:extLst>
                </a:gridCol>
                <a:gridCol w="1001753">
                  <a:extLst>
                    <a:ext uri="{9D8B030D-6E8A-4147-A177-3AD203B41FA5}">
                      <a16:colId xmlns:a16="http://schemas.microsoft.com/office/drawing/2014/main" val="2732683914"/>
                    </a:ext>
                  </a:extLst>
                </a:gridCol>
                <a:gridCol w="1001753">
                  <a:extLst>
                    <a:ext uri="{9D8B030D-6E8A-4147-A177-3AD203B41FA5}">
                      <a16:colId xmlns:a16="http://schemas.microsoft.com/office/drawing/2014/main" val="2361654384"/>
                    </a:ext>
                  </a:extLst>
                </a:gridCol>
              </a:tblGrid>
              <a:tr h="216924">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100" b="1"/>
                        <a:t>Net concerned Mar 2026</a:t>
                      </a:r>
                      <a:endParaRPr lang="en-IE" sz="1100" b="1"/>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1" kern="1200">
                          <a:solidFill>
                            <a:schemeClr val="dk1"/>
                          </a:solidFill>
                          <a:latin typeface="+mn-lt"/>
                          <a:ea typeface="+mn-ea"/>
                          <a:cs typeface="+mn-cs"/>
                        </a:rPr>
                        <a:t>64</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1" kern="1200">
                          <a:solidFill>
                            <a:schemeClr val="dk1"/>
                          </a:solidFill>
                          <a:latin typeface="+mn-lt"/>
                          <a:ea typeface="+mn-ea"/>
                          <a:cs typeface="+mn-cs"/>
                        </a:rPr>
                        <a:t> </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1" kern="1200">
                          <a:solidFill>
                            <a:schemeClr val="dk1"/>
                          </a:solidFill>
                          <a:latin typeface="+mn-lt"/>
                          <a:ea typeface="+mn-ea"/>
                          <a:cs typeface="+mn-cs"/>
                        </a:rPr>
                        <a:t>76</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1" kern="1200">
                          <a:solidFill>
                            <a:schemeClr val="dk1"/>
                          </a:solidFill>
                          <a:latin typeface="+mn-lt"/>
                          <a:ea typeface="+mn-ea"/>
                          <a:cs typeface="+mn-cs"/>
                        </a:rPr>
                        <a:t>94</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1" kern="1200">
                          <a:solidFill>
                            <a:schemeClr val="dk1"/>
                          </a:solidFill>
                          <a:latin typeface="+mn-lt"/>
                          <a:ea typeface="+mn-ea"/>
                          <a:cs typeface="+mn-cs"/>
                        </a:rPr>
                        <a:t>12</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100" b="1" kern="1200">
                          <a:solidFill>
                            <a:schemeClr val="dk1"/>
                          </a:solidFill>
                          <a:latin typeface="+mn-lt"/>
                          <a:ea typeface="+mn-ea"/>
                          <a:cs typeface="+mn-cs"/>
                        </a:rPr>
                        <a:t>71</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1" kern="1200">
                          <a:solidFill>
                            <a:schemeClr val="dk1"/>
                          </a:solidFill>
                          <a:latin typeface="+mn-lt"/>
                          <a:ea typeface="+mn-ea"/>
                          <a:cs typeface="+mn-cs"/>
                        </a:rPr>
                        <a:t>78</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1" kern="1200">
                          <a:solidFill>
                            <a:schemeClr val="dk1"/>
                          </a:solidFill>
                          <a:latin typeface="+mn-lt"/>
                          <a:ea typeface="+mn-ea"/>
                          <a:cs typeface="+mn-cs"/>
                        </a:rPr>
                        <a:t>69</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10896568"/>
                  </a:ext>
                </a:extLst>
              </a:tr>
              <a:tr h="216924">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100"/>
                        <a:t>Net concerned Aug 2025</a:t>
                      </a:r>
                      <a:endParaRPr lang="en-IE" sz="11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100">
                          <a:latin typeface="+mn-lt"/>
                        </a:rPr>
                        <a:t>67</a:t>
                      </a:r>
                      <a:endParaRPr lang="en-IE" sz="110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0" i="0" u="none" strike="noStrike" kern="1200">
                          <a:solidFill>
                            <a:srgbClr val="000000"/>
                          </a:solidFill>
                          <a:effectLst/>
                          <a:latin typeface="+mn-lt"/>
                          <a:ea typeface="+mn-ea"/>
                          <a:cs typeface="+mn-cs"/>
                        </a:rPr>
                        <a:t>74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94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12</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100" b="0" i="0" u="none" strike="noStrike" kern="1200">
                          <a:solidFill>
                            <a:srgbClr val="000000"/>
                          </a:solidFill>
                          <a:effectLst/>
                          <a:latin typeface="+mn-lt"/>
                          <a:ea typeface="+mn-ea"/>
                          <a:cs typeface="+mn-cs"/>
                        </a:rPr>
                        <a:t>76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81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72</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06987408"/>
                  </a:ext>
                </a:extLst>
              </a:tr>
              <a:tr h="216924">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100"/>
                        <a:t>Net concerned Aug 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100">
                          <a:latin typeface="+mn-lt"/>
                        </a:rPr>
                        <a:t>67</a:t>
                      </a:r>
                      <a:endParaRPr lang="en-IE" sz="110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0" i="0" u="none" strike="noStrike" kern="1200">
                          <a:solidFill>
                            <a:srgbClr val="000000"/>
                          </a:solidFill>
                          <a:effectLst/>
                          <a:latin typeface="+mn-lt"/>
                          <a:ea typeface="+mn-ea"/>
                          <a:cs typeface="+mn-cs"/>
                        </a:rPr>
                        <a:t>76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92</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12</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100" b="0" i="0" u="none" strike="noStrike" kern="1200">
                          <a:solidFill>
                            <a:srgbClr val="000000"/>
                          </a:solidFill>
                          <a:effectLst/>
                          <a:latin typeface="+mn-lt"/>
                          <a:ea typeface="+mn-ea"/>
                          <a:cs typeface="+mn-cs"/>
                        </a:rPr>
                        <a:t>76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81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66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8730901"/>
                  </a:ext>
                </a:extLst>
              </a:tr>
              <a:tr h="216924">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100"/>
                        <a:t>Net concerned Nov 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100"/>
                        <a:t>70</a:t>
                      </a:r>
                      <a:endParaRPr lang="en-IE" sz="11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80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94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18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a:solidFill>
                            <a:srgbClr val="000000"/>
                          </a:solidFill>
                          <a:effectLst/>
                          <a:latin typeface="+mn-lt"/>
                        </a:rPr>
                        <a:t>76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81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70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992790"/>
                  </a:ext>
                </a:extLst>
              </a:tr>
              <a:tr h="216924">
                <a:tc>
                  <a:txBody>
                    <a:bodyPr/>
                    <a:lstStyle/>
                    <a:p>
                      <a:pPr algn="r">
                        <a:lnSpc>
                          <a:spcPct val="90000"/>
                        </a:lnSpc>
                      </a:pPr>
                      <a:r>
                        <a:rPr lang="en-IE" sz="1100"/>
                        <a:t>Net concerned Nov 2022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IE" sz="1100"/>
                        <a:t>70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76</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94</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15</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a:solidFill>
                            <a:srgbClr val="000000"/>
                          </a:solidFill>
                          <a:effectLst/>
                          <a:latin typeface="+mn-lt"/>
                        </a:rPr>
                        <a:t>76</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80</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69</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9302925"/>
                  </a:ext>
                </a:extLst>
              </a:tr>
            </a:tbl>
          </a:graphicData>
        </a:graphic>
      </p:graphicFrame>
      <p:grpSp>
        <p:nvGrpSpPr>
          <p:cNvPr id="10" name="Group 9">
            <a:extLst>
              <a:ext uri="{FF2B5EF4-FFF2-40B4-BE49-F238E27FC236}">
                <a16:creationId xmlns:a16="http://schemas.microsoft.com/office/drawing/2014/main" id="{DAFD5C02-29F6-2A38-C267-F267989D4171}"/>
              </a:ext>
            </a:extLst>
          </p:cNvPr>
          <p:cNvGrpSpPr/>
          <p:nvPr/>
        </p:nvGrpSpPr>
        <p:grpSpPr>
          <a:xfrm>
            <a:off x="9832768" y="606165"/>
            <a:ext cx="2359232" cy="461313"/>
            <a:chOff x="9641528" y="660370"/>
            <a:chExt cx="2436173" cy="601705"/>
          </a:xfrm>
        </p:grpSpPr>
        <p:sp>
          <p:nvSpPr>
            <p:cNvPr id="11" name="Rectangle 10">
              <a:extLst>
                <a:ext uri="{FF2B5EF4-FFF2-40B4-BE49-F238E27FC236}">
                  <a16:creationId xmlns:a16="http://schemas.microsoft.com/office/drawing/2014/main" id="{BE675A5C-9248-CDD8-5675-980D25EDE177}"/>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4C077174-C6B8-DB0F-D8D0-4A4ABEE9D627}"/>
                </a:ext>
              </a:extLst>
            </p:cNvPr>
            <p:cNvSpPr txBox="1"/>
            <p:nvPr/>
          </p:nvSpPr>
          <p:spPr>
            <a:xfrm>
              <a:off x="10044711" y="660370"/>
              <a:ext cx="2032990" cy="341226"/>
            </a:xfrm>
            <a:prstGeom prst="rect">
              <a:avLst/>
            </a:prstGeom>
            <a:noFill/>
          </p:spPr>
          <p:txBody>
            <a:bodyPr wrap="square" rtlCol="0">
              <a:spAutoFit/>
            </a:bodyPr>
            <a:lstStyle/>
            <a:p>
              <a:r>
                <a:rPr lang="en-IE" sz="1050">
                  <a:solidFill>
                    <a:schemeClr val="tx1">
                      <a:lumMod val="65000"/>
                      <a:lumOff val="35000"/>
                    </a:schemeClr>
                  </a:solidFill>
                </a:rPr>
                <a:t>Statistically higher than total</a:t>
              </a:r>
            </a:p>
          </p:txBody>
        </p:sp>
        <p:sp>
          <p:nvSpPr>
            <p:cNvPr id="13" name="Rectangle 12">
              <a:extLst>
                <a:ext uri="{FF2B5EF4-FFF2-40B4-BE49-F238E27FC236}">
                  <a16:creationId xmlns:a16="http://schemas.microsoft.com/office/drawing/2014/main" id="{E78A20CB-2EA8-BE98-15F5-77A233709A7B}"/>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a16="http://schemas.microsoft.com/office/drawing/2014/main" id="{50CBA291-B587-A3B3-14C7-0CC6E650953F}"/>
                </a:ext>
              </a:extLst>
            </p:cNvPr>
            <p:cNvSpPr txBox="1"/>
            <p:nvPr/>
          </p:nvSpPr>
          <p:spPr>
            <a:xfrm>
              <a:off x="10026209" y="920849"/>
              <a:ext cx="2032991" cy="341226"/>
            </a:xfrm>
            <a:prstGeom prst="rect">
              <a:avLst/>
            </a:prstGeom>
            <a:noFill/>
          </p:spPr>
          <p:txBody>
            <a:bodyPr wrap="square" rtlCol="0">
              <a:spAutoFit/>
            </a:bodyPr>
            <a:lstStyle/>
            <a:p>
              <a:r>
                <a:rPr lang="en-IE" sz="1050">
                  <a:solidFill>
                    <a:schemeClr val="tx1">
                      <a:lumMod val="65000"/>
                      <a:lumOff val="35000"/>
                    </a:schemeClr>
                  </a:solidFill>
                </a:rPr>
                <a:t>Statistically lower than total</a:t>
              </a:r>
            </a:p>
          </p:txBody>
        </p:sp>
      </p:grpSp>
      <p:graphicFrame>
        <p:nvGraphicFramePr>
          <p:cNvPr id="4" name="Table 3">
            <a:extLst>
              <a:ext uri="{FF2B5EF4-FFF2-40B4-BE49-F238E27FC236}">
                <a16:creationId xmlns:a16="http://schemas.microsoft.com/office/drawing/2014/main" id="{E2F1C959-6804-349D-246D-B9EB86363850}"/>
              </a:ext>
            </a:extLst>
          </p:cNvPr>
          <p:cNvGraphicFramePr>
            <a:graphicFrameLocks noGrp="1"/>
          </p:cNvGraphicFramePr>
          <p:nvPr>
            <p:extLst>
              <p:ext uri="{D42A27DB-BD31-4B8C-83A1-F6EECF244321}">
                <p14:modId xmlns:p14="http://schemas.microsoft.com/office/powerpoint/2010/main" val="1271674229"/>
              </p:ext>
            </p:extLst>
          </p:nvPr>
        </p:nvGraphicFramePr>
        <p:xfrm>
          <a:off x="2676524" y="885036"/>
          <a:ext cx="8334376" cy="687707"/>
        </p:xfrm>
        <a:graphic>
          <a:graphicData uri="http://schemas.openxmlformats.org/drawingml/2006/table">
            <a:tbl>
              <a:tblPr>
                <a:tableStyleId>{5C22544A-7EE6-4342-B048-85BDC9FD1C3A}</a:tableStyleId>
              </a:tblPr>
              <a:tblGrid>
                <a:gridCol w="1041797">
                  <a:extLst>
                    <a:ext uri="{9D8B030D-6E8A-4147-A177-3AD203B41FA5}">
                      <a16:colId xmlns:a16="http://schemas.microsoft.com/office/drawing/2014/main" val="4283481718"/>
                    </a:ext>
                  </a:extLst>
                </a:gridCol>
                <a:gridCol w="1041797">
                  <a:extLst>
                    <a:ext uri="{9D8B030D-6E8A-4147-A177-3AD203B41FA5}">
                      <a16:colId xmlns:a16="http://schemas.microsoft.com/office/drawing/2014/main" val="168885536"/>
                    </a:ext>
                  </a:extLst>
                </a:gridCol>
                <a:gridCol w="1041797">
                  <a:extLst>
                    <a:ext uri="{9D8B030D-6E8A-4147-A177-3AD203B41FA5}">
                      <a16:colId xmlns:a16="http://schemas.microsoft.com/office/drawing/2014/main" val="746003772"/>
                    </a:ext>
                  </a:extLst>
                </a:gridCol>
                <a:gridCol w="1041797">
                  <a:extLst>
                    <a:ext uri="{9D8B030D-6E8A-4147-A177-3AD203B41FA5}">
                      <a16:colId xmlns:a16="http://schemas.microsoft.com/office/drawing/2014/main" val="1779795731"/>
                    </a:ext>
                  </a:extLst>
                </a:gridCol>
                <a:gridCol w="1041797">
                  <a:extLst>
                    <a:ext uri="{9D8B030D-6E8A-4147-A177-3AD203B41FA5}">
                      <a16:colId xmlns:a16="http://schemas.microsoft.com/office/drawing/2014/main" val="2225951611"/>
                    </a:ext>
                  </a:extLst>
                </a:gridCol>
                <a:gridCol w="1041797">
                  <a:extLst>
                    <a:ext uri="{9D8B030D-6E8A-4147-A177-3AD203B41FA5}">
                      <a16:colId xmlns:a16="http://schemas.microsoft.com/office/drawing/2014/main" val="1338766595"/>
                    </a:ext>
                  </a:extLst>
                </a:gridCol>
                <a:gridCol w="1041797">
                  <a:extLst>
                    <a:ext uri="{9D8B030D-6E8A-4147-A177-3AD203B41FA5}">
                      <a16:colId xmlns:a16="http://schemas.microsoft.com/office/drawing/2014/main" val="4065578727"/>
                    </a:ext>
                  </a:extLst>
                </a:gridCol>
                <a:gridCol w="1041797">
                  <a:extLst>
                    <a:ext uri="{9D8B030D-6E8A-4147-A177-3AD203B41FA5}">
                      <a16:colId xmlns:a16="http://schemas.microsoft.com/office/drawing/2014/main" val="2398399031"/>
                    </a:ext>
                  </a:extLst>
                </a:gridCol>
              </a:tblGrid>
              <a:tr h="120715">
                <a:tc>
                  <a:txBody>
                    <a:bodyPr/>
                    <a:lstStyle/>
                    <a:p>
                      <a:pPr algn="ctr"/>
                      <a:endParaRPr lang="en-IE" sz="1100" b="1"/>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a:txBody>
                    <a:bodyPr/>
                    <a:lstStyle/>
                    <a:p>
                      <a:pPr algn="ctr" rtl="0" fontAlgn="t"/>
                      <a:r>
                        <a:rPr lang="en-GB" sz="1100" b="1" i="0" u="none" strike="noStrike">
                          <a:solidFill>
                            <a:srgbClr val="000000"/>
                          </a:solidFill>
                          <a:effectLst/>
                          <a:latin typeface="+mn-lt"/>
                        </a:rPr>
                        <a:t>Segments</a:t>
                      </a:r>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2809692"/>
                  </a:ext>
                </a:extLst>
              </a:tr>
              <a:tr h="203203">
                <a:tc>
                  <a:txBody>
                    <a:bodyPr/>
                    <a:lstStyle/>
                    <a:p>
                      <a:pPr algn="ctr"/>
                      <a:r>
                        <a:rPr lang="en-IE" sz="1100" b="1"/>
                        <a:t>Total</a:t>
                      </a:r>
                    </a:p>
                    <a:p>
                      <a:pPr algn="ctr"/>
                      <a:r>
                        <a:rPr lang="en-IE" sz="1100" b="1"/>
                        <a:t>April ‘26</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Multilateralists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Community Champions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Disengaged</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Empathisers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Global Citizens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Pragmatists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783692"/>
                  </a:ext>
                </a:extLst>
              </a:tr>
              <a:tr h="135741">
                <a:tc>
                  <a:txBody>
                    <a:bodyPr/>
                    <a:lstStyle/>
                    <a:p>
                      <a:pPr algn="ctr" fontAlgn="t">
                        <a:buNone/>
                      </a:pPr>
                      <a:r>
                        <a:rPr lang="en-IE" sz="1050" b="1" i="1" u="none" strike="noStrike">
                          <a:solidFill>
                            <a:srgbClr val="000000"/>
                          </a:solidFill>
                          <a:effectLst/>
                          <a:latin typeface="Barlow" panose="00000500000000000000" pitchFamily="2" charset="0"/>
                        </a:rPr>
                        <a:t>2,047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396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169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552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254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3188476"/>
                  </a:ext>
                </a:extLst>
              </a:tr>
            </a:tbl>
          </a:graphicData>
        </a:graphic>
      </p:graphicFrame>
    </p:spTree>
    <p:extLst>
      <p:ext uri="{BB962C8B-B14F-4D97-AF65-F5344CB8AC3E}">
        <p14:creationId xmlns:p14="http://schemas.microsoft.com/office/powerpoint/2010/main" val="1934408407"/>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93B515A9-DC77-E2B4-AE36-E7BCDAD0E8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05226" y="299487"/>
            <a:ext cx="11600607" cy="715669"/>
          </a:xfrm>
        </p:spPr>
        <p:txBody>
          <a:bodyPr lIns="91440" tIns="45720" rIns="91440" bIns="45720" anchor="t">
            <a:normAutofit fontScale="90000"/>
          </a:bodyPr>
          <a:lstStyle/>
          <a:p>
            <a:r>
              <a:rPr lang="en-US"/>
              <a:t>The majority believe ODA spending should either be increased or remain the same (7 in 10)</a:t>
            </a:r>
            <a:endParaRPr lang="en-IE"/>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50000" y="795534"/>
            <a:ext cx="11292000" cy="439244"/>
          </a:xfrm>
        </p:spPr>
        <p:txBody>
          <a:bodyPr>
            <a:no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Appetite for ODA spending</a:t>
            </a:r>
            <a:r>
              <a:rPr lang="en-US" sz="1400">
                <a:latin typeface="Barlow" panose="00000500000000000000" pitchFamily="2" charset="0"/>
                <a:cs typeface="Arial" panose="020B0604020202020204" pitchFamily="34" charset="0"/>
              </a:rPr>
              <a:t> is decreasing slightly, however, with 1 in 4 now stating it should be reduced. When we consider results form 2021, we again see the gradual decline in appetite to give. </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Community Champions, Global </a:t>
            </a:r>
            <a:r>
              <a:rPr lang="en-US" sz="1400">
                <a:latin typeface="Barlow" panose="00000500000000000000" pitchFamily="2" charset="0"/>
                <a:cs typeface="Arial" panose="020B0604020202020204" pitchFamily="34" charset="0"/>
              </a:rPr>
              <a:t>C</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itizens, and Multilateralists continue to push for increased spend. </a:t>
            </a:r>
          </a:p>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endPar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61979" y="6139253"/>
            <a:ext cx="9341700" cy="333425"/>
          </a:xfrm>
        </p:spPr>
        <p:txBody>
          <a:bodyPr>
            <a:noAutofit/>
          </a:bodyPr>
          <a:lstStyle/>
          <a:p>
            <a:r>
              <a:rPr lang="en-US" sz="900">
                <a:latin typeface="Barlow" panose="00000500000000000000" pitchFamily="2" charset="0"/>
              </a:rPr>
              <a:t>Base: All Adults aged 18+ years- 2,047 Mar ‘26, (Aug ‘25 2,002), Aug 24 2,504),  (Nov 23 N – 2,515, Nov 22 N – 2501; Dec 21 N – 2,026)</a:t>
            </a:r>
          </a:p>
          <a:p>
            <a:pPr marL="357188" indent="-357188"/>
            <a:r>
              <a:rPr lang="en-US" sz="900">
                <a:latin typeface="Barlow" panose="00000500000000000000" pitchFamily="2" charset="0"/>
              </a:rPr>
              <a:t>Q.32 Do you think that the Irish Government should increase or decrease the amount of money that it spends on overseas aid to developing countries?</a:t>
            </a:r>
            <a:endParaRPr lang="en-IE" sz="900">
              <a:latin typeface="Barlow" panose="00000500000000000000" pitchFamily="2" charset="0"/>
            </a:endParaRPr>
          </a:p>
        </p:txBody>
      </p:sp>
      <p:graphicFrame>
        <p:nvGraphicFramePr>
          <p:cNvPr id="12" name="Table 11">
            <a:extLst>
              <a:ext uri="{FF2B5EF4-FFF2-40B4-BE49-F238E27FC236}">
                <a16:creationId xmlns:a16="http://schemas.microsoft.com/office/drawing/2014/main" id="{44CAF2D5-2422-51B8-5FA9-794C09A859A8}"/>
              </a:ext>
            </a:extLst>
          </p:cNvPr>
          <p:cNvGraphicFramePr>
            <a:graphicFrameLocks noGrp="1"/>
          </p:cNvGraphicFramePr>
          <p:nvPr>
            <p:extLst>
              <p:ext uri="{D42A27DB-BD31-4B8C-83A1-F6EECF244321}">
                <p14:modId xmlns:p14="http://schemas.microsoft.com/office/powerpoint/2010/main" val="564535200"/>
              </p:ext>
            </p:extLst>
          </p:nvPr>
        </p:nvGraphicFramePr>
        <p:xfrm>
          <a:off x="207081" y="2257425"/>
          <a:ext cx="1176364" cy="3133725"/>
        </p:xfrm>
        <a:graphic>
          <a:graphicData uri="http://schemas.openxmlformats.org/drawingml/2006/table">
            <a:tbl>
              <a:tblPr>
                <a:tableStyleId>{5C22544A-7EE6-4342-B048-85BDC9FD1C3A}</a:tableStyleId>
              </a:tblPr>
              <a:tblGrid>
                <a:gridCol w="1176364">
                  <a:extLst>
                    <a:ext uri="{9D8B030D-6E8A-4147-A177-3AD203B41FA5}">
                      <a16:colId xmlns:a16="http://schemas.microsoft.com/office/drawing/2014/main" val="2192328915"/>
                    </a:ext>
                  </a:extLst>
                </a:gridCol>
              </a:tblGrid>
              <a:tr h="438150">
                <a:tc>
                  <a:txBody>
                    <a:bodyPr/>
                    <a:lstStyle/>
                    <a:p>
                      <a:pPr marL="0" marR="0" lvl="0" indent="0" algn="r" defTabSz="457200" rtl="0" eaLnBrk="1" fontAlgn="t"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schemeClr val="accent4">
                              <a:lumMod val="50000"/>
                            </a:schemeClr>
                          </a:solidFill>
                          <a:effectLst/>
                          <a:uLnTx/>
                          <a:uFillTx/>
                          <a:latin typeface="+mn-lt"/>
                          <a:ea typeface="+mn-ea"/>
                          <a:cs typeface="+mn-cs"/>
                        </a:rPr>
                        <a:t>Increase a great deal</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972741">
                <a:tc>
                  <a:txBody>
                    <a:bodyPr/>
                    <a:lstStyle/>
                    <a:p>
                      <a:pPr algn="r" fontAlgn="t"/>
                      <a:r>
                        <a:rPr lang="en-IE" sz="1200" b="0" i="0" u="none" strike="noStrike">
                          <a:solidFill>
                            <a:schemeClr val="accent4">
                              <a:lumMod val="75000"/>
                            </a:schemeClr>
                          </a:solidFill>
                          <a:effectLst/>
                          <a:latin typeface="+mn-lt"/>
                        </a:rPr>
                        <a:t>Increase somewhat</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779859">
                <a:tc>
                  <a:txBody>
                    <a:bodyPr/>
                    <a:lstStyle/>
                    <a:p>
                      <a:pPr marL="0" marR="0" lvl="0" indent="0" algn="r" defTabSz="47217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mn-lt"/>
                          <a:ea typeface="+mn-ea"/>
                          <a:cs typeface="Arial" charset="0"/>
                        </a:rPr>
                        <a:t>Stay the same</a:t>
                      </a:r>
                      <a:endParaRPr kumimoji="0" lang="en-IE" sz="1200" b="0" i="0" u="none" strike="noStrike" kern="1200" cap="none" spc="0" normalizeH="0" baseline="0" noProof="0">
                        <a:ln>
                          <a:noFill/>
                        </a:ln>
                        <a:solidFill>
                          <a:prstClr val="black">
                            <a:lumMod val="75000"/>
                            <a:lumOff val="25000"/>
                          </a:prstClr>
                        </a:solidFill>
                        <a:effectLst/>
                        <a:uLnTx/>
                        <a:uFillTx/>
                        <a:latin typeface="+mn-lt"/>
                        <a:ea typeface="+mn-ea"/>
                        <a:cs typeface="Arial"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7622617"/>
                  </a:ext>
                </a:extLst>
              </a:tr>
              <a:tr h="305752">
                <a:tc>
                  <a:txBody>
                    <a:bodyPr/>
                    <a:lstStyle/>
                    <a:p>
                      <a:pPr marL="0" marR="0" lvl="0" indent="0" algn="r" defTabSz="457200" rtl="0" eaLnBrk="1" fontAlgn="t"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schemeClr val="accent5">
                              <a:lumMod val="75000"/>
                            </a:schemeClr>
                          </a:solidFill>
                          <a:effectLst/>
                          <a:uLnTx/>
                          <a:uFillTx/>
                          <a:latin typeface="+mn-lt"/>
                          <a:ea typeface="+mn-ea"/>
                          <a:cs typeface="+mn-cs"/>
                        </a:rPr>
                        <a:t>Decrease somewhat</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152400">
                <a:tc>
                  <a:txBody>
                    <a:bodyPr/>
                    <a:lstStyle/>
                    <a:p>
                      <a:pPr marL="0" marR="0" lvl="0" indent="0" algn="r" defTabSz="457200" rtl="0" eaLnBrk="1" fontAlgn="t"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schemeClr val="accent5">
                              <a:lumMod val="50000"/>
                            </a:schemeClr>
                          </a:solidFill>
                          <a:effectLst/>
                          <a:uLnTx/>
                          <a:uFillTx/>
                          <a:latin typeface="+mn-lt"/>
                          <a:ea typeface="+mn-ea"/>
                          <a:cs typeface="+mn-cs"/>
                        </a:rPr>
                        <a:t>Decrease a great deal</a:t>
                      </a:r>
                      <a:endParaRPr kumimoji="0" lang="en-IE" sz="1200" b="0" i="0" u="none" strike="noStrike" kern="1200" cap="none" spc="0" normalizeH="0" baseline="0" noProof="0">
                        <a:ln>
                          <a:noFill/>
                        </a:ln>
                        <a:solidFill>
                          <a:schemeClr val="accent5">
                            <a:lumMod val="50000"/>
                          </a:schemeClr>
                        </a:solidFill>
                        <a:effectLst/>
                        <a:uLnTx/>
                        <a:uFillTx/>
                        <a:latin typeface="Barlow" panose="00000500000000000000" pitchFamily="2" charset="0"/>
                        <a:ea typeface="+mn-ea"/>
                        <a:cs typeface="+mn-cs"/>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164465">
                <a:tc>
                  <a:txBody>
                    <a:bodyPr/>
                    <a:lstStyle/>
                    <a:p>
                      <a:pPr algn="r" fontAlgn="t"/>
                      <a:r>
                        <a:rPr lang="en-US" sz="1200" b="0" i="0" u="none" strike="noStrike">
                          <a:solidFill>
                            <a:srgbClr val="000000"/>
                          </a:solidFill>
                          <a:effectLst/>
                          <a:latin typeface="+mn-lt"/>
                        </a:rPr>
                        <a:t>Don’t know</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2" name="Chart 1">
            <a:extLst>
              <a:ext uri="{FF2B5EF4-FFF2-40B4-BE49-F238E27FC236}">
                <a16:creationId xmlns:a16="http://schemas.microsoft.com/office/drawing/2014/main" id="{EC21C041-2C9A-A085-F1B3-66FECB9BEA05}"/>
              </a:ext>
            </a:extLst>
          </p:cNvPr>
          <p:cNvGraphicFramePr/>
          <p:nvPr>
            <p:extLst>
              <p:ext uri="{D42A27DB-BD31-4B8C-83A1-F6EECF244321}">
                <p14:modId xmlns:p14="http://schemas.microsoft.com/office/powerpoint/2010/main" val="2938026122"/>
              </p:ext>
            </p:extLst>
          </p:nvPr>
        </p:nvGraphicFramePr>
        <p:xfrm>
          <a:off x="1176330" y="2179412"/>
          <a:ext cx="10058400" cy="3742400"/>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62C7E700-5E99-E142-5F78-7D4FE1455330}"/>
              </a:ext>
            </a:extLst>
          </p:cNvPr>
          <p:cNvSpPr txBox="1"/>
          <p:nvPr/>
        </p:nvSpPr>
        <p:spPr>
          <a:xfrm>
            <a:off x="2101316" y="2351744"/>
            <a:ext cx="1488702"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(Increase)</a:t>
            </a:r>
            <a:r>
              <a:rPr lang="en-IE" sz="1050">
                <a:latin typeface="Barlow" panose="00000500000000000000" pitchFamily="2" charset="0"/>
              </a:rPr>
              <a:t> </a:t>
            </a:r>
          </a:p>
          <a:p>
            <a:r>
              <a:rPr lang="en-IE" sz="1050" b="1">
                <a:solidFill>
                  <a:srgbClr val="000000"/>
                </a:solidFill>
                <a:latin typeface="Barlow" panose="00000500000000000000" pitchFamily="2" charset="0"/>
              </a:rPr>
              <a:t>34</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
        <p:nvSpPr>
          <p:cNvPr id="21" name="TextBox 20">
            <a:extLst>
              <a:ext uri="{FF2B5EF4-FFF2-40B4-BE49-F238E27FC236}">
                <a16:creationId xmlns:a16="http://schemas.microsoft.com/office/drawing/2014/main" id="{75D4D055-4636-07AB-C16C-C1D52ABA5121}"/>
              </a:ext>
            </a:extLst>
          </p:cNvPr>
          <p:cNvSpPr txBox="1"/>
          <p:nvPr/>
        </p:nvSpPr>
        <p:spPr>
          <a:xfrm>
            <a:off x="3810867" y="2351744"/>
            <a:ext cx="1488702"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(Increase)</a:t>
            </a:r>
            <a:r>
              <a:rPr lang="en-IE" sz="1050">
                <a:latin typeface="Barlow" panose="00000500000000000000" pitchFamily="2" charset="0"/>
              </a:rPr>
              <a:t> </a:t>
            </a:r>
          </a:p>
          <a:p>
            <a:r>
              <a:rPr lang="en-IE" sz="1050" b="1">
                <a:solidFill>
                  <a:srgbClr val="000000"/>
                </a:solidFill>
                <a:latin typeface="Barlow" panose="00000500000000000000" pitchFamily="2" charset="0"/>
              </a:rPr>
              <a:t>31</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
        <p:nvSpPr>
          <p:cNvPr id="32" name="TextBox 31">
            <a:extLst>
              <a:ext uri="{FF2B5EF4-FFF2-40B4-BE49-F238E27FC236}">
                <a16:creationId xmlns:a16="http://schemas.microsoft.com/office/drawing/2014/main" id="{D9298A20-2872-6F8D-A62E-97B688BD7B21}"/>
              </a:ext>
            </a:extLst>
          </p:cNvPr>
          <p:cNvSpPr txBox="1"/>
          <p:nvPr/>
        </p:nvSpPr>
        <p:spPr>
          <a:xfrm>
            <a:off x="2066969" y="4596873"/>
            <a:ext cx="1488702"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a:t>
            </a:r>
            <a:r>
              <a:rPr lang="en-IE" sz="1050" b="1">
                <a:solidFill>
                  <a:srgbClr val="000000"/>
                </a:solidFill>
                <a:latin typeface="Barlow" panose="00000500000000000000" pitchFamily="2" charset="0"/>
              </a:rPr>
              <a:t>de</a:t>
            </a:r>
            <a:r>
              <a:rPr lang="en-IE" sz="1050" b="1" i="0" u="none" strike="noStrike">
                <a:solidFill>
                  <a:srgbClr val="000000"/>
                </a:solidFill>
                <a:effectLst/>
                <a:latin typeface="Barlow" panose="00000500000000000000" pitchFamily="2" charset="0"/>
              </a:rPr>
              <a:t>crease)</a:t>
            </a:r>
            <a:r>
              <a:rPr lang="en-IE" sz="1050">
                <a:latin typeface="Barlow" panose="00000500000000000000" pitchFamily="2" charset="0"/>
              </a:rPr>
              <a:t> </a:t>
            </a:r>
          </a:p>
          <a:p>
            <a:r>
              <a:rPr lang="en-IE" sz="1050" b="1">
                <a:solidFill>
                  <a:srgbClr val="000000"/>
                </a:solidFill>
                <a:latin typeface="Barlow" panose="00000500000000000000" pitchFamily="2" charset="0"/>
              </a:rPr>
              <a:t>18</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
        <p:nvSpPr>
          <p:cNvPr id="34" name="TextBox 33">
            <a:extLst>
              <a:ext uri="{FF2B5EF4-FFF2-40B4-BE49-F238E27FC236}">
                <a16:creationId xmlns:a16="http://schemas.microsoft.com/office/drawing/2014/main" id="{3B31EDD0-D883-1B91-CB00-33BB7584502F}"/>
              </a:ext>
            </a:extLst>
          </p:cNvPr>
          <p:cNvSpPr txBox="1"/>
          <p:nvPr/>
        </p:nvSpPr>
        <p:spPr>
          <a:xfrm>
            <a:off x="3838292" y="4596873"/>
            <a:ext cx="1488702"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a:t>
            </a:r>
            <a:r>
              <a:rPr lang="en-IE" sz="1050" b="1">
                <a:solidFill>
                  <a:srgbClr val="000000"/>
                </a:solidFill>
                <a:latin typeface="Barlow" panose="00000500000000000000" pitchFamily="2" charset="0"/>
              </a:rPr>
              <a:t>de</a:t>
            </a:r>
            <a:r>
              <a:rPr lang="en-IE" sz="1050" b="1" i="0" u="none" strike="noStrike">
                <a:solidFill>
                  <a:srgbClr val="000000"/>
                </a:solidFill>
                <a:effectLst/>
                <a:latin typeface="Barlow" panose="00000500000000000000" pitchFamily="2" charset="0"/>
              </a:rPr>
              <a:t>crease)</a:t>
            </a:r>
            <a:r>
              <a:rPr lang="en-IE" sz="1050">
                <a:latin typeface="Barlow" panose="00000500000000000000" pitchFamily="2" charset="0"/>
              </a:rPr>
              <a:t> </a:t>
            </a:r>
          </a:p>
          <a:p>
            <a:r>
              <a:rPr lang="en-IE" sz="1050" b="1">
                <a:solidFill>
                  <a:srgbClr val="000000"/>
                </a:solidFill>
                <a:latin typeface="Barlow" panose="00000500000000000000" pitchFamily="2" charset="0"/>
              </a:rPr>
              <a:t>22</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
        <p:nvSpPr>
          <p:cNvPr id="4" name="TextBox 3">
            <a:extLst>
              <a:ext uri="{FF2B5EF4-FFF2-40B4-BE49-F238E27FC236}">
                <a16:creationId xmlns:a16="http://schemas.microsoft.com/office/drawing/2014/main" id="{08C18C90-C23E-2573-3D68-D7E8C45AD6D0}"/>
              </a:ext>
            </a:extLst>
          </p:cNvPr>
          <p:cNvSpPr txBox="1"/>
          <p:nvPr/>
        </p:nvSpPr>
        <p:spPr>
          <a:xfrm>
            <a:off x="5618984" y="2351744"/>
            <a:ext cx="1488702"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(Increase)</a:t>
            </a:r>
            <a:r>
              <a:rPr lang="en-IE" sz="1050">
                <a:latin typeface="Barlow" panose="00000500000000000000" pitchFamily="2" charset="0"/>
              </a:rPr>
              <a:t> </a:t>
            </a:r>
          </a:p>
          <a:p>
            <a:r>
              <a:rPr lang="en-IE" sz="1050" b="1">
                <a:solidFill>
                  <a:srgbClr val="000000"/>
                </a:solidFill>
                <a:latin typeface="Barlow" panose="00000500000000000000" pitchFamily="2" charset="0"/>
              </a:rPr>
              <a:t>29</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
        <p:nvSpPr>
          <p:cNvPr id="10" name="TextBox 9">
            <a:extLst>
              <a:ext uri="{FF2B5EF4-FFF2-40B4-BE49-F238E27FC236}">
                <a16:creationId xmlns:a16="http://schemas.microsoft.com/office/drawing/2014/main" id="{8BC50925-36D2-A981-7768-2A693117D158}"/>
              </a:ext>
            </a:extLst>
          </p:cNvPr>
          <p:cNvSpPr txBox="1"/>
          <p:nvPr/>
        </p:nvSpPr>
        <p:spPr>
          <a:xfrm>
            <a:off x="5570720" y="4596873"/>
            <a:ext cx="1488702"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a:t>
            </a:r>
            <a:r>
              <a:rPr lang="en-IE" sz="1050" b="1">
                <a:solidFill>
                  <a:srgbClr val="000000"/>
                </a:solidFill>
                <a:latin typeface="Barlow" panose="00000500000000000000" pitchFamily="2" charset="0"/>
              </a:rPr>
              <a:t>de</a:t>
            </a:r>
            <a:r>
              <a:rPr lang="en-IE" sz="1050" b="1" i="0" u="none" strike="noStrike">
                <a:solidFill>
                  <a:srgbClr val="000000"/>
                </a:solidFill>
                <a:effectLst/>
                <a:latin typeface="Barlow" panose="00000500000000000000" pitchFamily="2" charset="0"/>
              </a:rPr>
              <a:t>crease)</a:t>
            </a:r>
            <a:r>
              <a:rPr lang="en-IE" sz="1050">
                <a:latin typeface="Barlow" panose="00000500000000000000" pitchFamily="2" charset="0"/>
              </a:rPr>
              <a:t> </a:t>
            </a:r>
          </a:p>
          <a:p>
            <a:r>
              <a:rPr lang="en-IE" sz="1050" b="1">
                <a:solidFill>
                  <a:srgbClr val="000000"/>
                </a:solidFill>
                <a:latin typeface="Barlow" panose="00000500000000000000" pitchFamily="2" charset="0"/>
              </a:rPr>
              <a:t>23</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
        <p:nvSpPr>
          <p:cNvPr id="13" name="TextBox 12">
            <a:extLst>
              <a:ext uri="{FF2B5EF4-FFF2-40B4-BE49-F238E27FC236}">
                <a16:creationId xmlns:a16="http://schemas.microsoft.com/office/drawing/2014/main" id="{27D8E25C-19C7-32D5-CE80-E31FE1AD1F78}"/>
              </a:ext>
            </a:extLst>
          </p:cNvPr>
          <p:cNvSpPr txBox="1"/>
          <p:nvPr/>
        </p:nvSpPr>
        <p:spPr>
          <a:xfrm>
            <a:off x="7433360" y="2351744"/>
            <a:ext cx="1488702"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(Increase)</a:t>
            </a:r>
            <a:r>
              <a:rPr lang="en-IE" sz="1050">
                <a:latin typeface="Barlow" panose="00000500000000000000" pitchFamily="2" charset="0"/>
              </a:rPr>
              <a:t> </a:t>
            </a:r>
          </a:p>
          <a:p>
            <a:r>
              <a:rPr lang="en-IE" sz="1050" b="1">
                <a:solidFill>
                  <a:srgbClr val="000000"/>
                </a:solidFill>
                <a:latin typeface="Barlow" panose="00000500000000000000" pitchFamily="2" charset="0"/>
              </a:rPr>
              <a:t>29</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
        <p:nvSpPr>
          <p:cNvPr id="15" name="TextBox 14">
            <a:extLst>
              <a:ext uri="{FF2B5EF4-FFF2-40B4-BE49-F238E27FC236}">
                <a16:creationId xmlns:a16="http://schemas.microsoft.com/office/drawing/2014/main" id="{50079DAA-B4A2-AC10-7B2F-A4E63A1279DA}"/>
              </a:ext>
            </a:extLst>
          </p:cNvPr>
          <p:cNvSpPr txBox="1"/>
          <p:nvPr/>
        </p:nvSpPr>
        <p:spPr>
          <a:xfrm>
            <a:off x="7421381" y="4596873"/>
            <a:ext cx="1488702"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a:t>
            </a:r>
            <a:r>
              <a:rPr lang="en-IE" sz="1050" b="1">
                <a:solidFill>
                  <a:srgbClr val="000000"/>
                </a:solidFill>
                <a:latin typeface="Barlow" panose="00000500000000000000" pitchFamily="2" charset="0"/>
              </a:rPr>
              <a:t>de</a:t>
            </a:r>
            <a:r>
              <a:rPr lang="en-IE" sz="1050" b="1" i="0" u="none" strike="noStrike">
                <a:solidFill>
                  <a:srgbClr val="000000"/>
                </a:solidFill>
                <a:effectLst/>
                <a:latin typeface="Barlow" panose="00000500000000000000" pitchFamily="2" charset="0"/>
              </a:rPr>
              <a:t>crease)</a:t>
            </a:r>
            <a:r>
              <a:rPr lang="en-IE" sz="1050">
                <a:latin typeface="Barlow" panose="00000500000000000000" pitchFamily="2" charset="0"/>
              </a:rPr>
              <a:t> </a:t>
            </a:r>
          </a:p>
          <a:p>
            <a:r>
              <a:rPr lang="en-IE" sz="1050" b="1">
                <a:solidFill>
                  <a:srgbClr val="000000"/>
                </a:solidFill>
                <a:latin typeface="Barlow" panose="00000500000000000000" pitchFamily="2" charset="0"/>
              </a:rPr>
              <a:t>21</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
        <p:nvSpPr>
          <p:cNvPr id="17" name="TextBox 16">
            <a:extLst>
              <a:ext uri="{FF2B5EF4-FFF2-40B4-BE49-F238E27FC236}">
                <a16:creationId xmlns:a16="http://schemas.microsoft.com/office/drawing/2014/main" id="{3AF45037-836F-016E-0017-7222EB56F6D3}"/>
              </a:ext>
            </a:extLst>
          </p:cNvPr>
          <p:cNvSpPr txBox="1"/>
          <p:nvPr/>
        </p:nvSpPr>
        <p:spPr>
          <a:xfrm>
            <a:off x="9247736" y="2344368"/>
            <a:ext cx="1111886"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(Increase)</a:t>
            </a:r>
            <a:r>
              <a:rPr lang="en-IE" sz="1050">
                <a:latin typeface="Barlow" panose="00000500000000000000" pitchFamily="2" charset="0"/>
              </a:rPr>
              <a:t> </a:t>
            </a:r>
          </a:p>
          <a:p>
            <a:r>
              <a:rPr lang="en-IE" sz="1050" b="1">
                <a:solidFill>
                  <a:srgbClr val="000000"/>
                </a:solidFill>
                <a:latin typeface="Barlow" panose="00000500000000000000" pitchFamily="2" charset="0"/>
              </a:rPr>
              <a:t>30</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
        <p:nvSpPr>
          <p:cNvPr id="18" name="TextBox 17">
            <a:extLst>
              <a:ext uri="{FF2B5EF4-FFF2-40B4-BE49-F238E27FC236}">
                <a16:creationId xmlns:a16="http://schemas.microsoft.com/office/drawing/2014/main" id="{F319E571-1628-0E29-3436-0709F8893244}"/>
              </a:ext>
            </a:extLst>
          </p:cNvPr>
          <p:cNvSpPr txBox="1"/>
          <p:nvPr/>
        </p:nvSpPr>
        <p:spPr>
          <a:xfrm>
            <a:off x="9235757" y="4589497"/>
            <a:ext cx="1111886"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a:t>
            </a:r>
            <a:r>
              <a:rPr lang="en-IE" sz="1050" b="1">
                <a:solidFill>
                  <a:srgbClr val="000000"/>
                </a:solidFill>
                <a:latin typeface="Barlow" panose="00000500000000000000" pitchFamily="2" charset="0"/>
              </a:rPr>
              <a:t>de</a:t>
            </a:r>
            <a:r>
              <a:rPr lang="en-IE" sz="1050" b="1" i="0" u="none" strike="noStrike">
                <a:solidFill>
                  <a:srgbClr val="000000"/>
                </a:solidFill>
                <a:effectLst/>
                <a:latin typeface="Barlow" panose="00000500000000000000" pitchFamily="2" charset="0"/>
              </a:rPr>
              <a:t>crease)</a:t>
            </a:r>
            <a:r>
              <a:rPr lang="en-IE" sz="1050">
                <a:latin typeface="Barlow" panose="00000500000000000000" pitchFamily="2" charset="0"/>
              </a:rPr>
              <a:t> </a:t>
            </a:r>
          </a:p>
          <a:p>
            <a:r>
              <a:rPr lang="en-IE" sz="1050" b="1">
                <a:solidFill>
                  <a:srgbClr val="000000"/>
                </a:solidFill>
                <a:latin typeface="Barlow" panose="00000500000000000000" pitchFamily="2" charset="0"/>
              </a:rPr>
              <a:t>22</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graphicFrame>
        <p:nvGraphicFramePr>
          <p:cNvPr id="25" name="Table 24">
            <a:extLst>
              <a:ext uri="{FF2B5EF4-FFF2-40B4-BE49-F238E27FC236}">
                <a16:creationId xmlns:a16="http://schemas.microsoft.com/office/drawing/2014/main" id="{108A2760-72AC-8D1A-3BAF-7C474BE847C1}"/>
              </a:ext>
            </a:extLst>
          </p:cNvPr>
          <p:cNvGraphicFramePr>
            <a:graphicFrameLocks noGrp="1"/>
          </p:cNvGraphicFramePr>
          <p:nvPr>
            <p:extLst>
              <p:ext uri="{D42A27DB-BD31-4B8C-83A1-F6EECF244321}">
                <p14:modId xmlns:p14="http://schemas.microsoft.com/office/powerpoint/2010/main" val="3127030374"/>
              </p:ext>
            </p:extLst>
          </p:nvPr>
        </p:nvGraphicFramePr>
        <p:xfrm>
          <a:off x="1422998" y="1628206"/>
          <a:ext cx="9575203" cy="474880"/>
        </p:xfrm>
        <a:graphic>
          <a:graphicData uri="http://schemas.openxmlformats.org/drawingml/2006/table">
            <a:tbl>
              <a:tblPr>
                <a:tableStyleId>{5C22544A-7EE6-4342-B048-85BDC9FD1C3A}</a:tableStyleId>
              </a:tblPr>
              <a:tblGrid>
                <a:gridCol w="870473">
                  <a:extLst>
                    <a:ext uri="{9D8B030D-6E8A-4147-A177-3AD203B41FA5}">
                      <a16:colId xmlns:a16="http://schemas.microsoft.com/office/drawing/2014/main" val="3188816175"/>
                    </a:ext>
                  </a:extLst>
                </a:gridCol>
                <a:gridCol w="870473">
                  <a:extLst>
                    <a:ext uri="{9D8B030D-6E8A-4147-A177-3AD203B41FA5}">
                      <a16:colId xmlns:a16="http://schemas.microsoft.com/office/drawing/2014/main" val="2002157423"/>
                    </a:ext>
                  </a:extLst>
                </a:gridCol>
                <a:gridCol w="870473">
                  <a:extLst>
                    <a:ext uri="{9D8B030D-6E8A-4147-A177-3AD203B41FA5}">
                      <a16:colId xmlns:a16="http://schemas.microsoft.com/office/drawing/2014/main" val="432057250"/>
                    </a:ext>
                  </a:extLst>
                </a:gridCol>
                <a:gridCol w="870473">
                  <a:extLst>
                    <a:ext uri="{9D8B030D-6E8A-4147-A177-3AD203B41FA5}">
                      <a16:colId xmlns:a16="http://schemas.microsoft.com/office/drawing/2014/main" val="310742991"/>
                    </a:ext>
                  </a:extLst>
                </a:gridCol>
                <a:gridCol w="870473">
                  <a:extLst>
                    <a:ext uri="{9D8B030D-6E8A-4147-A177-3AD203B41FA5}">
                      <a16:colId xmlns:a16="http://schemas.microsoft.com/office/drawing/2014/main" val="1080360407"/>
                    </a:ext>
                  </a:extLst>
                </a:gridCol>
                <a:gridCol w="870473">
                  <a:extLst>
                    <a:ext uri="{9D8B030D-6E8A-4147-A177-3AD203B41FA5}">
                      <a16:colId xmlns:a16="http://schemas.microsoft.com/office/drawing/2014/main" val="3238095635"/>
                    </a:ext>
                  </a:extLst>
                </a:gridCol>
                <a:gridCol w="870473">
                  <a:extLst>
                    <a:ext uri="{9D8B030D-6E8A-4147-A177-3AD203B41FA5}">
                      <a16:colId xmlns:a16="http://schemas.microsoft.com/office/drawing/2014/main" val="3052726369"/>
                    </a:ext>
                  </a:extLst>
                </a:gridCol>
                <a:gridCol w="870473">
                  <a:extLst>
                    <a:ext uri="{9D8B030D-6E8A-4147-A177-3AD203B41FA5}">
                      <a16:colId xmlns:a16="http://schemas.microsoft.com/office/drawing/2014/main" val="1843971383"/>
                    </a:ext>
                  </a:extLst>
                </a:gridCol>
                <a:gridCol w="870473">
                  <a:extLst>
                    <a:ext uri="{9D8B030D-6E8A-4147-A177-3AD203B41FA5}">
                      <a16:colId xmlns:a16="http://schemas.microsoft.com/office/drawing/2014/main" val="363463608"/>
                    </a:ext>
                  </a:extLst>
                </a:gridCol>
                <a:gridCol w="870473">
                  <a:extLst>
                    <a:ext uri="{9D8B030D-6E8A-4147-A177-3AD203B41FA5}">
                      <a16:colId xmlns:a16="http://schemas.microsoft.com/office/drawing/2014/main" val="3608731353"/>
                    </a:ext>
                  </a:extLst>
                </a:gridCol>
                <a:gridCol w="870473">
                  <a:extLst>
                    <a:ext uri="{9D8B030D-6E8A-4147-A177-3AD203B41FA5}">
                      <a16:colId xmlns:a16="http://schemas.microsoft.com/office/drawing/2014/main" val="1251263775"/>
                    </a:ext>
                  </a:extLst>
                </a:gridCol>
              </a:tblGrid>
              <a:tr h="242286">
                <a:tc>
                  <a:txBody>
                    <a:bodyPr/>
                    <a:lstStyle/>
                    <a:p>
                      <a:pPr algn="ctr" rtl="0" fontAlgn="ctr">
                        <a:buNone/>
                      </a:pPr>
                      <a:r>
                        <a:rPr lang="en-IE" sz="1400" b="1" u="none" strike="noStrike">
                          <a:effectLst/>
                        </a:rPr>
                        <a:t>Dec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‘25</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April  ‘26</a:t>
                      </a:r>
                      <a:endParaRPr lang="en-IE" sz="1400" b="1"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- 2026</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567589872"/>
                  </a:ext>
                </a:extLst>
              </a:tr>
            </a:tbl>
          </a:graphicData>
        </a:graphic>
      </p:graphicFrame>
      <p:sp>
        <p:nvSpPr>
          <p:cNvPr id="24" name="TextBox 23">
            <a:extLst>
              <a:ext uri="{FF2B5EF4-FFF2-40B4-BE49-F238E27FC236}">
                <a16:creationId xmlns:a16="http://schemas.microsoft.com/office/drawing/2014/main" id="{5881EA3B-3489-BF62-9543-405AFA4EB8A2}"/>
              </a:ext>
            </a:extLst>
          </p:cNvPr>
          <p:cNvSpPr txBox="1"/>
          <p:nvPr/>
        </p:nvSpPr>
        <p:spPr>
          <a:xfrm>
            <a:off x="11010181" y="2344368"/>
            <a:ext cx="1111886"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(Increase)</a:t>
            </a:r>
            <a:r>
              <a:rPr lang="en-IE" sz="1050">
                <a:latin typeface="Barlow" panose="00000500000000000000" pitchFamily="2" charset="0"/>
              </a:rPr>
              <a:t> </a:t>
            </a:r>
          </a:p>
          <a:p>
            <a:r>
              <a:rPr lang="en-IE" sz="1050" b="1" i="0" u="none" strike="noStrike">
                <a:solidFill>
                  <a:srgbClr val="000000"/>
                </a:solidFill>
                <a:effectLst/>
                <a:latin typeface="Barlow" panose="00000500000000000000" pitchFamily="2" charset="0"/>
              </a:rPr>
              <a:t>28%</a:t>
            </a:r>
            <a:r>
              <a:rPr lang="en-IE" sz="1050">
                <a:latin typeface="Barlow" panose="00000500000000000000" pitchFamily="2" charset="0"/>
              </a:rPr>
              <a:t> </a:t>
            </a:r>
          </a:p>
        </p:txBody>
      </p:sp>
      <p:sp>
        <p:nvSpPr>
          <p:cNvPr id="26" name="TextBox 25">
            <a:extLst>
              <a:ext uri="{FF2B5EF4-FFF2-40B4-BE49-F238E27FC236}">
                <a16:creationId xmlns:a16="http://schemas.microsoft.com/office/drawing/2014/main" id="{5BBC2D65-0C7B-AB20-63FD-BED08EBB3EC6}"/>
              </a:ext>
            </a:extLst>
          </p:cNvPr>
          <p:cNvSpPr txBox="1"/>
          <p:nvPr/>
        </p:nvSpPr>
        <p:spPr>
          <a:xfrm>
            <a:off x="10998202" y="4589497"/>
            <a:ext cx="1111886" cy="415498"/>
          </a:xfrm>
          <a:prstGeom prst="rect">
            <a:avLst/>
          </a:prstGeom>
          <a:noFill/>
        </p:spPr>
        <p:txBody>
          <a:bodyPr wrap="square">
            <a:spAutoFit/>
          </a:bodyPr>
          <a:lstStyle/>
          <a:p>
            <a:r>
              <a:rPr lang="en-IE" sz="1050" b="1" i="0" u="none" strike="noStrike">
                <a:solidFill>
                  <a:srgbClr val="000000"/>
                </a:solidFill>
                <a:effectLst/>
                <a:latin typeface="Barlow" panose="00000500000000000000" pitchFamily="2" charset="0"/>
              </a:rPr>
              <a:t>NET (</a:t>
            </a:r>
            <a:r>
              <a:rPr lang="en-IE" sz="1050" b="1">
                <a:solidFill>
                  <a:srgbClr val="000000"/>
                </a:solidFill>
                <a:latin typeface="Barlow" panose="00000500000000000000" pitchFamily="2" charset="0"/>
              </a:rPr>
              <a:t>de</a:t>
            </a:r>
            <a:r>
              <a:rPr lang="en-IE" sz="1050" b="1" i="0" u="none" strike="noStrike">
                <a:solidFill>
                  <a:srgbClr val="000000"/>
                </a:solidFill>
                <a:effectLst/>
                <a:latin typeface="Barlow" panose="00000500000000000000" pitchFamily="2" charset="0"/>
              </a:rPr>
              <a:t>crease)</a:t>
            </a:r>
            <a:r>
              <a:rPr lang="en-IE" sz="1050">
                <a:latin typeface="Barlow" panose="00000500000000000000" pitchFamily="2" charset="0"/>
              </a:rPr>
              <a:t> </a:t>
            </a:r>
          </a:p>
          <a:p>
            <a:r>
              <a:rPr lang="en-IE" sz="1050" b="1">
                <a:solidFill>
                  <a:srgbClr val="000000"/>
                </a:solidFill>
                <a:latin typeface="Barlow" panose="00000500000000000000" pitchFamily="2" charset="0"/>
              </a:rPr>
              <a:t>24</a:t>
            </a:r>
            <a:r>
              <a:rPr lang="en-IE" sz="1050" b="1" i="0" u="none" strike="noStrike">
                <a:solidFill>
                  <a:srgbClr val="000000"/>
                </a:solidFill>
                <a:effectLst/>
                <a:latin typeface="Barlow" panose="00000500000000000000" pitchFamily="2" charset="0"/>
              </a:rPr>
              <a:t>%</a:t>
            </a:r>
            <a:r>
              <a:rPr lang="en-IE" sz="1050">
                <a:latin typeface="Barlow" panose="00000500000000000000" pitchFamily="2" charset="0"/>
              </a:rPr>
              <a:t> </a:t>
            </a:r>
          </a:p>
        </p:txBody>
      </p:sp>
    </p:spTree>
    <p:extLst>
      <p:ext uri="{BB962C8B-B14F-4D97-AF65-F5344CB8AC3E}">
        <p14:creationId xmlns:p14="http://schemas.microsoft.com/office/powerpoint/2010/main" val="2211457904"/>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38993" y="381797"/>
            <a:ext cx="11285432" cy="715669"/>
          </a:xfrm>
        </p:spPr>
        <p:txBody>
          <a:bodyPr lIns="0" tIns="45720" rIns="91440" bIns="45720" anchor="t">
            <a:normAutofit fontScale="90000"/>
          </a:bodyPr>
          <a:lstStyle/>
          <a:p>
            <a:r>
              <a:rPr lang="en-US"/>
              <a:t>Extent the Irish Government should increase or decrease the amount of money it spends on overseas aid x Segments</a:t>
            </a:r>
            <a:endParaRPr lang="en-IE"/>
          </a:p>
        </p:txBody>
      </p:sp>
      <p:sp>
        <p:nvSpPr>
          <p:cNvPr id="11" name="Text Placeholder 2">
            <a:extLst>
              <a:ext uri="{FF2B5EF4-FFF2-40B4-BE49-F238E27FC236}">
                <a16:creationId xmlns:a16="http://schemas.microsoft.com/office/drawing/2014/main" id="{CF6A5C34-AA5B-7CA4-28D3-D3D6738FBC4B}"/>
              </a:ext>
            </a:extLst>
          </p:cNvPr>
          <p:cNvSpPr>
            <a:spLocks noGrp="1"/>
          </p:cNvSpPr>
          <p:nvPr>
            <p:ph type="body" sz="quarter" idx="15"/>
          </p:nvPr>
        </p:nvSpPr>
        <p:spPr>
          <a:xfrm>
            <a:off x="438993" y="1091539"/>
            <a:ext cx="11314014" cy="488189"/>
          </a:xfrm>
        </p:spPr>
        <p:txBody>
          <a:bodyPr lIns="0">
            <a:noAutofit/>
          </a:bodyPr>
          <a:lstStyle/>
          <a:p>
            <a:pPr>
              <a:lnSpc>
                <a:spcPct val="90000"/>
              </a:lnSpc>
              <a:spcBef>
                <a:spcPts val="1000"/>
              </a:spcBef>
              <a:spcAft>
                <a:spcPts val="0"/>
              </a:spcAft>
              <a:buClr>
                <a:srgbClr val="0000CC"/>
              </a:buClr>
              <a:buSzTx/>
              <a:defRPr/>
            </a:pPr>
            <a:r>
              <a:rPr lang="en-US" sz="1400"/>
              <a:t>Community champions, global citizens, and multilateralists show greater appetite to increase spend, while Disengaged display near non-existent support for increased spend. </a:t>
            </a:r>
            <a:endParaRPr kumimoji="0" lang="en-US" sz="1400" b="0" i="0" u="none" strike="noStrike" kern="1200" cap="none" spc="0" normalizeH="0" baseline="0" noProof="0">
              <a:ln>
                <a:noFill/>
              </a:ln>
              <a:solidFill>
                <a:srgbClr val="000033"/>
              </a:solidFill>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91068" y="6109062"/>
            <a:ext cx="9341700" cy="333425"/>
          </a:xfrm>
        </p:spPr>
        <p:txBody>
          <a:bodyPr>
            <a:normAutofit/>
          </a:bodyPr>
          <a:lstStyle/>
          <a:p>
            <a:pPr marL="357188" indent="-357188">
              <a:lnSpc>
                <a:spcPct val="100000"/>
              </a:lnSpc>
            </a:pPr>
            <a:r>
              <a:rPr lang="en-US" sz="900">
                <a:latin typeface="Barlow" panose="00000500000000000000" pitchFamily="2" charset="0"/>
                <a:cs typeface="Arial" panose="020B0604020202020204" pitchFamily="34" charset="0"/>
              </a:rPr>
              <a:t>Base: All Adults aged 18+ years- 2,047</a:t>
            </a:r>
          </a:p>
          <a:p>
            <a:pPr marL="357188" indent="-357188"/>
            <a:r>
              <a:rPr lang="en-US" sz="900">
                <a:latin typeface="Barlow" panose="00000500000000000000" pitchFamily="2" charset="0"/>
              </a:rPr>
              <a:t>Q.32 Do you think that the Irish Government should increase or decrease the amount of money that it spends on overseas aid to developing countries?</a:t>
            </a:r>
            <a:endParaRPr lang="en-IE" sz="900">
              <a:latin typeface="Barlow" panose="00000500000000000000" pitchFamily="2" charset="0"/>
            </a:endParaRPr>
          </a:p>
        </p:txBody>
      </p:sp>
      <p:graphicFrame>
        <p:nvGraphicFramePr>
          <p:cNvPr id="2" name="Chart 1">
            <a:extLst>
              <a:ext uri="{FF2B5EF4-FFF2-40B4-BE49-F238E27FC236}">
                <a16:creationId xmlns:a16="http://schemas.microsoft.com/office/drawing/2014/main" id="{EC21C041-2C9A-A085-F1B3-66FECB9BEA05}"/>
              </a:ext>
            </a:extLst>
          </p:cNvPr>
          <p:cNvGraphicFramePr/>
          <p:nvPr>
            <p:extLst>
              <p:ext uri="{D42A27DB-BD31-4B8C-83A1-F6EECF244321}">
                <p14:modId xmlns:p14="http://schemas.microsoft.com/office/powerpoint/2010/main" val="1034659256"/>
              </p:ext>
            </p:extLst>
          </p:nvPr>
        </p:nvGraphicFramePr>
        <p:xfrm>
          <a:off x="3009948" y="1782934"/>
          <a:ext cx="7526574" cy="33064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a:extLst>
              <a:ext uri="{FF2B5EF4-FFF2-40B4-BE49-F238E27FC236}">
                <a16:creationId xmlns:a16="http://schemas.microsoft.com/office/drawing/2014/main" id="{44CAF2D5-2422-51B8-5FA9-794C09A859A8}"/>
              </a:ext>
            </a:extLst>
          </p:cNvPr>
          <p:cNvGraphicFramePr>
            <a:graphicFrameLocks noGrp="1"/>
          </p:cNvGraphicFramePr>
          <p:nvPr>
            <p:extLst>
              <p:ext uri="{D42A27DB-BD31-4B8C-83A1-F6EECF244321}">
                <p14:modId xmlns:p14="http://schemas.microsoft.com/office/powerpoint/2010/main" val="339757274"/>
              </p:ext>
            </p:extLst>
          </p:nvPr>
        </p:nvGraphicFramePr>
        <p:xfrm>
          <a:off x="877374" y="1850192"/>
          <a:ext cx="2132575" cy="2811848"/>
        </p:xfrm>
        <a:graphic>
          <a:graphicData uri="http://schemas.openxmlformats.org/drawingml/2006/table">
            <a:tbl>
              <a:tblPr>
                <a:tableStyleId>{5C22544A-7EE6-4342-B048-85BDC9FD1C3A}</a:tableStyleId>
              </a:tblPr>
              <a:tblGrid>
                <a:gridCol w="2132575">
                  <a:extLst>
                    <a:ext uri="{9D8B030D-6E8A-4147-A177-3AD203B41FA5}">
                      <a16:colId xmlns:a16="http://schemas.microsoft.com/office/drawing/2014/main" val="2192328915"/>
                    </a:ext>
                  </a:extLst>
                </a:gridCol>
              </a:tblGrid>
              <a:tr h="427343">
                <a:tc>
                  <a:txBody>
                    <a:bodyPr/>
                    <a:lstStyle/>
                    <a:p>
                      <a:pPr marL="0" marR="0" lvl="0" indent="0" algn="r" defTabSz="457200" rtl="0" eaLnBrk="1" fontAlgn="t"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schemeClr val="accent4">
                              <a:lumMod val="50000"/>
                            </a:schemeClr>
                          </a:solidFill>
                          <a:effectLst/>
                          <a:uLnTx/>
                          <a:uFillTx/>
                          <a:latin typeface="Barlow" panose="00000500000000000000" pitchFamily="2" charset="0"/>
                          <a:ea typeface="+mn-ea"/>
                          <a:cs typeface="Arial" panose="020B0604020202020204" pitchFamily="34" charset="0"/>
                        </a:rPr>
                        <a:t>Increase a great deal</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810811">
                <a:tc>
                  <a:txBody>
                    <a:bodyPr/>
                    <a:lstStyle/>
                    <a:p>
                      <a:pPr algn="r" fontAlgn="t"/>
                      <a:r>
                        <a:rPr lang="en-IE" sz="1200" b="0" i="0" u="none" strike="noStrike">
                          <a:solidFill>
                            <a:schemeClr val="accent4">
                              <a:lumMod val="75000"/>
                            </a:schemeClr>
                          </a:solidFill>
                          <a:effectLst/>
                          <a:latin typeface="Barlow" panose="00000500000000000000" pitchFamily="2" charset="0"/>
                          <a:cs typeface="Arial" panose="020B0604020202020204" pitchFamily="34" charset="0"/>
                        </a:rPr>
                        <a:t>Increase somewhat</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725381">
                <a:tc>
                  <a:txBody>
                    <a:bodyPr/>
                    <a:lstStyle/>
                    <a:p>
                      <a:pPr marL="0" marR="0" lvl="0" indent="0" algn="r" defTabSz="47217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Arial" panose="020B0604020202020204" pitchFamily="34" charset="0"/>
                        </a:rPr>
                        <a:t>Stay the same</a:t>
                      </a:r>
                      <a:endParaRPr kumimoji="0" lang="en-IE" sz="1200" b="0"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Arial" panose="020B060402020202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7622617"/>
                  </a:ext>
                </a:extLst>
              </a:tr>
              <a:tr h="426017">
                <a:tc>
                  <a:txBody>
                    <a:bodyPr/>
                    <a:lstStyle/>
                    <a:p>
                      <a:pPr marL="0" marR="0" lvl="0" indent="0" algn="r" defTabSz="457200" rtl="0" eaLnBrk="1" fontAlgn="t"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schemeClr val="accent5">
                              <a:lumMod val="75000"/>
                            </a:schemeClr>
                          </a:solidFill>
                          <a:effectLst/>
                          <a:uLnTx/>
                          <a:uFillTx/>
                          <a:latin typeface="Barlow" panose="00000500000000000000" pitchFamily="2" charset="0"/>
                          <a:ea typeface="+mn-ea"/>
                          <a:cs typeface="Arial" panose="020B0604020202020204" pitchFamily="34" charset="0"/>
                        </a:rPr>
                        <a:t>Decrease somewhat</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211148">
                <a:tc>
                  <a:txBody>
                    <a:bodyPr/>
                    <a:lstStyle/>
                    <a:p>
                      <a:pPr marL="0" marR="0" lvl="0" indent="0" algn="r" defTabSz="457200" rtl="0" eaLnBrk="1" fontAlgn="t"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schemeClr val="accent5">
                              <a:lumMod val="50000"/>
                            </a:schemeClr>
                          </a:solidFill>
                          <a:effectLst/>
                          <a:uLnTx/>
                          <a:uFillTx/>
                          <a:latin typeface="Barlow" panose="00000500000000000000" pitchFamily="2" charset="0"/>
                          <a:ea typeface="+mn-ea"/>
                          <a:cs typeface="Arial" panose="020B0604020202020204" pitchFamily="34" charset="0"/>
                        </a:rPr>
                        <a:t>Decrease a great deal</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211148">
                <a:tc>
                  <a:txBody>
                    <a:bodyPr/>
                    <a:lstStyle/>
                    <a:p>
                      <a:pPr algn="r" fontAlgn="t"/>
                      <a:r>
                        <a:rPr lang="en-US" sz="1200" b="0" i="0" u="none" strike="noStrike">
                          <a:solidFill>
                            <a:srgbClr val="000000"/>
                          </a:solidFill>
                          <a:effectLst/>
                          <a:latin typeface="Barlow" panose="00000500000000000000" pitchFamily="2" charset="0"/>
                          <a:cs typeface="Arial" panose="020B0604020202020204" pitchFamily="34" charset="0"/>
                        </a:rPr>
                        <a:t>Don’t know</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4" name="Table 3">
            <a:extLst>
              <a:ext uri="{FF2B5EF4-FFF2-40B4-BE49-F238E27FC236}">
                <a16:creationId xmlns:a16="http://schemas.microsoft.com/office/drawing/2014/main" id="{E1272F4D-87D9-9942-3D91-46F940FAF8A8}"/>
              </a:ext>
            </a:extLst>
          </p:cNvPr>
          <p:cNvGraphicFramePr>
            <a:graphicFrameLocks noGrp="1"/>
          </p:cNvGraphicFramePr>
          <p:nvPr>
            <p:extLst>
              <p:ext uri="{D42A27DB-BD31-4B8C-83A1-F6EECF244321}">
                <p14:modId xmlns:p14="http://schemas.microsoft.com/office/powerpoint/2010/main" val="416393147"/>
              </p:ext>
            </p:extLst>
          </p:nvPr>
        </p:nvGraphicFramePr>
        <p:xfrm>
          <a:off x="3106251" y="1440200"/>
          <a:ext cx="7380201" cy="409992"/>
        </p:xfrm>
        <a:graphic>
          <a:graphicData uri="http://schemas.openxmlformats.org/drawingml/2006/table">
            <a:tbl>
              <a:tblPr>
                <a:tableStyleId>{5C22544A-7EE6-4342-B048-85BDC9FD1C3A}</a:tableStyleId>
              </a:tblPr>
              <a:tblGrid>
                <a:gridCol w="916746">
                  <a:extLst>
                    <a:ext uri="{9D8B030D-6E8A-4147-A177-3AD203B41FA5}">
                      <a16:colId xmlns:a16="http://schemas.microsoft.com/office/drawing/2014/main" val="370207688"/>
                    </a:ext>
                  </a:extLst>
                </a:gridCol>
                <a:gridCol w="916746">
                  <a:extLst>
                    <a:ext uri="{9D8B030D-6E8A-4147-A177-3AD203B41FA5}">
                      <a16:colId xmlns:a16="http://schemas.microsoft.com/office/drawing/2014/main" val="3267891562"/>
                    </a:ext>
                  </a:extLst>
                </a:gridCol>
                <a:gridCol w="962979">
                  <a:extLst>
                    <a:ext uri="{9D8B030D-6E8A-4147-A177-3AD203B41FA5}">
                      <a16:colId xmlns:a16="http://schemas.microsoft.com/office/drawing/2014/main" val="746003772"/>
                    </a:ext>
                  </a:extLst>
                </a:gridCol>
                <a:gridCol w="916746">
                  <a:extLst>
                    <a:ext uri="{9D8B030D-6E8A-4147-A177-3AD203B41FA5}">
                      <a16:colId xmlns:a16="http://schemas.microsoft.com/office/drawing/2014/main" val="1779795731"/>
                    </a:ext>
                  </a:extLst>
                </a:gridCol>
                <a:gridCol w="916746">
                  <a:extLst>
                    <a:ext uri="{9D8B030D-6E8A-4147-A177-3AD203B41FA5}">
                      <a16:colId xmlns:a16="http://schemas.microsoft.com/office/drawing/2014/main" val="2225951611"/>
                    </a:ext>
                  </a:extLst>
                </a:gridCol>
                <a:gridCol w="1011579">
                  <a:extLst>
                    <a:ext uri="{9D8B030D-6E8A-4147-A177-3AD203B41FA5}">
                      <a16:colId xmlns:a16="http://schemas.microsoft.com/office/drawing/2014/main" val="1338766595"/>
                    </a:ext>
                  </a:extLst>
                </a:gridCol>
                <a:gridCol w="821913">
                  <a:extLst>
                    <a:ext uri="{9D8B030D-6E8A-4147-A177-3AD203B41FA5}">
                      <a16:colId xmlns:a16="http://schemas.microsoft.com/office/drawing/2014/main" val="4065578727"/>
                    </a:ext>
                  </a:extLst>
                </a:gridCol>
                <a:gridCol w="916746">
                  <a:extLst>
                    <a:ext uri="{9D8B030D-6E8A-4147-A177-3AD203B41FA5}">
                      <a16:colId xmlns:a16="http://schemas.microsoft.com/office/drawing/2014/main" val="2398399031"/>
                    </a:ext>
                  </a:extLst>
                </a:gridCol>
              </a:tblGrid>
              <a:tr h="409992">
                <a:tc>
                  <a:txBody>
                    <a:bodyPr/>
                    <a:lstStyle/>
                    <a:p>
                      <a:pPr algn="ctr" fontAlgn="t"/>
                      <a:r>
                        <a:rPr lang="en-IE" sz="1100" b="1" i="0" u="none" strike="noStrike">
                          <a:solidFill>
                            <a:srgbClr val="000000"/>
                          </a:solidFill>
                          <a:effectLst/>
                          <a:latin typeface="Barlow" panose="00000500000000000000" pitchFamily="2" charset="0"/>
                          <a:cs typeface="Arial" panose="020B0604020202020204" pitchFamily="34" charset="0"/>
                        </a:rPr>
                        <a:t>Total</a:t>
                      </a:r>
                    </a:p>
                  </a:txBody>
                  <a:tcPr marL="9525" marR="9525" marT="9525" marB="0" anchor="ctr">
                    <a:noFill/>
                  </a:tcPr>
                </a:tc>
                <a:tc>
                  <a:txBody>
                    <a:bodyPr/>
                    <a:lstStyle/>
                    <a:p>
                      <a:pPr algn="ctr" fontAlgn="t"/>
                      <a:endParaRPr lang="en-IE" sz="1100" b="1" i="0" u="none" strike="noStrike">
                        <a:solidFill>
                          <a:srgbClr val="000000"/>
                        </a:solidFill>
                        <a:effectLst/>
                        <a:latin typeface="Barlow" panose="00000500000000000000" pitchFamily="2" charset="0"/>
                        <a:cs typeface="Arial" panose="020B0604020202020204" pitchFamily="34" charset="0"/>
                      </a:endParaRPr>
                    </a:p>
                  </a:txBody>
                  <a:tcPr marL="9525" marR="9525" marT="9525" marB="0" anchor="ctr">
                    <a:noFill/>
                  </a:tcPr>
                </a:tc>
                <a:tc>
                  <a:txBody>
                    <a:bodyPr/>
                    <a:lstStyle/>
                    <a:p>
                      <a:pPr algn="ctr" rtl="0" fontAlgn="t"/>
                      <a:r>
                        <a:rPr lang="en-IE" sz="1100" b="1" i="0" u="none" strike="noStrike">
                          <a:solidFill>
                            <a:srgbClr val="000000"/>
                          </a:solidFill>
                          <a:effectLst/>
                          <a:latin typeface="Barlow" panose="00000500000000000000" pitchFamily="2" charset="0"/>
                          <a:cs typeface="Arial" panose="020B0604020202020204" pitchFamily="34" charset="0"/>
                        </a:rPr>
                        <a:t>Multilateralists</a:t>
                      </a:r>
                    </a:p>
                  </a:txBody>
                  <a:tcPr marL="7621" marR="7621" marT="7621" marB="0" anchor="b">
                    <a:noFill/>
                  </a:tcPr>
                </a:tc>
                <a:tc>
                  <a:txBody>
                    <a:bodyPr/>
                    <a:lstStyle/>
                    <a:p>
                      <a:pPr algn="ctr" rtl="0" fontAlgn="t"/>
                      <a:r>
                        <a:rPr lang="en-IE" sz="1100" b="1" i="0" u="none" strike="noStrike">
                          <a:solidFill>
                            <a:srgbClr val="000000"/>
                          </a:solidFill>
                          <a:effectLst/>
                          <a:latin typeface="Barlow" panose="00000500000000000000" pitchFamily="2" charset="0"/>
                          <a:cs typeface="Arial" panose="020B0604020202020204" pitchFamily="34" charset="0"/>
                        </a:rPr>
                        <a:t>Community Champions</a:t>
                      </a:r>
                    </a:p>
                  </a:txBody>
                  <a:tcPr marL="7621" marR="7621" marT="7621" marB="0" anchor="b">
                    <a:noFill/>
                  </a:tcPr>
                </a:tc>
                <a:tc>
                  <a:txBody>
                    <a:bodyPr/>
                    <a:lstStyle/>
                    <a:p>
                      <a:pPr algn="ctr" rtl="0" fontAlgn="t"/>
                      <a:r>
                        <a:rPr lang="en-IE" sz="1100" b="1" i="0" u="none" strike="noStrike">
                          <a:solidFill>
                            <a:srgbClr val="000000"/>
                          </a:solidFill>
                          <a:effectLst/>
                          <a:latin typeface="Barlow" panose="00000500000000000000" pitchFamily="2" charset="0"/>
                          <a:cs typeface="Arial" panose="020B0604020202020204" pitchFamily="34" charset="0"/>
                        </a:rPr>
                        <a:t>Disengaged</a:t>
                      </a:r>
                    </a:p>
                  </a:txBody>
                  <a:tcPr marL="7621" marR="7621" marT="7621" marB="0" anchor="b">
                    <a:noFill/>
                  </a:tcPr>
                </a:tc>
                <a:tc>
                  <a:txBody>
                    <a:bodyPr/>
                    <a:lstStyle/>
                    <a:p>
                      <a:pPr algn="ctr" rtl="0" fontAlgn="t"/>
                      <a:r>
                        <a:rPr lang="en-IE" sz="1100" b="1" i="0" u="none" strike="noStrike">
                          <a:solidFill>
                            <a:srgbClr val="000000"/>
                          </a:solidFill>
                          <a:effectLst/>
                          <a:latin typeface="Barlow" panose="00000500000000000000" pitchFamily="2" charset="0"/>
                          <a:cs typeface="Arial" panose="020B0604020202020204" pitchFamily="34" charset="0"/>
                        </a:rPr>
                        <a:t>Empathisers</a:t>
                      </a:r>
                    </a:p>
                  </a:txBody>
                  <a:tcPr marL="7621" marR="7621" marT="7621" marB="0" anchor="b">
                    <a:noFill/>
                  </a:tcPr>
                </a:tc>
                <a:tc>
                  <a:txBody>
                    <a:bodyPr/>
                    <a:lstStyle/>
                    <a:p>
                      <a:pPr algn="ctr" rtl="0" fontAlgn="t"/>
                      <a:r>
                        <a:rPr lang="en-IE" sz="1100" b="1" i="0" u="none" strike="noStrike">
                          <a:solidFill>
                            <a:srgbClr val="000000"/>
                          </a:solidFill>
                          <a:effectLst/>
                          <a:latin typeface="Barlow" panose="00000500000000000000" pitchFamily="2" charset="0"/>
                          <a:cs typeface="Arial" panose="020B0604020202020204" pitchFamily="34" charset="0"/>
                        </a:rPr>
                        <a:t>Global Citizens</a:t>
                      </a:r>
                    </a:p>
                  </a:txBody>
                  <a:tcPr marL="7621" marR="7621" marT="7621" marB="0" anchor="b">
                    <a:noFill/>
                  </a:tcPr>
                </a:tc>
                <a:tc>
                  <a:txBody>
                    <a:bodyPr/>
                    <a:lstStyle/>
                    <a:p>
                      <a:pPr algn="ctr" rtl="0" fontAlgn="t"/>
                      <a:r>
                        <a:rPr lang="en-IE" sz="1100" b="1" i="0" u="none" strike="noStrike">
                          <a:solidFill>
                            <a:srgbClr val="000000"/>
                          </a:solidFill>
                          <a:effectLst/>
                          <a:latin typeface="Barlow" panose="00000500000000000000" pitchFamily="2" charset="0"/>
                          <a:cs typeface="Arial" panose="020B0604020202020204" pitchFamily="34" charset="0"/>
                        </a:rPr>
                        <a:t>Pragmatists</a:t>
                      </a:r>
                    </a:p>
                  </a:txBody>
                  <a:tcPr marL="7621" marR="7621" marT="7621" marB="0" anchor="b">
                    <a:noFill/>
                  </a:tcPr>
                </a:tc>
                <a:extLst>
                  <a:ext uri="{0D108BD9-81ED-4DB2-BD59-A6C34878D82A}">
                    <a16:rowId xmlns:a16="http://schemas.microsoft.com/office/drawing/2014/main" val="53783692"/>
                  </a:ext>
                </a:extLst>
              </a:tr>
            </a:tbl>
          </a:graphicData>
        </a:graphic>
      </p:graphicFrame>
      <p:graphicFrame>
        <p:nvGraphicFramePr>
          <p:cNvPr id="10" name="Table 44">
            <a:extLst>
              <a:ext uri="{FF2B5EF4-FFF2-40B4-BE49-F238E27FC236}">
                <a16:creationId xmlns:a16="http://schemas.microsoft.com/office/drawing/2014/main" id="{3376C928-1F7D-96C5-FE00-6640198400F0}"/>
              </a:ext>
            </a:extLst>
          </p:cNvPr>
          <p:cNvGraphicFramePr>
            <a:graphicFrameLocks noGrp="1"/>
          </p:cNvGraphicFramePr>
          <p:nvPr>
            <p:extLst>
              <p:ext uri="{D42A27DB-BD31-4B8C-83A1-F6EECF244321}">
                <p14:modId xmlns:p14="http://schemas.microsoft.com/office/powerpoint/2010/main" val="4108344893"/>
              </p:ext>
            </p:extLst>
          </p:nvPr>
        </p:nvGraphicFramePr>
        <p:xfrm>
          <a:off x="1335220" y="4751186"/>
          <a:ext cx="8975361" cy="1211580"/>
        </p:xfrm>
        <a:graphic>
          <a:graphicData uri="http://schemas.openxmlformats.org/drawingml/2006/table">
            <a:tbl>
              <a:tblPr>
                <a:tableStyleId>{5C22544A-7EE6-4342-B048-85BDC9FD1C3A}</a:tableStyleId>
              </a:tblPr>
              <a:tblGrid>
                <a:gridCol w="1836618">
                  <a:extLst>
                    <a:ext uri="{9D8B030D-6E8A-4147-A177-3AD203B41FA5}">
                      <a16:colId xmlns:a16="http://schemas.microsoft.com/office/drawing/2014/main" val="1015758193"/>
                    </a:ext>
                  </a:extLst>
                </a:gridCol>
                <a:gridCol w="844994">
                  <a:extLst>
                    <a:ext uri="{9D8B030D-6E8A-4147-A177-3AD203B41FA5}">
                      <a16:colId xmlns:a16="http://schemas.microsoft.com/office/drawing/2014/main" val="1024616161"/>
                    </a:ext>
                  </a:extLst>
                </a:gridCol>
                <a:gridCol w="899107">
                  <a:extLst>
                    <a:ext uri="{9D8B030D-6E8A-4147-A177-3AD203B41FA5}">
                      <a16:colId xmlns:a16="http://schemas.microsoft.com/office/drawing/2014/main" val="2294376527"/>
                    </a:ext>
                  </a:extLst>
                </a:gridCol>
                <a:gridCol w="899107">
                  <a:extLst>
                    <a:ext uri="{9D8B030D-6E8A-4147-A177-3AD203B41FA5}">
                      <a16:colId xmlns:a16="http://schemas.microsoft.com/office/drawing/2014/main" val="2263263436"/>
                    </a:ext>
                  </a:extLst>
                </a:gridCol>
                <a:gridCol w="899107">
                  <a:extLst>
                    <a:ext uri="{9D8B030D-6E8A-4147-A177-3AD203B41FA5}">
                      <a16:colId xmlns:a16="http://schemas.microsoft.com/office/drawing/2014/main" val="910871959"/>
                    </a:ext>
                  </a:extLst>
                </a:gridCol>
                <a:gridCol w="899107">
                  <a:extLst>
                    <a:ext uri="{9D8B030D-6E8A-4147-A177-3AD203B41FA5}">
                      <a16:colId xmlns:a16="http://schemas.microsoft.com/office/drawing/2014/main" val="720883665"/>
                    </a:ext>
                  </a:extLst>
                </a:gridCol>
                <a:gridCol w="899107">
                  <a:extLst>
                    <a:ext uri="{9D8B030D-6E8A-4147-A177-3AD203B41FA5}">
                      <a16:colId xmlns:a16="http://schemas.microsoft.com/office/drawing/2014/main" val="406975967"/>
                    </a:ext>
                  </a:extLst>
                </a:gridCol>
                <a:gridCol w="899107">
                  <a:extLst>
                    <a:ext uri="{9D8B030D-6E8A-4147-A177-3AD203B41FA5}">
                      <a16:colId xmlns:a16="http://schemas.microsoft.com/office/drawing/2014/main" val="2732683914"/>
                    </a:ext>
                  </a:extLst>
                </a:gridCol>
                <a:gridCol w="899107">
                  <a:extLst>
                    <a:ext uri="{9D8B030D-6E8A-4147-A177-3AD203B41FA5}">
                      <a16:colId xmlns:a16="http://schemas.microsoft.com/office/drawing/2014/main" val="2361654384"/>
                    </a:ext>
                  </a:extLst>
                </a:gridCol>
              </a:tblGrid>
              <a:tr h="161230">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100" b="1"/>
                        <a:t>Net Increase Mar 2026</a:t>
                      </a:r>
                      <a:endParaRPr lang="en-IE" sz="1100" b="1"/>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1" kern="1200">
                          <a:solidFill>
                            <a:schemeClr val="dk1"/>
                          </a:solidFill>
                          <a:latin typeface="+mn-lt"/>
                          <a:ea typeface="+mn-ea"/>
                          <a:cs typeface="+mn-cs"/>
                        </a:rPr>
                        <a:t>28</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1" kern="1200">
                          <a:solidFill>
                            <a:schemeClr val="dk1"/>
                          </a:solidFill>
                          <a:latin typeface="+mn-lt"/>
                          <a:ea typeface="+mn-ea"/>
                          <a:cs typeface="+mn-cs"/>
                        </a:rPr>
                        <a:t> </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1" kern="1200">
                          <a:solidFill>
                            <a:schemeClr val="dk1"/>
                          </a:solidFill>
                          <a:latin typeface="+mn-lt"/>
                          <a:ea typeface="+mn-ea"/>
                          <a:cs typeface="+mn-cs"/>
                        </a:rPr>
                        <a:t>36</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1" kern="1200">
                          <a:solidFill>
                            <a:schemeClr val="dk1"/>
                          </a:solidFill>
                          <a:latin typeface="+mn-lt"/>
                          <a:ea typeface="+mn-ea"/>
                          <a:cs typeface="+mn-cs"/>
                        </a:rPr>
                        <a:t>53</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1" kern="1200">
                          <a:solidFill>
                            <a:schemeClr val="dk1"/>
                          </a:solidFill>
                          <a:latin typeface="+mn-lt"/>
                          <a:ea typeface="+mn-ea"/>
                          <a:cs typeface="+mn-cs"/>
                        </a:rPr>
                        <a:t>5</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100" b="1" kern="1200">
                          <a:solidFill>
                            <a:schemeClr val="dk1"/>
                          </a:solidFill>
                          <a:latin typeface="+mn-lt"/>
                          <a:ea typeface="+mn-ea"/>
                          <a:cs typeface="+mn-cs"/>
                        </a:rPr>
                        <a:t>21</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100" b="1" kern="1200">
                          <a:solidFill>
                            <a:schemeClr val="dk1"/>
                          </a:solidFill>
                          <a:latin typeface="+mn-lt"/>
                          <a:ea typeface="+mn-ea"/>
                          <a:cs typeface="+mn-cs"/>
                        </a:rPr>
                        <a:t>46</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1" kern="1200">
                          <a:solidFill>
                            <a:schemeClr val="dk1"/>
                          </a:solidFill>
                          <a:latin typeface="+mn-lt"/>
                          <a:ea typeface="+mn-ea"/>
                          <a:cs typeface="+mn-cs"/>
                        </a:rPr>
                        <a:t>21</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77600458"/>
                  </a:ext>
                </a:extLst>
              </a:tr>
              <a:tr h="161230">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100" b="1"/>
                        <a:t>Net Increase Aug 2025</a:t>
                      </a:r>
                      <a:endParaRPr lang="en-IE" sz="1100" b="1"/>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100" b="0">
                          <a:latin typeface="+mn-lt"/>
                        </a:rPr>
                        <a:t>30</a:t>
                      </a:r>
                      <a:endParaRPr lang="en-IE" sz="1100" b="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b="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0" i="0" u="none" strike="noStrike" kern="1200">
                          <a:solidFill>
                            <a:srgbClr val="000000"/>
                          </a:solidFill>
                          <a:effectLst/>
                          <a:latin typeface="+mn-lt"/>
                          <a:ea typeface="+mn-ea"/>
                          <a:cs typeface="+mn-cs"/>
                        </a:rPr>
                        <a:t>36</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58</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4</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100" b="0" i="0" u="none" strike="noStrike" kern="1200">
                          <a:solidFill>
                            <a:srgbClr val="000000"/>
                          </a:solidFill>
                          <a:effectLst/>
                          <a:latin typeface="+mn-lt"/>
                          <a:ea typeface="+mn-ea"/>
                          <a:cs typeface="+mn-cs"/>
                        </a:rPr>
                        <a:t>25</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100" b="0" i="0" u="none" strike="noStrike" kern="1200">
                          <a:solidFill>
                            <a:srgbClr val="000000"/>
                          </a:solidFill>
                          <a:effectLst/>
                          <a:latin typeface="+mn-lt"/>
                          <a:ea typeface="+mn-ea"/>
                          <a:cs typeface="+mn-cs"/>
                        </a:rPr>
                        <a:t>46</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25</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314994879"/>
                  </a:ext>
                </a:extLst>
              </a:tr>
              <a:tr h="161230">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100"/>
                        <a:t>Net Increase Aug 2024</a:t>
                      </a:r>
                      <a:endParaRPr lang="en-IE" sz="11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100">
                          <a:latin typeface="+mn-lt"/>
                        </a:rPr>
                        <a:t>29</a:t>
                      </a:r>
                      <a:endParaRPr lang="en-IE" sz="110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kern="1200">
                          <a:solidFill>
                            <a:srgbClr val="000000"/>
                          </a:solidFill>
                          <a:effectLst/>
                          <a:latin typeface="+mn-lt"/>
                          <a:ea typeface="+mn-ea"/>
                          <a:cs typeface="+mn-cs"/>
                        </a:rPr>
                        <a:t>37</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kern="1200">
                          <a:solidFill>
                            <a:srgbClr val="000000"/>
                          </a:solidFill>
                          <a:effectLst/>
                          <a:latin typeface="+mn-lt"/>
                          <a:ea typeface="+mn-ea"/>
                          <a:cs typeface="+mn-cs"/>
                        </a:rPr>
                        <a:t>52</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kern="1200">
                          <a:solidFill>
                            <a:srgbClr val="000000"/>
                          </a:solidFill>
                          <a:effectLst/>
                          <a:latin typeface="+mn-lt"/>
                          <a:ea typeface="+mn-ea"/>
                          <a:cs typeface="+mn-cs"/>
                        </a:rPr>
                        <a:t>5</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kern="1200">
                          <a:solidFill>
                            <a:srgbClr val="000000"/>
                          </a:solidFill>
                          <a:effectLst/>
                          <a:latin typeface="+mn-lt"/>
                          <a:ea typeface="+mn-ea"/>
                          <a:cs typeface="+mn-cs"/>
                        </a:rPr>
                        <a:t>24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kern="1200">
                          <a:solidFill>
                            <a:srgbClr val="000000"/>
                          </a:solidFill>
                          <a:effectLst/>
                          <a:latin typeface="+mn-lt"/>
                          <a:ea typeface="+mn-ea"/>
                          <a:cs typeface="+mn-cs"/>
                        </a:rPr>
                        <a:t>46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kern="1200">
                          <a:solidFill>
                            <a:srgbClr val="000000"/>
                          </a:solidFill>
                          <a:effectLst/>
                          <a:latin typeface="+mn-lt"/>
                          <a:ea typeface="+mn-ea"/>
                          <a:cs typeface="+mn-cs"/>
                        </a:rPr>
                        <a:t>22</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08380463"/>
                  </a:ext>
                </a:extLst>
              </a:tr>
              <a:tr h="161230">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100"/>
                        <a:t>Net Increase Nov 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100">
                          <a:latin typeface="+mn-lt"/>
                        </a:rPr>
                        <a:t>29</a:t>
                      </a:r>
                      <a:endParaRPr lang="en-IE" sz="110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Barlow" panose="00000500000000000000" pitchFamily="2" charset="0"/>
                        </a:rPr>
                        <a:t>35</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Barlow" panose="00000500000000000000" pitchFamily="2" charset="0"/>
                        </a:rPr>
                        <a:t>59</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Barlow" panose="00000500000000000000" pitchFamily="2" charset="0"/>
                        </a:rPr>
                        <a:t>4</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a:solidFill>
                            <a:srgbClr val="000000"/>
                          </a:solidFill>
                          <a:effectLst/>
                          <a:latin typeface="Barlow" panose="00000500000000000000" pitchFamily="2" charset="0"/>
                        </a:rPr>
                        <a:t>22</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a:solidFill>
                            <a:srgbClr val="000000"/>
                          </a:solidFill>
                          <a:effectLst/>
                          <a:latin typeface="Barlow" panose="00000500000000000000" pitchFamily="2" charset="0"/>
                        </a:rPr>
                        <a:t>47</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Barlow" panose="00000500000000000000" pitchFamily="2" charset="0"/>
                        </a:rPr>
                        <a:t>24</a:t>
                      </a:r>
                    </a:p>
                  </a:txBody>
                  <a:tcPr marL="9525" marR="9525" marT="9525"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992790"/>
                  </a:ext>
                </a:extLst>
              </a:tr>
              <a:tr h="161230">
                <a:tc>
                  <a:txBody>
                    <a:bodyPr/>
                    <a:lstStyle/>
                    <a:p>
                      <a:pPr algn="r">
                        <a:lnSpc>
                          <a:spcPct val="90000"/>
                        </a:lnSpc>
                      </a:pPr>
                      <a:r>
                        <a:rPr lang="en-IE" sz="1100"/>
                        <a:t>Net Increase Nov 2022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IE" sz="1100">
                          <a:latin typeface="+mn-lt"/>
                        </a:rPr>
                        <a:t>31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a:latin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36</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54</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3</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a:solidFill>
                            <a:srgbClr val="000000"/>
                          </a:solidFill>
                          <a:effectLst/>
                          <a:latin typeface="+mn-lt"/>
                        </a:rPr>
                        <a:t>26</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47</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28</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69302925"/>
                  </a:ext>
                </a:extLst>
              </a:tr>
            </a:tbl>
          </a:graphicData>
        </a:graphic>
      </p:graphicFrame>
      <p:grpSp>
        <p:nvGrpSpPr>
          <p:cNvPr id="16" name="Group 15">
            <a:extLst>
              <a:ext uri="{FF2B5EF4-FFF2-40B4-BE49-F238E27FC236}">
                <a16:creationId xmlns:a16="http://schemas.microsoft.com/office/drawing/2014/main" id="{39B2355F-C3A3-A326-2F28-8534B311EEDE}"/>
              </a:ext>
            </a:extLst>
          </p:cNvPr>
          <p:cNvGrpSpPr/>
          <p:nvPr/>
        </p:nvGrpSpPr>
        <p:grpSpPr>
          <a:xfrm>
            <a:off x="9832768" y="0"/>
            <a:ext cx="2359232" cy="449281"/>
            <a:chOff x="9641528" y="676064"/>
            <a:chExt cx="2436173" cy="586011"/>
          </a:xfrm>
        </p:grpSpPr>
        <p:sp>
          <p:nvSpPr>
            <p:cNvPr id="17" name="Rectangle 16">
              <a:extLst>
                <a:ext uri="{FF2B5EF4-FFF2-40B4-BE49-F238E27FC236}">
                  <a16:creationId xmlns:a16="http://schemas.microsoft.com/office/drawing/2014/main" id="{8582DF1E-6465-FF13-B7D5-A3C1C92BCA9A}"/>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D7C2289C-63F6-AD42-0211-1D71A20CF3ED}"/>
                </a:ext>
              </a:extLst>
            </p:cNvPr>
            <p:cNvSpPr txBox="1"/>
            <p:nvPr/>
          </p:nvSpPr>
          <p:spPr>
            <a:xfrm>
              <a:off x="10044711" y="676064"/>
              <a:ext cx="2032990" cy="341226"/>
            </a:xfrm>
            <a:prstGeom prst="rect">
              <a:avLst/>
            </a:prstGeom>
            <a:noFill/>
          </p:spPr>
          <p:txBody>
            <a:bodyPr wrap="square" rtlCol="0">
              <a:spAutoFit/>
            </a:bodyPr>
            <a:lstStyle/>
            <a:p>
              <a:r>
                <a:rPr lang="en-IE" sz="1050">
                  <a:solidFill>
                    <a:schemeClr val="tx1">
                      <a:lumMod val="65000"/>
                      <a:lumOff val="35000"/>
                    </a:schemeClr>
                  </a:solidFill>
                </a:rPr>
                <a:t>Statistically higher than total</a:t>
              </a:r>
            </a:p>
          </p:txBody>
        </p:sp>
        <p:sp>
          <p:nvSpPr>
            <p:cNvPr id="23" name="Rectangle 22">
              <a:extLst>
                <a:ext uri="{FF2B5EF4-FFF2-40B4-BE49-F238E27FC236}">
                  <a16:creationId xmlns:a16="http://schemas.microsoft.com/office/drawing/2014/main" id="{A7D621BB-D648-256E-5279-6662244B83B8}"/>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8FF6845D-9728-78E7-200C-E3311996B31C}"/>
                </a:ext>
              </a:extLst>
            </p:cNvPr>
            <p:cNvSpPr txBox="1"/>
            <p:nvPr/>
          </p:nvSpPr>
          <p:spPr>
            <a:xfrm>
              <a:off x="10026209" y="920849"/>
              <a:ext cx="2032991" cy="341226"/>
            </a:xfrm>
            <a:prstGeom prst="rect">
              <a:avLst/>
            </a:prstGeom>
            <a:noFill/>
          </p:spPr>
          <p:txBody>
            <a:bodyPr wrap="square" rtlCol="0">
              <a:spAutoFit/>
            </a:bodyPr>
            <a:lstStyle/>
            <a:p>
              <a:r>
                <a:rPr lang="en-IE" sz="1050">
                  <a:solidFill>
                    <a:schemeClr val="tx1">
                      <a:lumMod val="65000"/>
                      <a:lumOff val="35000"/>
                    </a:schemeClr>
                  </a:solidFill>
                </a:rPr>
                <a:t>Statistically lower than total</a:t>
              </a:r>
            </a:p>
          </p:txBody>
        </p:sp>
      </p:grpSp>
      <p:sp>
        <p:nvSpPr>
          <p:cNvPr id="6" name="Oval 5">
            <a:extLst>
              <a:ext uri="{FF2B5EF4-FFF2-40B4-BE49-F238E27FC236}">
                <a16:creationId xmlns:a16="http://schemas.microsoft.com/office/drawing/2014/main" id="{EABE7506-8A11-389F-C3FC-C13203C6909C}"/>
              </a:ext>
            </a:extLst>
          </p:cNvPr>
          <p:cNvSpPr/>
          <p:nvPr/>
        </p:nvSpPr>
        <p:spPr>
          <a:xfrm>
            <a:off x="6039093" y="2582248"/>
            <a:ext cx="523876" cy="29811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8" name="Oval 7">
            <a:extLst>
              <a:ext uri="{FF2B5EF4-FFF2-40B4-BE49-F238E27FC236}">
                <a16:creationId xmlns:a16="http://schemas.microsoft.com/office/drawing/2014/main" id="{6D8E6A15-AFD7-B751-6181-95F2B7AAD639}"/>
              </a:ext>
            </a:extLst>
          </p:cNvPr>
          <p:cNvSpPr/>
          <p:nvPr/>
        </p:nvSpPr>
        <p:spPr>
          <a:xfrm>
            <a:off x="5109843" y="2349940"/>
            <a:ext cx="523876" cy="29811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9" name="Oval 8">
            <a:extLst>
              <a:ext uri="{FF2B5EF4-FFF2-40B4-BE49-F238E27FC236}">
                <a16:creationId xmlns:a16="http://schemas.microsoft.com/office/drawing/2014/main" id="{2DB2256B-4D42-2869-4AB7-F1BEECA04E1E}"/>
              </a:ext>
            </a:extLst>
          </p:cNvPr>
          <p:cNvSpPr/>
          <p:nvPr/>
        </p:nvSpPr>
        <p:spPr>
          <a:xfrm>
            <a:off x="8809986" y="1905804"/>
            <a:ext cx="523876" cy="29811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3" name="Oval 12">
            <a:extLst>
              <a:ext uri="{FF2B5EF4-FFF2-40B4-BE49-F238E27FC236}">
                <a16:creationId xmlns:a16="http://schemas.microsoft.com/office/drawing/2014/main" id="{43356A53-1D93-9758-A7EF-E3C8E095FAD7}"/>
              </a:ext>
            </a:extLst>
          </p:cNvPr>
          <p:cNvSpPr/>
          <p:nvPr/>
        </p:nvSpPr>
        <p:spPr>
          <a:xfrm>
            <a:off x="8809986" y="2546650"/>
            <a:ext cx="523876" cy="29811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4" name="Oval 13">
            <a:extLst>
              <a:ext uri="{FF2B5EF4-FFF2-40B4-BE49-F238E27FC236}">
                <a16:creationId xmlns:a16="http://schemas.microsoft.com/office/drawing/2014/main" id="{6F405DDA-440B-3DE4-CC34-A63F8E5EFE48}"/>
              </a:ext>
            </a:extLst>
          </p:cNvPr>
          <p:cNvSpPr/>
          <p:nvPr/>
        </p:nvSpPr>
        <p:spPr>
          <a:xfrm>
            <a:off x="9699340" y="3138034"/>
            <a:ext cx="523876" cy="29811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5" name="Oval 14">
            <a:extLst>
              <a:ext uri="{FF2B5EF4-FFF2-40B4-BE49-F238E27FC236}">
                <a16:creationId xmlns:a16="http://schemas.microsoft.com/office/drawing/2014/main" id="{39097197-8104-DD5F-89CC-5F2DF6B1A557}"/>
              </a:ext>
            </a:extLst>
          </p:cNvPr>
          <p:cNvSpPr/>
          <p:nvPr/>
        </p:nvSpPr>
        <p:spPr>
          <a:xfrm>
            <a:off x="7855019" y="2976730"/>
            <a:ext cx="523876" cy="29811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9" name="Oval 18">
            <a:extLst>
              <a:ext uri="{FF2B5EF4-FFF2-40B4-BE49-F238E27FC236}">
                <a16:creationId xmlns:a16="http://schemas.microsoft.com/office/drawing/2014/main" id="{D43078AD-8EA2-09FE-AFE5-FCADB8AF01B4}"/>
              </a:ext>
            </a:extLst>
          </p:cNvPr>
          <p:cNvSpPr/>
          <p:nvPr/>
        </p:nvSpPr>
        <p:spPr>
          <a:xfrm>
            <a:off x="6951485" y="2799292"/>
            <a:ext cx="523876" cy="29811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20" name="Oval 19">
            <a:extLst>
              <a:ext uri="{FF2B5EF4-FFF2-40B4-BE49-F238E27FC236}">
                <a16:creationId xmlns:a16="http://schemas.microsoft.com/office/drawing/2014/main" id="{9B6F117A-125E-DFBD-BC26-1F28212C2AC8}"/>
              </a:ext>
            </a:extLst>
          </p:cNvPr>
          <p:cNvSpPr/>
          <p:nvPr/>
        </p:nvSpPr>
        <p:spPr>
          <a:xfrm>
            <a:off x="6951485" y="3614944"/>
            <a:ext cx="523876" cy="29811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Tree>
    <p:extLst>
      <p:ext uri="{BB962C8B-B14F-4D97-AF65-F5344CB8AC3E}">
        <p14:creationId xmlns:p14="http://schemas.microsoft.com/office/powerpoint/2010/main" val="1761353573"/>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DD97526B-393C-402A-02AC-D6FF52943F5F}"/>
              </a:ext>
            </a:extLst>
          </p:cNvPr>
          <p:cNvSpPr>
            <a:spLocks noGrp="1"/>
          </p:cNvSpPr>
          <p:nvPr>
            <p:ph type="title"/>
          </p:nvPr>
        </p:nvSpPr>
        <p:spPr>
          <a:xfrm>
            <a:off x="432000" y="1350000"/>
            <a:ext cx="6095800" cy="1610016"/>
          </a:xfrm>
        </p:spPr>
        <p:txBody>
          <a:bodyPr/>
          <a:lstStyle/>
          <a:p>
            <a:r>
              <a:rPr lang="en-GB"/>
              <a:t>Segments Background &amp; Context</a:t>
            </a:r>
          </a:p>
        </p:txBody>
      </p:sp>
      <p:sp>
        <p:nvSpPr>
          <p:cNvPr id="3" name="Text Placeholder 2">
            <a:extLst>
              <a:ext uri="{FF2B5EF4-FFF2-40B4-BE49-F238E27FC236}">
                <a16:creationId xmlns:a16="http://schemas.microsoft.com/office/drawing/2014/main" id="{FEB2DAB9-6DE6-316E-143C-908FC7980C30}"/>
              </a:ext>
            </a:extLst>
          </p:cNvPr>
          <p:cNvSpPr>
            <a:spLocks noGrp="1"/>
          </p:cNvSpPr>
          <p:nvPr>
            <p:ph type="body" sz="quarter" idx="10"/>
          </p:nvPr>
        </p:nvSpPr>
        <p:spPr>
          <a:xfrm>
            <a:off x="9148762" y="1032463"/>
            <a:ext cx="2600325" cy="1820863"/>
          </a:xfrm>
        </p:spPr>
        <p:txBody>
          <a:bodyPr/>
          <a:lstStyle/>
          <a:p>
            <a:r>
              <a:rPr lang="en-GB" noProof="0"/>
              <a:t>01</a:t>
            </a:r>
          </a:p>
          <a:p>
            <a:endParaRPr lang="en-GB"/>
          </a:p>
        </p:txBody>
      </p:sp>
      <p:sp>
        <p:nvSpPr>
          <p:cNvPr id="14" name="Freeform: Shape 13">
            <a:extLst>
              <a:ext uri="{FF2B5EF4-FFF2-40B4-BE49-F238E27FC236}">
                <a16:creationId xmlns:a16="http://schemas.microsoft.com/office/drawing/2014/main" id="{DE9A9BA0-2D58-2F62-2B8E-E3F0B6A5705E}"/>
              </a:ext>
              <a:ext uri="{C183D7F6-B498-43B3-948B-1728B52AA6E4}">
                <adec:decorative xmlns:adec="http://schemas.microsoft.com/office/drawing/2017/decorative" val="1"/>
              </a:ext>
            </a:extLst>
          </p:cNvPr>
          <p:cNvSpPr/>
          <p:nvPr/>
        </p:nvSpPr>
        <p:spPr>
          <a:xfrm rot="8100000">
            <a:off x="8422385" y="5570679"/>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Barlow"/>
              <a:ea typeface="+mn-ea"/>
              <a:cs typeface="+mn-cs"/>
            </a:endParaRPr>
          </a:p>
        </p:txBody>
      </p:sp>
    </p:spTree>
    <p:extLst>
      <p:ext uri="{BB962C8B-B14F-4D97-AF65-F5344CB8AC3E}">
        <p14:creationId xmlns:p14="http://schemas.microsoft.com/office/powerpoint/2010/main" val="8966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2994991" y="142316"/>
            <a:ext cx="8232063" cy="715669"/>
          </a:xfrm>
        </p:spPr>
        <p:txBody>
          <a:bodyPr lIns="91440" tIns="45720" rIns="91440" bIns="45720" anchor="t">
            <a:noAutofit/>
          </a:bodyPr>
          <a:lstStyle/>
          <a:p>
            <a:r>
              <a:rPr lang="en-US"/>
              <a:t>7 in 10 agree that it is important for the Irish Government to provide ODA</a:t>
            </a:r>
            <a:endParaRPr lang="en-IE"/>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94573" y="6037239"/>
            <a:ext cx="8766159" cy="333425"/>
          </a:xfrm>
        </p:spPr>
        <p:txBody>
          <a:bodyPr>
            <a:noAutofit/>
          </a:bodyPr>
          <a:lstStyle/>
          <a:p>
            <a:r>
              <a:rPr lang="en-US" sz="900">
                <a:latin typeface="Barlow" panose="00000500000000000000" pitchFamily="2" charset="0"/>
              </a:rPr>
              <a:t>Base: All Adults aged 18+ years- 2,047 Apr ‘26, (Aug ‘25 2,002), Aug 24 2,504),  (Nov 23 N – 2,515, Nov 22 N – 2501; Dec 21 N – 2,026; Feb 21 N – 3,008)</a:t>
            </a:r>
          </a:p>
          <a:p>
            <a:pPr marL="357188" indent="-357188"/>
            <a:r>
              <a:rPr lang="en-US" sz="900">
                <a:latin typeface="Barlow" panose="00000500000000000000" pitchFamily="2" charset="0"/>
              </a:rPr>
              <a:t>Q.33 Do you feel it is very important, fairly important, not very important or not at all important that the Irish Government provides overseas aid to help people in developing countries?</a:t>
            </a:r>
            <a:endParaRPr lang="en-IE" sz="900">
              <a:latin typeface="Barlow" panose="00000500000000000000" pitchFamily="2" charset="0"/>
            </a:endParaRPr>
          </a:p>
        </p:txBody>
      </p:sp>
      <p:graphicFrame>
        <p:nvGraphicFramePr>
          <p:cNvPr id="2" name="Chart 1">
            <a:extLst>
              <a:ext uri="{FF2B5EF4-FFF2-40B4-BE49-F238E27FC236}">
                <a16:creationId xmlns:a16="http://schemas.microsoft.com/office/drawing/2014/main" id="{EC21C041-2C9A-A085-F1B3-66FECB9BEA05}"/>
              </a:ext>
            </a:extLst>
          </p:cNvPr>
          <p:cNvGraphicFramePr/>
          <p:nvPr>
            <p:extLst>
              <p:ext uri="{D42A27DB-BD31-4B8C-83A1-F6EECF244321}">
                <p14:modId xmlns:p14="http://schemas.microsoft.com/office/powerpoint/2010/main" val="2846913732"/>
              </p:ext>
            </p:extLst>
          </p:nvPr>
        </p:nvGraphicFramePr>
        <p:xfrm>
          <a:off x="4263888" y="1675075"/>
          <a:ext cx="6162260" cy="3742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96990F08-915E-7F44-F338-6AC9E1189FB1}"/>
              </a:ext>
            </a:extLst>
          </p:cNvPr>
          <p:cNvGraphicFramePr>
            <a:graphicFrameLocks noGrp="1"/>
          </p:cNvGraphicFramePr>
          <p:nvPr>
            <p:extLst>
              <p:ext uri="{D42A27DB-BD31-4B8C-83A1-F6EECF244321}">
                <p14:modId xmlns:p14="http://schemas.microsoft.com/office/powerpoint/2010/main" val="2541665145"/>
              </p:ext>
            </p:extLst>
          </p:nvPr>
        </p:nvGraphicFramePr>
        <p:xfrm>
          <a:off x="2894175" y="1793769"/>
          <a:ext cx="1477961" cy="3516956"/>
        </p:xfrm>
        <a:graphic>
          <a:graphicData uri="http://schemas.openxmlformats.org/drawingml/2006/table">
            <a:tbl>
              <a:tblPr>
                <a:tableStyleId>{5C22544A-7EE6-4342-B048-85BDC9FD1C3A}</a:tableStyleId>
              </a:tblPr>
              <a:tblGrid>
                <a:gridCol w="1477961">
                  <a:extLst>
                    <a:ext uri="{9D8B030D-6E8A-4147-A177-3AD203B41FA5}">
                      <a16:colId xmlns:a16="http://schemas.microsoft.com/office/drawing/2014/main" val="2192328915"/>
                    </a:ext>
                  </a:extLst>
                </a:gridCol>
              </a:tblGrid>
              <a:tr h="1089131">
                <a:tc>
                  <a:txBody>
                    <a:bodyPr/>
                    <a:lstStyle/>
                    <a:p>
                      <a:pPr algn="r" fontAlgn="t"/>
                      <a:r>
                        <a:rPr lang="en-IE" sz="1200" b="0" i="0" u="none" strike="noStrike">
                          <a:solidFill>
                            <a:schemeClr val="tx2">
                              <a:lumMod val="75000"/>
                            </a:schemeClr>
                          </a:solidFill>
                          <a:effectLst/>
                          <a:latin typeface="+mn-lt"/>
                        </a:rPr>
                        <a:t>Very important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1574800">
                <a:tc>
                  <a:txBody>
                    <a:bodyPr/>
                    <a:lstStyle/>
                    <a:p>
                      <a:pPr algn="r" fontAlgn="t"/>
                      <a:r>
                        <a:rPr lang="en-IE" sz="1200" b="0" i="0" u="none" strike="noStrike">
                          <a:solidFill>
                            <a:srgbClr val="1DAFAD"/>
                          </a:solidFill>
                          <a:effectLst/>
                          <a:latin typeface="+mn-lt"/>
                        </a:rPr>
                        <a:t>Fairly important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431800">
                <a:tc>
                  <a:txBody>
                    <a:bodyPr/>
                    <a:lstStyle/>
                    <a:p>
                      <a:pPr algn="r" fontAlgn="t"/>
                      <a:r>
                        <a:rPr lang="en-IE" sz="1200" b="0" i="0" u="none" strike="noStrike">
                          <a:solidFill>
                            <a:srgbClr val="FF8FBA"/>
                          </a:solidFill>
                          <a:effectLst/>
                          <a:latin typeface="+mn-lt"/>
                        </a:rPr>
                        <a:t>Not very important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194455">
                <a:tc>
                  <a:txBody>
                    <a:bodyPr/>
                    <a:lstStyle/>
                    <a:p>
                      <a:pPr algn="r" fontAlgn="t"/>
                      <a:r>
                        <a:rPr lang="en-IE" sz="1200" b="0" i="0" u="none" strike="noStrike">
                          <a:solidFill>
                            <a:srgbClr val="E50158"/>
                          </a:solidFill>
                          <a:effectLst/>
                          <a:latin typeface="+mn-lt"/>
                        </a:rPr>
                        <a:t>Not at all important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226770">
                <a:tc>
                  <a:txBody>
                    <a:bodyPr/>
                    <a:lstStyle/>
                    <a:p>
                      <a:pPr algn="r" fontAlgn="t"/>
                      <a:r>
                        <a:rPr lang="en-US" sz="1200" b="0" i="0" u="none" strike="noStrike">
                          <a:solidFill>
                            <a:srgbClr val="000000"/>
                          </a:solidFill>
                          <a:effectLst/>
                          <a:latin typeface="+mn-lt"/>
                        </a:rPr>
                        <a:t>Don't Know</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4" name="Table 44">
            <a:extLst>
              <a:ext uri="{FF2B5EF4-FFF2-40B4-BE49-F238E27FC236}">
                <a16:creationId xmlns:a16="http://schemas.microsoft.com/office/drawing/2014/main" id="{28CB5AAF-804A-839A-5D26-91B4B0F30FB4}"/>
              </a:ext>
            </a:extLst>
          </p:cNvPr>
          <p:cNvGraphicFramePr>
            <a:graphicFrameLocks noGrp="1"/>
          </p:cNvGraphicFramePr>
          <p:nvPr>
            <p:extLst>
              <p:ext uri="{D42A27DB-BD31-4B8C-83A1-F6EECF244321}">
                <p14:modId xmlns:p14="http://schemas.microsoft.com/office/powerpoint/2010/main" val="2365750402"/>
              </p:ext>
            </p:extLst>
          </p:nvPr>
        </p:nvGraphicFramePr>
        <p:xfrm>
          <a:off x="3001617" y="5324185"/>
          <a:ext cx="7424528" cy="627660"/>
        </p:xfrm>
        <a:graphic>
          <a:graphicData uri="http://schemas.openxmlformats.org/drawingml/2006/table">
            <a:tbl>
              <a:tblPr>
                <a:tableStyleId>{5C22544A-7EE6-4342-B048-85BDC9FD1C3A}</a:tableStyleId>
              </a:tblPr>
              <a:tblGrid>
                <a:gridCol w="1403170">
                  <a:extLst>
                    <a:ext uri="{9D8B030D-6E8A-4147-A177-3AD203B41FA5}">
                      <a16:colId xmlns:a16="http://schemas.microsoft.com/office/drawing/2014/main" val="1015758193"/>
                    </a:ext>
                  </a:extLst>
                </a:gridCol>
                <a:gridCol w="860194">
                  <a:extLst>
                    <a:ext uri="{9D8B030D-6E8A-4147-A177-3AD203B41FA5}">
                      <a16:colId xmlns:a16="http://schemas.microsoft.com/office/drawing/2014/main" val="1024616161"/>
                    </a:ext>
                  </a:extLst>
                </a:gridCol>
                <a:gridCol w="860194">
                  <a:extLst>
                    <a:ext uri="{9D8B030D-6E8A-4147-A177-3AD203B41FA5}">
                      <a16:colId xmlns:a16="http://schemas.microsoft.com/office/drawing/2014/main" val="2198513577"/>
                    </a:ext>
                  </a:extLst>
                </a:gridCol>
                <a:gridCol w="860194">
                  <a:extLst>
                    <a:ext uri="{9D8B030D-6E8A-4147-A177-3AD203B41FA5}">
                      <a16:colId xmlns:a16="http://schemas.microsoft.com/office/drawing/2014/main" val="2294376527"/>
                    </a:ext>
                  </a:extLst>
                </a:gridCol>
                <a:gridCol w="860194">
                  <a:extLst>
                    <a:ext uri="{9D8B030D-6E8A-4147-A177-3AD203B41FA5}">
                      <a16:colId xmlns:a16="http://schemas.microsoft.com/office/drawing/2014/main" val="222399537"/>
                    </a:ext>
                  </a:extLst>
                </a:gridCol>
                <a:gridCol w="860194">
                  <a:extLst>
                    <a:ext uri="{9D8B030D-6E8A-4147-A177-3AD203B41FA5}">
                      <a16:colId xmlns:a16="http://schemas.microsoft.com/office/drawing/2014/main" val="1402490151"/>
                    </a:ext>
                  </a:extLst>
                </a:gridCol>
                <a:gridCol w="860194">
                  <a:extLst>
                    <a:ext uri="{9D8B030D-6E8A-4147-A177-3AD203B41FA5}">
                      <a16:colId xmlns:a16="http://schemas.microsoft.com/office/drawing/2014/main" val="1406060115"/>
                    </a:ext>
                  </a:extLst>
                </a:gridCol>
                <a:gridCol w="860194">
                  <a:extLst>
                    <a:ext uri="{9D8B030D-6E8A-4147-A177-3AD203B41FA5}">
                      <a16:colId xmlns:a16="http://schemas.microsoft.com/office/drawing/2014/main" val="1079503032"/>
                    </a:ext>
                  </a:extLst>
                </a:gridCol>
              </a:tblGrid>
              <a:tr h="313830">
                <a:tc>
                  <a:txBody>
                    <a:bodyPr/>
                    <a:lstStyle/>
                    <a:p>
                      <a:pPr algn="r"/>
                      <a:r>
                        <a:rPr lang="en-IE" sz="1100" b="1"/>
                        <a:t>Net important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IE" sz="1100" b="1"/>
                        <a:t>77%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IE" sz="1100" b="1"/>
                        <a:t>77%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IE" sz="1100" b="1"/>
                        <a:t>74%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100" b="1"/>
                        <a:t>76%</a:t>
                      </a:r>
                      <a:endParaRPr lang="en-IE" sz="11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100" b="1"/>
                        <a:t>73%</a:t>
                      </a:r>
                      <a:endParaRPr lang="en-IE" sz="11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100" b="1"/>
                        <a:t>73%</a:t>
                      </a:r>
                      <a:endParaRPr lang="en-IE" sz="11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100" b="1"/>
                        <a:t>70%</a:t>
                      </a:r>
                      <a:endParaRPr lang="en-IE" sz="11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72992790"/>
                  </a:ext>
                </a:extLst>
              </a:tr>
              <a:tr h="313830">
                <a:tc>
                  <a:txBody>
                    <a:bodyPr/>
                    <a:lstStyle/>
                    <a:p>
                      <a:pPr algn="r"/>
                      <a:r>
                        <a:rPr lang="en-IE" sz="1100" b="1"/>
                        <a:t>Net (not important)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E" sz="1100" b="1"/>
                        <a:t>19%</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E" sz="1100" b="1"/>
                        <a:t>19%</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E" sz="1100" b="1"/>
                        <a:t>23%</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b="1"/>
                        <a:t>20%</a:t>
                      </a:r>
                      <a:endParaRPr lang="en-IE" sz="1100" b="1"/>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b="1"/>
                        <a:t>22%</a:t>
                      </a:r>
                      <a:endParaRPr lang="en-IE" sz="1100" b="1"/>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100" b="1"/>
                        <a:t>21%</a:t>
                      </a:r>
                      <a:endParaRPr lang="en-IE" sz="1100" b="1"/>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100" b="1"/>
                        <a:t>24%</a:t>
                      </a:r>
                      <a:endParaRPr lang="en-IE" sz="1100" b="1"/>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69302925"/>
                  </a:ext>
                </a:extLst>
              </a:tr>
            </a:tbl>
          </a:graphicData>
        </a:graphic>
      </p:graphicFrame>
      <p:sp>
        <p:nvSpPr>
          <p:cNvPr id="13" name="TextBox 12">
            <a:extLst>
              <a:ext uri="{FF2B5EF4-FFF2-40B4-BE49-F238E27FC236}">
                <a16:creationId xmlns:a16="http://schemas.microsoft.com/office/drawing/2014/main" id="{9FDE04A5-7EE8-FDAE-3345-CA8DABEA9CAB}"/>
              </a:ext>
            </a:extLst>
          </p:cNvPr>
          <p:cNvSpPr txBox="1"/>
          <p:nvPr/>
        </p:nvSpPr>
        <p:spPr>
          <a:xfrm>
            <a:off x="10753454" y="1793769"/>
            <a:ext cx="1378452" cy="1384995"/>
          </a:xfrm>
          <a:prstGeom prst="rect">
            <a:avLst/>
          </a:prstGeom>
          <a:solidFill>
            <a:schemeClr val="bg1">
              <a:lumMod val="85000"/>
            </a:schemeClr>
          </a:solidFill>
        </p:spPr>
        <p:txBody>
          <a:bodyPr wrap="square" rtlCol="0">
            <a:spAutoFit/>
          </a:bodyPr>
          <a:lstStyle/>
          <a:p>
            <a:pPr algn="ctr"/>
            <a:r>
              <a:rPr lang="en-IE" sz="1200"/>
              <a:t>Significantly higher for 65 yrs+ year olds at </a:t>
            </a:r>
            <a:r>
              <a:rPr lang="en-IE"/>
              <a:t>43% </a:t>
            </a:r>
          </a:p>
          <a:p>
            <a:pPr algn="ctr"/>
            <a:r>
              <a:rPr kumimoji="0" lang="en-IE" sz="1200" b="0" i="0" u="none" strike="noStrike" kern="1200" cap="none" spc="0" normalizeH="0" baseline="0" noProof="0">
                <a:ln>
                  <a:noFill/>
                </a:ln>
                <a:solidFill>
                  <a:srgbClr val="000033"/>
                </a:solidFill>
                <a:effectLst/>
                <a:uLnTx/>
                <a:uFillTx/>
                <a:latin typeface="Barlow" panose="00000500000000000000" pitchFamily="2" charset="0"/>
                <a:ea typeface="+mn-ea"/>
                <a:cs typeface="+mn-cs"/>
              </a:rPr>
              <a:t>and Empty Nesters at</a:t>
            </a:r>
            <a:r>
              <a:rPr lang="en-IE"/>
              <a:t> 35% </a:t>
            </a:r>
          </a:p>
        </p:txBody>
      </p:sp>
      <p:sp>
        <p:nvSpPr>
          <p:cNvPr id="15" name="Placeholder 1">
            <a:extLst>
              <a:ext uri="{FF2B5EF4-FFF2-40B4-BE49-F238E27FC236}">
                <a16:creationId xmlns:a16="http://schemas.microsoft.com/office/drawing/2014/main" id="{E4C8BA9C-B42E-49D5-EDCC-AD6FD6593237}"/>
              </a:ext>
            </a:extLst>
          </p:cNvPr>
          <p:cNvSpPr/>
          <p:nvPr/>
        </p:nvSpPr>
        <p:spPr>
          <a:xfrm rot="5400000">
            <a:off x="-1531491" y="1674273"/>
            <a:ext cx="5948364" cy="2576624"/>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lnSpc>
                <a:spcPct val="115000"/>
              </a:lnSpc>
              <a:spcBef>
                <a:spcPts val="400"/>
              </a:spcBef>
              <a:spcAft>
                <a:spcPts val="400"/>
              </a:spcAft>
            </a:pPr>
            <a:endParaRPr lang="en-GB" sz="1400" b="1">
              <a:solidFill>
                <a:schemeClr val="tx1"/>
              </a:solidFill>
            </a:endParaRPr>
          </a:p>
        </p:txBody>
      </p:sp>
      <p:sp>
        <p:nvSpPr>
          <p:cNvPr id="25" name="TextBox 24">
            <a:extLst>
              <a:ext uri="{FF2B5EF4-FFF2-40B4-BE49-F238E27FC236}">
                <a16:creationId xmlns:a16="http://schemas.microsoft.com/office/drawing/2014/main" id="{385D4E72-1EDE-EBD8-1731-076280CFF170}"/>
              </a:ext>
            </a:extLst>
          </p:cNvPr>
          <p:cNvSpPr txBox="1"/>
          <p:nvPr/>
        </p:nvSpPr>
        <p:spPr>
          <a:xfrm>
            <a:off x="387785" y="1531423"/>
            <a:ext cx="2109812" cy="2862322"/>
          </a:xfrm>
          <a:prstGeom prst="rect">
            <a:avLst/>
          </a:prstGeom>
          <a:noFill/>
        </p:spPr>
        <p:txBody>
          <a:bodyPr wrap="square" rtlCol="0">
            <a:spAutoFit/>
          </a:bodyPr>
          <a:lstStyle/>
          <a:p>
            <a:pPr>
              <a:spcBef>
                <a:spcPts val="800"/>
              </a:spcBef>
              <a:spcAft>
                <a:spcPts val="800"/>
              </a:spcAft>
            </a:pPr>
            <a:r>
              <a:rPr lang="en-US" b="1">
                <a:solidFill>
                  <a:schemeClr val="bg1"/>
                </a:solidFill>
                <a:latin typeface="Barlow" panose="00000500000000000000" pitchFamily="2" charset="0"/>
              </a:rPr>
              <a:t>Although there is high importance attributed to the government providing ODA, this has declined year-on-year, now at its lowest point across past waves. </a:t>
            </a:r>
            <a:endParaRPr lang="en-US" sz="1200" b="1">
              <a:solidFill>
                <a:schemeClr val="bg1"/>
              </a:solidFill>
              <a:latin typeface="Barlow" panose="00000500000000000000" pitchFamily="2" charset="0"/>
            </a:endParaRPr>
          </a:p>
        </p:txBody>
      </p:sp>
      <p:grpSp>
        <p:nvGrpSpPr>
          <p:cNvPr id="3" name="Group 2">
            <a:extLst>
              <a:ext uri="{FF2B5EF4-FFF2-40B4-BE49-F238E27FC236}">
                <a16:creationId xmlns:a16="http://schemas.microsoft.com/office/drawing/2014/main" id="{3929D406-D3D3-B165-425A-3F7388A15CFE}"/>
              </a:ext>
            </a:extLst>
          </p:cNvPr>
          <p:cNvGrpSpPr/>
          <p:nvPr/>
        </p:nvGrpSpPr>
        <p:grpSpPr>
          <a:xfrm>
            <a:off x="8885738" y="6434204"/>
            <a:ext cx="2359232" cy="449281"/>
            <a:chOff x="9641528" y="676064"/>
            <a:chExt cx="2436173" cy="586011"/>
          </a:xfrm>
        </p:grpSpPr>
        <p:sp>
          <p:nvSpPr>
            <p:cNvPr id="14" name="Rectangle 13">
              <a:extLst>
                <a:ext uri="{FF2B5EF4-FFF2-40B4-BE49-F238E27FC236}">
                  <a16:creationId xmlns:a16="http://schemas.microsoft.com/office/drawing/2014/main" id="{BC4DFB5A-FD80-C3E2-4040-8367DC8E278C}"/>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12164821-8A2E-E91F-445E-43DC2C2B22CB}"/>
                </a:ext>
              </a:extLst>
            </p:cNvPr>
            <p:cNvSpPr txBox="1"/>
            <p:nvPr/>
          </p:nvSpPr>
          <p:spPr>
            <a:xfrm>
              <a:off x="10044711" y="676064"/>
              <a:ext cx="2032990" cy="341226"/>
            </a:xfrm>
            <a:prstGeom prst="rect">
              <a:avLst/>
            </a:prstGeom>
            <a:noFill/>
          </p:spPr>
          <p:txBody>
            <a:bodyPr wrap="square" rtlCol="0">
              <a:spAutoFit/>
            </a:bodyPr>
            <a:lstStyle/>
            <a:p>
              <a:r>
                <a:rPr lang="en-IE" sz="1050">
                  <a:solidFill>
                    <a:schemeClr val="tx1">
                      <a:lumMod val="65000"/>
                      <a:lumOff val="35000"/>
                    </a:schemeClr>
                  </a:solidFill>
                </a:rPr>
                <a:t>Statistically higher than total</a:t>
              </a:r>
            </a:p>
          </p:txBody>
        </p:sp>
        <p:sp>
          <p:nvSpPr>
            <p:cNvPr id="17" name="Rectangle 16">
              <a:extLst>
                <a:ext uri="{FF2B5EF4-FFF2-40B4-BE49-F238E27FC236}">
                  <a16:creationId xmlns:a16="http://schemas.microsoft.com/office/drawing/2014/main" id="{77D8B8A8-94D8-ADBA-D9E8-3F7A16E00F9E}"/>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76D6AEED-9A3F-4EF1-86BC-69683A2CE8BD}"/>
                </a:ext>
              </a:extLst>
            </p:cNvPr>
            <p:cNvSpPr txBox="1"/>
            <p:nvPr/>
          </p:nvSpPr>
          <p:spPr>
            <a:xfrm>
              <a:off x="10026209" y="920849"/>
              <a:ext cx="2032991" cy="341226"/>
            </a:xfrm>
            <a:prstGeom prst="rect">
              <a:avLst/>
            </a:prstGeom>
            <a:noFill/>
          </p:spPr>
          <p:txBody>
            <a:bodyPr wrap="square" rtlCol="0">
              <a:spAutoFit/>
            </a:bodyPr>
            <a:lstStyle/>
            <a:p>
              <a:r>
                <a:rPr lang="en-IE" sz="1050">
                  <a:solidFill>
                    <a:schemeClr val="tx1">
                      <a:lumMod val="65000"/>
                      <a:lumOff val="35000"/>
                    </a:schemeClr>
                  </a:solidFill>
                </a:rPr>
                <a:t>Statistically lower than total</a:t>
              </a:r>
            </a:p>
          </p:txBody>
        </p:sp>
      </p:grpSp>
      <p:graphicFrame>
        <p:nvGraphicFramePr>
          <p:cNvPr id="21" name="Table 20">
            <a:extLst>
              <a:ext uri="{FF2B5EF4-FFF2-40B4-BE49-F238E27FC236}">
                <a16:creationId xmlns:a16="http://schemas.microsoft.com/office/drawing/2014/main" id="{953ED2D7-5048-767E-625E-73ADB9489171}"/>
              </a:ext>
            </a:extLst>
          </p:cNvPr>
          <p:cNvGraphicFramePr>
            <a:graphicFrameLocks noGrp="1"/>
          </p:cNvGraphicFramePr>
          <p:nvPr>
            <p:extLst>
              <p:ext uri="{D42A27DB-BD31-4B8C-83A1-F6EECF244321}">
                <p14:modId xmlns:p14="http://schemas.microsoft.com/office/powerpoint/2010/main" val="3976190716"/>
              </p:ext>
            </p:extLst>
          </p:nvPr>
        </p:nvGraphicFramePr>
        <p:xfrm>
          <a:off x="4224131" y="1228373"/>
          <a:ext cx="6241774" cy="455479"/>
        </p:xfrm>
        <a:graphic>
          <a:graphicData uri="http://schemas.openxmlformats.org/drawingml/2006/table">
            <a:tbl>
              <a:tblPr>
                <a:tableStyleId>{5C22544A-7EE6-4342-B048-85BDC9FD1C3A}</a:tableStyleId>
              </a:tblPr>
              <a:tblGrid>
                <a:gridCol w="891682">
                  <a:extLst>
                    <a:ext uri="{9D8B030D-6E8A-4147-A177-3AD203B41FA5}">
                      <a16:colId xmlns:a16="http://schemas.microsoft.com/office/drawing/2014/main" val="3709234926"/>
                    </a:ext>
                  </a:extLst>
                </a:gridCol>
                <a:gridCol w="891682">
                  <a:extLst>
                    <a:ext uri="{9D8B030D-6E8A-4147-A177-3AD203B41FA5}">
                      <a16:colId xmlns:a16="http://schemas.microsoft.com/office/drawing/2014/main" val="3007076788"/>
                    </a:ext>
                  </a:extLst>
                </a:gridCol>
                <a:gridCol w="891682">
                  <a:extLst>
                    <a:ext uri="{9D8B030D-6E8A-4147-A177-3AD203B41FA5}">
                      <a16:colId xmlns:a16="http://schemas.microsoft.com/office/drawing/2014/main" val="432057250"/>
                    </a:ext>
                  </a:extLst>
                </a:gridCol>
                <a:gridCol w="891682">
                  <a:extLst>
                    <a:ext uri="{9D8B030D-6E8A-4147-A177-3AD203B41FA5}">
                      <a16:colId xmlns:a16="http://schemas.microsoft.com/office/drawing/2014/main" val="1080360407"/>
                    </a:ext>
                  </a:extLst>
                </a:gridCol>
                <a:gridCol w="891682">
                  <a:extLst>
                    <a:ext uri="{9D8B030D-6E8A-4147-A177-3AD203B41FA5}">
                      <a16:colId xmlns:a16="http://schemas.microsoft.com/office/drawing/2014/main" val="3052726369"/>
                    </a:ext>
                  </a:extLst>
                </a:gridCol>
                <a:gridCol w="891682">
                  <a:extLst>
                    <a:ext uri="{9D8B030D-6E8A-4147-A177-3AD203B41FA5}">
                      <a16:colId xmlns:a16="http://schemas.microsoft.com/office/drawing/2014/main" val="363463608"/>
                    </a:ext>
                  </a:extLst>
                </a:gridCol>
                <a:gridCol w="891682">
                  <a:extLst>
                    <a:ext uri="{9D8B030D-6E8A-4147-A177-3AD203B41FA5}">
                      <a16:colId xmlns:a16="http://schemas.microsoft.com/office/drawing/2014/main" val="1251263775"/>
                    </a:ext>
                  </a:extLst>
                </a:gridCol>
              </a:tblGrid>
              <a:tr h="209170">
                <a:tc>
                  <a:txBody>
                    <a:bodyPr/>
                    <a:lstStyle/>
                    <a:p>
                      <a:pPr algn="ctr" rtl="0" fontAlgn="ctr">
                        <a:buNone/>
                      </a:pPr>
                      <a:r>
                        <a:rPr lang="en-IE" sz="1400" b="1" u="none" strike="noStrike">
                          <a:effectLst/>
                        </a:rPr>
                        <a:t>Feb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Dec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‘25</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Apr  ‘26</a:t>
                      </a:r>
                      <a:endParaRPr lang="en-IE" sz="1400" b="1"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- 3008</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- 2026</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567589872"/>
                  </a:ext>
                </a:extLst>
              </a:tr>
            </a:tbl>
          </a:graphicData>
        </a:graphic>
      </p:graphicFrame>
      <p:sp>
        <p:nvSpPr>
          <p:cNvPr id="26" name="Arrow: Right 25">
            <a:extLst>
              <a:ext uri="{FF2B5EF4-FFF2-40B4-BE49-F238E27FC236}">
                <a16:creationId xmlns:a16="http://schemas.microsoft.com/office/drawing/2014/main" id="{E52063DA-96B3-1C98-93A1-E95200FD08FE}"/>
              </a:ext>
            </a:extLst>
          </p:cNvPr>
          <p:cNvSpPr/>
          <p:nvPr/>
        </p:nvSpPr>
        <p:spPr>
          <a:xfrm>
            <a:off x="10302250" y="2130554"/>
            <a:ext cx="327309" cy="261610"/>
          </a:xfrm>
          <a:prstGeom prst="rightArrow">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Tree>
    <p:extLst>
      <p:ext uri="{BB962C8B-B14F-4D97-AF65-F5344CB8AC3E}">
        <p14:creationId xmlns:p14="http://schemas.microsoft.com/office/powerpoint/2010/main" val="1986463905"/>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Connector: Elbow 25">
            <a:extLst>
              <a:ext uri="{FF2B5EF4-FFF2-40B4-BE49-F238E27FC236}">
                <a16:creationId xmlns:a16="http://schemas.microsoft.com/office/drawing/2014/main" id="{C320FEAE-EC4E-FE2B-04DC-B6F63F8E6B2C}"/>
              </a:ext>
            </a:extLst>
          </p:cNvPr>
          <p:cNvCxnSpPr>
            <a:cxnSpLocks/>
          </p:cNvCxnSpPr>
          <p:nvPr/>
        </p:nvCxnSpPr>
        <p:spPr>
          <a:xfrm rot="10800000" flipV="1">
            <a:off x="7425878" y="3339547"/>
            <a:ext cx="3397291" cy="119487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D4A904-9B67-2F6B-AB19-265503B13E4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326907" y="74173"/>
            <a:ext cx="11285432" cy="715669"/>
          </a:xfrm>
        </p:spPr>
        <p:txBody>
          <a:bodyPr lIns="91440" tIns="45720" rIns="91440" bIns="45720" anchor="t">
            <a:noAutofit/>
          </a:bodyPr>
          <a:lstStyle/>
          <a:p>
            <a:br>
              <a:rPr lang="en-US"/>
            </a:br>
            <a:r>
              <a:rPr lang="en-US"/>
              <a:t>Importance of Irish Government providing overseas aid x Segments</a:t>
            </a:r>
            <a:endParaRPr lang="en-IE"/>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50000" y="6165876"/>
            <a:ext cx="10122902" cy="348813"/>
          </a:xfrm>
        </p:spPr>
        <p:txBody>
          <a:bodyPr>
            <a:noAutofit/>
          </a:bodyPr>
          <a:lstStyle/>
          <a:p>
            <a:pPr>
              <a:spcAft>
                <a:spcPts val="0"/>
              </a:spcAft>
            </a:pPr>
            <a:r>
              <a:rPr lang="en-US" sz="900">
                <a:latin typeface="Barlow" panose="00000500000000000000" pitchFamily="2" charset="0"/>
              </a:rPr>
              <a:t>Base: All Adults aged 18+ years- 2,047 Mar ‘26, (Aug ‘25 2,002), Aug 24 2,504),  (Nov 23 N – 2,515, Nov 22 N – 2501; Dec 21 N – 2,026; Feb 21 N – 3,008)</a:t>
            </a:r>
          </a:p>
          <a:p>
            <a:pPr marL="357188" indent="-357188">
              <a:spcAft>
                <a:spcPts val="0"/>
              </a:spcAft>
            </a:pPr>
            <a:r>
              <a:rPr lang="en-US" sz="900">
                <a:latin typeface="Barlow" panose="00000500000000000000" pitchFamily="2" charset="0"/>
              </a:rPr>
              <a:t>Q.33 Do you feel it is very important, fairly important, not very important or not at all important that the Irish Government provides overseas aid to help people in developing countries?</a:t>
            </a:r>
            <a:endParaRPr lang="en-IE" sz="900">
              <a:latin typeface="Barlow" panose="00000500000000000000" pitchFamily="2" charset="0"/>
            </a:endParaRPr>
          </a:p>
        </p:txBody>
      </p:sp>
      <p:graphicFrame>
        <p:nvGraphicFramePr>
          <p:cNvPr id="2" name="Chart 1">
            <a:extLst>
              <a:ext uri="{FF2B5EF4-FFF2-40B4-BE49-F238E27FC236}">
                <a16:creationId xmlns:a16="http://schemas.microsoft.com/office/drawing/2014/main" id="{EC21C041-2C9A-A085-F1B3-66FECB9BEA05}"/>
              </a:ext>
            </a:extLst>
          </p:cNvPr>
          <p:cNvGraphicFramePr/>
          <p:nvPr>
            <p:extLst>
              <p:ext uri="{D42A27DB-BD31-4B8C-83A1-F6EECF244321}">
                <p14:modId xmlns:p14="http://schemas.microsoft.com/office/powerpoint/2010/main" val="1606967923"/>
              </p:ext>
            </p:extLst>
          </p:nvPr>
        </p:nvGraphicFramePr>
        <p:xfrm>
          <a:off x="3297121" y="1546056"/>
          <a:ext cx="7391753" cy="2980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96990F08-915E-7F44-F338-6AC9E1189FB1}"/>
              </a:ext>
            </a:extLst>
          </p:cNvPr>
          <p:cNvGraphicFramePr>
            <a:graphicFrameLocks noGrp="1"/>
          </p:cNvGraphicFramePr>
          <p:nvPr>
            <p:extLst>
              <p:ext uri="{D42A27DB-BD31-4B8C-83A1-F6EECF244321}">
                <p14:modId xmlns:p14="http://schemas.microsoft.com/office/powerpoint/2010/main" val="1675038783"/>
              </p:ext>
            </p:extLst>
          </p:nvPr>
        </p:nvGraphicFramePr>
        <p:xfrm>
          <a:off x="1164546" y="1638300"/>
          <a:ext cx="2132575" cy="2802212"/>
        </p:xfrm>
        <a:graphic>
          <a:graphicData uri="http://schemas.openxmlformats.org/drawingml/2006/table">
            <a:tbl>
              <a:tblPr>
                <a:tableStyleId>{5C22544A-7EE6-4342-B048-85BDC9FD1C3A}</a:tableStyleId>
              </a:tblPr>
              <a:tblGrid>
                <a:gridCol w="2132575">
                  <a:extLst>
                    <a:ext uri="{9D8B030D-6E8A-4147-A177-3AD203B41FA5}">
                      <a16:colId xmlns:a16="http://schemas.microsoft.com/office/drawing/2014/main" val="2192328915"/>
                    </a:ext>
                  </a:extLst>
                </a:gridCol>
              </a:tblGrid>
              <a:tr h="847725">
                <a:tc>
                  <a:txBody>
                    <a:bodyPr/>
                    <a:lstStyle/>
                    <a:p>
                      <a:pPr algn="r" fontAlgn="t"/>
                      <a:r>
                        <a:rPr lang="en-IE" sz="1200" b="0" i="0" u="none" strike="noStrike">
                          <a:solidFill>
                            <a:schemeClr val="accent1">
                              <a:lumMod val="50000"/>
                            </a:schemeClr>
                          </a:solidFill>
                          <a:effectLst/>
                          <a:latin typeface="+mn-lt"/>
                        </a:rPr>
                        <a:t>Very important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1190625">
                <a:tc>
                  <a:txBody>
                    <a:bodyPr/>
                    <a:lstStyle/>
                    <a:p>
                      <a:pPr algn="r" fontAlgn="t"/>
                      <a:r>
                        <a:rPr lang="en-IE" sz="1200" b="0" i="0" u="none" strike="noStrike">
                          <a:solidFill>
                            <a:schemeClr val="accent1"/>
                          </a:solidFill>
                          <a:effectLst/>
                          <a:latin typeface="+mn-lt"/>
                        </a:rPr>
                        <a:t>Fairly important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342900">
                <a:tc>
                  <a:txBody>
                    <a:bodyPr/>
                    <a:lstStyle/>
                    <a:p>
                      <a:pPr algn="r" fontAlgn="t"/>
                      <a:r>
                        <a:rPr lang="en-IE" sz="1200" b="0" i="0" u="none" strike="noStrike">
                          <a:solidFill>
                            <a:schemeClr val="accent5">
                              <a:lumMod val="75000"/>
                            </a:schemeClr>
                          </a:solidFill>
                          <a:effectLst/>
                          <a:latin typeface="+mn-lt"/>
                        </a:rPr>
                        <a:t>Not very important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228557">
                <a:tc>
                  <a:txBody>
                    <a:bodyPr/>
                    <a:lstStyle/>
                    <a:p>
                      <a:pPr algn="r" fontAlgn="t"/>
                      <a:r>
                        <a:rPr lang="en-IE" sz="1200" b="0" i="0" u="none" strike="noStrike">
                          <a:solidFill>
                            <a:schemeClr val="accent5">
                              <a:lumMod val="50000"/>
                            </a:schemeClr>
                          </a:solidFill>
                          <a:effectLst/>
                          <a:latin typeface="+mn-lt"/>
                        </a:rPr>
                        <a:t>Not at all important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175983">
                <a:tc>
                  <a:txBody>
                    <a:bodyPr/>
                    <a:lstStyle/>
                    <a:p>
                      <a:pPr algn="r" fontAlgn="t"/>
                      <a:r>
                        <a:rPr lang="en-US" sz="1200" b="0" i="0" u="none" strike="noStrike">
                          <a:solidFill>
                            <a:srgbClr val="000000"/>
                          </a:solidFill>
                          <a:effectLst/>
                          <a:latin typeface="+mn-lt"/>
                        </a:rPr>
                        <a:t>Don’t know</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4" name="Table 44">
            <a:extLst>
              <a:ext uri="{FF2B5EF4-FFF2-40B4-BE49-F238E27FC236}">
                <a16:creationId xmlns:a16="http://schemas.microsoft.com/office/drawing/2014/main" id="{28CB5AAF-804A-839A-5D26-91B4B0F30FB4}"/>
              </a:ext>
            </a:extLst>
          </p:cNvPr>
          <p:cNvGraphicFramePr>
            <a:graphicFrameLocks noGrp="1"/>
          </p:cNvGraphicFramePr>
          <p:nvPr>
            <p:extLst>
              <p:ext uri="{D42A27DB-BD31-4B8C-83A1-F6EECF244321}">
                <p14:modId xmlns:p14="http://schemas.microsoft.com/office/powerpoint/2010/main" val="38907619"/>
              </p:ext>
            </p:extLst>
          </p:nvPr>
        </p:nvGraphicFramePr>
        <p:xfrm>
          <a:off x="1311445" y="4578265"/>
          <a:ext cx="9261457" cy="1522476"/>
        </p:xfrm>
        <a:graphic>
          <a:graphicData uri="http://schemas.openxmlformats.org/drawingml/2006/table">
            <a:tbl>
              <a:tblPr>
                <a:tableStyleId>{5C22544A-7EE6-4342-B048-85BDC9FD1C3A}</a:tableStyleId>
              </a:tblPr>
              <a:tblGrid>
                <a:gridCol w="2020396">
                  <a:extLst>
                    <a:ext uri="{9D8B030D-6E8A-4147-A177-3AD203B41FA5}">
                      <a16:colId xmlns:a16="http://schemas.microsoft.com/office/drawing/2014/main" val="1015758193"/>
                    </a:ext>
                  </a:extLst>
                </a:gridCol>
                <a:gridCol w="733589">
                  <a:extLst>
                    <a:ext uri="{9D8B030D-6E8A-4147-A177-3AD203B41FA5}">
                      <a16:colId xmlns:a16="http://schemas.microsoft.com/office/drawing/2014/main" val="1024616161"/>
                    </a:ext>
                  </a:extLst>
                </a:gridCol>
                <a:gridCol w="992256">
                  <a:extLst>
                    <a:ext uri="{9D8B030D-6E8A-4147-A177-3AD203B41FA5}">
                      <a16:colId xmlns:a16="http://schemas.microsoft.com/office/drawing/2014/main" val="3105327543"/>
                    </a:ext>
                  </a:extLst>
                </a:gridCol>
                <a:gridCol w="1029058">
                  <a:extLst>
                    <a:ext uri="{9D8B030D-6E8A-4147-A177-3AD203B41FA5}">
                      <a16:colId xmlns:a16="http://schemas.microsoft.com/office/drawing/2014/main" val="2198513577"/>
                    </a:ext>
                  </a:extLst>
                </a:gridCol>
                <a:gridCol w="911604">
                  <a:extLst>
                    <a:ext uri="{9D8B030D-6E8A-4147-A177-3AD203B41FA5}">
                      <a16:colId xmlns:a16="http://schemas.microsoft.com/office/drawing/2014/main" val="2294376527"/>
                    </a:ext>
                  </a:extLst>
                </a:gridCol>
                <a:gridCol w="891891">
                  <a:extLst>
                    <a:ext uri="{9D8B030D-6E8A-4147-A177-3AD203B41FA5}">
                      <a16:colId xmlns:a16="http://schemas.microsoft.com/office/drawing/2014/main" val="3892369339"/>
                    </a:ext>
                  </a:extLst>
                </a:gridCol>
                <a:gridCol w="952107">
                  <a:extLst>
                    <a:ext uri="{9D8B030D-6E8A-4147-A177-3AD203B41FA5}">
                      <a16:colId xmlns:a16="http://schemas.microsoft.com/office/drawing/2014/main" val="2136529623"/>
                    </a:ext>
                  </a:extLst>
                </a:gridCol>
                <a:gridCol w="904973">
                  <a:extLst>
                    <a:ext uri="{9D8B030D-6E8A-4147-A177-3AD203B41FA5}">
                      <a16:colId xmlns:a16="http://schemas.microsoft.com/office/drawing/2014/main" val="3300651093"/>
                    </a:ext>
                  </a:extLst>
                </a:gridCol>
                <a:gridCol w="825583">
                  <a:extLst>
                    <a:ext uri="{9D8B030D-6E8A-4147-A177-3AD203B41FA5}">
                      <a16:colId xmlns:a16="http://schemas.microsoft.com/office/drawing/2014/main" val="1267340664"/>
                    </a:ext>
                  </a:extLst>
                </a:gridCol>
              </a:tblGrid>
              <a:tr h="206475">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100" b="1"/>
                        <a:t>Net important (Apr 26)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200" b="0" kern="1200">
                          <a:solidFill>
                            <a:schemeClr val="dk1"/>
                          </a:solidFill>
                          <a:latin typeface="+mn-lt"/>
                          <a:ea typeface="+mn-ea"/>
                          <a:cs typeface="+mn-cs"/>
                        </a:rPr>
                        <a:t>70</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200" b="0" kern="1200">
                          <a:solidFill>
                            <a:schemeClr val="dk1"/>
                          </a:solidFill>
                          <a:latin typeface="+mn-lt"/>
                          <a:ea typeface="+mn-ea"/>
                          <a:cs typeface="+mn-cs"/>
                        </a:rPr>
                        <a:t> </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200" b="0" kern="1200">
                          <a:solidFill>
                            <a:schemeClr val="dk1"/>
                          </a:solidFill>
                          <a:latin typeface="+mn-lt"/>
                          <a:ea typeface="+mn-ea"/>
                          <a:cs typeface="+mn-cs"/>
                        </a:rPr>
                        <a:t>83</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200" b="0" kern="1200">
                          <a:solidFill>
                            <a:schemeClr val="dk1"/>
                          </a:solidFill>
                          <a:latin typeface="+mn-lt"/>
                          <a:ea typeface="+mn-ea"/>
                          <a:cs typeface="+mn-cs"/>
                        </a:rPr>
                        <a:t>94</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200" b="0" kern="1200">
                          <a:solidFill>
                            <a:schemeClr val="dk1"/>
                          </a:solidFill>
                          <a:latin typeface="+mn-lt"/>
                          <a:ea typeface="+mn-ea"/>
                          <a:cs typeface="+mn-cs"/>
                        </a:rPr>
                        <a:t>21</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200" b="0" kern="1200">
                          <a:solidFill>
                            <a:schemeClr val="dk1"/>
                          </a:solidFill>
                          <a:latin typeface="+mn-lt"/>
                          <a:ea typeface="+mn-ea"/>
                          <a:cs typeface="+mn-cs"/>
                        </a:rPr>
                        <a:t>77</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200" b="0" kern="1200">
                          <a:solidFill>
                            <a:schemeClr val="dk1"/>
                          </a:solidFill>
                          <a:latin typeface="+mn-lt"/>
                          <a:ea typeface="+mn-ea"/>
                          <a:cs typeface="+mn-cs"/>
                        </a:rPr>
                        <a:t>76</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200" b="0" kern="1200">
                          <a:solidFill>
                            <a:schemeClr val="dk1"/>
                          </a:solidFill>
                          <a:latin typeface="+mn-lt"/>
                          <a:ea typeface="+mn-ea"/>
                          <a:cs typeface="+mn-cs"/>
                        </a:rPr>
                        <a:t>85</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495345944"/>
                  </a:ext>
                </a:extLst>
              </a:tr>
              <a:tr h="218163">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100" b="0"/>
                        <a:t>Net important (Aug 25)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b="0"/>
                        <a:t>73</a:t>
                      </a:r>
                      <a:endParaRPr lang="en-IE" sz="1200" b="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b="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0" i="0" u="none" strike="noStrike" kern="1200">
                          <a:solidFill>
                            <a:srgbClr val="000000"/>
                          </a:solidFill>
                          <a:effectLst/>
                          <a:latin typeface="+mn-lt"/>
                          <a:ea typeface="+mn-ea"/>
                          <a:cs typeface="+mn-cs"/>
                        </a:rPr>
                        <a:t>85</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96</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23</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100" b="0" i="0" u="none" strike="noStrike" kern="1200">
                          <a:solidFill>
                            <a:srgbClr val="000000"/>
                          </a:solidFill>
                          <a:effectLst/>
                          <a:latin typeface="+mn-lt"/>
                          <a:ea typeface="+mn-ea"/>
                          <a:cs typeface="+mn-cs"/>
                        </a:rPr>
                        <a:t>77</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83</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100" b="0" i="0" u="none" strike="noStrike" kern="1200">
                          <a:solidFill>
                            <a:srgbClr val="000000"/>
                          </a:solidFill>
                          <a:effectLst/>
                          <a:latin typeface="+mn-lt"/>
                          <a:ea typeface="+mn-ea"/>
                          <a:cs typeface="+mn-cs"/>
                        </a:rPr>
                        <a:t>85</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23792253"/>
                  </a:ext>
                </a:extLst>
              </a:tr>
              <a:tr h="218163">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100" b="0"/>
                        <a:t>Net important (Aug 24)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b="0"/>
                        <a:t>73</a:t>
                      </a:r>
                      <a:endParaRPr lang="en-IE" sz="1200" b="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81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93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23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a:solidFill>
                            <a:srgbClr val="000000"/>
                          </a:solidFill>
                          <a:effectLst/>
                          <a:latin typeface="+mn-lt"/>
                        </a:rPr>
                        <a:t>79</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82</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84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88501595"/>
                  </a:ext>
                </a:extLst>
              </a:tr>
              <a:tr h="218163">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100" b="0"/>
                        <a:t>Net important (Nov 23)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b="0"/>
                        <a:t>76</a:t>
                      </a:r>
                      <a:endParaRPr lang="en-IE" sz="1200" b="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84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96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25</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a:solidFill>
                            <a:srgbClr val="000000"/>
                          </a:solidFill>
                          <a:effectLst/>
                          <a:latin typeface="+mn-lt"/>
                        </a:rPr>
                        <a:t>80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84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84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72992790"/>
                  </a:ext>
                </a:extLst>
              </a:tr>
              <a:tr h="218163">
                <a:tc>
                  <a:txBody>
                    <a:bodyPr/>
                    <a:lstStyle/>
                    <a:p>
                      <a:pPr algn="r">
                        <a:lnSpc>
                          <a:spcPct val="90000"/>
                        </a:lnSpc>
                      </a:pPr>
                      <a:r>
                        <a:rPr lang="en-IE" sz="1100" b="0"/>
                        <a:t>Net important (Nov 22)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IE" sz="1200" b="0"/>
                        <a:t>74</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b="1"/>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84</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95</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21</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a:solidFill>
                            <a:srgbClr val="000000"/>
                          </a:solidFill>
                          <a:effectLst/>
                          <a:latin typeface="+mn-lt"/>
                        </a:rPr>
                        <a:t>77</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77</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82</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69302925"/>
                  </a:ext>
                </a:extLst>
              </a:tr>
              <a:tr h="218163">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100" b="0"/>
                        <a:t>Net important (Dec 21)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IE" sz="1200" b="0"/>
                        <a:t>77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100" b="1"/>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87</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94</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17</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100" b="0" i="0" u="none" strike="noStrike">
                          <a:solidFill>
                            <a:srgbClr val="000000"/>
                          </a:solidFill>
                          <a:effectLst/>
                          <a:latin typeface="+mn-lt"/>
                        </a:rPr>
                        <a:t>77</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100" b="0" i="0" u="none" strike="noStrike">
                          <a:solidFill>
                            <a:srgbClr val="000000"/>
                          </a:solidFill>
                          <a:effectLst/>
                          <a:latin typeface="+mn-lt"/>
                        </a:rPr>
                        <a:t>82</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100" b="0" i="0" u="none" strike="noStrike">
                          <a:solidFill>
                            <a:srgbClr val="000000"/>
                          </a:solidFill>
                          <a:effectLst/>
                          <a:latin typeface="+mn-lt"/>
                        </a:rPr>
                        <a:t>86</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698576471"/>
                  </a:ext>
                </a:extLst>
              </a:tr>
            </a:tbl>
          </a:graphicData>
        </a:graphic>
      </p:graphicFrame>
      <p:graphicFrame>
        <p:nvGraphicFramePr>
          <p:cNvPr id="12" name="Table 11">
            <a:extLst>
              <a:ext uri="{FF2B5EF4-FFF2-40B4-BE49-F238E27FC236}">
                <a16:creationId xmlns:a16="http://schemas.microsoft.com/office/drawing/2014/main" id="{B9434BAF-7A50-A45C-24AE-0CE928A1EF89}"/>
              </a:ext>
            </a:extLst>
          </p:cNvPr>
          <p:cNvGraphicFramePr>
            <a:graphicFrameLocks noGrp="1"/>
          </p:cNvGraphicFramePr>
          <p:nvPr>
            <p:extLst>
              <p:ext uri="{D42A27DB-BD31-4B8C-83A1-F6EECF244321}">
                <p14:modId xmlns:p14="http://schemas.microsoft.com/office/powerpoint/2010/main" val="3735590365"/>
              </p:ext>
            </p:extLst>
          </p:nvPr>
        </p:nvGraphicFramePr>
        <p:xfrm>
          <a:off x="3268809" y="1179651"/>
          <a:ext cx="7380201" cy="342901"/>
        </p:xfrm>
        <a:graphic>
          <a:graphicData uri="http://schemas.openxmlformats.org/drawingml/2006/table">
            <a:tbl>
              <a:tblPr>
                <a:tableStyleId>{5C22544A-7EE6-4342-B048-85BDC9FD1C3A}</a:tableStyleId>
              </a:tblPr>
              <a:tblGrid>
                <a:gridCol w="916746">
                  <a:extLst>
                    <a:ext uri="{9D8B030D-6E8A-4147-A177-3AD203B41FA5}">
                      <a16:colId xmlns:a16="http://schemas.microsoft.com/office/drawing/2014/main" val="370207688"/>
                    </a:ext>
                  </a:extLst>
                </a:gridCol>
                <a:gridCol w="916746">
                  <a:extLst>
                    <a:ext uri="{9D8B030D-6E8A-4147-A177-3AD203B41FA5}">
                      <a16:colId xmlns:a16="http://schemas.microsoft.com/office/drawing/2014/main" val="3267891562"/>
                    </a:ext>
                  </a:extLst>
                </a:gridCol>
                <a:gridCol w="962979">
                  <a:extLst>
                    <a:ext uri="{9D8B030D-6E8A-4147-A177-3AD203B41FA5}">
                      <a16:colId xmlns:a16="http://schemas.microsoft.com/office/drawing/2014/main" val="746003772"/>
                    </a:ext>
                  </a:extLst>
                </a:gridCol>
                <a:gridCol w="916746">
                  <a:extLst>
                    <a:ext uri="{9D8B030D-6E8A-4147-A177-3AD203B41FA5}">
                      <a16:colId xmlns:a16="http://schemas.microsoft.com/office/drawing/2014/main" val="1779795731"/>
                    </a:ext>
                  </a:extLst>
                </a:gridCol>
                <a:gridCol w="916746">
                  <a:extLst>
                    <a:ext uri="{9D8B030D-6E8A-4147-A177-3AD203B41FA5}">
                      <a16:colId xmlns:a16="http://schemas.microsoft.com/office/drawing/2014/main" val="2225951611"/>
                    </a:ext>
                  </a:extLst>
                </a:gridCol>
                <a:gridCol w="1011579">
                  <a:extLst>
                    <a:ext uri="{9D8B030D-6E8A-4147-A177-3AD203B41FA5}">
                      <a16:colId xmlns:a16="http://schemas.microsoft.com/office/drawing/2014/main" val="1338766595"/>
                    </a:ext>
                  </a:extLst>
                </a:gridCol>
                <a:gridCol w="821913">
                  <a:extLst>
                    <a:ext uri="{9D8B030D-6E8A-4147-A177-3AD203B41FA5}">
                      <a16:colId xmlns:a16="http://schemas.microsoft.com/office/drawing/2014/main" val="4065578727"/>
                    </a:ext>
                  </a:extLst>
                </a:gridCol>
                <a:gridCol w="916746">
                  <a:extLst>
                    <a:ext uri="{9D8B030D-6E8A-4147-A177-3AD203B41FA5}">
                      <a16:colId xmlns:a16="http://schemas.microsoft.com/office/drawing/2014/main" val="2398399031"/>
                    </a:ext>
                  </a:extLst>
                </a:gridCol>
              </a:tblGrid>
              <a:tr h="336251">
                <a:tc>
                  <a:txBody>
                    <a:bodyPr/>
                    <a:lstStyle/>
                    <a:p>
                      <a:pPr algn="ctr" fontAlgn="t"/>
                      <a:r>
                        <a:rPr lang="en-IE" sz="1100" b="1" i="0" u="none" strike="noStrike">
                          <a:solidFill>
                            <a:srgbClr val="000000"/>
                          </a:solidFill>
                          <a:effectLst/>
                          <a:latin typeface="Barlow" panose="00000500000000000000" pitchFamily="2" charset="0"/>
                        </a:rPr>
                        <a:t>Total</a:t>
                      </a:r>
                    </a:p>
                  </a:txBody>
                  <a:tcPr marL="9525" marR="9525" marT="9525" marB="0" anchor="b">
                    <a:noFill/>
                  </a:tcPr>
                </a:tc>
                <a:tc>
                  <a:txBody>
                    <a:bodyPr/>
                    <a:lstStyle/>
                    <a:p>
                      <a:pPr algn="ctr" fontAlgn="t"/>
                      <a:endParaRPr lang="en-IE" sz="1100" b="1" i="0" u="none" strike="noStrike">
                        <a:solidFill>
                          <a:srgbClr val="000000"/>
                        </a:solidFill>
                        <a:effectLst/>
                        <a:latin typeface="Barlow" panose="00000500000000000000" pitchFamily="2" charset="0"/>
                      </a:endParaRPr>
                    </a:p>
                  </a:txBody>
                  <a:tcPr marL="9525" marR="9525" marT="9525" marB="0" anchor="b">
                    <a:noFill/>
                  </a:tcPr>
                </a:tc>
                <a:tc>
                  <a:txBody>
                    <a:bodyPr/>
                    <a:lstStyle/>
                    <a:p>
                      <a:pPr algn="ctr" rtl="0" fontAlgn="t"/>
                      <a:r>
                        <a:rPr lang="en-IE" sz="1100" b="1" i="0" u="none" strike="noStrike">
                          <a:solidFill>
                            <a:srgbClr val="000000"/>
                          </a:solidFill>
                          <a:effectLst/>
                          <a:latin typeface="+mn-lt"/>
                        </a:rPr>
                        <a:t>Multilateralists</a:t>
                      </a:r>
                    </a:p>
                  </a:txBody>
                  <a:tcPr marL="7621" marR="7621" marT="7621" marB="0" anchor="b">
                    <a:noFill/>
                  </a:tcPr>
                </a:tc>
                <a:tc>
                  <a:txBody>
                    <a:bodyPr/>
                    <a:lstStyle/>
                    <a:p>
                      <a:pPr algn="ctr" rtl="0" fontAlgn="t"/>
                      <a:r>
                        <a:rPr lang="en-IE" sz="1100" b="1" i="0" u="none" strike="noStrike">
                          <a:solidFill>
                            <a:srgbClr val="000000"/>
                          </a:solidFill>
                          <a:effectLst/>
                          <a:latin typeface="+mn-lt"/>
                        </a:rPr>
                        <a:t>Community Champions</a:t>
                      </a:r>
                    </a:p>
                  </a:txBody>
                  <a:tcPr marL="7621" marR="7621" marT="7621" marB="0" anchor="b">
                    <a:noFill/>
                  </a:tcPr>
                </a:tc>
                <a:tc>
                  <a:txBody>
                    <a:bodyPr/>
                    <a:lstStyle/>
                    <a:p>
                      <a:pPr algn="ctr" rtl="0" fontAlgn="t"/>
                      <a:r>
                        <a:rPr lang="en-IE" sz="1100" b="1" i="0" u="none" strike="noStrike">
                          <a:solidFill>
                            <a:srgbClr val="000000"/>
                          </a:solidFill>
                          <a:effectLst/>
                          <a:latin typeface="+mn-lt"/>
                        </a:rPr>
                        <a:t>Disengaged </a:t>
                      </a:r>
                    </a:p>
                  </a:txBody>
                  <a:tcPr marL="7621" marR="7621" marT="7621" marB="0" anchor="b">
                    <a:noFill/>
                  </a:tcPr>
                </a:tc>
                <a:tc>
                  <a:txBody>
                    <a:bodyPr/>
                    <a:lstStyle/>
                    <a:p>
                      <a:pPr algn="ctr" rtl="0" fontAlgn="t"/>
                      <a:r>
                        <a:rPr lang="en-IE" sz="1100" b="1" i="0" u="none" strike="noStrike">
                          <a:solidFill>
                            <a:srgbClr val="000000"/>
                          </a:solidFill>
                          <a:effectLst/>
                          <a:latin typeface="+mn-lt"/>
                        </a:rPr>
                        <a:t>Empathisers</a:t>
                      </a:r>
                    </a:p>
                  </a:txBody>
                  <a:tcPr marL="7621" marR="7621" marT="7621" marB="0" anchor="b">
                    <a:noFill/>
                  </a:tcPr>
                </a:tc>
                <a:tc>
                  <a:txBody>
                    <a:bodyPr/>
                    <a:lstStyle/>
                    <a:p>
                      <a:pPr algn="ctr" rtl="0" fontAlgn="t"/>
                      <a:r>
                        <a:rPr lang="en-IE" sz="1100" b="1" i="0" u="none" strike="noStrike">
                          <a:solidFill>
                            <a:srgbClr val="000000"/>
                          </a:solidFill>
                          <a:effectLst/>
                          <a:latin typeface="+mn-lt"/>
                        </a:rPr>
                        <a:t>Global Citizens</a:t>
                      </a:r>
                    </a:p>
                  </a:txBody>
                  <a:tcPr marL="7621" marR="7621" marT="7621" marB="0" anchor="b">
                    <a:noFill/>
                  </a:tcPr>
                </a:tc>
                <a:tc>
                  <a:txBody>
                    <a:bodyPr/>
                    <a:lstStyle/>
                    <a:p>
                      <a:pPr algn="ctr" rtl="0" fontAlgn="t"/>
                      <a:r>
                        <a:rPr lang="en-IE" sz="1100" b="1" i="0" u="none" strike="noStrike">
                          <a:solidFill>
                            <a:srgbClr val="000000"/>
                          </a:solidFill>
                          <a:effectLst/>
                          <a:latin typeface="+mn-lt"/>
                        </a:rPr>
                        <a:t>Pragmatists</a:t>
                      </a:r>
                    </a:p>
                  </a:txBody>
                  <a:tcPr marL="7621" marR="7621" marT="7621" marB="0" anchor="b">
                    <a:noFill/>
                  </a:tcPr>
                </a:tc>
                <a:extLst>
                  <a:ext uri="{0D108BD9-81ED-4DB2-BD59-A6C34878D82A}">
                    <a16:rowId xmlns:a16="http://schemas.microsoft.com/office/drawing/2014/main" val="53783692"/>
                  </a:ext>
                </a:extLst>
              </a:tr>
            </a:tbl>
          </a:graphicData>
        </a:graphic>
      </p:graphicFrame>
      <p:sp>
        <p:nvSpPr>
          <p:cNvPr id="6" name="TextBox 5">
            <a:extLst>
              <a:ext uri="{FF2B5EF4-FFF2-40B4-BE49-F238E27FC236}">
                <a16:creationId xmlns:a16="http://schemas.microsoft.com/office/drawing/2014/main" id="{7ADD4CF4-2C95-9DA9-87B2-45B6DC1B2835}"/>
              </a:ext>
            </a:extLst>
          </p:cNvPr>
          <p:cNvSpPr txBox="1"/>
          <p:nvPr/>
        </p:nvSpPr>
        <p:spPr>
          <a:xfrm>
            <a:off x="10823168" y="2158903"/>
            <a:ext cx="1216083" cy="2123658"/>
          </a:xfrm>
          <a:prstGeom prst="rect">
            <a:avLst/>
          </a:prstGeom>
          <a:solidFill>
            <a:schemeClr val="bg1">
              <a:lumMod val="85000"/>
            </a:schemeClr>
          </a:solidFill>
        </p:spPr>
        <p:txBody>
          <a:bodyPr wrap="square" rtlCol="0">
            <a:spAutoFit/>
          </a:bodyPr>
          <a:lstStyle/>
          <a:p>
            <a:pPr algn="ctr"/>
            <a:r>
              <a:rPr lang="en-IE" sz="1200"/>
              <a:t>Disengaged show much lower importance, with all other segments having a minimum of 3 in 4 viewing this as important.</a:t>
            </a:r>
          </a:p>
        </p:txBody>
      </p:sp>
      <p:sp>
        <p:nvSpPr>
          <p:cNvPr id="8" name="Oval 7">
            <a:extLst>
              <a:ext uri="{FF2B5EF4-FFF2-40B4-BE49-F238E27FC236}">
                <a16:creationId xmlns:a16="http://schemas.microsoft.com/office/drawing/2014/main" id="{4FBAACD8-280C-B08D-1DE1-4826FB12F9E9}"/>
              </a:ext>
            </a:extLst>
          </p:cNvPr>
          <p:cNvSpPr/>
          <p:nvPr/>
        </p:nvSpPr>
        <p:spPr>
          <a:xfrm>
            <a:off x="7093369" y="4578265"/>
            <a:ext cx="665018" cy="2704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80346756-0BA9-A9AD-7990-2A67ED2D61BA}"/>
              </a:ext>
            </a:extLst>
          </p:cNvPr>
          <p:cNvSpPr/>
          <p:nvPr/>
        </p:nvSpPr>
        <p:spPr>
          <a:xfrm>
            <a:off x="326907" y="1834086"/>
            <a:ext cx="1619837" cy="1164303"/>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70%</a:t>
            </a:r>
            <a:r>
              <a:rPr lang="en-US" sz="1200"/>
              <a:t> </a:t>
            </a:r>
          </a:p>
          <a:p>
            <a:pPr algn="ctr"/>
            <a:r>
              <a:rPr lang="en-US" sz="1200"/>
              <a:t>view provision of ODA as important</a:t>
            </a:r>
            <a:endParaRPr lang="en-IE" sz="1200"/>
          </a:p>
        </p:txBody>
      </p:sp>
      <p:cxnSp>
        <p:nvCxnSpPr>
          <p:cNvPr id="20" name="Straight Connector 19">
            <a:extLst>
              <a:ext uri="{FF2B5EF4-FFF2-40B4-BE49-F238E27FC236}">
                <a16:creationId xmlns:a16="http://schemas.microsoft.com/office/drawing/2014/main" id="{E2C5A7E0-2EA1-6312-4377-6808DE09A553}"/>
              </a:ext>
            </a:extLst>
          </p:cNvPr>
          <p:cNvCxnSpPr>
            <a:cxnSpLocks/>
            <a:endCxn id="8" idx="0"/>
          </p:cNvCxnSpPr>
          <p:nvPr/>
        </p:nvCxnSpPr>
        <p:spPr>
          <a:xfrm>
            <a:off x="7425878" y="4493782"/>
            <a:ext cx="0" cy="84483"/>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62CA53E4-278D-7C58-ECED-DEAE19E9A706}"/>
              </a:ext>
            </a:extLst>
          </p:cNvPr>
          <p:cNvGrpSpPr/>
          <p:nvPr/>
        </p:nvGrpSpPr>
        <p:grpSpPr>
          <a:xfrm>
            <a:off x="9832768" y="618197"/>
            <a:ext cx="2359232" cy="449281"/>
            <a:chOff x="9641528" y="676064"/>
            <a:chExt cx="2436173" cy="586011"/>
          </a:xfrm>
        </p:grpSpPr>
        <p:sp>
          <p:nvSpPr>
            <p:cNvPr id="23" name="Rectangle 22">
              <a:extLst>
                <a:ext uri="{FF2B5EF4-FFF2-40B4-BE49-F238E27FC236}">
                  <a16:creationId xmlns:a16="http://schemas.microsoft.com/office/drawing/2014/main" id="{472266D2-8D61-014C-3D4F-FB330D0B343D}"/>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8DDA0AA1-A66E-FDE4-F92D-8E093983A5E5}"/>
                </a:ext>
              </a:extLst>
            </p:cNvPr>
            <p:cNvSpPr txBox="1"/>
            <p:nvPr/>
          </p:nvSpPr>
          <p:spPr>
            <a:xfrm>
              <a:off x="10044711" y="676064"/>
              <a:ext cx="2032990" cy="341226"/>
            </a:xfrm>
            <a:prstGeom prst="rect">
              <a:avLst/>
            </a:prstGeom>
            <a:noFill/>
          </p:spPr>
          <p:txBody>
            <a:bodyPr wrap="square" rtlCol="0">
              <a:spAutoFit/>
            </a:bodyPr>
            <a:lstStyle/>
            <a:p>
              <a:r>
                <a:rPr lang="en-IE" sz="1050">
                  <a:solidFill>
                    <a:schemeClr val="tx1">
                      <a:lumMod val="65000"/>
                      <a:lumOff val="35000"/>
                    </a:schemeClr>
                  </a:solidFill>
                </a:rPr>
                <a:t>Statistically higher than total</a:t>
              </a:r>
            </a:p>
          </p:txBody>
        </p:sp>
        <p:sp>
          <p:nvSpPr>
            <p:cNvPr id="25" name="Rectangle 24">
              <a:extLst>
                <a:ext uri="{FF2B5EF4-FFF2-40B4-BE49-F238E27FC236}">
                  <a16:creationId xmlns:a16="http://schemas.microsoft.com/office/drawing/2014/main" id="{7A5E6E1E-E9BD-84B1-A7C7-E0AEDD98A177}"/>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CA7C312B-7730-4607-BF7E-C24E5040A529}"/>
                </a:ext>
              </a:extLst>
            </p:cNvPr>
            <p:cNvSpPr txBox="1"/>
            <p:nvPr/>
          </p:nvSpPr>
          <p:spPr>
            <a:xfrm>
              <a:off x="10026209" y="920849"/>
              <a:ext cx="2032991" cy="341226"/>
            </a:xfrm>
            <a:prstGeom prst="rect">
              <a:avLst/>
            </a:prstGeom>
            <a:noFill/>
          </p:spPr>
          <p:txBody>
            <a:bodyPr wrap="square" rtlCol="0">
              <a:spAutoFit/>
            </a:bodyPr>
            <a:lstStyle/>
            <a:p>
              <a:r>
                <a:rPr lang="en-IE" sz="1050">
                  <a:solidFill>
                    <a:schemeClr val="tx1">
                      <a:lumMod val="65000"/>
                      <a:lumOff val="35000"/>
                    </a:schemeClr>
                  </a:solidFill>
                </a:rPr>
                <a:t>Statistically lower than total</a:t>
              </a:r>
            </a:p>
          </p:txBody>
        </p:sp>
      </p:grpSp>
    </p:spTree>
    <p:extLst>
      <p:ext uri="{BB962C8B-B14F-4D97-AF65-F5344CB8AC3E}">
        <p14:creationId xmlns:p14="http://schemas.microsoft.com/office/powerpoint/2010/main" val="3120272541"/>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27985" y="186995"/>
            <a:ext cx="11285432" cy="775927"/>
          </a:xfrm>
        </p:spPr>
        <p:txBody>
          <a:bodyPr lIns="91440" tIns="45720" rIns="91440" bIns="45720" anchor="t">
            <a:normAutofit/>
          </a:bodyPr>
          <a:lstStyle/>
          <a:p>
            <a:r>
              <a:rPr lang="en-US"/>
              <a:t>Level of agreement that Citizens of Ireland have a moral obligation to personally support overseas aid</a:t>
            </a:r>
            <a:endParaRPr lang="en-IE"/>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478583" y="962923"/>
            <a:ext cx="11112284" cy="562481"/>
          </a:xfrm>
        </p:spPr>
        <p:txBody>
          <a:bodyPr>
            <a:noAutofit/>
          </a:bodyPr>
          <a:lstStyle/>
          <a:p>
            <a:r>
              <a:rPr lang="en-US" sz="1400"/>
              <a:t>Over half agree that citizens of Ireland have a moral obligation to personally support overseas aid. However, the net difference is slowly decreasing year on year, illustrating continued decline of moral obligation in this space.</a:t>
            </a:r>
          </a:p>
        </p:txBody>
      </p:sp>
      <p:sp>
        <p:nvSpPr>
          <p:cNvPr id="6" name="Text Placeholder 5">
            <a:extLst>
              <a:ext uri="{FF2B5EF4-FFF2-40B4-BE49-F238E27FC236}">
                <a16:creationId xmlns:a16="http://schemas.microsoft.com/office/drawing/2014/main" id="{AE769865-040E-BE88-9F14-873E26536189}"/>
              </a:ext>
            </a:extLst>
          </p:cNvPr>
          <p:cNvSpPr>
            <a:spLocks noGrp="1"/>
          </p:cNvSpPr>
          <p:nvPr>
            <p:ph type="body" sz="quarter" idx="17"/>
          </p:nvPr>
        </p:nvSpPr>
        <p:spPr>
          <a:xfrm>
            <a:off x="449999" y="6005716"/>
            <a:ext cx="10611207" cy="647870"/>
          </a:xfrm>
        </p:spPr>
        <p:txBody>
          <a:bodyPr/>
          <a:lstStyle/>
          <a:p>
            <a:r>
              <a:rPr lang="en-US" sz="900">
                <a:latin typeface="Barlow" panose="00000500000000000000" pitchFamily="2" charset="0"/>
              </a:rPr>
              <a:t>Base: All Adults aged 18+ years- 2,047 Apr ‘26, (Aug ‘25 2,002), Aug 24 2,504),  (Nov 23 N – 2,515, Nov 22 N – 2501; Dec 21 N – 2,026; Feb 21 N – 3,008)</a:t>
            </a:r>
          </a:p>
          <a:p>
            <a:pPr>
              <a:spcAft>
                <a:spcPts val="0"/>
              </a:spcAft>
            </a:pPr>
            <a:r>
              <a:rPr lang="en-US" sz="900">
                <a:latin typeface="Barlow" panose="00000500000000000000" pitchFamily="2" charset="0"/>
              </a:rPr>
              <a:t>Q.34 Overseas aid focuses on longer-term goals such as poverty-alleviation and tackling inequality. To what extent do you agree or disagree that citizens of Ireland have a moral obligation to personally support overseas aid?</a:t>
            </a:r>
            <a:endParaRPr lang="en-IE" sz="900">
              <a:latin typeface="Barlow" panose="00000500000000000000" pitchFamily="2" charset="0"/>
            </a:endParaRPr>
          </a:p>
          <a:p>
            <a:pPr>
              <a:spcAft>
                <a:spcPts val="0"/>
              </a:spcAft>
            </a:pPr>
            <a:endParaRPr lang="en-IE" sz="800">
              <a:latin typeface="Barlow" panose="00000500000000000000" pitchFamily="2" charset="0"/>
            </a:endParaRPr>
          </a:p>
        </p:txBody>
      </p:sp>
      <p:graphicFrame>
        <p:nvGraphicFramePr>
          <p:cNvPr id="2" name="Chart 1">
            <a:extLst>
              <a:ext uri="{FF2B5EF4-FFF2-40B4-BE49-F238E27FC236}">
                <a16:creationId xmlns:a16="http://schemas.microsoft.com/office/drawing/2014/main" id="{EC21C041-2C9A-A085-F1B3-66FECB9BEA05}"/>
              </a:ext>
            </a:extLst>
          </p:cNvPr>
          <p:cNvGraphicFramePr/>
          <p:nvPr>
            <p:extLst>
              <p:ext uri="{D42A27DB-BD31-4B8C-83A1-F6EECF244321}">
                <p14:modId xmlns:p14="http://schemas.microsoft.com/office/powerpoint/2010/main" val="2659631797"/>
              </p:ext>
            </p:extLst>
          </p:nvPr>
        </p:nvGraphicFramePr>
        <p:xfrm>
          <a:off x="1840633" y="2364457"/>
          <a:ext cx="4480164" cy="36007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E5F7DAAE-DEFD-F7CF-680F-04A7E6CC290A}"/>
              </a:ext>
            </a:extLst>
          </p:cNvPr>
          <p:cNvGraphicFramePr>
            <a:graphicFrameLocks noGrp="1"/>
          </p:cNvGraphicFramePr>
          <p:nvPr>
            <p:extLst>
              <p:ext uri="{D42A27DB-BD31-4B8C-83A1-F6EECF244321}">
                <p14:modId xmlns:p14="http://schemas.microsoft.com/office/powerpoint/2010/main" val="1476812236"/>
              </p:ext>
            </p:extLst>
          </p:nvPr>
        </p:nvGraphicFramePr>
        <p:xfrm>
          <a:off x="0" y="2464027"/>
          <a:ext cx="1840632" cy="3345180"/>
        </p:xfrm>
        <a:graphic>
          <a:graphicData uri="http://schemas.openxmlformats.org/drawingml/2006/table">
            <a:tbl>
              <a:tblPr>
                <a:tableStyleId>{5C22544A-7EE6-4342-B048-85BDC9FD1C3A}</a:tableStyleId>
              </a:tblPr>
              <a:tblGrid>
                <a:gridCol w="1840632">
                  <a:extLst>
                    <a:ext uri="{9D8B030D-6E8A-4147-A177-3AD203B41FA5}">
                      <a16:colId xmlns:a16="http://schemas.microsoft.com/office/drawing/2014/main" val="2192328915"/>
                    </a:ext>
                  </a:extLst>
                </a:gridCol>
              </a:tblGrid>
              <a:tr h="685800">
                <a:tc>
                  <a:txBody>
                    <a:bodyPr/>
                    <a:lstStyle/>
                    <a:p>
                      <a:pPr algn="r" fontAlgn="t"/>
                      <a:r>
                        <a:rPr lang="en-IE" sz="1200" b="0" i="0" u="none" strike="noStrike">
                          <a:solidFill>
                            <a:srgbClr val="000000"/>
                          </a:solidFill>
                          <a:effectLst/>
                          <a:latin typeface="+mn-lt"/>
                        </a:rPr>
                        <a:t>Strongly 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1314450">
                <a:tc>
                  <a:txBody>
                    <a:bodyPr/>
                    <a:lstStyle/>
                    <a:p>
                      <a:pPr algn="r" fontAlgn="t"/>
                      <a:r>
                        <a:rPr lang="en-IE" sz="1200" b="0" i="0" u="none" strike="noStrike">
                          <a:solidFill>
                            <a:srgbClr val="000000"/>
                          </a:solidFill>
                          <a:effectLst/>
                          <a:latin typeface="+mn-lt"/>
                        </a:rPr>
                        <a:t>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923925">
                <a:tc>
                  <a:txBody>
                    <a:bodyPr/>
                    <a:lstStyle/>
                    <a:p>
                      <a:pPr algn="r" fontAlgn="t"/>
                      <a:r>
                        <a:rPr lang="en-IE" sz="1200" b="0" i="0" u="none" strike="noStrike">
                          <a:solidFill>
                            <a:srgbClr val="000000"/>
                          </a:solidFill>
                          <a:effectLst/>
                          <a:latin typeface="+mn-lt"/>
                        </a:rPr>
                        <a:t>Neither agree nor disagree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228600">
                <a:tc>
                  <a:txBody>
                    <a:bodyPr/>
                    <a:lstStyle/>
                    <a:p>
                      <a:pPr algn="r" fontAlgn="t"/>
                      <a:r>
                        <a:rPr lang="en-IE" sz="1200" b="0" i="0" u="none" strike="noStrike">
                          <a:solidFill>
                            <a:srgbClr val="000000"/>
                          </a:solidFill>
                          <a:effectLst/>
                          <a:latin typeface="+mn-lt"/>
                        </a:rPr>
                        <a:t>Disagree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164465">
                <a:tc>
                  <a:txBody>
                    <a:bodyPr/>
                    <a:lstStyle/>
                    <a:p>
                      <a:pPr algn="r" fontAlgn="t"/>
                      <a:r>
                        <a:rPr lang="en-IE" sz="1200" b="0" i="0" u="none" strike="noStrike">
                          <a:solidFill>
                            <a:srgbClr val="000000"/>
                          </a:solidFill>
                          <a:effectLst/>
                          <a:latin typeface="+mn-lt"/>
                        </a:rPr>
                        <a:t>Strongly disagree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12" name="Content Placeholder 5">
            <a:extLst>
              <a:ext uri="{FF2B5EF4-FFF2-40B4-BE49-F238E27FC236}">
                <a16:creationId xmlns:a16="http://schemas.microsoft.com/office/drawing/2014/main" id="{EB90025C-2658-DD88-0521-C7FED72536B6}"/>
              </a:ext>
            </a:extLst>
          </p:cNvPr>
          <p:cNvGraphicFramePr>
            <a:graphicFrameLocks/>
          </p:cNvGraphicFramePr>
          <p:nvPr>
            <p:extLst>
              <p:ext uri="{D42A27DB-BD31-4B8C-83A1-F6EECF244321}">
                <p14:modId xmlns:p14="http://schemas.microsoft.com/office/powerpoint/2010/main" val="3357025529"/>
              </p:ext>
            </p:extLst>
          </p:nvPr>
        </p:nvGraphicFramePr>
        <p:xfrm>
          <a:off x="6354674" y="2053654"/>
          <a:ext cx="4480165" cy="360074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BD6020C4-3512-B43C-EA13-D7DA558313A2}"/>
              </a:ext>
            </a:extLst>
          </p:cNvPr>
          <p:cNvSpPr txBox="1"/>
          <p:nvPr/>
        </p:nvSpPr>
        <p:spPr>
          <a:xfrm>
            <a:off x="10854521" y="3403581"/>
            <a:ext cx="798617" cy="261610"/>
          </a:xfrm>
          <a:prstGeom prst="rect">
            <a:avLst/>
          </a:prstGeom>
          <a:noFill/>
        </p:spPr>
        <p:txBody>
          <a:bodyPr wrap="none" rtlCol="0">
            <a:spAutoFit/>
          </a:bodyPr>
          <a:lstStyle/>
          <a:p>
            <a:r>
              <a:rPr lang="en-IE" sz="1100" b="1">
                <a:solidFill>
                  <a:schemeClr val="tx2"/>
                </a:solidFill>
              </a:rPr>
              <a:t>Net agree</a:t>
            </a:r>
          </a:p>
        </p:txBody>
      </p:sp>
      <p:sp>
        <p:nvSpPr>
          <p:cNvPr id="14" name="TextBox 13">
            <a:extLst>
              <a:ext uri="{FF2B5EF4-FFF2-40B4-BE49-F238E27FC236}">
                <a16:creationId xmlns:a16="http://schemas.microsoft.com/office/drawing/2014/main" id="{C0444B36-42E0-792B-D137-687FADB3D731}"/>
              </a:ext>
            </a:extLst>
          </p:cNvPr>
          <p:cNvSpPr txBox="1"/>
          <p:nvPr/>
        </p:nvSpPr>
        <p:spPr>
          <a:xfrm>
            <a:off x="10854521" y="4607711"/>
            <a:ext cx="990977" cy="261610"/>
          </a:xfrm>
          <a:prstGeom prst="rect">
            <a:avLst/>
          </a:prstGeom>
          <a:noFill/>
        </p:spPr>
        <p:txBody>
          <a:bodyPr wrap="none" rtlCol="0">
            <a:spAutoFit/>
          </a:bodyPr>
          <a:lstStyle/>
          <a:p>
            <a:r>
              <a:rPr lang="en-IE" sz="1100" b="1">
                <a:solidFill>
                  <a:schemeClr val="accent5"/>
                </a:solidFill>
              </a:rPr>
              <a:t>Net Disagree</a:t>
            </a:r>
          </a:p>
        </p:txBody>
      </p:sp>
      <p:sp>
        <p:nvSpPr>
          <p:cNvPr id="15" name="TextBox 14">
            <a:extLst>
              <a:ext uri="{FF2B5EF4-FFF2-40B4-BE49-F238E27FC236}">
                <a16:creationId xmlns:a16="http://schemas.microsoft.com/office/drawing/2014/main" id="{EEA971D5-52B5-1921-2428-D4A6DD82F129}"/>
              </a:ext>
            </a:extLst>
          </p:cNvPr>
          <p:cNvSpPr txBox="1"/>
          <p:nvPr/>
        </p:nvSpPr>
        <p:spPr>
          <a:xfrm>
            <a:off x="7721025" y="2419724"/>
            <a:ext cx="1735475" cy="276999"/>
          </a:xfrm>
          <a:prstGeom prst="rect">
            <a:avLst/>
          </a:prstGeom>
          <a:noFill/>
        </p:spPr>
        <p:txBody>
          <a:bodyPr wrap="none" rtlCol="0">
            <a:spAutoFit/>
          </a:bodyPr>
          <a:lstStyle/>
          <a:p>
            <a:r>
              <a:rPr lang="en-IE" sz="1200" b="1"/>
              <a:t>Net Important - Trended</a:t>
            </a:r>
          </a:p>
        </p:txBody>
      </p:sp>
      <p:cxnSp>
        <p:nvCxnSpPr>
          <p:cNvPr id="11" name="Straight Arrow Connector 10">
            <a:extLst>
              <a:ext uri="{FF2B5EF4-FFF2-40B4-BE49-F238E27FC236}">
                <a16:creationId xmlns:a16="http://schemas.microsoft.com/office/drawing/2014/main" id="{A0E76547-39B3-C8AF-4073-5DA6299A3C1C}"/>
              </a:ext>
            </a:extLst>
          </p:cNvPr>
          <p:cNvCxnSpPr/>
          <p:nvPr/>
        </p:nvCxnSpPr>
        <p:spPr>
          <a:xfrm>
            <a:off x="6918606" y="3495209"/>
            <a:ext cx="0" cy="9789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F081EA1-5B46-2EB3-9998-D2DFFBD36945}"/>
              </a:ext>
            </a:extLst>
          </p:cNvPr>
          <p:cNvCxnSpPr>
            <a:cxnSpLocks/>
          </p:cNvCxnSpPr>
          <p:nvPr/>
        </p:nvCxnSpPr>
        <p:spPr>
          <a:xfrm>
            <a:off x="7646754" y="3699454"/>
            <a:ext cx="0" cy="660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37FDEF-CFD0-2D64-DF5D-30A00F3A3813}"/>
              </a:ext>
            </a:extLst>
          </p:cNvPr>
          <p:cNvSpPr txBox="1"/>
          <p:nvPr/>
        </p:nvSpPr>
        <p:spPr>
          <a:xfrm>
            <a:off x="10854521" y="3800986"/>
            <a:ext cx="1047082" cy="261610"/>
          </a:xfrm>
          <a:prstGeom prst="rect">
            <a:avLst/>
          </a:prstGeom>
          <a:noFill/>
        </p:spPr>
        <p:txBody>
          <a:bodyPr wrap="none" rtlCol="0">
            <a:spAutoFit/>
          </a:bodyPr>
          <a:lstStyle/>
          <a:p>
            <a:r>
              <a:rPr lang="en-IE" sz="1100"/>
              <a:t>Net Difference</a:t>
            </a:r>
          </a:p>
        </p:txBody>
      </p:sp>
      <p:sp>
        <p:nvSpPr>
          <p:cNvPr id="19" name="TextBox 18">
            <a:extLst>
              <a:ext uri="{FF2B5EF4-FFF2-40B4-BE49-F238E27FC236}">
                <a16:creationId xmlns:a16="http://schemas.microsoft.com/office/drawing/2014/main" id="{7FE39AB1-C066-768B-E047-1E736ED948A3}"/>
              </a:ext>
            </a:extLst>
          </p:cNvPr>
          <p:cNvSpPr txBox="1"/>
          <p:nvPr/>
        </p:nvSpPr>
        <p:spPr>
          <a:xfrm>
            <a:off x="6918606" y="3912133"/>
            <a:ext cx="652876" cy="276999"/>
          </a:xfrm>
          <a:prstGeom prst="rect">
            <a:avLst/>
          </a:prstGeom>
          <a:noFill/>
        </p:spPr>
        <p:txBody>
          <a:bodyPr wrap="square" rtlCol="0">
            <a:spAutoFit/>
          </a:bodyPr>
          <a:lstStyle/>
          <a:p>
            <a:r>
              <a:rPr lang="en-IE" sz="1200"/>
              <a:t>+50</a:t>
            </a:r>
          </a:p>
        </p:txBody>
      </p:sp>
      <p:sp>
        <p:nvSpPr>
          <p:cNvPr id="20" name="TextBox 19">
            <a:extLst>
              <a:ext uri="{FF2B5EF4-FFF2-40B4-BE49-F238E27FC236}">
                <a16:creationId xmlns:a16="http://schemas.microsoft.com/office/drawing/2014/main" id="{E158E81C-84A9-8DE9-0A69-AB3F54736257}"/>
              </a:ext>
            </a:extLst>
          </p:cNvPr>
          <p:cNvSpPr txBox="1"/>
          <p:nvPr/>
        </p:nvSpPr>
        <p:spPr>
          <a:xfrm>
            <a:off x="7622959" y="3850540"/>
            <a:ext cx="652876" cy="276999"/>
          </a:xfrm>
          <a:prstGeom prst="rect">
            <a:avLst/>
          </a:prstGeom>
          <a:noFill/>
        </p:spPr>
        <p:txBody>
          <a:bodyPr wrap="square" rtlCol="0">
            <a:spAutoFit/>
          </a:bodyPr>
          <a:lstStyle/>
          <a:p>
            <a:r>
              <a:rPr lang="en-IE" sz="1200"/>
              <a:t>+43</a:t>
            </a:r>
          </a:p>
        </p:txBody>
      </p:sp>
      <p:cxnSp>
        <p:nvCxnSpPr>
          <p:cNvPr id="25" name="Straight Arrow Connector 24">
            <a:extLst>
              <a:ext uri="{FF2B5EF4-FFF2-40B4-BE49-F238E27FC236}">
                <a16:creationId xmlns:a16="http://schemas.microsoft.com/office/drawing/2014/main" id="{89AB1891-3A89-DCEA-2E6A-E131C54D3493}"/>
              </a:ext>
            </a:extLst>
          </p:cNvPr>
          <p:cNvCxnSpPr>
            <a:cxnSpLocks/>
          </p:cNvCxnSpPr>
          <p:nvPr/>
        </p:nvCxnSpPr>
        <p:spPr>
          <a:xfrm>
            <a:off x="8323175" y="3645389"/>
            <a:ext cx="0" cy="660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4512228-8AC0-F2F3-7333-392AC01D0F18}"/>
              </a:ext>
            </a:extLst>
          </p:cNvPr>
          <p:cNvSpPr txBox="1"/>
          <p:nvPr/>
        </p:nvSpPr>
        <p:spPr>
          <a:xfrm>
            <a:off x="8342858" y="3808579"/>
            <a:ext cx="652876" cy="276999"/>
          </a:xfrm>
          <a:prstGeom prst="rect">
            <a:avLst/>
          </a:prstGeom>
          <a:noFill/>
        </p:spPr>
        <p:txBody>
          <a:bodyPr wrap="square" rtlCol="0">
            <a:spAutoFit/>
          </a:bodyPr>
          <a:lstStyle/>
          <a:p>
            <a:r>
              <a:rPr lang="en-IE" sz="1200"/>
              <a:t>+42</a:t>
            </a:r>
          </a:p>
        </p:txBody>
      </p:sp>
      <p:sp>
        <p:nvSpPr>
          <p:cNvPr id="28" name="Text Placeholder 2">
            <a:extLst>
              <a:ext uri="{FF2B5EF4-FFF2-40B4-BE49-F238E27FC236}">
                <a16:creationId xmlns:a16="http://schemas.microsoft.com/office/drawing/2014/main" id="{9B652BD3-0020-2347-7BD0-3C01D273CBB6}"/>
              </a:ext>
            </a:extLst>
          </p:cNvPr>
          <p:cNvSpPr txBox="1">
            <a:spLocks/>
          </p:cNvSpPr>
          <p:nvPr/>
        </p:nvSpPr>
        <p:spPr>
          <a:xfrm>
            <a:off x="344851" y="1300769"/>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cxnSp>
        <p:nvCxnSpPr>
          <p:cNvPr id="30" name="Straight Arrow Connector 29">
            <a:extLst>
              <a:ext uri="{FF2B5EF4-FFF2-40B4-BE49-F238E27FC236}">
                <a16:creationId xmlns:a16="http://schemas.microsoft.com/office/drawing/2014/main" id="{A2A9899E-A6FB-51D6-5428-2A9CADEA466B}"/>
              </a:ext>
            </a:extLst>
          </p:cNvPr>
          <p:cNvCxnSpPr>
            <a:cxnSpLocks/>
          </p:cNvCxnSpPr>
          <p:nvPr/>
        </p:nvCxnSpPr>
        <p:spPr>
          <a:xfrm>
            <a:off x="9054071" y="3644218"/>
            <a:ext cx="0" cy="660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ABEF397-474E-BC8E-5C82-62FDEC07B621}"/>
              </a:ext>
            </a:extLst>
          </p:cNvPr>
          <p:cNvSpPr txBox="1"/>
          <p:nvPr/>
        </p:nvSpPr>
        <p:spPr>
          <a:xfrm>
            <a:off x="9073754" y="3807408"/>
            <a:ext cx="652876" cy="276999"/>
          </a:xfrm>
          <a:prstGeom prst="rect">
            <a:avLst/>
          </a:prstGeom>
          <a:noFill/>
        </p:spPr>
        <p:txBody>
          <a:bodyPr wrap="square" rtlCol="0">
            <a:spAutoFit/>
          </a:bodyPr>
          <a:lstStyle/>
          <a:p>
            <a:r>
              <a:rPr lang="en-IE" sz="1200"/>
              <a:t>+38</a:t>
            </a:r>
          </a:p>
        </p:txBody>
      </p:sp>
      <p:cxnSp>
        <p:nvCxnSpPr>
          <p:cNvPr id="4" name="Straight Arrow Connector 3">
            <a:extLst>
              <a:ext uri="{FF2B5EF4-FFF2-40B4-BE49-F238E27FC236}">
                <a16:creationId xmlns:a16="http://schemas.microsoft.com/office/drawing/2014/main" id="{04052D88-6D9D-C135-03E2-BECD546F339F}"/>
              </a:ext>
            </a:extLst>
          </p:cNvPr>
          <p:cNvCxnSpPr>
            <a:cxnSpLocks/>
          </p:cNvCxnSpPr>
          <p:nvPr/>
        </p:nvCxnSpPr>
        <p:spPr>
          <a:xfrm>
            <a:off x="9706946" y="3671348"/>
            <a:ext cx="0" cy="660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3279FBC-8B8D-6B59-DC4F-235CD6C1BD8B}"/>
              </a:ext>
            </a:extLst>
          </p:cNvPr>
          <p:cNvSpPr txBox="1"/>
          <p:nvPr/>
        </p:nvSpPr>
        <p:spPr>
          <a:xfrm>
            <a:off x="9726629" y="3834538"/>
            <a:ext cx="652876" cy="276999"/>
          </a:xfrm>
          <a:prstGeom prst="rect">
            <a:avLst/>
          </a:prstGeom>
          <a:noFill/>
        </p:spPr>
        <p:txBody>
          <a:bodyPr wrap="square" rtlCol="0">
            <a:spAutoFit/>
          </a:bodyPr>
          <a:lstStyle/>
          <a:p>
            <a:r>
              <a:rPr lang="en-IE" sz="1200"/>
              <a:t>+37</a:t>
            </a:r>
          </a:p>
        </p:txBody>
      </p:sp>
      <p:graphicFrame>
        <p:nvGraphicFramePr>
          <p:cNvPr id="27" name="Table 26">
            <a:extLst>
              <a:ext uri="{FF2B5EF4-FFF2-40B4-BE49-F238E27FC236}">
                <a16:creationId xmlns:a16="http://schemas.microsoft.com/office/drawing/2014/main" id="{468AE1DC-F143-BBE6-DAF6-8E8AED422D5B}"/>
              </a:ext>
            </a:extLst>
          </p:cNvPr>
          <p:cNvGraphicFramePr>
            <a:graphicFrameLocks noGrp="1"/>
          </p:cNvGraphicFramePr>
          <p:nvPr>
            <p:extLst>
              <p:ext uri="{D42A27DB-BD31-4B8C-83A1-F6EECF244321}">
                <p14:modId xmlns:p14="http://schemas.microsoft.com/office/powerpoint/2010/main" val="208420250"/>
              </p:ext>
            </p:extLst>
          </p:nvPr>
        </p:nvGraphicFramePr>
        <p:xfrm>
          <a:off x="1856395" y="1810723"/>
          <a:ext cx="4615650" cy="455479"/>
        </p:xfrm>
        <a:graphic>
          <a:graphicData uri="http://schemas.openxmlformats.org/drawingml/2006/table">
            <a:tbl>
              <a:tblPr>
                <a:tableStyleId>{5C22544A-7EE6-4342-B048-85BDC9FD1C3A}</a:tableStyleId>
              </a:tblPr>
              <a:tblGrid>
                <a:gridCol w="769275">
                  <a:extLst>
                    <a:ext uri="{9D8B030D-6E8A-4147-A177-3AD203B41FA5}">
                      <a16:colId xmlns:a16="http://schemas.microsoft.com/office/drawing/2014/main" val="3007076788"/>
                    </a:ext>
                  </a:extLst>
                </a:gridCol>
                <a:gridCol w="769275">
                  <a:extLst>
                    <a:ext uri="{9D8B030D-6E8A-4147-A177-3AD203B41FA5}">
                      <a16:colId xmlns:a16="http://schemas.microsoft.com/office/drawing/2014/main" val="432057250"/>
                    </a:ext>
                  </a:extLst>
                </a:gridCol>
                <a:gridCol w="769275">
                  <a:extLst>
                    <a:ext uri="{9D8B030D-6E8A-4147-A177-3AD203B41FA5}">
                      <a16:colId xmlns:a16="http://schemas.microsoft.com/office/drawing/2014/main" val="1080360407"/>
                    </a:ext>
                  </a:extLst>
                </a:gridCol>
                <a:gridCol w="769275">
                  <a:extLst>
                    <a:ext uri="{9D8B030D-6E8A-4147-A177-3AD203B41FA5}">
                      <a16:colId xmlns:a16="http://schemas.microsoft.com/office/drawing/2014/main" val="3052726369"/>
                    </a:ext>
                  </a:extLst>
                </a:gridCol>
                <a:gridCol w="769275">
                  <a:extLst>
                    <a:ext uri="{9D8B030D-6E8A-4147-A177-3AD203B41FA5}">
                      <a16:colId xmlns:a16="http://schemas.microsoft.com/office/drawing/2014/main" val="363463608"/>
                    </a:ext>
                  </a:extLst>
                </a:gridCol>
                <a:gridCol w="769275">
                  <a:extLst>
                    <a:ext uri="{9D8B030D-6E8A-4147-A177-3AD203B41FA5}">
                      <a16:colId xmlns:a16="http://schemas.microsoft.com/office/drawing/2014/main" val="1251263775"/>
                    </a:ext>
                  </a:extLst>
                </a:gridCol>
              </a:tblGrid>
              <a:tr h="209170">
                <a:tc>
                  <a:txBody>
                    <a:bodyPr/>
                    <a:lstStyle/>
                    <a:p>
                      <a:pPr algn="ctr" rtl="0" fontAlgn="ctr">
                        <a:buNone/>
                      </a:pPr>
                      <a:r>
                        <a:rPr lang="en-IE" sz="1400" b="1" u="none" strike="noStrike">
                          <a:effectLst/>
                        </a:rPr>
                        <a:t>Dec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‘25</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April  ‘26</a:t>
                      </a:r>
                      <a:endParaRPr lang="en-IE" sz="1400" b="1"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- 2026</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567589872"/>
                  </a:ext>
                </a:extLst>
              </a:tr>
            </a:tbl>
          </a:graphicData>
        </a:graphic>
      </p:graphicFrame>
      <p:cxnSp>
        <p:nvCxnSpPr>
          <p:cNvPr id="3" name="Straight Arrow Connector 2">
            <a:extLst>
              <a:ext uri="{FF2B5EF4-FFF2-40B4-BE49-F238E27FC236}">
                <a16:creationId xmlns:a16="http://schemas.microsoft.com/office/drawing/2014/main" id="{12B84A7C-8842-A07B-B312-F8CD9BFE7361}"/>
              </a:ext>
            </a:extLst>
          </p:cNvPr>
          <p:cNvCxnSpPr>
            <a:cxnSpLocks/>
          </p:cNvCxnSpPr>
          <p:nvPr/>
        </p:nvCxnSpPr>
        <p:spPr>
          <a:xfrm>
            <a:off x="10452015" y="3687350"/>
            <a:ext cx="0" cy="660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3E2162-20F8-18EA-4AEC-B4EA307DAF61}"/>
              </a:ext>
            </a:extLst>
          </p:cNvPr>
          <p:cNvSpPr txBox="1"/>
          <p:nvPr/>
        </p:nvSpPr>
        <p:spPr>
          <a:xfrm>
            <a:off x="10471698" y="3850540"/>
            <a:ext cx="652876" cy="276999"/>
          </a:xfrm>
          <a:prstGeom prst="rect">
            <a:avLst/>
          </a:prstGeom>
          <a:noFill/>
        </p:spPr>
        <p:txBody>
          <a:bodyPr wrap="square" rtlCol="0">
            <a:spAutoFit/>
          </a:bodyPr>
          <a:lstStyle/>
          <a:p>
            <a:r>
              <a:rPr lang="en-IE" sz="1200"/>
              <a:t>+36</a:t>
            </a:r>
          </a:p>
        </p:txBody>
      </p:sp>
    </p:spTree>
    <p:extLst>
      <p:ext uri="{BB962C8B-B14F-4D97-AF65-F5344CB8AC3E}">
        <p14:creationId xmlns:p14="http://schemas.microsoft.com/office/powerpoint/2010/main" val="2925567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left)">
                                      <p:cBhvr>
                                        <p:cTn id="7" dur="500"/>
                                        <p:tgtEl>
                                          <p:spTgt spid="1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left)">
                                      <p:cBhvr>
                                        <p:cTn id="12" dur="500"/>
                                        <p:tgtEl>
                                          <p:spTgt spid="12">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wipe(left)">
                                      <p:cBhvr>
                                        <p:cTn id="17" dur="500"/>
                                        <p:tgtEl>
                                          <p:spTgt spid="12">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series"/>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38993" y="115057"/>
            <a:ext cx="11020824" cy="751344"/>
          </a:xfrm>
        </p:spPr>
        <p:txBody>
          <a:bodyPr lIns="91440" tIns="45720" rIns="91440" bIns="45720" anchor="t">
            <a:normAutofit/>
          </a:bodyPr>
          <a:lstStyle/>
          <a:p>
            <a:r>
              <a:rPr lang="en-US"/>
              <a:t>Level of agreement that Citizens of Ireland have a moral obligation to personally support overseas aid</a:t>
            </a:r>
            <a:endParaRPr lang="en-IE"/>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438993" y="870683"/>
            <a:ext cx="8730182" cy="486058"/>
          </a:xfrm>
        </p:spPr>
        <p:txBody>
          <a:bodyPr>
            <a:normAutofit/>
          </a:bodyPr>
          <a:lstStyle/>
          <a:p>
            <a:r>
              <a:rPr lang="en-US" sz="1400"/>
              <a:t>Community Champions, Global Citizens, and Multilateralists lead the way here, while Disengaged display minimal moral obligation in this space.  </a:t>
            </a:r>
            <a:endParaRPr lang="en-IE" sz="1200"/>
          </a:p>
        </p:txBody>
      </p:sp>
      <p:sp>
        <p:nvSpPr>
          <p:cNvPr id="6" name="Text Placeholder 5">
            <a:extLst>
              <a:ext uri="{FF2B5EF4-FFF2-40B4-BE49-F238E27FC236}">
                <a16:creationId xmlns:a16="http://schemas.microsoft.com/office/drawing/2014/main" id="{C2F6CEB1-1EA5-C405-77FE-E69B624540E2}"/>
              </a:ext>
            </a:extLst>
          </p:cNvPr>
          <p:cNvSpPr>
            <a:spLocks noGrp="1"/>
          </p:cNvSpPr>
          <p:nvPr>
            <p:ph type="body" sz="quarter" idx="17"/>
          </p:nvPr>
        </p:nvSpPr>
        <p:spPr>
          <a:xfrm>
            <a:off x="438993" y="6047811"/>
            <a:ext cx="10646625" cy="738920"/>
          </a:xfrm>
        </p:spPr>
        <p:txBody>
          <a:bodyPr/>
          <a:lstStyle/>
          <a:p>
            <a:r>
              <a:rPr lang="en-US" sz="900">
                <a:latin typeface="Barlow" panose="00000500000000000000" pitchFamily="2" charset="0"/>
              </a:rPr>
              <a:t>Base: All Adults aged 18+ years- 2,047 Mar ‘26, (Aug ‘25 2,002), Aug 24 2,504),  (Nov 23 N – 2,515, Nov 22 N – 2501; Dec 21 N – 2,026; Feb 21 N – 3,008)</a:t>
            </a:r>
          </a:p>
          <a:p>
            <a:pPr>
              <a:lnSpc>
                <a:spcPct val="100000"/>
              </a:lnSpc>
              <a:spcAft>
                <a:spcPts val="0"/>
              </a:spcAft>
            </a:pPr>
            <a:r>
              <a:rPr lang="en-US" sz="900">
                <a:latin typeface="Barlow" panose="00000500000000000000" pitchFamily="2" charset="0"/>
              </a:rPr>
              <a:t>Q.34 Overseas aid focuses on longer-term goals such as poverty-alleviation and tackling inequality. To what extent do you agree or disagree that citizens of Ireland have a moral obligation to personally support overseas aid?</a:t>
            </a:r>
            <a:endParaRPr lang="en-IE" sz="900">
              <a:latin typeface="Barlow" panose="00000500000000000000" pitchFamily="2" charset="0"/>
            </a:endParaRPr>
          </a:p>
          <a:p>
            <a:pPr>
              <a:lnSpc>
                <a:spcPct val="100000"/>
              </a:lnSpc>
              <a:spcAft>
                <a:spcPts val="0"/>
              </a:spcAft>
            </a:pPr>
            <a:endParaRPr lang="en-US" sz="900">
              <a:latin typeface="Barlow" panose="00000500000000000000" pitchFamily="2" charset="0"/>
            </a:endParaRPr>
          </a:p>
          <a:p>
            <a:pPr>
              <a:lnSpc>
                <a:spcPct val="100000"/>
              </a:lnSpc>
              <a:spcAft>
                <a:spcPts val="0"/>
              </a:spcAft>
            </a:pPr>
            <a:endParaRPr lang="en-IE" sz="900">
              <a:latin typeface="Barlow" panose="00000500000000000000" pitchFamily="2" charset="0"/>
            </a:endParaRPr>
          </a:p>
        </p:txBody>
      </p:sp>
      <p:graphicFrame>
        <p:nvGraphicFramePr>
          <p:cNvPr id="2" name="Chart 1">
            <a:extLst>
              <a:ext uri="{FF2B5EF4-FFF2-40B4-BE49-F238E27FC236}">
                <a16:creationId xmlns:a16="http://schemas.microsoft.com/office/drawing/2014/main" id="{EC21C041-2C9A-A085-F1B3-66FECB9BEA05}"/>
              </a:ext>
            </a:extLst>
          </p:cNvPr>
          <p:cNvGraphicFramePr/>
          <p:nvPr>
            <p:extLst>
              <p:ext uri="{D42A27DB-BD31-4B8C-83A1-F6EECF244321}">
                <p14:modId xmlns:p14="http://schemas.microsoft.com/office/powerpoint/2010/main" val="2319282037"/>
              </p:ext>
            </p:extLst>
          </p:nvPr>
        </p:nvGraphicFramePr>
        <p:xfrm>
          <a:off x="3142297" y="1741166"/>
          <a:ext cx="7423405" cy="31299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E5F7DAAE-DEFD-F7CF-680F-04A7E6CC290A}"/>
              </a:ext>
            </a:extLst>
          </p:cNvPr>
          <p:cNvGraphicFramePr>
            <a:graphicFrameLocks noGrp="1"/>
          </p:cNvGraphicFramePr>
          <p:nvPr>
            <p:extLst>
              <p:ext uri="{D42A27DB-BD31-4B8C-83A1-F6EECF244321}">
                <p14:modId xmlns:p14="http://schemas.microsoft.com/office/powerpoint/2010/main" val="3628611923"/>
              </p:ext>
            </p:extLst>
          </p:nvPr>
        </p:nvGraphicFramePr>
        <p:xfrm>
          <a:off x="126937" y="2025010"/>
          <a:ext cx="3104798" cy="2434514"/>
        </p:xfrm>
        <a:graphic>
          <a:graphicData uri="http://schemas.openxmlformats.org/drawingml/2006/table">
            <a:tbl>
              <a:tblPr>
                <a:tableStyleId>{5C22544A-7EE6-4342-B048-85BDC9FD1C3A}</a:tableStyleId>
              </a:tblPr>
              <a:tblGrid>
                <a:gridCol w="3104798">
                  <a:extLst>
                    <a:ext uri="{9D8B030D-6E8A-4147-A177-3AD203B41FA5}">
                      <a16:colId xmlns:a16="http://schemas.microsoft.com/office/drawing/2014/main" val="2192328915"/>
                    </a:ext>
                  </a:extLst>
                </a:gridCol>
              </a:tblGrid>
              <a:tr h="451490">
                <a:tc>
                  <a:txBody>
                    <a:bodyPr/>
                    <a:lstStyle/>
                    <a:p>
                      <a:pPr algn="r" fontAlgn="t"/>
                      <a:r>
                        <a:rPr lang="en-IE" sz="1200" b="0" i="0" u="none" strike="noStrike">
                          <a:solidFill>
                            <a:srgbClr val="000000"/>
                          </a:solidFill>
                          <a:effectLst/>
                          <a:latin typeface="+mn-lt"/>
                        </a:rPr>
                        <a:t>Strongly 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962025">
                <a:tc>
                  <a:txBody>
                    <a:bodyPr/>
                    <a:lstStyle/>
                    <a:p>
                      <a:pPr algn="r" fontAlgn="t"/>
                      <a:r>
                        <a:rPr lang="en-IE" sz="1200" b="0" i="0" u="none" strike="noStrike">
                          <a:solidFill>
                            <a:srgbClr val="000000"/>
                          </a:solidFill>
                          <a:effectLst/>
                          <a:latin typeface="+mn-lt"/>
                        </a:rPr>
                        <a:t>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596762">
                <a:tc>
                  <a:txBody>
                    <a:bodyPr/>
                    <a:lstStyle/>
                    <a:p>
                      <a:pPr algn="r" fontAlgn="t"/>
                      <a:r>
                        <a:rPr lang="en-IE" sz="1200" b="0" i="0" u="none" strike="noStrike">
                          <a:solidFill>
                            <a:srgbClr val="000000"/>
                          </a:solidFill>
                          <a:effectLst/>
                          <a:latin typeface="+mn-lt"/>
                        </a:rPr>
                        <a:t>Neither agree nor disagree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231832">
                <a:tc>
                  <a:txBody>
                    <a:bodyPr/>
                    <a:lstStyle/>
                    <a:p>
                      <a:pPr algn="r" fontAlgn="t"/>
                      <a:r>
                        <a:rPr lang="en-IE" sz="1200" b="0" i="0" u="none" strike="noStrike">
                          <a:solidFill>
                            <a:srgbClr val="000000"/>
                          </a:solidFill>
                          <a:effectLst/>
                          <a:latin typeface="+mn-lt"/>
                        </a:rPr>
                        <a:t>Disagree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167997">
                <a:tc>
                  <a:txBody>
                    <a:bodyPr/>
                    <a:lstStyle/>
                    <a:p>
                      <a:pPr algn="r" fontAlgn="t"/>
                      <a:r>
                        <a:rPr lang="en-IE" sz="1200" b="0" i="0" u="none" strike="noStrike">
                          <a:solidFill>
                            <a:srgbClr val="000000"/>
                          </a:solidFill>
                          <a:effectLst/>
                          <a:latin typeface="+mn-lt"/>
                        </a:rPr>
                        <a:t>Strongly disagree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21" name="Table 20">
            <a:extLst>
              <a:ext uri="{FF2B5EF4-FFF2-40B4-BE49-F238E27FC236}">
                <a16:creationId xmlns:a16="http://schemas.microsoft.com/office/drawing/2014/main" id="{D8B62179-2DD2-DBCE-5567-EA716522C72E}"/>
              </a:ext>
            </a:extLst>
          </p:cNvPr>
          <p:cNvGraphicFramePr>
            <a:graphicFrameLocks noGrp="1"/>
          </p:cNvGraphicFramePr>
          <p:nvPr>
            <p:extLst>
              <p:ext uri="{D42A27DB-BD31-4B8C-83A1-F6EECF244321}">
                <p14:modId xmlns:p14="http://schemas.microsoft.com/office/powerpoint/2010/main" val="1121983103"/>
              </p:ext>
            </p:extLst>
          </p:nvPr>
        </p:nvGraphicFramePr>
        <p:xfrm>
          <a:off x="3295650" y="1102036"/>
          <a:ext cx="7270052" cy="679682"/>
        </p:xfrm>
        <a:graphic>
          <a:graphicData uri="http://schemas.openxmlformats.org/drawingml/2006/table">
            <a:tbl>
              <a:tblPr>
                <a:tableStyleId>{5C22544A-7EE6-4342-B048-85BDC9FD1C3A}</a:tableStyleId>
              </a:tblPr>
              <a:tblGrid>
                <a:gridCol w="806597">
                  <a:extLst>
                    <a:ext uri="{9D8B030D-6E8A-4147-A177-3AD203B41FA5}">
                      <a16:colId xmlns:a16="http://schemas.microsoft.com/office/drawing/2014/main" val="370207688"/>
                    </a:ext>
                  </a:extLst>
                </a:gridCol>
                <a:gridCol w="916746">
                  <a:extLst>
                    <a:ext uri="{9D8B030D-6E8A-4147-A177-3AD203B41FA5}">
                      <a16:colId xmlns:a16="http://schemas.microsoft.com/office/drawing/2014/main" val="3267891562"/>
                    </a:ext>
                  </a:extLst>
                </a:gridCol>
                <a:gridCol w="962979">
                  <a:extLst>
                    <a:ext uri="{9D8B030D-6E8A-4147-A177-3AD203B41FA5}">
                      <a16:colId xmlns:a16="http://schemas.microsoft.com/office/drawing/2014/main" val="746003772"/>
                    </a:ext>
                  </a:extLst>
                </a:gridCol>
                <a:gridCol w="916746">
                  <a:extLst>
                    <a:ext uri="{9D8B030D-6E8A-4147-A177-3AD203B41FA5}">
                      <a16:colId xmlns:a16="http://schemas.microsoft.com/office/drawing/2014/main" val="1779795731"/>
                    </a:ext>
                  </a:extLst>
                </a:gridCol>
                <a:gridCol w="916746">
                  <a:extLst>
                    <a:ext uri="{9D8B030D-6E8A-4147-A177-3AD203B41FA5}">
                      <a16:colId xmlns:a16="http://schemas.microsoft.com/office/drawing/2014/main" val="2225951611"/>
                    </a:ext>
                  </a:extLst>
                </a:gridCol>
                <a:gridCol w="1011579">
                  <a:extLst>
                    <a:ext uri="{9D8B030D-6E8A-4147-A177-3AD203B41FA5}">
                      <a16:colId xmlns:a16="http://schemas.microsoft.com/office/drawing/2014/main" val="1338766595"/>
                    </a:ext>
                  </a:extLst>
                </a:gridCol>
                <a:gridCol w="821913">
                  <a:extLst>
                    <a:ext uri="{9D8B030D-6E8A-4147-A177-3AD203B41FA5}">
                      <a16:colId xmlns:a16="http://schemas.microsoft.com/office/drawing/2014/main" val="4065578727"/>
                    </a:ext>
                  </a:extLst>
                </a:gridCol>
                <a:gridCol w="916746">
                  <a:extLst>
                    <a:ext uri="{9D8B030D-6E8A-4147-A177-3AD203B41FA5}">
                      <a16:colId xmlns:a16="http://schemas.microsoft.com/office/drawing/2014/main" val="2398399031"/>
                    </a:ext>
                  </a:extLst>
                </a:gridCol>
              </a:tblGrid>
              <a:tr h="679682">
                <a:tc>
                  <a:txBody>
                    <a:bodyPr/>
                    <a:lstStyle/>
                    <a:p>
                      <a:pPr algn="ctr" fontAlgn="t"/>
                      <a:r>
                        <a:rPr lang="en-IE" sz="1100" b="1" i="0" u="none" strike="noStrike">
                          <a:solidFill>
                            <a:srgbClr val="000000"/>
                          </a:solidFill>
                          <a:effectLst/>
                          <a:latin typeface="Barlow" panose="00000500000000000000" pitchFamily="2" charset="0"/>
                        </a:rPr>
                        <a:t>Total</a:t>
                      </a:r>
                    </a:p>
                  </a:txBody>
                  <a:tcPr marL="9525" marR="9525" marT="9525" marB="0" anchor="b">
                    <a:noFill/>
                  </a:tcPr>
                </a:tc>
                <a:tc>
                  <a:txBody>
                    <a:bodyPr/>
                    <a:lstStyle/>
                    <a:p>
                      <a:pPr algn="ctr" fontAlgn="t"/>
                      <a:endParaRPr lang="en-IE" sz="1100" b="1" i="0" u="none" strike="noStrike">
                        <a:solidFill>
                          <a:srgbClr val="000000"/>
                        </a:solidFill>
                        <a:effectLst/>
                        <a:latin typeface="Barlow" panose="00000500000000000000" pitchFamily="2" charset="0"/>
                      </a:endParaRPr>
                    </a:p>
                  </a:txBody>
                  <a:tcPr marL="9525" marR="9525" marT="9525" marB="0" anchor="b">
                    <a:noFill/>
                  </a:tcPr>
                </a:tc>
                <a:tc>
                  <a:txBody>
                    <a:bodyPr/>
                    <a:lstStyle/>
                    <a:p>
                      <a:pPr algn="ctr" rtl="0" fontAlgn="t"/>
                      <a:r>
                        <a:rPr lang="en-IE" sz="1100" b="1" i="0" u="none" strike="noStrike">
                          <a:solidFill>
                            <a:srgbClr val="000000"/>
                          </a:solidFill>
                          <a:effectLst/>
                          <a:latin typeface="+mn-lt"/>
                        </a:rPr>
                        <a:t>Multilateralists</a:t>
                      </a:r>
                    </a:p>
                  </a:txBody>
                  <a:tcPr marL="7621" marR="7621" marT="7621" marB="0" anchor="b">
                    <a:noFill/>
                  </a:tcPr>
                </a:tc>
                <a:tc>
                  <a:txBody>
                    <a:bodyPr/>
                    <a:lstStyle/>
                    <a:p>
                      <a:pPr algn="ctr" rtl="0" fontAlgn="t"/>
                      <a:r>
                        <a:rPr lang="en-IE" sz="1100" b="1" i="0" u="none" strike="noStrike">
                          <a:solidFill>
                            <a:srgbClr val="000000"/>
                          </a:solidFill>
                          <a:effectLst/>
                          <a:latin typeface="+mn-lt"/>
                        </a:rPr>
                        <a:t>Community Champions</a:t>
                      </a:r>
                    </a:p>
                  </a:txBody>
                  <a:tcPr marL="7621" marR="7621" marT="7621" marB="0" anchor="b">
                    <a:noFill/>
                  </a:tcPr>
                </a:tc>
                <a:tc>
                  <a:txBody>
                    <a:bodyPr/>
                    <a:lstStyle/>
                    <a:p>
                      <a:pPr algn="ctr" rtl="0" fontAlgn="t"/>
                      <a:r>
                        <a:rPr lang="en-IE" sz="1100" b="1" i="0" u="none" strike="noStrike">
                          <a:solidFill>
                            <a:srgbClr val="000000"/>
                          </a:solidFill>
                          <a:effectLst/>
                          <a:latin typeface="+mn-lt"/>
                        </a:rPr>
                        <a:t>Disengaged</a:t>
                      </a:r>
                    </a:p>
                  </a:txBody>
                  <a:tcPr marL="7621" marR="7621" marT="7621" marB="0" anchor="b">
                    <a:noFill/>
                  </a:tcPr>
                </a:tc>
                <a:tc>
                  <a:txBody>
                    <a:bodyPr/>
                    <a:lstStyle/>
                    <a:p>
                      <a:pPr algn="ctr" rtl="0" fontAlgn="t"/>
                      <a:r>
                        <a:rPr lang="en-IE" sz="1100" b="1" i="0" u="none" strike="noStrike">
                          <a:solidFill>
                            <a:srgbClr val="000000"/>
                          </a:solidFill>
                          <a:effectLst/>
                          <a:latin typeface="+mn-lt"/>
                        </a:rPr>
                        <a:t>Empathisers</a:t>
                      </a:r>
                    </a:p>
                  </a:txBody>
                  <a:tcPr marL="7621" marR="7621" marT="7621" marB="0" anchor="b">
                    <a:noFill/>
                  </a:tcPr>
                </a:tc>
                <a:tc>
                  <a:txBody>
                    <a:bodyPr/>
                    <a:lstStyle/>
                    <a:p>
                      <a:pPr algn="ctr" rtl="0" fontAlgn="t"/>
                      <a:r>
                        <a:rPr lang="en-IE" sz="1100" b="1" i="0" u="none" strike="noStrike">
                          <a:solidFill>
                            <a:srgbClr val="000000"/>
                          </a:solidFill>
                          <a:effectLst/>
                          <a:latin typeface="+mn-lt"/>
                        </a:rPr>
                        <a:t>Global Citizens</a:t>
                      </a:r>
                    </a:p>
                  </a:txBody>
                  <a:tcPr marL="7621" marR="7621" marT="7621" marB="0" anchor="b">
                    <a:noFill/>
                  </a:tcPr>
                </a:tc>
                <a:tc>
                  <a:txBody>
                    <a:bodyPr/>
                    <a:lstStyle/>
                    <a:p>
                      <a:pPr algn="ctr" rtl="0" fontAlgn="t"/>
                      <a:r>
                        <a:rPr lang="en-IE" sz="1100" b="1" i="0" u="none" strike="noStrike">
                          <a:solidFill>
                            <a:srgbClr val="000000"/>
                          </a:solidFill>
                          <a:effectLst/>
                          <a:latin typeface="+mn-lt"/>
                        </a:rPr>
                        <a:t>Pragmatists</a:t>
                      </a:r>
                    </a:p>
                  </a:txBody>
                  <a:tcPr marL="7621" marR="7621" marT="7621" marB="0" anchor="b">
                    <a:noFill/>
                  </a:tcPr>
                </a:tc>
                <a:extLst>
                  <a:ext uri="{0D108BD9-81ED-4DB2-BD59-A6C34878D82A}">
                    <a16:rowId xmlns:a16="http://schemas.microsoft.com/office/drawing/2014/main" val="53783692"/>
                  </a:ext>
                </a:extLst>
              </a:tr>
            </a:tbl>
          </a:graphicData>
        </a:graphic>
      </p:graphicFrame>
      <p:graphicFrame>
        <p:nvGraphicFramePr>
          <p:cNvPr id="23" name="Table 44">
            <a:extLst>
              <a:ext uri="{FF2B5EF4-FFF2-40B4-BE49-F238E27FC236}">
                <a16:creationId xmlns:a16="http://schemas.microsoft.com/office/drawing/2014/main" id="{107E512C-1D3A-B212-D55D-FE40F9A5BB38}"/>
              </a:ext>
            </a:extLst>
          </p:cNvPr>
          <p:cNvGraphicFramePr>
            <a:graphicFrameLocks noGrp="1"/>
          </p:cNvGraphicFramePr>
          <p:nvPr>
            <p:extLst>
              <p:ext uri="{D42A27DB-BD31-4B8C-83A1-F6EECF244321}">
                <p14:modId xmlns:p14="http://schemas.microsoft.com/office/powerpoint/2010/main" val="3575987681"/>
              </p:ext>
            </p:extLst>
          </p:nvPr>
        </p:nvGraphicFramePr>
        <p:xfrm>
          <a:off x="1453680" y="4635063"/>
          <a:ext cx="9112022" cy="1412748"/>
        </p:xfrm>
        <a:graphic>
          <a:graphicData uri="http://schemas.openxmlformats.org/drawingml/2006/table">
            <a:tbl>
              <a:tblPr>
                <a:tableStyleId>{5C22544A-7EE6-4342-B048-85BDC9FD1C3A}</a:tableStyleId>
              </a:tblPr>
              <a:tblGrid>
                <a:gridCol w="1864583">
                  <a:extLst>
                    <a:ext uri="{9D8B030D-6E8A-4147-A177-3AD203B41FA5}">
                      <a16:colId xmlns:a16="http://schemas.microsoft.com/office/drawing/2014/main" val="1015758193"/>
                    </a:ext>
                  </a:extLst>
                </a:gridCol>
                <a:gridCol w="857860">
                  <a:extLst>
                    <a:ext uri="{9D8B030D-6E8A-4147-A177-3AD203B41FA5}">
                      <a16:colId xmlns:a16="http://schemas.microsoft.com/office/drawing/2014/main" val="1024616161"/>
                    </a:ext>
                  </a:extLst>
                </a:gridCol>
                <a:gridCol w="912797">
                  <a:extLst>
                    <a:ext uri="{9D8B030D-6E8A-4147-A177-3AD203B41FA5}">
                      <a16:colId xmlns:a16="http://schemas.microsoft.com/office/drawing/2014/main" val="2294376527"/>
                    </a:ext>
                  </a:extLst>
                </a:gridCol>
                <a:gridCol w="912797">
                  <a:extLst>
                    <a:ext uri="{9D8B030D-6E8A-4147-A177-3AD203B41FA5}">
                      <a16:colId xmlns:a16="http://schemas.microsoft.com/office/drawing/2014/main" val="2263263436"/>
                    </a:ext>
                  </a:extLst>
                </a:gridCol>
                <a:gridCol w="912797">
                  <a:extLst>
                    <a:ext uri="{9D8B030D-6E8A-4147-A177-3AD203B41FA5}">
                      <a16:colId xmlns:a16="http://schemas.microsoft.com/office/drawing/2014/main" val="910871959"/>
                    </a:ext>
                  </a:extLst>
                </a:gridCol>
                <a:gridCol w="912797">
                  <a:extLst>
                    <a:ext uri="{9D8B030D-6E8A-4147-A177-3AD203B41FA5}">
                      <a16:colId xmlns:a16="http://schemas.microsoft.com/office/drawing/2014/main" val="720883665"/>
                    </a:ext>
                  </a:extLst>
                </a:gridCol>
                <a:gridCol w="912797">
                  <a:extLst>
                    <a:ext uri="{9D8B030D-6E8A-4147-A177-3AD203B41FA5}">
                      <a16:colId xmlns:a16="http://schemas.microsoft.com/office/drawing/2014/main" val="406975967"/>
                    </a:ext>
                  </a:extLst>
                </a:gridCol>
                <a:gridCol w="912797">
                  <a:extLst>
                    <a:ext uri="{9D8B030D-6E8A-4147-A177-3AD203B41FA5}">
                      <a16:colId xmlns:a16="http://schemas.microsoft.com/office/drawing/2014/main" val="2732683914"/>
                    </a:ext>
                  </a:extLst>
                </a:gridCol>
                <a:gridCol w="912797">
                  <a:extLst>
                    <a:ext uri="{9D8B030D-6E8A-4147-A177-3AD203B41FA5}">
                      <a16:colId xmlns:a16="http://schemas.microsoft.com/office/drawing/2014/main" val="2361654384"/>
                    </a:ext>
                  </a:extLst>
                </a:gridCol>
              </a:tblGrid>
              <a:tr h="14480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GB" sz="1050">
                          <a:latin typeface="+mn-lt"/>
                        </a:rPr>
                        <a:t>Net agree Mar 2026</a:t>
                      </a:r>
                      <a:endParaRPr lang="en-IE" sz="1050">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kern="1200">
                          <a:solidFill>
                            <a:schemeClr val="dk1"/>
                          </a:solidFill>
                          <a:latin typeface="+mn-lt"/>
                          <a:ea typeface="+mn-ea"/>
                          <a:cs typeface="+mn-cs"/>
                        </a:rPr>
                        <a:t>55</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kern="1200">
                          <a:solidFill>
                            <a:schemeClr val="dk1"/>
                          </a:solidFill>
                          <a:latin typeface="+mn-lt"/>
                          <a:ea typeface="+mn-ea"/>
                          <a:cs typeface="+mn-cs"/>
                        </a:rPr>
                        <a:t> </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kern="1200">
                          <a:solidFill>
                            <a:schemeClr val="dk1"/>
                          </a:solidFill>
                          <a:latin typeface="+mn-lt"/>
                          <a:ea typeface="+mn-ea"/>
                          <a:cs typeface="+mn-cs"/>
                        </a:rPr>
                        <a:t>67</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050" kern="1200">
                          <a:solidFill>
                            <a:schemeClr val="dk1"/>
                          </a:solidFill>
                          <a:latin typeface="+mn-lt"/>
                          <a:ea typeface="+mn-ea"/>
                          <a:cs typeface="+mn-cs"/>
                        </a:rPr>
                        <a:t>93</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050" kern="1200">
                          <a:solidFill>
                            <a:schemeClr val="dk1"/>
                          </a:solidFill>
                          <a:latin typeface="+mn-lt"/>
                          <a:ea typeface="+mn-ea"/>
                          <a:cs typeface="+mn-cs"/>
                        </a:rPr>
                        <a:t>8</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050" kern="1200">
                          <a:solidFill>
                            <a:schemeClr val="dk1"/>
                          </a:solidFill>
                          <a:latin typeface="+mn-lt"/>
                          <a:ea typeface="+mn-ea"/>
                          <a:cs typeface="+mn-cs"/>
                        </a:rPr>
                        <a:t>56</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kern="1200">
                          <a:solidFill>
                            <a:schemeClr val="dk1"/>
                          </a:solidFill>
                          <a:latin typeface="+mn-lt"/>
                          <a:ea typeface="+mn-ea"/>
                          <a:cs typeface="+mn-cs"/>
                        </a:rPr>
                        <a:t>68</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050" kern="1200">
                          <a:solidFill>
                            <a:schemeClr val="dk1"/>
                          </a:solidFill>
                          <a:latin typeface="+mn-lt"/>
                          <a:ea typeface="+mn-ea"/>
                          <a:cs typeface="+mn-cs"/>
                        </a:rPr>
                        <a:t>62</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FE5D8"/>
                    </a:solidFill>
                  </a:tcPr>
                </a:tc>
                <a:extLst>
                  <a:ext uri="{0D108BD9-81ED-4DB2-BD59-A6C34878D82A}">
                    <a16:rowId xmlns:a16="http://schemas.microsoft.com/office/drawing/2014/main" val="2820737190"/>
                  </a:ext>
                </a:extLst>
              </a:tr>
              <a:tr h="14480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050">
                          <a:latin typeface="+mn-lt"/>
                        </a:rPr>
                        <a:t>Net Agree Aug 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GB" sz="1050" kern="1200">
                          <a:solidFill>
                            <a:schemeClr val="dk1"/>
                          </a:solidFill>
                          <a:latin typeface="+mn-lt"/>
                          <a:ea typeface="+mn-ea"/>
                          <a:cs typeface="+mn-cs"/>
                        </a:rPr>
                        <a:t>5</a:t>
                      </a:r>
                      <a:r>
                        <a:rPr lang="en-IE" sz="1050" kern="1200">
                          <a:solidFill>
                            <a:schemeClr val="dk1"/>
                          </a:solidFill>
                          <a:latin typeface="+mn-lt"/>
                          <a:ea typeface="+mn-ea"/>
                          <a:cs typeface="+mn-cs"/>
                        </a:rPr>
                        <a:t>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050" kern="1200">
                        <a:solidFill>
                          <a:schemeClr val="dk1"/>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kern="1200">
                          <a:solidFill>
                            <a:schemeClr val="dk1"/>
                          </a:solidFill>
                          <a:latin typeface="+mn-lt"/>
                          <a:ea typeface="+mn-ea"/>
                          <a:cs typeface="+mn-cs"/>
                        </a:rPr>
                        <a:t>63</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050" kern="1200">
                          <a:solidFill>
                            <a:schemeClr val="dk1"/>
                          </a:solidFill>
                          <a:latin typeface="+mn-lt"/>
                          <a:ea typeface="+mn-ea"/>
                          <a:cs typeface="+mn-cs"/>
                        </a:rPr>
                        <a:t>92</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050" kern="1200">
                          <a:solidFill>
                            <a:schemeClr val="dk1"/>
                          </a:solidFill>
                          <a:latin typeface="+mn-lt"/>
                          <a:ea typeface="+mn-ea"/>
                          <a:cs typeface="+mn-cs"/>
                        </a:rPr>
                        <a:t>7</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buNone/>
                      </a:pPr>
                      <a:r>
                        <a:rPr lang="en-IE" sz="1050" kern="1200">
                          <a:solidFill>
                            <a:schemeClr val="dk1"/>
                          </a:solidFill>
                          <a:latin typeface="+mn-lt"/>
                          <a:ea typeface="+mn-ea"/>
                          <a:cs typeface="+mn-cs"/>
                        </a:rPr>
                        <a:t>55</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kern="1200">
                          <a:solidFill>
                            <a:schemeClr val="dk1"/>
                          </a:solidFill>
                          <a:latin typeface="+mn-lt"/>
                          <a:ea typeface="+mn-ea"/>
                          <a:cs typeface="+mn-cs"/>
                        </a:rPr>
                        <a:t>69</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buNone/>
                      </a:pPr>
                      <a:r>
                        <a:rPr lang="en-IE" sz="1050" kern="1200">
                          <a:solidFill>
                            <a:schemeClr val="dk1"/>
                          </a:solidFill>
                          <a:latin typeface="+mn-lt"/>
                          <a:ea typeface="+mn-ea"/>
                          <a:cs typeface="+mn-cs"/>
                        </a:rPr>
                        <a:t>64</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FE5D8"/>
                    </a:solidFill>
                  </a:tcPr>
                </a:tc>
                <a:extLst>
                  <a:ext uri="{0D108BD9-81ED-4DB2-BD59-A6C34878D82A}">
                    <a16:rowId xmlns:a16="http://schemas.microsoft.com/office/drawing/2014/main" val="2252303454"/>
                  </a:ext>
                </a:extLst>
              </a:tr>
              <a:tr h="14480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050">
                          <a:latin typeface="+mn-lt"/>
                        </a:rPr>
                        <a:t>Net Agree Aug 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IE" sz="1050">
                          <a:latin typeface="+mn-lt"/>
                        </a:rPr>
                        <a:t>54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05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GB" sz="1050" b="0" i="0" u="none" strike="noStrike">
                          <a:solidFill>
                            <a:srgbClr val="000000"/>
                          </a:solidFill>
                          <a:effectLst/>
                          <a:latin typeface="+mn-lt"/>
                        </a:rPr>
                        <a:t>63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GB" sz="1050" b="0" i="0" u="none" strike="noStrike">
                          <a:solidFill>
                            <a:srgbClr val="000000"/>
                          </a:solidFill>
                          <a:effectLst/>
                          <a:latin typeface="+mn-lt"/>
                        </a:rPr>
                        <a:t>85</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GB" sz="1050" b="0" i="0" u="none" strike="noStrike">
                          <a:solidFill>
                            <a:srgbClr val="000000"/>
                          </a:solidFill>
                          <a:effectLst/>
                          <a:latin typeface="+mn-lt"/>
                        </a:rPr>
                        <a:t>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GB" sz="1050" b="0" i="0" u="none" strike="noStrike">
                          <a:solidFill>
                            <a:srgbClr val="000000"/>
                          </a:solidFill>
                          <a:effectLst/>
                          <a:latin typeface="+mn-lt"/>
                        </a:rPr>
                        <a:t>54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GB" sz="1050" b="0" i="0" u="none" strike="noStrike">
                          <a:solidFill>
                            <a:srgbClr val="000000"/>
                          </a:solidFill>
                          <a:effectLst/>
                          <a:latin typeface="+mn-lt"/>
                        </a:rPr>
                        <a:t>67</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GB" sz="1050" b="0" i="0" u="none" strike="noStrike">
                          <a:solidFill>
                            <a:srgbClr val="000000"/>
                          </a:solidFill>
                          <a:effectLst/>
                          <a:latin typeface="+mn-lt"/>
                        </a:rPr>
                        <a:t>59</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4996662"/>
                  </a:ext>
                </a:extLst>
              </a:tr>
              <a:tr h="14480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IE" sz="1050">
                          <a:latin typeface="+mn-lt"/>
                        </a:rPr>
                        <a:t>Net Agree Nov 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050">
                          <a:latin typeface="+mn-lt"/>
                        </a:rPr>
                        <a:t>57</a:t>
                      </a:r>
                      <a:endParaRPr lang="en-IE" sz="105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05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0" i="0" u="none" strike="noStrike">
                          <a:solidFill>
                            <a:srgbClr val="000000"/>
                          </a:solidFill>
                          <a:effectLst/>
                          <a:latin typeface="+mn-lt"/>
                        </a:rPr>
                        <a:t>63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0" i="0" u="none" strike="noStrike">
                          <a:solidFill>
                            <a:srgbClr val="000000"/>
                          </a:solidFill>
                          <a:effectLst/>
                          <a:latin typeface="+mn-lt"/>
                        </a:rPr>
                        <a:t>90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0" i="0" u="none" strike="noStrike">
                          <a:solidFill>
                            <a:srgbClr val="000000"/>
                          </a:solidFill>
                          <a:effectLst/>
                          <a:latin typeface="+mn-lt"/>
                        </a:rPr>
                        <a:t>7</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050" b="0" i="0" u="none" strike="noStrike">
                          <a:solidFill>
                            <a:srgbClr val="000000"/>
                          </a:solidFill>
                          <a:effectLst/>
                          <a:latin typeface="+mn-lt"/>
                        </a:rPr>
                        <a:t>56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0" i="0" u="none" strike="noStrike">
                          <a:solidFill>
                            <a:srgbClr val="000000"/>
                          </a:solidFill>
                          <a:effectLst/>
                          <a:latin typeface="+mn-lt"/>
                        </a:rPr>
                        <a:t>70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0" i="0" u="none" strike="noStrike">
                          <a:solidFill>
                            <a:srgbClr val="000000"/>
                          </a:solidFill>
                          <a:effectLst/>
                          <a:latin typeface="+mn-lt"/>
                        </a:rPr>
                        <a:t>61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2734601"/>
                  </a:ext>
                </a:extLst>
              </a:tr>
              <a:tr h="144809">
                <a:tc>
                  <a:txBody>
                    <a:bodyPr/>
                    <a:lstStyle/>
                    <a:p>
                      <a:pPr algn="r">
                        <a:lnSpc>
                          <a:spcPct val="90000"/>
                        </a:lnSpc>
                      </a:pPr>
                      <a:r>
                        <a:rPr lang="en-IE" sz="1050">
                          <a:latin typeface="+mn-lt"/>
                        </a:rPr>
                        <a:t>Net Agree Nov 2022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IE" sz="1050">
                          <a:latin typeface="+mn-lt"/>
                        </a:rPr>
                        <a:t>57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05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0" i="0" u="none" strike="noStrike">
                          <a:solidFill>
                            <a:srgbClr val="000000"/>
                          </a:solidFill>
                          <a:effectLst/>
                          <a:latin typeface="+mn-lt"/>
                        </a:rPr>
                        <a:t>67</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0" i="0" u="none" strike="noStrike">
                          <a:solidFill>
                            <a:srgbClr val="000000"/>
                          </a:solidFill>
                          <a:effectLst/>
                          <a:latin typeface="+mn-lt"/>
                        </a:rPr>
                        <a:t>89</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0" i="0" u="none" strike="noStrike">
                          <a:solidFill>
                            <a:srgbClr val="000000"/>
                          </a:solidFill>
                          <a:effectLst/>
                          <a:latin typeface="+mn-lt"/>
                        </a:rPr>
                        <a:t>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050" b="0" i="0" u="none" strike="noStrike">
                          <a:solidFill>
                            <a:srgbClr val="000000"/>
                          </a:solidFill>
                          <a:effectLst/>
                          <a:latin typeface="+mn-lt"/>
                        </a:rPr>
                        <a:t>53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0" i="0" u="none" strike="noStrike">
                          <a:solidFill>
                            <a:srgbClr val="000000"/>
                          </a:solidFill>
                          <a:effectLst/>
                          <a:latin typeface="+mn-lt"/>
                        </a:rPr>
                        <a:t>67</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0" i="0" u="none" strike="noStrike">
                          <a:solidFill>
                            <a:srgbClr val="000000"/>
                          </a:solidFill>
                          <a:effectLst/>
                          <a:latin typeface="+mn-lt"/>
                        </a:rPr>
                        <a:t>60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992790"/>
                  </a:ext>
                </a:extLst>
              </a:tr>
              <a:tr h="144809">
                <a:tc>
                  <a:txBody>
                    <a:bodyPr/>
                    <a:lstStyle/>
                    <a:p>
                      <a:pPr algn="r">
                        <a:lnSpc>
                          <a:spcPct val="90000"/>
                        </a:lnSpc>
                      </a:pPr>
                      <a:r>
                        <a:rPr lang="en-IE" sz="1050">
                          <a:latin typeface="+mn-lt"/>
                        </a:rPr>
                        <a:t>Net agree Dec  2021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IE" sz="1050">
                          <a:latin typeface="+mn-lt"/>
                        </a:rPr>
                        <a:t>62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IE" sz="1050">
                        <a:latin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0" i="0" u="none" strike="noStrike">
                          <a:solidFill>
                            <a:srgbClr val="000000"/>
                          </a:solidFill>
                          <a:effectLst/>
                          <a:latin typeface="+mn-lt"/>
                        </a:rPr>
                        <a:t>71</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0" i="0" u="none" strike="noStrike">
                          <a:solidFill>
                            <a:srgbClr val="000000"/>
                          </a:solidFill>
                          <a:effectLst/>
                          <a:latin typeface="+mn-lt"/>
                        </a:rPr>
                        <a:t>88</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0" i="0" u="none" strike="noStrike">
                          <a:solidFill>
                            <a:srgbClr val="000000"/>
                          </a:solidFill>
                          <a:effectLst/>
                          <a:latin typeface="+mn-lt"/>
                        </a:rPr>
                        <a:t>8</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lnSpc>
                          <a:spcPct val="90000"/>
                        </a:lnSpc>
                      </a:pPr>
                      <a:r>
                        <a:rPr lang="en-IE" sz="1050" b="0" i="0" u="none" strike="noStrike">
                          <a:solidFill>
                            <a:srgbClr val="000000"/>
                          </a:solidFill>
                          <a:effectLst/>
                          <a:latin typeface="+mn-lt"/>
                        </a:rPr>
                        <a:t>59</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lnSpc>
                          <a:spcPct val="90000"/>
                        </a:lnSpc>
                      </a:pPr>
                      <a:r>
                        <a:rPr lang="en-IE" sz="1050" b="0" i="0" u="none" strike="noStrike">
                          <a:solidFill>
                            <a:srgbClr val="000000"/>
                          </a:solidFill>
                          <a:effectLst/>
                          <a:latin typeface="+mn-lt"/>
                        </a:rPr>
                        <a:t>73</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fontAlgn="t">
                        <a:lnSpc>
                          <a:spcPct val="90000"/>
                        </a:lnSpc>
                      </a:pPr>
                      <a:r>
                        <a:rPr lang="en-IE" sz="1050" b="0" i="0" u="none" strike="noStrike">
                          <a:solidFill>
                            <a:srgbClr val="000000"/>
                          </a:solidFill>
                          <a:effectLst/>
                          <a:latin typeface="+mn-lt"/>
                        </a:rPr>
                        <a:t>64</a:t>
                      </a:r>
                    </a:p>
                  </a:txBody>
                  <a:tcPr marL="9525" marR="9525" marT="952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9302925"/>
                  </a:ext>
                </a:extLst>
              </a:tr>
            </a:tbl>
          </a:graphicData>
        </a:graphic>
      </p:graphicFrame>
      <p:sp>
        <p:nvSpPr>
          <p:cNvPr id="11" name="Text Placeholder 2">
            <a:extLst>
              <a:ext uri="{FF2B5EF4-FFF2-40B4-BE49-F238E27FC236}">
                <a16:creationId xmlns:a16="http://schemas.microsoft.com/office/drawing/2014/main" id="{60186EE1-EF30-3909-6168-0336E9745F75}"/>
              </a:ext>
            </a:extLst>
          </p:cNvPr>
          <p:cNvSpPr txBox="1">
            <a:spLocks/>
          </p:cNvSpPr>
          <p:nvPr/>
        </p:nvSpPr>
        <p:spPr>
          <a:xfrm>
            <a:off x="231307" y="810189"/>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grpSp>
        <p:nvGrpSpPr>
          <p:cNvPr id="8" name="Group 7">
            <a:extLst>
              <a:ext uri="{FF2B5EF4-FFF2-40B4-BE49-F238E27FC236}">
                <a16:creationId xmlns:a16="http://schemas.microsoft.com/office/drawing/2014/main" id="{82E4DE13-4913-976E-5CB4-E331981DAC0C}"/>
              </a:ext>
            </a:extLst>
          </p:cNvPr>
          <p:cNvGrpSpPr/>
          <p:nvPr/>
        </p:nvGrpSpPr>
        <p:grpSpPr>
          <a:xfrm>
            <a:off x="9578447" y="755940"/>
            <a:ext cx="2359232" cy="456557"/>
            <a:chOff x="9641528" y="618763"/>
            <a:chExt cx="2436173" cy="595502"/>
          </a:xfrm>
        </p:grpSpPr>
        <p:sp>
          <p:nvSpPr>
            <p:cNvPr id="9" name="Rectangle 8">
              <a:extLst>
                <a:ext uri="{FF2B5EF4-FFF2-40B4-BE49-F238E27FC236}">
                  <a16:creationId xmlns:a16="http://schemas.microsoft.com/office/drawing/2014/main" id="{9A069091-1872-D412-1D09-082ED7C4F788}"/>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2" name="TextBox 11">
              <a:extLst>
                <a:ext uri="{FF2B5EF4-FFF2-40B4-BE49-F238E27FC236}">
                  <a16:creationId xmlns:a16="http://schemas.microsoft.com/office/drawing/2014/main" id="{EAFE347F-0F62-920A-602E-23594921DE62}"/>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3" name="Rectangle 12">
              <a:extLst>
                <a:ext uri="{FF2B5EF4-FFF2-40B4-BE49-F238E27FC236}">
                  <a16:creationId xmlns:a16="http://schemas.microsoft.com/office/drawing/2014/main" id="{19AB13CB-8988-75B5-3555-42C1105429DB}"/>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4" name="TextBox 13">
              <a:extLst>
                <a:ext uri="{FF2B5EF4-FFF2-40B4-BE49-F238E27FC236}">
                  <a16:creationId xmlns:a16="http://schemas.microsoft.com/office/drawing/2014/main" id="{4A97B699-9BB4-26A6-E7ED-AC45B4CAB605}"/>
                </a:ext>
              </a:extLst>
            </p:cNvPr>
            <p:cNvSpPr txBox="1"/>
            <p:nvPr/>
          </p:nvSpPr>
          <p:spPr>
            <a:xfrm>
              <a:off x="10026209" y="893111"/>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spTree>
    <p:extLst>
      <p:ext uri="{BB962C8B-B14F-4D97-AF65-F5344CB8AC3E}">
        <p14:creationId xmlns:p14="http://schemas.microsoft.com/office/powerpoint/2010/main" val="114941764"/>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720045C-44FB-7DA2-37FB-8DC8261C0AC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09915" y="241813"/>
            <a:ext cx="11285432" cy="715669"/>
          </a:xfrm>
        </p:spPr>
        <p:txBody>
          <a:bodyPr lIns="0" tIns="45720" rIns="91440" bIns="45720" anchor="t">
            <a:normAutofit fontScale="90000"/>
          </a:bodyPr>
          <a:lstStyle/>
          <a:p>
            <a:r>
              <a:rPr lang="en-US">
                <a:solidFill>
                  <a:srgbClr val="00000C"/>
                </a:solidFill>
              </a:rPr>
              <a:t>Just under 3 in 4 people agree that ODA can help bring about positive change for those living in developing countries </a:t>
            </a:r>
            <a:endParaRPr lang="en-IE">
              <a:solidFill>
                <a:srgbClr val="00000C"/>
              </a:solidFill>
            </a:endParaRPr>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09915" y="957482"/>
            <a:ext cx="11285432" cy="474880"/>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Year-on-year we are seeing steady, slight declines in agreement since the peaks of November 2023. Those over 65 continue to hold a stronger view</a:t>
            </a:r>
            <a:r>
              <a:rPr lang="en-US" sz="1400">
                <a:latin typeface="Barlow" panose="00000500000000000000" pitchFamily="2" charset="0"/>
                <a:cs typeface="Arial" panose="020B0604020202020204" pitchFamily="34" charset="0"/>
              </a:rPr>
              <a:t> that</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 overseas development aid is bringing about positive change. </a:t>
            </a:r>
          </a:p>
        </p:txBody>
      </p:sp>
      <p:graphicFrame>
        <p:nvGraphicFramePr>
          <p:cNvPr id="35" name="Table 34">
            <a:extLst>
              <a:ext uri="{FF2B5EF4-FFF2-40B4-BE49-F238E27FC236}">
                <a16:creationId xmlns:a16="http://schemas.microsoft.com/office/drawing/2014/main" id="{6AAB9F73-642A-4CBF-A3E0-D577F4A44375}"/>
              </a:ext>
            </a:extLst>
          </p:cNvPr>
          <p:cNvGraphicFramePr>
            <a:graphicFrameLocks noGrp="1"/>
          </p:cNvGraphicFramePr>
          <p:nvPr>
            <p:extLst>
              <p:ext uri="{D42A27DB-BD31-4B8C-83A1-F6EECF244321}">
                <p14:modId xmlns:p14="http://schemas.microsoft.com/office/powerpoint/2010/main" val="239298677"/>
              </p:ext>
            </p:extLst>
          </p:nvPr>
        </p:nvGraphicFramePr>
        <p:xfrm>
          <a:off x="-110970" y="2462232"/>
          <a:ext cx="1904715" cy="2810676"/>
        </p:xfrm>
        <a:graphic>
          <a:graphicData uri="http://schemas.openxmlformats.org/drawingml/2006/table">
            <a:tbl>
              <a:tblPr>
                <a:tableStyleId>{5C22544A-7EE6-4342-B048-85BDC9FD1C3A}</a:tableStyleId>
              </a:tblPr>
              <a:tblGrid>
                <a:gridCol w="1904715">
                  <a:extLst>
                    <a:ext uri="{9D8B030D-6E8A-4147-A177-3AD203B41FA5}">
                      <a16:colId xmlns:a16="http://schemas.microsoft.com/office/drawing/2014/main" val="2192328915"/>
                    </a:ext>
                  </a:extLst>
                </a:gridCol>
              </a:tblGrid>
              <a:tr h="1262900">
                <a:tc>
                  <a:txBody>
                    <a:bodyPr/>
                    <a:lstStyle/>
                    <a:p>
                      <a:pPr algn="r" fontAlgn="t"/>
                      <a:r>
                        <a:rPr lang="en-IE" sz="1200" b="0" i="0" u="none" strike="noStrike">
                          <a:solidFill>
                            <a:srgbClr val="000000"/>
                          </a:solidFill>
                          <a:effectLst/>
                          <a:latin typeface="+mn-lt"/>
                        </a:rPr>
                        <a:t>Strongly agree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970561">
                <a:tc>
                  <a:txBody>
                    <a:bodyPr/>
                    <a:lstStyle/>
                    <a:p>
                      <a:pPr algn="r" fontAlgn="t"/>
                      <a:r>
                        <a:rPr lang="en-IE" sz="1200" b="0" i="0" u="none" strike="noStrike">
                          <a:solidFill>
                            <a:srgbClr val="000000"/>
                          </a:solidFill>
                          <a:effectLst/>
                          <a:latin typeface="+mn-lt"/>
                        </a:rPr>
                        <a:t>Agree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181531">
                <a:tc>
                  <a:txBody>
                    <a:bodyPr/>
                    <a:lstStyle/>
                    <a:p>
                      <a:pPr algn="r" fontAlgn="t"/>
                      <a:r>
                        <a:rPr lang="en-IE" sz="1200" b="0" i="0" u="none" strike="noStrike">
                          <a:solidFill>
                            <a:srgbClr val="000000"/>
                          </a:solidFill>
                          <a:effectLst/>
                          <a:latin typeface="+mn-lt"/>
                        </a:rPr>
                        <a:t>Neither agree nor disagree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189918">
                <a:tc>
                  <a:txBody>
                    <a:bodyPr/>
                    <a:lstStyle/>
                    <a:p>
                      <a:pPr algn="r" fontAlgn="t"/>
                      <a:r>
                        <a:rPr lang="en-IE" sz="1200" b="0" i="0" u="none" strike="noStrike">
                          <a:solidFill>
                            <a:srgbClr val="000000"/>
                          </a:solidFill>
                          <a:effectLst/>
                          <a:latin typeface="+mn-lt"/>
                        </a:rPr>
                        <a:t>Disagree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181531">
                <a:tc>
                  <a:txBody>
                    <a:bodyPr/>
                    <a:lstStyle/>
                    <a:p>
                      <a:pPr algn="r" fontAlgn="t"/>
                      <a:r>
                        <a:rPr lang="en-IE" sz="1200" b="0" i="0" u="none" strike="noStrike">
                          <a:solidFill>
                            <a:srgbClr val="000000"/>
                          </a:solidFill>
                          <a:effectLst/>
                          <a:latin typeface="+mn-lt"/>
                        </a:rPr>
                        <a:t>Strongly disagree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sp>
        <p:nvSpPr>
          <p:cNvPr id="15" name="TextBox 14">
            <a:extLst>
              <a:ext uri="{FF2B5EF4-FFF2-40B4-BE49-F238E27FC236}">
                <a16:creationId xmlns:a16="http://schemas.microsoft.com/office/drawing/2014/main" id="{CA32E39D-D033-1E08-7219-2843B06677C4}"/>
              </a:ext>
            </a:extLst>
          </p:cNvPr>
          <p:cNvSpPr txBox="1"/>
          <p:nvPr/>
        </p:nvSpPr>
        <p:spPr>
          <a:xfrm>
            <a:off x="5912723" y="4894168"/>
            <a:ext cx="1090001" cy="430887"/>
          </a:xfrm>
          <a:prstGeom prst="rect">
            <a:avLst/>
          </a:prstGeom>
          <a:noFill/>
        </p:spPr>
        <p:txBody>
          <a:bodyPr wrap="square">
            <a:spAutoFit/>
          </a:bodyPr>
          <a:lstStyle/>
          <a:p>
            <a:r>
              <a:rPr lang="en-IE" sz="1050" b="1" i="0" u="none" strike="noStrike">
                <a:solidFill>
                  <a:srgbClr val="000000"/>
                </a:solidFill>
                <a:effectLst/>
              </a:rPr>
              <a:t>NET Disagree</a:t>
            </a:r>
          </a:p>
          <a:p>
            <a:r>
              <a:rPr lang="en-IE" sz="1050" b="1"/>
              <a:t>6</a:t>
            </a:r>
            <a:r>
              <a:rPr lang="en-IE" sz="1050" b="1" i="0" u="none" strike="noStrike">
                <a:solidFill>
                  <a:srgbClr val="000000"/>
                </a:solidFill>
                <a:effectLst/>
              </a:rPr>
              <a:t>%</a:t>
            </a:r>
            <a:r>
              <a:rPr lang="en-IE" sz="1050" b="1"/>
              <a:t> </a:t>
            </a:r>
          </a:p>
        </p:txBody>
      </p:sp>
      <p:graphicFrame>
        <p:nvGraphicFramePr>
          <p:cNvPr id="4" name="Chart 3">
            <a:extLst>
              <a:ext uri="{FF2B5EF4-FFF2-40B4-BE49-F238E27FC236}">
                <a16:creationId xmlns:a16="http://schemas.microsoft.com/office/drawing/2014/main" id="{A05FFF52-757F-CC16-DBB8-D18012409A76}"/>
              </a:ext>
            </a:extLst>
          </p:cNvPr>
          <p:cNvGraphicFramePr/>
          <p:nvPr>
            <p:extLst>
              <p:ext uri="{D42A27DB-BD31-4B8C-83A1-F6EECF244321}">
                <p14:modId xmlns:p14="http://schemas.microsoft.com/office/powerpoint/2010/main" val="2273449256"/>
              </p:ext>
            </p:extLst>
          </p:nvPr>
        </p:nvGraphicFramePr>
        <p:xfrm>
          <a:off x="1345031" y="2043362"/>
          <a:ext cx="10005564" cy="37424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E593E8EC-4E4B-40F0-88FE-690F8D1BD37D}"/>
              </a:ext>
            </a:extLst>
          </p:cNvPr>
          <p:cNvSpPr txBox="1"/>
          <p:nvPr/>
        </p:nvSpPr>
        <p:spPr>
          <a:xfrm>
            <a:off x="2609485" y="2896084"/>
            <a:ext cx="1250765" cy="430887"/>
          </a:xfrm>
          <a:prstGeom prst="rect">
            <a:avLst/>
          </a:prstGeom>
          <a:noFill/>
        </p:spPr>
        <p:txBody>
          <a:bodyPr wrap="square">
            <a:spAutoFit/>
          </a:bodyPr>
          <a:lstStyle/>
          <a:p>
            <a:r>
              <a:rPr lang="en-IE" sz="1100" b="1" i="0" u="none" strike="noStrike">
                <a:solidFill>
                  <a:srgbClr val="000000"/>
                </a:solidFill>
                <a:effectLst/>
                <a:latin typeface="Barlow" panose="00000500000000000000" pitchFamily="2" charset="0"/>
              </a:rPr>
              <a:t>NET (Agree)</a:t>
            </a:r>
            <a:r>
              <a:rPr lang="en-IE" sz="1100"/>
              <a:t> </a:t>
            </a:r>
          </a:p>
          <a:p>
            <a:r>
              <a:rPr lang="en-IE" sz="1100" b="1">
                <a:solidFill>
                  <a:srgbClr val="000000"/>
                </a:solidFill>
                <a:latin typeface="Barlow" panose="00000500000000000000" pitchFamily="2" charset="0"/>
              </a:rPr>
              <a:t>77</a:t>
            </a:r>
            <a:r>
              <a:rPr lang="en-IE" sz="1100" b="1" i="0" u="none" strike="noStrike">
                <a:solidFill>
                  <a:srgbClr val="000000"/>
                </a:solidFill>
                <a:effectLst/>
                <a:latin typeface="Barlow" panose="00000500000000000000" pitchFamily="2" charset="0"/>
              </a:rPr>
              <a:t>%</a:t>
            </a:r>
            <a:r>
              <a:rPr lang="en-IE" sz="1100"/>
              <a:t> </a:t>
            </a:r>
          </a:p>
        </p:txBody>
      </p:sp>
      <p:sp>
        <p:nvSpPr>
          <p:cNvPr id="20" name="TextBox 19">
            <a:extLst>
              <a:ext uri="{FF2B5EF4-FFF2-40B4-BE49-F238E27FC236}">
                <a16:creationId xmlns:a16="http://schemas.microsoft.com/office/drawing/2014/main" id="{8E9ADBF2-EF22-4696-BC8A-80C258A57283}"/>
              </a:ext>
            </a:extLst>
          </p:cNvPr>
          <p:cNvSpPr txBox="1"/>
          <p:nvPr/>
        </p:nvSpPr>
        <p:spPr>
          <a:xfrm>
            <a:off x="2594681" y="4894168"/>
            <a:ext cx="1959336" cy="430887"/>
          </a:xfrm>
          <a:prstGeom prst="rect">
            <a:avLst/>
          </a:prstGeom>
          <a:noFill/>
        </p:spPr>
        <p:txBody>
          <a:bodyPr wrap="square">
            <a:spAutoFit/>
          </a:bodyPr>
          <a:lstStyle/>
          <a:p>
            <a:r>
              <a:rPr lang="en-IE" sz="1050" b="1" i="0" u="none" strike="noStrike">
                <a:solidFill>
                  <a:srgbClr val="000000"/>
                </a:solidFill>
                <a:effectLst/>
              </a:rPr>
              <a:t>NET Disagree</a:t>
            </a:r>
          </a:p>
          <a:p>
            <a:r>
              <a:rPr lang="en-IE" sz="1050"/>
              <a:t>6</a:t>
            </a:r>
            <a:r>
              <a:rPr lang="en-IE" sz="1050" b="1" i="0" u="none" strike="noStrike">
                <a:solidFill>
                  <a:srgbClr val="000000"/>
                </a:solidFill>
                <a:effectLst/>
              </a:rPr>
              <a:t>%</a:t>
            </a:r>
            <a:r>
              <a:rPr lang="en-IE" sz="1050"/>
              <a:t> </a:t>
            </a:r>
          </a:p>
        </p:txBody>
      </p:sp>
      <p:sp>
        <p:nvSpPr>
          <p:cNvPr id="27" name="TextBox 26">
            <a:extLst>
              <a:ext uri="{FF2B5EF4-FFF2-40B4-BE49-F238E27FC236}">
                <a16:creationId xmlns:a16="http://schemas.microsoft.com/office/drawing/2014/main" id="{25D71704-BD91-4329-81B9-2EF481FB26CC}"/>
              </a:ext>
            </a:extLst>
          </p:cNvPr>
          <p:cNvSpPr txBox="1"/>
          <p:nvPr/>
        </p:nvSpPr>
        <p:spPr>
          <a:xfrm>
            <a:off x="2632350" y="3467481"/>
            <a:ext cx="1033266" cy="577081"/>
          </a:xfrm>
          <a:prstGeom prst="rect">
            <a:avLst/>
          </a:prstGeom>
          <a:noFill/>
        </p:spPr>
        <p:txBody>
          <a:bodyPr wrap="square" rtlCol="0">
            <a:spAutoFit/>
          </a:bodyPr>
          <a:lstStyle/>
          <a:p>
            <a:r>
              <a:rPr lang="en-IE" sz="1050" i="1"/>
              <a:t>81% for females</a:t>
            </a:r>
          </a:p>
          <a:p>
            <a:r>
              <a:rPr lang="en-IE" sz="1050" i="1"/>
              <a:t>81% for ABC1F</a:t>
            </a:r>
          </a:p>
        </p:txBody>
      </p:sp>
      <p:sp>
        <p:nvSpPr>
          <p:cNvPr id="6" name="TextBox 5">
            <a:extLst>
              <a:ext uri="{FF2B5EF4-FFF2-40B4-BE49-F238E27FC236}">
                <a16:creationId xmlns:a16="http://schemas.microsoft.com/office/drawing/2014/main" id="{982845A5-9EBF-C566-1371-7F1978DAC96F}"/>
              </a:ext>
            </a:extLst>
          </p:cNvPr>
          <p:cNvSpPr txBox="1"/>
          <p:nvPr/>
        </p:nvSpPr>
        <p:spPr>
          <a:xfrm>
            <a:off x="4268806" y="2896084"/>
            <a:ext cx="1505069" cy="430887"/>
          </a:xfrm>
          <a:prstGeom prst="rect">
            <a:avLst/>
          </a:prstGeom>
          <a:noFill/>
        </p:spPr>
        <p:txBody>
          <a:bodyPr wrap="square">
            <a:spAutoFit/>
          </a:bodyPr>
          <a:lstStyle/>
          <a:p>
            <a:r>
              <a:rPr lang="en-IE" sz="1100" b="1" i="0" u="none" strike="noStrike">
                <a:solidFill>
                  <a:srgbClr val="000000"/>
                </a:solidFill>
                <a:effectLst/>
                <a:latin typeface="Barlow" panose="00000500000000000000" pitchFamily="2" charset="0"/>
              </a:rPr>
              <a:t>NET (Agree)</a:t>
            </a:r>
            <a:r>
              <a:rPr lang="en-IE" sz="1100"/>
              <a:t> </a:t>
            </a:r>
          </a:p>
          <a:p>
            <a:r>
              <a:rPr lang="en-IE" sz="1100" b="1">
                <a:latin typeface="Barlow" panose="00000500000000000000" pitchFamily="2" charset="0"/>
                <a:ea typeface="Tahoma" panose="020B0604030504040204" pitchFamily="34" charset="0"/>
                <a:cs typeface="Arial" panose="020B0604020202020204" pitchFamily="34" charset="0"/>
              </a:rPr>
              <a:t>7</a:t>
            </a:r>
            <a:r>
              <a:rPr lang="en-IE" sz="1100" b="1">
                <a:solidFill>
                  <a:srgbClr val="000000"/>
                </a:solidFill>
                <a:latin typeface="Barlow" panose="00000500000000000000" pitchFamily="2" charset="0"/>
                <a:ea typeface="Tahoma" panose="020B0604030504040204" pitchFamily="34" charset="0"/>
                <a:cs typeface="Arial" panose="020B0604020202020204" pitchFamily="34" charset="0"/>
              </a:rPr>
              <a:t>5</a:t>
            </a:r>
            <a:r>
              <a:rPr lang="en-IE" sz="1100" b="1" i="0" u="none" strike="noStrike">
                <a:solidFill>
                  <a:srgbClr val="000000"/>
                </a:solidFill>
                <a:effectLst/>
                <a:latin typeface="Barlow" panose="00000500000000000000" pitchFamily="2" charset="0"/>
                <a:ea typeface="Tahoma" panose="020B0604030504040204" pitchFamily="34" charset="0"/>
                <a:cs typeface="Arial" panose="020B0604020202020204" pitchFamily="34" charset="0"/>
              </a:rPr>
              <a:t>%</a:t>
            </a:r>
            <a:r>
              <a:rPr lang="en-IE" sz="1100"/>
              <a:t> </a:t>
            </a:r>
          </a:p>
        </p:txBody>
      </p:sp>
      <p:sp>
        <p:nvSpPr>
          <p:cNvPr id="28" name="TextBox 27">
            <a:extLst>
              <a:ext uri="{FF2B5EF4-FFF2-40B4-BE49-F238E27FC236}">
                <a16:creationId xmlns:a16="http://schemas.microsoft.com/office/drawing/2014/main" id="{00CBC3E9-C2FE-57EE-9F35-E8EF6F0C9513}"/>
              </a:ext>
            </a:extLst>
          </p:cNvPr>
          <p:cNvSpPr txBox="1"/>
          <p:nvPr/>
        </p:nvSpPr>
        <p:spPr>
          <a:xfrm>
            <a:off x="4265966" y="3471610"/>
            <a:ext cx="1164101" cy="430887"/>
          </a:xfrm>
          <a:prstGeom prst="rect">
            <a:avLst/>
          </a:prstGeom>
          <a:noFill/>
        </p:spPr>
        <p:txBody>
          <a:bodyPr wrap="none" rtlCol="0">
            <a:spAutoFit/>
          </a:bodyPr>
          <a:lstStyle/>
          <a:p>
            <a:r>
              <a:rPr lang="en-IE" sz="1050" i="1"/>
              <a:t>84% for 65+</a:t>
            </a:r>
          </a:p>
          <a:p>
            <a:r>
              <a:rPr lang="en-IE" sz="1050" i="1"/>
              <a:t>78% for ABC1F</a:t>
            </a:r>
          </a:p>
        </p:txBody>
      </p:sp>
      <p:sp>
        <p:nvSpPr>
          <p:cNvPr id="12" name="TextBox 11">
            <a:extLst>
              <a:ext uri="{FF2B5EF4-FFF2-40B4-BE49-F238E27FC236}">
                <a16:creationId xmlns:a16="http://schemas.microsoft.com/office/drawing/2014/main" id="{9536812F-C378-2F43-0F91-8E2367F05928}"/>
              </a:ext>
            </a:extLst>
          </p:cNvPr>
          <p:cNvSpPr txBox="1"/>
          <p:nvPr/>
        </p:nvSpPr>
        <p:spPr>
          <a:xfrm>
            <a:off x="5872231" y="2896084"/>
            <a:ext cx="1505069" cy="430887"/>
          </a:xfrm>
          <a:prstGeom prst="rect">
            <a:avLst/>
          </a:prstGeom>
          <a:noFill/>
        </p:spPr>
        <p:txBody>
          <a:bodyPr wrap="square">
            <a:spAutoFit/>
          </a:bodyPr>
          <a:lstStyle/>
          <a:p>
            <a:r>
              <a:rPr lang="en-IE" sz="1100" b="1" i="0" u="none" strike="noStrike">
                <a:solidFill>
                  <a:srgbClr val="000000"/>
                </a:solidFill>
                <a:effectLst/>
                <a:latin typeface="Barlow" panose="00000500000000000000" pitchFamily="2" charset="0"/>
              </a:rPr>
              <a:t>NET (Agree)</a:t>
            </a:r>
            <a:r>
              <a:rPr lang="en-IE" sz="1100"/>
              <a:t> </a:t>
            </a:r>
          </a:p>
          <a:p>
            <a:r>
              <a:rPr lang="en-IE" sz="1100" b="1">
                <a:latin typeface="Barlow" panose="00000500000000000000" pitchFamily="2" charset="0"/>
                <a:ea typeface="Tahoma" panose="020B0604030504040204" pitchFamily="34" charset="0"/>
                <a:cs typeface="Arial" panose="020B0604020202020204" pitchFamily="34" charset="0"/>
              </a:rPr>
              <a:t>77</a:t>
            </a:r>
            <a:r>
              <a:rPr lang="en-IE" sz="1100" b="1" i="0" u="none" strike="noStrike">
                <a:solidFill>
                  <a:srgbClr val="000000"/>
                </a:solidFill>
                <a:effectLst/>
                <a:latin typeface="Barlow" panose="00000500000000000000" pitchFamily="2" charset="0"/>
                <a:ea typeface="Tahoma" panose="020B0604030504040204" pitchFamily="34" charset="0"/>
                <a:cs typeface="Arial" panose="020B0604020202020204" pitchFamily="34" charset="0"/>
              </a:rPr>
              <a:t>%</a:t>
            </a:r>
            <a:r>
              <a:rPr lang="en-IE" sz="1100"/>
              <a:t> </a:t>
            </a:r>
          </a:p>
        </p:txBody>
      </p:sp>
      <p:sp>
        <p:nvSpPr>
          <p:cNvPr id="23" name="TextBox 22">
            <a:extLst>
              <a:ext uri="{FF2B5EF4-FFF2-40B4-BE49-F238E27FC236}">
                <a16:creationId xmlns:a16="http://schemas.microsoft.com/office/drawing/2014/main" id="{B2611212-25F2-8B50-36E5-816C350FF1D2}"/>
              </a:ext>
            </a:extLst>
          </p:cNvPr>
          <p:cNvSpPr txBox="1"/>
          <p:nvPr/>
        </p:nvSpPr>
        <p:spPr>
          <a:xfrm>
            <a:off x="5838623" y="3471610"/>
            <a:ext cx="1164101" cy="430887"/>
          </a:xfrm>
          <a:prstGeom prst="rect">
            <a:avLst/>
          </a:prstGeom>
          <a:noFill/>
        </p:spPr>
        <p:txBody>
          <a:bodyPr wrap="none" rtlCol="0">
            <a:spAutoFit/>
          </a:bodyPr>
          <a:lstStyle/>
          <a:p>
            <a:r>
              <a:rPr lang="en-IE" sz="1050" i="1"/>
              <a:t>83% for 65+</a:t>
            </a:r>
          </a:p>
          <a:p>
            <a:r>
              <a:rPr lang="en-IE" sz="1050" i="1"/>
              <a:t>80% for ABC1F</a:t>
            </a:r>
          </a:p>
        </p:txBody>
      </p:sp>
      <p:sp>
        <p:nvSpPr>
          <p:cNvPr id="17" name="TextBox 16">
            <a:extLst>
              <a:ext uri="{FF2B5EF4-FFF2-40B4-BE49-F238E27FC236}">
                <a16:creationId xmlns:a16="http://schemas.microsoft.com/office/drawing/2014/main" id="{E720F042-A925-3747-2A98-E0230748CFB6}"/>
              </a:ext>
            </a:extLst>
          </p:cNvPr>
          <p:cNvSpPr txBox="1"/>
          <p:nvPr/>
        </p:nvSpPr>
        <p:spPr>
          <a:xfrm>
            <a:off x="7495314" y="2896084"/>
            <a:ext cx="1505069" cy="430887"/>
          </a:xfrm>
          <a:prstGeom prst="rect">
            <a:avLst/>
          </a:prstGeom>
          <a:noFill/>
        </p:spPr>
        <p:txBody>
          <a:bodyPr wrap="square">
            <a:spAutoFit/>
          </a:bodyPr>
          <a:lstStyle/>
          <a:p>
            <a:r>
              <a:rPr lang="en-IE" sz="1100" b="1" i="0" u="none" strike="noStrike">
                <a:solidFill>
                  <a:srgbClr val="000000"/>
                </a:solidFill>
                <a:effectLst/>
                <a:latin typeface="Barlow" panose="00000500000000000000" pitchFamily="2" charset="0"/>
              </a:rPr>
              <a:t>NET (Agree)</a:t>
            </a:r>
            <a:r>
              <a:rPr lang="en-IE" sz="1100"/>
              <a:t> </a:t>
            </a:r>
          </a:p>
          <a:p>
            <a:r>
              <a:rPr lang="en-IE" sz="1100" b="1">
                <a:latin typeface="Barlow" panose="00000500000000000000" pitchFamily="2" charset="0"/>
                <a:ea typeface="Tahoma" panose="020B0604030504040204" pitchFamily="34" charset="0"/>
                <a:cs typeface="Arial" panose="020B0604020202020204" pitchFamily="34" charset="0"/>
              </a:rPr>
              <a:t>75</a:t>
            </a:r>
            <a:r>
              <a:rPr lang="en-IE" sz="1100" b="1" i="0" u="none" strike="noStrike">
                <a:solidFill>
                  <a:srgbClr val="000000"/>
                </a:solidFill>
                <a:effectLst/>
                <a:latin typeface="Barlow" panose="00000500000000000000" pitchFamily="2" charset="0"/>
                <a:ea typeface="Tahoma" panose="020B0604030504040204" pitchFamily="34" charset="0"/>
                <a:cs typeface="Arial" panose="020B0604020202020204" pitchFamily="34" charset="0"/>
              </a:rPr>
              <a:t>%</a:t>
            </a:r>
            <a:r>
              <a:rPr lang="en-IE" sz="1100"/>
              <a:t> </a:t>
            </a:r>
          </a:p>
        </p:txBody>
      </p:sp>
      <p:sp>
        <p:nvSpPr>
          <p:cNvPr id="19" name="TextBox 18">
            <a:extLst>
              <a:ext uri="{FF2B5EF4-FFF2-40B4-BE49-F238E27FC236}">
                <a16:creationId xmlns:a16="http://schemas.microsoft.com/office/drawing/2014/main" id="{704B67AD-9047-E13F-E610-67922C08C8F8}"/>
              </a:ext>
            </a:extLst>
          </p:cNvPr>
          <p:cNvSpPr txBox="1"/>
          <p:nvPr/>
        </p:nvSpPr>
        <p:spPr>
          <a:xfrm>
            <a:off x="7495314" y="4894168"/>
            <a:ext cx="1405256" cy="430887"/>
          </a:xfrm>
          <a:prstGeom prst="rect">
            <a:avLst/>
          </a:prstGeom>
          <a:noFill/>
        </p:spPr>
        <p:txBody>
          <a:bodyPr wrap="square">
            <a:spAutoFit/>
          </a:bodyPr>
          <a:lstStyle/>
          <a:p>
            <a:r>
              <a:rPr lang="en-IE" sz="1050" b="1" i="0" u="none" strike="noStrike">
                <a:solidFill>
                  <a:srgbClr val="000000"/>
                </a:solidFill>
                <a:effectLst/>
              </a:rPr>
              <a:t>NET Disagree </a:t>
            </a:r>
          </a:p>
          <a:p>
            <a:r>
              <a:rPr lang="en-IE" sz="1050" b="1"/>
              <a:t>7</a:t>
            </a:r>
            <a:r>
              <a:rPr lang="en-IE" sz="1050" b="1" i="0" u="none" strike="noStrike">
                <a:solidFill>
                  <a:srgbClr val="000000"/>
                </a:solidFill>
                <a:effectLst/>
              </a:rPr>
              <a:t>%</a:t>
            </a:r>
            <a:r>
              <a:rPr lang="en-IE" sz="1050" b="1"/>
              <a:t> </a:t>
            </a:r>
          </a:p>
        </p:txBody>
      </p:sp>
      <p:sp>
        <p:nvSpPr>
          <p:cNvPr id="24" name="TextBox 23">
            <a:extLst>
              <a:ext uri="{FF2B5EF4-FFF2-40B4-BE49-F238E27FC236}">
                <a16:creationId xmlns:a16="http://schemas.microsoft.com/office/drawing/2014/main" id="{16361C3B-B3E0-2C59-E2BB-5D3F2CEF0375}"/>
              </a:ext>
            </a:extLst>
          </p:cNvPr>
          <p:cNvSpPr txBox="1"/>
          <p:nvPr/>
        </p:nvSpPr>
        <p:spPr>
          <a:xfrm>
            <a:off x="7495314" y="3439514"/>
            <a:ext cx="946093" cy="261610"/>
          </a:xfrm>
          <a:prstGeom prst="rect">
            <a:avLst/>
          </a:prstGeom>
          <a:noFill/>
        </p:spPr>
        <p:txBody>
          <a:bodyPr wrap="none" rtlCol="0">
            <a:spAutoFit/>
          </a:bodyPr>
          <a:lstStyle/>
          <a:p>
            <a:r>
              <a:rPr lang="en-IE" sz="1050" i="1"/>
              <a:t>83% for 65+</a:t>
            </a:r>
          </a:p>
        </p:txBody>
      </p:sp>
      <p:sp>
        <p:nvSpPr>
          <p:cNvPr id="25" name="TextBox 24">
            <a:extLst>
              <a:ext uri="{FF2B5EF4-FFF2-40B4-BE49-F238E27FC236}">
                <a16:creationId xmlns:a16="http://schemas.microsoft.com/office/drawing/2014/main" id="{E74C1AE9-ECDB-1097-9A30-6F71FF2A189E}"/>
              </a:ext>
            </a:extLst>
          </p:cNvPr>
          <p:cNvSpPr txBox="1"/>
          <p:nvPr/>
        </p:nvSpPr>
        <p:spPr>
          <a:xfrm>
            <a:off x="4316120" y="4894168"/>
            <a:ext cx="1141783" cy="415498"/>
          </a:xfrm>
          <a:prstGeom prst="rect">
            <a:avLst/>
          </a:prstGeom>
          <a:noFill/>
        </p:spPr>
        <p:txBody>
          <a:bodyPr wrap="square">
            <a:spAutoFit/>
          </a:bodyPr>
          <a:lstStyle/>
          <a:p>
            <a:r>
              <a:rPr lang="en-IE" sz="1050" b="1" i="0" u="none" strike="noStrike">
                <a:solidFill>
                  <a:srgbClr val="000000"/>
                </a:solidFill>
                <a:effectLst/>
              </a:rPr>
              <a:t>NET Disagree </a:t>
            </a:r>
          </a:p>
          <a:p>
            <a:r>
              <a:rPr lang="en-IE" sz="1050" b="1"/>
              <a:t>7</a:t>
            </a:r>
            <a:r>
              <a:rPr lang="en-IE" sz="1050" b="1" i="0" u="none" strike="noStrike">
                <a:solidFill>
                  <a:srgbClr val="000000"/>
                </a:solidFill>
                <a:effectLst/>
              </a:rPr>
              <a:t>%</a:t>
            </a:r>
            <a:r>
              <a:rPr lang="en-IE" sz="1050" b="1"/>
              <a:t> </a:t>
            </a:r>
          </a:p>
        </p:txBody>
      </p:sp>
      <p:sp>
        <p:nvSpPr>
          <p:cNvPr id="9" name="TextBox 8">
            <a:extLst>
              <a:ext uri="{FF2B5EF4-FFF2-40B4-BE49-F238E27FC236}">
                <a16:creationId xmlns:a16="http://schemas.microsoft.com/office/drawing/2014/main" id="{6DF171B6-7F41-A8E4-2735-AC4EE8292860}"/>
              </a:ext>
            </a:extLst>
          </p:cNvPr>
          <p:cNvSpPr txBox="1"/>
          <p:nvPr/>
        </p:nvSpPr>
        <p:spPr>
          <a:xfrm>
            <a:off x="9165979" y="2880695"/>
            <a:ext cx="1505069" cy="430887"/>
          </a:xfrm>
          <a:prstGeom prst="rect">
            <a:avLst/>
          </a:prstGeom>
          <a:noFill/>
        </p:spPr>
        <p:txBody>
          <a:bodyPr wrap="square">
            <a:spAutoFit/>
          </a:bodyPr>
          <a:lstStyle/>
          <a:p>
            <a:r>
              <a:rPr lang="en-IE" sz="1100" b="1" i="0" u="none" strike="noStrike">
                <a:solidFill>
                  <a:srgbClr val="000000"/>
                </a:solidFill>
                <a:effectLst/>
                <a:latin typeface="Barlow" panose="00000500000000000000" pitchFamily="2" charset="0"/>
              </a:rPr>
              <a:t>NET (Agree)</a:t>
            </a:r>
            <a:r>
              <a:rPr lang="en-IE" sz="1100"/>
              <a:t> </a:t>
            </a:r>
          </a:p>
          <a:p>
            <a:r>
              <a:rPr lang="en-IE" sz="1100" b="1">
                <a:latin typeface="Barlow" panose="00000500000000000000" pitchFamily="2" charset="0"/>
                <a:ea typeface="Tahoma" panose="020B0604030504040204" pitchFamily="34" charset="0"/>
                <a:cs typeface="Arial" panose="020B0604020202020204" pitchFamily="34" charset="0"/>
              </a:rPr>
              <a:t>74</a:t>
            </a:r>
            <a:r>
              <a:rPr lang="en-IE" sz="1100" b="1" i="0" u="none" strike="noStrike">
                <a:solidFill>
                  <a:srgbClr val="000000"/>
                </a:solidFill>
                <a:effectLst/>
                <a:latin typeface="Barlow" panose="00000500000000000000" pitchFamily="2" charset="0"/>
                <a:ea typeface="Tahoma" panose="020B0604030504040204" pitchFamily="34" charset="0"/>
                <a:cs typeface="Arial" panose="020B0604020202020204" pitchFamily="34" charset="0"/>
              </a:rPr>
              <a:t>%</a:t>
            </a:r>
            <a:r>
              <a:rPr lang="en-IE" sz="1100"/>
              <a:t> </a:t>
            </a:r>
          </a:p>
        </p:txBody>
      </p:sp>
      <p:sp>
        <p:nvSpPr>
          <p:cNvPr id="11" name="TextBox 10">
            <a:extLst>
              <a:ext uri="{FF2B5EF4-FFF2-40B4-BE49-F238E27FC236}">
                <a16:creationId xmlns:a16="http://schemas.microsoft.com/office/drawing/2014/main" id="{CF469DC5-77BA-A662-7B14-C562B6B57D1D}"/>
              </a:ext>
            </a:extLst>
          </p:cNvPr>
          <p:cNvSpPr txBox="1"/>
          <p:nvPr/>
        </p:nvSpPr>
        <p:spPr>
          <a:xfrm>
            <a:off x="9165979" y="4878779"/>
            <a:ext cx="1405256" cy="430887"/>
          </a:xfrm>
          <a:prstGeom prst="rect">
            <a:avLst/>
          </a:prstGeom>
          <a:noFill/>
        </p:spPr>
        <p:txBody>
          <a:bodyPr wrap="square">
            <a:spAutoFit/>
          </a:bodyPr>
          <a:lstStyle/>
          <a:p>
            <a:r>
              <a:rPr lang="en-IE" sz="1050" b="1" i="0" u="none" strike="noStrike">
                <a:solidFill>
                  <a:srgbClr val="000000"/>
                </a:solidFill>
                <a:effectLst/>
              </a:rPr>
              <a:t>NET Disagree </a:t>
            </a:r>
          </a:p>
          <a:p>
            <a:r>
              <a:rPr lang="en-IE" sz="1050" b="1"/>
              <a:t>8</a:t>
            </a:r>
            <a:r>
              <a:rPr lang="en-IE" sz="1050" b="1" i="0" u="none" strike="noStrike">
                <a:solidFill>
                  <a:srgbClr val="000000"/>
                </a:solidFill>
                <a:effectLst/>
              </a:rPr>
              <a:t>%</a:t>
            </a:r>
            <a:r>
              <a:rPr lang="en-IE" sz="1050" b="1"/>
              <a:t> </a:t>
            </a:r>
          </a:p>
        </p:txBody>
      </p:sp>
      <p:sp>
        <p:nvSpPr>
          <p:cNvPr id="16" name="TextBox 15">
            <a:extLst>
              <a:ext uri="{FF2B5EF4-FFF2-40B4-BE49-F238E27FC236}">
                <a16:creationId xmlns:a16="http://schemas.microsoft.com/office/drawing/2014/main" id="{68EFC9C7-1B72-465A-EC6C-E9E207C6A658}"/>
              </a:ext>
            </a:extLst>
          </p:cNvPr>
          <p:cNvSpPr txBox="1"/>
          <p:nvPr/>
        </p:nvSpPr>
        <p:spPr>
          <a:xfrm>
            <a:off x="9238245" y="3292503"/>
            <a:ext cx="853119" cy="253916"/>
          </a:xfrm>
          <a:prstGeom prst="rect">
            <a:avLst/>
          </a:prstGeom>
          <a:noFill/>
        </p:spPr>
        <p:txBody>
          <a:bodyPr wrap="none" rtlCol="0">
            <a:spAutoFit/>
          </a:bodyPr>
          <a:lstStyle/>
          <a:p>
            <a:r>
              <a:rPr lang="en-IE" sz="1050" i="1"/>
              <a:t>80% for 65+</a:t>
            </a:r>
          </a:p>
        </p:txBody>
      </p:sp>
      <p:sp>
        <p:nvSpPr>
          <p:cNvPr id="13" name="Content Placeholder 4">
            <a:extLst>
              <a:ext uri="{FF2B5EF4-FFF2-40B4-BE49-F238E27FC236}">
                <a16:creationId xmlns:a16="http://schemas.microsoft.com/office/drawing/2014/main" id="{5C172295-6C73-3976-3F3D-7A096668640E}"/>
              </a:ext>
            </a:extLst>
          </p:cNvPr>
          <p:cNvSpPr txBox="1">
            <a:spLocks/>
          </p:cNvSpPr>
          <p:nvPr/>
        </p:nvSpPr>
        <p:spPr>
          <a:xfrm>
            <a:off x="464319" y="6122514"/>
            <a:ext cx="10221048" cy="333425"/>
          </a:xfrm>
          <a:prstGeom prst="rect">
            <a:avLst/>
          </a:prstGeom>
          <a:noFill/>
        </p:spPr>
        <p:txBody>
          <a:bodyPr vert="horz" wrap="square" lIns="0" tIns="0" rIns="0" bIns="0" rtlCol="0">
            <a:noAutofit/>
          </a:bodyPr>
          <a:lstStyle>
            <a:lvl1pPr marL="0" indent="0" algn="l" defTabSz="914400" rtl="0" eaLnBrk="1" latinLnBrk="0" hangingPunct="1">
              <a:lnSpc>
                <a:spcPct val="115000"/>
              </a:lnSpc>
              <a:spcBef>
                <a:spcPts val="0"/>
              </a:spcBef>
              <a:spcAft>
                <a:spcPts val="200"/>
              </a:spcAft>
              <a:buSzPct val="100000"/>
              <a:buFont typeface="Wingdings 2" panose="05020102010507070707" pitchFamily="18" charset="2"/>
              <a:buNone/>
              <a:defRPr lang="en-GB" sz="1000" b="0" kern="1200" dirty="0">
                <a:solidFill>
                  <a:schemeClr val="tx1"/>
                </a:solidFill>
                <a:latin typeface="+mn-lt"/>
                <a:ea typeface="+mn-ea"/>
                <a:cs typeface="+mn-cs"/>
              </a:defRPr>
            </a:lvl1pPr>
            <a:lvl2pPr marL="266700" indent="-266700" algn="l" defTabSz="914400" rtl="0" eaLnBrk="1" latinLnBrk="0" hangingPunct="1">
              <a:lnSpc>
                <a:spcPct val="115000"/>
              </a:lnSpc>
              <a:spcBef>
                <a:spcPts val="400"/>
              </a:spcBef>
              <a:spcAft>
                <a:spcPts val="400"/>
              </a:spcAft>
              <a:buSzPct val="100000"/>
              <a:buFont typeface="Barlow" panose="020B0604020202020204" pitchFamily="34" charset="0"/>
              <a:buChar char="•"/>
              <a:defRPr sz="1800" kern="1200">
                <a:solidFill>
                  <a:schemeClr val="tx1"/>
                </a:solidFill>
                <a:latin typeface="+mn-lt"/>
                <a:ea typeface="+mn-ea"/>
                <a:cs typeface="+mn-cs"/>
              </a:defRPr>
            </a:lvl2pPr>
            <a:lvl3pPr marL="630238" indent="-260350" algn="l" defTabSz="914400" rtl="0" eaLnBrk="1" latinLnBrk="0" hangingPunct="1">
              <a:lnSpc>
                <a:spcPct val="115000"/>
              </a:lnSpc>
              <a:spcBef>
                <a:spcPts val="400"/>
              </a:spcBef>
              <a:spcAft>
                <a:spcPts val="400"/>
              </a:spcAft>
              <a:buFont typeface="Barlow" panose="020B0604020202020204" pitchFamily="34" charset="0"/>
              <a:buChar char="‒"/>
              <a:defRPr sz="18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Barlow"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Barlow"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r>
              <a:rPr lang="en-US" sz="900">
                <a:latin typeface="Barlow" panose="00000500000000000000" pitchFamily="2" charset="0"/>
              </a:rPr>
              <a:t>Base: All Adults aged 18+ years- 2,047 Apr ‘26, (Aug ‘25 2,002), Aug 24 2,504),  (Nov 23 N – 2,515, Nov 22 N – 2501; Dec 21 N – 2,026)</a:t>
            </a:r>
          </a:p>
          <a:p>
            <a:pPr marL="357188" indent="-357188"/>
            <a:r>
              <a:rPr lang="en-US" sz="900">
                <a:latin typeface="Barlow" panose="00000500000000000000" pitchFamily="2" charset="0"/>
              </a:rPr>
              <a:t>Q.35 Please indicate the extent to which you agree or disagree with the following statement. Overseas aid can help bring about positive change for those living in developing countries.</a:t>
            </a:r>
            <a:endParaRPr lang="en-IE" sz="900">
              <a:latin typeface="Barlow" panose="00000500000000000000" pitchFamily="2" charset="0"/>
            </a:endParaRPr>
          </a:p>
        </p:txBody>
      </p:sp>
      <p:graphicFrame>
        <p:nvGraphicFramePr>
          <p:cNvPr id="14" name="Table 13">
            <a:extLst>
              <a:ext uri="{FF2B5EF4-FFF2-40B4-BE49-F238E27FC236}">
                <a16:creationId xmlns:a16="http://schemas.microsoft.com/office/drawing/2014/main" id="{F5678099-83C7-3896-1774-2E0C81E684F5}"/>
              </a:ext>
            </a:extLst>
          </p:cNvPr>
          <p:cNvGraphicFramePr>
            <a:graphicFrameLocks noGrp="1"/>
          </p:cNvGraphicFramePr>
          <p:nvPr>
            <p:extLst>
              <p:ext uri="{D42A27DB-BD31-4B8C-83A1-F6EECF244321}">
                <p14:modId xmlns:p14="http://schemas.microsoft.com/office/powerpoint/2010/main" val="2521932464"/>
              </p:ext>
            </p:extLst>
          </p:nvPr>
        </p:nvGraphicFramePr>
        <p:xfrm>
          <a:off x="1422998" y="1628206"/>
          <a:ext cx="9423975" cy="474880"/>
        </p:xfrm>
        <a:graphic>
          <a:graphicData uri="http://schemas.openxmlformats.org/drawingml/2006/table">
            <a:tbl>
              <a:tblPr>
                <a:tableStyleId>{5C22544A-7EE6-4342-B048-85BDC9FD1C3A}</a:tableStyleId>
              </a:tblPr>
              <a:tblGrid>
                <a:gridCol w="1489535">
                  <a:extLst>
                    <a:ext uri="{9D8B030D-6E8A-4147-A177-3AD203B41FA5}">
                      <a16:colId xmlns:a16="http://schemas.microsoft.com/office/drawing/2014/main" val="3188816175"/>
                    </a:ext>
                  </a:extLst>
                </a:gridCol>
                <a:gridCol w="223915">
                  <a:extLst>
                    <a:ext uri="{9D8B030D-6E8A-4147-A177-3AD203B41FA5}">
                      <a16:colId xmlns:a16="http://schemas.microsoft.com/office/drawing/2014/main" val="2002157423"/>
                    </a:ext>
                  </a:extLst>
                </a:gridCol>
                <a:gridCol w="1469419">
                  <a:extLst>
                    <a:ext uri="{9D8B030D-6E8A-4147-A177-3AD203B41FA5}">
                      <a16:colId xmlns:a16="http://schemas.microsoft.com/office/drawing/2014/main" val="432057250"/>
                    </a:ext>
                  </a:extLst>
                </a:gridCol>
                <a:gridCol w="381000">
                  <a:extLst>
                    <a:ext uri="{9D8B030D-6E8A-4147-A177-3AD203B41FA5}">
                      <a16:colId xmlns:a16="http://schemas.microsoft.com/office/drawing/2014/main" val="310742991"/>
                    </a:ext>
                  </a:extLst>
                </a:gridCol>
                <a:gridCol w="897466">
                  <a:extLst>
                    <a:ext uri="{9D8B030D-6E8A-4147-A177-3AD203B41FA5}">
                      <a16:colId xmlns:a16="http://schemas.microsoft.com/office/drawing/2014/main" val="1080360407"/>
                    </a:ext>
                  </a:extLst>
                </a:gridCol>
                <a:gridCol w="679015">
                  <a:extLst>
                    <a:ext uri="{9D8B030D-6E8A-4147-A177-3AD203B41FA5}">
                      <a16:colId xmlns:a16="http://schemas.microsoft.com/office/drawing/2014/main" val="3238095635"/>
                    </a:ext>
                  </a:extLst>
                </a:gridCol>
                <a:gridCol w="856725">
                  <a:extLst>
                    <a:ext uri="{9D8B030D-6E8A-4147-A177-3AD203B41FA5}">
                      <a16:colId xmlns:a16="http://schemas.microsoft.com/office/drawing/2014/main" val="3052726369"/>
                    </a:ext>
                  </a:extLst>
                </a:gridCol>
                <a:gridCol w="856725">
                  <a:extLst>
                    <a:ext uri="{9D8B030D-6E8A-4147-A177-3AD203B41FA5}">
                      <a16:colId xmlns:a16="http://schemas.microsoft.com/office/drawing/2014/main" val="1843971383"/>
                    </a:ext>
                  </a:extLst>
                </a:gridCol>
                <a:gridCol w="856725">
                  <a:extLst>
                    <a:ext uri="{9D8B030D-6E8A-4147-A177-3AD203B41FA5}">
                      <a16:colId xmlns:a16="http://schemas.microsoft.com/office/drawing/2014/main" val="363463608"/>
                    </a:ext>
                  </a:extLst>
                </a:gridCol>
                <a:gridCol w="856725">
                  <a:extLst>
                    <a:ext uri="{9D8B030D-6E8A-4147-A177-3AD203B41FA5}">
                      <a16:colId xmlns:a16="http://schemas.microsoft.com/office/drawing/2014/main" val="3608731353"/>
                    </a:ext>
                  </a:extLst>
                </a:gridCol>
                <a:gridCol w="856725">
                  <a:extLst>
                    <a:ext uri="{9D8B030D-6E8A-4147-A177-3AD203B41FA5}">
                      <a16:colId xmlns:a16="http://schemas.microsoft.com/office/drawing/2014/main" val="1251263775"/>
                    </a:ext>
                  </a:extLst>
                </a:gridCol>
              </a:tblGrid>
              <a:tr h="242286">
                <a:tc>
                  <a:txBody>
                    <a:bodyPr/>
                    <a:lstStyle/>
                    <a:p>
                      <a:pPr algn="ctr" rtl="0" fontAlgn="ctr">
                        <a:buNone/>
                      </a:pPr>
                      <a:r>
                        <a:rPr lang="en-IE" sz="1400" b="1" u="none" strike="noStrike">
                          <a:effectLst/>
                        </a:rPr>
                        <a:t>Dec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‘25</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April  ‘26</a:t>
                      </a:r>
                      <a:endParaRPr lang="en-IE" sz="1400" b="1"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- 2026</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567589872"/>
                  </a:ext>
                </a:extLst>
              </a:tr>
            </a:tbl>
          </a:graphicData>
        </a:graphic>
      </p:graphicFrame>
      <p:sp>
        <p:nvSpPr>
          <p:cNvPr id="21" name="TextBox 20">
            <a:extLst>
              <a:ext uri="{FF2B5EF4-FFF2-40B4-BE49-F238E27FC236}">
                <a16:creationId xmlns:a16="http://schemas.microsoft.com/office/drawing/2014/main" id="{55FED553-5BDE-7B29-1AF8-5FEFAEC0A846}"/>
              </a:ext>
            </a:extLst>
          </p:cNvPr>
          <p:cNvSpPr txBox="1"/>
          <p:nvPr/>
        </p:nvSpPr>
        <p:spPr>
          <a:xfrm>
            <a:off x="11006616" y="2848082"/>
            <a:ext cx="1505069" cy="430887"/>
          </a:xfrm>
          <a:prstGeom prst="rect">
            <a:avLst/>
          </a:prstGeom>
          <a:noFill/>
        </p:spPr>
        <p:txBody>
          <a:bodyPr wrap="square">
            <a:spAutoFit/>
          </a:bodyPr>
          <a:lstStyle/>
          <a:p>
            <a:r>
              <a:rPr lang="en-IE" sz="1100" b="1" i="0" u="none" strike="noStrike">
                <a:solidFill>
                  <a:srgbClr val="000000"/>
                </a:solidFill>
                <a:effectLst/>
                <a:latin typeface="Barlow" panose="00000500000000000000" pitchFamily="2" charset="0"/>
              </a:rPr>
              <a:t>NET (Agree)</a:t>
            </a:r>
            <a:r>
              <a:rPr lang="en-IE" sz="1100"/>
              <a:t> </a:t>
            </a:r>
          </a:p>
          <a:p>
            <a:r>
              <a:rPr lang="en-IE" sz="1100" b="1">
                <a:latin typeface="Barlow" panose="00000500000000000000" pitchFamily="2" charset="0"/>
                <a:ea typeface="Tahoma" panose="020B0604030504040204" pitchFamily="34" charset="0"/>
                <a:cs typeface="Arial" panose="020B0604020202020204" pitchFamily="34" charset="0"/>
              </a:rPr>
              <a:t>73</a:t>
            </a:r>
            <a:r>
              <a:rPr lang="en-IE" sz="1100" b="1" i="0" u="none" strike="noStrike">
                <a:solidFill>
                  <a:srgbClr val="000000"/>
                </a:solidFill>
                <a:effectLst/>
                <a:latin typeface="Barlow" panose="00000500000000000000" pitchFamily="2" charset="0"/>
                <a:ea typeface="Tahoma" panose="020B0604030504040204" pitchFamily="34" charset="0"/>
                <a:cs typeface="Arial" panose="020B0604020202020204" pitchFamily="34" charset="0"/>
              </a:rPr>
              <a:t>%</a:t>
            </a:r>
            <a:r>
              <a:rPr lang="en-IE" sz="1100"/>
              <a:t> </a:t>
            </a:r>
          </a:p>
        </p:txBody>
      </p:sp>
      <p:sp>
        <p:nvSpPr>
          <p:cNvPr id="22" name="TextBox 21">
            <a:extLst>
              <a:ext uri="{FF2B5EF4-FFF2-40B4-BE49-F238E27FC236}">
                <a16:creationId xmlns:a16="http://schemas.microsoft.com/office/drawing/2014/main" id="{5C2696EC-C43A-3C5F-CB35-C35D4B391A4D}"/>
              </a:ext>
            </a:extLst>
          </p:cNvPr>
          <p:cNvSpPr txBox="1"/>
          <p:nvPr/>
        </p:nvSpPr>
        <p:spPr>
          <a:xfrm>
            <a:off x="11006616" y="4846166"/>
            <a:ext cx="1405256" cy="430887"/>
          </a:xfrm>
          <a:prstGeom prst="rect">
            <a:avLst/>
          </a:prstGeom>
          <a:noFill/>
        </p:spPr>
        <p:txBody>
          <a:bodyPr wrap="square">
            <a:spAutoFit/>
          </a:bodyPr>
          <a:lstStyle/>
          <a:p>
            <a:r>
              <a:rPr lang="en-IE" sz="1050" b="1" i="0" u="none" strike="noStrike">
                <a:solidFill>
                  <a:srgbClr val="000000"/>
                </a:solidFill>
                <a:effectLst/>
              </a:rPr>
              <a:t>NET Disagree </a:t>
            </a:r>
          </a:p>
          <a:p>
            <a:r>
              <a:rPr lang="en-IE" sz="1050" b="1"/>
              <a:t>8</a:t>
            </a:r>
            <a:r>
              <a:rPr lang="en-IE" sz="1050" b="1" i="0" u="none" strike="noStrike">
                <a:solidFill>
                  <a:srgbClr val="000000"/>
                </a:solidFill>
                <a:effectLst/>
              </a:rPr>
              <a:t>%</a:t>
            </a:r>
            <a:r>
              <a:rPr lang="en-IE" sz="1050" b="1"/>
              <a:t> </a:t>
            </a:r>
          </a:p>
        </p:txBody>
      </p:sp>
      <p:sp>
        <p:nvSpPr>
          <p:cNvPr id="30" name="TextBox 29">
            <a:extLst>
              <a:ext uri="{FF2B5EF4-FFF2-40B4-BE49-F238E27FC236}">
                <a16:creationId xmlns:a16="http://schemas.microsoft.com/office/drawing/2014/main" id="{AC50D050-757C-8AFC-DAB5-C83CDFCBF348}"/>
              </a:ext>
            </a:extLst>
          </p:cNvPr>
          <p:cNvSpPr txBox="1"/>
          <p:nvPr/>
        </p:nvSpPr>
        <p:spPr>
          <a:xfrm>
            <a:off x="11078882" y="3259890"/>
            <a:ext cx="843501" cy="253916"/>
          </a:xfrm>
          <a:prstGeom prst="rect">
            <a:avLst/>
          </a:prstGeom>
          <a:noFill/>
        </p:spPr>
        <p:txBody>
          <a:bodyPr wrap="none" rtlCol="0">
            <a:spAutoFit/>
          </a:bodyPr>
          <a:lstStyle/>
          <a:p>
            <a:r>
              <a:rPr lang="en-IE" sz="1050" i="1"/>
              <a:t>79% for 65+</a:t>
            </a:r>
          </a:p>
        </p:txBody>
      </p:sp>
    </p:spTree>
    <p:extLst>
      <p:ext uri="{BB962C8B-B14F-4D97-AF65-F5344CB8AC3E}">
        <p14:creationId xmlns:p14="http://schemas.microsoft.com/office/powerpoint/2010/main" val="1193608616"/>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38993" y="211313"/>
            <a:ext cx="11285432" cy="715669"/>
          </a:xfrm>
        </p:spPr>
        <p:txBody>
          <a:bodyPr lIns="0" tIns="45720" rIns="91440" bIns="45720" anchor="t">
            <a:normAutofit fontScale="90000"/>
          </a:bodyPr>
          <a:lstStyle/>
          <a:p>
            <a:r>
              <a:rPr lang="en-IE">
                <a:solidFill>
                  <a:srgbClr val="00000C"/>
                </a:solidFill>
              </a:rPr>
              <a:t>Level of agreement that </a:t>
            </a:r>
            <a:r>
              <a:rPr lang="en-US">
                <a:solidFill>
                  <a:srgbClr val="00000C"/>
                </a:solidFill>
              </a:rPr>
              <a:t>Overseas aid can help bring about positive change for those living in developing countries x Segments</a:t>
            </a:r>
            <a:endParaRPr lang="en-IE">
              <a:solidFill>
                <a:srgbClr val="00000C"/>
              </a:solidFill>
            </a:endParaRPr>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50000" y="926982"/>
            <a:ext cx="9341700" cy="755547"/>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While Multilateralists</a:t>
            </a:r>
            <a:r>
              <a:rPr lang="en-US" sz="1400">
                <a:latin typeface="Barlow" panose="00000500000000000000" pitchFamily="2" charset="0"/>
                <a:cs typeface="Arial" panose="020B0604020202020204" pitchFamily="34" charset="0"/>
              </a:rPr>
              <a:t> and, to a lesser extent Community Champions, display increased agreement, </a:t>
            </a:r>
            <a:r>
              <a:rPr lang="en-US" sz="1400" err="1">
                <a:latin typeface="Barlow" panose="00000500000000000000" pitchFamily="2" charset="0"/>
                <a:cs typeface="Arial" panose="020B0604020202020204" pitchFamily="34" charset="0"/>
              </a:rPr>
              <a:t>Empathisers</a:t>
            </a:r>
            <a:r>
              <a:rPr lang="en-US" sz="1400">
                <a:latin typeface="Barlow" panose="00000500000000000000" pitchFamily="2" charset="0"/>
                <a:cs typeface="Arial" panose="020B0604020202020204" pitchFamily="34" charset="0"/>
              </a:rPr>
              <a:t>, Pragmatists, and Global Citizens all show lessening agreement compared to 2025. Disengaged continue to show very low agreement when compared to other segments. </a:t>
            </a:r>
            <a:endPar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50000" y="6114301"/>
            <a:ext cx="10070218" cy="333425"/>
          </a:xfrm>
        </p:spPr>
        <p:txBody>
          <a:bodyPr>
            <a:noAutofit/>
          </a:bodyPr>
          <a:lstStyle/>
          <a:p>
            <a:r>
              <a:rPr lang="en-US" sz="900">
                <a:latin typeface="Barlow" panose="00000500000000000000" pitchFamily="2" charset="0"/>
              </a:rPr>
              <a:t>Base: All Adults aged 18+ years- 2,047 Apr ‘26, (Aug ‘25 2,002), Aug 24 2,504),  (Nov 23 N – 2,515, Nov 22 N – 2501; Dec 21 N – 2,026)</a:t>
            </a:r>
          </a:p>
          <a:p>
            <a:pPr marL="357188" indent="-357188"/>
            <a:r>
              <a:rPr lang="en-US" sz="900">
                <a:latin typeface="Barlow" panose="00000500000000000000" pitchFamily="2" charset="0"/>
              </a:rPr>
              <a:t>Q.35 Please indicate the extent to which you agree or disagree with the following statement. Overseas aid can help bring about positive change for those living in developing countries.</a:t>
            </a:r>
            <a:endParaRPr lang="en-IE" sz="900">
              <a:latin typeface="Barlow" panose="00000500000000000000" pitchFamily="2" charset="0"/>
            </a:endParaRPr>
          </a:p>
        </p:txBody>
      </p:sp>
      <p:grpSp>
        <p:nvGrpSpPr>
          <p:cNvPr id="6" name="Group 5">
            <a:extLst>
              <a:ext uri="{FF2B5EF4-FFF2-40B4-BE49-F238E27FC236}">
                <a16:creationId xmlns:a16="http://schemas.microsoft.com/office/drawing/2014/main" id="{55E1B91F-B994-0991-004D-065DE76EBA79}"/>
              </a:ext>
            </a:extLst>
          </p:cNvPr>
          <p:cNvGrpSpPr/>
          <p:nvPr/>
        </p:nvGrpSpPr>
        <p:grpSpPr>
          <a:xfrm>
            <a:off x="9791700" y="743699"/>
            <a:ext cx="2359232" cy="445924"/>
            <a:chOff x="9641528" y="660370"/>
            <a:chExt cx="2436173" cy="581633"/>
          </a:xfrm>
        </p:grpSpPr>
        <p:sp>
          <p:nvSpPr>
            <p:cNvPr id="8" name="Rectangle 7">
              <a:extLst>
                <a:ext uri="{FF2B5EF4-FFF2-40B4-BE49-F238E27FC236}">
                  <a16:creationId xmlns:a16="http://schemas.microsoft.com/office/drawing/2014/main" id="{0FFD1E43-DD63-111F-2EB8-B1366DFB526D}"/>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9" name="TextBox 8">
              <a:extLst>
                <a:ext uri="{FF2B5EF4-FFF2-40B4-BE49-F238E27FC236}">
                  <a16:creationId xmlns:a16="http://schemas.microsoft.com/office/drawing/2014/main" id="{E5DA677B-9390-6F3B-D657-0DCC102E48BC}"/>
                </a:ext>
              </a:extLst>
            </p:cNvPr>
            <p:cNvSpPr txBox="1"/>
            <p:nvPr/>
          </p:nvSpPr>
          <p:spPr>
            <a:xfrm>
              <a:off x="10044711" y="660370"/>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0" name="Rectangle 9">
              <a:extLst>
                <a:ext uri="{FF2B5EF4-FFF2-40B4-BE49-F238E27FC236}">
                  <a16:creationId xmlns:a16="http://schemas.microsoft.com/office/drawing/2014/main" id="{1157FCE1-C158-0AAF-CD39-CEB818EA1287}"/>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1" name="TextBox 10">
              <a:extLst>
                <a:ext uri="{FF2B5EF4-FFF2-40B4-BE49-F238E27FC236}">
                  <a16:creationId xmlns:a16="http://schemas.microsoft.com/office/drawing/2014/main" id="{46DA1DE4-54A2-F43C-54D0-F2BD1B49A3E4}"/>
                </a:ext>
              </a:extLst>
            </p:cNvPr>
            <p:cNvSpPr txBox="1"/>
            <p:nvPr/>
          </p:nvSpPr>
          <p:spPr>
            <a:xfrm>
              <a:off x="10026209" y="920849"/>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graphicFrame>
        <p:nvGraphicFramePr>
          <p:cNvPr id="12" name="Table 11">
            <a:extLst>
              <a:ext uri="{FF2B5EF4-FFF2-40B4-BE49-F238E27FC236}">
                <a16:creationId xmlns:a16="http://schemas.microsoft.com/office/drawing/2014/main" id="{AB6225E2-9B3F-E8A5-F81F-1B0EFFDE9FCD}"/>
              </a:ext>
            </a:extLst>
          </p:cNvPr>
          <p:cNvGraphicFramePr>
            <a:graphicFrameLocks noGrp="1"/>
          </p:cNvGraphicFramePr>
          <p:nvPr>
            <p:extLst>
              <p:ext uri="{D42A27DB-BD31-4B8C-83A1-F6EECF244321}">
                <p14:modId xmlns:p14="http://schemas.microsoft.com/office/powerpoint/2010/main" val="3711272503"/>
              </p:ext>
            </p:extLst>
          </p:nvPr>
        </p:nvGraphicFramePr>
        <p:xfrm>
          <a:off x="720290" y="1888872"/>
          <a:ext cx="10751419" cy="3526085"/>
        </p:xfrm>
        <a:graphic>
          <a:graphicData uri="http://schemas.openxmlformats.org/drawingml/2006/table">
            <a:tbl>
              <a:tblPr/>
              <a:tblGrid>
                <a:gridCol w="4157937">
                  <a:extLst>
                    <a:ext uri="{9D8B030D-6E8A-4147-A177-3AD203B41FA5}">
                      <a16:colId xmlns:a16="http://schemas.microsoft.com/office/drawing/2014/main" val="2143064469"/>
                    </a:ext>
                  </a:extLst>
                </a:gridCol>
                <a:gridCol w="941926">
                  <a:extLst>
                    <a:ext uri="{9D8B030D-6E8A-4147-A177-3AD203B41FA5}">
                      <a16:colId xmlns:a16="http://schemas.microsoft.com/office/drawing/2014/main" val="1200019632"/>
                    </a:ext>
                  </a:extLst>
                </a:gridCol>
                <a:gridCol w="941926">
                  <a:extLst>
                    <a:ext uri="{9D8B030D-6E8A-4147-A177-3AD203B41FA5}">
                      <a16:colId xmlns:a16="http://schemas.microsoft.com/office/drawing/2014/main" val="3531464615"/>
                    </a:ext>
                  </a:extLst>
                </a:gridCol>
                <a:gridCol w="941926">
                  <a:extLst>
                    <a:ext uri="{9D8B030D-6E8A-4147-A177-3AD203B41FA5}">
                      <a16:colId xmlns:a16="http://schemas.microsoft.com/office/drawing/2014/main" val="446804454"/>
                    </a:ext>
                  </a:extLst>
                </a:gridCol>
                <a:gridCol w="941926">
                  <a:extLst>
                    <a:ext uri="{9D8B030D-6E8A-4147-A177-3AD203B41FA5}">
                      <a16:colId xmlns:a16="http://schemas.microsoft.com/office/drawing/2014/main" val="1751512289"/>
                    </a:ext>
                  </a:extLst>
                </a:gridCol>
                <a:gridCol w="941926">
                  <a:extLst>
                    <a:ext uri="{9D8B030D-6E8A-4147-A177-3AD203B41FA5}">
                      <a16:colId xmlns:a16="http://schemas.microsoft.com/office/drawing/2014/main" val="1638322954"/>
                    </a:ext>
                  </a:extLst>
                </a:gridCol>
                <a:gridCol w="941926">
                  <a:extLst>
                    <a:ext uri="{9D8B030D-6E8A-4147-A177-3AD203B41FA5}">
                      <a16:colId xmlns:a16="http://schemas.microsoft.com/office/drawing/2014/main" val="2186377552"/>
                    </a:ext>
                  </a:extLst>
                </a:gridCol>
                <a:gridCol w="941926">
                  <a:extLst>
                    <a:ext uri="{9D8B030D-6E8A-4147-A177-3AD203B41FA5}">
                      <a16:colId xmlns:a16="http://schemas.microsoft.com/office/drawing/2014/main" val="1830821978"/>
                    </a:ext>
                  </a:extLst>
                </a:gridCol>
              </a:tblGrid>
              <a:tr h="330528">
                <a:tc rowSpan="2">
                  <a:txBody>
                    <a:bodyPr/>
                    <a:lstStyle/>
                    <a:p>
                      <a:pPr algn="l" rtl="0" fontAlgn="t">
                        <a:buNone/>
                      </a:pPr>
                      <a:r>
                        <a:rPr lang="en-IE" sz="1100" b="0" i="0" u="none" strike="noStrike">
                          <a:solidFill>
                            <a:srgbClr val="000000"/>
                          </a:solidFill>
                          <a:effectLst/>
                          <a:latin typeface="Barlow" panose="00000500000000000000" pitchFamily="2" charset="0"/>
                        </a:rPr>
                        <a:t> </a:t>
                      </a:r>
                    </a:p>
                  </a:txBody>
                  <a:tcPr marL="4670" marR="4670" marT="4670" marB="0">
                    <a:lnL>
                      <a:noFill/>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rowSpan="2">
                  <a:txBody>
                    <a:bodyPr/>
                    <a:lstStyle/>
                    <a:p>
                      <a:pPr algn="ctr" rtl="0" fontAlgn="ctr">
                        <a:buNone/>
                      </a:pPr>
                      <a:r>
                        <a:rPr lang="en-IE" sz="1100" b="1" i="0" u="none" strike="noStrike">
                          <a:solidFill>
                            <a:srgbClr val="FFFFFF"/>
                          </a:solidFill>
                          <a:effectLst/>
                          <a:latin typeface="Barlow" panose="00000500000000000000" pitchFamily="2" charset="0"/>
                        </a:rPr>
                        <a:t>Total</a:t>
                      </a:r>
                    </a:p>
                  </a:txBody>
                  <a:tcPr marL="4670" marR="4670" marT="467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gridSpan="6">
                  <a:txBody>
                    <a:bodyPr/>
                    <a:lstStyle/>
                    <a:p>
                      <a:pPr algn="ctr" rtl="0" fontAlgn="ctr">
                        <a:buNone/>
                      </a:pPr>
                      <a:r>
                        <a:rPr lang="en-IE" sz="1100" b="1" i="0" u="none" strike="noStrike">
                          <a:solidFill>
                            <a:srgbClr val="FFFFFF"/>
                          </a:solidFill>
                          <a:effectLst/>
                          <a:latin typeface="Barlow" panose="00000500000000000000" pitchFamily="2" charset="0"/>
                        </a:rPr>
                        <a:t>Segments</a:t>
                      </a:r>
                    </a:p>
                  </a:txBody>
                  <a:tcPr marL="4670" marR="4670" marT="467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103C50"/>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90449737"/>
                  </a:ext>
                </a:extLst>
              </a:tr>
              <a:tr h="529289">
                <a:tc vMerge="1">
                  <a:txBody>
                    <a:bodyPr/>
                    <a:lstStyle/>
                    <a:p>
                      <a:endParaRPr lang="en-IE"/>
                    </a:p>
                  </a:txBody>
                  <a:tcPr/>
                </a:tc>
                <a:tc vMerge="1">
                  <a:txBody>
                    <a:bodyPr/>
                    <a:lstStyle/>
                    <a:p>
                      <a:endParaRPr lang="en-IE"/>
                    </a:p>
                  </a:txBody>
                  <a:tcPr/>
                </a:tc>
                <a:tc>
                  <a:txBody>
                    <a:bodyPr/>
                    <a:lstStyle/>
                    <a:p>
                      <a:pPr algn="ctr" rtl="0" fontAlgn="ctr">
                        <a:buNone/>
                      </a:pPr>
                      <a:r>
                        <a:rPr lang="en-IE" sz="1100" b="1" i="0" u="none" strike="noStrike">
                          <a:solidFill>
                            <a:srgbClr val="FFFFFF"/>
                          </a:solidFill>
                          <a:effectLst/>
                          <a:latin typeface="Barlow" panose="00000500000000000000" pitchFamily="2" charset="0"/>
                        </a:rPr>
                        <a:t>Multilateralists</a:t>
                      </a:r>
                    </a:p>
                  </a:txBody>
                  <a:tcPr marL="4670" marR="4670" marT="467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Community Champions</a:t>
                      </a:r>
                    </a:p>
                  </a:txBody>
                  <a:tcPr marL="4670" marR="4670" marT="467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Disengaged</a:t>
                      </a:r>
                    </a:p>
                  </a:txBody>
                  <a:tcPr marL="4670" marR="4670" marT="467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Empathisers</a:t>
                      </a:r>
                    </a:p>
                  </a:txBody>
                  <a:tcPr marL="4670" marR="4670" marT="467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Global Citizens</a:t>
                      </a:r>
                    </a:p>
                  </a:txBody>
                  <a:tcPr marL="4670" marR="4670" marT="467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Pragmatists</a:t>
                      </a:r>
                    </a:p>
                  </a:txBody>
                  <a:tcPr marL="4670" marR="4670" marT="4670" marB="0" anchor="ctr">
                    <a:lnL w="12700" cap="flat" cmpd="sng" algn="ctr">
                      <a:solidFill>
                        <a:srgbClr val="FFFFFF"/>
                      </a:solidFill>
                      <a:prstDash val="solid"/>
                      <a:round/>
                      <a:headEnd type="none" w="med" len="med"/>
                      <a:tailEnd type="none" w="med" len="med"/>
                    </a:lnL>
                    <a:lnR>
                      <a:noFill/>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extLst>
                  <a:ext uri="{0D108BD9-81ED-4DB2-BD59-A6C34878D82A}">
                    <a16:rowId xmlns:a16="http://schemas.microsoft.com/office/drawing/2014/main" val="2343191570"/>
                  </a:ext>
                </a:extLst>
              </a:tr>
              <a:tr h="179162">
                <a:tc>
                  <a:txBody>
                    <a:bodyPr/>
                    <a:lstStyle/>
                    <a:p>
                      <a:pPr algn="l" rtl="0" fontAlgn="t">
                        <a:buNone/>
                      </a:pPr>
                      <a:r>
                        <a:rPr lang="en-IE" sz="1100" b="1" i="1" u="none" strike="noStrike">
                          <a:solidFill>
                            <a:srgbClr val="000000"/>
                          </a:solidFill>
                          <a:effectLst/>
                          <a:latin typeface="Barlow" panose="00000500000000000000" pitchFamily="2" charset="0"/>
                        </a:rPr>
                        <a:t>Base:</a:t>
                      </a:r>
                    </a:p>
                  </a:txBody>
                  <a:tcPr marL="4670" marR="4670" marT="467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buNone/>
                      </a:pPr>
                      <a:r>
                        <a:rPr lang="en-IE" sz="1100" b="1" i="1" u="none" strike="noStrike">
                          <a:solidFill>
                            <a:srgbClr val="000000"/>
                          </a:solidFill>
                          <a:effectLst/>
                          <a:latin typeface="Barlow" panose="00000500000000000000" pitchFamily="2" charset="0"/>
                        </a:rPr>
                        <a:t>2047</a:t>
                      </a:r>
                    </a:p>
                  </a:txBody>
                  <a:tcPr marL="4670" marR="4670" marT="46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396</a:t>
                      </a:r>
                    </a:p>
                  </a:txBody>
                  <a:tcPr marL="4670" marR="4670" marT="467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169</a:t>
                      </a:r>
                    </a:p>
                  </a:txBody>
                  <a:tcPr marL="4670" marR="4670" marT="46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355</a:t>
                      </a:r>
                    </a:p>
                  </a:txBody>
                  <a:tcPr marL="4670" marR="4670" marT="46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552</a:t>
                      </a:r>
                    </a:p>
                  </a:txBody>
                  <a:tcPr marL="4670" marR="4670" marT="46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321</a:t>
                      </a:r>
                    </a:p>
                  </a:txBody>
                  <a:tcPr marL="4670" marR="4670" marT="46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254</a:t>
                      </a:r>
                    </a:p>
                  </a:txBody>
                  <a:tcPr marL="4670" marR="4670" marT="467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640109"/>
                  </a:ext>
                </a:extLst>
              </a:tr>
              <a:tr h="248486">
                <a:tc>
                  <a:txBody>
                    <a:bodyPr/>
                    <a:lstStyle/>
                    <a:p>
                      <a:pPr algn="l" rtl="0" fontAlgn="t">
                        <a:buNone/>
                      </a:pPr>
                      <a:r>
                        <a:rPr lang="en-IE" sz="1100" b="0" i="0" u="none" strike="noStrike">
                          <a:solidFill>
                            <a:srgbClr val="000000"/>
                          </a:solidFill>
                          <a:effectLst/>
                          <a:latin typeface="Barlow" panose="00000500000000000000" pitchFamily="2" charset="0"/>
                        </a:rPr>
                        <a:t> </a:t>
                      </a:r>
                    </a:p>
                  </a:txBody>
                  <a:tcPr marL="4670" marR="4670" marT="467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4670" marR="4670" marT="46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4670" marR="4670" marT="467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4670" marR="4670" marT="467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4670" marR="4670" marT="467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4670" marR="4670" marT="467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4670" marR="4670" marT="467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4670" marR="4670" marT="467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09789751"/>
                  </a:ext>
                </a:extLst>
              </a:tr>
              <a:tr h="223862">
                <a:tc>
                  <a:txBody>
                    <a:bodyPr/>
                    <a:lstStyle/>
                    <a:p>
                      <a:pPr algn="l" fontAlgn="t">
                        <a:buNone/>
                      </a:pPr>
                      <a:r>
                        <a:rPr lang="en-IE" sz="1100" b="0" i="0" u="none" strike="noStrike">
                          <a:solidFill>
                            <a:srgbClr val="000000"/>
                          </a:solidFill>
                          <a:effectLst/>
                          <a:latin typeface="Barlow" panose="00000500000000000000" pitchFamily="2" charset="0"/>
                        </a:rPr>
                        <a:t>Strongly agree</a:t>
                      </a:r>
                    </a:p>
                  </a:txBody>
                  <a:tcPr marL="72000" marR="4670" marT="467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27</a:t>
                      </a:r>
                    </a:p>
                  </a:txBody>
                  <a:tcPr marL="4670" marR="4670" marT="46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31</a:t>
                      </a:r>
                    </a:p>
                  </a:txBody>
                  <a:tcPr marL="4670" marR="4670" marT="467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56</a:t>
                      </a:r>
                    </a:p>
                  </a:txBody>
                  <a:tcPr marL="4670" marR="4670" marT="4670" marB="0" anchor="ctr">
                    <a:lnL>
                      <a:noFill/>
                    </a:lnL>
                    <a:lnR>
                      <a:noFill/>
                    </a:lnR>
                    <a:lnT>
                      <a:noFill/>
                    </a:lnT>
                    <a:lnB>
                      <a:noFill/>
                    </a:lnB>
                    <a:solidFill>
                      <a:schemeClr val="accent6"/>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4670" marR="4670" marT="467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4670" marR="4670" marT="467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37</a:t>
                      </a:r>
                    </a:p>
                  </a:txBody>
                  <a:tcPr marL="4670" marR="4670" marT="4670" marB="0" anchor="ctr">
                    <a:lnL>
                      <a:noFill/>
                    </a:lnL>
                    <a:lnR>
                      <a:noFill/>
                    </a:lnR>
                    <a:lnT>
                      <a:noFill/>
                    </a:lnT>
                    <a:lnB>
                      <a:noFill/>
                    </a:lnB>
                    <a:solidFill>
                      <a:schemeClr val="accent6"/>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4670" marR="4670" marT="467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260727311"/>
                  </a:ext>
                </a:extLst>
              </a:tr>
              <a:tr h="223862">
                <a:tc>
                  <a:txBody>
                    <a:bodyPr/>
                    <a:lstStyle/>
                    <a:p>
                      <a:pPr algn="l" fontAlgn="t">
                        <a:buNone/>
                      </a:pPr>
                      <a:r>
                        <a:rPr lang="en-IE" sz="1100" b="0" i="0" u="none" strike="noStrike">
                          <a:solidFill>
                            <a:srgbClr val="000000"/>
                          </a:solidFill>
                          <a:effectLst/>
                          <a:latin typeface="Barlow" panose="00000500000000000000" pitchFamily="2" charset="0"/>
                        </a:rPr>
                        <a:t>Agree</a:t>
                      </a:r>
                    </a:p>
                  </a:txBody>
                  <a:tcPr marL="72000" marR="4670" marT="467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46</a:t>
                      </a:r>
                    </a:p>
                  </a:txBody>
                  <a:tcPr marL="4670" marR="4670" marT="46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53</a:t>
                      </a:r>
                    </a:p>
                  </a:txBody>
                  <a:tcPr marL="4670" marR="4670" marT="4670" marB="0" anchor="ctr">
                    <a:lnL w="6350" cap="flat" cmpd="sng" algn="ctr">
                      <a:solidFill>
                        <a:srgbClr val="000000"/>
                      </a:solidFill>
                      <a:prstDash val="solid"/>
                      <a:round/>
                      <a:headEnd type="none" w="med" len="med"/>
                      <a:tailEnd type="none" w="med" len="med"/>
                    </a:lnL>
                    <a:lnR>
                      <a:noFill/>
                    </a:lnR>
                    <a:lnT>
                      <a:noFill/>
                    </a:lnT>
                    <a:lnB>
                      <a:noFill/>
                    </a:lnB>
                    <a:solidFill>
                      <a:schemeClr val="accent6"/>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4670" marR="4670" marT="467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4670" marR="4670" marT="467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54</a:t>
                      </a:r>
                    </a:p>
                  </a:txBody>
                  <a:tcPr marL="4670" marR="4670" marT="4670" marB="0" anchor="ctr">
                    <a:lnL>
                      <a:noFill/>
                    </a:lnL>
                    <a:lnR>
                      <a:noFill/>
                    </a:lnR>
                    <a:lnT>
                      <a:noFill/>
                    </a:lnT>
                    <a:lnB>
                      <a:noFill/>
                    </a:lnB>
                    <a:solidFill>
                      <a:schemeClr val="accent6"/>
                    </a:solidFill>
                  </a:tcPr>
                </a:tc>
                <a:tc>
                  <a:txBody>
                    <a:bodyPr/>
                    <a:lstStyle/>
                    <a:p>
                      <a:pPr algn="ctr" fontAlgn="t">
                        <a:buNone/>
                      </a:pPr>
                      <a:r>
                        <a:rPr lang="en-IE" sz="1100" b="0" i="0" u="none" strike="noStrike">
                          <a:solidFill>
                            <a:srgbClr val="000000"/>
                          </a:solidFill>
                          <a:effectLst/>
                          <a:latin typeface="Barlow" panose="00000500000000000000" pitchFamily="2" charset="0"/>
                        </a:rPr>
                        <a:t>41</a:t>
                      </a:r>
                    </a:p>
                  </a:txBody>
                  <a:tcPr marL="4670" marR="4670" marT="467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54</a:t>
                      </a:r>
                    </a:p>
                  </a:txBody>
                  <a:tcPr marL="4670" marR="4670" marT="4670" marB="0" anchor="ctr">
                    <a:lnL>
                      <a:noFill/>
                    </a:lnL>
                    <a:lnR w="12700" cap="flat" cmpd="sng" algn="ctr">
                      <a:solidFill>
                        <a:srgbClr val="000000"/>
                      </a:solidFill>
                      <a:prstDash val="solid"/>
                      <a:round/>
                      <a:headEnd type="none" w="med" len="med"/>
                      <a:tailEnd type="none" w="med" len="med"/>
                    </a:lnR>
                    <a:lnT>
                      <a:noFill/>
                    </a:lnT>
                    <a:lnB>
                      <a:noFill/>
                    </a:lnB>
                    <a:solidFill>
                      <a:schemeClr val="accent6"/>
                    </a:solidFill>
                  </a:tcPr>
                </a:tc>
                <a:extLst>
                  <a:ext uri="{0D108BD9-81ED-4DB2-BD59-A6C34878D82A}">
                    <a16:rowId xmlns:a16="http://schemas.microsoft.com/office/drawing/2014/main" val="3306289500"/>
                  </a:ext>
                </a:extLst>
              </a:tr>
              <a:tr h="223862">
                <a:tc>
                  <a:txBody>
                    <a:bodyPr/>
                    <a:lstStyle/>
                    <a:p>
                      <a:pPr algn="l" fontAlgn="t">
                        <a:buNone/>
                      </a:pPr>
                      <a:r>
                        <a:rPr lang="en-IE" sz="1100" b="0" i="0" u="none" strike="noStrike">
                          <a:solidFill>
                            <a:srgbClr val="000000"/>
                          </a:solidFill>
                          <a:effectLst/>
                          <a:latin typeface="Barlow" panose="00000500000000000000" pitchFamily="2" charset="0"/>
                        </a:rPr>
                        <a:t>Neither agree nor disagree</a:t>
                      </a:r>
                    </a:p>
                  </a:txBody>
                  <a:tcPr marL="72000" marR="4670" marT="467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4670" marR="4670" marT="46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4670" marR="4670" marT="4670" marB="0" anchor="ctr">
                    <a:lnL w="6350" cap="flat" cmpd="sng" algn="ctr">
                      <a:solidFill>
                        <a:srgbClr val="000000"/>
                      </a:solidFill>
                      <a:prstDash val="solid"/>
                      <a:round/>
                      <a:headEnd type="none" w="med" len="med"/>
                      <a:tailEnd type="none" w="med" len="med"/>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4670" marR="4670" marT="467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34</a:t>
                      </a:r>
                    </a:p>
                  </a:txBody>
                  <a:tcPr marL="4670" marR="4670" marT="4670" marB="0" anchor="ctr">
                    <a:lnL>
                      <a:noFill/>
                    </a:lnL>
                    <a:lnR>
                      <a:noFill/>
                    </a:lnR>
                    <a:lnT>
                      <a:noFill/>
                    </a:lnT>
                    <a:lnB>
                      <a:noFill/>
                    </a:lnB>
                    <a:solidFill>
                      <a:schemeClr val="accent6"/>
                    </a:solidFill>
                  </a:tcPr>
                </a:tc>
                <a:tc>
                  <a:txBody>
                    <a:bodyPr/>
                    <a:lstStyle/>
                    <a:p>
                      <a:pPr algn="ctr" fontAlgn="t">
                        <a:buNone/>
                      </a:pPr>
                      <a:r>
                        <a:rPr lang="en-IE" sz="1100" b="0" i="0" u="none" strike="noStrike">
                          <a:solidFill>
                            <a:srgbClr val="000000"/>
                          </a:solidFill>
                          <a:effectLst/>
                          <a:latin typeface="Barlow" panose="00000500000000000000" pitchFamily="2" charset="0"/>
                        </a:rPr>
                        <a:t>20</a:t>
                      </a:r>
                    </a:p>
                  </a:txBody>
                  <a:tcPr marL="4670" marR="4670" marT="467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20</a:t>
                      </a:r>
                    </a:p>
                  </a:txBody>
                  <a:tcPr marL="4670" marR="4670" marT="467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15</a:t>
                      </a:r>
                    </a:p>
                  </a:txBody>
                  <a:tcPr marL="4670" marR="4670" marT="467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40475633"/>
                  </a:ext>
                </a:extLst>
              </a:tr>
              <a:tr h="223862">
                <a:tc>
                  <a:txBody>
                    <a:bodyPr/>
                    <a:lstStyle/>
                    <a:p>
                      <a:pPr algn="l" fontAlgn="t">
                        <a:buNone/>
                      </a:pPr>
                      <a:r>
                        <a:rPr lang="en-IE" sz="1100" b="0" i="0" u="none" strike="noStrike">
                          <a:solidFill>
                            <a:srgbClr val="000000"/>
                          </a:solidFill>
                          <a:effectLst/>
                          <a:latin typeface="Barlow" panose="00000500000000000000" pitchFamily="2" charset="0"/>
                        </a:rPr>
                        <a:t>Disagree</a:t>
                      </a:r>
                    </a:p>
                  </a:txBody>
                  <a:tcPr marL="72000" marR="4670" marT="467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4670" marR="4670" marT="46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a:t>
                      </a:r>
                    </a:p>
                  </a:txBody>
                  <a:tcPr marL="4670" marR="4670" marT="4670" marB="0" anchor="ctr">
                    <a:lnL w="6350" cap="flat" cmpd="sng" algn="ctr">
                      <a:solidFill>
                        <a:srgbClr val="000000"/>
                      </a:solidFill>
                      <a:prstDash val="solid"/>
                      <a:round/>
                      <a:headEnd type="none" w="med" len="med"/>
                      <a:tailEnd type="none" w="med" len="med"/>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4670" marR="4670" marT="4670" marB="0" anchor="ctr">
                    <a:lnL>
                      <a:noFill/>
                    </a:lnL>
                    <a:lnR>
                      <a:noFill/>
                    </a:lnR>
                    <a:lnT>
                      <a:noFill/>
                    </a:lnT>
                    <a:lnB>
                      <a:noFill/>
                    </a:lnB>
                    <a:no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4670" marR="4670" marT="4670" marB="0" anchor="ctr">
                    <a:lnL>
                      <a:noFill/>
                    </a:lnL>
                    <a:lnR>
                      <a:noFill/>
                    </a:lnR>
                    <a:lnT>
                      <a:noFill/>
                    </a:lnT>
                    <a:lnB>
                      <a:noFill/>
                    </a:lnB>
                    <a:solidFill>
                      <a:schemeClr val="accent6"/>
                    </a:solidFill>
                  </a:tcPr>
                </a:tc>
                <a:tc>
                  <a:txBody>
                    <a:bodyPr/>
                    <a:lstStyle/>
                    <a:p>
                      <a:pPr algn="ctr" fontAlgn="t">
                        <a:buNone/>
                      </a:pPr>
                      <a:r>
                        <a:rPr lang="en-IE" sz="1100" b="0" i="0" u="none" strike="noStrike">
                          <a:solidFill>
                            <a:srgbClr val="000000"/>
                          </a:solidFill>
                          <a:effectLst/>
                          <a:latin typeface="Barlow" panose="00000500000000000000" pitchFamily="2" charset="0"/>
                        </a:rPr>
                        <a:t>3</a:t>
                      </a:r>
                    </a:p>
                  </a:txBody>
                  <a:tcPr marL="4670" marR="4670" marT="467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a:t>
                      </a:r>
                    </a:p>
                  </a:txBody>
                  <a:tcPr marL="4670" marR="4670" marT="467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a:t>
                      </a:r>
                    </a:p>
                  </a:txBody>
                  <a:tcPr marL="4670" marR="4670" marT="467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38299046"/>
                  </a:ext>
                </a:extLst>
              </a:tr>
              <a:tr h="223862">
                <a:tc>
                  <a:txBody>
                    <a:bodyPr/>
                    <a:lstStyle/>
                    <a:p>
                      <a:pPr algn="l" fontAlgn="t">
                        <a:buNone/>
                      </a:pPr>
                      <a:r>
                        <a:rPr lang="en-IE" sz="1100" b="0" i="0" u="none" strike="noStrike">
                          <a:solidFill>
                            <a:srgbClr val="000000"/>
                          </a:solidFill>
                          <a:effectLst/>
                          <a:latin typeface="Barlow" panose="00000500000000000000" pitchFamily="2" charset="0"/>
                        </a:rPr>
                        <a:t>Strongly disagree</a:t>
                      </a:r>
                    </a:p>
                  </a:txBody>
                  <a:tcPr marL="72000" marR="4670" marT="467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a:t>
                      </a:r>
                    </a:p>
                  </a:txBody>
                  <a:tcPr marL="4670" marR="4670" marT="46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a:t>
                      </a:r>
                    </a:p>
                  </a:txBody>
                  <a:tcPr marL="4670" marR="4670" marT="4670" marB="0" anchor="ctr">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4670" marR="4670" marT="467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4670" marR="4670" marT="4670" marB="0" anchor="ctr">
                    <a:lnL>
                      <a:noFill/>
                    </a:lnL>
                    <a:lnR>
                      <a:noFill/>
                    </a:lnR>
                    <a:lnT>
                      <a:noFill/>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panose="00000500000000000000" pitchFamily="2" charset="0"/>
                        </a:rPr>
                        <a:t>1</a:t>
                      </a:r>
                    </a:p>
                  </a:txBody>
                  <a:tcPr marL="4670" marR="4670" marT="4670" marB="0" anchor="ctr">
                    <a:lnL>
                      <a:noFill/>
                    </a:lnL>
                    <a:lnR>
                      <a:noFill/>
                    </a:lnR>
                    <a:lnT>
                      <a:noFill/>
                    </a:lnT>
                    <a:lnB w="12700" cap="flat" cmpd="sng" algn="ctr">
                      <a:solidFill>
                        <a:schemeClr val="tx1"/>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a:t>
                      </a:r>
                    </a:p>
                  </a:txBody>
                  <a:tcPr marL="4670" marR="4670" marT="4670" marB="0" anchor="ctr">
                    <a:lnL>
                      <a:noFill/>
                    </a:lnL>
                    <a:lnR>
                      <a:noFill/>
                    </a:lnR>
                    <a:lnT>
                      <a:noFill/>
                    </a:lnT>
                    <a:lnB w="12700" cap="flat" cmpd="sng" algn="ctr">
                      <a:solidFill>
                        <a:schemeClr val="tx1"/>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a:t>
                      </a:r>
                    </a:p>
                  </a:txBody>
                  <a:tcPr marL="4670" marR="4670" marT="467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37050462"/>
                  </a:ext>
                </a:extLst>
              </a:tr>
              <a:tr h="223862">
                <a:tc>
                  <a:txBody>
                    <a:bodyPr/>
                    <a:lstStyle/>
                    <a:p>
                      <a:pPr algn="l" fontAlgn="t">
                        <a:buNone/>
                      </a:pPr>
                      <a:r>
                        <a:rPr lang="en-IE" sz="1100" b="1" i="0" u="none" strike="noStrike">
                          <a:solidFill>
                            <a:srgbClr val="000000"/>
                          </a:solidFill>
                          <a:effectLst/>
                          <a:latin typeface="Barlow" panose="00000500000000000000" pitchFamily="2" charset="0"/>
                        </a:rPr>
                        <a:t>NET (Agree) March 2026</a:t>
                      </a:r>
                    </a:p>
                  </a:txBody>
                  <a:tcPr marL="72000" marR="4670" marT="4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uNone/>
                      </a:pPr>
                      <a:r>
                        <a:rPr lang="en-IE" sz="1100" b="1" i="0" u="none" strike="noStrike">
                          <a:solidFill>
                            <a:srgbClr val="000000"/>
                          </a:solidFill>
                          <a:effectLst/>
                          <a:latin typeface="Barlow" panose="00000500000000000000" pitchFamily="2" charset="0"/>
                        </a:rPr>
                        <a:t>73</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uNone/>
                      </a:pPr>
                      <a:r>
                        <a:rPr lang="en-IE" sz="1100" b="1" i="0" u="none" strike="noStrike">
                          <a:solidFill>
                            <a:srgbClr val="000000"/>
                          </a:solidFill>
                          <a:effectLst/>
                          <a:latin typeface="Barlow" panose="00000500000000000000" pitchFamily="2" charset="0"/>
                        </a:rPr>
                        <a:t>84</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fontAlgn="t">
                        <a:buNone/>
                      </a:pPr>
                      <a:r>
                        <a:rPr lang="en-IE" sz="1100" b="1" i="0" u="none" strike="noStrike">
                          <a:solidFill>
                            <a:srgbClr val="000000"/>
                          </a:solidFill>
                          <a:effectLst/>
                          <a:latin typeface="Barlow" panose="00000500000000000000" pitchFamily="2" charset="0"/>
                        </a:rPr>
                        <a:t>95</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fontAlgn="t">
                        <a:buNone/>
                      </a:pPr>
                      <a:r>
                        <a:rPr lang="en-IE" sz="1100" b="1" i="0" u="none" strike="noStrike">
                          <a:solidFill>
                            <a:srgbClr val="000000"/>
                          </a:solidFill>
                          <a:effectLst/>
                          <a:latin typeface="Barlow" panose="00000500000000000000" pitchFamily="2" charset="0"/>
                        </a:rPr>
                        <a:t>35</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5"/>
                    </a:solidFill>
                  </a:tcPr>
                </a:tc>
                <a:tc>
                  <a:txBody>
                    <a:bodyPr/>
                    <a:lstStyle/>
                    <a:p>
                      <a:pPr algn="ctr" fontAlgn="t">
                        <a:buNone/>
                      </a:pPr>
                      <a:r>
                        <a:rPr lang="en-IE" sz="1100" b="1" i="0" u="none" strike="noStrike">
                          <a:solidFill>
                            <a:srgbClr val="000000"/>
                          </a:solidFill>
                          <a:effectLst/>
                          <a:latin typeface="Barlow" panose="00000500000000000000" pitchFamily="2" charset="0"/>
                        </a:rPr>
                        <a:t>77</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fontAlgn="t">
                        <a:buNone/>
                      </a:pPr>
                      <a:r>
                        <a:rPr lang="en-IE" sz="1100" b="1" i="0" u="none" strike="noStrike">
                          <a:solidFill>
                            <a:srgbClr val="000000"/>
                          </a:solidFill>
                          <a:effectLst/>
                          <a:latin typeface="Barlow" panose="00000500000000000000" pitchFamily="2" charset="0"/>
                        </a:rPr>
                        <a:t>77</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uNone/>
                      </a:pPr>
                      <a:r>
                        <a:rPr lang="en-IE" sz="1100" b="1" i="0" u="none" strike="noStrike">
                          <a:solidFill>
                            <a:srgbClr val="000000"/>
                          </a:solidFill>
                          <a:effectLst/>
                          <a:latin typeface="Barlow" panose="00000500000000000000" pitchFamily="2" charset="0"/>
                        </a:rPr>
                        <a:t>80</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extLst>
                  <a:ext uri="{0D108BD9-81ED-4DB2-BD59-A6C34878D82A}">
                    <a16:rowId xmlns:a16="http://schemas.microsoft.com/office/drawing/2014/main" val="4136953042"/>
                  </a:ext>
                </a:extLst>
              </a:tr>
              <a:tr h="223862">
                <a:tc>
                  <a:txBody>
                    <a:bodyPr/>
                    <a:lstStyle/>
                    <a:p>
                      <a:pPr algn="l" rtl="0" fontAlgn="t">
                        <a:buNone/>
                      </a:pPr>
                      <a:r>
                        <a:rPr lang="en-IE" sz="1100" b="1" i="0" u="none" strike="noStrike">
                          <a:solidFill>
                            <a:srgbClr val="000000"/>
                          </a:solidFill>
                          <a:effectLst/>
                          <a:latin typeface="Barlow" panose="00000500000000000000" pitchFamily="2" charset="0"/>
                        </a:rPr>
                        <a:t>NET (Agree) Aug 2025</a:t>
                      </a:r>
                    </a:p>
                  </a:txBody>
                  <a:tcPr marL="72000" marR="4670" marT="4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74</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77</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93</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36</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5"/>
                    </a:solidFill>
                  </a:tcPr>
                </a:tc>
                <a:tc>
                  <a:txBody>
                    <a:bodyPr/>
                    <a:lstStyle/>
                    <a:p>
                      <a:pPr algn="ctr" rtl="0" fontAlgn="t">
                        <a:buNone/>
                      </a:pPr>
                      <a:r>
                        <a:rPr lang="en-IE" sz="1100" b="1" i="0" u="none" strike="noStrike">
                          <a:solidFill>
                            <a:srgbClr val="000000"/>
                          </a:solidFill>
                          <a:effectLst/>
                          <a:latin typeface="Barlow" panose="00000500000000000000" pitchFamily="2" charset="0"/>
                        </a:rPr>
                        <a:t>82</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81</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85</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extLst>
                  <a:ext uri="{0D108BD9-81ED-4DB2-BD59-A6C34878D82A}">
                    <a16:rowId xmlns:a16="http://schemas.microsoft.com/office/drawing/2014/main" val="961709632"/>
                  </a:ext>
                </a:extLst>
              </a:tr>
              <a:tr h="223862">
                <a:tc>
                  <a:txBody>
                    <a:bodyPr/>
                    <a:lstStyle/>
                    <a:p>
                      <a:pPr algn="l" rtl="0" fontAlgn="t">
                        <a:buNone/>
                      </a:pPr>
                      <a:r>
                        <a:rPr lang="en-IE" sz="1100" b="1" i="0" u="none" strike="noStrike">
                          <a:solidFill>
                            <a:srgbClr val="000000"/>
                          </a:solidFill>
                          <a:effectLst/>
                          <a:latin typeface="Barlow" panose="00000500000000000000" pitchFamily="2" charset="0"/>
                        </a:rPr>
                        <a:t>NET (Agree) Aug 2024</a:t>
                      </a:r>
                    </a:p>
                  </a:txBody>
                  <a:tcPr marL="72000" marR="4670" marT="4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75</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80</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94</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38</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5"/>
                    </a:solidFill>
                  </a:tcPr>
                </a:tc>
                <a:tc>
                  <a:txBody>
                    <a:bodyPr/>
                    <a:lstStyle/>
                    <a:p>
                      <a:pPr algn="ctr" rtl="0" fontAlgn="t">
                        <a:buNone/>
                      </a:pPr>
                      <a:r>
                        <a:rPr lang="en-IE" sz="1100" b="1" i="0" u="none" strike="noStrike">
                          <a:solidFill>
                            <a:srgbClr val="000000"/>
                          </a:solidFill>
                          <a:effectLst/>
                          <a:latin typeface="Barlow" panose="00000500000000000000" pitchFamily="2" charset="0"/>
                        </a:rPr>
                        <a:t>81</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81</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81</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extLst>
                  <a:ext uri="{0D108BD9-81ED-4DB2-BD59-A6C34878D82A}">
                    <a16:rowId xmlns:a16="http://schemas.microsoft.com/office/drawing/2014/main" val="3499927018"/>
                  </a:ext>
                </a:extLst>
              </a:tr>
              <a:tr h="223862">
                <a:tc>
                  <a:txBody>
                    <a:bodyPr/>
                    <a:lstStyle/>
                    <a:p>
                      <a:pPr algn="l" rtl="0" fontAlgn="t">
                        <a:buNone/>
                      </a:pPr>
                      <a:r>
                        <a:rPr lang="en-IE" sz="1100" b="1" i="0" u="none" strike="noStrike">
                          <a:solidFill>
                            <a:srgbClr val="000000"/>
                          </a:solidFill>
                          <a:effectLst/>
                          <a:latin typeface="Barlow" panose="00000500000000000000" pitchFamily="2" charset="0"/>
                        </a:rPr>
                        <a:t>NET (Agree) Nov 2023</a:t>
                      </a:r>
                    </a:p>
                  </a:txBody>
                  <a:tcPr marL="72000" marR="4670" marT="4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77</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83</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95</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38</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5"/>
                    </a:solidFill>
                  </a:tcPr>
                </a:tc>
                <a:tc>
                  <a:txBody>
                    <a:bodyPr/>
                    <a:lstStyle/>
                    <a:p>
                      <a:pPr algn="ctr" rtl="0" fontAlgn="t">
                        <a:buNone/>
                      </a:pPr>
                      <a:r>
                        <a:rPr lang="en-IE" sz="1100" b="1" i="0" u="none" strike="noStrike">
                          <a:solidFill>
                            <a:srgbClr val="000000"/>
                          </a:solidFill>
                          <a:effectLst/>
                          <a:latin typeface="Barlow" panose="00000500000000000000" pitchFamily="2" charset="0"/>
                        </a:rPr>
                        <a:t>81</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82</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84</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extLst>
                  <a:ext uri="{0D108BD9-81ED-4DB2-BD59-A6C34878D82A}">
                    <a16:rowId xmlns:a16="http://schemas.microsoft.com/office/drawing/2014/main" val="349338387"/>
                  </a:ext>
                </a:extLst>
              </a:tr>
              <a:tr h="223862">
                <a:tc>
                  <a:txBody>
                    <a:bodyPr/>
                    <a:lstStyle/>
                    <a:p>
                      <a:pPr algn="l" rtl="0" fontAlgn="t">
                        <a:buNone/>
                      </a:pPr>
                      <a:r>
                        <a:rPr lang="en-IE" sz="1100" b="1" i="0" u="none" strike="noStrike">
                          <a:solidFill>
                            <a:srgbClr val="000000"/>
                          </a:solidFill>
                          <a:effectLst/>
                          <a:latin typeface="Barlow" panose="00000500000000000000" pitchFamily="2" charset="0"/>
                        </a:rPr>
                        <a:t> NET (Agree) Nov 2022</a:t>
                      </a:r>
                    </a:p>
                  </a:txBody>
                  <a:tcPr marL="72000" marR="4670" marT="4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75</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82</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94</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34</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5"/>
                    </a:solidFill>
                  </a:tcPr>
                </a:tc>
                <a:tc>
                  <a:txBody>
                    <a:bodyPr/>
                    <a:lstStyle/>
                    <a:p>
                      <a:pPr algn="ctr" rtl="0" fontAlgn="t">
                        <a:buNone/>
                      </a:pPr>
                      <a:r>
                        <a:rPr lang="en-IE" sz="1100" b="1" i="0" u="none" strike="noStrike">
                          <a:solidFill>
                            <a:srgbClr val="000000"/>
                          </a:solidFill>
                          <a:effectLst/>
                          <a:latin typeface="Barlow" panose="00000500000000000000" pitchFamily="2" charset="0"/>
                        </a:rPr>
                        <a:t>79</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r>
                        <a:rPr lang="en-IE" sz="1100" b="1" i="0" u="none" strike="noStrike">
                          <a:solidFill>
                            <a:srgbClr val="000000"/>
                          </a:solidFill>
                          <a:effectLst/>
                          <a:latin typeface="Barlow" panose="00000500000000000000" pitchFamily="2" charset="0"/>
                        </a:rPr>
                        <a:t>80</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E5D8"/>
                    </a:solidFill>
                  </a:tcPr>
                </a:tc>
                <a:tc>
                  <a:txBody>
                    <a:bodyPr/>
                    <a:lstStyle/>
                    <a:p>
                      <a:pPr algn="ctr" rtl="0" fontAlgn="t">
                        <a:buNone/>
                      </a:pPr>
                      <a:r>
                        <a:rPr lang="en-IE" sz="1100" b="1" i="0" u="none" strike="noStrike">
                          <a:solidFill>
                            <a:srgbClr val="000000"/>
                          </a:solidFill>
                          <a:effectLst/>
                          <a:latin typeface="Barlow" panose="00000500000000000000" pitchFamily="2" charset="0"/>
                        </a:rPr>
                        <a:t>79</a:t>
                      </a:r>
                    </a:p>
                  </a:txBody>
                  <a:tcPr marL="4670" marR="4670" marT="46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789459"/>
                  </a:ext>
                </a:extLst>
              </a:tr>
            </a:tbl>
          </a:graphicData>
        </a:graphic>
      </p:graphicFrame>
    </p:spTree>
    <p:extLst>
      <p:ext uri="{BB962C8B-B14F-4D97-AF65-F5344CB8AC3E}">
        <p14:creationId xmlns:p14="http://schemas.microsoft.com/office/powerpoint/2010/main" val="3633456799"/>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3CDE734-5D4A-4592-0B5B-9E437ACE33A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01871" y="184308"/>
            <a:ext cx="11285432" cy="419136"/>
          </a:xfrm>
        </p:spPr>
        <p:txBody>
          <a:bodyPr lIns="91440" tIns="45720" rIns="91440" bIns="45720" anchor="t">
            <a:noAutofit/>
          </a:bodyPr>
          <a:lstStyle/>
          <a:p>
            <a:r>
              <a:rPr lang="en-US">
                <a:solidFill>
                  <a:srgbClr val="00000C"/>
                </a:solidFill>
              </a:rPr>
              <a:t>Most Important Reasons to help those in developing countries</a:t>
            </a:r>
            <a:endParaRPr lang="en-IE">
              <a:solidFill>
                <a:srgbClr val="00000C"/>
              </a:solidFill>
            </a:endParaRPr>
          </a:p>
        </p:txBody>
      </p:sp>
      <p:sp>
        <p:nvSpPr>
          <p:cNvPr id="10" name="Text Placeholder 2">
            <a:extLst>
              <a:ext uri="{FF2B5EF4-FFF2-40B4-BE49-F238E27FC236}">
                <a16:creationId xmlns:a16="http://schemas.microsoft.com/office/drawing/2014/main" id="{4C588884-8EF1-9BED-7A87-1B4A8A707570}"/>
              </a:ext>
            </a:extLst>
          </p:cNvPr>
          <p:cNvSpPr>
            <a:spLocks noGrp="1"/>
          </p:cNvSpPr>
          <p:nvPr>
            <p:ph type="body" sz="quarter" idx="15"/>
          </p:nvPr>
        </p:nvSpPr>
        <p:spPr>
          <a:xfrm>
            <a:off x="457200" y="688701"/>
            <a:ext cx="10906757" cy="500656"/>
          </a:xfrm>
        </p:spPr>
        <p:txBody>
          <a:bodyPr>
            <a:normAutofit fontScale="92500"/>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Human rights, shared humanity, and humanitarianism continue to be the key factors in helping those in developing countries, remaining steady over </a:t>
            </a:r>
            <a:r>
              <a:rPr lang="en-US">
                <a:latin typeface="Barlow" panose="00000500000000000000" pitchFamily="2" charset="0"/>
                <a:cs typeface="Arial" panose="020B0604020202020204" pitchFamily="34" charset="0"/>
              </a:rPr>
              <a:t>the years. There continues to be minimal mention of pity and religious faith.</a:t>
            </a:r>
            <a:endParaRPr kumimoji="0" lang="en-US"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01871" y="6018482"/>
            <a:ext cx="9822783" cy="348813"/>
          </a:xfrm>
        </p:spPr>
        <p:txBody>
          <a:bodyPr lIns="91440" tIns="45720" rIns="91440" bIns="45720" anchor="t">
            <a:noAutofit/>
          </a:bodyPr>
          <a:lstStyle/>
          <a:p>
            <a:pPr marL="357188" indent="-357188"/>
            <a:r>
              <a:rPr lang="en-US" sz="900">
                <a:latin typeface="Barlow" panose="00000500000000000000" pitchFamily="2" charset="0"/>
              </a:rPr>
              <a:t>Base: All Adults aged 18+ years- 2,047 Apr ‘26, (Aug ‘25 2,002), Aug 24 2,504),  (Nov 23 N – 2,515, Nov 22 N – 2501)</a:t>
            </a:r>
          </a:p>
          <a:p>
            <a:pPr marL="357188" indent="-357188"/>
            <a:r>
              <a:rPr lang="en-US" sz="900">
                <a:latin typeface="Barlow" panose="00000500000000000000" pitchFamily="2" charset="0"/>
              </a:rPr>
              <a:t>Q.6  Please select up to three words from the list below that best align with your own view of why we should help those in developing countries worse off than ourselves.</a:t>
            </a:r>
            <a:endParaRPr lang="en-IE" sz="900">
              <a:latin typeface="Barlow" panose="00000500000000000000" pitchFamily="2" charset="0"/>
            </a:endParaRPr>
          </a:p>
        </p:txBody>
      </p:sp>
      <p:graphicFrame>
        <p:nvGraphicFramePr>
          <p:cNvPr id="4" name="Chart 3">
            <a:extLst>
              <a:ext uri="{FF2B5EF4-FFF2-40B4-BE49-F238E27FC236}">
                <a16:creationId xmlns:a16="http://schemas.microsoft.com/office/drawing/2014/main" id="{72BCB661-C4A7-EFE8-5087-10EEE9677635}"/>
              </a:ext>
            </a:extLst>
          </p:cNvPr>
          <p:cNvGraphicFramePr/>
          <p:nvPr>
            <p:extLst>
              <p:ext uri="{D42A27DB-BD31-4B8C-83A1-F6EECF244321}">
                <p14:modId xmlns:p14="http://schemas.microsoft.com/office/powerpoint/2010/main" val="1607213777"/>
              </p:ext>
            </p:extLst>
          </p:nvPr>
        </p:nvGraphicFramePr>
        <p:xfrm>
          <a:off x="145142" y="1292144"/>
          <a:ext cx="12273685" cy="4499055"/>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s Box 2">
            <a:extLst>
              <a:ext uri="{FF2B5EF4-FFF2-40B4-BE49-F238E27FC236}">
                <a16:creationId xmlns:a16="http://schemas.microsoft.com/office/drawing/2014/main" id="{92F83A48-8532-4387-7990-83DFFF229826}"/>
              </a:ext>
            </a:extLst>
          </p:cNvPr>
          <p:cNvSpPr/>
          <p:nvPr/>
        </p:nvSpPr>
        <p:spPr>
          <a:xfrm rot="5400000">
            <a:off x="8982648" y="985527"/>
            <a:ext cx="1092241" cy="2361120"/>
          </a:xfrm>
          <a:prstGeom prst="snip1Rect">
            <a:avLst>
              <a:gd name="adj" fmla="val 18524"/>
            </a:avLst>
          </a:prstGeom>
          <a:solidFill>
            <a:srgbClr val="E7EB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288000" rtlCol="0" anchor="t"/>
          <a:lstStyle/>
          <a:p>
            <a:pPr>
              <a:spcBef>
                <a:spcPts val="500"/>
              </a:spcBef>
              <a:spcAft>
                <a:spcPts val="500"/>
              </a:spcAft>
            </a:pPr>
            <a:r>
              <a:rPr lang="en-IE" sz="1400">
                <a:solidFill>
                  <a:schemeClr val="bg2"/>
                </a:solidFill>
              </a:rPr>
              <a:t>The top three reasons to help those in developing countries remain unchanged</a:t>
            </a:r>
            <a:endParaRPr lang="en-IE" sz="4800"/>
          </a:p>
        </p:txBody>
      </p:sp>
      <p:sp>
        <p:nvSpPr>
          <p:cNvPr id="11" name="Contents Triangle 2">
            <a:extLst>
              <a:ext uri="{FF2B5EF4-FFF2-40B4-BE49-F238E27FC236}">
                <a16:creationId xmlns:a16="http://schemas.microsoft.com/office/drawing/2014/main" id="{42D33ABC-3C82-D346-CA43-E7F0FCD6DECA}"/>
              </a:ext>
              <a:ext uri="{C183D7F6-B498-43B3-948B-1728B52AA6E4}">
                <adec:decorative xmlns:adec="http://schemas.microsoft.com/office/drawing/2017/decorative" val="1"/>
              </a:ext>
            </a:extLst>
          </p:cNvPr>
          <p:cNvSpPr/>
          <p:nvPr/>
        </p:nvSpPr>
        <p:spPr>
          <a:xfrm rot="5400000">
            <a:off x="8352691" y="1615480"/>
            <a:ext cx="308401" cy="31736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err="1">
              <a:solidFill>
                <a:schemeClr val="tx1"/>
              </a:solidFill>
            </a:endParaRPr>
          </a:p>
        </p:txBody>
      </p:sp>
    </p:spTree>
    <p:extLst>
      <p:ext uri="{BB962C8B-B14F-4D97-AF65-F5344CB8AC3E}">
        <p14:creationId xmlns:p14="http://schemas.microsoft.com/office/powerpoint/2010/main" val="418847312"/>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53284" y="428290"/>
            <a:ext cx="11285432" cy="500657"/>
          </a:xfrm>
        </p:spPr>
        <p:txBody>
          <a:bodyPr lIns="91440" tIns="45720" rIns="91440" bIns="45720" anchor="t">
            <a:noAutofit/>
          </a:bodyPr>
          <a:lstStyle/>
          <a:p>
            <a:r>
              <a:rPr lang="en-US">
                <a:solidFill>
                  <a:srgbClr val="00000C"/>
                </a:solidFill>
              </a:rPr>
              <a:t>Most Important Reasons to Help those in developing countries x Segments</a:t>
            </a:r>
            <a:endParaRPr lang="en-IE">
              <a:solidFill>
                <a:srgbClr val="00000C"/>
              </a:solidFill>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49999" y="5986583"/>
            <a:ext cx="10129395" cy="348813"/>
          </a:xfrm>
        </p:spPr>
        <p:txBody>
          <a:bodyPr lIns="91440" tIns="45720" rIns="91440" bIns="45720" anchor="t">
            <a:noAutofit/>
          </a:bodyPr>
          <a:lstStyle/>
          <a:p>
            <a:pPr marL="357188" indent="-357188"/>
            <a:r>
              <a:rPr kumimoji="0" lang="en-US" sz="900" b="0" i="0" u="none" strike="noStrike" kern="1200" cap="none" spc="0" normalizeH="0" baseline="0" noProof="0">
                <a:ln>
                  <a:noFill/>
                </a:ln>
                <a:effectLst/>
                <a:uLnTx/>
                <a:uFillTx/>
                <a:latin typeface="Barlow" panose="00000500000000000000" pitchFamily="2" charset="0"/>
                <a:cs typeface="Arial" panose="020B0604020202020204" pitchFamily="34" charset="0"/>
              </a:rPr>
              <a:t>Base: All Adults aged 18+ years- 2,047 (Aug ‘25 2,002;Aug ‘24 2,504</a:t>
            </a:r>
            <a:r>
              <a:rPr lang="en-US" sz="900">
                <a:latin typeface="Barlow" panose="00000500000000000000" pitchFamily="2" charset="0"/>
                <a:cs typeface="Arial" panose="020B0604020202020204" pitchFamily="34" charset="0"/>
              </a:rPr>
              <a:t>; </a:t>
            </a:r>
            <a:r>
              <a:rPr kumimoji="0" lang="en-US" sz="900" b="0" i="0" u="none" strike="noStrike" kern="1200" cap="none" spc="0" normalizeH="0" baseline="0" noProof="0">
                <a:ln>
                  <a:noFill/>
                </a:ln>
                <a:effectLst/>
                <a:uLnTx/>
                <a:uFillTx/>
                <a:latin typeface="Barlow" panose="00000500000000000000" pitchFamily="2" charset="0"/>
                <a:cs typeface="Arial" panose="020B0604020202020204" pitchFamily="34" charset="0"/>
              </a:rPr>
              <a:t>Nov 23 N – 2,515, Nov 22 N – 2501; Dec 21 N – 2,026; Feb 21 N – 3,008)</a:t>
            </a:r>
          </a:p>
          <a:p>
            <a:pPr marL="357188" indent="-357188"/>
            <a:r>
              <a:rPr lang="en-US" sz="900">
                <a:latin typeface="Barlow" panose="00000500000000000000" pitchFamily="2" charset="0"/>
              </a:rPr>
              <a:t>Q.6  Please select up to three words from the list below that best align with your own view of why we should help those in developing countries worse off than ourselves.</a:t>
            </a:r>
            <a:endParaRPr lang="en-IE" sz="900">
              <a:latin typeface="Barlow" panose="00000500000000000000" pitchFamily="2" charset="0"/>
            </a:endParaRPr>
          </a:p>
        </p:txBody>
      </p:sp>
      <p:grpSp>
        <p:nvGrpSpPr>
          <p:cNvPr id="4" name="Group 3">
            <a:extLst>
              <a:ext uri="{FF2B5EF4-FFF2-40B4-BE49-F238E27FC236}">
                <a16:creationId xmlns:a16="http://schemas.microsoft.com/office/drawing/2014/main" id="{3D56BF95-1D83-7BD2-6868-A21A4C9433D1}"/>
              </a:ext>
            </a:extLst>
          </p:cNvPr>
          <p:cNvGrpSpPr/>
          <p:nvPr/>
        </p:nvGrpSpPr>
        <p:grpSpPr>
          <a:xfrm>
            <a:off x="10022348" y="61543"/>
            <a:ext cx="2359232" cy="445924"/>
            <a:chOff x="9641528" y="660370"/>
            <a:chExt cx="2436173" cy="581633"/>
          </a:xfrm>
        </p:grpSpPr>
        <p:sp>
          <p:nvSpPr>
            <p:cNvPr id="6" name="Rectangle 5">
              <a:extLst>
                <a:ext uri="{FF2B5EF4-FFF2-40B4-BE49-F238E27FC236}">
                  <a16:creationId xmlns:a16="http://schemas.microsoft.com/office/drawing/2014/main" id="{2C1CE27E-B548-009A-F092-98AFA938EF62}"/>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8" name="TextBox 7">
              <a:extLst>
                <a:ext uri="{FF2B5EF4-FFF2-40B4-BE49-F238E27FC236}">
                  <a16:creationId xmlns:a16="http://schemas.microsoft.com/office/drawing/2014/main" id="{2B1A3455-9224-4620-D04F-6C402078A454}"/>
                </a:ext>
              </a:extLst>
            </p:cNvPr>
            <p:cNvSpPr txBox="1"/>
            <p:nvPr/>
          </p:nvSpPr>
          <p:spPr>
            <a:xfrm>
              <a:off x="10044711" y="660370"/>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9" name="Rectangle 8">
              <a:extLst>
                <a:ext uri="{FF2B5EF4-FFF2-40B4-BE49-F238E27FC236}">
                  <a16:creationId xmlns:a16="http://schemas.microsoft.com/office/drawing/2014/main" id="{A713B862-930C-8A5B-1764-A06C1940B76D}"/>
                </a:ext>
              </a:extLst>
            </p:cNvPr>
            <p:cNvSpPr/>
            <p:nvPr/>
          </p:nvSpPr>
          <p:spPr>
            <a:xfrm>
              <a:off x="9641528" y="682884"/>
              <a:ext cx="403182" cy="217062"/>
            </a:xfrm>
            <a:prstGeom prst="rect">
              <a:avLst/>
            </a:prstGeom>
            <a:solidFill>
              <a:srgbClr val="32CD3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1" name="TextBox 10">
              <a:extLst>
                <a:ext uri="{FF2B5EF4-FFF2-40B4-BE49-F238E27FC236}">
                  <a16:creationId xmlns:a16="http://schemas.microsoft.com/office/drawing/2014/main" id="{497091C3-06D0-A65D-AE25-9C7F07F341DC}"/>
                </a:ext>
              </a:extLst>
            </p:cNvPr>
            <p:cNvSpPr txBox="1"/>
            <p:nvPr/>
          </p:nvSpPr>
          <p:spPr>
            <a:xfrm>
              <a:off x="10026209" y="920849"/>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sp>
        <p:nvSpPr>
          <p:cNvPr id="3" name="Text Placeholder 2">
            <a:extLst>
              <a:ext uri="{FF2B5EF4-FFF2-40B4-BE49-F238E27FC236}">
                <a16:creationId xmlns:a16="http://schemas.microsoft.com/office/drawing/2014/main" id="{5E0E78D2-750C-824F-D4D2-23762FCED318}"/>
              </a:ext>
            </a:extLst>
          </p:cNvPr>
          <p:cNvSpPr>
            <a:spLocks noGrp="1"/>
          </p:cNvSpPr>
          <p:nvPr>
            <p:ph type="body" sz="quarter" idx="15"/>
          </p:nvPr>
        </p:nvSpPr>
        <p:spPr>
          <a:xfrm>
            <a:off x="573300" y="908660"/>
            <a:ext cx="11285433" cy="500656"/>
          </a:xfrm>
        </p:spPr>
        <p:txBody>
          <a:bodyPr>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lang="en-US">
                <a:latin typeface="Barlow" panose="00000500000000000000" pitchFamily="2" charset="0"/>
                <a:cs typeface="Arial" panose="020B0604020202020204" pitchFamily="34" charset="0"/>
              </a:rPr>
              <a:t>Disengaged are least able to attribute any reasons for helping, with 1 in 3 selecting none, highlighting a lack of support generally. </a:t>
            </a:r>
            <a:endParaRPr kumimoji="0" lang="en-US"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graphicFrame>
        <p:nvGraphicFramePr>
          <p:cNvPr id="12" name="Table 11">
            <a:extLst>
              <a:ext uri="{FF2B5EF4-FFF2-40B4-BE49-F238E27FC236}">
                <a16:creationId xmlns:a16="http://schemas.microsoft.com/office/drawing/2014/main" id="{C7B09CD9-BAD3-7CF4-2AF4-F2273E28EE45}"/>
              </a:ext>
            </a:extLst>
          </p:cNvPr>
          <p:cNvGraphicFramePr>
            <a:graphicFrameLocks noGrp="1"/>
          </p:cNvGraphicFramePr>
          <p:nvPr>
            <p:extLst>
              <p:ext uri="{D42A27DB-BD31-4B8C-83A1-F6EECF244321}">
                <p14:modId xmlns:p14="http://schemas.microsoft.com/office/powerpoint/2010/main" val="4019434246"/>
              </p:ext>
            </p:extLst>
          </p:nvPr>
        </p:nvGraphicFramePr>
        <p:xfrm>
          <a:off x="1381124" y="1798150"/>
          <a:ext cx="9341698" cy="3900862"/>
        </p:xfrm>
        <a:graphic>
          <a:graphicData uri="http://schemas.openxmlformats.org/drawingml/2006/table">
            <a:tbl>
              <a:tblPr/>
              <a:tblGrid>
                <a:gridCol w="2095501">
                  <a:extLst>
                    <a:ext uri="{9D8B030D-6E8A-4147-A177-3AD203B41FA5}">
                      <a16:colId xmlns:a16="http://schemas.microsoft.com/office/drawing/2014/main" val="2853191137"/>
                    </a:ext>
                  </a:extLst>
                </a:gridCol>
                <a:gridCol w="782076">
                  <a:extLst>
                    <a:ext uri="{9D8B030D-6E8A-4147-A177-3AD203B41FA5}">
                      <a16:colId xmlns:a16="http://schemas.microsoft.com/office/drawing/2014/main" val="1473389775"/>
                    </a:ext>
                  </a:extLst>
                </a:gridCol>
                <a:gridCol w="1014797">
                  <a:extLst>
                    <a:ext uri="{9D8B030D-6E8A-4147-A177-3AD203B41FA5}">
                      <a16:colId xmlns:a16="http://schemas.microsoft.com/office/drawing/2014/main" val="3181753445"/>
                    </a:ext>
                  </a:extLst>
                </a:gridCol>
                <a:gridCol w="1014797">
                  <a:extLst>
                    <a:ext uri="{9D8B030D-6E8A-4147-A177-3AD203B41FA5}">
                      <a16:colId xmlns:a16="http://schemas.microsoft.com/office/drawing/2014/main" val="4061667392"/>
                    </a:ext>
                  </a:extLst>
                </a:gridCol>
                <a:gridCol w="986995">
                  <a:extLst>
                    <a:ext uri="{9D8B030D-6E8A-4147-A177-3AD203B41FA5}">
                      <a16:colId xmlns:a16="http://schemas.microsoft.com/office/drawing/2014/main" val="899734988"/>
                    </a:ext>
                  </a:extLst>
                </a:gridCol>
                <a:gridCol w="1237219">
                  <a:extLst>
                    <a:ext uri="{9D8B030D-6E8A-4147-A177-3AD203B41FA5}">
                      <a16:colId xmlns:a16="http://schemas.microsoft.com/office/drawing/2014/main" val="1287477986"/>
                    </a:ext>
                  </a:extLst>
                </a:gridCol>
                <a:gridCol w="1237219">
                  <a:extLst>
                    <a:ext uri="{9D8B030D-6E8A-4147-A177-3AD203B41FA5}">
                      <a16:colId xmlns:a16="http://schemas.microsoft.com/office/drawing/2014/main" val="3071380115"/>
                    </a:ext>
                  </a:extLst>
                </a:gridCol>
                <a:gridCol w="973094">
                  <a:extLst>
                    <a:ext uri="{9D8B030D-6E8A-4147-A177-3AD203B41FA5}">
                      <a16:colId xmlns:a16="http://schemas.microsoft.com/office/drawing/2014/main" val="951278446"/>
                    </a:ext>
                  </a:extLst>
                </a:gridCol>
              </a:tblGrid>
              <a:tr h="223362">
                <a:tc rowSpan="2">
                  <a:txBody>
                    <a:bodyPr/>
                    <a:lstStyle/>
                    <a:p>
                      <a:pPr algn="l" rtl="0" fontAlgn="t">
                        <a:buNone/>
                      </a:pPr>
                      <a:r>
                        <a:rPr lang="en-IE" sz="1100" b="0" i="0" u="none" strike="noStrike">
                          <a:solidFill>
                            <a:srgbClr val="000000"/>
                          </a:solidFill>
                          <a:effectLst/>
                          <a:latin typeface="Barlow" panose="00000500000000000000" pitchFamily="2" charset="0"/>
                        </a:rPr>
                        <a:t> </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rowSpan="2">
                  <a:txBody>
                    <a:bodyPr/>
                    <a:lstStyle/>
                    <a:p>
                      <a:pPr algn="ctr" rtl="0" fontAlgn="ctr">
                        <a:buNone/>
                      </a:pPr>
                      <a:r>
                        <a:rPr lang="en-IE" sz="1100" b="1" i="0" u="none" strike="noStrike">
                          <a:solidFill>
                            <a:srgbClr val="FFFFFF"/>
                          </a:solidFill>
                          <a:effectLst/>
                          <a:latin typeface="Barlow" panose="00000500000000000000" pitchFamily="2" charset="0"/>
                        </a:rPr>
                        <a:t>Total</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gridSpan="6">
                  <a:txBody>
                    <a:bodyPr/>
                    <a:lstStyle/>
                    <a:p>
                      <a:pPr algn="ctr" rtl="0" fontAlgn="ctr">
                        <a:buNone/>
                      </a:pPr>
                      <a:r>
                        <a:rPr lang="en-IE" sz="1100" b="1" i="0" u="none" strike="noStrike">
                          <a:solidFill>
                            <a:srgbClr val="FFFFFF"/>
                          </a:solidFill>
                          <a:effectLst/>
                          <a:latin typeface="Barlow" panose="00000500000000000000" pitchFamily="2" charset="0"/>
                        </a:rPr>
                        <a:t>Segments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487629346"/>
                  </a:ext>
                </a:extLst>
              </a:tr>
              <a:tr h="438748">
                <a:tc vMerge="1">
                  <a:txBody>
                    <a:bodyPr/>
                    <a:lstStyle/>
                    <a:p>
                      <a:endParaRPr lang="en-IE"/>
                    </a:p>
                  </a:txBody>
                  <a:tcPr/>
                </a:tc>
                <a:tc vMerge="1">
                  <a:txBody>
                    <a:bodyPr/>
                    <a:lstStyle/>
                    <a:p>
                      <a:endParaRPr lang="en-IE"/>
                    </a:p>
                  </a:txBody>
                  <a:tcPr/>
                </a:tc>
                <a:tc>
                  <a:txBody>
                    <a:bodyPr/>
                    <a:lstStyle/>
                    <a:p>
                      <a:pPr algn="ctr" rtl="0" fontAlgn="ctr">
                        <a:buNone/>
                      </a:pPr>
                      <a:r>
                        <a:rPr lang="en-IE" sz="1100" b="1" i="0" u="none" strike="noStrike">
                          <a:solidFill>
                            <a:srgbClr val="FFFFFF"/>
                          </a:solidFill>
                          <a:effectLst/>
                          <a:latin typeface="Barlow" panose="00000500000000000000" pitchFamily="2" charset="0"/>
                        </a:rPr>
                        <a:t>Multilateralists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Community Champions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Disengaged</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Empathisers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Global Citizens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Pragmatists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extLst>
                  <a:ext uri="{0D108BD9-81ED-4DB2-BD59-A6C34878D82A}">
                    <a16:rowId xmlns:a16="http://schemas.microsoft.com/office/drawing/2014/main" val="3347694631"/>
                  </a:ext>
                </a:extLst>
              </a:tr>
              <a:tr h="215385">
                <a:tc>
                  <a:txBody>
                    <a:bodyPr/>
                    <a:lstStyle/>
                    <a:p>
                      <a:pPr algn="l" rtl="0" fontAlgn="t">
                        <a:buNone/>
                      </a:pPr>
                      <a:r>
                        <a:rPr lang="en-IE" sz="1100" b="1" i="1" u="none" strike="noStrike">
                          <a:solidFill>
                            <a:srgbClr val="000000"/>
                          </a:solidFill>
                          <a:effectLst/>
                          <a:latin typeface="Barlow" panose="00000500000000000000" pitchFamily="2" charset="0"/>
                        </a:rPr>
                        <a:t>Base:</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buNone/>
                      </a:pPr>
                      <a:r>
                        <a:rPr lang="en-IE" sz="1100" b="1" i="1" u="none" strike="noStrike">
                          <a:solidFill>
                            <a:srgbClr val="000000"/>
                          </a:solidFill>
                          <a:effectLst/>
                          <a:latin typeface="Barlow" panose="00000500000000000000" pitchFamily="2" charset="0"/>
                        </a:rPr>
                        <a:t>2047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a:solidFill>
                            <a:srgbClr val="000000"/>
                          </a:solidFill>
                          <a:effectLst/>
                          <a:latin typeface="Barlow" panose="00000500000000000000" pitchFamily="2" charset="0"/>
                        </a:rPr>
                        <a:t>396</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a:solidFill>
                            <a:srgbClr val="000000"/>
                          </a:solidFill>
                          <a:effectLst/>
                          <a:latin typeface="Barlow" panose="00000500000000000000" pitchFamily="2" charset="0"/>
                        </a:rPr>
                        <a:t>169</a:t>
                      </a:r>
                    </a:p>
                  </a:txBody>
                  <a:tcPr marL="7620" marR="7620" marT="762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a:solidFill>
                            <a:srgbClr val="000000"/>
                          </a:solidFill>
                          <a:effectLst/>
                          <a:latin typeface="Barlow" panose="00000500000000000000" pitchFamily="2" charset="0"/>
                        </a:rPr>
                        <a:t>355</a:t>
                      </a:r>
                    </a:p>
                  </a:txBody>
                  <a:tcPr marL="7620" marR="7620" marT="762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a:solidFill>
                            <a:srgbClr val="000000"/>
                          </a:solidFill>
                          <a:effectLst/>
                          <a:latin typeface="Barlow" panose="00000500000000000000" pitchFamily="2" charset="0"/>
                        </a:rPr>
                        <a:t>552</a:t>
                      </a:r>
                    </a:p>
                  </a:txBody>
                  <a:tcPr marL="7620" marR="7620" marT="762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a:solidFill>
                            <a:srgbClr val="000000"/>
                          </a:solidFill>
                          <a:effectLst/>
                          <a:latin typeface="Barlow" panose="00000500000000000000" pitchFamily="2" charset="0"/>
                        </a:rPr>
                        <a:t>321</a:t>
                      </a:r>
                    </a:p>
                  </a:txBody>
                  <a:tcPr marL="7620" marR="7620" marT="762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buNone/>
                      </a:pPr>
                      <a:r>
                        <a:rPr lang="en-IE" sz="1100" b="1" i="1" u="none" strike="noStrike">
                          <a:solidFill>
                            <a:srgbClr val="000000"/>
                          </a:solidFill>
                          <a:effectLst/>
                          <a:latin typeface="Barlow" panose="00000500000000000000" pitchFamily="2" charset="0"/>
                        </a:rPr>
                        <a:t>254</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94155955"/>
                  </a:ext>
                </a:extLst>
              </a:tr>
              <a:tr h="215385">
                <a:tc>
                  <a:txBody>
                    <a:bodyPr/>
                    <a:lstStyle/>
                    <a:p>
                      <a:pPr algn="l" rtl="0" fontAlgn="t">
                        <a:buNone/>
                      </a:pPr>
                      <a:r>
                        <a:rPr lang="en-IE" sz="1100" b="0" i="0" u="none" strike="noStrike">
                          <a:solidFill>
                            <a:srgbClr val="000000"/>
                          </a:solidFill>
                          <a:effectLst/>
                          <a:latin typeface="Barlow" panose="00000500000000000000" pitchFamily="2" charset="0"/>
                        </a:rPr>
                        <a:t> </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23524995"/>
                  </a:ext>
                </a:extLst>
              </a:tr>
              <a:tr h="215385">
                <a:tc>
                  <a:txBody>
                    <a:bodyPr/>
                    <a:lstStyle/>
                    <a:p>
                      <a:pPr algn="l" fontAlgn="t">
                        <a:buNone/>
                      </a:pPr>
                      <a:r>
                        <a:rPr lang="en-IE" sz="1100" b="0" i="0" u="none" strike="noStrike">
                          <a:solidFill>
                            <a:srgbClr val="000000"/>
                          </a:solidFill>
                          <a:effectLst/>
                          <a:latin typeface="Barlow" panose="00000500000000000000" pitchFamily="2" charset="0"/>
                        </a:rPr>
                        <a:t>Human rights</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48</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47</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48</a:t>
                      </a:r>
                    </a:p>
                  </a:txBody>
                  <a:tcPr marL="7620" marR="7620" marT="7620"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46</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48</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952336604"/>
                  </a:ext>
                </a:extLst>
              </a:tr>
              <a:tr h="215385">
                <a:tc>
                  <a:txBody>
                    <a:bodyPr/>
                    <a:lstStyle/>
                    <a:p>
                      <a:pPr algn="l" fontAlgn="t">
                        <a:buNone/>
                      </a:pPr>
                      <a:r>
                        <a:rPr lang="en-IE" sz="1100" b="0" i="0" u="none" strike="noStrike">
                          <a:solidFill>
                            <a:srgbClr val="000000"/>
                          </a:solidFill>
                          <a:effectLst/>
                          <a:latin typeface="Barlow" panose="00000500000000000000" pitchFamily="2" charset="0"/>
                        </a:rPr>
                        <a:t>Shared humanity</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45</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57</a:t>
                      </a:r>
                    </a:p>
                  </a:txBody>
                  <a:tcPr marL="7620" marR="7620" marT="7620"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34</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47</a:t>
                      </a:r>
                    </a:p>
                  </a:txBody>
                  <a:tcPr marL="7620" marR="7620" marT="7620"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51</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1342050471"/>
                  </a:ext>
                </a:extLst>
              </a:tr>
              <a:tr h="215385">
                <a:tc>
                  <a:txBody>
                    <a:bodyPr/>
                    <a:lstStyle/>
                    <a:p>
                      <a:pPr algn="l" fontAlgn="t">
                        <a:buNone/>
                      </a:pPr>
                      <a:r>
                        <a:rPr lang="en-IE" sz="1100" b="0" i="0" u="none" strike="noStrike">
                          <a:solidFill>
                            <a:srgbClr val="000000"/>
                          </a:solidFill>
                          <a:effectLst/>
                          <a:latin typeface="Barlow" panose="00000500000000000000" pitchFamily="2" charset="0"/>
                        </a:rPr>
                        <a:t>Humanitarianism</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44</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53</a:t>
                      </a:r>
                    </a:p>
                  </a:txBody>
                  <a:tcPr marL="7620" marR="7620" marT="7620"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39</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49</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426276359"/>
                  </a:ext>
                </a:extLst>
              </a:tr>
              <a:tr h="215385">
                <a:tc>
                  <a:txBody>
                    <a:bodyPr/>
                    <a:lstStyle/>
                    <a:p>
                      <a:pPr algn="l" fontAlgn="t">
                        <a:buNone/>
                      </a:pPr>
                      <a:r>
                        <a:rPr lang="en-IE" sz="1100" b="0" i="0" u="none" strike="noStrike">
                          <a:solidFill>
                            <a:srgbClr val="000000"/>
                          </a:solidFill>
                          <a:effectLst/>
                          <a:latin typeface="Barlow" panose="00000500000000000000" pitchFamily="2" charset="0"/>
                        </a:rPr>
                        <a:t>Empathy</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28</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28</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22</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37</a:t>
                      </a:r>
                    </a:p>
                  </a:txBody>
                  <a:tcPr marL="7620" marR="7620" marT="7620"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385080217"/>
                  </a:ext>
                </a:extLst>
              </a:tr>
              <a:tr h="215385">
                <a:tc>
                  <a:txBody>
                    <a:bodyPr/>
                    <a:lstStyle/>
                    <a:p>
                      <a:pPr algn="l" fontAlgn="t">
                        <a:buNone/>
                      </a:pPr>
                      <a:r>
                        <a:rPr lang="en-IE" sz="1100" b="0" i="0" u="none" strike="noStrike">
                          <a:solidFill>
                            <a:srgbClr val="000000"/>
                          </a:solidFill>
                          <a:effectLst/>
                          <a:latin typeface="Barlow" panose="00000500000000000000" pitchFamily="2" charset="0"/>
                        </a:rPr>
                        <a:t>Morality</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31</a:t>
                      </a:r>
                    </a:p>
                  </a:txBody>
                  <a:tcPr marL="7620" marR="7620" marT="7620"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17</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21</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2433639741"/>
                  </a:ext>
                </a:extLst>
              </a:tr>
              <a:tr h="215385">
                <a:tc>
                  <a:txBody>
                    <a:bodyPr/>
                    <a:lstStyle/>
                    <a:p>
                      <a:pPr algn="l" fontAlgn="t">
                        <a:buNone/>
                      </a:pPr>
                      <a:r>
                        <a:rPr lang="en-IE" sz="1100" b="0" i="0" u="none" strike="noStrike">
                          <a:solidFill>
                            <a:srgbClr val="000000"/>
                          </a:solidFill>
                          <a:effectLst/>
                          <a:latin typeface="Barlow" panose="00000500000000000000" pitchFamily="2" charset="0"/>
                        </a:rPr>
                        <a:t>Justice</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24</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10</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22</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25</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936861278"/>
                  </a:ext>
                </a:extLst>
              </a:tr>
              <a:tr h="215385">
                <a:tc>
                  <a:txBody>
                    <a:bodyPr/>
                    <a:lstStyle/>
                    <a:p>
                      <a:pPr algn="l" fontAlgn="t">
                        <a:buNone/>
                      </a:pPr>
                      <a:r>
                        <a:rPr lang="en-IE" sz="1100" b="0" i="0" u="none" strike="noStrike">
                          <a:solidFill>
                            <a:srgbClr val="000000"/>
                          </a:solidFill>
                          <a:effectLst/>
                          <a:latin typeface="Barlow" panose="00000500000000000000" pitchFamily="2" charset="0"/>
                        </a:rPr>
                        <a:t>Solidarity</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7620" marR="7620" marT="7620"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10</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20</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956101012"/>
                  </a:ext>
                </a:extLst>
              </a:tr>
              <a:tr h="215385">
                <a:tc>
                  <a:txBody>
                    <a:bodyPr/>
                    <a:lstStyle/>
                    <a:p>
                      <a:pPr algn="l" fontAlgn="t">
                        <a:buNone/>
                      </a:pPr>
                      <a:r>
                        <a:rPr lang="en-IE" sz="1100" b="0" i="0" u="none" strike="noStrike">
                          <a:solidFill>
                            <a:srgbClr val="000000"/>
                          </a:solidFill>
                          <a:effectLst/>
                          <a:latin typeface="Barlow" panose="00000500000000000000" pitchFamily="2" charset="0"/>
                        </a:rPr>
                        <a:t>Charity</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6</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15</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9</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61856805"/>
                  </a:ext>
                </a:extLst>
              </a:tr>
              <a:tr h="215385">
                <a:tc>
                  <a:txBody>
                    <a:bodyPr/>
                    <a:lstStyle/>
                    <a:p>
                      <a:pPr algn="l" fontAlgn="t">
                        <a:buNone/>
                      </a:pPr>
                      <a:r>
                        <a:rPr lang="en-IE" sz="1100" b="0" i="0" u="none" strike="noStrike">
                          <a:solidFill>
                            <a:srgbClr val="000000"/>
                          </a:solidFill>
                          <a:effectLst/>
                          <a:latin typeface="Barlow" panose="00000500000000000000" pitchFamily="2" charset="0"/>
                        </a:rPr>
                        <a:t>Sympathy</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6</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10</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8</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10679915"/>
                  </a:ext>
                </a:extLst>
              </a:tr>
              <a:tr h="215385">
                <a:tc>
                  <a:txBody>
                    <a:bodyPr/>
                    <a:lstStyle/>
                    <a:p>
                      <a:pPr algn="l" fontAlgn="t">
                        <a:buNone/>
                      </a:pPr>
                      <a:r>
                        <a:rPr lang="en-IE" sz="1100" b="0" i="0" u="none" strike="noStrike">
                          <a:solidFill>
                            <a:srgbClr val="000000"/>
                          </a:solidFill>
                          <a:effectLst/>
                          <a:latin typeface="Barlow" panose="00000500000000000000" pitchFamily="2" charset="0"/>
                        </a:rPr>
                        <a:t>Duty</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17</a:t>
                      </a:r>
                    </a:p>
                  </a:txBody>
                  <a:tcPr marL="7620" marR="7620" marT="7620"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7</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10</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9</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565029505"/>
                  </a:ext>
                </a:extLst>
              </a:tr>
              <a:tr h="215385">
                <a:tc>
                  <a:txBody>
                    <a:bodyPr/>
                    <a:lstStyle/>
                    <a:p>
                      <a:pPr algn="l" fontAlgn="t">
                        <a:buNone/>
                      </a:pPr>
                      <a:r>
                        <a:rPr lang="en-IE" sz="1100" b="0" i="0" u="none" strike="noStrike">
                          <a:solidFill>
                            <a:srgbClr val="000000"/>
                          </a:solidFill>
                          <a:effectLst/>
                          <a:latin typeface="Barlow" panose="00000500000000000000" pitchFamily="2" charset="0"/>
                        </a:rPr>
                        <a:t>Religious faith</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6</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7</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8</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9</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6</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71713904"/>
                  </a:ext>
                </a:extLst>
              </a:tr>
              <a:tr h="215385">
                <a:tc>
                  <a:txBody>
                    <a:bodyPr/>
                    <a:lstStyle/>
                    <a:p>
                      <a:pPr algn="l" fontAlgn="t">
                        <a:buNone/>
                      </a:pPr>
                      <a:r>
                        <a:rPr lang="en-IE" sz="1100" b="0" i="0" u="none" strike="noStrike">
                          <a:solidFill>
                            <a:srgbClr val="000000"/>
                          </a:solidFill>
                          <a:effectLst/>
                          <a:latin typeface="Barlow" panose="00000500000000000000" pitchFamily="2" charset="0"/>
                        </a:rPr>
                        <a:t>Pity</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7620" marR="7620" marT="7620"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a:t>
                      </a:r>
                    </a:p>
                  </a:txBody>
                  <a:tcPr marL="7620" marR="7620" marT="7620"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118797247"/>
                  </a:ext>
                </a:extLst>
              </a:tr>
              <a:tr h="223362">
                <a:tc>
                  <a:txBody>
                    <a:bodyPr/>
                    <a:lstStyle/>
                    <a:p>
                      <a:pPr algn="l" fontAlgn="t">
                        <a:buNone/>
                      </a:pPr>
                      <a:r>
                        <a:rPr lang="en-IE" sz="1100" b="0" i="0" u="none" strike="noStrike">
                          <a:solidFill>
                            <a:srgbClr val="000000"/>
                          </a:solidFill>
                          <a:effectLst/>
                          <a:latin typeface="Barlow" panose="00000500000000000000" pitchFamily="2" charset="0"/>
                        </a:rPr>
                        <a:t>None of these</a:t>
                      </a:r>
                    </a:p>
                  </a:txBody>
                  <a:tcPr marL="72000" marR="72000" marT="7620" marB="0" anchor="ctr">
                    <a:lnL w="12700" cap="flat" cmpd="sng" algn="ctr">
                      <a:solidFill>
                        <a:schemeClr val="tx1">
                          <a:lumMod val="85000"/>
                          <a:lumOff val="1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lumMod val="85000"/>
                          <a:lumOff val="15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lumMod val="85000"/>
                          <a:lumOff val="15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a:t>
                      </a:r>
                    </a:p>
                  </a:txBody>
                  <a:tcPr marL="7620" marR="7620" marT="7620" marB="0" anchor="ctr">
                    <a:lnL w="6350" cap="flat" cmpd="sng" algn="ctr">
                      <a:solidFill>
                        <a:srgbClr val="000000"/>
                      </a:solidFill>
                      <a:prstDash val="solid"/>
                      <a:round/>
                      <a:headEnd type="none" w="med" len="med"/>
                      <a:tailEnd type="none" w="med" len="med"/>
                    </a:lnL>
                    <a:lnR>
                      <a:noFill/>
                    </a:lnR>
                    <a:lnT>
                      <a:noFill/>
                    </a:lnT>
                    <a:lnB w="12700" cap="flat" cmpd="sng" algn="ctr">
                      <a:solidFill>
                        <a:schemeClr val="tx1">
                          <a:lumMod val="85000"/>
                          <a:lumOff val="15000"/>
                        </a:schemeClr>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7620" marR="7620" marT="7620" marB="0" anchor="ctr">
                    <a:lnL>
                      <a:noFill/>
                    </a:lnL>
                    <a:lnR>
                      <a:noFill/>
                    </a:lnR>
                    <a:lnT>
                      <a:noFill/>
                    </a:lnT>
                    <a:lnB w="12700" cap="flat" cmpd="sng" algn="ctr">
                      <a:solidFill>
                        <a:schemeClr val="tx1">
                          <a:lumMod val="85000"/>
                          <a:lumOff val="15000"/>
                        </a:schemeClr>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31</a:t>
                      </a:r>
                    </a:p>
                  </a:txBody>
                  <a:tcPr marL="7620" marR="7620" marT="7620" marB="0" anchor="ctr">
                    <a:lnL>
                      <a:noFill/>
                    </a:lnL>
                    <a:lnR>
                      <a:noFill/>
                    </a:lnR>
                    <a:lnT>
                      <a:noFill/>
                    </a:lnT>
                    <a:lnB w="12700" cap="flat" cmpd="sng" algn="ctr">
                      <a:solidFill>
                        <a:schemeClr val="tx1">
                          <a:lumMod val="85000"/>
                          <a:lumOff val="15000"/>
                        </a:schemeClr>
                      </a:solidFill>
                      <a:prstDash val="solid"/>
                      <a:round/>
                      <a:headEnd type="none" w="med" len="med"/>
                      <a:tailEnd type="none" w="med" len="med"/>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7620" marR="7620" marT="7620" marB="0" anchor="ctr">
                    <a:lnL>
                      <a:noFill/>
                    </a:lnL>
                    <a:lnR>
                      <a:noFill/>
                    </a:lnR>
                    <a:lnT>
                      <a:noFill/>
                    </a:lnT>
                    <a:lnB w="12700" cap="flat" cmpd="sng" algn="ctr">
                      <a:solidFill>
                        <a:schemeClr val="tx1">
                          <a:lumMod val="85000"/>
                          <a:lumOff val="15000"/>
                        </a:schemeClr>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a:t>
                      </a:r>
                    </a:p>
                  </a:txBody>
                  <a:tcPr marL="7620" marR="7620" marT="7620" marB="0" anchor="ctr">
                    <a:lnL>
                      <a:noFill/>
                    </a:lnL>
                    <a:lnR>
                      <a:noFill/>
                    </a:lnR>
                    <a:lnT>
                      <a:noFill/>
                    </a:lnT>
                    <a:lnB w="12700" cap="flat" cmpd="sng" algn="ctr">
                      <a:solidFill>
                        <a:schemeClr val="tx1">
                          <a:lumMod val="85000"/>
                          <a:lumOff val="15000"/>
                        </a:schemeClr>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a:t>
                      </a:r>
                    </a:p>
                  </a:txBody>
                  <a:tcPr marL="7620" marR="7620" marT="7620" marB="0" anchor="ctr">
                    <a:lnL>
                      <a:noFill/>
                    </a:lnL>
                    <a:lnR w="12700" cap="flat" cmpd="sng" algn="ctr">
                      <a:solidFill>
                        <a:schemeClr val="tx1">
                          <a:lumMod val="85000"/>
                          <a:lumOff val="15000"/>
                        </a:schemeClr>
                      </a:solidFill>
                      <a:prstDash val="solid"/>
                      <a:round/>
                      <a:headEnd type="none" w="med" len="med"/>
                      <a:tailEnd type="none" w="med" len="med"/>
                    </a:lnR>
                    <a:lnT>
                      <a:noFill/>
                    </a:lnT>
                    <a:lnB w="12700" cap="flat" cmpd="sng" algn="ctr">
                      <a:solidFill>
                        <a:schemeClr val="tx1">
                          <a:lumMod val="85000"/>
                          <a:lumOff val="15000"/>
                        </a:schemeClr>
                      </a:solidFill>
                      <a:prstDash val="solid"/>
                      <a:round/>
                      <a:headEnd type="none" w="med" len="med"/>
                      <a:tailEnd type="none" w="med" len="med"/>
                    </a:lnB>
                    <a:solidFill>
                      <a:srgbClr val="FFB3B5"/>
                    </a:solidFill>
                  </a:tcPr>
                </a:tc>
                <a:extLst>
                  <a:ext uri="{0D108BD9-81ED-4DB2-BD59-A6C34878D82A}">
                    <a16:rowId xmlns:a16="http://schemas.microsoft.com/office/drawing/2014/main" val="4141872446"/>
                  </a:ext>
                </a:extLst>
              </a:tr>
            </a:tbl>
          </a:graphicData>
        </a:graphic>
      </p:graphicFrame>
    </p:spTree>
    <p:extLst>
      <p:ext uri="{BB962C8B-B14F-4D97-AF65-F5344CB8AC3E}">
        <p14:creationId xmlns:p14="http://schemas.microsoft.com/office/powerpoint/2010/main" val="1234267552"/>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2991131" y="115057"/>
            <a:ext cx="9859943" cy="715669"/>
          </a:xfrm>
        </p:spPr>
        <p:txBody>
          <a:bodyPr lIns="91440" tIns="45720" rIns="91440" bIns="45720" anchor="t">
            <a:normAutofit fontScale="90000"/>
          </a:bodyPr>
          <a:lstStyle/>
          <a:p>
            <a:br>
              <a:rPr lang="en-US"/>
            </a:br>
            <a:r>
              <a:rPr lang="en-US"/>
              <a:t>Ideas on how to secure a prosperous and safe country</a:t>
            </a:r>
            <a:endParaRPr lang="en-IE"/>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3002137" y="830726"/>
            <a:ext cx="8732663" cy="726793"/>
          </a:xfrm>
        </p:spPr>
        <p:txBody>
          <a:bodyPr lIns="91440" tIns="45720" rIns="91440" bIns="45720" anchor="t">
            <a:noAutofit/>
          </a:bodyPr>
          <a:lstStyle/>
          <a:p>
            <a:r>
              <a:rPr lang="en-IE" sz="1400"/>
              <a:t>Insular views remain, with an increase in those claiming that we are best placed to secure a prosperous and safe country on our own. Younger cohorts continue to show higher levels of insular thinking, with 3 in 5 of those under 25 agreeing. </a:t>
            </a:r>
          </a:p>
          <a:p>
            <a:pPr marL="356870" indent="-356870"/>
            <a:endParaRPr lang="en-US" sz="1100"/>
          </a:p>
        </p:txBody>
      </p:sp>
      <p:sp>
        <p:nvSpPr>
          <p:cNvPr id="8" name="Text Placeholder 7">
            <a:extLst>
              <a:ext uri="{FF2B5EF4-FFF2-40B4-BE49-F238E27FC236}">
                <a16:creationId xmlns:a16="http://schemas.microsoft.com/office/drawing/2014/main" id="{D6503AEE-BA54-6111-7011-0A0D1860E895}"/>
              </a:ext>
            </a:extLst>
          </p:cNvPr>
          <p:cNvSpPr>
            <a:spLocks noGrp="1"/>
          </p:cNvSpPr>
          <p:nvPr>
            <p:ph type="body" sz="quarter" idx="17"/>
          </p:nvPr>
        </p:nvSpPr>
        <p:spPr>
          <a:xfrm>
            <a:off x="466595" y="6113397"/>
            <a:ext cx="9341700" cy="327462"/>
          </a:xfrm>
        </p:spPr>
        <p:txBody>
          <a:bodyPr/>
          <a:lstStyle/>
          <a:p>
            <a:r>
              <a:rPr lang="en-US" sz="900">
                <a:latin typeface="Barlow" panose="00000500000000000000" pitchFamily="2" charset="0"/>
              </a:rPr>
              <a:t>Base: All Adults aged 18+ years- 2,047 Apr ‘26, (Aug ‘25 2,002), Aug 24 2,504),  (Nov 23 N – 2,515, Nov 22 N – 2501; Dec 21 N – 2,026; Feb 21 N – 3,008)</a:t>
            </a:r>
          </a:p>
          <a:p>
            <a:r>
              <a:rPr lang="en-US" sz="900">
                <a:latin typeface="Barlow" panose="00000500000000000000" pitchFamily="2" charset="0"/>
              </a:rPr>
              <a:t>Q.7 Please indicate how you feel we should secure a prosperous and safe country?</a:t>
            </a:r>
            <a:endParaRPr lang="en-IE" sz="900">
              <a:latin typeface="Barlow" panose="00000500000000000000" pitchFamily="2" charset="0"/>
            </a:endParaRPr>
          </a:p>
        </p:txBody>
      </p:sp>
      <p:graphicFrame>
        <p:nvGraphicFramePr>
          <p:cNvPr id="19" name="Chart 18">
            <a:extLst>
              <a:ext uri="{FF2B5EF4-FFF2-40B4-BE49-F238E27FC236}">
                <a16:creationId xmlns:a16="http://schemas.microsoft.com/office/drawing/2014/main" id="{7E380AB0-2D84-3C83-765E-C722789E3390}"/>
              </a:ext>
            </a:extLst>
          </p:cNvPr>
          <p:cNvGraphicFramePr/>
          <p:nvPr>
            <p:extLst>
              <p:ext uri="{D42A27DB-BD31-4B8C-83A1-F6EECF244321}">
                <p14:modId xmlns:p14="http://schemas.microsoft.com/office/powerpoint/2010/main" val="3324320399"/>
              </p:ext>
            </p:extLst>
          </p:nvPr>
        </p:nvGraphicFramePr>
        <p:xfrm>
          <a:off x="5159141" y="2194122"/>
          <a:ext cx="5435756" cy="3742400"/>
        </p:xfrm>
        <a:graphic>
          <a:graphicData uri="http://schemas.openxmlformats.org/drawingml/2006/chart">
            <c:chart xmlns:c="http://schemas.openxmlformats.org/drawingml/2006/chart" xmlns:r="http://schemas.openxmlformats.org/officeDocument/2006/relationships" r:id="rId3"/>
          </a:graphicData>
        </a:graphic>
      </p:graphicFrame>
      <p:cxnSp>
        <p:nvCxnSpPr>
          <p:cNvPr id="23" name="Straight Arrow Connector 22">
            <a:extLst>
              <a:ext uri="{FF2B5EF4-FFF2-40B4-BE49-F238E27FC236}">
                <a16:creationId xmlns:a16="http://schemas.microsoft.com/office/drawing/2014/main" id="{2965D990-99B1-94D8-BD64-FCC86806E73D}"/>
              </a:ext>
            </a:extLst>
          </p:cNvPr>
          <p:cNvCxnSpPr>
            <a:cxnSpLocks/>
          </p:cNvCxnSpPr>
          <p:nvPr/>
        </p:nvCxnSpPr>
        <p:spPr>
          <a:xfrm>
            <a:off x="10481912" y="2741611"/>
            <a:ext cx="375385" cy="0"/>
          </a:xfrm>
          <a:prstGeom prst="straightConnector1">
            <a:avLst/>
          </a:prstGeom>
          <a:ln w="762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143CF56-A6C9-314B-E8AA-0E604F16A3D4}"/>
              </a:ext>
            </a:extLst>
          </p:cNvPr>
          <p:cNvSpPr txBox="1"/>
          <p:nvPr/>
        </p:nvSpPr>
        <p:spPr>
          <a:xfrm>
            <a:off x="10857297" y="2387668"/>
            <a:ext cx="1180324" cy="707886"/>
          </a:xfrm>
          <a:prstGeom prst="rect">
            <a:avLst/>
          </a:prstGeom>
          <a:solidFill>
            <a:schemeClr val="tx2">
              <a:lumMod val="75000"/>
            </a:schemeClr>
          </a:solidFill>
        </p:spPr>
        <p:txBody>
          <a:bodyPr wrap="square" rtlCol="0">
            <a:spAutoFit/>
          </a:bodyPr>
          <a:lstStyle/>
          <a:p>
            <a:pPr algn="ctr"/>
            <a:r>
              <a:rPr lang="en-IE" sz="1200">
                <a:solidFill>
                  <a:schemeClr val="bg1"/>
                </a:solidFill>
              </a:rPr>
              <a:t>Significantly higher for over 65 yrs at </a:t>
            </a:r>
            <a:r>
              <a:rPr lang="en-IE" sz="1600">
                <a:solidFill>
                  <a:schemeClr val="bg1"/>
                </a:solidFill>
              </a:rPr>
              <a:t>33%</a:t>
            </a:r>
          </a:p>
        </p:txBody>
      </p:sp>
      <p:sp>
        <p:nvSpPr>
          <p:cNvPr id="26" name="Text Placeholder 2">
            <a:extLst>
              <a:ext uri="{FF2B5EF4-FFF2-40B4-BE49-F238E27FC236}">
                <a16:creationId xmlns:a16="http://schemas.microsoft.com/office/drawing/2014/main" id="{062B41CC-EDEB-A7AC-6DD0-804199C62D08}"/>
              </a:ext>
            </a:extLst>
          </p:cNvPr>
          <p:cNvSpPr txBox="1">
            <a:spLocks/>
          </p:cNvSpPr>
          <p:nvPr/>
        </p:nvSpPr>
        <p:spPr>
          <a:xfrm>
            <a:off x="370345" y="622279"/>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sp>
        <p:nvSpPr>
          <p:cNvPr id="18" name="Placeholder 1">
            <a:extLst>
              <a:ext uri="{FF2B5EF4-FFF2-40B4-BE49-F238E27FC236}">
                <a16:creationId xmlns:a16="http://schemas.microsoft.com/office/drawing/2014/main" id="{BFBF1BFC-6B1A-1B2B-20A5-CEB0005B5264}"/>
              </a:ext>
            </a:extLst>
          </p:cNvPr>
          <p:cNvSpPr/>
          <p:nvPr/>
        </p:nvSpPr>
        <p:spPr>
          <a:xfrm rot="5400000">
            <a:off x="-1371301" y="1533334"/>
            <a:ext cx="5623123" cy="2571766"/>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spcBef>
                <a:spcPts val="500"/>
              </a:spcBef>
              <a:spcAft>
                <a:spcPts val="500"/>
              </a:spcAft>
            </a:pPr>
            <a:endParaRPr lang="en-IE" sz="1600" b="1">
              <a:solidFill>
                <a:schemeClr val="bg1"/>
              </a:solidFill>
            </a:endParaRPr>
          </a:p>
          <a:p>
            <a:endParaRPr lang="en-IE" sz="1600">
              <a:solidFill>
                <a:schemeClr val="bg1"/>
              </a:solidFill>
            </a:endParaRPr>
          </a:p>
          <a:p>
            <a:endParaRPr lang="en-IE" sz="1600">
              <a:solidFill>
                <a:schemeClr val="bg1"/>
              </a:solidFill>
            </a:endParaRPr>
          </a:p>
        </p:txBody>
      </p:sp>
      <p:sp>
        <p:nvSpPr>
          <p:cNvPr id="20" name="TextBox 19">
            <a:extLst>
              <a:ext uri="{FF2B5EF4-FFF2-40B4-BE49-F238E27FC236}">
                <a16:creationId xmlns:a16="http://schemas.microsoft.com/office/drawing/2014/main" id="{617011D4-096F-C30B-70F7-72E590796EBC}"/>
              </a:ext>
            </a:extLst>
          </p:cNvPr>
          <p:cNvSpPr txBox="1"/>
          <p:nvPr/>
        </p:nvSpPr>
        <p:spPr>
          <a:xfrm>
            <a:off x="267164" y="1409465"/>
            <a:ext cx="2196904" cy="954107"/>
          </a:xfrm>
          <a:prstGeom prst="rect">
            <a:avLst/>
          </a:prstGeom>
          <a:noFill/>
        </p:spPr>
        <p:txBody>
          <a:bodyPr wrap="square">
            <a:spAutoFit/>
          </a:bodyPr>
          <a:lstStyle/>
          <a:p>
            <a:r>
              <a:rPr lang="en-US" sz="1400" b="1">
                <a:solidFill>
                  <a:schemeClr val="accent5">
                    <a:lumMod val="60000"/>
                    <a:lumOff val="40000"/>
                  </a:schemeClr>
                </a:solidFill>
              </a:rPr>
              <a:t>We are best placed to secure a prosperous and safe country on our own </a:t>
            </a:r>
            <a:r>
              <a:rPr lang="en-IE" sz="1400" b="1">
                <a:solidFill>
                  <a:schemeClr val="accent5">
                    <a:lumMod val="60000"/>
                    <a:lumOff val="40000"/>
                  </a:schemeClr>
                </a:solidFill>
              </a:rPr>
              <a:t>(0 - 6 score):</a:t>
            </a:r>
          </a:p>
        </p:txBody>
      </p:sp>
      <p:sp>
        <p:nvSpPr>
          <p:cNvPr id="22" name="TextBox 21">
            <a:extLst>
              <a:ext uri="{FF2B5EF4-FFF2-40B4-BE49-F238E27FC236}">
                <a16:creationId xmlns:a16="http://schemas.microsoft.com/office/drawing/2014/main" id="{CBFAA827-D56F-F450-7916-640075850277}"/>
              </a:ext>
            </a:extLst>
          </p:cNvPr>
          <p:cNvSpPr txBox="1"/>
          <p:nvPr/>
        </p:nvSpPr>
        <p:spPr>
          <a:xfrm>
            <a:off x="265026" y="2369263"/>
            <a:ext cx="2461118" cy="2893100"/>
          </a:xfrm>
          <a:prstGeom prst="rect">
            <a:avLst/>
          </a:prstGeom>
          <a:noFill/>
        </p:spPr>
        <p:txBody>
          <a:bodyPr wrap="square" rtlCol="0">
            <a:spAutoFit/>
          </a:bodyPr>
          <a:lstStyle/>
          <a:p>
            <a:pPr algn="ctr"/>
            <a:endParaRPr lang="en-IE" sz="1400"/>
          </a:p>
          <a:p>
            <a:r>
              <a:rPr lang="en-IE" sz="1400">
                <a:solidFill>
                  <a:schemeClr val="bg1"/>
                </a:solidFill>
              </a:rPr>
              <a:t>Significantly higher for:</a:t>
            </a:r>
          </a:p>
          <a:p>
            <a:endParaRPr lang="en-IE" sz="1400">
              <a:solidFill>
                <a:schemeClr val="bg1"/>
              </a:solidFill>
            </a:endParaRPr>
          </a:p>
          <a:p>
            <a:pPr>
              <a:tabLst>
                <a:tab pos="1619250" algn="l"/>
              </a:tabLst>
            </a:pPr>
            <a:r>
              <a:rPr lang="en-IE" sz="1400">
                <a:solidFill>
                  <a:schemeClr val="bg1"/>
                </a:solidFill>
              </a:rPr>
              <a:t>18-24s	61%</a:t>
            </a:r>
          </a:p>
          <a:p>
            <a:pPr>
              <a:tabLst>
                <a:tab pos="1619250" algn="l"/>
              </a:tabLst>
            </a:pPr>
            <a:endParaRPr lang="en-IE" sz="1400">
              <a:solidFill>
                <a:schemeClr val="bg1"/>
              </a:solidFill>
            </a:endParaRPr>
          </a:p>
          <a:p>
            <a:pPr>
              <a:tabLst>
                <a:tab pos="1619250" algn="l"/>
              </a:tabLst>
            </a:pPr>
            <a:r>
              <a:rPr lang="en-IE" sz="1400">
                <a:solidFill>
                  <a:schemeClr val="bg1"/>
                </a:solidFill>
              </a:rPr>
              <a:t>Conn/Ulster	54%</a:t>
            </a:r>
          </a:p>
          <a:p>
            <a:pPr>
              <a:tabLst>
                <a:tab pos="1619250" algn="l"/>
              </a:tabLst>
            </a:pPr>
            <a:endParaRPr lang="en-IE" sz="1400">
              <a:solidFill>
                <a:schemeClr val="bg1"/>
              </a:solidFill>
            </a:endParaRPr>
          </a:p>
          <a:p>
            <a:pPr>
              <a:tabLst>
                <a:tab pos="1619250" algn="l"/>
              </a:tabLst>
            </a:pPr>
            <a:r>
              <a:rPr lang="en-IE" sz="1400">
                <a:solidFill>
                  <a:schemeClr val="bg1"/>
                </a:solidFill>
              </a:rPr>
              <a:t>Family pre-teen 	55%</a:t>
            </a:r>
          </a:p>
          <a:p>
            <a:pPr>
              <a:tabLst>
                <a:tab pos="1619250" algn="l"/>
              </a:tabLst>
            </a:pPr>
            <a:endParaRPr lang="en-IE" sz="1400">
              <a:solidFill>
                <a:schemeClr val="bg1"/>
              </a:solidFill>
            </a:endParaRPr>
          </a:p>
          <a:p>
            <a:pPr>
              <a:tabLst>
                <a:tab pos="1619250" algn="l"/>
              </a:tabLst>
            </a:pPr>
            <a:r>
              <a:rPr lang="en-IE" sz="1400">
                <a:solidFill>
                  <a:schemeClr val="bg1"/>
                </a:solidFill>
              </a:rPr>
              <a:t>Disengaged	71%</a:t>
            </a:r>
          </a:p>
          <a:p>
            <a:pPr>
              <a:tabLst>
                <a:tab pos="1619250" algn="l"/>
              </a:tabLst>
            </a:pPr>
            <a:endParaRPr lang="en-IE" sz="1400">
              <a:solidFill>
                <a:schemeClr val="bg1"/>
              </a:solidFill>
            </a:endParaRPr>
          </a:p>
          <a:p>
            <a:pPr>
              <a:tabLst>
                <a:tab pos="1619250" algn="l"/>
              </a:tabLst>
            </a:pPr>
            <a:r>
              <a:rPr lang="en-IE" sz="1400">
                <a:solidFill>
                  <a:schemeClr val="bg1"/>
                </a:solidFill>
              </a:rPr>
              <a:t>Empathisers 	57%</a:t>
            </a:r>
          </a:p>
          <a:p>
            <a:endParaRPr lang="en-IE" sz="1400">
              <a:solidFill>
                <a:schemeClr val="bg1"/>
              </a:solidFill>
            </a:endParaRPr>
          </a:p>
        </p:txBody>
      </p:sp>
      <p:graphicFrame>
        <p:nvGraphicFramePr>
          <p:cNvPr id="6" name="Table 5">
            <a:extLst>
              <a:ext uri="{FF2B5EF4-FFF2-40B4-BE49-F238E27FC236}">
                <a16:creationId xmlns:a16="http://schemas.microsoft.com/office/drawing/2014/main" id="{4BE9A56F-FFC7-62B8-E441-433F41DC50E2}"/>
              </a:ext>
            </a:extLst>
          </p:cNvPr>
          <p:cNvGraphicFramePr>
            <a:graphicFrameLocks noGrp="1"/>
          </p:cNvGraphicFramePr>
          <p:nvPr>
            <p:extLst>
              <p:ext uri="{D42A27DB-BD31-4B8C-83A1-F6EECF244321}">
                <p14:modId xmlns:p14="http://schemas.microsoft.com/office/powerpoint/2010/main" val="2914346954"/>
              </p:ext>
            </p:extLst>
          </p:nvPr>
        </p:nvGraphicFramePr>
        <p:xfrm>
          <a:off x="2748454" y="2273188"/>
          <a:ext cx="2536199" cy="3433189"/>
        </p:xfrm>
        <a:graphic>
          <a:graphicData uri="http://schemas.openxmlformats.org/drawingml/2006/table">
            <a:tbl>
              <a:tblPr firstRow="1" bandRow="1">
                <a:tableStyleId>{5C22544A-7EE6-4342-B048-85BDC9FD1C3A}</a:tableStyleId>
              </a:tblPr>
              <a:tblGrid>
                <a:gridCol w="2536199">
                  <a:extLst>
                    <a:ext uri="{9D8B030D-6E8A-4147-A177-3AD203B41FA5}">
                      <a16:colId xmlns:a16="http://schemas.microsoft.com/office/drawing/2014/main" val="2593081866"/>
                    </a:ext>
                  </a:extLst>
                </a:gridCol>
              </a:tblGrid>
              <a:tr h="1217399">
                <a:tc>
                  <a:txBody>
                    <a:bodyPr/>
                    <a:lstStyle/>
                    <a:p>
                      <a:pPr algn="r"/>
                      <a:r>
                        <a:rPr lang="en-IE" sz="1200">
                          <a:solidFill>
                            <a:srgbClr val="168382"/>
                          </a:solidFill>
                        </a:rPr>
                        <a:t>We are best placed to secure a prosperous and safe country in co-operation with other countries </a:t>
                      </a:r>
                    </a:p>
                    <a:p>
                      <a:pPr algn="r"/>
                      <a:r>
                        <a:rPr lang="en-IE" sz="1200">
                          <a:solidFill>
                            <a:srgbClr val="168382"/>
                          </a:solidFill>
                        </a:rPr>
                        <a:t>(9- 10 score)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665368"/>
                  </a:ext>
                </a:extLst>
              </a:tr>
              <a:tr h="1049154">
                <a:tc>
                  <a:txBody>
                    <a:bodyPr/>
                    <a:lstStyle/>
                    <a:p>
                      <a:pPr algn="r"/>
                      <a:r>
                        <a:rPr lang="en-IE" sz="1200">
                          <a:solidFill>
                            <a:srgbClr val="1DAFAD"/>
                          </a:solidFill>
                        </a:rPr>
                        <a:t>(7 - 8 score)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1004535"/>
                  </a:ext>
                </a:extLst>
              </a:tr>
              <a:tr h="1166636">
                <a:tc>
                  <a:txBody>
                    <a:bodyPr/>
                    <a:lstStyle/>
                    <a:p>
                      <a:pPr algn="r"/>
                      <a:r>
                        <a:rPr lang="en-US" sz="1200">
                          <a:solidFill>
                            <a:schemeClr val="accent5"/>
                          </a:solidFill>
                        </a:rPr>
                        <a:t> We are best placed to secure a prosperous and safe country on our own </a:t>
                      </a:r>
                      <a:r>
                        <a:rPr lang="en-IE" sz="1200">
                          <a:solidFill>
                            <a:schemeClr val="accent5"/>
                          </a:solidFill>
                        </a:rPr>
                        <a:t>(0 - 6 score)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646408"/>
                  </a:ext>
                </a:extLst>
              </a:tr>
            </a:tbl>
          </a:graphicData>
        </a:graphic>
      </p:graphicFrame>
      <p:graphicFrame>
        <p:nvGraphicFramePr>
          <p:cNvPr id="10" name="Table 9">
            <a:extLst>
              <a:ext uri="{FF2B5EF4-FFF2-40B4-BE49-F238E27FC236}">
                <a16:creationId xmlns:a16="http://schemas.microsoft.com/office/drawing/2014/main" id="{70921992-F762-4F8F-D6F1-E749520BB335}"/>
              </a:ext>
            </a:extLst>
          </p:cNvPr>
          <p:cNvGraphicFramePr>
            <a:graphicFrameLocks noGrp="1"/>
          </p:cNvGraphicFramePr>
          <p:nvPr>
            <p:extLst>
              <p:ext uri="{D42A27DB-BD31-4B8C-83A1-F6EECF244321}">
                <p14:modId xmlns:p14="http://schemas.microsoft.com/office/powerpoint/2010/main" val="4167326595"/>
              </p:ext>
            </p:extLst>
          </p:nvPr>
        </p:nvGraphicFramePr>
        <p:xfrm>
          <a:off x="5159140" y="1777378"/>
          <a:ext cx="5435757" cy="474880"/>
        </p:xfrm>
        <a:graphic>
          <a:graphicData uri="http://schemas.openxmlformats.org/drawingml/2006/table">
            <a:tbl>
              <a:tblPr>
                <a:tableStyleId>{5C22544A-7EE6-4342-B048-85BDC9FD1C3A}</a:tableStyleId>
              </a:tblPr>
              <a:tblGrid>
                <a:gridCol w="804907">
                  <a:extLst>
                    <a:ext uri="{9D8B030D-6E8A-4147-A177-3AD203B41FA5}">
                      <a16:colId xmlns:a16="http://schemas.microsoft.com/office/drawing/2014/main" val="3709234926"/>
                    </a:ext>
                  </a:extLst>
                </a:gridCol>
                <a:gridCol w="789828">
                  <a:extLst>
                    <a:ext uri="{9D8B030D-6E8A-4147-A177-3AD203B41FA5}">
                      <a16:colId xmlns:a16="http://schemas.microsoft.com/office/drawing/2014/main" val="3007076788"/>
                    </a:ext>
                  </a:extLst>
                </a:gridCol>
                <a:gridCol w="724057">
                  <a:extLst>
                    <a:ext uri="{9D8B030D-6E8A-4147-A177-3AD203B41FA5}">
                      <a16:colId xmlns:a16="http://schemas.microsoft.com/office/drawing/2014/main" val="432057250"/>
                    </a:ext>
                  </a:extLst>
                </a:gridCol>
                <a:gridCol w="734323">
                  <a:extLst>
                    <a:ext uri="{9D8B030D-6E8A-4147-A177-3AD203B41FA5}">
                      <a16:colId xmlns:a16="http://schemas.microsoft.com/office/drawing/2014/main" val="1080360407"/>
                    </a:ext>
                  </a:extLst>
                </a:gridCol>
                <a:gridCol w="744591">
                  <a:extLst>
                    <a:ext uri="{9D8B030D-6E8A-4147-A177-3AD203B41FA5}">
                      <a16:colId xmlns:a16="http://schemas.microsoft.com/office/drawing/2014/main" val="3052726369"/>
                    </a:ext>
                  </a:extLst>
                </a:gridCol>
                <a:gridCol w="792477">
                  <a:extLst>
                    <a:ext uri="{9D8B030D-6E8A-4147-A177-3AD203B41FA5}">
                      <a16:colId xmlns:a16="http://schemas.microsoft.com/office/drawing/2014/main" val="363463608"/>
                    </a:ext>
                  </a:extLst>
                </a:gridCol>
                <a:gridCol w="845574">
                  <a:extLst>
                    <a:ext uri="{9D8B030D-6E8A-4147-A177-3AD203B41FA5}">
                      <a16:colId xmlns:a16="http://schemas.microsoft.com/office/drawing/2014/main" val="1251263775"/>
                    </a:ext>
                  </a:extLst>
                </a:gridCol>
              </a:tblGrid>
              <a:tr h="242286">
                <a:tc>
                  <a:txBody>
                    <a:bodyPr/>
                    <a:lstStyle/>
                    <a:p>
                      <a:pPr algn="ctr" rtl="0" fontAlgn="ctr">
                        <a:buNone/>
                      </a:pPr>
                      <a:r>
                        <a:rPr lang="en-IE" sz="1400" b="1" u="none" strike="noStrike">
                          <a:effectLst/>
                        </a:rPr>
                        <a:t>Feb ‘21</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Dec ‘21</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Aug ‘25</a:t>
                      </a:r>
                      <a:endParaRPr lang="en-IE" sz="1400" b="1" i="0"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400" b="1" u="none" strike="noStrike">
                          <a:effectLst/>
                        </a:rPr>
                        <a:t>April  ‘26</a:t>
                      </a:r>
                      <a:endParaRPr lang="en-IE" sz="1400" b="1" i="0" u="none" strike="noStrike">
                        <a:solidFill>
                          <a:srgbClr val="000000"/>
                        </a:solidFill>
                        <a:effectLst/>
                        <a:latin typeface="Barlow" panose="00000500000000000000" pitchFamily="2" charset="0"/>
                      </a:endParaRPr>
                    </a:p>
                  </a:txBody>
                  <a:tcPr marL="0" marR="0"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- 3008</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- 2026</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0" marR="0"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0" marR="0" marT="9525" marB="0" anchor="ctr">
                    <a:noFill/>
                  </a:tcPr>
                </a:tc>
                <a:extLst>
                  <a:ext uri="{0D108BD9-81ED-4DB2-BD59-A6C34878D82A}">
                    <a16:rowId xmlns:a16="http://schemas.microsoft.com/office/drawing/2014/main" val="567589872"/>
                  </a:ext>
                </a:extLst>
              </a:tr>
            </a:tbl>
          </a:graphicData>
        </a:graphic>
      </p:graphicFrame>
    </p:spTree>
    <p:extLst>
      <p:ext uri="{BB962C8B-B14F-4D97-AF65-F5344CB8AC3E}">
        <p14:creationId xmlns:p14="http://schemas.microsoft.com/office/powerpoint/2010/main" val="3114420036"/>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9BA57C8-19E9-F782-87A9-715621493220}"/>
              </a:ext>
            </a:extLst>
          </p:cNvPr>
          <p:cNvGraphicFramePr>
            <a:graphicFrameLocks noGrp="1"/>
          </p:cNvGraphicFramePr>
          <p:nvPr>
            <p:extLst>
              <p:ext uri="{D42A27DB-BD31-4B8C-83A1-F6EECF244321}">
                <p14:modId xmlns:p14="http://schemas.microsoft.com/office/powerpoint/2010/main" val="3657892661"/>
              </p:ext>
            </p:extLst>
          </p:nvPr>
        </p:nvGraphicFramePr>
        <p:xfrm>
          <a:off x="10041332" y="1025356"/>
          <a:ext cx="1355214" cy="4774620"/>
        </p:xfrm>
        <a:graphic>
          <a:graphicData uri="http://schemas.openxmlformats.org/drawingml/2006/table">
            <a:tbl>
              <a:tblPr bandRow="1">
                <a:tableStyleId>{2A488322-F2BA-4B5B-9748-0D474271808F}</a:tableStyleId>
              </a:tblPr>
              <a:tblGrid>
                <a:gridCol w="1355214">
                  <a:extLst>
                    <a:ext uri="{9D8B030D-6E8A-4147-A177-3AD203B41FA5}">
                      <a16:colId xmlns:a16="http://schemas.microsoft.com/office/drawing/2014/main" val="489745307"/>
                    </a:ext>
                  </a:extLst>
                </a:gridCol>
              </a:tblGrid>
              <a:tr h="397885">
                <a:tc>
                  <a:txBody>
                    <a:bodyPr/>
                    <a:lstStyle/>
                    <a:p>
                      <a:pPr algn="ctr" fontAlgn="b"/>
                      <a:r>
                        <a:rPr lang="en-IE" sz="1100" b="1" u="none" strike="noStrike">
                          <a:solidFill>
                            <a:schemeClr val="tx1"/>
                          </a:solidFill>
                          <a:effectLst/>
                          <a:latin typeface="Barlow" panose="00000500000000000000" pitchFamily="2" charset="0"/>
                          <a:cs typeface="Arial" panose="020B0604020202020204" pitchFamily="34" charset="0"/>
                        </a:rPr>
                        <a:t>Change Apr 26 vs Aug 25</a:t>
                      </a:r>
                      <a:endParaRPr lang="en-IE" sz="1100" b="1" i="0" u="none" strike="noStrike">
                        <a:solidFill>
                          <a:schemeClr val="tx1"/>
                        </a:solidFill>
                        <a:effectLst/>
                        <a:latin typeface="Barlow" panose="00000500000000000000" pitchFamily="2" charset="0"/>
                        <a:cs typeface="Arial" panose="020B0604020202020204" pitchFamily="34" charset="0"/>
                      </a:endParaRPr>
                    </a:p>
                  </a:txBody>
                  <a:tcPr marL="9525" marR="9525" marT="9525"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87521"/>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-1</a:t>
                      </a:r>
                    </a:p>
                  </a:txBody>
                  <a:tcPr marL="7620" marR="7620" marT="7620" marB="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3777955"/>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+2</a:t>
                      </a:r>
                    </a:p>
                  </a:txBody>
                  <a:tcPr marL="7620" marR="7620" marT="7620" marB="0" anchor="ctr"/>
                </a:tc>
                <a:extLst>
                  <a:ext uri="{0D108BD9-81ED-4DB2-BD59-A6C34878D82A}">
                    <a16:rowId xmlns:a16="http://schemas.microsoft.com/office/drawing/2014/main" val="2824152143"/>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+1</a:t>
                      </a:r>
                    </a:p>
                  </a:txBody>
                  <a:tcPr marL="7620" marR="7620" marT="7620" marB="0" anchor="ctr"/>
                </a:tc>
                <a:extLst>
                  <a:ext uri="{0D108BD9-81ED-4DB2-BD59-A6C34878D82A}">
                    <a16:rowId xmlns:a16="http://schemas.microsoft.com/office/drawing/2014/main" val="2753858857"/>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+6</a:t>
                      </a:r>
                    </a:p>
                  </a:txBody>
                  <a:tcPr marL="7620" marR="7620" marT="7620" marB="0" anchor="ctr"/>
                </a:tc>
                <a:extLst>
                  <a:ext uri="{0D108BD9-81ED-4DB2-BD59-A6C34878D82A}">
                    <a16:rowId xmlns:a16="http://schemas.microsoft.com/office/drawing/2014/main" val="937980175"/>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+2</a:t>
                      </a:r>
                    </a:p>
                  </a:txBody>
                  <a:tcPr marL="7620" marR="7620" marT="7620" marB="0" anchor="ctr"/>
                </a:tc>
                <a:extLst>
                  <a:ext uri="{0D108BD9-81ED-4DB2-BD59-A6C34878D82A}">
                    <a16:rowId xmlns:a16="http://schemas.microsoft.com/office/drawing/2014/main" val="3313203201"/>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+3</a:t>
                      </a:r>
                    </a:p>
                  </a:txBody>
                  <a:tcPr marL="7620" marR="7620" marT="7620" marB="0" anchor="ctr"/>
                </a:tc>
                <a:extLst>
                  <a:ext uri="{0D108BD9-81ED-4DB2-BD59-A6C34878D82A}">
                    <a16:rowId xmlns:a16="http://schemas.microsoft.com/office/drawing/2014/main" val="2539675670"/>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+2</a:t>
                      </a:r>
                    </a:p>
                  </a:txBody>
                  <a:tcPr marL="7620" marR="7620" marT="7620" marB="0" anchor="ctr"/>
                </a:tc>
                <a:extLst>
                  <a:ext uri="{0D108BD9-81ED-4DB2-BD59-A6C34878D82A}">
                    <a16:rowId xmlns:a16="http://schemas.microsoft.com/office/drawing/2014/main" val="1223996800"/>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-2</a:t>
                      </a:r>
                    </a:p>
                  </a:txBody>
                  <a:tcPr marL="7620" marR="7620" marT="7620" marB="0" anchor="ctr"/>
                </a:tc>
                <a:extLst>
                  <a:ext uri="{0D108BD9-81ED-4DB2-BD59-A6C34878D82A}">
                    <a16:rowId xmlns:a16="http://schemas.microsoft.com/office/drawing/2014/main" val="2241332528"/>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+3</a:t>
                      </a:r>
                    </a:p>
                  </a:txBody>
                  <a:tcPr marL="7620" marR="7620" marT="7620" marB="0" anchor="ctr"/>
                </a:tc>
                <a:extLst>
                  <a:ext uri="{0D108BD9-81ED-4DB2-BD59-A6C34878D82A}">
                    <a16:rowId xmlns:a16="http://schemas.microsoft.com/office/drawing/2014/main" val="2758561435"/>
                  </a:ext>
                </a:extLst>
              </a:tr>
              <a:tr h="397885">
                <a:tc>
                  <a:txBody>
                    <a:bodyPr/>
                    <a:lstStyle/>
                    <a:p>
                      <a:pPr algn="ctr" fontAlgn="t">
                        <a:buNone/>
                      </a:pPr>
                      <a:r>
                        <a:rPr lang="en-IE" sz="1100" b="1" u="none" strike="noStrike" kern="1200">
                          <a:solidFill>
                            <a:schemeClr val="tx1"/>
                          </a:solidFill>
                          <a:effectLst/>
                          <a:latin typeface="Barlow" panose="00000500000000000000" pitchFamily="2" charset="0"/>
                          <a:ea typeface="+mn-ea"/>
                          <a:cs typeface="Arial" panose="020B0604020202020204" pitchFamily="34" charset="0"/>
                        </a:rPr>
                        <a:t>-1</a:t>
                      </a:r>
                    </a:p>
                  </a:txBody>
                  <a:tcPr marL="7620" marR="7620" marT="7620" marB="0" anchor="ctr"/>
                </a:tc>
                <a:extLst>
                  <a:ext uri="{0D108BD9-81ED-4DB2-BD59-A6C34878D82A}">
                    <a16:rowId xmlns:a16="http://schemas.microsoft.com/office/drawing/2014/main" val="1270074792"/>
                  </a:ext>
                </a:extLst>
              </a:tr>
              <a:tr h="397885">
                <a:tc>
                  <a:txBody>
                    <a:bodyPr/>
                    <a:lstStyle/>
                    <a:p>
                      <a:pPr algn="ctr" fontAlgn="t">
                        <a:buNone/>
                      </a:pPr>
                      <a:r>
                        <a:rPr lang="en-GB" sz="1100" b="1" u="none" strike="noStrike" kern="1200">
                          <a:solidFill>
                            <a:schemeClr val="tx1"/>
                          </a:solidFill>
                          <a:effectLst/>
                          <a:latin typeface="Barlow" panose="00000500000000000000" pitchFamily="2" charset="0"/>
                          <a:ea typeface="+mn-ea"/>
                          <a:cs typeface="Arial" panose="020B0604020202020204" pitchFamily="34" charset="0"/>
                        </a:rPr>
                        <a:t>=</a:t>
                      </a:r>
                      <a:endParaRPr lang="en-IE" sz="1100" b="1" u="none" strike="noStrike" kern="1200">
                        <a:solidFill>
                          <a:schemeClr val="tx1"/>
                        </a:solidFill>
                        <a:effectLst/>
                        <a:latin typeface="Barlow" panose="00000500000000000000" pitchFamily="2" charset="0"/>
                        <a:ea typeface="+mn-ea"/>
                        <a:cs typeface="Arial" panose="020B0604020202020204" pitchFamily="34" charset="0"/>
                      </a:endParaRPr>
                    </a:p>
                  </a:txBody>
                  <a:tcPr marL="7620" marR="7620" marT="7620" marB="0" anchor="ctr"/>
                </a:tc>
                <a:extLst>
                  <a:ext uri="{0D108BD9-81ED-4DB2-BD59-A6C34878D82A}">
                    <a16:rowId xmlns:a16="http://schemas.microsoft.com/office/drawing/2014/main" val="3071537423"/>
                  </a:ext>
                </a:extLst>
              </a:tr>
            </a:tbl>
          </a:graphicData>
        </a:graphic>
      </p:graphicFrame>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38993" y="115058"/>
            <a:ext cx="11285432" cy="533500"/>
          </a:xfrm>
        </p:spPr>
        <p:txBody>
          <a:bodyPr lIns="91440" tIns="45720" rIns="91440" bIns="45720" anchor="t">
            <a:normAutofit/>
          </a:bodyPr>
          <a:lstStyle/>
          <a:p>
            <a:r>
              <a:rPr lang="en-US"/>
              <a:t>Incidence of being active in causes over the last 12 months</a:t>
            </a:r>
            <a:endParaRPr lang="en-IE"/>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498638" y="554976"/>
            <a:ext cx="9341700" cy="601285"/>
          </a:xfrm>
        </p:spPr>
        <p:txBody>
          <a:bodyPr lIns="91440" tIns="45720" rIns="91440" bIns="45720" anchor="t">
            <a:noAutofit/>
          </a:bodyPr>
          <a:lstStyle/>
          <a:p>
            <a:r>
              <a:rPr lang="en-US" sz="1400"/>
              <a:t>Some causes have seen increased participation, particularly animal welfare, homelessness, and </a:t>
            </a:r>
            <a:r>
              <a:rPr lang="en-US" sz="1400" err="1"/>
              <a:t>labour</a:t>
            </a:r>
            <a:r>
              <a:rPr lang="en-US" sz="1400"/>
              <a:t> rights. Global poverty continues to decline year-on-year. </a:t>
            </a:r>
          </a:p>
          <a:p>
            <a:pPr marL="357188" indent="-357188"/>
            <a:endParaRPr lang="en-IE" sz="1400"/>
          </a:p>
        </p:txBody>
      </p:sp>
      <p:sp>
        <p:nvSpPr>
          <p:cNvPr id="17" name="Text Placeholder 16">
            <a:extLst>
              <a:ext uri="{FF2B5EF4-FFF2-40B4-BE49-F238E27FC236}">
                <a16:creationId xmlns:a16="http://schemas.microsoft.com/office/drawing/2014/main" id="{6375B464-21DA-B5E5-82A2-C198AC5DEAFC}"/>
              </a:ext>
            </a:extLst>
          </p:cNvPr>
          <p:cNvSpPr>
            <a:spLocks noGrp="1"/>
          </p:cNvSpPr>
          <p:nvPr>
            <p:ph type="body" sz="quarter" idx="17"/>
          </p:nvPr>
        </p:nvSpPr>
        <p:spPr>
          <a:xfrm>
            <a:off x="450000" y="6176776"/>
            <a:ext cx="9341700" cy="327462"/>
          </a:xfrm>
        </p:spPr>
        <p:txBody>
          <a:bodyPr/>
          <a:lstStyle/>
          <a:p>
            <a:r>
              <a:rPr lang="en-US" sz="900"/>
              <a:t>Base: All Adults aged 18+ years- 2,047 (Aug ‘25 2,002; Aug ‘24 2,504; Nov 23 N – 2,515)</a:t>
            </a:r>
          </a:p>
          <a:p>
            <a:r>
              <a:rPr lang="en-US" sz="900"/>
              <a:t>Q.8 Please indicate whether you have been in any way active in relation to the following issues or causes over the last 12 months.</a:t>
            </a:r>
            <a:endParaRPr lang="en-IE" sz="900"/>
          </a:p>
        </p:txBody>
      </p:sp>
      <p:graphicFrame>
        <p:nvGraphicFramePr>
          <p:cNvPr id="2" name="Chart 1">
            <a:extLst>
              <a:ext uri="{FF2B5EF4-FFF2-40B4-BE49-F238E27FC236}">
                <a16:creationId xmlns:a16="http://schemas.microsoft.com/office/drawing/2014/main" id="{18BA662F-AB0F-F879-6F7B-BE04A2140418}"/>
              </a:ext>
            </a:extLst>
          </p:cNvPr>
          <p:cNvGraphicFramePr/>
          <p:nvPr>
            <p:extLst>
              <p:ext uri="{D42A27DB-BD31-4B8C-83A1-F6EECF244321}">
                <p14:modId xmlns:p14="http://schemas.microsoft.com/office/powerpoint/2010/main" val="3991279465"/>
              </p:ext>
            </p:extLst>
          </p:nvPr>
        </p:nvGraphicFramePr>
        <p:xfrm>
          <a:off x="0" y="1283365"/>
          <a:ext cx="9712663" cy="451661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03F2D9B-ABE1-93CE-B64B-BFF85CDA7D79}"/>
              </a:ext>
            </a:extLst>
          </p:cNvPr>
          <p:cNvSpPr txBox="1"/>
          <p:nvPr/>
        </p:nvSpPr>
        <p:spPr>
          <a:xfrm>
            <a:off x="8806247" y="1062679"/>
            <a:ext cx="378940" cy="369332"/>
          </a:xfrm>
          <a:prstGeom prst="rect">
            <a:avLst/>
          </a:prstGeom>
          <a:noFill/>
        </p:spPr>
        <p:txBody>
          <a:bodyPr wrap="square" rtlCol="0">
            <a:spAutoFit/>
          </a:bodyPr>
          <a:lstStyle/>
          <a:p>
            <a:r>
              <a:rPr lang="en-IE"/>
              <a:t>%</a:t>
            </a:r>
          </a:p>
        </p:txBody>
      </p:sp>
      <p:cxnSp>
        <p:nvCxnSpPr>
          <p:cNvPr id="6" name="Straight Connector 5">
            <a:extLst>
              <a:ext uri="{FF2B5EF4-FFF2-40B4-BE49-F238E27FC236}">
                <a16:creationId xmlns:a16="http://schemas.microsoft.com/office/drawing/2014/main" id="{61139B36-D44A-0BCB-F673-9A4B46305783}"/>
              </a:ext>
            </a:extLst>
          </p:cNvPr>
          <p:cNvCxnSpPr>
            <a:cxnSpLocks/>
          </p:cNvCxnSpPr>
          <p:nvPr/>
        </p:nvCxnSpPr>
        <p:spPr>
          <a:xfrm>
            <a:off x="1287262" y="2610035"/>
            <a:ext cx="8754070" cy="0"/>
          </a:xfrm>
          <a:prstGeom prst="line">
            <a:avLst/>
          </a:prstGeom>
          <a:ln>
            <a:solidFill>
              <a:schemeClr val="accent6"/>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7CA975-7E2E-F9C9-1A40-540EB5928DE2}"/>
              </a:ext>
            </a:extLst>
          </p:cNvPr>
          <p:cNvCxnSpPr>
            <a:cxnSpLocks/>
          </p:cNvCxnSpPr>
          <p:nvPr/>
        </p:nvCxnSpPr>
        <p:spPr>
          <a:xfrm>
            <a:off x="1287262" y="3810000"/>
            <a:ext cx="8754070" cy="0"/>
          </a:xfrm>
          <a:prstGeom prst="line">
            <a:avLst/>
          </a:prstGeom>
          <a:ln>
            <a:solidFill>
              <a:schemeClr val="accent6"/>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543799-3AD6-7816-4E3D-D13D3F1EDCDC}"/>
              </a:ext>
            </a:extLst>
          </p:cNvPr>
          <p:cNvCxnSpPr>
            <a:cxnSpLocks/>
          </p:cNvCxnSpPr>
          <p:nvPr/>
        </p:nvCxnSpPr>
        <p:spPr>
          <a:xfrm>
            <a:off x="1287262" y="4981852"/>
            <a:ext cx="8754070" cy="0"/>
          </a:xfrm>
          <a:prstGeom prst="line">
            <a:avLst/>
          </a:prstGeom>
          <a:ln>
            <a:solidFill>
              <a:schemeClr val="accent6"/>
            </a:solidFill>
            <a:prstDash val="lgDash"/>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3D4D8C5-83D2-C06B-71D9-4B1493D79F17}"/>
              </a:ext>
            </a:extLst>
          </p:cNvPr>
          <p:cNvSpPr/>
          <p:nvPr/>
        </p:nvSpPr>
        <p:spPr>
          <a:xfrm>
            <a:off x="2029042" y="4186799"/>
            <a:ext cx="9367504" cy="418254"/>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Tree>
    <p:extLst>
      <p:ext uri="{BB962C8B-B14F-4D97-AF65-F5344CB8AC3E}">
        <p14:creationId xmlns:p14="http://schemas.microsoft.com/office/powerpoint/2010/main" val="2983129102"/>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5AA7B8B-E664-F22D-1D4D-FCC54855832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FE8723-46C4-4420-BBE5-CB1151BD5CEC}"/>
              </a:ext>
            </a:extLst>
          </p:cNvPr>
          <p:cNvCxnSpPr>
            <a:cxnSpLocks/>
            <a:stCxn id="21" idx="2"/>
            <a:endCxn id="22" idx="0"/>
          </p:cNvCxnSpPr>
          <p:nvPr/>
        </p:nvCxnSpPr>
        <p:spPr>
          <a:xfrm>
            <a:off x="6168517" y="951980"/>
            <a:ext cx="0" cy="518507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793DEA9-8DD8-0C83-65CA-EED79B6A05C8}"/>
              </a:ext>
            </a:extLst>
          </p:cNvPr>
          <p:cNvSpPr>
            <a:spLocks noGrp="1"/>
          </p:cNvSpPr>
          <p:nvPr>
            <p:ph type="body" sz="quarter" idx="49"/>
          </p:nvPr>
        </p:nvSpPr>
        <p:spPr>
          <a:xfrm>
            <a:off x="348926" y="575041"/>
            <a:ext cx="6829140" cy="323941"/>
          </a:xfrm>
        </p:spPr>
        <p:txBody>
          <a:bodyPr>
            <a:normAutofit/>
          </a:bodyPr>
          <a:lstStyle/>
          <a:p>
            <a:r>
              <a:rPr lang="en-IE" sz="1100">
                <a:latin typeface="Barlow" panose="00000500000000000000" pitchFamily="2" charset="0"/>
              </a:rPr>
              <a:t>Analysis of Sample</a:t>
            </a:r>
          </a:p>
        </p:txBody>
      </p:sp>
      <p:sp>
        <p:nvSpPr>
          <p:cNvPr id="2" name="Title 1">
            <a:extLst>
              <a:ext uri="{FF2B5EF4-FFF2-40B4-BE49-F238E27FC236}">
                <a16:creationId xmlns:a16="http://schemas.microsoft.com/office/drawing/2014/main" id="{051996C5-F84C-4CE5-AA81-019EA1461ADD}"/>
              </a:ext>
            </a:extLst>
          </p:cNvPr>
          <p:cNvSpPr>
            <a:spLocks noGrp="1"/>
          </p:cNvSpPr>
          <p:nvPr>
            <p:ph type="title"/>
          </p:nvPr>
        </p:nvSpPr>
        <p:spPr>
          <a:xfrm>
            <a:off x="180211" y="130201"/>
            <a:ext cx="9787894" cy="370620"/>
          </a:xfrm>
        </p:spPr>
        <p:txBody>
          <a:bodyPr lIns="91440" tIns="45720" rIns="91440" bIns="45720" anchor="t">
            <a:noAutofit/>
          </a:bodyPr>
          <a:lstStyle/>
          <a:p>
            <a:r>
              <a:rPr lang="en-IE">
                <a:cs typeface="Arial" panose="020B0604020202020204" pitchFamily="34" charset="0"/>
              </a:rPr>
              <a:t>The Segments – Overview</a:t>
            </a:r>
          </a:p>
        </p:txBody>
      </p:sp>
      <p:cxnSp>
        <p:nvCxnSpPr>
          <p:cNvPr id="8" name="Straight Connector 7">
            <a:extLst>
              <a:ext uri="{FF2B5EF4-FFF2-40B4-BE49-F238E27FC236}">
                <a16:creationId xmlns:a16="http://schemas.microsoft.com/office/drawing/2014/main" id="{5CEB3B1C-8094-476F-8F55-9D323AC28D76}"/>
              </a:ext>
            </a:extLst>
          </p:cNvPr>
          <p:cNvCxnSpPr/>
          <p:nvPr/>
        </p:nvCxnSpPr>
        <p:spPr>
          <a:xfrm>
            <a:off x="774700" y="3352800"/>
            <a:ext cx="109474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003B40C-6194-4337-B3AB-128DCACA6BFC}"/>
              </a:ext>
            </a:extLst>
          </p:cNvPr>
          <p:cNvSpPr txBox="1"/>
          <p:nvPr/>
        </p:nvSpPr>
        <p:spPr>
          <a:xfrm>
            <a:off x="229191" y="3135352"/>
            <a:ext cx="1800000" cy="369332"/>
          </a:xfrm>
          <a:prstGeom prst="rect">
            <a:avLst/>
          </a:prstGeom>
          <a:solidFill>
            <a:schemeClr val="bg1">
              <a:lumMod val="85000"/>
            </a:schemeClr>
          </a:solidFill>
        </p:spPr>
        <p:txBody>
          <a:bodyPr wrap="square" lIns="36000" rIns="3600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a:ln>
                  <a:noFill/>
                </a:ln>
                <a:solidFill>
                  <a:prstClr val="black"/>
                </a:solidFill>
                <a:effectLst/>
                <a:uLnTx/>
                <a:uFillTx/>
                <a:latin typeface="Barlow" panose="00000500000000000000" pitchFamily="2" charset="0"/>
                <a:cs typeface="Arial" panose="020B0604020202020204" pitchFamily="34" charset="0"/>
              </a:rPr>
              <a:t>Younger</a:t>
            </a:r>
          </a:p>
        </p:txBody>
      </p:sp>
      <p:sp>
        <p:nvSpPr>
          <p:cNvPr id="51" name="TextBox 50">
            <a:extLst>
              <a:ext uri="{FF2B5EF4-FFF2-40B4-BE49-F238E27FC236}">
                <a16:creationId xmlns:a16="http://schemas.microsoft.com/office/drawing/2014/main" id="{DAE0CBA5-2B7E-4FDB-AAEF-B4CACCB86A20}"/>
              </a:ext>
            </a:extLst>
          </p:cNvPr>
          <p:cNvSpPr txBox="1"/>
          <p:nvPr/>
        </p:nvSpPr>
        <p:spPr>
          <a:xfrm>
            <a:off x="10087806" y="3135352"/>
            <a:ext cx="1800000" cy="369332"/>
          </a:xfrm>
          <a:prstGeom prst="rect">
            <a:avLst/>
          </a:prstGeom>
          <a:solidFill>
            <a:schemeClr val="bg1">
              <a:lumMod val="85000"/>
            </a:schemeClr>
          </a:solidFill>
        </p:spPr>
        <p:txBody>
          <a:bodyPr wrap="square" lIns="36000" rIns="3600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a:ln>
                  <a:noFill/>
                </a:ln>
                <a:solidFill>
                  <a:prstClr val="black"/>
                </a:solidFill>
                <a:effectLst/>
                <a:uLnTx/>
                <a:uFillTx/>
                <a:latin typeface="Barlow" panose="00000500000000000000" pitchFamily="2" charset="0"/>
                <a:cs typeface="Arial" panose="020B0604020202020204" pitchFamily="34" charset="0"/>
              </a:rPr>
              <a:t>Older</a:t>
            </a:r>
          </a:p>
        </p:txBody>
      </p:sp>
      <p:sp>
        <p:nvSpPr>
          <p:cNvPr id="42" name="Rectangle 41">
            <a:extLst>
              <a:ext uri="{FF2B5EF4-FFF2-40B4-BE49-F238E27FC236}">
                <a16:creationId xmlns:a16="http://schemas.microsoft.com/office/drawing/2014/main" id="{70FB5D4B-35F4-4387-B049-5B614A8FFD27}"/>
              </a:ext>
            </a:extLst>
          </p:cNvPr>
          <p:cNvSpPr/>
          <p:nvPr/>
        </p:nvSpPr>
        <p:spPr>
          <a:xfrm>
            <a:off x="6241035" y="2546634"/>
            <a:ext cx="3342392" cy="77333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Barlow" panose="00000500000000000000" pitchFamily="2" charset="0"/>
              <a:cs typeface="Arial" panose="020B0604020202020204" pitchFamily="34" charset="0"/>
            </a:endParaRPr>
          </a:p>
        </p:txBody>
      </p:sp>
      <p:sp>
        <p:nvSpPr>
          <p:cNvPr id="44" name="Rectangle 43">
            <a:extLst>
              <a:ext uri="{FF2B5EF4-FFF2-40B4-BE49-F238E27FC236}">
                <a16:creationId xmlns:a16="http://schemas.microsoft.com/office/drawing/2014/main" id="{CA88A2EA-4ECE-477C-B073-8B26C3D16759}"/>
              </a:ext>
            </a:extLst>
          </p:cNvPr>
          <p:cNvSpPr/>
          <p:nvPr/>
        </p:nvSpPr>
        <p:spPr>
          <a:xfrm>
            <a:off x="5189113" y="5156548"/>
            <a:ext cx="3082817" cy="885507"/>
          </a:xfrm>
          <a:prstGeom prst="rect">
            <a:avLst/>
          </a:prstGeom>
          <a:solidFill>
            <a:srgbClr val="9A5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Barlow" panose="00000500000000000000" pitchFamily="2" charset="0"/>
              <a:cs typeface="Arial" panose="020B0604020202020204" pitchFamily="34" charset="0"/>
            </a:endParaRPr>
          </a:p>
        </p:txBody>
      </p:sp>
      <p:sp>
        <p:nvSpPr>
          <p:cNvPr id="46" name="Rectangle 45">
            <a:extLst>
              <a:ext uri="{FF2B5EF4-FFF2-40B4-BE49-F238E27FC236}">
                <a16:creationId xmlns:a16="http://schemas.microsoft.com/office/drawing/2014/main" id="{B2BD7F04-3C4A-4F40-A13E-8DFFEFD12CC8}"/>
              </a:ext>
            </a:extLst>
          </p:cNvPr>
          <p:cNvSpPr/>
          <p:nvPr/>
        </p:nvSpPr>
        <p:spPr>
          <a:xfrm>
            <a:off x="2037354" y="1098738"/>
            <a:ext cx="3767114" cy="7386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Barlow" panose="00000500000000000000" pitchFamily="2" charset="0"/>
              <a:cs typeface="Arial" panose="020B0604020202020204" pitchFamily="34" charset="0"/>
            </a:endParaRPr>
          </a:p>
        </p:txBody>
      </p:sp>
      <p:sp>
        <p:nvSpPr>
          <p:cNvPr id="58" name="Rectangle 57">
            <a:extLst>
              <a:ext uri="{FF2B5EF4-FFF2-40B4-BE49-F238E27FC236}">
                <a16:creationId xmlns:a16="http://schemas.microsoft.com/office/drawing/2014/main" id="{3B3BD2C8-3D82-4FA0-B2D7-B2F2D32AFCB2}"/>
              </a:ext>
            </a:extLst>
          </p:cNvPr>
          <p:cNvSpPr/>
          <p:nvPr/>
        </p:nvSpPr>
        <p:spPr>
          <a:xfrm>
            <a:off x="6487205" y="3384841"/>
            <a:ext cx="2995577" cy="7231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Barlow" panose="00000500000000000000" pitchFamily="2" charset="0"/>
              <a:cs typeface="Arial" panose="020B0604020202020204" pitchFamily="34" charset="0"/>
            </a:endParaRPr>
          </a:p>
        </p:txBody>
      </p:sp>
      <p:sp>
        <p:nvSpPr>
          <p:cNvPr id="59" name="TextBox 58">
            <a:extLst>
              <a:ext uri="{FF2B5EF4-FFF2-40B4-BE49-F238E27FC236}">
                <a16:creationId xmlns:a16="http://schemas.microsoft.com/office/drawing/2014/main" id="{5382ED12-E9FE-485B-B0B4-D76C3298E006}"/>
              </a:ext>
            </a:extLst>
          </p:cNvPr>
          <p:cNvSpPr txBox="1"/>
          <p:nvPr/>
        </p:nvSpPr>
        <p:spPr>
          <a:xfrm>
            <a:off x="2037354" y="1111913"/>
            <a:ext cx="3690914"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FFFFFF"/>
                </a:solidFill>
                <a:effectLst/>
                <a:uLnTx/>
                <a:uFillTx/>
                <a:latin typeface="Barlow" panose="00000500000000000000" pitchFamily="2" charset="0"/>
                <a:cs typeface="Arial" panose="020B0604020202020204" pitchFamily="34" charset="0"/>
              </a:rPr>
              <a:t>Global Citizens – 16% (18%)</a:t>
            </a:r>
            <a:r>
              <a:rPr lang="en-IE" sz="1400">
                <a:solidFill>
                  <a:srgbClr val="FFFFFF"/>
                </a:solidFill>
                <a:latin typeface="Barlow" panose="00000500000000000000" pitchFamily="2" charset="0"/>
                <a:cs typeface="Arial" panose="020B0604020202020204" pitchFamily="34" charset="0"/>
              </a:rPr>
              <a:t> </a:t>
            </a:r>
            <a:r>
              <a:rPr lang="en-IE" sz="1400" i="1">
                <a:solidFill>
                  <a:srgbClr val="FFFFFF"/>
                </a:solidFill>
                <a:latin typeface="Barlow" panose="00000500000000000000" pitchFamily="2" charset="0"/>
                <a:cs typeface="Arial" panose="020B0604020202020204" pitchFamily="34" charset="0"/>
              </a:rPr>
              <a:t>678</a:t>
            </a:r>
            <a:r>
              <a:rPr kumimoji="0" lang="en-IE" sz="1400" b="0" i="1" u="none" kern="1200" cap="none" spc="0" normalizeH="0" baseline="0" noProof="0">
                <a:ln>
                  <a:noFill/>
                </a:ln>
                <a:solidFill>
                  <a:srgbClr val="FFFFFF"/>
                </a:solidFill>
                <a:effectLst/>
                <a:uLnTx/>
                <a:uFillTx/>
                <a:latin typeface="Barlow" panose="00000500000000000000" pitchFamily="2" charset="0"/>
                <a:cs typeface="Arial" panose="020B0604020202020204" pitchFamily="34" charset="0"/>
              </a:rPr>
              <a:t>,000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400">
                <a:solidFill>
                  <a:srgbClr val="FFFFFF"/>
                </a:solidFill>
                <a:latin typeface="Barlow" panose="00000500000000000000" pitchFamily="2" charset="0"/>
                <a:cs typeface="Arial" panose="020B0604020202020204" pitchFamily="34" charset="0"/>
              </a:rPr>
              <a:t>Pre family, Under 35</a:t>
            </a:r>
            <a:r>
              <a:rPr kumimoji="0" lang="en-IE" sz="1400" b="0" i="0" u="none" kern="1200" cap="none" spc="0" normalizeH="0" baseline="0" noProof="0">
                <a:ln>
                  <a:noFill/>
                </a:ln>
                <a:solidFill>
                  <a:srgbClr val="FFFFFF"/>
                </a:solidFill>
                <a:effectLst/>
                <a:uLnTx/>
                <a:uFillTx/>
                <a:latin typeface="Barlow" panose="00000500000000000000" pitchFamily="2" charset="0"/>
                <a:cs typeface="Arial" panose="020B0604020202020204" pitchFamily="34" charset="0"/>
              </a:rPr>
              <a:t> years,</a:t>
            </a:r>
            <a:r>
              <a:rPr kumimoji="0" lang="en-IE" sz="1400" b="0" i="0" u="none" kern="1200" cap="none" spc="0" normalizeH="0" noProof="0">
                <a:ln>
                  <a:noFill/>
                </a:ln>
                <a:solidFill>
                  <a:srgbClr val="FFFFFF"/>
                </a:solidFill>
                <a:effectLst/>
                <a:uLnTx/>
                <a:uFillTx/>
                <a:latin typeface="Barlow" panose="00000500000000000000" pitchFamily="2" charset="0"/>
                <a:cs typeface="Arial" panose="020B0604020202020204" pitchFamily="34" charset="0"/>
              </a:rPr>
              <a:t> Pre-family, </a:t>
            </a:r>
            <a:r>
              <a:rPr lang="en-IE" sz="1400">
                <a:solidFill>
                  <a:srgbClr val="FFFFFF"/>
                </a:solidFill>
                <a:latin typeface="Barlow" panose="00000500000000000000" pitchFamily="2" charset="0"/>
                <a:cs typeface="Arial" panose="020B0604020202020204" pitchFamily="34" charset="0"/>
              </a:rPr>
              <a:t>Dublin, Urban</a:t>
            </a:r>
            <a:endParaRPr kumimoji="0" lang="en-IE" sz="1400" b="0" i="0" u="none" kern="1200" cap="none" spc="0" normalizeH="0" baseline="0" noProof="0">
              <a:ln>
                <a:noFill/>
              </a:ln>
              <a:solidFill>
                <a:srgbClr val="FFFFFF"/>
              </a:solidFill>
              <a:effectLst/>
              <a:uLnTx/>
              <a:uFillTx/>
              <a:latin typeface="Barlow" panose="00000500000000000000" pitchFamily="2" charset="0"/>
              <a:cs typeface="Arial" panose="020B0604020202020204" pitchFamily="34" charset="0"/>
            </a:endParaRPr>
          </a:p>
        </p:txBody>
      </p:sp>
      <p:sp>
        <p:nvSpPr>
          <p:cNvPr id="60" name="TextBox 59">
            <a:extLst>
              <a:ext uri="{FF2B5EF4-FFF2-40B4-BE49-F238E27FC236}">
                <a16:creationId xmlns:a16="http://schemas.microsoft.com/office/drawing/2014/main" id="{A3067850-9919-4816-9CD3-951515A6FAA4}"/>
              </a:ext>
            </a:extLst>
          </p:cNvPr>
          <p:cNvSpPr txBox="1"/>
          <p:nvPr/>
        </p:nvSpPr>
        <p:spPr>
          <a:xfrm>
            <a:off x="6333950" y="2597361"/>
            <a:ext cx="2313454" cy="73866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000033"/>
                </a:solidFill>
                <a:effectLst/>
                <a:uLnTx/>
                <a:uFillTx/>
                <a:latin typeface="Barlow" panose="00000500000000000000" pitchFamily="2" charset="0"/>
                <a:cs typeface="Arial" panose="020B0604020202020204" pitchFamily="34" charset="0"/>
              </a:rPr>
              <a:t>Multilateralists – 19%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1" u="none" kern="1200" cap="none" spc="0" normalizeH="0" baseline="0" noProof="0">
                <a:ln>
                  <a:noFill/>
                </a:ln>
                <a:solidFill>
                  <a:srgbClr val="000033"/>
                </a:solidFill>
                <a:effectLst/>
                <a:uLnTx/>
                <a:uFillTx/>
                <a:latin typeface="Barlow" panose="00000500000000000000" pitchFamily="2" charset="0"/>
                <a:cs typeface="Arial" panose="020B0604020202020204" pitchFamily="34" charset="0"/>
              </a:rPr>
              <a:t>799,000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400">
                <a:solidFill>
                  <a:srgbClr val="000033"/>
                </a:solidFill>
                <a:latin typeface="Barlow" panose="00000500000000000000" pitchFamily="2" charset="0"/>
                <a:cs typeface="Arial" panose="020B0604020202020204" pitchFamily="34" charset="0"/>
              </a:rPr>
              <a:t>Older (Over 65s)</a:t>
            </a:r>
            <a:endParaRPr kumimoji="0" lang="en-IE" sz="1400" b="0" i="0" u="none" kern="1200" cap="none" spc="0" normalizeH="0" baseline="0" noProof="0">
              <a:ln>
                <a:noFill/>
              </a:ln>
              <a:solidFill>
                <a:srgbClr val="000033"/>
              </a:solidFill>
              <a:effectLst/>
              <a:uLnTx/>
              <a:uFillTx/>
              <a:latin typeface="Barlow" panose="00000500000000000000" pitchFamily="2" charset="0"/>
              <a:cs typeface="Arial" panose="020B0604020202020204" pitchFamily="34" charset="0"/>
            </a:endParaRPr>
          </a:p>
        </p:txBody>
      </p:sp>
      <p:sp>
        <p:nvSpPr>
          <p:cNvPr id="62" name="TextBox 61">
            <a:extLst>
              <a:ext uri="{FF2B5EF4-FFF2-40B4-BE49-F238E27FC236}">
                <a16:creationId xmlns:a16="http://schemas.microsoft.com/office/drawing/2014/main" id="{9EEB8F5C-97C7-4EBF-948C-63C7B81400BD}"/>
              </a:ext>
            </a:extLst>
          </p:cNvPr>
          <p:cNvSpPr txBox="1"/>
          <p:nvPr/>
        </p:nvSpPr>
        <p:spPr>
          <a:xfrm>
            <a:off x="3920911" y="4107963"/>
            <a:ext cx="2826272" cy="738664"/>
          </a:xfrm>
          <a:prstGeom prst="rect">
            <a:avLst/>
          </a:prstGeom>
          <a:solidFill>
            <a:schemeClr val="accent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000033"/>
                </a:solidFill>
                <a:effectLst/>
                <a:uLnTx/>
                <a:uFillTx/>
                <a:latin typeface="Barlow" panose="00000500000000000000" pitchFamily="2" charset="0"/>
                <a:cs typeface="Arial" panose="020B0604020202020204" pitchFamily="34" charset="0"/>
              </a:rPr>
              <a:t>Empathisers- 26% (24%)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1" u="none" kern="1200" cap="none" spc="0" normalizeH="0" baseline="0" noProof="0">
                <a:ln>
                  <a:noFill/>
                </a:ln>
                <a:solidFill>
                  <a:srgbClr val="000033"/>
                </a:solidFill>
                <a:effectLst/>
                <a:uLnTx/>
                <a:uFillTx/>
                <a:latin typeface="Barlow" panose="00000500000000000000" pitchFamily="2" charset="0"/>
                <a:cs typeface="Arial" panose="020B0604020202020204" pitchFamily="34" charset="0"/>
              </a:rPr>
              <a:t>1,095,000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kern="1200" cap="none" spc="0" normalizeH="0" baseline="0" noProof="0">
                <a:ln>
                  <a:noFill/>
                </a:ln>
                <a:solidFill>
                  <a:srgbClr val="000033"/>
                </a:solidFill>
                <a:effectLst/>
                <a:uLnTx/>
                <a:uFillTx/>
                <a:latin typeface="Barlow" panose="00000500000000000000" pitchFamily="2" charset="0"/>
                <a:cs typeface="Arial" panose="020B0604020202020204" pitchFamily="34" charset="0"/>
              </a:rPr>
              <a:t>Female,</a:t>
            </a:r>
            <a:r>
              <a:rPr kumimoji="0" lang="en-IE" sz="1400" b="0" i="0" u="none" kern="1200" cap="none" spc="0" normalizeH="0" noProof="0">
                <a:ln>
                  <a:noFill/>
                </a:ln>
                <a:solidFill>
                  <a:srgbClr val="000033"/>
                </a:solidFill>
                <a:effectLst/>
                <a:uLnTx/>
                <a:uFillTx/>
                <a:latin typeface="Barlow" panose="00000500000000000000" pitchFamily="2" charset="0"/>
                <a:cs typeface="Arial" panose="020B0604020202020204" pitchFamily="34" charset="0"/>
              </a:rPr>
              <a:t> </a:t>
            </a:r>
            <a:r>
              <a:rPr lang="en-IE" sz="1400">
                <a:solidFill>
                  <a:srgbClr val="000033"/>
                </a:solidFill>
                <a:latin typeface="Barlow" panose="00000500000000000000" pitchFamily="2" charset="0"/>
                <a:cs typeface="Arial" panose="020B0604020202020204" pitchFamily="34" charset="0"/>
              </a:rPr>
              <a:t>Rural, Family pre-school</a:t>
            </a:r>
            <a:endParaRPr kumimoji="0" lang="en-IE" sz="1400" b="0" i="0" u="none" kern="1200" cap="none" spc="0" normalizeH="0" baseline="0" noProof="0">
              <a:ln>
                <a:noFill/>
              </a:ln>
              <a:solidFill>
                <a:srgbClr val="000033"/>
              </a:solidFill>
              <a:effectLst/>
              <a:uLnTx/>
              <a:uFillTx/>
              <a:latin typeface="Barlow" panose="00000500000000000000" pitchFamily="2" charset="0"/>
              <a:cs typeface="Arial" panose="020B0604020202020204" pitchFamily="34" charset="0"/>
            </a:endParaRPr>
          </a:p>
        </p:txBody>
      </p:sp>
      <p:sp>
        <p:nvSpPr>
          <p:cNvPr id="63" name="TextBox 62">
            <a:extLst>
              <a:ext uri="{FF2B5EF4-FFF2-40B4-BE49-F238E27FC236}">
                <a16:creationId xmlns:a16="http://schemas.microsoft.com/office/drawing/2014/main" id="{FC3B199E-AB43-41FA-9800-EA060C129B18}"/>
              </a:ext>
            </a:extLst>
          </p:cNvPr>
          <p:cNvSpPr txBox="1"/>
          <p:nvPr/>
        </p:nvSpPr>
        <p:spPr>
          <a:xfrm>
            <a:off x="5180890" y="5226421"/>
            <a:ext cx="3091039"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FFFFFF"/>
                </a:solidFill>
                <a:effectLst/>
                <a:uLnTx/>
                <a:uFillTx/>
                <a:latin typeface="Barlow" panose="00000500000000000000" pitchFamily="2" charset="0"/>
                <a:cs typeface="Arial" panose="020B0604020202020204" pitchFamily="34" charset="0"/>
              </a:rPr>
              <a:t>Disengaged -  18% (16%)</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400" i="1">
                <a:solidFill>
                  <a:srgbClr val="FFFFFF"/>
                </a:solidFill>
                <a:latin typeface="Barlow" panose="00000500000000000000" pitchFamily="2" charset="0"/>
                <a:cs typeface="Arial" panose="020B0604020202020204" pitchFamily="34" charset="0"/>
              </a:rPr>
              <a:t>740,000</a:t>
            </a:r>
            <a:r>
              <a:rPr kumimoji="0" lang="en-IE" sz="1400" b="0" i="1" u="none" kern="1200" cap="none" spc="0" normalizeH="0" baseline="0" noProof="0">
                <a:ln>
                  <a:noFill/>
                </a:ln>
                <a:solidFill>
                  <a:srgbClr val="FFFFFF"/>
                </a:solidFill>
                <a:effectLst/>
                <a:uLnTx/>
                <a:uFillTx/>
                <a:latin typeface="Barlow" panose="00000500000000000000" pitchFamily="2" charset="0"/>
                <a:cs typeface="Arial" panose="020B0604020202020204" pitchFamily="34" charset="0"/>
              </a:rPr>
              <a:t>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kern="1200" cap="none" spc="0" normalizeH="0" baseline="0" noProof="0">
                <a:ln>
                  <a:noFill/>
                </a:ln>
                <a:solidFill>
                  <a:srgbClr val="FFFFFF"/>
                </a:solidFill>
                <a:effectLst/>
                <a:uLnTx/>
                <a:uFillTx/>
                <a:latin typeface="Barlow" panose="00000500000000000000" pitchFamily="2" charset="0"/>
                <a:cs typeface="Arial" panose="020B0604020202020204" pitchFamily="34" charset="0"/>
              </a:rPr>
              <a:t>Male, </a:t>
            </a:r>
            <a:r>
              <a:rPr kumimoji="0" lang="en-IE" sz="1400" b="0" i="0" u="none" kern="1200" cap="none" spc="0" normalizeH="0" noProof="0">
                <a:ln>
                  <a:noFill/>
                </a:ln>
                <a:solidFill>
                  <a:srgbClr val="FFFFFF"/>
                </a:solidFill>
                <a:effectLst/>
                <a:uLnTx/>
                <a:uFillTx/>
                <a:latin typeface="Barlow" panose="00000500000000000000" pitchFamily="2" charset="0"/>
                <a:cs typeface="Arial" panose="020B0604020202020204" pitchFamily="34" charset="0"/>
              </a:rPr>
              <a:t>have children, </a:t>
            </a:r>
            <a:r>
              <a:rPr lang="en-IE" sz="1400">
                <a:solidFill>
                  <a:srgbClr val="FFFFFF"/>
                </a:solidFill>
                <a:latin typeface="Barlow" panose="00000500000000000000" pitchFamily="2" charset="0"/>
                <a:cs typeface="Arial" panose="020B0604020202020204" pitchFamily="34" charset="0"/>
              </a:rPr>
              <a:t>F</a:t>
            </a:r>
            <a:r>
              <a:rPr kumimoji="0" lang="en-IE" sz="1400" b="0" i="0" u="none" kern="1200" cap="none" spc="0" normalizeH="0" noProof="0" err="1">
                <a:ln>
                  <a:noFill/>
                </a:ln>
                <a:solidFill>
                  <a:srgbClr val="FFFFFF"/>
                </a:solidFill>
                <a:effectLst/>
                <a:uLnTx/>
                <a:uFillTx/>
                <a:latin typeface="Barlow" panose="00000500000000000000" pitchFamily="2" charset="0"/>
                <a:cs typeface="Arial" panose="020B0604020202020204" pitchFamily="34" charset="0"/>
              </a:rPr>
              <a:t>amily</a:t>
            </a:r>
            <a:r>
              <a:rPr kumimoji="0" lang="en-IE" sz="1400" b="0" i="0" u="none" kern="1200" cap="none" spc="0" normalizeH="0" noProof="0">
                <a:ln>
                  <a:noFill/>
                </a:ln>
                <a:solidFill>
                  <a:srgbClr val="FFFFFF"/>
                </a:solidFill>
                <a:effectLst/>
                <a:uLnTx/>
                <a:uFillTx/>
                <a:latin typeface="Barlow" panose="00000500000000000000" pitchFamily="2" charset="0"/>
                <a:cs typeface="Arial" panose="020B0604020202020204" pitchFamily="34" charset="0"/>
              </a:rPr>
              <a:t> pre-teen</a:t>
            </a:r>
            <a:endParaRPr kumimoji="0" lang="en-IE" sz="1400" b="0" i="0" u="none" kern="1200" cap="none" spc="0" normalizeH="0" baseline="0" noProof="0">
              <a:ln>
                <a:noFill/>
              </a:ln>
              <a:solidFill>
                <a:srgbClr val="FFFFFF"/>
              </a:solidFill>
              <a:effectLst/>
              <a:uLnTx/>
              <a:uFillTx/>
              <a:latin typeface="Barlow" panose="00000500000000000000" pitchFamily="2" charset="0"/>
              <a:cs typeface="Arial" panose="020B0604020202020204" pitchFamily="34" charset="0"/>
            </a:endParaRPr>
          </a:p>
        </p:txBody>
      </p:sp>
      <p:sp>
        <p:nvSpPr>
          <p:cNvPr id="65" name="TextBox 64">
            <a:extLst>
              <a:ext uri="{FF2B5EF4-FFF2-40B4-BE49-F238E27FC236}">
                <a16:creationId xmlns:a16="http://schemas.microsoft.com/office/drawing/2014/main" id="{FA46B444-A2B6-4D7B-B656-740C9624EC55}"/>
              </a:ext>
            </a:extLst>
          </p:cNvPr>
          <p:cNvSpPr txBox="1"/>
          <p:nvPr/>
        </p:nvSpPr>
        <p:spPr>
          <a:xfrm>
            <a:off x="4831451" y="1841922"/>
            <a:ext cx="2674130" cy="738664"/>
          </a:xfrm>
          <a:prstGeom prst="rect">
            <a:avLst/>
          </a:prstGeom>
          <a:solidFill>
            <a:schemeClr val="bg2">
              <a:lumMod val="50000"/>
              <a:lumOff val="50000"/>
            </a:schemeClr>
          </a:solidFill>
          <a:ln>
            <a:noFill/>
          </a:ln>
        </p:spPr>
        <p:txBody>
          <a:bodyPr wrap="none" lIns="91440" tIns="45720" rIns="91440" bIns="45720" rtlCol="0" anchor="t">
            <a:spAutoFit/>
          </a:bodyPr>
          <a:lstStyle/>
          <a:p>
            <a:pPr lvl="0">
              <a:defRPr/>
            </a:pPr>
            <a:r>
              <a:rPr kumimoji="0" lang="en-IE" sz="1400" b="0" i="0" u="none" strike="noStrike" kern="1200" cap="none" spc="0" normalizeH="0" baseline="0" noProof="0">
                <a:ln>
                  <a:noFill/>
                </a:ln>
                <a:solidFill>
                  <a:srgbClr val="FFFFFF"/>
                </a:solidFill>
                <a:effectLst/>
                <a:uLnTx/>
                <a:uFillTx/>
                <a:latin typeface="Barlow" panose="00000500000000000000" pitchFamily="2" charset="0"/>
                <a:cs typeface="Arial" panose="020B0604020202020204" pitchFamily="34" charset="0"/>
              </a:rPr>
              <a:t>Community </a:t>
            </a:r>
            <a:r>
              <a:rPr lang="en-IE" sz="1400" noProof="0">
                <a:solidFill>
                  <a:srgbClr val="FFFFFF"/>
                </a:solidFill>
                <a:latin typeface="Barlow" panose="00000500000000000000" pitchFamily="2" charset="0"/>
                <a:cs typeface="Arial" panose="020B0604020202020204" pitchFamily="34" charset="0"/>
              </a:rPr>
              <a:t>Champions</a:t>
            </a:r>
            <a:r>
              <a:rPr kumimoji="0" lang="en-IE" sz="1400" b="0" i="0" u="none" strike="noStrike" kern="1200" cap="none" spc="0" normalizeH="0" baseline="0" noProof="0">
                <a:ln>
                  <a:noFill/>
                </a:ln>
                <a:solidFill>
                  <a:srgbClr val="FFFFFF"/>
                </a:solidFill>
                <a:effectLst/>
                <a:uLnTx/>
                <a:uFillTx/>
                <a:latin typeface="Barlow" panose="00000500000000000000" pitchFamily="2" charset="0"/>
                <a:cs typeface="Arial" panose="020B0604020202020204" pitchFamily="34" charset="0"/>
              </a:rPr>
              <a:t> 8% (8%) </a:t>
            </a:r>
          </a:p>
          <a:p>
            <a:pPr lvl="0">
              <a:defRPr/>
            </a:pPr>
            <a:r>
              <a:rPr lang="en-IE" sz="1400">
                <a:solidFill>
                  <a:srgbClr val="FFFFFF"/>
                </a:solidFill>
                <a:latin typeface="Barlow" panose="00000500000000000000" pitchFamily="2" charset="0"/>
                <a:cs typeface="Arial" panose="020B0604020202020204" pitchFamily="34" charset="0"/>
              </a:rPr>
              <a:t>319,000</a:t>
            </a:r>
            <a:r>
              <a:rPr kumimoji="0" lang="en-IE" sz="1400" b="0" i="1" u="none" kern="1200" cap="none" spc="0" normalizeH="0" baseline="0" noProof="0">
                <a:ln>
                  <a:noFill/>
                </a:ln>
                <a:solidFill>
                  <a:srgbClr val="FFFFFF"/>
                </a:solidFill>
                <a:effectLst/>
                <a:uLnTx/>
                <a:uFillTx/>
                <a:latin typeface="Barlow" panose="00000500000000000000" pitchFamily="2" charset="0"/>
                <a:cs typeface="Arial" panose="020B0604020202020204" pitchFamily="34" charset="0"/>
              </a:rPr>
              <a:t>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u="none" kern="1200" cap="none" spc="0" normalizeH="0" noProof="0">
                <a:ln>
                  <a:noFill/>
                </a:ln>
                <a:solidFill>
                  <a:srgbClr val="FFFFFF"/>
                </a:solidFill>
                <a:effectLst/>
                <a:uLnTx/>
                <a:uFillTx/>
                <a:latin typeface="Barlow" panose="00000500000000000000" pitchFamily="2" charset="0"/>
                <a:cs typeface="Arial" panose="020B0604020202020204" pitchFamily="34" charset="0"/>
              </a:rPr>
              <a:t>No significant differences</a:t>
            </a:r>
          </a:p>
        </p:txBody>
      </p:sp>
      <p:sp>
        <p:nvSpPr>
          <p:cNvPr id="21" name="TextBox 20">
            <a:extLst>
              <a:ext uri="{FF2B5EF4-FFF2-40B4-BE49-F238E27FC236}">
                <a16:creationId xmlns:a16="http://schemas.microsoft.com/office/drawing/2014/main" id="{00C20F32-3D6C-46EE-B08A-8F7FCED94135}"/>
              </a:ext>
            </a:extLst>
          </p:cNvPr>
          <p:cNvSpPr txBox="1"/>
          <p:nvPr/>
        </p:nvSpPr>
        <p:spPr>
          <a:xfrm>
            <a:off x="4881493" y="582648"/>
            <a:ext cx="2574047" cy="369332"/>
          </a:xfrm>
          <a:prstGeom prst="rect">
            <a:avLst/>
          </a:prstGeom>
          <a:solidFill>
            <a:schemeClr val="bg1">
              <a:lumMod val="85000"/>
            </a:schemeClr>
          </a:solidFill>
        </p:spPr>
        <p:txBody>
          <a:bodyPr wrap="square" lIns="36000" tIns="45720" rIns="36000" bIns="4572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IE" sz="1800" b="1" i="0" u="none" strike="noStrike" kern="1200" cap="none" spc="0" normalizeH="0" baseline="0" noProof="0">
                <a:ln>
                  <a:noFill/>
                </a:ln>
                <a:solidFill>
                  <a:srgbClr val="000033"/>
                </a:solidFill>
                <a:effectLst/>
                <a:uLnTx/>
                <a:uFillTx/>
                <a:latin typeface="Barlow" panose="00000500000000000000" pitchFamily="2" charset="0"/>
                <a:cs typeface="Arial" panose="020B0604020202020204" pitchFamily="34" charset="0"/>
              </a:rPr>
              <a:t>More highly engaged</a:t>
            </a:r>
          </a:p>
        </p:txBody>
      </p:sp>
      <p:sp>
        <p:nvSpPr>
          <p:cNvPr id="22" name="TextBox 21">
            <a:extLst>
              <a:ext uri="{FF2B5EF4-FFF2-40B4-BE49-F238E27FC236}">
                <a16:creationId xmlns:a16="http://schemas.microsoft.com/office/drawing/2014/main" id="{2E7DB87C-DB6C-46A7-B259-CEAE13B2D0AD}"/>
              </a:ext>
            </a:extLst>
          </p:cNvPr>
          <p:cNvSpPr txBox="1"/>
          <p:nvPr/>
        </p:nvSpPr>
        <p:spPr>
          <a:xfrm>
            <a:off x="4881493" y="6137055"/>
            <a:ext cx="2574047" cy="369332"/>
          </a:xfrm>
          <a:prstGeom prst="rect">
            <a:avLst/>
          </a:prstGeom>
          <a:solidFill>
            <a:schemeClr val="bg1">
              <a:lumMod val="85000"/>
            </a:schemeClr>
          </a:solidFill>
        </p:spPr>
        <p:txBody>
          <a:bodyPr wrap="square" lIns="36000" tIns="45720" rIns="36000" bIns="4572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IE" sz="1800" b="1" i="0" u="none" strike="noStrike" kern="1200" cap="none" spc="0" normalizeH="0" baseline="0" noProof="0">
                <a:ln>
                  <a:noFill/>
                </a:ln>
                <a:solidFill>
                  <a:srgbClr val="000033"/>
                </a:solidFill>
                <a:effectLst/>
                <a:uLnTx/>
                <a:uFillTx/>
                <a:latin typeface="Barlow" panose="00000500000000000000" pitchFamily="2" charset="0"/>
                <a:cs typeface="Arial" panose="020B0604020202020204" pitchFamily="34" charset="0"/>
              </a:rPr>
              <a:t>Less </a:t>
            </a:r>
            <a:r>
              <a:rPr kumimoji="0" lang="en-IE" sz="1800" b="1" i="0" u="none" strike="noStrike" kern="1200" cap="none" spc="0" normalizeH="0" baseline="0" noProof="0">
                <a:ln>
                  <a:noFill/>
                </a:ln>
                <a:solidFill>
                  <a:srgbClr val="000033"/>
                </a:solidFill>
                <a:effectLst/>
                <a:uLnTx/>
                <a:uFillTx/>
                <a:latin typeface="Barlow" panose="00000500000000000000" pitchFamily="2" charset="0"/>
                <a:ea typeface="+mn-lt"/>
                <a:cs typeface="Arial" panose="020B0604020202020204" pitchFamily="34" charset="0"/>
              </a:rPr>
              <a:t>engaged</a:t>
            </a:r>
            <a:endParaRPr kumimoji="0" lang="en-IE" sz="1800" b="1" i="0" u="none" strike="noStrike" kern="1200" cap="none" spc="0" normalizeH="0" baseline="0" noProof="0">
              <a:ln>
                <a:noFill/>
              </a:ln>
              <a:solidFill>
                <a:srgbClr val="000033"/>
              </a:solidFill>
              <a:effectLst/>
              <a:uLnTx/>
              <a:uFillTx/>
              <a:latin typeface="Barlow" panose="000005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5CA7796E-0E37-708C-6EBF-D3A0E7B5C41F}"/>
              </a:ext>
            </a:extLst>
          </p:cNvPr>
          <p:cNvSpPr txBox="1"/>
          <p:nvPr/>
        </p:nvSpPr>
        <p:spPr>
          <a:xfrm>
            <a:off x="6533540" y="3377070"/>
            <a:ext cx="283406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FFFFFF"/>
                </a:solidFill>
                <a:effectLst/>
                <a:uLnTx/>
                <a:uFillTx/>
                <a:latin typeface="Barlow" panose="00000500000000000000" pitchFamily="2" charset="0"/>
                <a:ea typeface="+mn-ea"/>
                <a:cs typeface="+mn-cs"/>
              </a:rPr>
              <a:t>Pragmatists – 12%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1" u="none" kern="1200" cap="none" spc="0" normalizeH="0" baseline="0" noProof="0">
                <a:ln>
                  <a:noFill/>
                </a:ln>
                <a:solidFill>
                  <a:srgbClr val="FFFFFF"/>
                </a:solidFill>
                <a:effectLst/>
                <a:uLnTx/>
                <a:uFillTx/>
                <a:latin typeface="Barlow" panose="00000500000000000000" pitchFamily="2" charset="0"/>
                <a:ea typeface="+mn-ea"/>
              </a:rPr>
              <a:t>502,000 individuals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kern="1200" cap="none" spc="0" normalizeH="0" baseline="0" noProof="0">
                <a:ln>
                  <a:noFill/>
                </a:ln>
                <a:solidFill>
                  <a:srgbClr val="FFFFFF"/>
                </a:solidFill>
                <a:effectLst/>
                <a:uLnTx/>
                <a:uFillTx/>
                <a:latin typeface="Barlow" panose="00000500000000000000" pitchFamily="2" charset="0"/>
                <a:ea typeface="+mn-ea"/>
              </a:rPr>
              <a:t>65+years, Empty </a:t>
            </a:r>
            <a:r>
              <a:rPr lang="en-IE" sz="1400">
                <a:solidFill>
                  <a:srgbClr val="FFFFFF"/>
                </a:solidFill>
                <a:latin typeface="Barlow" panose="00000500000000000000" pitchFamily="2" charset="0"/>
              </a:rPr>
              <a:t>N</a:t>
            </a:r>
            <a:r>
              <a:rPr kumimoji="0" lang="en-IE" sz="1400" b="0" i="0" u="none" kern="1200" cap="none" spc="0" normalizeH="0" baseline="0" noProof="0">
                <a:ln>
                  <a:noFill/>
                </a:ln>
                <a:solidFill>
                  <a:srgbClr val="FFFFFF"/>
                </a:solidFill>
                <a:effectLst/>
                <a:uLnTx/>
                <a:uFillTx/>
                <a:latin typeface="Barlow" panose="00000500000000000000" pitchFamily="2" charset="0"/>
                <a:ea typeface="+mn-ea"/>
              </a:rPr>
              <a:t>ester</a:t>
            </a:r>
            <a:endParaRPr kumimoji="0" lang="en-IE" sz="1400" b="0" i="0" u="non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endParaRPr>
          </a:p>
        </p:txBody>
      </p:sp>
    </p:spTree>
    <p:extLst>
      <p:ext uri="{BB962C8B-B14F-4D97-AF65-F5344CB8AC3E}">
        <p14:creationId xmlns:p14="http://schemas.microsoft.com/office/powerpoint/2010/main" val="11307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up)">
                                      <p:cBhvr>
                                        <p:cTn id="13" dur="500"/>
                                        <p:tgtEl>
                                          <p:spTgt spid="5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up)">
                                      <p:cBhvr>
                                        <p:cTn id="16" dur="500"/>
                                        <p:tgtEl>
                                          <p:spTgt spid="51"/>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up)">
                                      <p:cBhvr>
                                        <p:cTn id="27" dur="500"/>
                                        <p:tgtEl>
                                          <p:spTgt spid="4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up)">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up)">
                                      <p:cBhvr>
                                        <p:cTn id="35" dur="500"/>
                                        <p:tgtEl>
                                          <p:spTgt spid="6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up)">
                                      <p:cBhvr>
                                        <p:cTn id="40" dur="500"/>
                                        <p:tgtEl>
                                          <p:spTgt spid="60"/>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up)">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up)">
                                      <p:cBhvr>
                                        <p:cTn id="48" dur="500"/>
                                        <p:tgtEl>
                                          <p:spTgt spid="58"/>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up)">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up)">
                                      <p:cBhvr>
                                        <p:cTn id="56" dur="500"/>
                                        <p:tgtEl>
                                          <p:spTgt spid="44"/>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up)">
                                      <p:cBhvr>
                                        <p:cTn id="5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42" grpId="0" animBg="1"/>
      <p:bldP spid="44" grpId="0" animBg="1"/>
      <p:bldP spid="46" grpId="0" animBg="1"/>
      <p:bldP spid="58" grpId="0" animBg="1"/>
      <p:bldP spid="59" grpId="0"/>
      <p:bldP spid="60" grpId="0"/>
      <p:bldP spid="62" grpId="0" animBg="1"/>
      <p:bldP spid="63" grpId="0"/>
      <p:bldP spid="65"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38992" y="124078"/>
            <a:ext cx="11285432" cy="715669"/>
          </a:xfrm>
        </p:spPr>
        <p:txBody>
          <a:bodyPr lIns="0" tIns="45720" rIns="91440" bIns="45720" anchor="b">
            <a:normAutofit/>
          </a:bodyPr>
          <a:lstStyle/>
          <a:p>
            <a:r>
              <a:rPr lang="en-US">
                <a:solidFill>
                  <a:srgbClr val="00000C"/>
                </a:solidFill>
              </a:rPr>
              <a:t>Who has been active and in what causes x Segments</a:t>
            </a:r>
            <a:endParaRPr lang="en-IE">
              <a:solidFill>
                <a:srgbClr val="00000C"/>
              </a:solidFill>
            </a:endParaRPr>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49999" y="961983"/>
            <a:ext cx="11274425" cy="387798"/>
          </a:xfrm>
        </p:spPr>
        <p:txBody>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Community Champions and G</a:t>
            </a:r>
            <a:r>
              <a:rPr lang="en-US" sz="1400">
                <a:latin typeface="Barlow" panose="00000500000000000000" pitchFamily="2" charset="0"/>
                <a:cs typeface="Arial" panose="020B0604020202020204" pitchFamily="34" charset="0"/>
              </a:rPr>
              <a:t>lobal Citizens show strong involvement in across all areas, while D</a:t>
            </a:r>
            <a:r>
              <a:rPr kumimoji="0" lang="en-US" sz="1400" i="0" u="none" strike="noStrike" kern="1200" cap="none" spc="0" normalizeH="0" baseline="0" noProof="0" err="1">
                <a:ln>
                  <a:noFill/>
                </a:ln>
                <a:effectLst/>
                <a:uLnTx/>
                <a:uFillTx/>
                <a:latin typeface="Barlow" panose="00000500000000000000" pitchFamily="2" charset="0"/>
                <a:ea typeface="+mn-ea"/>
                <a:cs typeface="Arial" panose="020B0604020202020204" pitchFamily="34" charset="0"/>
              </a:rPr>
              <a:t>isengaged</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 and Pragmatists</a:t>
            </a:r>
            <a:r>
              <a:rPr lang="en-US" sz="1400">
                <a:latin typeface="Barlow" panose="00000500000000000000" pitchFamily="2" charset="0"/>
                <a:cs typeface="Arial" panose="020B0604020202020204" pitchFamily="34" charset="0"/>
              </a:rPr>
              <a:t> are least likely to get involved in any of the causes. </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Multilateralists are most likely to be </a:t>
            </a:r>
            <a:r>
              <a:rPr lang="en-US" sz="1400">
                <a:latin typeface="Barlow" panose="00000500000000000000" pitchFamily="2" charset="0"/>
                <a:cs typeface="Arial" panose="020B0604020202020204" pitchFamily="34" charset="0"/>
              </a:rPr>
              <a:t>involved in climate change action. </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 </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50000" y="6027274"/>
            <a:ext cx="9341700" cy="348813"/>
          </a:xfrm>
        </p:spPr>
        <p:txBody>
          <a:bodyPr lIns="91440" tIns="45720" rIns="91440" bIns="45720" anchor="t">
            <a:noAutofit/>
          </a:bodyPr>
          <a:lstStyle/>
          <a:p>
            <a:pPr marL="357188" indent="-357188"/>
            <a:r>
              <a:rPr kumimoji="0" lang="en-US" sz="900" b="0" i="0" u="none" strike="noStrike" kern="1200" cap="none" spc="0" normalizeH="0" baseline="0" noProof="0">
                <a:ln>
                  <a:noFill/>
                </a:ln>
                <a:effectLst/>
                <a:uLnTx/>
                <a:uFillTx/>
                <a:latin typeface="Barlow" panose="00000500000000000000" pitchFamily="2" charset="0"/>
                <a:cs typeface="Arial" panose="020B0604020202020204" pitchFamily="34" charset="0"/>
              </a:rPr>
              <a:t>Base: All Adults aged 18+ years- 2,047</a:t>
            </a:r>
          </a:p>
          <a:p>
            <a:pPr marL="357188" indent="-357188"/>
            <a:r>
              <a:rPr lang="en-US" sz="900">
                <a:latin typeface="Barlow" panose="00000500000000000000" pitchFamily="2" charset="0"/>
              </a:rPr>
              <a:t>Q.8 Please indicate whether you have been in any way active in relation to the following issues or causes over the last 12 months.</a:t>
            </a:r>
            <a:endParaRPr lang="en-IE" sz="900">
              <a:latin typeface="Barlow" panose="00000500000000000000" pitchFamily="2" charset="0"/>
            </a:endParaRPr>
          </a:p>
        </p:txBody>
      </p:sp>
      <p:grpSp>
        <p:nvGrpSpPr>
          <p:cNvPr id="9" name="Group 8">
            <a:extLst>
              <a:ext uri="{FF2B5EF4-FFF2-40B4-BE49-F238E27FC236}">
                <a16:creationId xmlns:a16="http://schemas.microsoft.com/office/drawing/2014/main" id="{4787E469-3565-3825-B2CB-9884ECD7FD5A}"/>
              </a:ext>
            </a:extLst>
          </p:cNvPr>
          <p:cNvGrpSpPr/>
          <p:nvPr/>
        </p:nvGrpSpPr>
        <p:grpSpPr>
          <a:xfrm>
            <a:off x="9791700" y="25356"/>
            <a:ext cx="2359232" cy="456557"/>
            <a:chOff x="9641528" y="618763"/>
            <a:chExt cx="2436173" cy="595502"/>
          </a:xfrm>
        </p:grpSpPr>
        <p:sp>
          <p:nvSpPr>
            <p:cNvPr id="10" name="Rectangle 9">
              <a:extLst>
                <a:ext uri="{FF2B5EF4-FFF2-40B4-BE49-F238E27FC236}">
                  <a16:creationId xmlns:a16="http://schemas.microsoft.com/office/drawing/2014/main" id="{9AB69A6E-411F-EB3E-7C96-3EF29F2C6E5B}"/>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1" name="TextBox 10">
              <a:extLst>
                <a:ext uri="{FF2B5EF4-FFF2-40B4-BE49-F238E27FC236}">
                  <a16:creationId xmlns:a16="http://schemas.microsoft.com/office/drawing/2014/main" id="{12A34E19-40B2-FDFE-9B77-B2CC87494D07}"/>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2" name="Rectangle 11">
              <a:extLst>
                <a:ext uri="{FF2B5EF4-FFF2-40B4-BE49-F238E27FC236}">
                  <a16:creationId xmlns:a16="http://schemas.microsoft.com/office/drawing/2014/main" id="{2E40B288-4254-1645-2274-B0E08536CDA1}"/>
                </a:ext>
              </a:extLst>
            </p:cNvPr>
            <p:cNvSpPr/>
            <p:nvPr/>
          </p:nvSpPr>
          <p:spPr>
            <a:xfrm>
              <a:off x="9641528" y="682884"/>
              <a:ext cx="403182" cy="217062"/>
            </a:xfrm>
            <a:prstGeom prst="rect">
              <a:avLst/>
            </a:prstGeom>
            <a:solidFill>
              <a:srgbClr val="32CD3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8" name="TextBox 17">
              <a:extLst>
                <a:ext uri="{FF2B5EF4-FFF2-40B4-BE49-F238E27FC236}">
                  <a16:creationId xmlns:a16="http://schemas.microsoft.com/office/drawing/2014/main" id="{C12FB497-86B5-2B8E-FD7A-E8533BDF5F79}"/>
                </a:ext>
              </a:extLst>
            </p:cNvPr>
            <p:cNvSpPr txBox="1"/>
            <p:nvPr/>
          </p:nvSpPr>
          <p:spPr>
            <a:xfrm>
              <a:off x="10026209" y="893111"/>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graphicFrame>
        <p:nvGraphicFramePr>
          <p:cNvPr id="6" name="Table 5">
            <a:extLst>
              <a:ext uri="{FF2B5EF4-FFF2-40B4-BE49-F238E27FC236}">
                <a16:creationId xmlns:a16="http://schemas.microsoft.com/office/drawing/2014/main" id="{EB5F5365-E857-A71F-B5B4-81A6104D05CA}"/>
              </a:ext>
            </a:extLst>
          </p:cNvPr>
          <p:cNvGraphicFramePr>
            <a:graphicFrameLocks noGrp="1"/>
          </p:cNvGraphicFramePr>
          <p:nvPr>
            <p:extLst>
              <p:ext uri="{D42A27DB-BD31-4B8C-83A1-F6EECF244321}">
                <p14:modId xmlns:p14="http://schemas.microsoft.com/office/powerpoint/2010/main" val="2426344016"/>
              </p:ext>
            </p:extLst>
          </p:nvPr>
        </p:nvGraphicFramePr>
        <p:xfrm>
          <a:off x="750771" y="1707677"/>
          <a:ext cx="10674417" cy="3991604"/>
        </p:xfrm>
        <a:graphic>
          <a:graphicData uri="http://schemas.openxmlformats.org/drawingml/2006/table">
            <a:tbl>
              <a:tblPr/>
              <a:tblGrid>
                <a:gridCol w="3218395">
                  <a:extLst>
                    <a:ext uri="{9D8B030D-6E8A-4147-A177-3AD203B41FA5}">
                      <a16:colId xmlns:a16="http://schemas.microsoft.com/office/drawing/2014/main" val="2881691378"/>
                    </a:ext>
                  </a:extLst>
                </a:gridCol>
                <a:gridCol w="1065146">
                  <a:extLst>
                    <a:ext uri="{9D8B030D-6E8A-4147-A177-3AD203B41FA5}">
                      <a16:colId xmlns:a16="http://schemas.microsoft.com/office/drawing/2014/main" val="1689425639"/>
                    </a:ext>
                  </a:extLst>
                </a:gridCol>
                <a:gridCol w="1065146">
                  <a:extLst>
                    <a:ext uri="{9D8B030D-6E8A-4147-A177-3AD203B41FA5}">
                      <a16:colId xmlns:a16="http://schemas.microsoft.com/office/drawing/2014/main" val="2998149034"/>
                    </a:ext>
                  </a:extLst>
                </a:gridCol>
                <a:gridCol w="1065146">
                  <a:extLst>
                    <a:ext uri="{9D8B030D-6E8A-4147-A177-3AD203B41FA5}">
                      <a16:colId xmlns:a16="http://schemas.microsoft.com/office/drawing/2014/main" val="2311524431"/>
                    </a:ext>
                  </a:extLst>
                </a:gridCol>
                <a:gridCol w="1065146">
                  <a:extLst>
                    <a:ext uri="{9D8B030D-6E8A-4147-A177-3AD203B41FA5}">
                      <a16:colId xmlns:a16="http://schemas.microsoft.com/office/drawing/2014/main" val="2392298169"/>
                    </a:ext>
                  </a:extLst>
                </a:gridCol>
                <a:gridCol w="1065146">
                  <a:extLst>
                    <a:ext uri="{9D8B030D-6E8A-4147-A177-3AD203B41FA5}">
                      <a16:colId xmlns:a16="http://schemas.microsoft.com/office/drawing/2014/main" val="831152643"/>
                    </a:ext>
                  </a:extLst>
                </a:gridCol>
                <a:gridCol w="1065146">
                  <a:extLst>
                    <a:ext uri="{9D8B030D-6E8A-4147-A177-3AD203B41FA5}">
                      <a16:colId xmlns:a16="http://schemas.microsoft.com/office/drawing/2014/main" val="3332770902"/>
                    </a:ext>
                  </a:extLst>
                </a:gridCol>
                <a:gridCol w="1065146">
                  <a:extLst>
                    <a:ext uri="{9D8B030D-6E8A-4147-A177-3AD203B41FA5}">
                      <a16:colId xmlns:a16="http://schemas.microsoft.com/office/drawing/2014/main" val="3217220018"/>
                    </a:ext>
                  </a:extLst>
                </a:gridCol>
              </a:tblGrid>
              <a:tr h="205838">
                <a:tc rowSpan="2">
                  <a:txBody>
                    <a:bodyPr/>
                    <a:lstStyle/>
                    <a:p>
                      <a:pPr algn="l" rtl="0" fontAlgn="t">
                        <a:buNone/>
                      </a:pPr>
                      <a:r>
                        <a:rPr lang="en-IE" sz="1100" b="0" i="0" u="none" strike="noStrike">
                          <a:solidFill>
                            <a:srgbClr val="000000"/>
                          </a:solidFill>
                          <a:effectLst/>
                          <a:latin typeface="Barlow" panose="00000500000000000000" pitchFamily="2" charset="0"/>
                        </a:rPr>
                        <a:t> </a:t>
                      </a:r>
                    </a:p>
                  </a:txBody>
                  <a:tcPr marL="72000" marR="5278" marT="5278" marB="0">
                    <a:lnL>
                      <a:noFill/>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rowSpan="2">
                  <a:txBody>
                    <a:bodyPr/>
                    <a:lstStyle/>
                    <a:p>
                      <a:pPr algn="ctr" rtl="0" fontAlgn="ctr">
                        <a:buNone/>
                      </a:pPr>
                      <a:r>
                        <a:rPr lang="en-IE" sz="1100" b="1" i="0" u="none" strike="noStrike">
                          <a:solidFill>
                            <a:srgbClr val="FFFFFF"/>
                          </a:solidFill>
                          <a:effectLst/>
                          <a:latin typeface="Barlow" panose="00000500000000000000" pitchFamily="2" charset="0"/>
                        </a:rPr>
                        <a:t>Total</a:t>
                      </a:r>
                    </a:p>
                  </a:txBody>
                  <a:tcPr marL="5278" marR="5278" marT="527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gridSpan="6">
                  <a:txBody>
                    <a:bodyPr/>
                    <a:lstStyle/>
                    <a:p>
                      <a:pPr algn="ctr" rtl="0" fontAlgn="ctr">
                        <a:buNone/>
                      </a:pPr>
                      <a:r>
                        <a:rPr lang="en-IE" sz="1100" b="1" i="0" u="none" strike="noStrike">
                          <a:solidFill>
                            <a:srgbClr val="FFFFFF"/>
                          </a:solidFill>
                          <a:effectLst/>
                          <a:latin typeface="Barlow" panose="00000500000000000000" pitchFamily="2" charset="0"/>
                        </a:rPr>
                        <a:t>Segments</a:t>
                      </a:r>
                    </a:p>
                  </a:txBody>
                  <a:tcPr marL="5278" marR="5278" marT="527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19050" cap="flat" cmpd="sng" algn="ctr">
                      <a:solidFill>
                        <a:srgbClr val="103C50"/>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91907008"/>
                  </a:ext>
                </a:extLst>
              </a:tr>
              <a:tr h="575290">
                <a:tc vMerge="1">
                  <a:txBody>
                    <a:bodyPr/>
                    <a:lstStyle/>
                    <a:p>
                      <a:endParaRPr lang="en-IE"/>
                    </a:p>
                  </a:txBody>
                  <a:tcPr/>
                </a:tc>
                <a:tc vMerge="1">
                  <a:txBody>
                    <a:bodyPr/>
                    <a:lstStyle/>
                    <a:p>
                      <a:endParaRPr lang="en-IE"/>
                    </a:p>
                  </a:txBody>
                  <a:tcPr/>
                </a:tc>
                <a:tc>
                  <a:txBody>
                    <a:bodyPr/>
                    <a:lstStyle/>
                    <a:p>
                      <a:pPr algn="ctr" rtl="0" fontAlgn="ctr">
                        <a:buNone/>
                      </a:pPr>
                      <a:r>
                        <a:rPr lang="en-IE" sz="1100" b="1" i="0" u="none" strike="noStrike">
                          <a:solidFill>
                            <a:srgbClr val="FFFFFF"/>
                          </a:solidFill>
                          <a:effectLst/>
                          <a:latin typeface="Barlow" panose="00000500000000000000" pitchFamily="2" charset="0"/>
                        </a:rPr>
                        <a:t>Multilateralists</a:t>
                      </a:r>
                    </a:p>
                  </a:txBody>
                  <a:tcPr marL="5278" marR="5278" marT="527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Community Champions</a:t>
                      </a:r>
                    </a:p>
                  </a:txBody>
                  <a:tcPr marL="5278" marR="5278" marT="527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Disengaged</a:t>
                      </a:r>
                    </a:p>
                  </a:txBody>
                  <a:tcPr marL="5278" marR="5278" marT="527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Empathisers</a:t>
                      </a:r>
                    </a:p>
                  </a:txBody>
                  <a:tcPr marL="5278" marR="5278" marT="527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Global Citizens</a:t>
                      </a:r>
                    </a:p>
                  </a:txBody>
                  <a:tcPr marL="5278" marR="5278" marT="527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Pragmatists</a:t>
                      </a:r>
                    </a:p>
                  </a:txBody>
                  <a:tcPr marL="5278" marR="5278" marT="5278" marB="0" anchor="ctr">
                    <a:lnL w="12700" cap="flat" cmpd="sng" algn="ctr">
                      <a:solidFill>
                        <a:srgbClr val="FFFFFF"/>
                      </a:solidFill>
                      <a:prstDash val="solid"/>
                      <a:round/>
                      <a:headEnd type="none" w="med" len="med"/>
                      <a:tailEnd type="none" w="med" len="med"/>
                    </a:lnL>
                    <a:lnR>
                      <a:noFill/>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extLst>
                  <a:ext uri="{0D108BD9-81ED-4DB2-BD59-A6C34878D82A}">
                    <a16:rowId xmlns:a16="http://schemas.microsoft.com/office/drawing/2014/main" val="3322406866"/>
                  </a:ext>
                </a:extLst>
              </a:tr>
              <a:tr h="116114">
                <a:tc>
                  <a:txBody>
                    <a:bodyPr/>
                    <a:lstStyle/>
                    <a:p>
                      <a:pPr algn="l" fontAlgn="t">
                        <a:buNone/>
                      </a:pPr>
                      <a:r>
                        <a:rPr lang="en-IE" sz="1100" b="0" i="0" u="none" strike="noStrike">
                          <a:solidFill>
                            <a:srgbClr val="000000"/>
                          </a:solidFill>
                          <a:effectLst/>
                          <a:latin typeface="Barlow" panose="00000500000000000000" pitchFamily="2" charset="0"/>
                        </a:rPr>
                        <a:t>UNWTD</a:t>
                      </a:r>
                    </a:p>
                  </a:txBody>
                  <a:tcPr marL="72000" marR="5278" marT="52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2047</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396</a:t>
                      </a:r>
                    </a:p>
                  </a:txBody>
                  <a:tcPr marL="5278" marR="5278" marT="527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169</a:t>
                      </a:r>
                    </a:p>
                  </a:txBody>
                  <a:tcPr marL="5278" marR="5278" marT="527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355</a:t>
                      </a:r>
                    </a:p>
                  </a:txBody>
                  <a:tcPr marL="5278" marR="5278" marT="527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552</a:t>
                      </a:r>
                    </a:p>
                  </a:txBody>
                  <a:tcPr marL="5278" marR="5278" marT="527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321</a:t>
                      </a:r>
                    </a:p>
                  </a:txBody>
                  <a:tcPr marL="5278" marR="5278" marT="527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254</a:t>
                      </a:r>
                    </a:p>
                  </a:txBody>
                  <a:tcPr marL="5278" marR="5278" marT="527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7834994"/>
                  </a:ext>
                </a:extLst>
              </a:tr>
              <a:tr h="142503">
                <a:tc>
                  <a:txBody>
                    <a:bodyPr/>
                    <a:lstStyle/>
                    <a:p>
                      <a:pPr algn="l" rtl="0" fontAlgn="t">
                        <a:buNone/>
                      </a:pPr>
                      <a:r>
                        <a:rPr lang="en-IE" sz="1100" b="0" i="0" u="none" strike="noStrike">
                          <a:solidFill>
                            <a:srgbClr val="000000"/>
                          </a:solidFill>
                          <a:effectLst/>
                          <a:latin typeface="Barlow" panose="00000500000000000000" pitchFamily="2" charset="0"/>
                        </a:rPr>
                        <a:t> </a:t>
                      </a:r>
                    </a:p>
                  </a:txBody>
                  <a:tcPr marL="72000" marR="5278" marT="52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5278" marR="5278" marT="527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5278" marR="5278" marT="5278"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5278" marR="5278" marT="5278"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5278" marR="5278" marT="5278"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5278" marR="5278" marT="5278"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5278" marR="5278" marT="527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94634247"/>
                  </a:ext>
                </a:extLst>
              </a:tr>
              <a:tr h="238720">
                <a:tc>
                  <a:txBody>
                    <a:bodyPr/>
                    <a:lstStyle/>
                    <a:p>
                      <a:pPr algn="l" fontAlgn="t">
                        <a:buNone/>
                      </a:pPr>
                      <a:r>
                        <a:rPr lang="en-IE" sz="1100" b="0" i="0" u="none" strike="noStrike">
                          <a:solidFill>
                            <a:srgbClr val="000000"/>
                          </a:solidFill>
                          <a:effectLst/>
                          <a:latin typeface="Barlow" panose="00000500000000000000" pitchFamily="2" charset="0"/>
                        </a:rPr>
                        <a:t>Local community issues</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42</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60</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33</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45</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51</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35</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012293422"/>
                  </a:ext>
                </a:extLst>
              </a:tr>
              <a:tr h="238720">
                <a:tc>
                  <a:txBody>
                    <a:bodyPr/>
                    <a:lstStyle/>
                    <a:p>
                      <a:pPr algn="l" fontAlgn="t">
                        <a:buNone/>
                      </a:pPr>
                      <a:r>
                        <a:rPr lang="en-IE" sz="1100" b="0" i="0" u="none" strike="noStrike">
                          <a:solidFill>
                            <a:srgbClr val="000000"/>
                          </a:solidFill>
                          <a:effectLst/>
                          <a:latin typeface="Barlow" panose="00000500000000000000" pitchFamily="2" charset="0"/>
                        </a:rPr>
                        <a:t>Mental health</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40</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42</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53</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25</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44</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51</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24</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647449835"/>
                  </a:ext>
                </a:extLst>
              </a:tr>
              <a:tr h="238720">
                <a:tc>
                  <a:txBody>
                    <a:bodyPr/>
                    <a:lstStyle/>
                    <a:p>
                      <a:pPr algn="l" fontAlgn="t">
                        <a:buNone/>
                      </a:pPr>
                      <a:r>
                        <a:rPr lang="en-GB" sz="1100" b="0" i="0" u="none" strike="noStrike">
                          <a:solidFill>
                            <a:srgbClr val="000000"/>
                          </a:solidFill>
                          <a:effectLst/>
                          <a:latin typeface="Barlow" panose="00000500000000000000" pitchFamily="2" charset="0"/>
                        </a:rPr>
                        <a:t>Climate change and the environment</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45</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60</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37</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56</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918072993"/>
                  </a:ext>
                </a:extLst>
              </a:tr>
              <a:tr h="238720">
                <a:tc>
                  <a:txBody>
                    <a:bodyPr/>
                    <a:lstStyle/>
                    <a:p>
                      <a:pPr algn="l" fontAlgn="t">
                        <a:buNone/>
                      </a:pPr>
                      <a:r>
                        <a:rPr lang="en-IE" sz="1100" b="0" i="0" u="none" strike="noStrike">
                          <a:solidFill>
                            <a:srgbClr val="000000"/>
                          </a:solidFill>
                          <a:effectLst/>
                          <a:latin typeface="Barlow" panose="00000500000000000000" pitchFamily="2" charset="0"/>
                        </a:rPr>
                        <a:t>Animal welfare</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42</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47</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47</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22</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252767087"/>
                  </a:ext>
                </a:extLst>
              </a:tr>
              <a:tr h="238720">
                <a:tc>
                  <a:txBody>
                    <a:bodyPr/>
                    <a:lstStyle/>
                    <a:p>
                      <a:pPr algn="l" fontAlgn="t">
                        <a:buNone/>
                      </a:pPr>
                      <a:r>
                        <a:rPr lang="en-GB" sz="1100" b="0" i="0" u="none" strike="noStrike">
                          <a:solidFill>
                            <a:srgbClr val="000000"/>
                          </a:solidFill>
                          <a:effectLst/>
                          <a:latin typeface="Barlow" panose="00000500000000000000" pitchFamily="2" charset="0"/>
                        </a:rPr>
                        <a:t>Women’s rights and gender equality</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32</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50</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45</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349630824"/>
                  </a:ext>
                </a:extLst>
              </a:tr>
              <a:tr h="238720">
                <a:tc>
                  <a:txBody>
                    <a:bodyPr/>
                    <a:lstStyle/>
                    <a:p>
                      <a:pPr algn="l" fontAlgn="t">
                        <a:buNone/>
                      </a:pPr>
                      <a:r>
                        <a:rPr lang="en-IE" sz="1100" b="0" i="0" u="none" strike="noStrike">
                          <a:solidFill>
                            <a:srgbClr val="000000"/>
                          </a:solidFill>
                          <a:effectLst/>
                          <a:latin typeface="Barlow" panose="00000500000000000000" pitchFamily="2" charset="0"/>
                        </a:rPr>
                        <a:t>Homelessness</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45</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18</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40</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766329092"/>
                  </a:ext>
                </a:extLst>
              </a:tr>
              <a:tr h="238720">
                <a:tc>
                  <a:txBody>
                    <a:bodyPr/>
                    <a:lstStyle/>
                    <a:p>
                      <a:pPr algn="l" fontAlgn="t">
                        <a:buNone/>
                      </a:pPr>
                      <a:r>
                        <a:rPr lang="en-IE" sz="1100" b="0" i="0" u="none" strike="noStrike">
                          <a:solidFill>
                            <a:srgbClr val="000000"/>
                          </a:solidFill>
                          <a:effectLst/>
                          <a:latin typeface="Barlow" panose="00000500000000000000" pitchFamily="2" charset="0"/>
                        </a:rPr>
                        <a:t>Disability rights</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27</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28</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42</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35</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935466453"/>
                  </a:ext>
                </a:extLst>
              </a:tr>
              <a:tr h="238720">
                <a:tc>
                  <a:txBody>
                    <a:bodyPr/>
                    <a:lstStyle/>
                    <a:p>
                      <a:pPr algn="l" fontAlgn="t">
                        <a:buNone/>
                      </a:pPr>
                      <a:r>
                        <a:rPr lang="en-IE" sz="1100" b="0" i="0" u="none" strike="noStrike">
                          <a:solidFill>
                            <a:srgbClr val="000000"/>
                          </a:solidFill>
                          <a:effectLst/>
                          <a:latin typeface="Barlow" panose="00000500000000000000" pitchFamily="2" charset="0"/>
                        </a:rPr>
                        <a:t>Global poverty</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25</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43</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9</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21</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900868073"/>
                  </a:ext>
                </a:extLst>
              </a:tr>
              <a:tr h="238720">
                <a:tc>
                  <a:txBody>
                    <a:bodyPr/>
                    <a:lstStyle/>
                    <a:p>
                      <a:pPr algn="l" fontAlgn="t">
                        <a:buNone/>
                      </a:pPr>
                      <a:r>
                        <a:rPr lang="en-IE" sz="1100" b="0" i="0" u="none" strike="noStrike">
                          <a:solidFill>
                            <a:srgbClr val="000000"/>
                          </a:solidFill>
                          <a:effectLst/>
                          <a:latin typeface="Barlow" panose="00000500000000000000" pitchFamily="2" charset="0"/>
                        </a:rPr>
                        <a:t>Labour rights and unions</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21</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18</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34</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33</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10</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557787758"/>
                  </a:ext>
                </a:extLst>
              </a:tr>
              <a:tr h="238720">
                <a:tc>
                  <a:txBody>
                    <a:bodyPr/>
                    <a:lstStyle/>
                    <a:p>
                      <a:pPr algn="l" fontAlgn="t">
                        <a:buNone/>
                      </a:pPr>
                      <a:r>
                        <a:rPr lang="en-GB" sz="1100" b="0" i="0" u="none" strike="noStrike">
                          <a:solidFill>
                            <a:srgbClr val="000000"/>
                          </a:solidFill>
                          <a:effectLst/>
                          <a:latin typeface="Barlow" panose="00000500000000000000" pitchFamily="2" charset="0"/>
                        </a:rPr>
                        <a:t>Immigrant and asylum seeker rights</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20</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40</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10</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17</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39</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4</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241714371"/>
                  </a:ext>
                </a:extLst>
              </a:tr>
              <a:tr h="238720">
                <a:tc>
                  <a:txBody>
                    <a:bodyPr/>
                    <a:lstStyle/>
                    <a:p>
                      <a:pPr algn="l" fontAlgn="t">
                        <a:buNone/>
                      </a:pPr>
                      <a:r>
                        <a:rPr lang="en-IE" sz="1100" b="0" i="0" u="none" strike="noStrike">
                          <a:solidFill>
                            <a:srgbClr val="000000"/>
                          </a:solidFill>
                          <a:effectLst/>
                          <a:latin typeface="Barlow" panose="00000500000000000000" pitchFamily="2" charset="0"/>
                        </a:rPr>
                        <a:t>LGBTQIA+ Rights</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5278" marR="5278" marT="5278"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41</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4</a:t>
                      </a:r>
                    </a:p>
                  </a:txBody>
                  <a:tcPr marL="5278" marR="5278" marT="5278"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5278" marR="5278" marT="5278"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31</a:t>
                      </a:r>
                    </a:p>
                  </a:txBody>
                  <a:tcPr marL="5278" marR="5278" marT="5278"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5278" marR="5278" marT="5278"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4025694042"/>
                  </a:ext>
                </a:extLst>
              </a:tr>
              <a:tr h="238720">
                <a:tc>
                  <a:txBody>
                    <a:bodyPr/>
                    <a:lstStyle/>
                    <a:p>
                      <a:pPr algn="l" fontAlgn="t">
                        <a:buNone/>
                      </a:pPr>
                      <a:r>
                        <a:rPr lang="en-IE" sz="1100" b="0" i="0" u="none" strike="noStrike">
                          <a:solidFill>
                            <a:srgbClr val="000000"/>
                          </a:solidFill>
                          <a:effectLst/>
                          <a:latin typeface="Barlow" panose="00000500000000000000" pitchFamily="2" charset="0"/>
                        </a:rPr>
                        <a:t>None</a:t>
                      </a:r>
                    </a:p>
                  </a:txBody>
                  <a:tcPr marL="72000" marR="5278" marT="52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5278" marR="5278" marT="52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21</a:t>
                      </a:r>
                    </a:p>
                  </a:txBody>
                  <a:tcPr marL="5278" marR="5278" marT="5278"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5278" marR="5278" marT="5278" marB="0" anchor="ctr">
                    <a:lnL>
                      <a:noFill/>
                    </a:lnL>
                    <a:lnR>
                      <a:noFill/>
                    </a:lnR>
                    <a:lnT>
                      <a:noFill/>
                    </a:lnT>
                    <a:lnB w="12700" cap="flat" cmpd="sng" algn="ctr">
                      <a:solidFill>
                        <a:srgbClr val="000000"/>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39</a:t>
                      </a:r>
                    </a:p>
                  </a:txBody>
                  <a:tcPr marL="5278" marR="5278" marT="5278" marB="0" anchor="ctr">
                    <a:lnL>
                      <a:noFill/>
                    </a:lnL>
                    <a:lnR>
                      <a:noFill/>
                    </a:lnR>
                    <a:lnT>
                      <a:noFill/>
                    </a:lnT>
                    <a:lnB w="12700" cap="flat" cmpd="sng" algn="ctr">
                      <a:solidFill>
                        <a:srgbClr val="000000"/>
                      </a:solidFill>
                      <a:prstDash val="solid"/>
                      <a:round/>
                      <a:headEnd type="none" w="med" len="med"/>
                      <a:tailEnd type="none" w="med" len="med"/>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24</a:t>
                      </a:r>
                    </a:p>
                  </a:txBody>
                  <a:tcPr marL="5278" marR="5278" marT="5278"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15</a:t>
                      </a:r>
                    </a:p>
                  </a:txBody>
                  <a:tcPr marL="5278" marR="5278" marT="5278" marB="0" anchor="ctr">
                    <a:lnL>
                      <a:noFill/>
                    </a:lnL>
                    <a:lnR>
                      <a:noFill/>
                    </a:lnR>
                    <a:lnT>
                      <a:noFill/>
                    </a:lnT>
                    <a:lnB w="12700" cap="flat" cmpd="sng" algn="ctr">
                      <a:solidFill>
                        <a:srgbClr val="000000"/>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40</a:t>
                      </a:r>
                    </a:p>
                  </a:txBody>
                  <a:tcPr marL="5278" marR="5278" marT="5278"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32CD32"/>
                    </a:solidFill>
                  </a:tcPr>
                </a:tc>
                <a:extLst>
                  <a:ext uri="{0D108BD9-81ED-4DB2-BD59-A6C34878D82A}">
                    <a16:rowId xmlns:a16="http://schemas.microsoft.com/office/drawing/2014/main" val="849344896"/>
                  </a:ext>
                </a:extLst>
              </a:tr>
            </a:tbl>
          </a:graphicData>
        </a:graphic>
      </p:graphicFrame>
    </p:spTree>
    <p:extLst>
      <p:ext uri="{BB962C8B-B14F-4D97-AF65-F5344CB8AC3E}">
        <p14:creationId xmlns:p14="http://schemas.microsoft.com/office/powerpoint/2010/main" val="3440385779"/>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8">
            <a:extLst>
              <a:ext uri="{FF2B5EF4-FFF2-40B4-BE49-F238E27FC236}">
                <a16:creationId xmlns:a16="http://schemas.microsoft.com/office/drawing/2014/main" id="{F2E66C18-524A-26AB-1B0F-6A40750E6B8C}"/>
              </a:ext>
            </a:extLst>
          </p:cNvPr>
          <p:cNvGraphicFramePr/>
          <p:nvPr>
            <p:custDataLst>
              <p:tags r:id="rId1"/>
            </p:custDataLst>
            <p:extLst>
              <p:ext uri="{D42A27DB-BD31-4B8C-83A1-F6EECF244321}">
                <p14:modId xmlns:p14="http://schemas.microsoft.com/office/powerpoint/2010/main" val="1878228415"/>
              </p:ext>
            </p:extLst>
          </p:nvPr>
        </p:nvGraphicFramePr>
        <p:xfrm>
          <a:off x="317471" y="1067115"/>
          <a:ext cx="13407853" cy="49645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57AF6BAD-413F-6C77-108A-B1C125E1518D}"/>
              </a:ext>
            </a:extLst>
          </p:cNvPr>
          <p:cNvGraphicFramePr>
            <a:graphicFrameLocks noGrp="1"/>
          </p:cNvGraphicFramePr>
          <p:nvPr>
            <p:extLst>
              <p:ext uri="{D42A27DB-BD31-4B8C-83A1-F6EECF244321}">
                <p14:modId xmlns:p14="http://schemas.microsoft.com/office/powerpoint/2010/main" val="127328347"/>
              </p:ext>
            </p:extLst>
          </p:nvPr>
        </p:nvGraphicFramePr>
        <p:xfrm>
          <a:off x="9163123" y="1233952"/>
          <a:ext cx="2561304" cy="4628536"/>
        </p:xfrm>
        <a:graphic>
          <a:graphicData uri="http://schemas.openxmlformats.org/drawingml/2006/table">
            <a:tbl>
              <a:tblPr bandRow="1">
                <a:tableStyleId>{2A488322-F2BA-4B5B-9748-0D474271808F}</a:tableStyleId>
              </a:tblPr>
              <a:tblGrid>
                <a:gridCol w="640326">
                  <a:extLst>
                    <a:ext uri="{9D8B030D-6E8A-4147-A177-3AD203B41FA5}">
                      <a16:colId xmlns:a16="http://schemas.microsoft.com/office/drawing/2014/main" val="916932659"/>
                    </a:ext>
                  </a:extLst>
                </a:gridCol>
                <a:gridCol w="505208">
                  <a:extLst>
                    <a:ext uri="{9D8B030D-6E8A-4147-A177-3AD203B41FA5}">
                      <a16:colId xmlns:a16="http://schemas.microsoft.com/office/drawing/2014/main" val="2883261705"/>
                    </a:ext>
                  </a:extLst>
                </a:gridCol>
                <a:gridCol w="775444">
                  <a:extLst>
                    <a:ext uri="{9D8B030D-6E8A-4147-A177-3AD203B41FA5}">
                      <a16:colId xmlns:a16="http://schemas.microsoft.com/office/drawing/2014/main" val="3412085339"/>
                    </a:ext>
                  </a:extLst>
                </a:gridCol>
                <a:gridCol w="640326">
                  <a:extLst>
                    <a:ext uri="{9D8B030D-6E8A-4147-A177-3AD203B41FA5}">
                      <a16:colId xmlns:a16="http://schemas.microsoft.com/office/drawing/2014/main" val="3944846852"/>
                    </a:ext>
                  </a:extLst>
                </a:gridCol>
              </a:tblGrid>
              <a:tr h="236550">
                <a:tc gridSpan="4">
                  <a:txBody>
                    <a:bodyPr/>
                    <a:lstStyle/>
                    <a:p>
                      <a:pPr algn="ctr" fontAlgn="t"/>
                      <a:r>
                        <a:rPr lang="en-GB" sz="1100" b="1" i="0" u="none" strike="noStrike">
                          <a:solidFill>
                            <a:srgbClr val="000000"/>
                          </a:solidFill>
                          <a:effectLst/>
                          <a:latin typeface="Barlow" panose="00000500000000000000" pitchFamily="2" charset="0"/>
                          <a:cs typeface="Arial" panose="020B0604020202020204" pitchFamily="34" charset="0"/>
                        </a:rPr>
                        <a:t>Aug</a:t>
                      </a:r>
                      <a:r>
                        <a:rPr lang="en-IE" sz="1100" b="1" i="0" u="none" strike="noStrike">
                          <a:solidFill>
                            <a:srgbClr val="000000"/>
                          </a:solidFill>
                          <a:effectLst/>
                          <a:latin typeface="Barlow" panose="00000500000000000000" pitchFamily="2" charset="0"/>
                          <a:cs typeface="Arial" panose="020B0604020202020204" pitchFamily="34" charset="0"/>
                        </a:rPr>
                        <a:t> 2025</a:t>
                      </a:r>
                    </a:p>
                  </a:txBody>
                  <a:tcPr marL="6767" marR="6767" marT="6767" marB="0"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IE"/>
                    </a:p>
                  </a:txBody>
                  <a:tcPr/>
                </a:tc>
                <a:tc hMerge="1">
                  <a:txBody>
                    <a:bodyPr/>
                    <a:lstStyle/>
                    <a:p>
                      <a:pPr algn="ctr" fontAlgn="t"/>
                      <a:r>
                        <a:rPr lang="en-IE" sz="1100" b="0" i="0" u="none" strike="noStrike">
                          <a:solidFill>
                            <a:srgbClr val="000000"/>
                          </a:solidFill>
                          <a:effectLst/>
                          <a:latin typeface="+mn-lt"/>
                        </a:rPr>
                        <a:t>Feb 2021</a:t>
                      </a:r>
                    </a:p>
                  </a:txBody>
                  <a:tcPr marL="6767" marR="6767" marT="6767" marB="0" anchor="ctr">
                    <a:lnB w="28575"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fontAlgn="t"/>
                      <a:endParaRPr lang="en-IE" sz="1100" b="0" i="0" u="none" strike="noStrike">
                        <a:solidFill>
                          <a:srgbClr val="000000"/>
                        </a:solidFill>
                        <a:effectLst/>
                        <a:latin typeface="+mn-lt"/>
                      </a:endParaRPr>
                    </a:p>
                  </a:txBody>
                  <a:tcPr marL="6767" marR="6767" marT="6767" marB="0" anchor="ctr">
                    <a:lnB w="28575"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35916565"/>
                  </a:ext>
                </a:extLst>
              </a:tr>
              <a:tr h="348178">
                <a:tc>
                  <a:txBody>
                    <a:bodyPr/>
                    <a:lstStyle/>
                    <a:p>
                      <a:pPr algn="ctr" fontAlgn="t"/>
                      <a:r>
                        <a:rPr lang="en-IE" sz="1100" b="0" u="none" strike="noStrike">
                          <a:solidFill>
                            <a:srgbClr val="000000"/>
                          </a:solidFill>
                          <a:effectLst/>
                          <a:latin typeface="Barlow" panose="00000500000000000000" pitchFamily="2" charset="0"/>
                          <a:cs typeface="Arial" panose="020B0604020202020204" pitchFamily="34" charset="0"/>
                        </a:rPr>
                        <a:t>Most influential</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6767" marR="6767" marT="6767" marB="0" anchor="ctr">
                    <a:lnL w="12700" cap="flat" cmpd="sng" algn="ctr">
                      <a:solidFill>
                        <a:schemeClr val="tx1">
                          <a:lumMod val="85000"/>
                          <a:lumOff val="15000"/>
                        </a:schemeClr>
                      </a:solidFill>
                      <a:prstDash val="solid"/>
                      <a:round/>
                      <a:headEnd type="none" w="med" len="med"/>
                      <a:tailEnd type="none" w="med" len="med"/>
                    </a:lnL>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Barlow" panose="00000500000000000000" pitchFamily="2" charset="0"/>
                          <a:cs typeface="Arial" panose="020B0604020202020204" pitchFamily="34" charset="0"/>
                        </a:rPr>
                        <a:t>Change </a:t>
                      </a:r>
                      <a:r>
                        <a:rPr lang="en-IE" sz="1100" b="0" i="0" u="none" strike="noStrike">
                          <a:solidFill>
                            <a:srgbClr val="000000"/>
                          </a:solidFill>
                          <a:effectLst/>
                          <a:latin typeface="Barlow" panose="00000500000000000000" pitchFamily="2" charset="0"/>
                          <a:cs typeface="Arial" panose="020B0604020202020204" pitchFamily="34" charset="0"/>
                        </a:rPr>
                        <a:t>±</a:t>
                      </a:r>
                      <a:r>
                        <a:rPr lang="en-GB" sz="1100" b="0" i="0" u="none" strike="noStrike">
                          <a:solidFill>
                            <a:srgbClr val="000000"/>
                          </a:solidFill>
                          <a:effectLst/>
                          <a:latin typeface="Barlow" panose="00000500000000000000" pitchFamily="2" charset="0"/>
                          <a:cs typeface="Arial" panose="020B0604020202020204" pitchFamily="34" charset="0"/>
                        </a:rPr>
                        <a:t> </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6767" marR="6767" marT="6767" marB="0" anchor="ctr">
                    <a:lnR w="12700" cap="flat" cmpd="sng" algn="ctr">
                      <a:solidFill>
                        <a:schemeClr val="tx1">
                          <a:lumMod val="85000"/>
                          <a:lumOff val="1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t"/>
                      <a:r>
                        <a:rPr lang="en-IE" sz="1100" b="0" u="none" strike="noStrike">
                          <a:solidFill>
                            <a:srgbClr val="000000"/>
                          </a:solidFill>
                          <a:effectLst/>
                          <a:latin typeface="Barlow" panose="00000500000000000000" pitchFamily="2" charset="0"/>
                          <a:cs typeface="Arial" panose="020B0604020202020204" pitchFamily="34" charset="0"/>
                        </a:rPr>
                        <a:t>Total</a:t>
                      </a:r>
                    </a:p>
                    <a:p>
                      <a:pPr algn="ctr" fontAlgn="t"/>
                      <a:r>
                        <a:rPr lang="en-IE" sz="1100" b="0" i="0" u="none" strike="noStrike">
                          <a:solidFill>
                            <a:srgbClr val="000000"/>
                          </a:solidFill>
                          <a:effectLst/>
                          <a:latin typeface="Barlow" panose="00000500000000000000" pitchFamily="2" charset="0"/>
                          <a:cs typeface="Arial" panose="020B0604020202020204" pitchFamily="34" charset="0"/>
                        </a:rPr>
                        <a:t>Influential</a:t>
                      </a:r>
                    </a:p>
                  </a:txBody>
                  <a:tcPr marL="6767" marR="6767" marT="6767" marB="0" anchor="ctr">
                    <a:lnL w="12700" cap="flat" cmpd="sng" algn="ctr">
                      <a:solidFill>
                        <a:schemeClr val="tx1">
                          <a:lumMod val="85000"/>
                          <a:lumOff val="15000"/>
                        </a:schemeClr>
                      </a:solidFill>
                      <a:prstDash val="solid"/>
                      <a:round/>
                      <a:headEnd type="none" w="med" len="med"/>
                      <a:tailEnd type="none" w="med" len="med"/>
                    </a:lnL>
                    <a:lnT w="12700" cap="flat" cmpd="sng" algn="ctr">
                      <a:solidFill>
                        <a:schemeClr val="tx1">
                          <a:lumMod val="85000"/>
                          <a:lumOff val="1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t"/>
                      <a:r>
                        <a:rPr lang="en-IE" sz="1100" b="0" u="none" strike="noStrike">
                          <a:solidFill>
                            <a:srgbClr val="000000"/>
                          </a:solidFill>
                          <a:effectLst/>
                          <a:latin typeface="Barlow" panose="00000500000000000000" pitchFamily="2" charset="0"/>
                          <a:cs typeface="Arial" panose="020B0604020202020204" pitchFamily="34" charset="0"/>
                        </a:rPr>
                        <a:t>Change</a:t>
                      </a:r>
                    </a:p>
                    <a:p>
                      <a:pPr algn="ctr" fontAlgn="t"/>
                      <a:r>
                        <a:rPr lang="en-IE" sz="1100" b="0" i="0" u="none" strike="noStrike">
                          <a:solidFill>
                            <a:srgbClr val="000000"/>
                          </a:solidFill>
                          <a:effectLst/>
                          <a:latin typeface="Barlow" panose="00000500000000000000" pitchFamily="2" charset="0"/>
                          <a:cs typeface="Arial" panose="020B0604020202020204" pitchFamily="34" charset="0"/>
                        </a:rPr>
                        <a:t>±</a:t>
                      </a:r>
                    </a:p>
                  </a:txBody>
                  <a:tcPr marL="6767" marR="6767" marT="6767" marB="0" anchor="ctr">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1984618"/>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19</a:t>
                      </a:r>
                    </a:p>
                  </a:txBody>
                  <a:tcPr marL="9525" marR="9525" marT="9525" marB="0" anchor="ctr">
                    <a:lnL w="12700" cap="flat" cmpd="sng" algn="ctr">
                      <a:solidFill>
                        <a:schemeClr val="tx1">
                          <a:lumMod val="85000"/>
                          <a:lumOff val="1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R w="12700" cap="flat" cmpd="sng" algn="ctr">
                      <a:solidFill>
                        <a:schemeClr val="tx1">
                          <a:lumMod val="85000"/>
                          <a:lumOff val="1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E7E7E8"/>
                    </a:solidFil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49</a:t>
                      </a:r>
                    </a:p>
                  </a:txBody>
                  <a:tcPr marL="9525" marR="9525" marT="9525" marB="0" anchor="ctr">
                    <a:lnL w="12700" cap="flat" cmpd="sng" algn="ctr">
                      <a:solidFill>
                        <a:schemeClr val="tx1">
                          <a:lumMod val="85000"/>
                          <a:lumOff val="1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E7E7E8"/>
                    </a:solidFil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E7E7E8"/>
                    </a:solidFill>
                  </a:tcPr>
                </a:tc>
                <a:extLst>
                  <a:ext uri="{0D108BD9-81ED-4DB2-BD59-A6C34878D82A}">
                    <a16:rowId xmlns:a16="http://schemas.microsoft.com/office/drawing/2014/main" val="2404007505"/>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20</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44</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986089785"/>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18</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38</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172969852"/>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7</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32</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92287003"/>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9</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31</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R w="12700" cap="flat" cmpd="sng" algn="ctr">
                      <a:solidFill>
                        <a:schemeClr val="tx1">
                          <a:lumMod val="85000"/>
                          <a:lumOff val="15000"/>
                        </a:schemeClr>
                      </a:solidFill>
                      <a:prstDash val="solid"/>
                      <a:round/>
                      <a:headEnd type="none" w="med" len="med"/>
                      <a:tailEnd type="none" w="med" len="med"/>
                    </a:lnR>
                    <a:solidFill>
                      <a:srgbClr val="E7E7E8"/>
                    </a:solidFill>
                  </a:tcPr>
                </a:tc>
                <a:extLst>
                  <a:ext uri="{0D108BD9-81ED-4DB2-BD59-A6C34878D82A}">
                    <a16:rowId xmlns:a16="http://schemas.microsoft.com/office/drawing/2014/main" val="1303404594"/>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6</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0"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0"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26</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2445532583"/>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5</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19</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0"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0"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32553885"/>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5</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0"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0"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19</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29732436"/>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4</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0"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0"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14</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1982507535"/>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0"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0"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12</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301433932"/>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0"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0"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9</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31119654"/>
                  </a:ext>
                </a:extLst>
              </a:tr>
              <a:tr h="336984">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L w="12700" cap="flat" cmpd="sng" algn="ctr">
                      <a:solidFill>
                        <a:schemeClr val="tx1">
                          <a:lumMod val="85000"/>
                          <a:lumOff val="15000"/>
                        </a:schemeClr>
                      </a:solidFill>
                      <a:prstDash val="solid"/>
                      <a:round/>
                      <a:headEnd type="none" w="med" len="med"/>
                      <a:tailEnd type="none" w="med" len="med"/>
                    </a:lnL>
                    <a:lnB w="12700" cap="flat" cmpd="sng" algn="ctr">
                      <a:solidFill>
                        <a:schemeClr val="tx1">
                          <a:lumMod val="85000"/>
                          <a:lumOff val="15000"/>
                        </a:schemeClr>
                      </a:solidFill>
                      <a:prstDash val="solid"/>
                      <a:round/>
                      <a:headEnd type="none" w="med" len="med"/>
                      <a:tailEnd type="none" w="med" len="med"/>
                    </a:lnB>
                  </a:tcPr>
                </a:tc>
                <a:tc>
                  <a:txBody>
                    <a:bodyPr/>
                    <a:lstStyle/>
                    <a:p>
                      <a:pPr algn="ctr" fontAlgn="b">
                        <a:buNone/>
                      </a:pPr>
                      <a:r>
                        <a:rPr lang="en-GB" sz="1100" b="0"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0"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lnB w="12700" cap="flat" cmpd="sng" algn="ctr">
                      <a:solidFill>
                        <a:schemeClr val="tx1">
                          <a:lumMod val="85000"/>
                          <a:lumOff val="15000"/>
                        </a:schemeClr>
                      </a:solidFill>
                      <a:prstDash val="solid"/>
                      <a:round/>
                      <a:headEnd type="none" w="med" len="med"/>
                      <a:tailEnd type="none" w="med" len="med"/>
                    </a:lnB>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7</a:t>
                      </a:r>
                    </a:p>
                  </a:txBody>
                  <a:tcPr marL="9525" marR="9525" marT="9525" marB="0" anchor="ctr">
                    <a:lnL w="12700" cap="flat" cmpd="sng" algn="ctr">
                      <a:solidFill>
                        <a:schemeClr val="tx1">
                          <a:lumMod val="85000"/>
                          <a:lumOff val="15000"/>
                        </a:schemeClr>
                      </a:solidFill>
                      <a:prstDash val="solid"/>
                      <a:round/>
                      <a:headEnd type="none" w="med" len="med"/>
                      <a:tailEnd type="none" w="med" len="med"/>
                    </a:lnL>
                    <a:lnB w="12700" cap="flat" cmpd="sng" algn="ctr">
                      <a:solidFill>
                        <a:schemeClr val="tx1">
                          <a:lumMod val="85000"/>
                          <a:lumOff val="15000"/>
                        </a:schemeClr>
                      </a:solidFill>
                      <a:prstDash val="solid"/>
                      <a:round/>
                      <a:headEnd type="none" w="med" len="med"/>
                      <a:tailEnd type="none" w="med" len="med"/>
                    </a:lnB>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4243462749"/>
                  </a:ext>
                </a:extLst>
              </a:tr>
            </a:tbl>
          </a:graphicData>
        </a:graphic>
      </p:graphicFrame>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53284" y="169532"/>
            <a:ext cx="11285432" cy="325075"/>
          </a:xfrm>
        </p:spPr>
        <p:txBody>
          <a:bodyPr lIns="0" tIns="45720" rIns="91440" bIns="45720" anchor="t">
            <a:normAutofit fontScale="90000"/>
          </a:bodyPr>
          <a:lstStyle/>
          <a:p>
            <a:r>
              <a:rPr lang="en-IE"/>
              <a:t>Greatest influence on views and opinions of key issues</a:t>
            </a:r>
            <a:endParaRPr lang="en-IE">
              <a:solidFill>
                <a:schemeClr val="tx2"/>
              </a:solidFill>
            </a:endParaRPr>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49999" y="577260"/>
            <a:ext cx="11424530" cy="603668"/>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Ther</a:t>
            </a:r>
            <a:r>
              <a:rPr lang="en-US" sz="1400">
                <a:latin typeface="Barlow" panose="00000500000000000000" pitchFamily="2" charset="0"/>
                <a:cs typeface="Arial" panose="020B0604020202020204" pitchFamily="34" charset="0"/>
              </a:rPr>
              <a:t>e has been minimal movement in terms of influential information sources, with TV family, and social media leading the way in influence, albeit social media has seen a decline in mentions (-3%pts).</a:t>
            </a:r>
            <a:endParaRPr kumimoji="0" lang="en-US" sz="1400" b="0" i="0" u="none" strike="noStrike" kern="1200" cap="none" spc="0" normalizeH="0" baseline="0" noProof="0">
              <a:ln>
                <a:noFill/>
              </a:ln>
              <a:solidFill>
                <a:srgbClr val="000033"/>
              </a:solidFill>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317471" y="6114356"/>
            <a:ext cx="9341700" cy="348813"/>
          </a:xfrm>
        </p:spPr>
        <p:txBody>
          <a:bodyPr lIns="91440" tIns="45720" rIns="91440" bIns="45720" anchor="t">
            <a:noAutofit/>
          </a:bodyPr>
          <a:lstStyle/>
          <a:p>
            <a:pPr marL="357188" indent="-357188">
              <a:lnSpc>
                <a:spcPct val="100000"/>
              </a:lnSpc>
            </a:pPr>
            <a:r>
              <a:rPr kumimoji="0" lang="en-US" sz="900" b="0" i="0" u="none" strike="noStrike" kern="1200" cap="none" spc="0" normalizeH="0" baseline="0" noProof="0">
                <a:ln>
                  <a:noFill/>
                </a:ln>
                <a:effectLst/>
                <a:uLnTx/>
                <a:uFillTx/>
                <a:latin typeface="Barlow" panose="00000500000000000000" pitchFamily="2" charset="0"/>
                <a:cs typeface="Arial" panose="020B0604020202020204" pitchFamily="34" charset="0"/>
              </a:rPr>
              <a:t>Base: All Adults aged 18+ years- 2,047 (2,002 Aug ’25)  </a:t>
            </a:r>
            <a:endParaRPr lang="en-US" sz="900">
              <a:latin typeface="Barlow" panose="00000500000000000000" pitchFamily="2" charset="0"/>
              <a:cs typeface="Arial" panose="020B0604020202020204" pitchFamily="34" charset="0"/>
            </a:endParaRPr>
          </a:p>
          <a:p>
            <a:pPr marL="357188" indent="-357188">
              <a:lnSpc>
                <a:spcPct val="100000"/>
              </a:lnSpc>
            </a:pPr>
            <a:r>
              <a:rPr lang="en-US" sz="900">
                <a:latin typeface="Barlow" panose="00000500000000000000" pitchFamily="2" charset="0"/>
              </a:rPr>
              <a:t>Q.10 Which of the following do you feel has the greatest influence on your views and opinions of the key issues of the day? </a:t>
            </a:r>
            <a:endParaRPr lang="en-IE" sz="900">
              <a:latin typeface="Barlow" panose="00000500000000000000" pitchFamily="2" charset="0"/>
            </a:endParaRPr>
          </a:p>
        </p:txBody>
      </p:sp>
      <p:sp>
        <p:nvSpPr>
          <p:cNvPr id="18" name="TextBox 17">
            <a:extLst>
              <a:ext uri="{FF2B5EF4-FFF2-40B4-BE49-F238E27FC236}">
                <a16:creationId xmlns:a16="http://schemas.microsoft.com/office/drawing/2014/main" id="{AFA4BE92-AADD-30BF-DF8E-203768283C80}"/>
              </a:ext>
            </a:extLst>
          </p:cNvPr>
          <p:cNvSpPr txBox="1"/>
          <p:nvPr/>
        </p:nvSpPr>
        <p:spPr>
          <a:xfrm flipH="1">
            <a:off x="4765967" y="1149768"/>
            <a:ext cx="2119085" cy="276999"/>
          </a:xfrm>
          <a:prstGeom prst="rect">
            <a:avLst/>
          </a:prstGeom>
          <a:noFill/>
        </p:spPr>
        <p:txBody>
          <a:bodyPr wrap="square" rtlCol="0">
            <a:spAutoFit/>
          </a:bodyPr>
          <a:lstStyle/>
          <a:p>
            <a:pPr algn="ctr"/>
            <a:r>
              <a:rPr lang="en-IE" sz="1200" b="1"/>
              <a:t>April 2026</a:t>
            </a:r>
          </a:p>
        </p:txBody>
      </p:sp>
      <p:sp>
        <p:nvSpPr>
          <p:cNvPr id="23" name="TextBox 22">
            <a:extLst>
              <a:ext uri="{FF2B5EF4-FFF2-40B4-BE49-F238E27FC236}">
                <a16:creationId xmlns:a16="http://schemas.microsoft.com/office/drawing/2014/main" id="{BBDAC194-7294-04F9-7812-4C9E60D9CB57}"/>
              </a:ext>
            </a:extLst>
          </p:cNvPr>
          <p:cNvSpPr txBox="1"/>
          <p:nvPr/>
        </p:nvSpPr>
        <p:spPr>
          <a:xfrm flipH="1">
            <a:off x="7915275" y="1689024"/>
            <a:ext cx="649606" cy="276999"/>
          </a:xfrm>
          <a:prstGeom prst="rect">
            <a:avLst/>
          </a:prstGeom>
          <a:noFill/>
        </p:spPr>
        <p:txBody>
          <a:bodyPr wrap="square" rtlCol="0">
            <a:spAutoFit/>
          </a:bodyPr>
          <a:lstStyle/>
          <a:p>
            <a:r>
              <a:rPr lang="en-IE" sz="1200" b="1"/>
              <a:t>(Total)</a:t>
            </a:r>
          </a:p>
        </p:txBody>
      </p:sp>
      <p:cxnSp>
        <p:nvCxnSpPr>
          <p:cNvPr id="28" name="Straight Connector 27">
            <a:extLst>
              <a:ext uri="{FF2B5EF4-FFF2-40B4-BE49-F238E27FC236}">
                <a16:creationId xmlns:a16="http://schemas.microsoft.com/office/drawing/2014/main" id="{C5F0F519-9D08-AFE5-CBE1-FF0E28D12EC1}"/>
              </a:ext>
            </a:extLst>
          </p:cNvPr>
          <p:cNvCxnSpPr>
            <a:cxnSpLocks/>
          </p:cNvCxnSpPr>
          <p:nvPr/>
        </p:nvCxnSpPr>
        <p:spPr>
          <a:xfrm>
            <a:off x="116573" y="2832768"/>
            <a:ext cx="1133412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AD8B2D6-BD08-1E94-6AEC-9DE417AD8FEB}"/>
              </a:ext>
            </a:extLst>
          </p:cNvPr>
          <p:cNvCxnSpPr>
            <a:cxnSpLocks/>
          </p:cNvCxnSpPr>
          <p:nvPr/>
        </p:nvCxnSpPr>
        <p:spPr>
          <a:xfrm>
            <a:off x="116573" y="3848958"/>
            <a:ext cx="1133412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D769AFA-6344-9D93-3E5E-5A3F872BACC5}"/>
              </a:ext>
            </a:extLst>
          </p:cNvPr>
          <p:cNvCxnSpPr>
            <a:cxnSpLocks/>
          </p:cNvCxnSpPr>
          <p:nvPr/>
        </p:nvCxnSpPr>
        <p:spPr>
          <a:xfrm>
            <a:off x="116573" y="4848535"/>
            <a:ext cx="1133412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183613"/>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50000" y="299961"/>
            <a:ext cx="11285432" cy="494336"/>
          </a:xfrm>
        </p:spPr>
        <p:txBody>
          <a:bodyPr lIns="0" tIns="45720" rIns="91440" bIns="45720" anchor="t">
            <a:normAutofit/>
          </a:bodyPr>
          <a:lstStyle/>
          <a:p>
            <a:r>
              <a:rPr lang="en-IE"/>
              <a:t>Greatest influence on views and opinions of key issues x Segments</a:t>
            </a:r>
            <a:endParaRPr lang="en-IE">
              <a:solidFill>
                <a:schemeClr val="tx2"/>
              </a:solidFill>
            </a:endParaRPr>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50000" y="830726"/>
            <a:ext cx="11388562" cy="775597"/>
          </a:xfrm>
        </p:spPr>
        <p:txBody>
          <a:bodyPr/>
          <a:lstStyle/>
          <a:p>
            <a:pPr>
              <a:lnSpc>
                <a:spcPct val="90000"/>
              </a:lnSpc>
              <a:spcBef>
                <a:spcPts val="1000"/>
              </a:spcBef>
              <a:spcAft>
                <a:spcPts val="0"/>
              </a:spcAft>
              <a:buClr>
                <a:srgbClr val="0000CC"/>
              </a:buClr>
              <a:buSzTx/>
              <a:defRPr/>
            </a:pPr>
            <a:r>
              <a:rPr lang="en-US" sz="1400">
                <a:latin typeface="Barlow" panose="00000500000000000000" pitchFamily="2" charset="0"/>
                <a:cs typeface="Arial" panose="020B0604020202020204" pitchFamily="34" charset="0"/>
              </a:rPr>
              <a:t>Disengaged and </a:t>
            </a:r>
            <a:r>
              <a:rPr lang="en-US" sz="1400" err="1">
                <a:latin typeface="Barlow" panose="00000500000000000000" pitchFamily="2" charset="0"/>
                <a:cs typeface="Arial" panose="020B0604020202020204" pitchFamily="34" charset="0"/>
              </a:rPr>
              <a:t>Empathisers</a:t>
            </a:r>
            <a:r>
              <a:rPr lang="en-US" sz="1400">
                <a:latin typeface="Barlow" panose="00000500000000000000" pitchFamily="2" charset="0"/>
                <a:cs typeface="Arial" panose="020B0604020202020204" pitchFamily="34" charset="0"/>
              </a:rPr>
              <a:t> both show higher reliance on those around them for information (family, friends), indicating more siloed, likeminded information. Social media is most influential among </a:t>
            </a:r>
            <a:r>
              <a:rPr lang="en-US" sz="1400" err="1">
                <a:latin typeface="Barlow" panose="00000500000000000000" pitchFamily="2" charset="0"/>
                <a:cs typeface="Arial" panose="020B0604020202020204" pitchFamily="34" charset="0"/>
              </a:rPr>
              <a:t>Empathisers</a:t>
            </a:r>
            <a:r>
              <a:rPr lang="en-US" sz="1400">
                <a:latin typeface="Barlow" panose="00000500000000000000" pitchFamily="2" charset="0"/>
                <a:cs typeface="Arial" panose="020B0604020202020204" pitchFamily="34" charset="0"/>
              </a:rPr>
              <a:t> and Global Citizens. Global Citizens and Community Champions, place greater emphasis on special interest groups to source information. Podcast influence peaks among the opposite ends of the segments – Disengaged and Global Citizens. </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38993" y="6098584"/>
            <a:ext cx="9341700" cy="348813"/>
          </a:xfrm>
        </p:spPr>
        <p:txBody>
          <a:bodyPr lIns="91440" tIns="45720" rIns="91440" bIns="45720" anchor="t">
            <a:noAutofit/>
          </a:bodyPr>
          <a:lstStyle/>
          <a:p>
            <a:pPr marL="357188" indent="-357188">
              <a:lnSpc>
                <a:spcPct val="100000"/>
              </a:lnSpc>
            </a:pPr>
            <a:r>
              <a:rPr kumimoji="0" lang="en-US" sz="900" b="0" i="0" u="none" strike="noStrike" kern="1200" cap="none" spc="0" normalizeH="0" baseline="0" noProof="0">
                <a:ln>
                  <a:noFill/>
                </a:ln>
                <a:effectLst/>
                <a:uLnTx/>
                <a:uFillTx/>
                <a:latin typeface="Barlow" panose="00000500000000000000" pitchFamily="2" charset="0"/>
                <a:cs typeface="Arial" panose="020B0604020202020204" pitchFamily="34" charset="0"/>
              </a:rPr>
              <a:t>Base: All adults aged 18+ years- 2,047</a:t>
            </a:r>
          </a:p>
          <a:p>
            <a:pPr marL="357188" indent="-357188">
              <a:lnSpc>
                <a:spcPct val="100000"/>
              </a:lnSpc>
              <a:spcBef>
                <a:spcPts val="0"/>
              </a:spcBef>
            </a:pPr>
            <a:r>
              <a:rPr lang="en-US" sz="900">
                <a:latin typeface="Barlow" panose="00000500000000000000" pitchFamily="2" charset="0"/>
              </a:rPr>
              <a:t>Q.10 Which of the following do you feel has the greatest influence on your views and opinions of the key issues of the day? </a:t>
            </a:r>
            <a:endParaRPr lang="en-IE" sz="900">
              <a:latin typeface="Barlow" panose="00000500000000000000" pitchFamily="2" charset="0"/>
            </a:endParaRPr>
          </a:p>
        </p:txBody>
      </p:sp>
      <p:grpSp>
        <p:nvGrpSpPr>
          <p:cNvPr id="13" name="Group 12">
            <a:extLst>
              <a:ext uri="{FF2B5EF4-FFF2-40B4-BE49-F238E27FC236}">
                <a16:creationId xmlns:a16="http://schemas.microsoft.com/office/drawing/2014/main" id="{904021B7-98A9-4B0D-9912-587A85800EED}"/>
              </a:ext>
            </a:extLst>
          </p:cNvPr>
          <p:cNvGrpSpPr/>
          <p:nvPr/>
        </p:nvGrpSpPr>
        <p:grpSpPr>
          <a:xfrm>
            <a:off x="9832768" y="35225"/>
            <a:ext cx="2359232" cy="456557"/>
            <a:chOff x="9641528" y="618763"/>
            <a:chExt cx="2436173" cy="595502"/>
          </a:xfrm>
        </p:grpSpPr>
        <p:sp>
          <p:nvSpPr>
            <p:cNvPr id="14" name="Rectangle 13">
              <a:extLst>
                <a:ext uri="{FF2B5EF4-FFF2-40B4-BE49-F238E27FC236}">
                  <a16:creationId xmlns:a16="http://schemas.microsoft.com/office/drawing/2014/main" id="{9760B6AA-20EC-7FF8-3336-3C5B11C43776}"/>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5" name="TextBox 14">
              <a:extLst>
                <a:ext uri="{FF2B5EF4-FFF2-40B4-BE49-F238E27FC236}">
                  <a16:creationId xmlns:a16="http://schemas.microsoft.com/office/drawing/2014/main" id="{86E3677D-4A20-6F77-C083-7CA9415AA93D}"/>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6" name="Rectangle 15">
              <a:extLst>
                <a:ext uri="{FF2B5EF4-FFF2-40B4-BE49-F238E27FC236}">
                  <a16:creationId xmlns:a16="http://schemas.microsoft.com/office/drawing/2014/main" id="{B80A1DB3-FE9E-351A-5126-D1F5F5E98E25}"/>
                </a:ext>
              </a:extLst>
            </p:cNvPr>
            <p:cNvSpPr/>
            <p:nvPr/>
          </p:nvSpPr>
          <p:spPr>
            <a:xfrm>
              <a:off x="9641528" y="682884"/>
              <a:ext cx="403182" cy="217062"/>
            </a:xfrm>
            <a:prstGeom prst="rect">
              <a:avLst/>
            </a:prstGeom>
            <a:solidFill>
              <a:srgbClr val="32CD3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7" name="TextBox 16">
              <a:extLst>
                <a:ext uri="{FF2B5EF4-FFF2-40B4-BE49-F238E27FC236}">
                  <a16:creationId xmlns:a16="http://schemas.microsoft.com/office/drawing/2014/main" id="{92D241D1-21FC-9C1D-11C4-8900463BA8F4}"/>
                </a:ext>
              </a:extLst>
            </p:cNvPr>
            <p:cNvSpPr txBox="1"/>
            <p:nvPr/>
          </p:nvSpPr>
          <p:spPr>
            <a:xfrm>
              <a:off x="10026209" y="893111"/>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graphicFrame>
        <p:nvGraphicFramePr>
          <p:cNvPr id="6" name="Table 5">
            <a:extLst>
              <a:ext uri="{FF2B5EF4-FFF2-40B4-BE49-F238E27FC236}">
                <a16:creationId xmlns:a16="http://schemas.microsoft.com/office/drawing/2014/main" id="{C883F185-F606-B529-CFCD-3B1EC7580EFD}"/>
              </a:ext>
            </a:extLst>
          </p:cNvPr>
          <p:cNvGraphicFramePr>
            <a:graphicFrameLocks noGrp="1"/>
          </p:cNvGraphicFramePr>
          <p:nvPr>
            <p:extLst>
              <p:ext uri="{D42A27DB-BD31-4B8C-83A1-F6EECF244321}">
                <p14:modId xmlns:p14="http://schemas.microsoft.com/office/powerpoint/2010/main" val="636551622"/>
              </p:ext>
            </p:extLst>
          </p:nvPr>
        </p:nvGraphicFramePr>
        <p:xfrm>
          <a:off x="676276" y="1808164"/>
          <a:ext cx="10715625" cy="4069087"/>
        </p:xfrm>
        <a:graphic>
          <a:graphicData uri="http://schemas.openxmlformats.org/drawingml/2006/table">
            <a:tbl>
              <a:tblPr/>
              <a:tblGrid>
                <a:gridCol w="4714875">
                  <a:extLst>
                    <a:ext uri="{9D8B030D-6E8A-4147-A177-3AD203B41FA5}">
                      <a16:colId xmlns:a16="http://schemas.microsoft.com/office/drawing/2014/main" val="1970990839"/>
                    </a:ext>
                  </a:extLst>
                </a:gridCol>
                <a:gridCol w="857250">
                  <a:extLst>
                    <a:ext uri="{9D8B030D-6E8A-4147-A177-3AD203B41FA5}">
                      <a16:colId xmlns:a16="http://schemas.microsoft.com/office/drawing/2014/main" val="3746136733"/>
                    </a:ext>
                  </a:extLst>
                </a:gridCol>
                <a:gridCol w="857250">
                  <a:extLst>
                    <a:ext uri="{9D8B030D-6E8A-4147-A177-3AD203B41FA5}">
                      <a16:colId xmlns:a16="http://schemas.microsoft.com/office/drawing/2014/main" val="1339964121"/>
                    </a:ext>
                  </a:extLst>
                </a:gridCol>
                <a:gridCol w="857250">
                  <a:extLst>
                    <a:ext uri="{9D8B030D-6E8A-4147-A177-3AD203B41FA5}">
                      <a16:colId xmlns:a16="http://schemas.microsoft.com/office/drawing/2014/main" val="639692353"/>
                    </a:ext>
                  </a:extLst>
                </a:gridCol>
                <a:gridCol w="857250">
                  <a:extLst>
                    <a:ext uri="{9D8B030D-6E8A-4147-A177-3AD203B41FA5}">
                      <a16:colId xmlns:a16="http://schemas.microsoft.com/office/drawing/2014/main" val="3375396333"/>
                    </a:ext>
                  </a:extLst>
                </a:gridCol>
                <a:gridCol w="857250">
                  <a:extLst>
                    <a:ext uri="{9D8B030D-6E8A-4147-A177-3AD203B41FA5}">
                      <a16:colId xmlns:a16="http://schemas.microsoft.com/office/drawing/2014/main" val="3441819990"/>
                    </a:ext>
                  </a:extLst>
                </a:gridCol>
                <a:gridCol w="857250">
                  <a:extLst>
                    <a:ext uri="{9D8B030D-6E8A-4147-A177-3AD203B41FA5}">
                      <a16:colId xmlns:a16="http://schemas.microsoft.com/office/drawing/2014/main" val="2982691461"/>
                    </a:ext>
                  </a:extLst>
                </a:gridCol>
                <a:gridCol w="857250">
                  <a:extLst>
                    <a:ext uri="{9D8B030D-6E8A-4147-A177-3AD203B41FA5}">
                      <a16:colId xmlns:a16="http://schemas.microsoft.com/office/drawing/2014/main" val="2962973394"/>
                    </a:ext>
                  </a:extLst>
                </a:gridCol>
              </a:tblGrid>
              <a:tr h="333892">
                <a:tc rowSpan="2">
                  <a:txBody>
                    <a:bodyPr/>
                    <a:lstStyle/>
                    <a:p>
                      <a:pPr algn="ctr" rtl="0" fontAlgn="t">
                        <a:buNone/>
                      </a:pPr>
                      <a:r>
                        <a:rPr lang="en-IE" sz="1100" b="0" i="0" u="none" strike="noStrike">
                          <a:solidFill>
                            <a:srgbClr val="000000"/>
                          </a:solidFill>
                          <a:effectLst/>
                          <a:latin typeface="Barlow" panose="00000500000000000000" pitchFamily="2" charset="0"/>
                        </a:rPr>
                        <a:t> </a:t>
                      </a:r>
                    </a:p>
                    <a:p>
                      <a:pPr algn="ctr" rtl="0" fontAlgn="t">
                        <a:buNone/>
                      </a:pPr>
                      <a:r>
                        <a:rPr lang="en-IE" sz="1100" b="0" i="0" u="none" strike="noStrike">
                          <a:solidFill>
                            <a:srgbClr val="000000"/>
                          </a:solidFill>
                          <a:effectLst/>
                          <a:latin typeface="Barlow" panose="00000500000000000000" pitchFamily="2" charset="0"/>
                        </a:rPr>
                        <a:t> </a:t>
                      </a:r>
                    </a:p>
                  </a:txBody>
                  <a:tcPr marL="7584" marR="7584" marT="7584" marB="0">
                    <a:lnL w="12700" cap="flat" cmpd="sng" algn="ctr">
                      <a:solidFill>
                        <a:srgbClr val="7F7F7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rowSpan="2">
                  <a:txBody>
                    <a:bodyPr/>
                    <a:lstStyle/>
                    <a:p>
                      <a:pPr algn="ctr" rtl="0" fontAlgn="ctr">
                        <a:buNone/>
                      </a:pPr>
                      <a:r>
                        <a:rPr lang="en-IE" sz="1100" b="1" i="0" u="none" strike="noStrike">
                          <a:solidFill>
                            <a:srgbClr val="FFFFFF"/>
                          </a:solidFill>
                          <a:effectLst/>
                          <a:latin typeface="Barlow" panose="00000500000000000000" pitchFamily="2" charset="0"/>
                        </a:rPr>
                        <a:t>Total</a:t>
                      </a:r>
                    </a:p>
                    <a:p>
                      <a:pPr algn="ctr" rtl="0" fontAlgn="ctr">
                        <a:buNone/>
                      </a:pPr>
                      <a:r>
                        <a:rPr lang="en-IE" sz="1100" b="1" i="0" u="none" strike="noStrike">
                          <a:solidFill>
                            <a:srgbClr val="FFFFFF"/>
                          </a:solidFill>
                          <a:effectLst/>
                          <a:latin typeface="Barlow" panose="00000500000000000000" pitchFamily="2" charset="0"/>
                        </a:rPr>
                        <a:t> </a:t>
                      </a:r>
                    </a:p>
                  </a:txBody>
                  <a:tcPr marL="7584" marR="7584" marT="75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gridSpan="6">
                  <a:txBody>
                    <a:bodyPr/>
                    <a:lstStyle/>
                    <a:p>
                      <a:pPr algn="ctr" rtl="0" fontAlgn="ctr">
                        <a:buNone/>
                      </a:pPr>
                      <a:r>
                        <a:rPr lang="en-IE" sz="1100" b="1" i="0" u="none" strike="noStrike">
                          <a:solidFill>
                            <a:srgbClr val="FFFFFF"/>
                          </a:solidFill>
                          <a:effectLst/>
                          <a:latin typeface="Barlow" panose="00000500000000000000" pitchFamily="2" charset="0"/>
                        </a:rPr>
                        <a:t>Segments</a:t>
                      </a:r>
                    </a:p>
                  </a:txBody>
                  <a:tcPr marL="7584" marR="7584" marT="7584" marB="0" anchor="ctr">
                    <a:lnL w="12700" cap="flat" cmpd="sng" algn="ctr">
                      <a:solidFill>
                        <a:srgbClr val="FFFFF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hMerge="1">
                  <a:txBody>
                    <a:bodyPr/>
                    <a:lstStyle/>
                    <a:p>
                      <a:endParaRPr/>
                    </a:p>
                  </a:txBody>
                  <a:tcPr marL="7584" marR="7584" marT="7584"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hMerge="1">
                  <a:txBody>
                    <a:bodyPr/>
                    <a:lstStyle/>
                    <a:p>
                      <a:endParaRPr/>
                    </a:p>
                  </a:txBody>
                  <a:tcPr marL="7584" marR="7584" marT="7584"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hMerge="1">
                  <a:txBody>
                    <a:bodyPr/>
                    <a:lstStyle/>
                    <a:p>
                      <a:endParaRPr/>
                    </a:p>
                  </a:txBody>
                  <a:tcPr marL="7584" marR="7584" marT="7584"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hMerge="1">
                  <a:txBody>
                    <a:bodyPr/>
                    <a:lstStyle/>
                    <a:p>
                      <a:endParaRPr/>
                    </a:p>
                  </a:txBody>
                  <a:tcPr marL="7584" marR="7584" marT="7584"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tc hMerge="1">
                  <a:txBody>
                    <a:bodyPr/>
                    <a:lstStyle/>
                    <a:p>
                      <a:endParaRPr/>
                    </a:p>
                  </a:txBody>
                  <a:tcPr marL="7584" marR="7584" marT="7584"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1B5A"/>
                    </a:solidFill>
                  </a:tcPr>
                </a:tc>
                <a:extLst>
                  <a:ext uri="{0D108BD9-81ED-4DB2-BD59-A6C34878D82A}">
                    <a16:rowId xmlns:a16="http://schemas.microsoft.com/office/drawing/2014/main" val="274340838"/>
                  </a:ext>
                </a:extLst>
              </a:tr>
              <a:tr h="402711">
                <a:tc vMerge="1">
                  <a:txBody>
                    <a:bodyPr/>
                    <a:lstStyle/>
                    <a:p>
                      <a:pPr algn="ctr" rtl="0" fontAlgn="t">
                        <a:buNone/>
                      </a:pPr>
                      <a:endParaRPr lang="en-IE" sz="1100" b="0" i="0" u="none" strike="noStrike">
                        <a:solidFill>
                          <a:srgbClr val="000000"/>
                        </a:solidFill>
                        <a:effectLst/>
                        <a:latin typeface="Barlow" panose="00000500000000000000" pitchFamily="2" charset="0"/>
                      </a:endParaRPr>
                    </a:p>
                  </a:txBody>
                  <a:tcPr marL="7584" marR="7584" marT="7584" marB="0">
                    <a:lnL w="12700" cap="flat" cmpd="sng" algn="ctr">
                      <a:solidFill>
                        <a:srgbClr val="7F7F7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vMerge="1">
                  <a:txBody>
                    <a:bodyPr/>
                    <a:lstStyle/>
                    <a:p>
                      <a:pPr algn="ctr" rtl="0" fontAlgn="ctr">
                        <a:buNone/>
                      </a:pPr>
                      <a:endParaRPr lang="en-IE" sz="1100" b="1" i="0" u="none" strike="noStrike">
                        <a:solidFill>
                          <a:srgbClr val="FFFFFF"/>
                        </a:solidFill>
                        <a:effectLst/>
                        <a:latin typeface="Barlow" panose="00000500000000000000" pitchFamily="2" charset="0"/>
                      </a:endParaRPr>
                    </a:p>
                  </a:txBody>
                  <a:tcPr marL="7584" marR="7584" marT="75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Multilatera-lists</a:t>
                      </a:r>
                    </a:p>
                  </a:txBody>
                  <a:tcPr marL="7584" marR="7584" marT="75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Community Champions</a:t>
                      </a:r>
                    </a:p>
                  </a:txBody>
                  <a:tcPr marL="7584" marR="7584" marT="75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Disengaged</a:t>
                      </a:r>
                    </a:p>
                  </a:txBody>
                  <a:tcPr marL="7584" marR="7584" marT="75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Empathisers</a:t>
                      </a:r>
                    </a:p>
                  </a:txBody>
                  <a:tcPr marL="7584" marR="7584" marT="75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Global Citizens</a:t>
                      </a:r>
                    </a:p>
                  </a:txBody>
                  <a:tcPr marL="7584" marR="7584" marT="75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Pragmatists</a:t>
                      </a:r>
                    </a:p>
                  </a:txBody>
                  <a:tcPr marL="7584" marR="7584" marT="7584" marB="0" anchor="ctr">
                    <a:lnL w="12700" cap="flat" cmpd="sng" algn="ctr">
                      <a:solidFill>
                        <a:srgbClr val="FFFFF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extLst>
                  <a:ext uri="{0D108BD9-81ED-4DB2-BD59-A6C34878D82A}">
                    <a16:rowId xmlns:a16="http://schemas.microsoft.com/office/drawing/2014/main" val="3981294826"/>
                  </a:ext>
                </a:extLst>
              </a:tr>
              <a:tr h="174709">
                <a:tc>
                  <a:txBody>
                    <a:bodyPr/>
                    <a:lstStyle/>
                    <a:p>
                      <a:pPr algn="l" rtl="0" fontAlgn="t">
                        <a:buNone/>
                      </a:pPr>
                      <a:r>
                        <a:rPr lang="en-IE" sz="1100" b="1" i="1" u="none" strike="noStrike">
                          <a:solidFill>
                            <a:srgbClr val="000000"/>
                          </a:solidFill>
                          <a:effectLst/>
                          <a:latin typeface="Barlow" panose="00000500000000000000" pitchFamily="2" charset="0"/>
                        </a:rPr>
                        <a:t>Base:</a:t>
                      </a:r>
                    </a:p>
                  </a:txBody>
                  <a:tcPr marL="7584" marR="7584" marT="7584" marB="0">
                    <a:lnL w="1270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buNone/>
                      </a:pPr>
                      <a:r>
                        <a:rPr lang="en-IE" sz="1100" b="1" i="1" u="none" strike="noStrike">
                          <a:solidFill>
                            <a:srgbClr val="000000"/>
                          </a:solidFill>
                          <a:effectLst/>
                          <a:latin typeface="Barlow" panose="00000500000000000000" pitchFamily="2" charset="0"/>
                        </a:rPr>
                        <a:t>2047</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396</a:t>
                      </a:r>
                    </a:p>
                  </a:txBody>
                  <a:tcPr marL="7584" marR="7584" marT="758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169</a:t>
                      </a:r>
                    </a:p>
                  </a:txBody>
                  <a:tcPr marL="7584" marR="7584" marT="75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355</a:t>
                      </a:r>
                    </a:p>
                  </a:txBody>
                  <a:tcPr marL="7584" marR="7584" marT="75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552</a:t>
                      </a:r>
                    </a:p>
                  </a:txBody>
                  <a:tcPr marL="7584" marR="7584" marT="75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321</a:t>
                      </a:r>
                    </a:p>
                  </a:txBody>
                  <a:tcPr marL="7584" marR="7584" marT="75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254</a:t>
                      </a:r>
                    </a:p>
                  </a:txBody>
                  <a:tcPr marL="7584" marR="7584" marT="758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8223135"/>
                  </a:ext>
                </a:extLst>
              </a:tr>
              <a:tr h="174709">
                <a:tc>
                  <a:txBody>
                    <a:bodyPr/>
                    <a:lstStyle/>
                    <a:p>
                      <a:pPr algn="ctr" rtl="0" fontAlgn="t">
                        <a:buNone/>
                      </a:pPr>
                      <a:r>
                        <a:rPr lang="en-IE" sz="1100" b="0" i="0" u="none" strike="noStrike">
                          <a:solidFill>
                            <a:srgbClr val="000000"/>
                          </a:solidFill>
                          <a:effectLst/>
                          <a:latin typeface="Barlow" panose="00000500000000000000" pitchFamily="2" charset="0"/>
                        </a:rPr>
                        <a:t> </a:t>
                      </a:r>
                    </a:p>
                  </a:txBody>
                  <a:tcPr marL="7584" marR="7584" marT="7584" marB="0">
                    <a:lnL w="1270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584" marR="7584" marT="758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584" marR="7584" marT="7584"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584" marR="7584" marT="7584"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584" marR="7584" marT="7584"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584" marR="7584" marT="7584"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7584" marR="7584" marT="7584" marB="0" anchor="ctr">
                    <a:lnL>
                      <a:noFill/>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04533143"/>
                  </a:ext>
                </a:extLst>
              </a:tr>
              <a:tr h="248503">
                <a:tc>
                  <a:txBody>
                    <a:bodyPr/>
                    <a:lstStyle/>
                    <a:p>
                      <a:pPr algn="l" fontAlgn="t">
                        <a:buNone/>
                      </a:pPr>
                      <a:r>
                        <a:rPr lang="en-GB" sz="1100" b="0" i="0" u="none" strike="noStrike">
                          <a:solidFill>
                            <a:srgbClr val="000000"/>
                          </a:solidFill>
                          <a:effectLst/>
                          <a:latin typeface="Barlow" panose="00000500000000000000" pitchFamily="2" charset="0"/>
                        </a:rPr>
                        <a:t>TV news (either traditional or online TV)</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48</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50</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45</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42</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40</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40</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87</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3037516688"/>
                  </a:ext>
                </a:extLst>
              </a:tr>
              <a:tr h="248503">
                <a:tc>
                  <a:txBody>
                    <a:bodyPr/>
                    <a:lstStyle/>
                    <a:p>
                      <a:pPr algn="l" fontAlgn="t">
                        <a:buNone/>
                      </a:pPr>
                      <a:r>
                        <a:rPr lang="en-IE" sz="1100" b="0" i="0" u="none" strike="noStrike">
                          <a:solidFill>
                            <a:srgbClr val="000000"/>
                          </a:solidFill>
                          <a:effectLst/>
                          <a:latin typeface="Barlow" panose="00000500000000000000" pitchFamily="2" charset="0"/>
                        </a:rPr>
                        <a:t>My family/family members</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47</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48</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41</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56</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59</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35</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25</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287275458"/>
                  </a:ext>
                </a:extLst>
              </a:tr>
              <a:tr h="248503">
                <a:tc>
                  <a:txBody>
                    <a:bodyPr/>
                    <a:lstStyle/>
                    <a:p>
                      <a:pPr algn="l" fontAlgn="t">
                        <a:buNone/>
                      </a:pPr>
                      <a:r>
                        <a:rPr lang="en-IE" sz="1100" b="0" i="0" u="none" strike="noStrike">
                          <a:solidFill>
                            <a:srgbClr val="000000"/>
                          </a:solidFill>
                          <a:effectLst/>
                          <a:latin typeface="Barlow" panose="00000500000000000000" pitchFamily="2" charset="0"/>
                        </a:rPr>
                        <a:t>Social Media (Facebook, X (Twitter), Instagram etc.)</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35</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31</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37</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36</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41</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44</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235460349"/>
                  </a:ext>
                </a:extLst>
              </a:tr>
              <a:tr h="248503">
                <a:tc>
                  <a:txBody>
                    <a:bodyPr/>
                    <a:lstStyle/>
                    <a:p>
                      <a:pPr algn="l" fontAlgn="t">
                        <a:buNone/>
                      </a:pPr>
                      <a:r>
                        <a:rPr lang="en-IE" sz="1100" b="0" i="0" u="none" strike="noStrike">
                          <a:solidFill>
                            <a:srgbClr val="000000"/>
                          </a:solidFill>
                          <a:effectLst/>
                          <a:latin typeface="Barlow" panose="00000500000000000000" pitchFamily="2" charset="0"/>
                        </a:rPr>
                        <a:t>Friends</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25</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43</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41</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28</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2751251380"/>
                  </a:ext>
                </a:extLst>
              </a:tr>
              <a:tr h="248503">
                <a:tc>
                  <a:txBody>
                    <a:bodyPr/>
                    <a:lstStyle/>
                    <a:p>
                      <a:pPr algn="l" fontAlgn="t">
                        <a:buNone/>
                      </a:pPr>
                      <a:r>
                        <a:rPr lang="en-GB" sz="1100" b="0" i="0" u="none" strike="noStrike">
                          <a:solidFill>
                            <a:srgbClr val="000000"/>
                          </a:solidFill>
                          <a:effectLst/>
                          <a:latin typeface="Barlow" panose="00000500000000000000" pitchFamily="2" charset="0"/>
                        </a:rPr>
                        <a:t>Newspapers (either traditional print or online)</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31</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32</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27</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9</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28</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69</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2555278076"/>
                  </a:ext>
                </a:extLst>
              </a:tr>
              <a:tr h="248503">
                <a:tc>
                  <a:txBody>
                    <a:bodyPr/>
                    <a:lstStyle/>
                    <a:p>
                      <a:pPr algn="l" fontAlgn="t">
                        <a:buNone/>
                      </a:pPr>
                      <a:r>
                        <a:rPr lang="en-GB" sz="1100" b="0" i="0" u="none" strike="noStrike">
                          <a:solidFill>
                            <a:srgbClr val="000000"/>
                          </a:solidFill>
                          <a:effectLst/>
                          <a:latin typeface="Barlow" panose="00000500000000000000" pitchFamily="2" charset="0"/>
                        </a:rPr>
                        <a:t>Radio news (either traditional or online radio)</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27</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20</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34</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15</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22</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71</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205583615"/>
                  </a:ext>
                </a:extLst>
              </a:tr>
              <a:tr h="248503">
                <a:tc>
                  <a:txBody>
                    <a:bodyPr/>
                    <a:lstStyle/>
                    <a:p>
                      <a:pPr algn="l" fontAlgn="t">
                        <a:buNone/>
                      </a:pPr>
                      <a:r>
                        <a:rPr lang="en-IE" sz="1100" b="0" i="0" u="none" strike="noStrike">
                          <a:solidFill>
                            <a:srgbClr val="000000"/>
                          </a:solidFill>
                          <a:effectLst/>
                          <a:latin typeface="Barlow" panose="00000500000000000000" pitchFamily="2" charset="0"/>
                        </a:rPr>
                        <a:t>Special interest groups/representative organisations</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33</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25</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8</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4040869723"/>
                  </a:ext>
                </a:extLst>
              </a:tr>
              <a:tr h="248503">
                <a:tc>
                  <a:txBody>
                    <a:bodyPr/>
                    <a:lstStyle/>
                    <a:p>
                      <a:pPr algn="l" fontAlgn="t">
                        <a:buNone/>
                      </a:pPr>
                      <a:r>
                        <a:rPr lang="en-IE" sz="1100" b="0" i="0" u="none" strike="noStrike">
                          <a:solidFill>
                            <a:srgbClr val="000000"/>
                          </a:solidFill>
                          <a:effectLst/>
                          <a:latin typeface="Barlow" panose="00000500000000000000" pitchFamily="2" charset="0"/>
                        </a:rPr>
                        <a:t>Political parties/organisations</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17</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21</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20</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18</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15</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096063558"/>
                  </a:ext>
                </a:extLst>
              </a:tr>
              <a:tr h="248503">
                <a:tc>
                  <a:txBody>
                    <a:bodyPr/>
                    <a:lstStyle/>
                    <a:p>
                      <a:pPr algn="l" fontAlgn="t">
                        <a:buNone/>
                      </a:pPr>
                      <a:r>
                        <a:rPr lang="en-IE" sz="1100" b="0" i="0" u="none" strike="noStrike">
                          <a:solidFill>
                            <a:srgbClr val="000000"/>
                          </a:solidFill>
                          <a:effectLst/>
                          <a:latin typeface="Barlow" panose="00000500000000000000" pitchFamily="2" charset="0"/>
                        </a:rPr>
                        <a:t>Podcasts</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15</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20</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20</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2871948769"/>
                  </a:ext>
                </a:extLst>
              </a:tr>
              <a:tr h="248503">
                <a:tc>
                  <a:txBody>
                    <a:bodyPr/>
                    <a:lstStyle/>
                    <a:p>
                      <a:pPr algn="l" fontAlgn="t">
                        <a:buNone/>
                      </a:pPr>
                      <a:r>
                        <a:rPr lang="en-IE" sz="1100" b="0" i="0" u="none" strike="noStrike">
                          <a:solidFill>
                            <a:srgbClr val="000000"/>
                          </a:solidFill>
                          <a:effectLst/>
                          <a:latin typeface="Barlow" panose="00000500000000000000" pitchFamily="2" charset="0"/>
                        </a:rPr>
                        <a:t>Schools/colleges/universities</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17</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21</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03639909"/>
                  </a:ext>
                </a:extLst>
              </a:tr>
              <a:tr h="248503">
                <a:tc>
                  <a:txBody>
                    <a:bodyPr/>
                    <a:lstStyle/>
                    <a:p>
                      <a:pPr algn="l" fontAlgn="t">
                        <a:buNone/>
                      </a:pPr>
                      <a:r>
                        <a:rPr lang="en-IE" sz="1100" b="0" i="0" u="none" strike="noStrike">
                          <a:solidFill>
                            <a:srgbClr val="000000"/>
                          </a:solidFill>
                          <a:effectLst/>
                          <a:latin typeface="Barlow" panose="00000500000000000000" pitchFamily="2" charset="0"/>
                        </a:rPr>
                        <a:t>Celebrities/influencers</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10</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9</a:t>
                      </a:r>
                    </a:p>
                  </a:txBody>
                  <a:tcPr marL="7584" marR="7584" marT="75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a:t>
                      </a:r>
                    </a:p>
                  </a:txBody>
                  <a:tcPr marL="7584" marR="7584" marT="7584"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7</a:t>
                      </a:r>
                    </a:p>
                  </a:txBody>
                  <a:tcPr marL="7584" marR="7584" marT="7584"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7584" marR="7584" marT="7584"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1</a:t>
                      </a:r>
                    </a:p>
                  </a:txBody>
                  <a:tcPr marL="7584" marR="7584" marT="7584"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2517152808"/>
                  </a:ext>
                </a:extLst>
              </a:tr>
              <a:tr h="248503">
                <a:tc>
                  <a:txBody>
                    <a:bodyPr/>
                    <a:lstStyle/>
                    <a:p>
                      <a:pPr algn="l" fontAlgn="t">
                        <a:buNone/>
                      </a:pPr>
                      <a:r>
                        <a:rPr lang="en-IE" sz="1100" b="0" i="0" u="none" strike="noStrike">
                          <a:solidFill>
                            <a:srgbClr val="000000"/>
                          </a:solidFill>
                          <a:effectLst/>
                          <a:latin typeface="Barlow" panose="00000500000000000000" pitchFamily="2" charset="0"/>
                        </a:rPr>
                        <a:t>Religious bodies/organisations</a:t>
                      </a:r>
                    </a:p>
                  </a:txBody>
                  <a:tcPr marL="7584" marR="7584" marT="7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8</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8</a:t>
                      </a:r>
                    </a:p>
                  </a:txBody>
                  <a:tcPr marL="7584" marR="7584" marT="7584"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7</a:t>
                      </a:r>
                    </a:p>
                  </a:txBody>
                  <a:tcPr marL="7584" marR="7584" marT="758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7</a:t>
                      </a:r>
                    </a:p>
                  </a:txBody>
                  <a:tcPr marL="7584" marR="7584" marT="758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7584" marR="7584" marT="758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7584" marR="7584" marT="758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a:t>
                      </a:r>
                    </a:p>
                  </a:txBody>
                  <a:tcPr marL="7584" marR="7584" marT="758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B3B5"/>
                    </a:solidFill>
                  </a:tcPr>
                </a:tc>
                <a:extLst>
                  <a:ext uri="{0D108BD9-81ED-4DB2-BD59-A6C34878D82A}">
                    <a16:rowId xmlns:a16="http://schemas.microsoft.com/office/drawing/2014/main" val="1358326014"/>
                  </a:ext>
                </a:extLst>
              </a:tr>
            </a:tbl>
          </a:graphicData>
        </a:graphic>
      </p:graphicFrame>
    </p:spTree>
    <p:extLst>
      <p:ext uri="{BB962C8B-B14F-4D97-AF65-F5344CB8AC3E}">
        <p14:creationId xmlns:p14="http://schemas.microsoft.com/office/powerpoint/2010/main" val="2429813765"/>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2893435" y="377039"/>
            <a:ext cx="11285432" cy="715669"/>
          </a:xfrm>
        </p:spPr>
        <p:txBody>
          <a:bodyPr lIns="91440" tIns="45720" rIns="91440" bIns="45720" anchor="t">
            <a:normAutofit/>
          </a:bodyPr>
          <a:lstStyle/>
          <a:p>
            <a:r>
              <a:rPr lang="en-IE"/>
              <a:t>Sources for news and information</a:t>
            </a:r>
            <a:endParaRPr lang="en-IE">
              <a:solidFill>
                <a:schemeClr val="tx2"/>
              </a:solidFill>
            </a:endParaRPr>
          </a:p>
        </p:txBody>
      </p:sp>
      <p:sp>
        <p:nvSpPr>
          <p:cNvPr id="8" name="Text Placeholder 7">
            <a:extLst>
              <a:ext uri="{FF2B5EF4-FFF2-40B4-BE49-F238E27FC236}">
                <a16:creationId xmlns:a16="http://schemas.microsoft.com/office/drawing/2014/main" id="{8B443D0D-2BAA-3AF6-E2F9-21D885D20748}"/>
              </a:ext>
            </a:extLst>
          </p:cNvPr>
          <p:cNvSpPr>
            <a:spLocks noGrp="1"/>
          </p:cNvSpPr>
          <p:nvPr>
            <p:ph type="body" sz="quarter" idx="17"/>
          </p:nvPr>
        </p:nvSpPr>
        <p:spPr>
          <a:xfrm>
            <a:off x="459625" y="6132156"/>
            <a:ext cx="9341700" cy="301814"/>
          </a:xfrm>
        </p:spPr>
        <p:txBody>
          <a:bodyPr/>
          <a:lstStyle/>
          <a:p>
            <a:r>
              <a:rPr lang="en-US" sz="900">
                <a:latin typeface="Barlow" panose="00000500000000000000" pitchFamily="2" charset="0"/>
              </a:rPr>
              <a:t>Base: All Adults aged 18+ years- 2,047 Apr ‘26, (Aug ‘25 2,002), Aug 24 2,504),  (Nov 23 N – 2,515, Nov 22 N – 2501; Dec 21 N – 2,026; Feb 21 N – 3,008)</a:t>
            </a:r>
            <a:br>
              <a:rPr lang="en-US" sz="900">
                <a:latin typeface="Barlow" panose="00000500000000000000" pitchFamily="2" charset="0"/>
              </a:rPr>
            </a:br>
            <a:r>
              <a:rPr lang="en-US" sz="900">
                <a:latin typeface="Barlow" panose="00000500000000000000" pitchFamily="2" charset="0"/>
              </a:rPr>
              <a:t>Q.25 Which of the following sources do you use most frequently for news and information?</a:t>
            </a:r>
            <a:endParaRPr lang="en-IE" sz="800">
              <a:latin typeface="Barlow" panose="00000500000000000000" pitchFamily="2" charset="0"/>
            </a:endParaRPr>
          </a:p>
        </p:txBody>
      </p:sp>
      <p:graphicFrame>
        <p:nvGraphicFramePr>
          <p:cNvPr id="2" name="Chart 1">
            <a:extLst>
              <a:ext uri="{FF2B5EF4-FFF2-40B4-BE49-F238E27FC236}">
                <a16:creationId xmlns:a16="http://schemas.microsoft.com/office/drawing/2014/main" id="{3FC6601D-9AAA-F449-3243-D286C3647B05}"/>
              </a:ext>
            </a:extLst>
          </p:cNvPr>
          <p:cNvGraphicFramePr/>
          <p:nvPr>
            <p:extLst>
              <p:ext uri="{D42A27DB-BD31-4B8C-83A1-F6EECF244321}">
                <p14:modId xmlns:p14="http://schemas.microsoft.com/office/powerpoint/2010/main" val="4127300321"/>
              </p:ext>
            </p:extLst>
          </p:nvPr>
        </p:nvGraphicFramePr>
        <p:xfrm>
          <a:off x="1352204" y="1437560"/>
          <a:ext cx="9712663" cy="432797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D012000-A25F-DED0-4060-3E451AFD75A6}"/>
              </a:ext>
            </a:extLst>
          </p:cNvPr>
          <p:cNvSpPr txBox="1"/>
          <p:nvPr/>
        </p:nvSpPr>
        <p:spPr>
          <a:xfrm>
            <a:off x="8268289" y="1192323"/>
            <a:ext cx="535724" cy="276999"/>
          </a:xfrm>
          <a:prstGeom prst="rect">
            <a:avLst/>
          </a:prstGeom>
          <a:noFill/>
        </p:spPr>
        <p:txBody>
          <a:bodyPr wrap="none" rtlCol="0">
            <a:spAutoFit/>
          </a:bodyPr>
          <a:lstStyle/>
          <a:p>
            <a:r>
              <a:rPr lang="en-IE" sz="1200" b="1">
                <a:solidFill>
                  <a:prstClr val="black"/>
                </a:solidFill>
                <a:latin typeface="Barlow" panose="00000500000000000000" pitchFamily="2" charset="0"/>
              </a:rPr>
              <a:t>Total</a:t>
            </a:r>
          </a:p>
        </p:txBody>
      </p:sp>
      <p:sp>
        <p:nvSpPr>
          <p:cNvPr id="6" name="Placeholder 1">
            <a:extLst>
              <a:ext uri="{FF2B5EF4-FFF2-40B4-BE49-F238E27FC236}">
                <a16:creationId xmlns:a16="http://schemas.microsoft.com/office/drawing/2014/main" id="{3B1C26A8-94DF-0123-40D0-56C31000EB46}"/>
              </a:ext>
            </a:extLst>
          </p:cNvPr>
          <p:cNvSpPr/>
          <p:nvPr/>
        </p:nvSpPr>
        <p:spPr>
          <a:xfrm rot="5400000">
            <a:off x="-1531491" y="1674273"/>
            <a:ext cx="5948364" cy="2576624"/>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lgn="ctr">
              <a:lnSpc>
                <a:spcPct val="110000"/>
              </a:lnSpc>
            </a:pPr>
            <a:endParaRPr lang="en-US" sz="1400">
              <a:solidFill>
                <a:schemeClr val="bg1"/>
              </a:solidFill>
              <a:latin typeface="Barlow" panose="00000500000000000000" pitchFamily="2" charset="0"/>
            </a:endParaRPr>
          </a:p>
          <a:p>
            <a:pPr algn="ctr">
              <a:lnSpc>
                <a:spcPct val="110000"/>
              </a:lnSpc>
            </a:pPr>
            <a:endParaRPr lang="en-US" sz="1400">
              <a:solidFill>
                <a:schemeClr val="bg1"/>
              </a:solidFill>
              <a:latin typeface="Barlow" panose="00000500000000000000" pitchFamily="2" charset="0"/>
            </a:endParaRPr>
          </a:p>
          <a:p>
            <a:pPr algn="ctr">
              <a:lnSpc>
                <a:spcPct val="110000"/>
              </a:lnSpc>
            </a:pPr>
            <a:endParaRPr lang="en-US" sz="1400">
              <a:solidFill>
                <a:schemeClr val="bg1"/>
              </a:solidFill>
              <a:latin typeface="Barlow" panose="00000500000000000000" pitchFamily="2" charset="0"/>
            </a:endParaRPr>
          </a:p>
          <a:p>
            <a:pPr algn="ctr">
              <a:lnSpc>
                <a:spcPct val="110000"/>
              </a:lnSpc>
            </a:pPr>
            <a:endParaRPr lang="en-US" sz="1800" b="1">
              <a:solidFill>
                <a:schemeClr val="bg1"/>
              </a:solidFill>
            </a:endParaRPr>
          </a:p>
          <a:p>
            <a:pPr algn="ctr">
              <a:lnSpc>
                <a:spcPct val="110000"/>
              </a:lnSpc>
            </a:pPr>
            <a:endParaRPr lang="en-US" b="1">
              <a:solidFill>
                <a:schemeClr val="bg1"/>
              </a:solidFill>
            </a:endParaRPr>
          </a:p>
          <a:p>
            <a:pPr>
              <a:lnSpc>
                <a:spcPct val="110000"/>
              </a:lnSpc>
            </a:pPr>
            <a:r>
              <a:rPr lang="en-US" sz="1800" b="1">
                <a:solidFill>
                  <a:schemeClr val="bg1"/>
                </a:solidFill>
              </a:rPr>
              <a:t>All sources have remained largely steady compared to 2025, with the exception of newspapers which have seen a slight decline (-3%pts)</a:t>
            </a:r>
            <a:r>
              <a:rPr lang="en-US" b="1">
                <a:solidFill>
                  <a:schemeClr val="bg1"/>
                </a:solidFill>
              </a:rPr>
              <a:t>. </a:t>
            </a:r>
            <a:endParaRPr lang="en-US" sz="1800">
              <a:solidFill>
                <a:schemeClr val="bg1"/>
              </a:solidFill>
            </a:endParaRPr>
          </a:p>
        </p:txBody>
      </p:sp>
    </p:spTree>
    <p:extLst>
      <p:ext uri="{BB962C8B-B14F-4D97-AF65-F5344CB8AC3E}">
        <p14:creationId xmlns:p14="http://schemas.microsoft.com/office/powerpoint/2010/main" val="1285229548"/>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343990" y="112702"/>
            <a:ext cx="11285432" cy="715669"/>
          </a:xfrm>
        </p:spPr>
        <p:txBody>
          <a:bodyPr lIns="91440" tIns="45720" rIns="91440" bIns="45720" anchor="t">
            <a:normAutofit fontScale="90000"/>
          </a:bodyPr>
          <a:lstStyle/>
          <a:p>
            <a:br>
              <a:rPr lang="en-IE">
                <a:latin typeface="Barlow" panose="00000500000000000000" pitchFamily="2" charset="0"/>
              </a:rPr>
            </a:br>
            <a:r>
              <a:rPr lang="en-IE">
                <a:latin typeface="Barlow" panose="00000500000000000000" pitchFamily="2" charset="0"/>
              </a:rPr>
              <a:t>Sources for news and information x Segments</a:t>
            </a:r>
            <a:endParaRPr lang="en-IE">
              <a:solidFill>
                <a:schemeClr val="tx2"/>
              </a:solidFill>
              <a:latin typeface="Barlow" panose="00000500000000000000" pitchFamily="2" charset="0"/>
            </a:endParaRPr>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50000" y="753380"/>
            <a:ext cx="11562328" cy="1022026"/>
          </a:xfrm>
        </p:spPr>
        <p:txBody>
          <a:bodyPr>
            <a:normAutofit fontScale="25000" lnSpcReduction="20000"/>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endParaRPr kumimoji="0" lang="en-US" sz="1400" b="0" i="0" u="none" strike="noStrike" kern="1200" cap="none" spc="0" normalizeH="0" baseline="0" noProof="0">
              <a:ln>
                <a:noFill/>
              </a:ln>
              <a:solidFill>
                <a:srgbClr val="000033"/>
              </a:solidFill>
              <a:effectLst/>
              <a:uLnTx/>
              <a:uFillTx/>
              <a:latin typeface="Barlow" panose="00000500000000000000" pitchFamily="2" charset="0"/>
              <a:ea typeface="+mn-ea"/>
              <a:cs typeface="Arial" panose="020B0604020202020204" pitchFamily="34" charset="0"/>
            </a:endParaRPr>
          </a:p>
          <a:p>
            <a:pPr marL="0" marR="0" lvl="0" indent="0" algn="l" defTabSz="914400" rtl="0" eaLnBrk="1" fontAlgn="auto" latinLnBrk="0" hangingPunct="1">
              <a:lnSpc>
                <a:spcPct val="120000"/>
              </a:lnSpc>
              <a:spcBef>
                <a:spcPts val="1000"/>
              </a:spcBef>
              <a:spcAft>
                <a:spcPts val="0"/>
              </a:spcAft>
              <a:buClr>
                <a:srgbClr val="0000CC"/>
              </a:buClr>
              <a:buSzTx/>
              <a:buFont typeface="Arial" panose="020B0604020202020204" pitchFamily="34" charset="0"/>
              <a:buNone/>
              <a:tabLst/>
              <a:defRPr/>
            </a:pPr>
            <a:r>
              <a:rPr kumimoji="0" lang="en-US" sz="6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Given the wider range in usage depending on the segment, </a:t>
            </a:r>
            <a:r>
              <a:rPr lang="en-US" sz="6400">
                <a:latin typeface="Barlow" panose="00000500000000000000" pitchFamily="2" charset="0"/>
                <a:cs typeface="Arial" panose="020B0604020202020204" pitchFamily="34" charset="0"/>
              </a:rPr>
              <a:t>multi-platform communications are key in ensuring all can be targeted </a:t>
            </a:r>
            <a:r>
              <a:rPr kumimoji="0" lang="en-US" sz="6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 Community </a:t>
            </a:r>
            <a:r>
              <a:rPr lang="en-US" sz="6400">
                <a:latin typeface="Barlow" panose="00000500000000000000" pitchFamily="2" charset="0"/>
                <a:cs typeface="Arial" panose="020B0604020202020204" pitchFamily="34" charset="0"/>
              </a:rPr>
              <a:t>C</a:t>
            </a:r>
            <a:r>
              <a:rPr kumimoji="0" lang="en-US" sz="6400" i="0" u="none" strike="noStrike" kern="1200" cap="none" spc="0" normalizeH="0" baseline="0" noProof="0" err="1">
                <a:ln>
                  <a:noFill/>
                </a:ln>
                <a:effectLst/>
                <a:uLnTx/>
                <a:uFillTx/>
                <a:latin typeface="Barlow" panose="00000500000000000000" pitchFamily="2" charset="0"/>
                <a:ea typeface="+mn-ea"/>
                <a:cs typeface="Arial" panose="020B0604020202020204" pitchFamily="34" charset="0"/>
              </a:rPr>
              <a:t>hampions</a:t>
            </a:r>
            <a:r>
              <a:rPr kumimoji="0" lang="en-US" sz="6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 display greater use of newspapers, while Global </a:t>
            </a:r>
            <a:r>
              <a:rPr lang="en-US" sz="6400">
                <a:latin typeface="Barlow" panose="00000500000000000000" pitchFamily="2" charset="0"/>
                <a:cs typeface="Arial" panose="020B0604020202020204" pitchFamily="34" charset="0"/>
              </a:rPr>
              <a:t>C</a:t>
            </a:r>
            <a:r>
              <a:rPr kumimoji="0" lang="en-US" sz="6400" i="0" u="none" strike="noStrike" kern="1200" cap="none" spc="0" normalizeH="0" baseline="0" noProof="0" err="1">
                <a:ln>
                  <a:noFill/>
                </a:ln>
                <a:effectLst/>
                <a:uLnTx/>
                <a:uFillTx/>
                <a:latin typeface="Barlow" panose="00000500000000000000" pitchFamily="2" charset="0"/>
                <a:ea typeface="+mn-ea"/>
                <a:cs typeface="Arial" panose="020B0604020202020204" pitchFamily="34" charset="0"/>
              </a:rPr>
              <a:t>itizens</a:t>
            </a:r>
            <a:r>
              <a:rPr kumimoji="0" lang="en-US" sz="6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 are more likely than other segments to listen to podcasts. Multilateralists align with the</a:t>
            </a:r>
            <a:r>
              <a:rPr lang="en-US" sz="6400">
                <a:latin typeface="Barlow" panose="00000500000000000000" pitchFamily="2" charset="0"/>
                <a:cs typeface="Arial" panose="020B0604020202020204" pitchFamily="34" charset="0"/>
              </a:rPr>
              <a:t> overall sample in usage, again, showing a need to cover all bases. </a:t>
            </a:r>
            <a:endParaRPr kumimoji="0" lang="en-US" sz="6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50000" y="6110061"/>
            <a:ext cx="9341700" cy="333425"/>
          </a:xfrm>
        </p:spPr>
        <p:txBody>
          <a:bodyPr lIns="91440" tIns="45720" rIns="91440" bIns="45720" anchor="t">
            <a:noAutofit/>
          </a:bodyPr>
          <a:lstStyle/>
          <a:p>
            <a:pPr marL="357188" indent="-357188">
              <a:lnSpc>
                <a:spcPct val="100000"/>
              </a:lnSpc>
            </a:pPr>
            <a:r>
              <a:rPr kumimoji="0" lang="en-US" sz="900" b="0" i="0" u="none" strike="noStrike" kern="1200" cap="none" spc="0" normalizeH="0" baseline="0" noProof="0">
                <a:ln>
                  <a:noFill/>
                </a:ln>
                <a:effectLst/>
                <a:uLnTx/>
                <a:uFillTx/>
                <a:latin typeface="Barlow" panose="00000500000000000000" pitchFamily="2" charset="0"/>
                <a:cs typeface="Arial" panose="020B0604020202020204" pitchFamily="34" charset="0"/>
              </a:rPr>
              <a:t>Base: All adults aged 18+ years- 2,047</a:t>
            </a:r>
            <a:endParaRPr lang="en-US" sz="900">
              <a:latin typeface="Barlow" panose="00000500000000000000" pitchFamily="2" charset="0"/>
            </a:endParaRPr>
          </a:p>
          <a:p>
            <a:pPr marL="357188" indent="-357188">
              <a:lnSpc>
                <a:spcPct val="100000"/>
              </a:lnSpc>
              <a:spcBef>
                <a:spcPts val="0"/>
              </a:spcBef>
            </a:pPr>
            <a:r>
              <a:rPr lang="en-US" sz="900">
                <a:latin typeface="Barlow" panose="00000500000000000000" pitchFamily="2" charset="0"/>
              </a:rPr>
              <a:t>Q.25 Which of the following sources do you use most frequently for news and information?</a:t>
            </a:r>
            <a:endParaRPr lang="en-IE" sz="900">
              <a:latin typeface="Barlow" panose="00000500000000000000" pitchFamily="2" charset="0"/>
            </a:endParaRPr>
          </a:p>
        </p:txBody>
      </p:sp>
      <p:graphicFrame>
        <p:nvGraphicFramePr>
          <p:cNvPr id="2" name="Chart 1">
            <a:extLst>
              <a:ext uri="{FF2B5EF4-FFF2-40B4-BE49-F238E27FC236}">
                <a16:creationId xmlns:a16="http://schemas.microsoft.com/office/drawing/2014/main" id="{3FC6601D-9AAA-F449-3243-D286C3647B05}"/>
              </a:ext>
            </a:extLst>
          </p:cNvPr>
          <p:cNvGraphicFramePr/>
          <p:nvPr>
            <p:extLst>
              <p:ext uri="{D42A27DB-BD31-4B8C-83A1-F6EECF244321}">
                <p14:modId xmlns:p14="http://schemas.microsoft.com/office/powerpoint/2010/main" val="1574229957"/>
              </p:ext>
            </p:extLst>
          </p:nvPr>
        </p:nvGraphicFramePr>
        <p:xfrm>
          <a:off x="0" y="3195265"/>
          <a:ext cx="6314173" cy="236813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F1EA9B76-85AD-04AA-DD43-4F737D2623FC}"/>
              </a:ext>
            </a:extLst>
          </p:cNvPr>
          <p:cNvGrpSpPr/>
          <p:nvPr/>
        </p:nvGrpSpPr>
        <p:grpSpPr>
          <a:xfrm>
            <a:off x="9791700" y="65584"/>
            <a:ext cx="2359232" cy="456557"/>
            <a:chOff x="9641528" y="618763"/>
            <a:chExt cx="2436173" cy="595502"/>
          </a:xfrm>
        </p:grpSpPr>
        <p:sp>
          <p:nvSpPr>
            <p:cNvPr id="15" name="Rectangle 14">
              <a:extLst>
                <a:ext uri="{FF2B5EF4-FFF2-40B4-BE49-F238E27FC236}">
                  <a16:creationId xmlns:a16="http://schemas.microsoft.com/office/drawing/2014/main" id="{B7A97967-1CCE-5682-0B99-7DE417B65717}"/>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6" name="TextBox 15">
              <a:extLst>
                <a:ext uri="{FF2B5EF4-FFF2-40B4-BE49-F238E27FC236}">
                  <a16:creationId xmlns:a16="http://schemas.microsoft.com/office/drawing/2014/main" id="{B4D04FE7-62FD-2A1D-4793-5A380013046B}"/>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7" name="Rectangle 16">
              <a:extLst>
                <a:ext uri="{FF2B5EF4-FFF2-40B4-BE49-F238E27FC236}">
                  <a16:creationId xmlns:a16="http://schemas.microsoft.com/office/drawing/2014/main" id="{7546EF70-8140-EEAE-2C92-166875CC61CC}"/>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8" name="TextBox 17">
              <a:extLst>
                <a:ext uri="{FF2B5EF4-FFF2-40B4-BE49-F238E27FC236}">
                  <a16:creationId xmlns:a16="http://schemas.microsoft.com/office/drawing/2014/main" id="{3F2F7B1D-54AF-EB8F-2C0E-FB23754DAC60}"/>
                </a:ext>
              </a:extLst>
            </p:cNvPr>
            <p:cNvSpPr txBox="1"/>
            <p:nvPr/>
          </p:nvSpPr>
          <p:spPr>
            <a:xfrm>
              <a:off x="10026209" y="893111"/>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sp>
        <p:nvSpPr>
          <p:cNvPr id="9" name="TextBox 8">
            <a:extLst>
              <a:ext uri="{FF2B5EF4-FFF2-40B4-BE49-F238E27FC236}">
                <a16:creationId xmlns:a16="http://schemas.microsoft.com/office/drawing/2014/main" id="{E57C246B-13EB-0F25-31A4-5182E6898141}"/>
              </a:ext>
            </a:extLst>
          </p:cNvPr>
          <p:cNvSpPr txBox="1"/>
          <p:nvPr/>
        </p:nvSpPr>
        <p:spPr>
          <a:xfrm>
            <a:off x="3984859" y="2486779"/>
            <a:ext cx="1001028" cy="253403"/>
          </a:xfrm>
          <a:prstGeom prst="rect">
            <a:avLst/>
          </a:prstGeom>
          <a:noFill/>
        </p:spPr>
        <p:txBody>
          <a:bodyPr wrap="square" lIns="0" tIns="0" rIns="0" bIns="0" rtlCol="0">
            <a:spAutoFit/>
          </a:bodyPr>
          <a:lstStyle/>
          <a:p>
            <a:pPr algn="ctr">
              <a:lnSpc>
                <a:spcPct val="115000"/>
              </a:lnSpc>
              <a:spcBef>
                <a:spcPts val="400"/>
              </a:spcBef>
              <a:spcAft>
                <a:spcPts val="400"/>
              </a:spcAft>
            </a:pPr>
            <a:r>
              <a:rPr lang="en-GB" sz="1600" b="1">
                <a:solidFill>
                  <a:schemeClr val="tx1"/>
                </a:solidFill>
              </a:rPr>
              <a:t>Total</a:t>
            </a:r>
            <a:endParaRPr lang="en-IE" sz="1600" b="1" err="1">
              <a:solidFill>
                <a:schemeClr val="tx1"/>
              </a:solidFill>
            </a:endParaRPr>
          </a:p>
        </p:txBody>
      </p:sp>
      <p:graphicFrame>
        <p:nvGraphicFramePr>
          <p:cNvPr id="10" name="Table 9">
            <a:extLst>
              <a:ext uri="{FF2B5EF4-FFF2-40B4-BE49-F238E27FC236}">
                <a16:creationId xmlns:a16="http://schemas.microsoft.com/office/drawing/2014/main" id="{6166B018-B47C-F0EE-F778-18DF0BF502ED}"/>
              </a:ext>
            </a:extLst>
          </p:cNvPr>
          <p:cNvGraphicFramePr>
            <a:graphicFrameLocks noGrp="1"/>
          </p:cNvGraphicFramePr>
          <p:nvPr>
            <p:extLst>
              <p:ext uri="{D42A27DB-BD31-4B8C-83A1-F6EECF244321}">
                <p14:modId xmlns:p14="http://schemas.microsoft.com/office/powerpoint/2010/main" val="1503870369"/>
              </p:ext>
            </p:extLst>
          </p:nvPr>
        </p:nvGraphicFramePr>
        <p:xfrm>
          <a:off x="6581772" y="2016387"/>
          <a:ext cx="5430556" cy="3518139"/>
        </p:xfrm>
        <a:graphic>
          <a:graphicData uri="http://schemas.openxmlformats.org/drawingml/2006/table">
            <a:tbl>
              <a:tblPr/>
              <a:tblGrid>
                <a:gridCol w="962028">
                  <a:extLst>
                    <a:ext uri="{9D8B030D-6E8A-4147-A177-3AD203B41FA5}">
                      <a16:colId xmlns:a16="http://schemas.microsoft.com/office/drawing/2014/main" val="3586984260"/>
                    </a:ext>
                  </a:extLst>
                </a:gridCol>
                <a:gridCol w="942975">
                  <a:extLst>
                    <a:ext uri="{9D8B030D-6E8A-4147-A177-3AD203B41FA5}">
                      <a16:colId xmlns:a16="http://schemas.microsoft.com/office/drawing/2014/main" val="16098740"/>
                    </a:ext>
                  </a:extLst>
                </a:gridCol>
                <a:gridCol w="878606">
                  <a:extLst>
                    <a:ext uri="{9D8B030D-6E8A-4147-A177-3AD203B41FA5}">
                      <a16:colId xmlns:a16="http://schemas.microsoft.com/office/drawing/2014/main" val="552970678"/>
                    </a:ext>
                  </a:extLst>
                </a:gridCol>
                <a:gridCol w="1116531">
                  <a:extLst>
                    <a:ext uri="{9D8B030D-6E8A-4147-A177-3AD203B41FA5}">
                      <a16:colId xmlns:a16="http://schemas.microsoft.com/office/drawing/2014/main" val="2417510695"/>
                    </a:ext>
                  </a:extLst>
                </a:gridCol>
                <a:gridCol w="731520">
                  <a:extLst>
                    <a:ext uri="{9D8B030D-6E8A-4147-A177-3AD203B41FA5}">
                      <a16:colId xmlns:a16="http://schemas.microsoft.com/office/drawing/2014/main" val="2601472600"/>
                    </a:ext>
                  </a:extLst>
                </a:gridCol>
                <a:gridCol w="798896">
                  <a:extLst>
                    <a:ext uri="{9D8B030D-6E8A-4147-A177-3AD203B41FA5}">
                      <a16:colId xmlns:a16="http://schemas.microsoft.com/office/drawing/2014/main" val="3196250826"/>
                    </a:ext>
                  </a:extLst>
                </a:gridCol>
              </a:tblGrid>
              <a:tr h="263966">
                <a:tc gridSpan="6">
                  <a:txBody>
                    <a:bodyPr/>
                    <a:lstStyle/>
                    <a:p>
                      <a:pPr algn="ctr" fontAlgn="t">
                        <a:buNone/>
                      </a:pPr>
                      <a:r>
                        <a:rPr lang="en-IE" sz="1100" b="1" i="0" u="none" strike="noStrike">
                          <a:solidFill>
                            <a:schemeClr val="bg1"/>
                          </a:solidFill>
                          <a:effectLst/>
                          <a:latin typeface="Barlow" panose="00000500000000000000" pitchFamily="2" charset="0"/>
                        </a:rPr>
                        <a:t>Segments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798047678"/>
                  </a:ext>
                </a:extLst>
              </a:tr>
              <a:tr h="539849">
                <a:tc>
                  <a:txBody>
                    <a:bodyPr/>
                    <a:lstStyle/>
                    <a:p>
                      <a:pPr algn="ctr" fontAlgn="t">
                        <a:buNone/>
                      </a:pPr>
                      <a:r>
                        <a:rPr lang="en-IE" sz="1100" b="1" i="0" u="none" strike="noStrike">
                          <a:solidFill>
                            <a:schemeClr val="bg1"/>
                          </a:solidFill>
                          <a:effectLst/>
                          <a:latin typeface="Barlow" panose="00000500000000000000" pitchFamily="2" charset="0"/>
                        </a:rPr>
                        <a:t>Multilateralists</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t">
                        <a:buNone/>
                      </a:pPr>
                      <a:r>
                        <a:rPr lang="en-IE" sz="1100" b="1" i="0" u="none" strike="noStrike">
                          <a:solidFill>
                            <a:schemeClr val="bg1"/>
                          </a:solidFill>
                          <a:effectLst/>
                          <a:latin typeface="Barlow" panose="00000500000000000000" pitchFamily="2" charset="0"/>
                        </a:rPr>
                        <a:t>Community Champions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t">
                        <a:buNone/>
                      </a:pPr>
                      <a:r>
                        <a:rPr lang="en-IE" sz="1100" b="1" i="0" u="none" strike="noStrike">
                          <a:solidFill>
                            <a:schemeClr val="bg1"/>
                          </a:solidFill>
                          <a:effectLst/>
                          <a:latin typeface="Barlow" panose="00000500000000000000" pitchFamily="2" charset="0"/>
                        </a:rPr>
                        <a:t>Disengaged</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t">
                        <a:buNone/>
                      </a:pPr>
                      <a:r>
                        <a:rPr lang="en-IE" sz="1100" b="1" i="0" u="none" strike="noStrike">
                          <a:solidFill>
                            <a:schemeClr val="bg1"/>
                          </a:solidFill>
                          <a:effectLst/>
                          <a:latin typeface="Barlow" panose="00000500000000000000" pitchFamily="2" charset="0"/>
                        </a:rPr>
                        <a:t>Empathisers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t">
                        <a:buNone/>
                      </a:pPr>
                      <a:r>
                        <a:rPr lang="en-IE" sz="1100" b="1" i="0" u="none" strike="noStrike">
                          <a:solidFill>
                            <a:schemeClr val="bg1"/>
                          </a:solidFill>
                          <a:effectLst/>
                          <a:latin typeface="Barlow" panose="00000500000000000000" pitchFamily="2" charset="0"/>
                        </a:rPr>
                        <a:t>Global Citizens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t">
                        <a:buNone/>
                      </a:pPr>
                      <a:r>
                        <a:rPr lang="en-IE" sz="1100" b="1" i="0" u="none" strike="noStrike">
                          <a:solidFill>
                            <a:schemeClr val="bg1"/>
                          </a:solidFill>
                          <a:effectLst/>
                          <a:latin typeface="Barlow" panose="00000500000000000000" pitchFamily="2" charset="0"/>
                        </a:rPr>
                        <a:t>Pragmatists</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577496612"/>
                  </a:ext>
                </a:extLst>
              </a:tr>
              <a:tr h="242436">
                <a:tc>
                  <a:txBody>
                    <a:bodyPr/>
                    <a:lstStyle/>
                    <a:p>
                      <a:pPr algn="ctr" fontAlgn="t">
                        <a:buNone/>
                      </a:pPr>
                      <a:r>
                        <a:rPr lang="en-IE" sz="1100" b="1" i="1" u="none" strike="noStrike">
                          <a:solidFill>
                            <a:srgbClr val="000000"/>
                          </a:solidFill>
                          <a:effectLst/>
                          <a:latin typeface="Barlow" panose="00000500000000000000" pitchFamily="2" charset="0"/>
                        </a:rPr>
                        <a:t>396</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169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355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552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321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254</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5133071"/>
                  </a:ext>
                </a:extLst>
              </a:tr>
              <a:tr h="242436">
                <a:tc>
                  <a:txBody>
                    <a:bodyPr/>
                    <a:lstStyle/>
                    <a:p>
                      <a:pPr algn="ctr" fontAlgn="t">
                        <a:buNone/>
                      </a:pPr>
                      <a:r>
                        <a:rPr lang="en-IE" sz="1100" b="0" i="0" u="none" strike="noStrike">
                          <a:solidFill>
                            <a:srgbClr val="000000"/>
                          </a:solidFill>
                          <a:effectLst/>
                          <a:latin typeface="Barlow"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6932512"/>
                  </a:ext>
                </a:extLst>
              </a:tr>
              <a:tr h="432454">
                <a:tc>
                  <a:txBody>
                    <a:bodyPr/>
                    <a:lstStyle/>
                    <a:p>
                      <a:pPr algn="ctr" fontAlgn="t">
                        <a:buNone/>
                      </a:pPr>
                      <a:r>
                        <a:rPr lang="en-IE" sz="1100" b="0" i="0" u="none" strike="noStrike">
                          <a:solidFill>
                            <a:srgbClr val="000000"/>
                          </a:solidFill>
                          <a:effectLst/>
                          <a:latin typeface="Barlow" panose="00000500000000000000" pitchFamily="2" charset="0"/>
                        </a:rPr>
                        <a:t>59</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59</a:t>
                      </a:r>
                    </a:p>
                  </a:txBody>
                  <a:tcPr marL="9525" marR="9525" marT="9525"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51</a:t>
                      </a:r>
                    </a:p>
                  </a:txBody>
                  <a:tcPr marL="9525" marR="9525" marT="9525"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54</a:t>
                      </a:r>
                    </a:p>
                  </a:txBody>
                  <a:tcPr marL="9525" marR="9525" marT="9525"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47</a:t>
                      </a:r>
                    </a:p>
                  </a:txBody>
                  <a:tcPr marL="9525" marR="9525" marT="9525"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81</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807035150"/>
                  </a:ext>
                </a:extLst>
              </a:tr>
              <a:tr h="432454">
                <a:tc>
                  <a:txBody>
                    <a:bodyPr/>
                    <a:lstStyle/>
                    <a:p>
                      <a:pPr algn="ctr" fontAlgn="t">
                        <a:buNone/>
                      </a:pPr>
                      <a:r>
                        <a:rPr lang="en-IE" sz="1100" b="0" i="0" u="none" strike="noStrike">
                          <a:solidFill>
                            <a:srgbClr val="000000"/>
                          </a:solidFill>
                          <a:effectLst/>
                          <a:latin typeface="Barlow" panose="00000500000000000000" pitchFamily="2" charset="0"/>
                        </a:rPr>
                        <a:t>48</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62</a:t>
                      </a:r>
                    </a:p>
                  </a:txBody>
                  <a:tcPr marL="9525" marR="9525" marT="9525"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35</a:t>
                      </a:r>
                    </a:p>
                  </a:txBody>
                  <a:tcPr marL="9525" marR="9525" marT="9525"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37</a:t>
                      </a:r>
                    </a:p>
                  </a:txBody>
                  <a:tcPr marL="9525" marR="9525" marT="9525"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47</a:t>
                      </a:r>
                    </a:p>
                  </a:txBody>
                  <a:tcPr marL="9525" marR="9525" marT="9525"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64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1360720641"/>
                  </a:ext>
                </a:extLst>
              </a:tr>
              <a:tr h="432454">
                <a:tc>
                  <a:txBody>
                    <a:bodyPr/>
                    <a:lstStyle/>
                    <a:p>
                      <a:pPr algn="ctr" fontAlgn="t">
                        <a:buNone/>
                      </a:pPr>
                      <a:r>
                        <a:rPr lang="en-IE" sz="1100" b="0" i="0" u="none" strike="noStrike">
                          <a:solidFill>
                            <a:srgbClr val="000000"/>
                          </a:solidFill>
                          <a:effectLst/>
                          <a:latin typeface="Barlow" panose="00000500000000000000" pitchFamily="2" charset="0"/>
                        </a:rPr>
                        <a:t>44</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41</a:t>
                      </a:r>
                    </a:p>
                  </a:txBody>
                  <a:tcPr marL="9525" marR="9525" marT="9525"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45</a:t>
                      </a:r>
                    </a:p>
                  </a:txBody>
                  <a:tcPr marL="9525" marR="9525" marT="9525"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55</a:t>
                      </a:r>
                    </a:p>
                  </a:txBody>
                  <a:tcPr marL="9525" marR="9525" marT="9525"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51</a:t>
                      </a:r>
                    </a:p>
                  </a:txBody>
                  <a:tcPr marL="9525" marR="9525" marT="9525"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837616683"/>
                  </a:ext>
                </a:extLst>
              </a:tr>
              <a:tr h="432454">
                <a:tc>
                  <a:txBody>
                    <a:bodyPr/>
                    <a:lstStyle/>
                    <a:p>
                      <a:pPr algn="ctr" fontAlgn="t">
                        <a:buNone/>
                      </a:pPr>
                      <a:r>
                        <a:rPr lang="en-IE" sz="1100" b="0" i="0" u="none" strike="noStrike">
                          <a:solidFill>
                            <a:srgbClr val="000000"/>
                          </a:solidFill>
                          <a:effectLst/>
                          <a:latin typeface="Barlow" panose="00000500000000000000" pitchFamily="2" charset="0"/>
                        </a:rPr>
                        <a:t>43</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48</a:t>
                      </a:r>
                    </a:p>
                  </a:txBody>
                  <a:tcPr marL="9525" marR="9525" marT="9525"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32</a:t>
                      </a:r>
                    </a:p>
                  </a:txBody>
                  <a:tcPr marL="9525" marR="9525" marT="9525"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41</a:t>
                      </a:r>
                    </a:p>
                  </a:txBody>
                  <a:tcPr marL="9525" marR="9525" marT="9525"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35</a:t>
                      </a:r>
                    </a:p>
                  </a:txBody>
                  <a:tcPr marL="9525" marR="9525" marT="9525"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63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4053439444"/>
                  </a:ext>
                </a:extLst>
              </a:tr>
              <a:tr h="499636">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8</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B3B5"/>
                    </a:solidFill>
                  </a:tcPr>
                </a:tc>
                <a:extLst>
                  <a:ext uri="{0D108BD9-81ED-4DB2-BD59-A6C34878D82A}">
                    <a16:rowId xmlns:a16="http://schemas.microsoft.com/office/drawing/2014/main" val="953473050"/>
                  </a:ext>
                </a:extLst>
              </a:tr>
            </a:tbl>
          </a:graphicData>
        </a:graphic>
      </p:graphicFrame>
    </p:spTree>
    <p:extLst>
      <p:ext uri="{BB962C8B-B14F-4D97-AF65-F5344CB8AC3E}">
        <p14:creationId xmlns:p14="http://schemas.microsoft.com/office/powerpoint/2010/main" val="4219673795"/>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3026625" y="490705"/>
            <a:ext cx="11285432" cy="715669"/>
          </a:xfrm>
        </p:spPr>
        <p:txBody>
          <a:bodyPr lIns="91440" tIns="45720" rIns="91440" bIns="45720" anchor="t">
            <a:normAutofit/>
          </a:bodyPr>
          <a:lstStyle/>
          <a:p>
            <a:r>
              <a:rPr lang="en-IE"/>
              <a:t>Most influential in bringing about social change</a:t>
            </a:r>
            <a:endParaRPr lang="en-IE">
              <a:solidFill>
                <a:schemeClr val="tx2"/>
              </a:solidFill>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69247" y="6110268"/>
            <a:ext cx="9341700" cy="348813"/>
          </a:xfrm>
        </p:spPr>
        <p:txBody>
          <a:bodyPr lIns="91440" tIns="45720" rIns="91440" bIns="45720" anchor="t">
            <a:noAutofit/>
          </a:bodyPr>
          <a:lstStyle/>
          <a:p>
            <a:pPr marL="357188" indent="-357188">
              <a:lnSpc>
                <a:spcPct val="100000"/>
              </a:lnSpc>
            </a:pPr>
            <a:r>
              <a:rPr lang="en-US" sz="900">
                <a:latin typeface="Barlow" panose="00000500000000000000" pitchFamily="2" charset="0"/>
                <a:cs typeface="Arial" panose="020B0604020202020204" pitchFamily="34" charset="0"/>
              </a:rPr>
              <a:t>Base: All Adults aged 18+ years- 2,047 (2,002 Aug ’25)  </a:t>
            </a:r>
          </a:p>
          <a:p>
            <a:pPr marL="357188" indent="-357188">
              <a:lnSpc>
                <a:spcPct val="100000"/>
              </a:lnSpc>
            </a:pPr>
            <a:r>
              <a:rPr lang="en-US" sz="900">
                <a:latin typeface="Barlow" panose="00000500000000000000" pitchFamily="2" charset="0"/>
              </a:rPr>
              <a:t>Q.26  Which of the following do you feel is most influential in bringing about social change ?</a:t>
            </a:r>
            <a:endParaRPr lang="en-IE" sz="900">
              <a:latin typeface="Barlow" panose="00000500000000000000" pitchFamily="2" charset="0"/>
            </a:endParaRPr>
          </a:p>
        </p:txBody>
      </p:sp>
      <p:graphicFrame>
        <p:nvGraphicFramePr>
          <p:cNvPr id="6" name="Chart 8">
            <a:extLst>
              <a:ext uri="{FF2B5EF4-FFF2-40B4-BE49-F238E27FC236}">
                <a16:creationId xmlns:a16="http://schemas.microsoft.com/office/drawing/2014/main" id="{5D047CBB-54A1-C46E-18D1-E4F6AE2B3B37}"/>
              </a:ext>
            </a:extLst>
          </p:cNvPr>
          <p:cNvGraphicFramePr/>
          <p:nvPr>
            <p:custDataLst>
              <p:tags r:id="rId1"/>
            </p:custDataLst>
            <p:extLst>
              <p:ext uri="{D42A27DB-BD31-4B8C-83A1-F6EECF244321}">
                <p14:modId xmlns:p14="http://schemas.microsoft.com/office/powerpoint/2010/main" val="1812885675"/>
              </p:ext>
            </p:extLst>
          </p:nvPr>
        </p:nvGraphicFramePr>
        <p:xfrm>
          <a:off x="2731003" y="1203744"/>
          <a:ext cx="8958686" cy="4814738"/>
        </p:xfrm>
        <a:graphic>
          <a:graphicData uri="http://schemas.openxmlformats.org/drawingml/2006/chart">
            <c:chart xmlns:c="http://schemas.openxmlformats.org/drawingml/2006/chart" xmlns:r="http://schemas.openxmlformats.org/officeDocument/2006/relationships" r:id="rId4"/>
          </a:graphicData>
        </a:graphic>
      </p:graphicFrame>
      <p:sp>
        <p:nvSpPr>
          <p:cNvPr id="4" name="Placeholder 1">
            <a:extLst>
              <a:ext uri="{FF2B5EF4-FFF2-40B4-BE49-F238E27FC236}">
                <a16:creationId xmlns:a16="http://schemas.microsoft.com/office/drawing/2014/main" id="{1E21CECF-ACD3-0B62-110B-DA995313DC94}"/>
              </a:ext>
            </a:extLst>
          </p:cNvPr>
          <p:cNvSpPr/>
          <p:nvPr/>
        </p:nvSpPr>
        <p:spPr>
          <a:xfrm rot="5400000">
            <a:off x="-1384515" y="1527297"/>
            <a:ext cx="5654411" cy="2576624"/>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ctr"/>
          <a:lstStyle/>
          <a:p>
            <a:pPr>
              <a:spcBef>
                <a:spcPts val="500"/>
              </a:spcBef>
              <a:spcAft>
                <a:spcPts val="500"/>
              </a:spcAft>
            </a:pPr>
            <a:endParaRPr lang="en-IE" sz="1600">
              <a:solidFill>
                <a:schemeClr val="bg1"/>
              </a:solidFill>
            </a:endParaRPr>
          </a:p>
          <a:p>
            <a:pPr>
              <a:spcBef>
                <a:spcPts val="500"/>
              </a:spcBef>
              <a:spcAft>
                <a:spcPts val="500"/>
              </a:spcAft>
            </a:pPr>
            <a:r>
              <a:rPr lang="en-IE" sz="1600">
                <a:solidFill>
                  <a:schemeClr val="bg1"/>
                </a:solidFill>
              </a:rPr>
              <a:t>Government policy and news, current affairs programmes, and social media remain most influential, with no significant movements except in the case of schools / colleges / universities (+4%pts in mentions). </a:t>
            </a:r>
          </a:p>
        </p:txBody>
      </p:sp>
      <p:graphicFrame>
        <p:nvGraphicFramePr>
          <p:cNvPr id="3" name="Table 2">
            <a:extLst>
              <a:ext uri="{FF2B5EF4-FFF2-40B4-BE49-F238E27FC236}">
                <a16:creationId xmlns:a16="http://schemas.microsoft.com/office/drawing/2014/main" id="{6954D8F8-B954-40D9-0B41-2F92F1F56B87}"/>
              </a:ext>
            </a:extLst>
          </p:cNvPr>
          <p:cNvGraphicFramePr>
            <a:graphicFrameLocks noGrp="1"/>
          </p:cNvGraphicFramePr>
          <p:nvPr>
            <p:extLst>
              <p:ext uri="{D42A27DB-BD31-4B8C-83A1-F6EECF244321}">
                <p14:modId xmlns:p14="http://schemas.microsoft.com/office/powerpoint/2010/main" val="3535112102"/>
              </p:ext>
            </p:extLst>
          </p:nvPr>
        </p:nvGraphicFramePr>
        <p:xfrm>
          <a:off x="9460997" y="1298160"/>
          <a:ext cx="2561304" cy="4628536"/>
        </p:xfrm>
        <a:graphic>
          <a:graphicData uri="http://schemas.openxmlformats.org/drawingml/2006/table">
            <a:tbl>
              <a:tblPr bandRow="1">
                <a:tableStyleId>{2A488322-F2BA-4B5B-9748-0D474271808F}</a:tableStyleId>
              </a:tblPr>
              <a:tblGrid>
                <a:gridCol w="640326">
                  <a:extLst>
                    <a:ext uri="{9D8B030D-6E8A-4147-A177-3AD203B41FA5}">
                      <a16:colId xmlns:a16="http://schemas.microsoft.com/office/drawing/2014/main" val="916932659"/>
                    </a:ext>
                  </a:extLst>
                </a:gridCol>
                <a:gridCol w="505208">
                  <a:extLst>
                    <a:ext uri="{9D8B030D-6E8A-4147-A177-3AD203B41FA5}">
                      <a16:colId xmlns:a16="http://schemas.microsoft.com/office/drawing/2014/main" val="2883261705"/>
                    </a:ext>
                  </a:extLst>
                </a:gridCol>
                <a:gridCol w="775444">
                  <a:extLst>
                    <a:ext uri="{9D8B030D-6E8A-4147-A177-3AD203B41FA5}">
                      <a16:colId xmlns:a16="http://schemas.microsoft.com/office/drawing/2014/main" val="3412085339"/>
                    </a:ext>
                  </a:extLst>
                </a:gridCol>
                <a:gridCol w="640326">
                  <a:extLst>
                    <a:ext uri="{9D8B030D-6E8A-4147-A177-3AD203B41FA5}">
                      <a16:colId xmlns:a16="http://schemas.microsoft.com/office/drawing/2014/main" val="3944846852"/>
                    </a:ext>
                  </a:extLst>
                </a:gridCol>
              </a:tblGrid>
              <a:tr h="236550">
                <a:tc gridSpan="4">
                  <a:txBody>
                    <a:bodyPr/>
                    <a:lstStyle/>
                    <a:p>
                      <a:pPr algn="ctr" fontAlgn="t"/>
                      <a:r>
                        <a:rPr lang="en-GB" sz="1100" b="1" i="0" u="none" strike="noStrike">
                          <a:solidFill>
                            <a:srgbClr val="000000"/>
                          </a:solidFill>
                          <a:effectLst/>
                          <a:latin typeface="Barlow" panose="00000500000000000000" pitchFamily="2" charset="0"/>
                          <a:cs typeface="Arial" panose="020B0604020202020204" pitchFamily="34" charset="0"/>
                        </a:rPr>
                        <a:t>Aug</a:t>
                      </a:r>
                      <a:r>
                        <a:rPr lang="en-IE" sz="1100" b="1" i="0" u="none" strike="noStrike">
                          <a:solidFill>
                            <a:srgbClr val="000000"/>
                          </a:solidFill>
                          <a:effectLst/>
                          <a:latin typeface="Barlow" panose="00000500000000000000" pitchFamily="2" charset="0"/>
                          <a:cs typeface="Arial" panose="020B0604020202020204" pitchFamily="34" charset="0"/>
                        </a:rPr>
                        <a:t> 2025</a:t>
                      </a:r>
                    </a:p>
                  </a:txBody>
                  <a:tcPr marL="6767" marR="6767" marT="6767" marB="0"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IE"/>
                    </a:p>
                  </a:txBody>
                  <a:tcPr/>
                </a:tc>
                <a:tc hMerge="1">
                  <a:txBody>
                    <a:bodyPr/>
                    <a:lstStyle/>
                    <a:p>
                      <a:pPr algn="ctr" fontAlgn="t"/>
                      <a:r>
                        <a:rPr lang="en-IE" sz="1100" b="0" i="0" u="none" strike="noStrike">
                          <a:solidFill>
                            <a:srgbClr val="000000"/>
                          </a:solidFill>
                          <a:effectLst/>
                          <a:latin typeface="+mn-lt"/>
                        </a:rPr>
                        <a:t>Feb 2021</a:t>
                      </a:r>
                    </a:p>
                  </a:txBody>
                  <a:tcPr marL="6767" marR="6767" marT="6767" marB="0" anchor="ctr">
                    <a:lnB w="28575"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fontAlgn="t"/>
                      <a:endParaRPr lang="en-IE" sz="1100" b="0" i="0" u="none" strike="noStrike">
                        <a:solidFill>
                          <a:srgbClr val="000000"/>
                        </a:solidFill>
                        <a:effectLst/>
                        <a:latin typeface="+mn-lt"/>
                      </a:endParaRPr>
                    </a:p>
                  </a:txBody>
                  <a:tcPr marL="6767" marR="6767" marT="6767" marB="0" anchor="ctr">
                    <a:lnB w="28575"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35916565"/>
                  </a:ext>
                </a:extLst>
              </a:tr>
              <a:tr h="348178">
                <a:tc>
                  <a:txBody>
                    <a:bodyPr/>
                    <a:lstStyle/>
                    <a:p>
                      <a:pPr algn="ctr" fontAlgn="t"/>
                      <a:r>
                        <a:rPr lang="en-IE" sz="1100" b="0" u="none" strike="noStrike">
                          <a:solidFill>
                            <a:srgbClr val="000000"/>
                          </a:solidFill>
                          <a:effectLst/>
                          <a:latin typeface="Barlow" panose="00000500000000000000" pitchFamily="2" charset="0"/>
                          <a:cs typeface="Arial" panose="020B0604020202020204" pitchFamily="34" charset="0"/>
                        </a:rPr>
                        <a:t>Most influential</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6767" marR="6767" marT="6767" marB="0" anchor="ctr">
                    <a:lnL w="12700" cap="flat" cmpd="sng" algn="ctr">
                      <a:solidFill>
                        <a:schemeClr val="tx1">
                          <a:lumMod val="85000"/>
                          <a:lumOff val="15000"/>
                        </a:schemeClr>
                      </a:solidFill>
                      <a:prstDash val="solid"/>
                      <a:round/>
                      <a:headEnd type="none" w="med" len="med"/>
                      <a:tailEnd type="none" w="med" len="med"/>
                    </a:lnL>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a:solidFill>
                            <a:srgbClr val="000000"/>
                          </a:solidFill>
                          <a:effectLst/>
                          <a:latin typeface="Barlow" panose="00000500000000000000" pitchFamily="2" charset="0"/>
                          <a:cs typeface="Arial" panose="020B0604020202020204" pitchFamily="34" charset="0"/>
                        </a:rPr>
                        <a:t>Change </a:t>
                      </a:r>
                      <a:r>
                        <a:rPr lang="en-IE" sz="1100" b="1" i="0" u="none" strike="noStrike">
                          <a:solidFill>
                            <a:srgbClr val="000000"/>
                          </a:solidFill>
                          <a:effectLst/>
                          <a:latin typeface="Barlow" panose="00000500000000000000" pitchFamily="2" charset="0"/>
                          <a:cs typeface="Arial" panose="020B0604020202020204" pitchFamily="34" charset="0"/>
                        </a:rPr>
                        <a:t>±</a:t>
                      </a:r>
                      <a:r>
                        <a:rPr lang="en-GB" sz="1100" b="1" i="0" u="none" strike="noStrike">
                          <a:solidFill>
                            <a:srgbClr val="000000"/>
                          </a:solidFill>
                          <a:effectLst/>
                          <a:latin typeface="Barlow" panose="00000500000000000000" pitchFamily="2" charset="0"/>
                          <a:cs typeface="Arial" panose="020B0604020202020204" pitchFamily="34" charset="0"/>
                        </a:rPr>
                        <a:t> </a:t>
                      </a:r>
                      <a:endParaRPr lang="en-IE" sz="1100" b="1" i="0" u="none" strike="noStrike">
                        <a:solidFill>
                          <a:srgbClr val="000000"/>
                        </a:solidFill>
                        <a:effectLst/>
                        <a:latin typeface="Barlow" panose="00000500000000000000" pitchFamily="2" charset="0"/>
                        <a:cs typeface="Arial" panose="020B0604020202020204" pitchFamily="34" charset="0"/>
                      </a:endParaRPr>
                    </a:p>
                  </a:txBody>
                  <a:tcPr marL="6767" marR="6767" marT="6767" marB="0" anchor="ctr">
                    <a:lnR w="12700" cap="flat" cmpd="sng" algn="ctr">
                      <a:solidFill>
                        <a:schemeClr val="tx1">
                          <a:lumMod val="85000"/>
                          <a:lumOff val="1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t"/>
                      <a:r>
                        <a:rPr lang="en-IE" sz="1100" b="0" u="none" strike="noStrike">
                          <a:solidFill>
                            <a:srgbClr val="000000"/>
                          </a:solidFill>
                          <a:effectLst/>
                          <a:latin typeface="Barlow" panose="00000500000000000000" pitchFamily="2" charset="0"/>
                          <a:cs typeface="Arial" panose="020B0604020202020204" pitchFamily="34" charset="0"/>
                        </a:rPr>
                        <a:t>Total</a:t>
                      </a:r>
                    </a:p>
                    <a:p>
                      <a:pPr algn="ctr" fontAlgn="t"/>
                      <a:r>
                        <a:rPr lang="en-IE" sz="1100" b="0" i="0" u="none" strike="noStrike">
                          <a:solidFill>
                            <a:srgbClr val="000000"/>
                          </a:solidFill>
                          <a:effectLst/>
                          <a:latin typeface="Barlow" panose="00000500000000000000" pitchFamily="2" charset="0"/>
                          <a:cs typeface="Arial" panose="020B0604020202020204" pitchFamily="34" charset="0"/>
                        </a:rPr>
                        <a:t>Influential</a:t>
                      </a:r>
                    </a:p>
                  </a:txBody>
                  <a:tcPr marL="6767" marR="6767" marT="6767" marB="0" anchor="ctr">
                    <a:lnL w="12700" cap="flat" cmpd="sng" algn="ctr">
                      <a:solidFill>
                        <a:schemeClr val="tx1">
                          <a:lumMod val="85000"/>
                          <a:lumOff val="15000"/>
                        </a:schemeClr>
                      </a:solidFill>
                      <a:prstDash val="solid"/>
                      <a:round/>
                      <a:headEnd type="none" w="med" len="med"/>
                      <a:tailEnd type="none" w="med" len="med"/>
                    </a:lnL>
                    <a:lnT w="12700" cap="flat" cmpd="sng" algn="ctr">
                      <a:solidFill>
                        <a:schemeClr val="tx1">
                          <a:lumMod val="85000"/>
                          <a:lumOff val="1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t"/>
                      <a:r>
                        <a:rPr lang="en-IE" sz="1100" b="1" u="none" strike="noStrike">
                          <a:solidFill>
                            <a:srgbClr val="000000"/>
                          </a:solidFill>
                          <a:effectLst/>
                          <a:latin typeface="Barlow" panose="00000500000000000000" pitchFamily="2" charset="0"/>
                          <a:cs typeface="Arial" panose="020B0604020202020204" pitchFamily="34" charset="0"/>
                        </a:rPr>
                        <a:t>Change</a:t>
                      </a:r>
                    </a:p>
                    <a:p>
                      <a:pPr algn="ctr" fontAlgn="t"/>
                      <a:r>
                        <a:rPr lang="en-IE" sz="1100" b="1" i="0" u="none" strike="noStrike">
                          <a:solidFill>
                            <a:srgbClr val="000000"/>
                          </a:solidFill>
                          <a:effectLst/>
                          <a:latin typeface="Barlow" panose="00000500000000000000" pitchFamily="2" charset="0"/>
                          <a:cs typeface="Arial" panose="020B0604020202020204" pitchFamily="34" charset="0"/>
                        </a:rPr>
                        <a:t>±</a:t>
                      </a:r>
                    </a:p>
                  </a:txBody>
                  <a:tcPr marL="6767" marR="6767" marT="6767" marB="0" anchor="ctr">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1984618"/>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16</a:t>
                      </a:r>
                    </a:p>
                  </a:txBody>
                  <a:tcPr marL="9525" marR="9525" marT="9525" marB="0" anchor="ctr">
                    <a:lnL w="12700" cap="flat" cmpd="sng" algn="ctr">
                      <a:solidFill>
                        <a:schemeClr val="tx1">
                          <a:lumMod val="85000"/>
                          <a:lumOff val="1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a:t>
                      </a:r>
                    </a:p>
                  </a:txBody>
                  <a:tcPr marL="9525" marR="9525" marT="9525" marB="0" anchor="ctr">
                    <a:lnR w="12700" cap="flat" cmpd="sng" algn="ctr">
                      <a:solidFill>
                        <a:schemeClr val="tx1">
                          <a:lumMod val="85000"/>
                          <a:lumOff val="1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E7E7E8"/>
                    </a:solidFill>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42</a:t>
                      </a:r>
                    </a:p>
                  </a:txBody>
                  <a:tcPr marL="9525" marR="9525" marT="9525" marB="0" anchor="ctr">
                    <a:lnL w="12700" cap="flat" cmpd="sng" algn="ctr">
                      <a:solidFill>
                        <a:schemeClr val="tx1">
                          <a:lumMod val="85000"/>
                          <a:lumOff val="1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E7E7E8"/>
                    </a:solidFil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E7E7E8"/>
                    </a:solidFill>
                  </a:tcPr>
                </a:tc>
                <a:extLst>
                  <a:ext uri="{0D108BD9-81ED-4DB2-BD59-A6C34878D82A}">
                    <a16:rowId xmlns:a16="http://schemas.microsoft.com/office/drawing/2014/main" val="2404007505"/>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12</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34</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986089785"/>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16</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34</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172969852"/>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9</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30</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92287003"/>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9</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30</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solidFill>
                      <a:srgbClr val="E7E7E8"/>
                    </a:solidFill>
                  </a:tcPr>
                </a:tc>
                <a:extLst>
                  <a:ext uri="{0D108BD9-81ED-4DB2-BD59-A6C34878D82A}">
                    <a16:rowId xmlns:a16="http://schemas.microsoft.com/office/drawing/2014/main" val="1303404594"/>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7</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28</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2445532583"/>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9</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27</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32553885"/>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8</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27</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29732436"/>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5</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18</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+4</a:t>
                      </a:r>
                    </a:p>
                  </a:txBody>
                  <a:tcPr marL="9525" marR="9525" marT="9525" marB="0" anchor="ctr">
                    <a:lnR w="12700" cap="flat" cmpd="sng" algn="ctr">
                      <a:solidFill>
                        <a:schemeClr val="tx1">
                          <a:lumMod val="85000"/>
                          <a:lumOff val="15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982507535"/>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13</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301433932"/>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3</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11</a:t>
                      </a:r>
                    </a:p>
                  </a:txBody>
                  <a:tcPr marL="9525" marR="9525" marT="9525"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31119654"/>
                  </a:ext>
                </a:extLst>
              </a:tr>
              <a:tr h="336984">
                <a:tc>
                  <a:txBody>
                    <a:bodyPr/>
                    <a:lstStyle/>
                    <a:p>
                      <a:pPr algn="ctr" fontAlgn="t">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2</a:t>
                      </a:r>
                    </a:p>
                  </a:txBody>
                  <a:tcPr marL="9525" marR="9525" marT="9525" marB="0" anchor="ctr">
                    <a:lnL w="12700" cap="flat" cmpd="sng" algn="ctr">
                      <a:solidFill>
                        <a:schemeClr val="tx1">
                          <a:lumMod val="85000"/>
                          <a:lumOff val="15000"/>
                        </a:schemeClr>
                      </a:solidFill>
                      <a:prstDash val="solid"/>
                      <a:round/>
                      <a:headEnd type="none" w="med" len="med"/>
                      <a:tailEnd type="none" w="med" len="med"/>
                    </a:lnL>
                    <a:lnB w="12700" cap="flat" cmpd="sng" algn="ctr">
                      <a:solidFill>
                        <a:schemeClr val="tx1">
                          <a:lumMod val="85000"/>
                          <a:lumOff val="15000"/>
                        </a:schemeClr>
                      </a:solidFill>
                      <a:prstDash val="solid"/>
                      <a:round/>
                      <a:headEnd type="none" w="med" len="med"/>
                      <a:tailEnd type="none" w="med" len="med"/>
                    </a:lnB>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9525" marR="9525" marT="9525" marB="0" anchor="ctr">
                    <a:lnR w="12700" cap="flat" cmpd="sng" algn="ctr">
                      <a:solidFill>
                        <a:schemeClr val="tx1">
                          <a:lumMod val="85000"/>
                          <a:lumOff val="15000"/>
                        </a:schemeClr>
                      </a:solidFill>
                      <a:prstDash val="solid"/>
                      <a:round/>
                      <a:headEnd type="none" w="med" len="med"/>
                      <a:tailEnd type="none" w="med" len="med"/>
                    </a:lnR>
                    <a:lnB w="12700" cap="flat" cmpd="sng" algn="ctr">
                      <a:solidFill>
                        <a:schemeClr val="tx1">
                          <a:lumMod val="85000"/>
                          <a:lumOff val="15000"/>
                        </a:schemeClr>
                      </a:solidFill>
                      <a:prstDash val="solid"/>
                      <a:round/>
                      <a:headEnd type="none" w="med" len="med"/>
                      <a:tailEnd type="none" w="med" len="med"/>
                    </a:lnB>
                  </a:tcPr>
                </a:tc>
                <a:tc>
                  <a:txBody>
                    <a:bodyPr/>
                    <a:lstStyle/>
                    <a:p>
                      <a:pPr algn="ctr" fontAlgn="b">
                        <a:buNone/>
                      </a:pPr>
                      <a:r>
                        <a:rPr lang="en-IE" sz="1100" b="0" u="none" strike="noStrike" kern="1200">
                          <a:solidFill>
                            <a:srgbClr val="000000"/>
                          </a:solidFill>
                          <a:effectLst/>
                          <a:latin typeface="Barlow" panose="00000500000000000000" pitchFamily="2" charset="0"/>
                          <a:ea typeface="+mn-ea"/>
                          <a:cs typeface="Arial" panose="020B0604020202020204" pitchFamily="34" charset="0"/>
                        </a:rPr>
                        <a:t>6</a:t>
                      </a:r>
                    </a:p>
                  </a:txBody>
                  <a:tcPr marL="9525" marR="9525" marT="9525" marB="0" anchor="ctr">
                    <a:lnL w="12700" cap="flat" cmpd="sng" algn="ctr">
                      <a:solidFill>
                        <a:schemeClr val="tx1">
                          <a:lumMod val="85000"/>
                          <a:lumOff val="15000"/>
                        </a:schemeClr>
                      </a:solidFill>
                      <a:prstDash val="solid"/>
                      <a:round/>
                      <a:headEnd type="none" w="med" len="med"/>
                      <a:tailEnd type="none" w="med" len="med"/>
                    </a:lnL>
                    <a:lnB w="12700" cap="flat" cmpd="sng" algn="ctr">
                      <a:solidFill>
                        <a:schemeClr val="tx1">
                          <a:lumMod val="85000"/>
                          <a:lumOff val="15000"/>
                        </a:schemeClr>
                      </a:solidFill>
                      <a:prstDash val="solid"/>
                      <a:round/>
                      <a:headEnd type="none" w="med" len="med"/>
                      <a:tailEnd type="none" w="med" len="med"/>
                    </a:lnB>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9525" marR="9525" marT="9525" marB="0" anchor="ctr">
                    <a:lnR w="12700" cap="flat" cmpd="sng" algn="ctr">
                      <a:solidFill>
                        <a:schemeClr val="tx1">
                          <a:lumMod val="85000"/>
                          <a:lumOff val="15000"/>
                        </a:schemeClr>
                      </a:solidFill>
                      <a:prstDash val="solid"/>
                      <a:round/>
                      <a:headEnd type="none" w="med" len="med"/>
                      <a:tailEnd type="none" w="med" len="med"/>
                    </a:lnR>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4243462749"/>
                  </a:ext>
                </a:extLst>
              </a:tr>
            </a:tbl>
          </a:graphicData>
        </a:graphic>
      </p:graphicFrame>
    </p:spTree>
    <p:extLst>
      <p:ext uri="{BB962C8B-B14F-4D97-AF65-F5344CB8AC3E}">
        <p14:creationId xmlns:p14="http://schemas.microsoft.com/office/powerpoint/2010/main" val="3226740563"/>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p:txBody>
          <a:bodyPr lIns="91440" tIns="45720" rIns="91440" bIns="45720" anchor="t">
            <a:normAutofit fontScale="90000"/>
          </a:bodyPr>
          <a:lstStyle/>
          <a:p>
            <a:br>
              <a:rPr lang="en-IE"/>
            </a:br>
            <a:r>
              <a:rPr lang="en-IE"/>
              <a:t>Influential (any) in bringing about social change x Demographics</a:t>
            </a:r>
            <a:endParaRPr lang="en-IE">
              <a:solidFill>
                <a:schemeClr val="tx2"/>
              </a:solidFill>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50000" y="6096096"/>
            <a:ext cx="9341700" cy="333425"/>
          </a:xfrm>
        </p:spPr>
        <p:txBody>
          <a:bodyPr lIns="91440" tIns="45720" rIns="91440" bIns="45720" anchor="t">
            <a:noAutofit/>
          </a:bodyPr>
          <a:lstStyle/>
          <a:p>
            <a:pPr marL="357188" indent="-357188">
              <a:lnSpc>
                <a:spcPct val="100000"/>
              </a:lnSpc>
            </a:pPr>
            <a:r>
              <a:rPr kumimoji="0" lang="en-US" sz="900" b="0" i="0" u="none" strike="noStrike" kern="1200" cap="none" spc="0" normalizeH="0" baseline="0" noProof="0">
                <a:ln>
                  <a:noFill/>
                </a:ln>
                <a:effectLst/>
                <a:uLnTx/>
                <a:uFillTx/>
                <a:latin typeface="Barlow" panose="00000500000000000000" pitchFamily="2" charset="0"/>
                <a:cs typeface="Arial" panose="020B0604020202020204" pitchFamily="34" charset="0"/>
              </a:rPr>
              <a:t>Base: All adults aged 18+ years- 2,047</a:t>
            </a:r>
          </a:p>
          <a:p>
            <a:pPr marL="357188" indent="-357188">
              <a:lnSpc>
                <a:spcPct val="100000"/>
              </a:lnSpc>
              <a:spcBef>
                <a:spcPts val="0"/>
              </a:spcBef>
            </a:pPr>
            <a:r>
              <a:rPr lang="en-US" sz="900">
                <a:latin typeface="Barlow" panose="00000500000000000000" pitchFamily="2" charset="0"/>
              </a:rPr>
              <a:t>Q.26  Which of the following do you feel is most influential in bringing about social change ?</a:t>
            </a:r>
            <a:endParaRPr lang="en-IE" sz="900">
              <a:latin typeface="Barlow" panose="00000500000000000000" pitchFamily="2" charset="0"/>
            </a:endParaRPr>
          </a:p>
        </p:txBody>
      </p:sp>
      <p:grpSp>
        <p:nvGrpSpPr>
          <p:cNvPr id="8" name="Group 7">
            <a:extLst>
              <a:ext uri="{FF2B5EF4-FFF2-40B4-BE49-F238E27FC236}">
                <a16:creationId xmlns:a16="http://schemas.microsoft.com/office/drawing/2014/main" id="{7D4AA7F2-CF07-C63C-1FC3-D40CDA9AE94C}"/>
              </a:ext>
            </a:extLst>
          </p:cNvPr>
          <p:cNvGrpSpPr/>
          <p:nvPr/>
        </p:nvGrpSpPr>
        <p:grpSpPr>
          <a:xfrm>
            <a:off x="10002733" y="62241"/>
            <a:ext cx="2359232" cy="456557"/>
            <a:chOff x="9641528" y="618763"/>
            <a:chExt cx="2436173" cy="595502"/>
          </a:xfrm>
        </p:grpSpPr>
        <p:sp>
          <p:nvSpPr>
            <p:cNvPr id="9" name="Rectangle 8">
              <a:extLst>
                <a:ext uri="{FF2B5EF4-FFF2-40B4-BE49-F238E27FC236}">
                  <a16:creationId xmlns:a16="http://schemas.microsoft.com/office/drawing/2014/main" id="{89B50959-6D61-8CF1-7FD9-1F16A6A1AE90}"/>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0" name="TextBox 9">
              <a:extLst>
                <a:ext uri="{FF2B5EF4-FFF2-40B4-BE49-F238E27FC236}">
                  <a16:creationId xmlns:a16="http://schemas.microsoft.com/office/drawing/2014/main" id="{927FB962-E13B-4E54-4BA0-6EA07C027BEE}"/>
                </a:ext>
              </a:extLst>
            </p:cNvPr>
            <p:cNvSpPr txBox="1"/>
            <p:nvPr/>
          </p:nvSpPr>
          <p:spPr>
            <a:xfrm>
              <a:off x="10044711" y="618763"/>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1" name="Rectangle 10">
              <a:extLst>
                <a:ext uri="{FF2B5EF4-FFF2-40B4-BE49-F238E27FC236}">
                  <a16:creationId xmlns:a16="http://schemas.microsoft.com/office/drawing/2014/main" id="{0162DBDD-00F7-C85C-BAAC-49CC728908BA}"/>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2" name="TextBox 11">
              <a:extLst>
                <a:ext uri="{FF2B5EF4-FFF2-40B4-BE49-F238E27FC236}">
                  <a16:creationId xmlns:a16="http://schemas.microsoft.com/office/drawing/2014/main" id="{927D0BB8-C216-47D4-1E8C-BF6701AADE16}"/>
                </a:ext>
              </a:extLst>
            </p:cNvPr>
            <p:cNvSpPr txBox="1"/>
            <p:nvPr/>
          </p:nvSpPr>
          <p:spPr>
            <a:xfrm>
              <a:off x="10026209" y="893111"/>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sp>
        <p:nvSpPr>
          <p:cNvPr id="2" name="Text Placeholder 2">
            <a:extLst>
              <a:ext uri="{FF2B5EF4-FFF2-40B4-BE49-F238E27FC236}">
                <a16:creationId xmlns:a16="http://schemas.microsoft.com/office/drawing/2014/main" id="{3636C94B-E5F6-2601-72D8-22A5C6D0F1E4}"/>
              </a:ext>
            </a:extLst>
          </p:cNvPr>
          <p:cNvSpPr>
            <a:spLocks noGrp="1"/>
          </p:cNvSpPr>
          <p:nvPr>
            <p:ph type="body" sz="quarter" idx="15"/>
          </p:nvPr>
        </p:nvSpPr>
        <p:spPr>
          <a:xfrm>
            <a:off x="449999" y="937505"/>
            <a:ext cx="11135643" cy="608890"/>
          </a:xfrm>
        </p:spPr>
        <p:txBody>
          <a:bodyPr>
            <a:normAutofit/>
          </a:bodyPr>
          <a:lstStyle/>
          <a:p>
            <a:pPr marL="0" marR="0" lvl="0" indent="0" algn="l" defTabSz="914400" rtl="0" eaLnBrk="1" fontAlgn="auto" latinLnBrk="0" hangingPunct="1">
              <a:lnSpc>
                <a:spcPct val="100000"/>
              </a:lnSpc>
              <a:spcBef>
                <a:spcPts val="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Multi-pronged communications strategy is again </a:t>
            </a:r>
            <a:r>
              <a:rPr kumimoji="0" lang="en-US" sz="1400" i="0" u="none" strike="noStrike" kern="1200" cap="none" spc="0" normalizeH="0" baseline="0" noProof="0" err="1">
                <a:ln>
                  <a:noFill/>
                </a:ln>
                <a:effectLst/>
                <a:uLnTx/>
                <a:uFillTx/>
                <a:latin typeface="Barlow" panose="00000500000000000000" pitchFamily="2" charset="0"/>
                <a:ea typeface="+mn-ea"/>
                <a:cs typeface="Arial" panose="020B0604020202020204" pitchFamily="34" charset="0"/>
              </a:rPr>
              <a:t>emphasised</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 here with a mix of information sources being cited among </a:t>
            </a:r>
            <a:r>
              <a:rPr lang="en-US" sz="1400">
                <a:latin typeface="Barlow" panose="00000500000000000000" pitchFamily="2" charset="0"/>
                <a:cs typeface="Arial" panose="020B0604020202020204" pitchFamily="34" charset="0"/>
              </a:rPr>
              <a:t>key target segments. Once again, Disengaged demonstrate their more siloed information sourcing, with 1 in 3 mentioning individual citizens. </a:t>
            </a:r>
            <a:endPar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D01B775A-84C4-F505-F044-D949ABCE12E8}"/>
              </a:ext>
            </a:extLst>
          </p:cNvPr>
          <p:cNvGraphicFramePr>
            <a:graphicFrameLocks noGrp="1"/>
          </p:cNvGraphicFramePr>
          <p:nvPr>
            <p:extLst>
              <p:ext uri="{D42A27DB-BD31-4B8C-83A1-F6EECF244321}">
                <p14:modId xmlns:p14="http://schemas.microsoft.com/office/powerpoint/2010/main" val="2309991252"/>
              </p:ext>
            </p:extLst>
          </p:nvPr>
        </p:nvGraphicFramePr>
        <p:xfrm>
          <a:off x="1000124" y="1546395"/>
          <a:ext cx="10182225" cy="4442922"/>
        </p:xfrm>
        <a:graphic>
          <a:graphicData uri="http://schemas.openxmlformats.org/drawingml/2006/table">
            <a:tbl>
              <a:tblPr/>
              <a:tblGrid>
                <a:gridCol w="4113407">
                  <a:extLst>
                    <a:ext uri="{9D8B030D-6E8A-4147-A177-3AD203B41FA5}">
                      <a16:colId xmlns:a16="http://schemas.microsoft.com/office/drawing/2014/main" val="3455350197"/>
                    </a:ext>
                  </a:extLst>
                </a:gridCol>
                <a:gridCol w="837044">
                  <a:extLst>
                    <a:ext uri="{9D8B030D-6E8A-4147-A177-3AD203B41FA5}">
                      <a16:colId xmlns:a16="http://schemas.microsoft.com/office/drawing/2014/main" val="4130282687"/>
                    </a:ext>
                  </a:extLst>
                </a:gridCol>
                <a:gridCol w="1046554">
                  <a:extLst>
                    <a:ext uri="{9D8B030D-6E8A-4147-A177-3AD203B41FA5}">
                      <a16:colId xmlns:a16="http://schemas.microsoft.com/office/drawing/2014/main" val="3138207171"/>
                    </a:ext>
                  </a:extLst>
                </a:gridCol>
                <a:gridCol w="837044">
                  <a:extLst>
                    <a:ext uri="{9D8B030D-6E8A-4147-A177-3AD203B41FA5}">
                      <a16:colId xmlns:a16="http://schemas.microsoft.com/office/drawing/2014/main" val="2979594453"/>
                    </a:ext>
                  </a:extLst>
                </a:gridCol>
                <a:gridCol w="837044">
                  <a:extLst>
                    <a:ext uri="{9D8B030D-6E8A-4147-A177-3AD203B41FA5}">
                      <a16:colId xmlns:a16="http://schemas.microsoft.com/office/drawing/2014/main" val="211672726"/>
                    </a:ext>
                  </a:extLst>
                </a:gridCol>
                <a:gridCol w="837044">
                  <a:extLst>
                    <a:ext uri="{9D8B030D-6E8A-4147-A177-3AD203B41FA5}">
                      <a16:colId xmlns:a16="http://schemas.microsoft.com/office/drawing/2014/main" val="1518820829"/>
                    </a:ext>
                  </a:extLst>
                </a:gridCol>
                <a:gridCol w="837044">
                  <a:extLst>
                    <a:ext uri="{9D8B030D-6E8A-4147-A177-3AD203B41FA5}">
                      <a16:colId xmlns:a16="http://schemas.microsoft.com/office/drawing/2014/main" val="3874743793"/>
                    </a:ext>
                  </a:extLst>
                </a:gridCol>
                <a:gridCol w="837044">
                  <a:extLst>
                    <a:ext uri="{9D8B030D-6E8A-4147-A177-3AD203B41FA5}">
                      <a16:colId xmlns:a16="http://schemas.microsoft.com/office/drawing/2014/main" val="7380326"/>
                    </a:ext>
                  </a:extLst>
                </a:gridCol>
              </a:tblGrid>
              <a:tr h="310185">
                <a:tc rowSpan="2">
                  <a:txBody>
                    <a:bodyPr/>
                    <a:lstStyle/>
                    <a:p>
                      <a:pPr algn="ctr" rtl="0" fontAlgn="t">
                        <a:buNone/>
                      </a:pPr>
                      <a:r>
                        <a:rPr lang="en-IE" sz="1100" b="0" i="0" u="none" strike="noStrike">
                          <a:solidFill>
                            <a:srgbClr val="000000"/>
                          </a:solidFill>
                          <a:effectLst/>
                          <a:latin typeface="Barlow" panose="00000500000000000000" pitchFamily="2" charset="0"/>
                        </a:rPr>
                        <a:t> </a:t>
                      </a:r>
                    </a:p>
                  </a:txBody>
                  <a:tcPr marL="6337" marR="6337" marT="6337" marB="0">
                    <a:lnL>
                      <a:noFill/>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rowSpan="2">
                  <a:txBody>
                    <a:bodyPr/>
                    <a:lstStyle/>
                    <a:p>
                      <a:pPr algn="ctr" rtl="0" fontAlgn="ctr">
                        <a:buNone/>
                      </a:pPr>
                      <a:r>
                        <a:rPr lang="en-IE" sz="1100" b="1" i="0" u="none" strike="noStrike">
                          <a:solidFill>
                            <a:srgbClr val="FFFFFF"/>
                          </a:solidFill>
                          <a:effectLst/>
                          <a:latin typeface="Barlow" panose="00000500000000000000" pitchFamily="2" charset="0"/>
                        </a:rPr>
                        <a:t>Total</a:t>
                      </a:r>
                    </a:p>
                  </a:txBody>
                  <a:tcPr marL="6337" marR="6337" marT="63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gridSpan="6">
                  <a:txBody>
                    <a:bodyPr/>
                    <a:lstStyle/>
                    <a:p>
                      <a:pPr algn="ctr" rtl="0" fontAlgn="ctr">
                        <a:buNone/>
                      </a:pPr>
                      <a:r>
                        <a:rPr lang="en-IE" sz="1100" b="1" i="0" u="none" strike="noStrike">
                          <a:solidFill>
                            <a:srgbClr val="FFFFFF"/>
                          </a:solidFill>
                          <a:effectLst/>
                          <a:latin typeface="Barlow" panose="00000500000000000000" pitchFamily="2" charset="0"/>
                        </a:rPr>
                        <a:t>Segments</a:t>
                      </a:r>
                    </a:p>
                  </a:txBody>
                  <a:tcPr marL="6337" marR="6337" marT="6337"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103C50"/>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327013302"/>
                  </a:ext>
                </a:extLst>
              </a:tr>
              <a:tr h="659383">
                <a:tc vMerge="1">
                  <a:txBody>
                    <a:bodyPr/>
                    <a:lstStyle/>
                    <a:p>
                      <a:endParaRPr lang="en-IE"/>
                    </a:p>
                  </a:txBody>
                  <a:tcPr/>
                </a:tc>
                <a:tc vMerge="1">
                  <a:txBody>
                    <a:bodyPr/>
                    <a:lstStyle/>
                    <a:p>
                      <a:endParaRPr lang="en-IE"/>
                    </a:p>
                  </a:txBody>
                  <a:tcPr/>
                </a:tc>
                <a:tc>
                  <a:txBody>
                    <a:bodyPr/>
                    <a:lstStyle/>
                    <a:p>
                      <a:pPr algn="ctr" rtl="0" fontAlgn="ctr">
                        <a:buNone/>
                      </a:pPr>
                      <a:r>
                        <a:rPr lang="en-IE" sz="1100" b="1" i="0" u="none" strike="noStrike">
                          <a:solidFill>
                            <a:srgbClr val="FFFFFF"/>
                          </a:solidFill>
                          <a:effectLst/>
                          <a:latin typeface="Barlow" panose="00000500000000000000" pitchFamily="2" charset="0"/>
                        </a:rPr>
                        <a:t>Multilateralists</a:t>
                      </a:r>
                    </a:p>
                  </a:txBody>
                  <a:tcPr marL="6337" marR="6337" marT="63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Community Champions</a:t>
                      </a:r>
                    </a:p>
                  </a:txBody>
                  <a:tcPr marL="6337" marR="6337" marT="63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Disengaged</a:t>
                      </a:r>
                    </a:p>
                  </a:txBody>
                  <a:tcPr marL="6337" marR="6337" marT="63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Empathisers</a:t>
                      </a:r>
                    </a:p>
                  </a:txBody>
                  <a:tcPr marL="6337" marR="6337" marT="63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Global Citizens</a:t>
                      </a:r>
                    </a:p>
                  </a:txBody>
                  <a:tcPr marL="6337" marR="6337" marT="63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Pragmatists</a:t>
                      </a:r>
                    </a:p>
                  </a:txBody>
                  <a:tcPr marL="6337" marR="6337" marT="6337" marB="0" anchor="ctr">
                    <a:lnL w="12700" cap="flat" cmpd="sng" algn="ctr">
                      <a:solidFill>
                        <a:srgbClr val="FFFFFF"/>
                      </a:solidFill>
                      <a:prstDash val="solid"/>
                      <a:round/>
                      <a:headEnd type="none" w="med" len="med"/>
                      <a:tailEnd type="none" w="med" len="med"/>
                    </a:lnL>
                    <a:lnR>
                      <a:noFill/>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extLst>
                  <a:ext uri="{0D108BD9-81ED-4DB2-BD59-A6C34878D82A}">
                    <a16:rowId xmlns:a16="http://schemas.microsoft.com/office/drawing/2014/main" val="3043838786"/>
                  </a:ext>
                </a:extLst>
              </a:tr>
              <a:tr h="168375">
                <a:tc>
                  <a:txBody>
                    <a:bodyPr/>
                    <a:lstStyle/>
                    <a:p>
                      <a:pPr algn="l" fontAlgn="t">
                        <a:buNone/>
                      </a:pPr>
                      <a:r>
                        <a:rPr lang="en-IE" sz="1100" b="1" i="1" u="none" strike="noStrike">
                          <a:solidFill>
                            <a:srgbClr val="000000"/>
                          </a:solidFill>
                          <a:effectLst/>
                          <a:latin typeface="Barlow" panose="00000500000000000000" pitchFamily="2" charset="0"/>
                        </a:rPr>
                        <a:t>UNWTD</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2047</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396</a:t>
                      </a:r>
                    </a:p>
                  </a:txBody>
                  <a:tcPr marL="6337" marR="6337" marT="633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169</a:t>
                      </a:r>
                    </a:p>
                  </a:txBody>
                  <a:tcPr marL="6337" marR="6337" marT="633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355</a:t>
                      </a:r>
                    </a:p>
                  </a:txBody>
                  <a:tcPr marL="6337" marR="6337" marT="633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552</a:t>
                      </a:r>
                    </a:p>
                  </a:txBody>
                  <a:tcPr marL="6337" marR="6337" marT="633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321</a:t>
                      </a:r>
                    </a:p>
                  </a:txBody>
                  <a:tcPr marL="6337" marR="6337" marT="633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1" i="1" u="none" strike="noStrike">
                          <a:solidFill>
                            <a:srgbClr val="000000"/>
                          </a:solidFill>
                          <a:effectLst/>
                          <a:latin typeface="Barlow" panose="00000500000000000000" pitchFamily="2" charset="0"/>
                        </a:rPr>
                        <a:t>254</a:t>
                      </a:r>
                    </a:p>
                  </a:txBody>
                  <a:tcPr marL="6337" marR="6337" marT="6337"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517178"/>
                  </a:ext>
                </a:extLst>
              </a:tr>
              <a:tr h="168375">
                <a:tc>
                  <a:txBody>
                    <a:bodyPr/>
                    <a:lstStyle/>
                    <a:p>
                      <a:pPr algn="l" fontAlgn="t">
                        <a:buNone/>
                      </a:pPr>
                      <a:r>
                        <a:rPr lang="en-IE" sz="1100" b="0" i="0" u="none" strike="noStrike">
                          <a:solidFill>
                            <a:srgbClr val="000000"/>
                          </a:solidFill>
                          <a:effectLst/>
                          <a:latin typeface="Barlow" panose="00000500000000000000" pitchFamily="2" charset="0"/>
                        </a:rPr>
                        <a:t> </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6337" marR="6337" marT="633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6337" marR="6337" marT="6337"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6337" marR="6337" marT="6337"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6337" marR="6337" marT="6337"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6337" marR="6337" marT="6337"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a:t>
                      </a:r>
                    </a:p>
                  </a:txBody>
                  <a:tcPr marL="6337" marR="6337" marT="6337"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89708494"/>
                  </a:ext>
                </a:extLst>
              </a:tr>
              <a:tr h="260450">
                <a:tc>
                  <a:txBody>
                    <a:bodyPr/>
                    <a:lstStyle/>
                    <a:p>
                      <a:pPr algn="l" fontAlgn="t">
                        <a:buNone/>
                      </a:pPr>
                      <a:r>
                        <a:rPr lang="en-IE" sz="1100" b="0" i="0" u="none" strike="noStrike">
                          <a:solidFill>
                            <a:srgbClr val="000000"/>
                          </a:solidFill>
                          <a:effectLst/>
                          <a:latin typeface="Barlow" panose="00000500000000000000" pitchFamily="2" charset="0"/>
                        </a:rPr>
                        <a:t>Government policy</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43</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46</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45</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41</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6337" marR="6337" marT="6337"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40</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56</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383267893"/>
                  </a:ext>
                </a:extLst>
              </a:tr>
              <a:tr h="260450">
                <a:tc>
                  <a:txBody>
                    <a:bodyPr/>
                    <a:lstStyle/>
                    <a:p>
                      <a:pPr algn="l" fontAlgn="t">
                        <a:buNone/>
                      </a:pPr>
                      <a:r>
                        <a:rPr lang="en-GB" sz="1100" b="0" i="0" u="none" strike="noStrike">
                          <a:solidFill>
                            <a:srgbClr val="000000"/>
                          </a:solidFill>
                          <a:effectLst/>
                          <a:latin typeface="Barlow" panose="00000500000000000000" pitchFamily="2" charset="0"/>
                        </a:rPr>
                        <a:t>News and current affairs programmes/items</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34</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33</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6337" marR="6337" marT="6337"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46</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3095437621"/>
                  </a:ext>
                </a:extLst>
              </a:tr>
              <a:tr h="260450">
                <a:tc>
                  <a:txBody>
                    <a:bodyPr/>
                    <a:lstStyle/>
                    <a:p>
                      <a:pPr algn="l" fontAlgn="t">
                        <a:buNone/>
                      </a:pPr>
                      <a:r>
                        <a:rPr lang="en-IE" sz="1100" b="0" i="0" u="none" strike="noStrike">
                          <a:solidFill>
                            <a:srgbClr val="000000"/>
                          </a:solidFill>
                          <a:effectLst/>
                          <a:latin typeface="Barlow" panose="00000500000000000000" pitchFamily="2" charset="0"/>
                        </a:rPr>
                        <a:t>Social media (X (Twitter), Facebook, etc.)</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32</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37</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36</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18</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311329969"/>
                  </a:ext>
                </a:extLst>
              </a:tr>
              <a:tr h="260450">
                <a:tc>
                  <a:txBody>
                    <a:bodyPr/>
                    <a:lstStyle/>
                    <a:p>
                      <a:pPr algn="l" fontAlgn="t">
                        <a:buNone/>
                      </a:pPr>
                      <a:r>
                        <a:rPr lang="en-GB" sz="1100" b="0" i="0" u="none" strike="noStrike">
                          <a:solidFill>
                            <a:srgbClr val="000000"/>
                          </a:solidFill>
                          <a:effectLst/>
                          <a:latin typeface="Barlow" panose="00000500000000000000" pitchFamily="2" charset="0"/>
                        </a:rPr>
                        <a:t>Special interest groups/lobby groups/social campaigns</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28</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44</a:t>
                      </a:r>
                    </a:p>
                  </a:txBody>
                  <a:tcPr marL="6337" marR="6337" marT="6337"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27</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6337" marR="6337" marT="6337"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32</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38</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1530957713"/>
                  </a:ext>
                </a:extLst>
              </a:tr>
              <a:tr h="260450">
                <a:tc>
                  <a:txBody>
                    <a:bodyPr/>
                    <a:lstStyle/>
                    <a:p>
                      <a:pPr algn="l" fontAlgn="t">
                        <a:buNone/>
                      </a:pPr>
                      <a:r>
                        <a:rPr lang="en-IE" sz="1100" b="0" i="0" u="none" strike="noStrike">
                          <a:solidFill>
                            <a:srgbClr val="000000"/>
                          </a:solidFill>
                          <a:effectLst/>
                          <a:latin typeface="Barlow" panose="00000500000000000000" pitchFamily="2" charset="0"/>
                        </a:rPr>
                        <a:t>Political parties/organisations</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32</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27</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37</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260829641"/>
                  </a:ext>
                </a:extLst>
              </a:tr>
              <a:tr h="260450">
                <a:tc>
                  <a:txBody>
                    <a:bodyPr/>
                    <a:lstStyle/>
                    <a:p>
                      <a:pPr algn="l" fontAlgn="t">
                        <a:buNone/>
                      </a:pPr>
                      <a:r>
                        <a:rPr lang="en-IE" sz="1100" b="0" i="0" u="none" strike="noStrike">
                          <a:solidFill>
                            <a:srgbClr val="000000"/>
                          </a:solidFill>
                          <a:effectLst/>
                          <a:latin typeface="Barlow" panose="00000500000000000000" pitchFamily="2" charset="0"/>
                        </a:rPr>
                        <a:t>Local community groups/initiatives</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28</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21</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30</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31</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32</a:t>
                      </a:r>
                    </a:p>
                  </a:txBody>
                  <a:tcPr marL="6337" marR="6337" marT="6337"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28</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872027635"/>
                  </a:ext>
                </a:extLst>
              </a:tr>
              <a:tr h="260450">
                <a:tc>
                  <a:txBody>
                    <a:bodyPr/>
                    <a:lstStyle/>
                    <a:p>
                      <a:pPr algn="l" fontAlgn="t">
                        <a:buNone/>
                      </a:pPr>
                      <a:r>
                        <a:rPr lang="en-IE" sz="1100" b="0" i="0" u="none" strike="noStrike">
                          <a:solidFill>
                            <a:srgbClr val="000000"/>
                          </a:solidFill>
                          <a:effectLst/>
                          <a:latin typeface="Barlow" panose="00000500000000000000" pitchFamily="2" charset="0"/>
                        </a:rPr>
                        <a:t>Individual citizens</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25</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6337" marR="6337" marT="6337"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32</a:t>
                      </a:r>
                    </a:p>
                  </a:txBody>
                  <a:tcPr marL="6337" marR="6337" marT="6337" marB="0" anchor="ctr">
                    <a:lnL>
                      <a:noFill/>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24</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17</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2689449044"/>
                  </a:ext>
                </a:extLst>
              </a:tr>
              <a:tr h="260450">
                <a:tc>
                  <a:txBody>
                    <a:bodyPr/>
                    <a:lstStyle/>
                    <a:p>
                      <a:pPr algn="l" fontAlgn="t">
                        <a:buNone/>
                      </a:pPr>
                      <a:r>
                        <a:rPr lang="fr-FR" sz="1100" b="0" i="0" u="none" strike="noStrike">
                          <a:solidFill>
                            <a:srgbClr val="000000"/>
                          </a:solidFill>
                          <a:effectLst/>
                          <a:latin typeface="Barlow" panose="00000500000000000000" pitchFamily="2" charset="0"/>
                        </a:rPr>
                        <a:t>Global organisations (e.g. UN, WHO, EU, IMF, etc.)</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25</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31</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32CD32"/>
                    </a:solidFill>
                  </a:tcPr>
                </a:tc>
                <a:tc>
                  <a:txBody>
                    <a:bodyPr/>
                    <a:lstStyle/>
                    <a:p>
                      <a:pPr algn="ctr" fontAlgn="t">
                        <a:buNone/>
                      </a:pPr>
                      <a:r>
                        <a:rPr lang="en-IE" sz="1100" b="0" i="0" u="none" strike="noStrike">
                          <a:solidFill>
                            <a:srgbClr val="000000"/>
                          </a:solidFill>
                          <a:effectLst/>
                          <a:latin typeface="Barlow" panose="00000500000000000000" pitchFamily="2" charset="0"/>
                        </a:rPr>
                        <a:t>28</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6337" marR="6337" marT="6337" marB="0" anchor="ctr">
                    <a:lnL>
                      <a:noFill/>
                    </a:lnL>
                    <a:lnR>
                      <a:noFill/>
                    </a:lnR>
                    <a:lnT>
                      <a:noFill/>
                    </a:lnT>
                    <a:lnB>
                      <a:noFill/>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27</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056583497"/>
                  </a:ext>
                </a:extLst>
              </a:tr>
              <a:tr h="260450">
                <a:tc>
                  <a:txBody>
                    <a:bodyPr/>
                    <a:lstStyle/>
                    <a:p>
                      <a:pPr algn="l" fontAlgn="t">
                        <a:buNone/>
                      </a:pPr>
                      <a:r>
                        <a:rPr lang="en-IE" sz="1100" b="0" i="0" u="none" strike="noStrike">
                          <a:solidFill>
                            <a:srgbClr val="000000"/>
                          </a:solidFill>
                          <a:effectLst/>
                          <a:latin typeface="Barlow" panose="00000500000000000000" pitchFamily="2" charset="0"/>
                        </a:rPr>
                        <a:t>Schools/colleges/universities</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22</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20</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24</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23</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26</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2256920413"/>
                  </a:ext>
                </a:extLst>
              </a:tr>
              <a:tr h="260450">
                <a:tc>
                  <a:txBody>
                    <a:bodyPr/>
                    <a:lstStyle/>
                    <a:p>
                      <a:pPr algn="l" fontAlgn="t">
                        <a:buNone/>
                      </a:pPr>
                      <a:r>
                        <a:rPr lang="en-IE" sz="1100" b="0" i="0" u="none" strike="noStrike">
                          <a:solidFill>
                            <a:srgbClr val="000000"/>
                          </a:solidFill>
                          <a:effectLst/>
                          <a:latin typeface="Barlow" panose="00000500000000000000" pitchFamily="2" charset="0"/>
                        </a:rPr>
                        <a:t>Celebrities/influencers</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15</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17</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15</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2315915778"/>
                  </a:ext>
                </a:extLst>
              </a:tr>
              <a:tr h="260450">
                <a:tc>
                  <a:txBody>
                    <a:bodyPr/>
                    <a:lstStyle/>
                    <a:p>
                      <a:pPr algn="l" fontAlgn="t">
                        <a:buNone/>
                      </a:pPr>
                      <a:r>
                        <a:rPr lang="en-IE" sz="1100" b="0" i="0" u="none" strike="noStrike">
                          <a:solidFill>
                            <a:srgbClr val="000000"/>
                          </a:solidFill>
                          <a:effectLst/>
                          <a:latin typeface="Barlow" panose="00000500000000000000" pitchFamily="2" charset="0"/>
                        </a:rPr>
                        <a:t>Wealthy individuals/philanthropists</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6337" marR="6337" marT="633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11</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6337" marR="6337" marT="6337" marB="0" anchor="ctr">
                    <a:lnL>
                      <a:noFill/>
                    </a:lnL>
                    <a:lnR>
                      <a:noFill/>
                    </a:lnR>
                    <a:lnT>
                      <a:noFill/>
                    </a:lnT>
                    <a:lnB>
                      <a:noFill/>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9</a:t>
                      </a:r>
                    </a:p>
                  </a:txBody>
                  <a:tcPr marL="6337" marR="6337" marT="6337"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686285416"/>
                  </a:ext>
                </a:extLst>
              </a:tr>
              <a:tr h="260450">
                <a:tc>
                  <a:txBody>
                    <a:bodyPr/>
                    <a:lstStyle/>
                    <a:p>
                      <a:pPr algn="l" fontAlgn="t">
                        <a:buNone/>
                      </a:pPr>
                      <a:r>
                        <a:rPr lang="en-IE" sz="1100" b="0" i="0" u="none" strike="noStrike">
                          <a:solidFill>
                            <a:srgbClr val="000000"/>
                          </a:solidFill>
                          <a:effectLst/>
                          <a:latin typeface="Barlow" panose="00000500000000000000" pitchFamily="2" charset="0"/>
                        </a:rPr>
                        <a:t>Religious bodies/organisations</a:t>
                      </a:r>
                    </a:p>
                  </a:txBody>
                  <a:tcPr marL="6337" marR="6337" marT="633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7</a:t>
                      </a:r>
                    </a:p>
                  </a:txBody>
                  <a:tcPr marL="6337" marR="6337" marT="6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8</a:t>
                      </a:r>
                    </a:p>
                  </a:txBody>
                  <a:tcPr marL="6337" marR="6337" marT="6337"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7</a:t>
                      </a:r>
                    </a:p>
                  </a:txBody>
                  <a:tcPr marL="6337" marR="6337" marT="6337"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6</a:t>
                      </a:r>
                    </a:p>
                  </a:txBody>
                  <a:tcPr marL="6337" marR="6337" marT="6337"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8</a:t>
                      </a:r>
                    </a:p>
                  </a:txBody>
                  <a:tcPr marL="6337" marR="6337" marT="6337"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7</a:t>
                      </a:r>
                    </a:p>
                  </a:txBody>
                  <a:tcPr marL="6337" marR="6337" marT="6337"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a:t>
                      </a:r>
                    </a:p>
                  </a:txBody>
                  <a:tcPr marL="6337" marR="6337" marT="633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B3B5"/>
                    </a:solidFill>
                  </a:tcPr>
                </a:tc>
                <a:extLst>
                  <a:ext uri="{0D108BD9-81ED-4DB2-BD59-A6C34878D82A}">
                    <a16:rowId xmlns:a16="http://schemas.microsoft.com/office/drawing/2014/main" val="4266352264"/>
                  </a:ext>
                </a:extLst>
              </a:tr>
            </a:tbl>
          </a:graphicData>
        </a:graphic>
      </p:graphicFrame>
    </p:spTree>
    <p:extLst>
      <p:ext uri="{BB962C8B-B14F-4D97-AF65-F5344CB8AC3E}">
        <p14:creationId xmlns:p14="http://schemas.microsoft.com/office/powerpoint/2010/main" val="3722104927"/>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C0985DE-CE5B-2574-592E-AA1D039737B3}"/>
              </a:ext>
            </a:extLst>
          </p:cNvPr>
          <p:cNvGraphicFramePr>
            <a:graphicFrameLocks noGrp="1"/>
          </p:cNvGraphicFramePr>
          <p:nvPr>
            <p:extLst>
              <p:ext uri="{D42A27DB-BD31-4B8C-83A1-F6EECF244321}">
                <p14:modId xmlns:p14="http://schemas.microsoft.com/office/powerpoint/2010/main" val="1025281624"/>
              </p:ext>
            </p:extLst>
          </p:nvPr>
        </p:nvGraphicFramePr>
        <p:xfrm>
          <a:off x="10508553" y="1395777"/>
          <a:ext cx="1208006" cy="4494793"/>
        </p:xfrm>
        <a:graphic>
          <a:graphicData uri="http://schemas.openxmlformats.org/drawingml/2006/table">
            <a:tbl>
              <a:tblPr bandRow="1">
                <a:tableStyleId>{2A488322-F2BA-4B5B-9748-0D474271808F}</a:tableStyleId>
              </a:tblPr>
              <a:tblGrid>
                <a:gridCol w="675246">
                  <a:extLst>
                    <a:ext uri="{9D8B030D-6E8A-4147-A177-3AD203B41FA5}">
                      <a16:colId xmlns:a16="http://schemas.microsoft.com/office/drawing/2014/main" val="916932659"/>
                    </a:ext>
                  </a:extLst>
                </a:gridCol>
                <a:gridCol w="532760">
                  <a:extLst>
                    <a:ext uri="{9D8B030D-6E8A-4147-A177-3AD203B41FA5}">
                      <a16:colId xmlns:a16="http://schemas.microsoft.com/office/drawing/2014/main" val="2883261705"/>
                    </a:ext>
                  </a:extLst>
                </a:gridCol>
              </a:tblGrid>
              <a:tr h="201543">
                <a:tc gridSpan="2">
                  <a:txBody>
                    <a:bodyPr/>
                    <a:lstStyle/>
                    <a:p>
                      <a:pPr algn="ctr" fontAlgn="t"/>
                      <a:r>
                        <a:rPr lang="en-GB" sz="1100" b="1" i="0" u="none" strike="noStrike">
                          <a:solidFill>
                            <a:srgbClr val="000000"/>
                          </a:solidFill>
                          <a:effectLst/>
                          <a:latin typeface="Barlow" panose="00000500000000000000" pitchFamily="2" charset="0"/>
                          <a:cs typeface="Arial" panose="020B0604020202020204" pitchFamily="34" charset="0"/>
                        </a:rPr>
                        <a:t>Total</a:t>
                      </a:r>
                      <a:endParaRPr lang="en-IE" sz="1100" b="1" i="0" u="none" strike="noStrike">
                        <a:solidFill>
                          <a:srgbClr val="000000"/>
                        </a:solidFill>
                        <a:effectLst/>
                        <a:latin typeface="Barlow" panose="00000500000000000000" pitchFamily="2" charset="0"/>
                        <a:cs typeface="Arial" panose="020B0604020202020204" pitchFamily="34" charset="0"/>
                      </a:endParaRPr>
                    </a:p>
                  </a:txBody>
                  <a:tcPr marL="6767" marR="6767" marT="6767" marB="0"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IE"/>
                    </a:p>
                  </a:txBody>
                  <a:tcPr/>
                </a:tc>
                <a:extLst>
                  <a:ext uri="{0D108BD9-81ED-4DB2-BD59-A6C34878D82A}">
                    <a16:rowId xmlns:a16="http://schemas.microsoft.com/office/drawing/2014/main" val="135916565"/>
                  </a:ext>
                </a:extLst>
              </a:tr>
              <a:tr h="395266">
                <a:tc>
                  <a:txBody>
                    <a:bodyPr/>
                    <a:lstStyle/>
                    <a:p>
                      <a:pPr algn="ctr" fontAlgn="t"/>
                      <a:r>
                        <a:rPr lang="en-IE" sz="1100" b="1" i="0" u="none" strike="noStrike" kern="1200">
                          <a:solidFill>
                            <a:srgbClr val="000000"/>
                          </a:solidFill>
                          <a:effectLst/>
                          <a:latin typeface="Barlow" panose="00000500000000000000" pitchFamily="2" charset="0"/>
                          <a:ea typeface="+mn-ea"/>
                          <a:cs typeface="Arial" panose="020B0604020202020204" pitchFamily="34" charset="0"/>
                        </a:rPr>
                        <a:t>Aug 25</a:t>
                      </a:r>
                    </a:p>
                  </a:txBody>
                  <a:tcPr marL="6767" marR="6767" marT="6767" marB="0" anchor="ctr">
                    <a:lnL w="12700" cap="flat" cmpd="sng" algn="ctr">
                      <a:solidFill>
                        <a:schemeClr val="tx1">
                          <a:lumMod val="85000"/>
                          <a:lumOff val="15000"/>
                        </a:schemeClr>
                      </a:solidFill>
                      <a:prstDash val="solid"/>
                      <a:round/>
                      <a:headEnd type="none" w="med" len="med"/>
                      <a:tailEnd type="none" w="med" len="med"/>
                    </a:lnL>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a:solidFill>
                            <a:srgbClr val="000000"/>
                          </a:solidFill>
                          <a:effectLst/>
                          <a:latin typeface="Barlow" panose="00000500000000000000" pitchFamily="2" charset="0"/>
                          <a:cs typeface="Arial" panose="020B0604020202020204" pitchFamily="34" charset="0"/>
                        </a:rPr>
                        <a:t>Change </a:t>
                      </a:r>
                      <a:r>
                        <a:rPr lang="en-IE" sz="1100" b="1" i="0" u="none" strike="noStrike">
                          <a:solidFill>
                            <a:srgbClr val="000000"/>
                          </a:solidFill>
                          <a:effectLst/>
                          <a:latin typeface="Barlow" panose="00000500000000000000" pitchFamily="2" charset="0"/>
                          <a:cs typeface="Arial" panose="020B0604020202020204" pitchFamily="34" charset="0"/>
                        </a:rPr>
                        <a:t>±</a:t>
                      </a:r>
                      <a:r>
                        <a:rPr lang="en-GB" sz="1100" b="1" i="0" u="none" strike="noStrike">
                          <a:solidFill>
                            <a:srgbClr val="000000"/>
                          </a:solidFill>
                          <a:effectLst/>
                          <a:latin typeface="Barlow" panose="00000500000000000000" pitchFamily="2" charset="0"/>
                          <a:cs typeface="Arial" panose="020B0604020202020204" pitchFamily="34" charset="0"/>
                        </a:rPr>
                        <a:t> </a:t>
                      </a:r>
                      <a:endParaRPr lang="en-IE" sz="1100" b="1" i="0" u="none" strike="noStrike">
                        <a:solidFill>
                          <a:srgbClr val="000000"/>
                        </a:solidFill>
                        <a:effectLst/>
                        <a:latin typeface="Barlow" panose="00000500000000000000" pitchFamily="2" charset="0"/>
                        <a:cs typeface="Arial" panose="020B0604020202020204" pitchFamily="34" charset="0"/>
                      </a:endParaRPr>
                    </a:p>
                  </a:txBody>
                  <a:tcPr marL="6767" marR="6767" marT="6767" marB="0" anchor="ctr">
                    <a:lnR w="12700" cap="flat" cmpd="sng" algn="ctr">
                      <a:solidFill>
                        <a:schemeClr val="tx1">
                          <a:lumMod val="85000"/>
                          <a:lumOff val="1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1984618"/>
                  </a:ext>
                </a:extLst>
              </a:tr>
              <a:tr h="243624">
                <a:tc>
                  <a:txBody>
                    <a:bodyPr/>
                    <a:lstStyle/>
                    <a:p>
                      <a:pPr algn="ctr" fontAlgn="b">
                        <a:buNone/>
                      </a:pPr>
                      <a:r>
                        <a:rPr lang="en-IE" sz="1000" b="0" i="0" u="none" strike="noStrike">
                          <a:effectLst/>
                          <a:latin typeface="Arial" panose="020B0604020202020204" pitchFamily="34" charset="0"/>
                        </a:rPr>
                        <a:t>44%</a:t>
                      </a:r>
                    </a:p>
                  </a:txBody>
                  <a:tcPr marL="7620" marR="7620" marT="7620" marB="0" anchor="ctr">
                    <a:lnL w="12700" cap="flat" cmpd="sng" algn="ctr">
                      <a:solidFill>
                        <a:schemeClr val="tx1">
                          <a:lumMod val="85000"/>
                          <a:lumOff val="1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fontAlgn="b">
                        <a:buNone/>
                      </a:pPr>
                      <a:r>
                        <a:rPr lang="en-GB" sz="1000" b="0" i="0" u="none" strike="noStrike">
                          <a:effectLst/>
                          <a:latin typeface="Arial" panose="020B0604020202020204" pitchFamily="34" charset="0"/>
                        </a:rPr>
                        <a:t>=</a:t>
                      </a:r>
                      <a:endParaRPr lang="en-IE" sz="1000" b="0" i="0" u="none" strike="noStrike">
                        <a:effectLst/>
                        <a:latin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E7E7E8"/>
                    </a:solidFill>
                  </a:tcPr>
                </a:tc>
                <a:extLst>
                  <a:ext uri="{0D108BD9-81ED-4DB2-BD59-A6C34878D82A}">
                    <a16:rowId xmlns:a16="http://schemas.microsoft.com/office/drawing/2014/main" val="2404007505"/>
                  </a:ext>
                </a:extLst>
              </a:tr>
              <a:tr h="243624">
                <a:tc>
                  <a:txBody>
                    <a:bodyPr/>
                    <a:lstStyle/>
                    <a:p>
                      <a:pPr algn="ctr" fontAlgn="b">
                        <a:buNone/>
                      </a:pPr>
                      <a:r>
                        <a:rPr lang="en-IE" sz="1000" b="0" i="0" u="none" strike="noStrike">
                          <a:effectLst/>
                          <a:latin typeface="Arial" panose="020B0604020202020204" pitchFamily="34" charset="0"/>
                        </a:rPr>
                        <a:t>46%</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000" b="0" i="0" u="none" strike="noStrike">
                          <a:effectLst/>
                          <a:latin typeface="Arial" panose="020B0604020202020204" pitchFamily="34" charset="0"/>
                        </a:rPr>
                        <a:t>-3</a:t>
                      </a:r>
                    </a:p>
                  </a:txBody>
                  <a:tcPr marL="7620" marR="7620" marT="7620" marB="0" anchor="ctr">
                    <a:lnR w="12700" cap="flat" cmpd="sng" algn="ctr">
                      <a:solidFill>
                        <a:schemeClr val="tx1">
                          <a:lumMod val="85000"/>
                          <a:lumOff val="1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61049140"/>
                  </a:ext>
                </a:extLst>
              </a:tr>
              <a:tr h="243624">
                <a:tc>
                  <a:txBody>
                    <a:bodyPr/>
                    <a:lstStyle/>
                    <a:p>
                      <a:pPr algn="ctr" fontAlgn="b">
                        <a:buNone/>
                      </a:pPr>
                      <a:r>
                        <a:rPr lang="en-IE" sz="1000" b="0" i="0" u="none" strike="noStrike">
                          <a:effectLst/>
                          <a:latin typeface="Arial" panose="020B0604020202020204" pitchFamily="34" charset="0"/>
                        </a:rPr>
                        <a:t>28%</a:t>
                      </a:r>
                    </a:p>
                  </a:txBody>
                  <a:tcPr marL="7620" marR="7620" marT="7620" marB="0" anchor="ctr">
                    <a:lnL w="12700" cap="flat" cmpd="sng" algn="ctr">
                      <a:solidFill>
                        <a:schemeClr val="tx1">
                          <a:lumMod val="85000"/>
                          <a:lumOff val="15000"/>
                        </a:schemeClr>
                      </a:solidFill>
                      <a:prstDash val="solid"/>
                      <a:round/>
                      <a:headEnd type="none" w="med" len="med"/>
                      <a:tailEnd type="none" w="med" len="med"/>
                    </a:lnL>
                    <a:solidFill>
                      <a:srgbClr val="E7E7E8"/>
                    </a:solidFill>
                  </a:tcPr>
                </a:tc>
                <a:tc>
                  <a:txBody>
                    <a:bodyPr/>
                    <a:lstStyle/>
                    <a:p>
                      <a:pPr algn="ctr" fontAlgn="b">
                        <a:buNone/>
                      </a:pPr>
                      <a:r>
                        <a:rPr lang="en-IE" sz="1000" b="0" i="0" u="none" strike="noStrike">
                          <a:effectLst/>
                          <a:latin typeface="Arial" panose="020B0604020202020204" pitchFamily="34" charset="0"/>
                        </a:rPr>
                        <a:t>+2</a:t>
                      </a:r>
                    </a:p>
                  </a:txBody>
                  <a:tcPr marL="7620" marR="7620" marT="7620" marB="0" anchor="ctr">
                    <a:lnR w="12700" cap="flat" cmpd="sng" algn="ctr">
                      <a:solidFill>
                        <a:schemeClr val="tx1">
                          <a:lumMod val="85000"/>
                          <a:lumOff val="15000"/>
                        </a:schemeClr>
                      </a:solidFill>
                      <a:prstDash val="solid"/>
                      <a:round/>
                      <a:headEnd type="none" w="med" len="med"/>
                      <a:tailEnd type="none" w="med" len="med"/>
                    </a:lnR>
                    <a:solidFill>
                      <a:srgbClr val="E7E7E8"/>
                    </a:solidFill>
                  </a:tcPr>
                </a:tc>
                <a:extLst>
                  <a:ext uri="{0D108BD9-81ED-4DB2-BD59-A6C34878D82A}">
                    <a16:rowId xmlns:a16="http://schemas.microsoft.com/office/drawing/2014/main" val="1524414490"/>
                  </a:ext>
                </a:extLst>
              </a:tr>
              <a:tr h="243624">
                <a:tc>
                  <a:txBody>
                    <a:bodyPr/>
                    <a:lstStyle/>
                    <a:p>
                      <a:pPr algn="ctr" fontAlgn="b">
                        <a:buNone/>
                      </a:pPr>
                      <a:r>
                        <a:rPr lang="en-IE" sz="1000" b="0" i="0" u="none" strike="noStrike">
                          <a:effectLst/>
                          <a:latin typeface="Arial" panose="020B0604020202020204" pitchFamily="34" charset="0"/>
                        </a:rPr>
                        <a:t>29%</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000" b="0" i="0" u="none" strike="noStrike">
                          <a:effectLst/>
                          <a:latin typeface="Arial" panose="020B0604020202020204" pitchFamily="34" charset="0"/>
                        </a:rPr>
                        <a:t>-2</a:t>
                      </a:r>
                    </a:p>
                  </a:txBody>
                  <a:tcPr marL="7620" marR="7620" marT="7620" marB="0" anchor="ctr">
                    <a:lnR w="12700" cap="flat" cmpd="sng" algn="ctr">
                      <a:solidFill>
                        <a:schemeClr val="tx1">
                          <a:lumMod val="85000"/>
                          <a:lumOff val="1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325227066"/>
                  </a:ext>
                </a:extLst>
              </a:tr>
              <a:tr h="243624">
                <a:tc>
                  <a:txBody>
                    <a:bodyPr/>
                    <a:lstStyle/>
                    <a:p>
                      <a:pPr algn="ctr" fontAlgn="b">
                        <a:buNone/>
                      </a:pPr>
                      <a:r>
                        <a:rPr lang="en-IE" sz="1000" b="0" i="0" u="none" strike="noStrike">
                          <a:effectLst/>
                          <a:latin typeface="Arial" panose="020B0604020202020204" pitchFamily="34" charset="0"/>
                        </a:rPr>
                        <a:t>19%</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000" b="0" i="0" u="none" strike="noStrike">
                          <a:effectLst/>
                          <a:latin typeface="Arial" panose="020B0604020202020204" pitchFamily="34" charset="0"/>
                        </a:rPr>
                        <a:t>+2</a:t>
                      </a:r>
                    </a:p>
                  </a:txBody>
                  <a:tcPr marL="7620" marR="7620" marT="7620" marB="0" anchor="ctr">
                    <a:lnR w="12700" cap="flat" cmpd="sng" algn="ctr">
                      <a:solidFill>
                        <a:schemeClr val="tx1">
                          <a:lumMod val="85000"/>
                          <a:lumOff val="15000"/>
                        </a:schemeClr>
                      </a:solidFill>
                      <a:prstDash val="solid"/>
                      <a:round/>
                      <a:headEnd type="none" w="med" len="med"/>
                      <a:tailEnd type="none" w="med" len="med"/>
                    </a:lnR>
                    <a:solidFill>
                      <a:srgbClr val="E7E7E8"/>
                    </a:solidFill>
                  </a:tcPr>
                </a:tc>
                <a:extLst>
                  <a:ext uri="{0D108BD9-81ED-4DB2-BD59-A6C34878D82A}">
                    <a16:rowId xmlns:a16="http://schemas.microsoft.com/office/drawing/2014/main" val="3005651806"/>
                  </a:ext>
                </a:extLst>
              </a:tr>
              <a:tr h="243624">
                <a:tc>
                  <a:txBody>
                    <a:bodyPr/>
                    <a:lstStyle/>
                    <a:p>
                      <a:pPr algn="ctr" fontAlgn="b">
                        <a:buNone/>
                      </a:pPr>
                      <a:r>
                        <a:rPr lang="en-IE" sz="1000" b="0" i="0" u="none" strike="noStrike">
                          <a:effectLst/>
                          <a:latin typeface="Arial" panose="020B0604020202020204" pitchFamily="34" charset="0"/>
                        </a:rPr>
                        <a:t>17%</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000" b="0" i="0" u="none" strike="noStrike">
                          <a:effectLst/>
                          <a:latin typeface="Arial" panose="020B0604020202020204" pitchFamily="34" charset="0"/>
                        </a:rPr>
                        <a:t>=</a:t>
                      </a:r>
                      <a:endParaRPr lang="en-IE" sz="1000" b="0" i="0" u="none" strike="noStrike">
                        <a:effectLst/>
                        <a:latin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986089785"/>
                  </a:ext>
                </a:extLst>
              </a:tr>
              <a:tr h="243624">
                <a:tc>
                  <a:txBody>
                    <a:bodyPr/>
                    <a:lstStyle/>
                    <a:p>
                      <a:pPr algn="ctr" fontAlgn="b">
                        <a:buNone/>
                      </a:pPr>
                      <a:r>
                        <a:rPr lang="en-IE" sz="1000" b="0" i="0" u="none" strike="noStrike">
                          <a:effectLst/>
                          <a:latin typeface="Arial" panose="020B0604020202020204" pitchFamily="34" charset="0"/>
                        </a:rPr>
                        <a:t>17%</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000" b="0" i="0" u="none" strike="noStrike">
                          <a:effectLst/>
                          <a:latin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172969852"/>
                  </a:ext>
                </a:extLst>
              </a:tr>
              <a:tr h="243624">
                <a:tc>
                  <a:txBody>
                    <a:bodyPr/>
                    <a:lstStyle/>
                    <a:p>
                      <a:pPr algn="ctr" fontAlgn="b">
                        <a:buNone/>
                      </a:pPr>
                      <a:r>
                        <a:rPr lang="en-IE" sz="1000" b="0" i="0" u="none" strike="noStrike">
                          <a:effectLst/>
                          <a:latin typeface="Arial" panose="020B0604020202020204" pitchFamily="34" charset="0"/>
                        </a:rPr>
                        <a:t>15%</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000" b="0" i="0" u="none" strike="noStrike">
                          <a:effectLst/>
                          <a:latin typeface="Arial" panose="020B0604020202020204" pitchFamily="34" charset="0"/>
                        </a:rPr>
                        <a:t>=</a:t>
                      </a:r>
                      <a:endParaRPr lang="en-IE" sz="1000" b="0" i="0" u="none" strike="noStrike">
                        <a:effectLst/>
                        <a:latin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92287003"/>
                  </a:ext>
                </a:extLst>
              </a:tr>
              <a:tr h="243624">
                <a:tc>
                  <a:txBody>
                    <a:bodyPr/>
                    <a:lstStyle/>
                    <a:p>
                      <a:pPr algn="ctr" fontAlgn="b">
                        <a:buNone/>
                      </a:pPr>
                      <a:r>
                        <a:rPr lang="en-IE" sz="1000" b="0" i="0" u="none" strike="noStrike">
                          <a:effectLst/>
                          <a:latin typeface="Arial" panose="020B0604020202020204" pitchFamily="34" charset="0"/>
                        </a:rPr>
                        <a:t>15%</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000" b="0" i="0" u="none" strike="noStrike">
                          <a:effectLst/>
                          <a:latin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1303404594"/>
                  </a:ext>
                </a:extLst>
              </a:tr>
              <a:tr h="243624">
                <a:tc>
                  <a:txBody>
                    <a:bodyPr/>
                    <a:lstStyle/>
                    <a:p>
                      <a:pPr algn="ctr" fontAlgn="b">
                        <a:buNone/>
                      </a:pPr>
                      <a:r>
                        <a:rPr lang="en-IE" sz="1000" b="0" i="0" u="none" strike="noStrike">
                          <a:effectLst/>
                          <a:latin typeface="Arial" panose="020B0604020202020204" pitchFamily="34" charset="0"/>
                        </a:rPr>
                        <a:t>11%</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000" b="0" i="0" u="none" strike="noStrike">
                          <a:effectLst/>
                          <a:latin typeface="Arial" panose="020B0604020202020204" pitchFamily="34" charset="0"/>
                        </a:rPr>
                        <a:t>+2</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2445532583"/>
                  </a:ext>
                </a:extLst>
              </a:tr>
              <a:tr h="243624">
                <a:tc>
                  <a:txBody>
                    <a:bodyPr/>
                    <a:lstStyle/>
                    <a:p>
                      <a:pPr algn="ctr" fontAlgn="b">
                        <a:buNone/>
                      </a:pPr>
                      <a:r>
                        <a:rPr lang="en-IE" sz="1000" b="0" i="0" u="none" strike="noStrike">
                          <a:effectLst/>
                          <a:latin typeface="Arial" panose="020B0604020202020204" pitchFamily="34" charset="0"/>
                        </a:rPr>
                        <a:t>12%</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000" b="0" i="0" u="none" strike="noStrike">
                          <a:effectLst/>
                          <a:latin typeface="Arial" panose="020B0604020202020204" pitchFamily="34" charset="0"/>
                        </a:rPr>
                        <a:t>=</a:t>
                      </a:r>
                      <a:endParaRPr lang="en-IE" sz="1000" b="0" i="0" u="none" strike="noStrike">
                        <a:effectLst/>
                        <a:latin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32553885"/>
                  </a:ext>
                </a:extLst>
              </a:tr>
              <a:tr h="243624">
                <a:tc>
                  <a:txBody>
                    <a:bodyPr/>
                    <a:lstStyle/>
                    <a:p>
                      <a:pPr algn="ctr" fontAlgn="b">
                        <a:buNone/>
                      </a:pPr>
                      <a:r>
                        <a:rPr lang="en-IE" sz="1000" b="0" i="0" u="none" strike="noStrike">
                          <a:effectLst/>
                          <a:latin typeface="Arial" panose="020B0604020202020204" pitchFamily="34" charset="0"/>
                        </a:rPr>
                        <a:t>10%</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000" b="0" i="0" u="none" strike="noStrike">
                          <a:effectLst/>
                          <a:latin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29732436"/>
                  </a:ext>
                </a:extLst>
              </a:tr>
              <a:tr h="243624">
                <a:tc>
                  <a:txBody>
                    <a:bodyPr/>
                    <a:lstStyle/>
                    <a:p>
                      <a:pPr algn="ctr" fontAlgn="b">
                        <a:buNone/>
                      </a:pPr>
                      <a:r>
                        <a:rPr lang="en-IE" sz="1000" b="0" i="0" u="none" strike="noStrike">
                          <a:effectLst/>
                          <a:latin typeface="Arial" panose="020B0604020202020204" pitchFamily="34" charset="0"/>
                        </a:rPr>
                        <a:t>10%</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000" b="0" i="0" u="none" strike="noStrike">
                          <a:effectLst/>
                          <a:latin typeface="Arial" panose="020B0604020202020204" pitchFamily="34" charset="0"/>
                        </a:rPr>
                        <a:t>=</a:t>
                      </a:r>
                      <a:endParaRPr lang="en-IE" sz="1000" b="0" i="0" u="none" strike="noStrike">
                        <a:effectLst/>
                        <a:latin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1982507535"/>
                  </a:ext>
                </a:extLst>
              </a:tr>
              <a:tr h="243624">
                <a:tc>
                  <a:txBody>
                    <a:bodyPr/>
                    <a:lstStyle/>
                    <a:p>
                      <a:pPr algn="ctr" fontAlgn="b">
                        <a:buNone/>
                      </a:pPr>
                      <a:r>
                        <a:rPr lang="en-IE" sz="1000" b="0" i="0" u="none" strike="noStrike">
                          <a:effectLst/>
                          <a:latin typeface="Arial" panose="020B0604020202020204" pitchFamily="34" charset="0"/>
                        </a:rPr>
                        <a:t>9%</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000" b="0" i="0" u="none" strike="noStrike">
                          <a:effectLst/>
                          <a:latin typeface="Arial" panose="020B0604020202020204" pitchFamily="34" charset="0"/>
                        </a:rPr>
                        <a:t>=</a:t>
                      </a:r>
                      <a:endParaRPr lang="en-IE" sz="1000" b="0" i="0" u="none" strike="noStrike">
                        <a:effectLst/>
                        <a:latin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301433932"/>
                  </a:ext>
                </a:extLst>
              </a:tr>
              <a:tr h="243624">
                <a:tc>
                  <a:txBody>
                    <a:bodyPr/>
                    <a:lstStyle/>
                    <a:p>
                      <a:pPr algn="ctr" fontAlgn="b">
                        <a:buNone/>
                      </a:pPr>
                      <a:r>
                        <a:rPr lang="en-IE" sz="1000" b="0" i="0" u="none" strike="noStrike">
                          <a:effectLst/>
                          <a:latin typeface="Arial" panose="020B0604020202020204" pitchFamily="34" charset="0"/>
                        </a:rPr>
                        <a:t>8%</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000" b="0" i="0" u="none" strike="noStrike">
                          <a:effectLst/>
                          <a:latin typeface="Arial" panose="020B0604020202020204" pitchFamily="34" charset="0"/>
                        </a:rPr>
                        <a:t>=</a:t>
                      </a:r>
                      <a:endParaRPr lang="en-IE" sz="1000" b="0" i="0" u="none" strike="noStrike">
                        <a:effectLst/>
                        <a:latin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31119654"/>
                  </a:ext>
                </a:extLst>
              </a:tr>
              <a:tr h="243624">
                <a:tc>
                  <a:txBody>
                    <a:bodyPr/>
                    <a:lstStyle/>
                    <a:p>
                      <a:pPr algn="ctr" fontAlgn="b">
                        <a:buNone/>
                      </a:pPr>
                      <a:r>
                        <a:rPr lang="en-IE" sz="1000" b="0" i="0" u="none" strike="noStrike">
                          <a:effectLst/>
                          <a:latin typeface="Arial" panose="020B0604020202020204" pitchFamily="34" charset="0"/>
                        </a:rPr>
                        <a:t>5%</a:t>
                      </a:r>
                    </a:p>
                  </a:txBody>
                  <a:tcPr marL="7620" marR="7620" marT="7620" marB="0" anchor="ctr">
                    <a:lnL w="12700" cap="flat" cmpd="sng" algn="ctr">
                      <a:solidFill>
                        <a:schemeClr val="tx1">
                          <a:lumMod val="85000"/>
                          <a:lumOff val="15000"/>
                        </a:schemeClr>
                      </a:solidFill>
                      <a:prstDash val="solid"/>
                      <a:round/>
                      <a:headEnd type="none" w="med" len="med"/>
                      <a:tailEnd type="none" w="med" len="med"/>
                    </a:lnL>
                    <a:lnB w="12700" cap="flat" cmpd="sng" algn="ctr">
                      <a:solidFill>
                        <a:schemeClr val="tx1">
                          <a:lumMod val="85000"/>
                          <a:lumOff val="15000"/>
                        </a:schemeClr>
                      </a:solidFill>
                      <a:prstDash val="solid"/>
                      <a:round/>
                      <a:headEnd type="none" w="med" len="med"/>
                      <a:tailEnd type="none" w="med" len="med"/>
                    </a:lnB>
                  </a:tcPr>
                </a:tc>
                <a:tc>
                  <a:txBody>
                    <a:bodyPr/>
                    <a:lstStyle/>
                    <a:p>
                      <a:pPr algn="ctr" fontAlgn="b">
                        <a:buNone/>
                      </a:pPr>
                      <a:r>
                        <a:rPr lang="en-IE" sz="1000" b="0" i="0" u="none" strike="noStrike">
                          <a:effectLst/>
                          <a:latin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4243462749"/>
                  </a:ext>
                </a:extLst>
              </a:tr>
            </a:tbl>
          </a:graphicData>
        </a:graphic>
      </p:graphicFrame>
      <p:cxnSp>
        <p:nvCxnSpPr>
          <p:cNvPr id="4" name="Straight Connector 3">
            <a:extLst>
              <a:ext uri="{FF2B5EF4-FFF2-40B4-BE49-F238E27FC236}">
                <a16:creationId xmlns:a16="http://schemas.microsoft.com/office/drawing/2014/main" id="{BA80834D-5595-BCCE-754A-8470833F524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368655" y="11996"/>
            <a:ext cx="11285432" cy="715669"/>
          </a:xfrm>
        </p:spPr>
        <p:txBody>
          <a:bodyPr lIns="91440" tIns="45720" rIns="91440" bIns="45720" anchor="t">
            <a:normAutofit fontScale="90000"/>
          </a:bodyPr>
          <a:lstStyle/>
          <a:p>
            <a:br>
              <a:rPr lang="en-IE"/>
            </a:br>
            <a:r>
              <a:rPr lang="en-IE"/>
              <a:t>Main </a:t>
            </a:r>
            <a:r>
              <a:rPr lang="en-US" sz="2400"/>
              <a:t>causes of poverty in developing countries</a:t>
            </a:r>
            <a:r>
              <a:rPr lang="en-IE"/>
              <a:t> </a:t>
            </a:r>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49999" y="830725"/>
            <a:ext cx="10991202" cy="565051"/>
          </a:xfrm>
        </p:spPr>
        <p:txBody>
          <a:bodyPr>
            <a:normAutofit fontScale="25000" lnSpcReduction="20000"/>
          </a:bodyPr>
          <a:lstStyle/>
          <a:p>
            <a:r>
              <a:rPr lang="en-US" sz="5600">
                <a:latin typeface="Barlow" panose="00000500000000000000" pitchFamily="2" charset="0"/>
                <a:cs typeface="Arial" panose="020B0604020202020204" pitchFamily="34" charset="0"/>
              </a:rPr>
              <a:t>The top three perceived causes of poverty in developing countries have shifted slightly with government corruption listed first, followed by war and conflict, and then government inefficiency / corruption. There is a lack of understanding, with declining (albeit slight) recognition of Western exploitation. </a:t>
            </a:r>
            <a:endParaRPr kumimoji="0" lang="en-US" sz="1400" b="0" i="0" u="none" strike="noStrike" kern="1200" cap="none" spc="0" normalizeH="0" baseline="0" noProof="0">
              <a:ln>
                <a:noFill/>
              </a:ln>
              <a:solidFill>
                <a:srgbClr val="000033"/>
              </a:solidFill>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57931" y="6176807"/>
            <a:ext cx="9341700" cy="306687"/>
          </a:xfrm>
        </p:spPr>
        <p:txBody>
          <a:bodyPr/>
          <a:lstStyle/>
          <a:p>
            <a:pPr marL="357188" indent="-357188">
              <a:lnSpc>
                <a:spcPct val="100000"/>
              </a:lnSpc>
            </a:pPr>
            <a:r>
              <a:rPr lang="en-US" sz="900">
                <a:latin typeface="Barlow" panose="00000500000000000000" pitchFamily="2" charset="0"/>
                <a:cs typeface="Arial" panose="020B0604020202020204" pitchFamily="34" charset="0"/>
              </a:rPr>
              <a:t>Base: All Adults aged 18+ years- 2,047 (2,002 Aug ’25)  </a:t>
            </a:r>
          </a:p>
          <a:p>
            <a:pPr marL="357188" indent="-357188"/>
            <a:r>
              <a:rPr lang="en-US" sz="900">
                <a:latin typeface="Barlow" panose="00000500000000000000" pitchFamily="2" charset="0"/>
              </a:rPr>
              <a:t>Q.31 Which of the following do you think are the main causes of poverty in developing countries?</a:t>
            </a:r>
            <a:endParaRPr lang="en-IE" sz="900">
              <a:latin typeface="Barlow" panose="00000500000000000000" pitchFamily="2" charset="0"/>
            </a:endParaRPr>
          </a:p>
        </p:txBody>
      </p:sp>
      <p:graphicFrame>
        <p:nvGraphicFramePr>
          <p:cNvPr id="10" name="Chart 9">
            <a:extLst>
              <a:ext uri="{FF2B5EF4-FFF2-40B4-BE49-F238E27FC236}">
                <a16:creationId xmlns:a16="http://schemas.microsoft.com/office/drawing/2014/main" id="{C29D3FE3-2995-4AC4-8337-15343E105E68}"/>
              </a:ext>
            </a:extLst>
          </p:cNvPr>
          <p:cNvGraphicFramePr/>
          <p:nvPr>
            <p:extLst>
              <p:ext uri="{D42A27DB-BD31-4B8C-83A1-F6EECF244321}">
                <p14:modId xmlns:p14="http://schemas.microsoft.com/office/powerpoint/2010/main" val="2758760911"/>
              </p:ext>
            </p:extLst>
          </p:nvPr>
        </p:nvGraphicFramePr>
        <p:xfrm>
          <a:off x="-366820" y="1863933"/>
          <a:ext cx="10991202" cy="4026637"/>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26FF302B-63CD-49D3-8AAA-DFAF6542D42D}"/>
              </a:ext>
            </a:extLst>
          </p:cNvPr>
          <p:cNvCxnSpPr>
            <a:cxnSpLocks/>
          </p:cNvCxnSpPr>
          <p:nvPr/>
        </p:nvCxnSpPr>
        <p:spPr>
          <a:xfrm>
            <a:off x="556559" y="2731304"/>
            <a:ext cx="11160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0F49701-FF43-4758-8241-872F270731A2}"/>
              </a:ext>
            </a:extLst>
          </p:cNvPr>
          <p:cNvCxnSpPr>
            <a:cxnSpLocks/>
          </p:cNvCxnSpPr>
          <p:nvPr/>
        </p:nvCxnSpPr>
        <p:spPr>
          <a:xfrm>
            <a:off x="556559" y="3941015"/>
            <a:ext cx="11160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1F4E55-E85C-40BA-B09C-D1D01EC30816}"/>
              </a:ext>
            </a:extLst>
          </p:cNvPr>
          <p:cNvCxnSpPr>
            <a:cxnSpLocks/>
          </p:cNvCxnSpPr>
          <p:nvPr/>
        </p:nvCxnSpPr>
        <p:spPr>
          <a:xfrm>
            <a:off x="556559" y="5142895"/>
            <a:ext cx="11160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38840BB-D573-F3D3-B970-FB13243A4F97}"/>
              </a:ext>
            </a:extLst>
          </p:cNvPr>
          <p:cNvSpPr txBox="1"/>
          <p:nvPr/>
        </p:nvSpPr>
        <p:spPr>
          <a:xfrm>
            <a:off x="6311348" y="1618621"/>
            <a:ext cx="1967948" cy="368884"/>
          </a:xfrm>
          <a:prstGeom prst="rect">
            <a:avLst/>
          </a:prstGeom>
          <a:noFill/>
        </p:spPr>
        <p:txBody>
          <a:bodyPr wrap="square" lIns="0" tIns="0" rIns="0" bIns="0" rtlCol="0">
            <a:spAutoFit/>
          </a:bodyPr>
          <a:lstStyle>
            <a:defPPr>
              <a:defRPr lang="en-US"/>
            </a:defPPr>
            <a:lvl1pPr algn="ctr">
              <a:lnSpc>
                <a:spcPct val="115000"/>
              </a:lnSpc>
              <a:spcBef>
                <a:spcPts val="400"/>
              </a:spcBef>
              <a:spcAft>
                <a:spcPts val="400"/>
              </a:spcAft>
              <a:defRPr sz="1100" b="1">
                <a:solidFill>
                  <a:srgbClr val="000000"/>
                </a:solidFill>
                <a:latin typeface="Barlow" panose="00000500000000000000" pitchFamily="2" charset="0"/>
                <a:cs typeface="Arial" panose="020B0604020202020204" pitchFamily="34" charset="0"/>
              </a:defRPr>
            </a:lvl1pPr>
          </a:lstStyle>
          <a:p>
            <a:r>
              <a:rPr lang="en-GB"/>
              <a:t>Total </a:t>
            </a:r>
            <a:br>
              <a:rPr lang="en-GB"/>
            </a:br>
            <a:r>
              <a:rPr lang="en-GB"/>
              <a:t>April ‘26</a:t>
            </a:r>
            <a:endParaRPr lang="en-IE" err="1"/>
          </a:p>
        </p:txBody>
      </p:sp>
    </p:spTree>
    <p:extLst>
      <p:ext uri="{BB962C8B-B14F-4D97-AF65-F5344CB8AC3E}">
        <p14:creationId xmlns:p14="http://schemas.microsoft.com/office/powerpoint/2010/main" val="2493399870"/>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p:txBody>
          <a:bodyPr lIns="91440" tIns="45720" rIns="91440" bIns="45720" anchor="t">
            <a:normAutofit fontScale="90000"/>
          </a:bodyPr>
          <a:lstStyle/>
          <a:p>
            <a:br>
              <a:rPr lang="en-IE"/>
            </a:br>
            <a:r>
              <a:rPr lang="en-IE"/>
              <a:t>Main </a:t>
            </a:r>
            <a:r>
              <a:rPr lang="en-US" sz="2400"/>
              <a:t>causes of poverty in developing countries x Segments</a:t>
            </a:r>
            <a:r>
              <a:rPr lang="en-IE"/>
              <a:t> </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549391" y="6120596"/>
            <a:ext cx="9341700" cy="306687"/>
          </a:xfrm>
        </p:spPr>
        <p:txBody>
          <a:bodyPr/>
          <a:lstStyle/>
          <a:p>
            <a:pPr marL="357188" indent="-357188">
              <a:lnSpc>
                <a:spcPct val="100000"/>
              </a:lnSpc>
            </a:pPr>
            <a:r>
              <a:rPr lang="en-US" sz="900">
                <a:latin typeface="Barlow" panose="00000500000000000000" pitchFamily="2" charset="0"/>
                <a:cs typeface="Arial" panose="020B0604020202020204" pitchFamily="34" charset="0"/>
              </a:rPr>
              <a:t>Base: All adults aged 18+ years- 2,047</a:t>
            </a:r>
          </a:p>
          <a:p>
            <a:pPr marL="357188" indent="-357188"/>
            <a:r>
              <a:rPr lang="en-US" sz="900"/>
              <a:t>Q.31 Which of the following do you think are the main causes of poverty in developing countries?</a:t>
            </a:r>
            <a:endParaRPr lang="en-IE" sz="900"/>
          </a:p>
        </p:txBody>
      </p:sp>
      <p:grpSp>
        <p:nvGrpSpPr>
          <p:cNvPr id="8" name="Group 7">
            <a:extLst>
              <a:ext uri="{FF2B5EF4-FFF2-40B4-BE49-F238E27FC236}">
                <a16:creationId xmlns:a16="http://schemas.microsoft.com/office/drawing/2014/main" id="{F2232AF5-A6AE-EDBC-1070-44723ABC6537}"/>
              </a:ext>
            </a:extLst>
          </p:cNvPr>
          <p:cNvGrpSpPr/>
          <p:nvPr/>
        </p:nvGrpSpPr>
        <p:grpSpPr>
          <a:xfrm>
            <a:off x="9279861" y="418616"/>
            <a:ext cx="2359229" cy="445923"/>
            <a:chOff x="9641528" y="660370"/>
            <a:chExt cx="2436173" cy="581633"/>
          </a:xfrm>
        </p:grpSpPr>
        <p:sp>
          <p:nvSpPr>
            <p:cNvPr id="9" name="Rectangle 8">
              <a:extLst>
                <a:ext uri="{FF2B5EF4-FFF2-40B4-BE49-F238E27FC236}">
                  <a16:creationId xmlns:a16="http://schemas.microsoft.com/office/drawing/2014/main" id="{937F7D2D-F10D-9BD6-3C29-A7F3B2C3CD0B}"/>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0" name="TextBox 9">
              <a:extLst>
                <a:ext uri="{FF2B5EF4-FFF2-40B4-BE49-F238E27FC236}">
                  <a16:creationId xmlns:a16="http://schemas.microsoft.com/office/drawing/2014/main" id="{24BEEAE2-A9D2-42DD-551F-5417B37ADD6D}"/>
                </a:ext>
              </a:extLst>
            </p:cNvPr>
            <p:cNvSpPr txBox="1"/>
            <p:nvPr/>
          </p:nvSpPr>
          <p:spPr>
            <a:xfrm>
              <a:off x="10044711" y="660370"/>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1" name="Rectangle 10">
              <a:extLst>
                <a:ext uri="{FF2B5EF4-FFF2-40B4-BE49-F238E27FC236}">
                  <a16:creationId xmlns:a16="http://schemas.microsoft.com/office/drawing/2014/main" id="{00491E88-400D-E646-18FE-CDFD601393DF}"/>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2" name="TextBox 11">
              <a:extLst>
                <a:ext uri="{FF2B5EF4-FFF2-40B4-BE49-F238E27FC236}">
                  <a16:creationId xmlns:a16="http://schemas.microsoft.com/office/drawing/2014/main" id="{4E7ED5BB-264B-08B5-C953-044D9EF4C653}"/>
                </a:ext>
              </a:extLst>
            </p:cNvPr>
            <p:cNvSpPr txBox="1"/>
            <p:nvPr/>
          </p:nvSpPr>
          <p:spPr>
            <a:xfrm>
              <a:off x="10026209" y="920849"/>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graphicFrame>
        <p:nvGraphicFramePr>
          <p:cNvPr id="4" name="Table 3">
            <a:extLst>
              <a:ext uri="{FF2B5EF4-FFF2-40B4-BE49-F238E27FC236}">
                <a16:creationId xmlns:a16="http://schemas.microsoft.com/office/drawing/2014/main" id="{36D29B75-AF15-567C-68D0-467A62C22199}"/>
              </a:ext>
            </a:extLst>
          </p:cNvPr>
          <p:cNvGraphicFramePr>
            <a:graphicFrameLocks noGrp="1"/>
          </p:cNvGraphicFramePr>
          <p:nvPr>
            <p:extLst>
              <p:ext uri="{D42A27DB-BD31-4B8C-83A1-F6EECF244321}">
                <p14:modId xmlns:p14="http://schemas.microsoft.com/office/powerpoint/2010/main" val="1119613254"/>
              </p:ext>
            </p:extLst>
          </p:nvPr>
        </p:nvGraphicFramePr>
        <p:xfrm>
          <a:off x="549391" y="1064242"/>
          <a:ext cx="11427261" cy="4856651"/>
        </p:xfrm>
        <a:graphic>
          <a:graphicData uri="http://schemas.openxmlformats.org/drawingml/2006/table">
            <a:tbl>
              <a:tblPr/>
              <a:tblGrid>
                <a:gridCol w="5536096">
                  <a:extLst>
                    <a:ext uri="{9D8B030D-6E8A-4147-A177-3AD203B41FA5}">
                      <a16:colId xmlns:a16="http://schemas.microsoft.com/office/drawing/2014/main" val="4094811530"/>
                    </a:ext>
                  </a:extLst>
                </a:gridCol>
                <a:gridCol w="884582">
                  <a:extLst>
                    <a:ext uri="{9D8B030D-6E8A-4147-A177-3AD203B41FA5}">
                      <a16:colId xmlns:a16="http://schemas.microsoft.com/office/drawing/2014/main" val="3512848528"/>
                    </a:ext>
                  </a:extLst>
                </a:gridCol>
                <a:gridCol w="824948">
                  <a:extLst>
                    <a:ext uri="{9D8B030D-6E8A-4147-A177-3AD203B41FA5}">
                      <a16:colId xmlns:a16="http://schemas.microsoft.com/office/drawing/2014/main" val="2970999177"/>
                    </a:ext>
                  </a:extLst>
                </a:gridCol>
                <a:gridCol w="815009">
                  <a:extLst>
                    <a:ext uri="{9D8B030D-6E8A-4147-A177-3AD203B41FA5}">
                      <a16:colId xmlns:a16="http://schemas.microsoft.com/office/drawing/2014/main" val="3932850045"/>
                    </a:ext>
                  </a:extLst>
                </a:gridCol>
                <a:gridCol w="874643">
                  <a:extLst>
                    <a:ext uri="{9D8B030D-6E8A-4147-A177-3AD203B41FA5}">
                      <a16:colId xmlns:a16="http://schemas.microsoft.com/office/drawing/2014/main" val="3309956014"/>
                    </a:ext>
                  </a:extLst>
                </a:gridCol>
                <a:gridCol w="914400">
                  <a:extLst>
                    <a:ext uri="{9D8B030D-6E8A-4147-A177-3AD203B41FA5}">
                      <a16:colId xmlns:a16="http://schemas.microsoft.com/office/drawing/2014/main" val="4288804414"/>
                    </a:ext>
                  </a:extLst>
                </a:gridCol>
                <a:gridCol w="653244">
                  <a:extLst>
                    <a:ext uri="{9D8B030D-6E8A-4147-A177-3AD203B41FA5}">
                      <a16:colId xmlns:a16="http://schemas.microsoft.com/office/drawing/2014/main" val="149824390"/>
                    </a:ext>
                  </a:extLst>
                </a:gridCol>
                <a:gridCol w="924339">
                  <a:extLst>
                    <a:ext uri="{9D8B030D-6E8A-4147-A177-3AD203B41FA5}">
                      <a16:colId xmlns:a16="http://schemas.microsoft.com/office/drawing/2014/main" val="1881233273"/>
                    </a:ext>
                  </a:extLst>
                </a:gridCol>
              </a:tblGrid>
              <a:tr h="231677">
                <a:tc rowSpan="2">
                  <a:txBody>
                    <a:bodyPr/>
                    <a:lstStyle/>
                    <a:p>
                      <a:pPr algn="l" rtl="0" fontAlgn="t">
                        <a:buNone/>
                      </a:pPr>
                      <a:r>
                        <a:rPr lang="en-IE" sz="1100" b="0" i="0" u="none" strike="noStrike">
                          <a:solidFill>
                            <a:srgbClr val="000000"/>
                          </a:solidFill>
                          <a:effectLst/>
                          <a:latin typeface="+mn-lt"/>
                        </a:rPr>
                        <a:t> </a:t>
                      </a:r>
                    </a:p>
                  </a:txBody>
                  <a:tcPr marL="4997" marR="4997" marT="4997" marB="0">
                    <a:lnL>
                      <a:noFill/>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rowSpan="2">
                  <a:txBody>
                    <a:bodyPr/>
                    <a:lstStyle/>
                    <a:p>
                      <a:pPr algn="ctr" rtl="0" fontAlgn="ctr">
                        <a:buNone/>
                      </a:pPr>
                      <a:r>
                        <a:rPr lang="en-IE" sz="1100" b="1" i="0" u="none" strike="noStrike">
                          <a:solidFill>
                            <a:srgbClr val="FFFFFF"/>
                          </a:solidFill>
                          <a:effectLst/>
                          <a:latin typeface="+mn-lt"/>
                        </a:rPr>
                        <a:t>Total</a:t>
                      </a:r>
                    </a:p>
                  </a:txBody>
                  <a:tcPr marL="4997" marR="4997" marT="499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21B5A"/>
                    </a:solidFill>
                  </a:tcPr>
                </a:tc>
                <a:tc gridSpan="6">
                  <a:txBody>
                    <a:bodyPr/>
                    <a:lstStyle/>
                    <a:p>
                      <a:pPr algn="ctr" rtl="0" fontAlgn="ctr">
                        <a:buNone/>
                      </a:pPr>
                      <a:r>
                        <a:rPr lang="en-IE" sz="1100" b="1" i="0" u="none" strike="noStrike">
                          <a:solidFill>
                            <a:srgbClr val="FFFFFF"/>
                          </a:solidFill>
                          <a:effectLst/>
                          <a:latin typeface="+mn-lt"/>
                        </a:rPr>
                        <a:t>Segments</a:t>
                      </a:r>
                    </a:p>
                  </a:txBody>
                  <a:tcPr marL="4997" marR="4997" marT="4997"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103C50"/>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805679286"/>
                  </a:ext>
                </a:extLst>
              </a:tr>
              <a:tr h="373855">
                <a:tc vMerge="1">
                  <a:txBody>
                    <a:bodyPr/>
                    <a:lstStyle/>
                    <a:p>
                      <a:endParaRPr lang="en-IE"/>
                    </a:p>
                  </a:txBody>
                  <a:tcPr/>
                </a:tc>
                <a:tc vMerge="1">
                  <a:txBody>
                    <a:bodyPr/>
                    <a:lstStyle/>
                    <a:p>
                      <a:endParaRPr lang="en-IE"/>
                    </a:p>
                  </a:txBody>
                  <a:tcPr/>
                </a:tc>
                <a:tc>
                  <a:txBody>
                    <a:bodyPr/>
                    <a:lstStyle/>
                    <a:p>
                      <a:pPr algn="ctr" rtl="0" fontAlgn="ctr">
                        <a:buNone/>
                      </a:pPr>
                      <a:r>
                        <a:rPr lang="en-IE" sz="1100" b="1" i="0" u="none" strike="noStrike">
                          <a:solidFill>
                            <a:srgbClr val="FFFFFF"/>
                          </a:solidFill>
                          <a:effectLst/>
                          <a:latin typeface="+mn-lt"/>
                        </a:rPr>
                        <a:t>Multilatera-lists</a:t>
                      </a:r>
                    </a:p>
                  </a:txBody>
                  <a:tcPr marL="4997" marR="4997" marT="499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mn-lt"/>
                        </a:rPr>
                        <a:t>Community Champions</a:t>
                      </a:r>
                    </a:p>
                  </a:txBody>
                  <a:tcPr marL="4997" marR="4997" marT="499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mn-lt"/>
                        </a:rPr>
                        <a:t>Disengaged</a:t>
                      </a:r>
                    </a:p>
                  </a:txBody>
                  <a:tcPr marL="4997" marR="4997" marT="499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mn-lt"/>
                        </a:rPr>
                        <a:t>Empathisers</a:t>
                      </a:r>
                    </a:p>
                  </a:txBody>
                  <a:tcPr marL="4997" marR="4997" marT="499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mn-lt"/>
                        </a:rPr>
                        <a:t>Global Citizens</a:t>
                      </a:r>
                    </a:p>
                  </a:txBody>
                  <a:tcPr marL="4997" marR="4997" marT="499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mn-lt"/>
                        </a:rPr>
                        <a:t>Pragmatists</a:t>
                      </a:r>
                    </a:p>
                  </a:txBody>
                  <a:tcPr marL="4997" marR="4997" marT="4997" marB="0" anchor="ctr">
                    <a:lnL w="12700" cap="flat" cmpd="sng" algn="ctr">
                      <a:solidFill>
                        <a:srgbClr val="FFFFFF"/>
                      </a:solidFill>
                      <a:prstDash val="solid"/>
                      <a:round/>
                      <a:headEnd type="none" w="med" len="med"/>
                      <a:tailEnd type="none" w="med" len="med"/>
                    </a:lnL>
                    <a:lnR>
                      <a:noFill/>
                    </a:lnR>
                    <a:lnT w="19050" cap="flat" cmpd="sng" algn="ctr">
                      <a:solidFill>
                        <a:srgbClr val="103C5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1B5A"/>
                    </a:solidFill>
                  </a:tcPr>
                </a:tc>
                <a:extLst>
                  <a:ext uri="{0D108BD9-81ED-4DB2-BD59-A6C34878D82A}">
                    <a16:rowId xmlns:a16="http://schemas.microsoft.com/office/drawing/2014/main" val="3298448905"/>
                  </a:ext>
                </a:extLst>
              </a:tr>
              <a:tr h="171448">
                <a:tc>
                  <a:txBody>
                    <a:bodyPr/>
                    <a:lstStyle/>
                    <a:p>
                      <a:pPr algn="l" rtl="0" fontAlgn="t">
                        <a:buNone/>
                      </a:pPr>
                      <a:r>
                        <a:rPr lang="en-IE" sz="1100" b="1" i="1" u="none" strike="noStrike">
                          <a:solidFill>
                            <a:srgbClr val="000000"/>
                          </a:solidFill>
                          <a:effectLst/>
                          <a:latin typeface="+mn-lt"/>
                        </a:rPr>
                        <a:t>Base:</a:t>
                      </a:r>
                    </a:p>
                  </a:txBody>
                  <a:tcPr marL="4997" marR="4997" marT="499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mn-lt"/>
                        </a:rPr>
                        <a:t>2047</a:t>
                      </a:r>
                    </a:p>
                  </a:txBody>
                  <a:tcPr marL="4997" marR="4997" marT="49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IE" sz="1100" b="1" i="1" u="none" strike="noStrike">
                          <a:solidFill>
                            <a:srgbClr val="000000"/>
                          </a:solidFill>
                          <a:effectLst/>
                          <a:latin typeface="+mn-lt"/>
                        </a:rPr>
                        <a:t>396</a:t>
                      </a:r>
                    </a:p>
                  </a:txBody>
                  <a:tcPr marL="4997" marR="4997" marT="49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IE" sz="1100" b="1" i="1" u="none" strike="noStrike">
                          <a:solidFill>
                            <a:srgbClr val="000000"/>
                          </a:solidFill>
                          <a:effectLst/>
                          <a:latin typeface="+mn-lt"/>
                        </a:rPr>
                        <a:t>169</a:t>
                      </a:r>
                    </a:p>
                  </a:txBody>
                  <a:tcPr marL="4997" marR="4997" marT="49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IE" sz="1100" b="1" i="1" u="none" strike="noStrike">
                          <a:solidFill>
                            <a:srgbClr val="000000"/>
                          </a:solidFill>
                          <a:effectLst/>
                          <a:latin typeface="+mn-lt"/>
                        </a:rPr>
                        <a:t>355</a:t>
                      </a:r>
                    </a:p>
                  </a:txBody>
                  <a:tcPr marL="4997" marR="4997" marT="49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IE" sz="1100" b="1" i="1" u="none" strike="noStrike">
                          <a:solidFill>
                            <a:srgbClr val="000000"/>
                          </a:solidFill>
                          <a:effectLst/>
                          <a:latin typeface="+mn-lt"/>
                        </a:rPr>
                        <a:t>552</a:t>
                      </a:r>
                    </a:p>
                  </a:txBody>
                  <a:tcPr marL="4997" marR="4997" marT="49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IE" sz="1100" b="1" i="1" u="none" strike="noStrike">
                          <a:solidFill>
                            <a:srgbClr val="000000"/>
                          </a:solidFill>
                          <a:effectLst/>
                          <a:latin typeface="+mn-lt"/>
                        </a:rPr>
                        <a:t>321</a:t>
                      </a:r>
                    </a:p>
                  </a:txBody>
                  <a:tcPr marL="4997" marR="4997" marT="49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IE" sz="1100" b="1" i="1" u="none" strike="noStrike">
                          <a:solidFill>
                            <a:srgbClr val="000000"/>
                          </a:solidFill>
                          <a:effectLst/>
                          <a:latin typeface="+mn-lt"/>
                        </a:rPr>
                        <a:t>254</a:t>
                      </a:r>
                    </a:p>
                  </a:txBody>
                  <a:tcPr marL="4997" marR="4997" marT="49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3655181"/>
                  </a:ext>
                </a:extLst>
              </a:tr>
              <a:tr h="171448">
                <a:tc>
                  <a:txBody>
                    <a:bodyPr/>
                    <a:lstStyle/>
                    <a:p>
                      <a:pPr algn="l" rtl="0" fontAlgn="t">
                        <a:buNone/>
                      </a:pPr>
                      <a:r>
                        <a:rPr lang="en-IE" sz="1100" b="0" i="0" u="none" strike="noStrike">
                          <a:solidFill>
                            <a:srgbClr val="000000"/>
                          </a:solidFill>
                          <a:effectLst/>
                          <a:latin typeface="+mn-lt"/>
                        </a:rPr>
                        <a:t> </a:t>
                      </a:r>
                    </a:p>
                  </a:txBody>
                  <a:tcPr marL="4997" marR="4997" marT="499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kern="1200">
                          <a:solidFill>
                            <a:srgbClr val="000000"/>
                          </a:solidFill>
                          <a:effectLst/>
                          <a:latin typeface="+mn-lt"/>
                          <a:ea typeface="+mn-ea"/>
                          <a:cs typeface="+mn-cs"/>
                        </a:rPr>
                        <a:t>%</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kern="1200">
                          <a:solidFill>
                            <a:srgbClr val="000000"/>
                          </a:solidFill>
                          <a:effectLst/>
                          <a:latin typeface="+mn-lt"/>
                          <a:ea typeface="+mn-ea"/>
                          <a:cs typeface="+mn-cs"/>
                        </a:rPr>
                        <a:t>%</a:t>
                      </a:r>
                    </a:p>
                  </a:txBody>
                  <a:tcPr marL="4997" marR="4997" marT="499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kern="1200">
                          <a:solidFill>
                            <a:srgbClr val="000000"/>
                          </a:solidFill>
                          <a:effectLst/>
                          <a:latin typeface="+mn-lt"/>
                          <a:ea typeface="+mn-ea"/>
                          <a:cs typeface="+mn-cs"/>
                        </a:rPr>
                        <a:t>%</a:t>
                      </a:r>
                    </a:p>
                  </a:txBody>
                  <a:tcPr marL="4997" marR="4997" marT="4997"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kern="1200">
                          <a:solidFill>
                            <a:srgbClr val="000000"/>
                          </a:solidFill>
                          <a:effectLst/>
                          <a:latin typeface="+mn-lt"/>
                          <a:ea typeface="+mn-ea"/>
                          <a:cs typeface="+mn-cs"/>
                        </a:rPr>
                        <a:t>%</a:t>
                      </a:r>
                    </a:p>
                  </a:txBody>
                  <a:tcPr marL="4997" marR="4997" marT="4997"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kern="1200">
                          <a:solidFill>
                            <a:srgbClr val="000000"/>
                          </a:solidFill>
                          <a:effectLst/>
                          <a:latin typeface="+mn-lt"/>
                          <a:ea typeface="+mn-ea"/>
                          <a:cs typeface="+mn-cs"/>
                        </a:rPr>
                        <a:t>%</a:t>
                      </a:r>
                    </a:p>
                  </a:txBody>
                  <a:tcPr marL="4997" marR="4997" marT="4997"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kern="1200">
                          <a:solidFill>
                            <a:srgbClr val="000000"/>
                          </a:solidFill>
                          <a:effectLst/>
                          <a:latin typeface="+mn-lt"/>
                          <a:ea typeface="+mn-ea"/>
                          <a:cs typeface="+mn-cs"/>
                        </a:rPr>
                        <a:t>%</a:t>
                      </a:r>
                    </a:p>
                  </a:txBody>
                  <a:tcPr marL="4997" marR="4997" marT="4997"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t">
                        <a:buNone/>
                      </a:pPr>
                      <a:r>
                        <a:rPr lang="en-IE" sz="1100" b="0" i="0" u="none" strike="noStrike" kern="1200">
                          <a:solidFill>
                            <a:srgbClr val="000000"/>
                          </a:solidFill>
                          <a:effectLst/>
                          <a:latin typeface="+mn-lt"/>
                          <a:ea typeface="+mn-ea"/>
                          <a:cs typeface="+mn-cs"/>
                        </a:rPr>
                        <a:t>%</a:t>
                      </a:r>
                    </a:p>
                  </a:txBody>
                  <a:tcPr marL="4997" marR="4997" marT="4997"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99395149"/>
                  </a:ext>
                </a:extLst>
              </a:tr>
              <a:tr h="222848">
                <a:tc>
                  <a:txBody>
                    <a:bodyPr/>
                    <a:lstStyle/>
                    <a:p>
                      <a:pPr algn="l" fontAlgn="t">
                        <a:buNone/>
                      </a:pPr>
                      <a:r>
                        <a:rPr lang="en-GB" sz="1100" b="0" i="0" u="none" strike="noStrike">
                          <a:solidFill>
                            <a:srgbClr val="000000"/>
                          </a:solidFill>
                          <a:effectLst/>
                          <a:latin typeface="+mn-lt"/>
                        </a:rPr>
                        <a:t>Government and private sector corruption in those countries</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44</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42</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30</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55</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37</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36</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68</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3700859788"/>
                  </a:ext>
                </a:extLst>
              </a:tr>
              <a:tr h="222848">
                <a:tc>
                  <a:txBody>
                    <a:bodyPr/>
                    <a:lstStyle/>
                    <a:p>
                      <a:pPr algn="l" fontAlgn="t">
                        <a:buNone/>
                      </a:pPr>
                      <a:r>
                        <a:rPr lang="en-IE" sz="1100" b="0" i="0" u="none" strike="noStrike">
                          <a:solidFill>
                            <a:srgbClr val="000000"/>
                          </a:solidFill>
                          <a:effectLst/>
                          <a:latin typeface="+mn-lt"/>
                        </a:rPr>
                        <a:t>War and conflict</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43</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44</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24</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39</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51</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30</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58</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2103535593"/>
                  </a:ext>
                </a:extLst>
              </a:tr>
              <a:tr h="222848">
                <a:tc>
                  <a:txBody>
                    <a:bodyPr/>
                    <a:lstStyle/>
                    <a:p>
                      <a:pPr algn="l" fontAlgn="t">
                        <a:buNone/>
                      </a:pPr>
                      <a:r>
                        <a:rPr lang="en-IE" sz="1100" b="0" i="0" u="none" strike="noStrike">
                          <a:solidFill>
                            <a:srgbClr val="000000"/>
                          </a:solidFill>
                          <a:effectLst/>
                          <a:latin typeface="+mn-lt"/>
                        </a:rPr>
                        <a:t>Government inefficiency or incompetence</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30</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29</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14</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36</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29</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24</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38</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3408801776"/>
                  </a:ext>
                </a:extLst>
              </a:tr>
              <a:tr h="222848">
                <a:tc>
                  <a:txBody>
                    <a:bodyPr/>
                    <a:lstStyle/>
                    <a:p>
                      <a:pPr algn="l" fontAlgn="t">
                        <a:buNone/>
                      </a:pPr>
                      <a:r>
                        <a:rPr lang="en-GB" sz="1100" b="0" i="0" u="none" strike="noStrike">
                          <a:solidFill>
                            <a:srgbClr val="000000"/>
                          </a:solidFill>
                          <a:effectLst/>
                          <a:latin typeface="+mn-lt"/>
                        </a:rPr>
                        <a:t>Rich countries tend to exploit developing countries</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27</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26</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62</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18</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20</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33</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22</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520297819"/>
                  </a:ext>
                </a:extLst>
              </a:tr>
              <a:tr h="337934">
                <a:tc>
                  <a:txBody>
                    <a:bodyPr/>
                    <a:lstStyle/>
                    <a:p>
                      <a:pPr algn="l" fontAlgn="t">
                        <a:buNone/>
                      </a:pPr>
                      <a:r>
                        <a:rPr lang="en-GB" sz="1100" b="0" i="0" u="none" strike="noStrike">
                          <a:solidFill>
                            <a:srgbClr val="000000"/>
                          </a:solidFill>
                          <a:effectLst/>
                          <a:latin typeface="+mn-lt"/>
                        </a:rPr>
                        <a:t>Weak institutions in those countries (Judiciary, Parliament, Opposition Parties, Free Press, etc.) means there is little accountability</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21</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23</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17</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23</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16</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20</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27</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4161413393"/>
                  </a:ext>
                </a:extLst>
              </a:tr>
              <a:tr h="222848">
                <a:tc>
                  <a:txBody>
                    <a:bodyPr/>
                    <a:lstStyle/>
                    <a:p>
                      <a:pPr algn="l" fontAlgn="t">
                        <a:buNone/>
                      </a:pPr>
                      <a:r>
                        <a:rPr lang="en-GB" sz="1100" b="0" i="0" u="none" strike="noStrike">
                          <a:solidFill>
                            <a:srgbClr val="000000"/>
                          </a:solidFill>
                          <a:effectLst/>
                          <a:latin typeface="+mn-lt"/>
                        </a:rPr>
                        <a:t>Wealthy countries support authoritarian regimes for their own political interests</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17</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17</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42</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15</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9</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26</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11</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85035456"/>
                  </a:ext>
                </a:extLst>
              </a:tr>
              <a:tr h="222848">
                <a:tc>
                  <a:txBody>
                    <a:bodyPr/>
                    <a:lstStyle/>
                    <a:p>
                      <a:pPr algn="l" fontAlgn="t">
                        <a:buNone/>
                      </a:pPr>
                      <a:r>
                        <a:rPr lang="en-GB" sz="1100" b="0" i="0" u="none" strike="noStrike">
                          <a:solidFill>
                            <a:srgbClr val="000000"/>
                          </a:solidFill>
                          <a:effectLst/>
                          <a:latin typeface="+mn-lt"/>
                        </a:rPr>
                        <a:t>The global economic system favours richer countries</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16</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21</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33</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15</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20</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2414071317"/>
                  </a:ext>
                </a:extLst>
              </a:tr>
              <a:tr h="222848">
                <a:tc>
                  <a:txBody>
                    <a:bodyPr/>
                    <a:lstStyle/>
                    <a:p>
                      <a:pPr algn="l" fontAlgn="t">
                        <a:buNone/>
                      </a:pPr>
                      <a:r>
                        <a:rPr lang="en-IE" sz="1100" b="0" i="0" u="none" strike="noStrike">
                          <a:solidFill>
                            <a:srgbClr val="000000"/>
                          </a:solidFill>
                          <a:effectLst/>
                          <a:latin typeface="+mn-lt"/>
                        </a:rPr>
                        <a:t>Legacy of colonialism</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15</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16</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41</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9</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7</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24</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947213217"/>
                  </a:ext>
                </a:extLst>
              </a:tr>
              <a:tr h="222848">
                <a:tc>
                  <a:txBody>
                    <a:bodyPr/>
                    <a:lstStyle/>
                    <a:p>
                      <a:pPr algn="l" fontAlgn="t">
                        <a:buNone/>
                      </a:pPr>
                      <a:r>
                        <a:rPr lang="en-GB" sz="1100" b="0" i="0" u="none" strike="noStrike">
                          <a:solidFill>
                            <a:srgbClr val="000000"/>
                          </a:solidFill>
                          <a:effectLst/>
                          <a:latin typeface="+mn-lt"/>
                        </a:rPr>
                        <a:t>High debt burden for developing countries</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14</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15</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21</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7</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13</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15</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21</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32CD32"/>
                    </a:solidFill>
                  </a:tcPr>
                </a:tc>
                <a:extLst>
                  <a:ext uri="{0D108BD9-81ED-4DB2-BD59-A6C34878D82A}">
                    <a16:rowId xmlns:a16="http://schemas.microsoft.com/office/drawing/2014/main" val="2052636136"/>
                  </a:ext>
                </a:extLst>
              </a:tr>
              <a:tr h="222848">
                <a:tc>
                  <a:txBody>
                    <a:bodyPr/>
                    <a:lstStyle/>
                    <a:p>
                      <a:pPr algn="l" fontAlgn="t">
                        <a:buNone/>
                      </a:pPr>
                      <a:r>
                        <a:rPr lang="en-GB" sz="1100" b="0" i="0" u="none" strike="noStrike">
                          <a:solidFill>
                            <a:srgbClr val="000000"/>
                          </a:solidFill>
                          <a:effectLst/>
                          <a:latin typeface="+mn-lt"/>
                        </a:rPr>
                        <a:t>Insufficient spend on services such as health and education</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13</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12</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21</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13</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10</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164880259"/>
                  </a:ext>
                </a:extLst>
              </a:tr>
              <a:tr h="222848">
                <a:tc>
                  <a:txBody>
                    <a:bodyPr/>
                    <a:lstStyle/>
                    <a:p>
                      <a:pPr algn="l" fontAlgn="t">
                        <a:buNone/>
                      </a:pPr>
                      <a:r>
                        <a:rPr lang="en-GB" sz="1100" b="0" i="0" u="none" strike="noStrike">
                          <a:solidFill>
                            <a:srgbClr val="000000"/>
                          </a:solidFill>
                          <a:effectLst/>
                          <a:latin typeface="+mn-lt"/>
                        </a:rPr>
                        <a:t>Poor levels of health in general</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12</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11</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2</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6</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21</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13</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7</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3968622693"/>
                  </a:ext>
                </a:extLst>
              </a:tr>
              <a:tr h="222848">
                <a:tc>
                  <a:txBody>
                    <a:bodyPr/>
                    <a:lstStyle/>
                    <a:p>
                      <a:pPr algn="l" fontAlgn="t">
                        <a:buNone/>
                      </a:pPr>
                      <a:r>
                        <a:rPr lang="en-GB" sz="1100" b="0" i="0" u="none" strike="noStrike">
                          <a:solidFill>
                            <a:srgbClr val="000000"/>
                          </a:solidFill>
                          <a:effectLst/>
                          <a:latin typeface="+mn-lt"/>
                        </a:rPr>
                        <a:t>Land and climate isn’t suitable for agriculture</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11</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11</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17</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9</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24219873"/>
                  </a:ext>
                </a:extLst>
              </a:tr>
              <a:tr h="222848">
                <a:tc>
                  <a:txBody>
                    <a:bodyPr/>
                    <a:lstStyle/>
                    <a:p>
                      <a:pPr algn="l" fontAlgn="t">
                        <a:buNone/>
                      </a:pPr>
                      <a:r>
                        <a:rPr lang="en-IE" sz="1100" b="0" i="0" u="none" strike="noStrike">
                          <a:solidFill>
                            <a:srgbClr val="000000"/>
                          </a:solidFill>
                          <a:effectLst/>
                          <a:latin typeface="+mn-lt"/>
                        </a:rPr>
                        <a:t>High prevalence of disease</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10</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0</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16</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9</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5</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142723960"/>
                  </a:ext>
                </a:extLst>
              </a:tr>
              <a:tr h="222848">
                <a:tc>
                  <a:txBody>
                    <a:bodyPr/>
                    <a:lstStyle/>
                    <a:p>
                      <a:pPr algn="l" fontAlgn="t">
                        <a:buNone/>
                      </a:pPr>
                      <a:r>
                        <a:rPr lang="en-GB" sz="1100" b="0" i="0" u="none" strike="noStrike">
                          <a:solidFill>
                            <a:srgbClr val="000000"/>
                          </a:solidFill>
                          <a:effectLst/>
                          <a:latin typeface="+mn-lt"/>
                        </a:rPr>
                        <a:t>People in these countries keep having too many children</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9</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7</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19</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9</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4</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4282405264"/>
                  </a:ext>
                </a:extLst>
              </a:tr>
              <a:tr h="222848">
                <a:tc>
                  <a:txBody>
                    <a:bodyPr/>
                    <a:lstStyle/>
                    <a:p>
                      <a:pPr algn="l" fontAlgn="t">
                        <a:buNone/>
                      </a:pPr>
                      <a:r>
                        <a:rPr lang="en-GB" sz="1100" b="0" i="0" u="none" strike="noStrike">
                          <a:solidFill>
                            <a:srgbClr val="000000"/>
                          </a:solidFill>
                          <a:effectLst/>
                          <a:latin typeface="+mn-lt"/>
                        </a:rPr>
                        <a:t>Not enough investment by corporations who prefer to invest in more developed countries</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10</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8</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5</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11</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10</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4</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2910268324"/>
                  </a:ext>
                </a:extLst>
              </a:tr>
              <a:tr h="222848">
                <a:tc>
                  <a:txBody>
                    <a:bodyPr/>
                    <a:lstStyle/>
                    <a:p>
                      <a:pPr algn="l" fontAlgn="t">
                        <a:buNone/>
                      </a:pPr>
                      <a:r>
                        <a:rPr lang="en-GB" sz="1100" b="0" i="0" u="none" strike="noStrike">
                          <a:solidFill>
                            <a:srgbClr val="000000"/>
                          </a:solidFill>
                          <a:effectLst/>
                          <a:latin typeface="+mn-lt"/>
                        </a:rPr>
                        <a:t>Laziness and the lack of a work ethic</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6</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3</a:t>
                      </a:r>
                    </a:p>
                  </a:txBody>
                  <a:tcPr marL="4997" marR="4997" marT="4997" marB="0" anchor="ctr">
                    <a:lnL w="6350" cap="flat" cmpd="sng" algn="ctr">
                      <a:solidFill>
                        <a:srgbClr val="000000"/>
                      </a:solidFill>
                      <a:prstDash val="solid"/>
                      <a:round/>
                      <a:headEnd type="none" w="med" len="med"/>
                      <a:tailEnd type="none" w="med" len="med"/>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1</a:t>
                      </a:r>
                    </a:p>
                  </a:txBody>
                  <a:tcPr marL="4997" marR="4997" marT="4997" marB="0" anchor="ctr">
                    <a:lnL>
                      <a:noFill/>
                    </a:lnL>
                    <a:lnR>
                      <a:noFill/>
                    </a:lnR>
                    <a:lnT>
                      <a:noFill/>
                    </a:lnT>
                    <a:lnB>
                      <a:noFill/>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15</a:t>
                      </a:r>
                    </a:p>
                  </a:txBody>
                  <a:tcPr marL="4997" marR="4997" marT="4997" marB="0" anchor="ctr">
                    <a:lnL>
                      <a:noFill/>
                    </a:lnL>
                    <a:lnR>
                      <a:noFill/>
                    </a:lnR>
                    <a:lnT>
                      <a:noFill/>
                    </a:lnT>
                    <a:lnB>
                      <a:noFill/>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5</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6</a:t>
                      </a:r>
                    </a:p>
                  </a:txBody>
                  <a:tcPr marL="4997" marR="4997" marT="4997" marB="0" anchor="ctr">
                    <a:lnL>
                      <a:noFill/>
                    </a:lnL>
                    <a:lnR>
                      <a:noFill/>
                    </a:lnR>
                    <a:lnT>
                      <a:noFill/>
                    </a:lnT>
                    <a:lnB>
                      <a:noFill/>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0</a:t>
                      </a:r>
                    </a:p>
                  </a:txBody>
                  <a:tcPr marL="4997" marR="4997" marT="4997" marB="0" anchor="ctr">
                    <a:lnL>
                      <a:noFill/>
                    </a:lnL>
                    <a:lnR w="12700" cap="flat" cmpd="sng" algn="ctr">
                      <a:solidFill>
                        <a:srgbClr val="000000"/>
                      </a:solidFill>
                      <a:prstDash val="solid"/>
                      <a:round/>
                      <a:headEnd type="none" w="med" len="med"/>
                      <a:tailEnd type="none" w="med" len="med"/>
                    </a:lnR>
                    <a:lnT>
                      <a:noFill/>
                    </a:lnT>
                    <a:lnB>
                      <a:noFill/>
                    </a:lnB>
                    <a:solidFill>
                      <a:srgbClr val="FFB3B5"/>
                    </a:solidFill>
                  </a:tcPr>
                </a:tc>
                <a:extLst>
                  <a:ext uri="{0D108BD9-81ED-4DB2-BD59-A6C34878D82A}">
                    <a16:rowId xmlns:a16="http://schemas.microsoft.com/office/drawing/2014/main" val="1780203742"/>
                  </a:ext>
                </a:extLst>
              </a:tr>
              <a:tr h="222848">
                <a:tc>
                  <a:txBody>
                    <a:bodyPr/>
                    <a:lstStyle/>
                    <a:p>
                      <a:pPr algn="l" fontAlgn="t">
                        <a:buNone/>
                      </a:pPr>
                      <a:r>
                        <a:rPr lang="en-IE" sz="1100" b="0" i="0" u="none" strike="noStrike">
                          <a:solidFill>
                            <a:srgbClr val="000000"/>
                          </a:solidFill>
                          <a:effectLst/>
                          <a:latin typeface="+mn-lt"/>
                        </a:rPr>
                        <a:t>None of these</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a:t>
                      </a:r>
                    </a:p>
                  </a:txBody>
                  <a:tcPr marL="4997" marR="4997" marT="4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1</a:t>
                      </a:r>
                    </a:p>
                  </a:txBody>
                  <a:tcPr marL="4997" marR="4997" marT="4997"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0</a:t>
                      </a:r>
                    </a:p>
                  </a:txBody>
                  <a:tcPr marL="4997" marR="4997" marT="4997"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IE" sz="1100" b="0" i="0" u="none" strike="noStrike" kern="1200">
                          <a:solidFill>
                            <a:srgbClr val="000000"/>
                          </a:solidFill>
                          <a:effectLst/>
                          <a:latin typeface="+mn-lt"/>
                          <a:ea typeface="+mn-ea"/>
                          <a:cs typeface="+mn-cs"/>
                        </a:rPr>
                        <a:t>5</a:t>
                      </a:r>
                    </a:p>
                  </a:txBody>
                  <a:tcPr marL="4997" marR="4997" marT="4997" marB="0" anchor="ctr">
                    <a:lnL>
                      <a:noFill/>
                    </a:lnL>
                    <a:lnR>
                      <a:noFill/>
                    </a:lnR>
                    <a:lnT>
                      <a:noFill/>
                    </a:lnT>
                    <a:lnB w="12700" cap="flat" cmpd="sng" algn="ctr">
                      <a:solidFill>
                        <a:srgbClr val="000000"/>
                      </a:solidFill>
                      <a:prstDash val="solid"/>
                      <a:round/>
                      <a:headEnd type="none" w="med" len="med"/>
                      <a:tailEnd type="none" w="med" len="med"/>
                    </a:lnB>
                    <a:solidFill>
                      <a:srgbClr val="32CD32"/>
                    </a:solidFill>
                  </a:tcPr>
                </a:tc>
                <a:tc>
                  <a:txBody>
                    <a:bodyPr/>
                    <a:lstStyle/>
                    <a:p>
                      <a:pPr algn="ctr" fontAlgn="t">
                        <a:buNone/>
                      </a:pPr>
                      <a:r>
                        <a:rPr lang="en-IE" sz="1100" b="0" i="0" u="none" strike="noStrike" kern="1200">
                          <a:solidFill>
                            <a:srgbClr val="000000"/>
                          </a:solidFill>
                          <a:effectLst/>
                          <a:latin typeface="+mn-lt"/>
                          <a:ea typeface="+mn-ea"/>
                          <a:cs typeface="+mn-cs"/>
                        </a:rPr>
                        <a:t>0</a:t>
                      </a:r>
                    </a:p>
                  </a:txBody>
                  <a:tcPr marL="4997" marR="4997" marT="4997" marB="0" anchor="ctr">
                    <a:lnL>
                      <a:noFill/>
                    </a:lnL>
                    <a:lnR>
                      <a:noFill/>
                    </a:lnR>
                    <a:lnT>
                      <a:noFill/>
                    </a:lnT>
                    <a:lnB w="12700" cap="flat" cmpd="sng" algn="ctr">
                      <a:solidFill>
                        <a:srgbClr val="000000"/>
                      </a:solidFill>
                      <a:prstDash val="solid"/>
                      <a:round/>
                      <a:headEnd type="none" w="med" len="med"/>
                      <a:tailEnd type="none" w="med" len="med"/>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a:t>
                      </a:r>
                    </a:p>
                  </a:txBody>
                  <a:tcPr marL="4997" marR="4997" marT="4997" marB="0" anchor="ctr">
                    <a:lnL>
                      <a:noFill/>
                    </a:lnL>
                    <a:lnR>
                      <a:noFill/>
                    </a:lnR>
                    <a:lnT>
                      <a:noFill/>
                    </a:lnT>
                    <a:lnB w="12700" cap="flat" cmpd="sng" algn="ctr">
                      <a:solidFill>
                        <a:srgbClr val="000000"/>
                      </a:solidFill>
                      <a:prstDash val="solid"/>
                      <a:round/>
                      <a:headEnd type="none" w="med" len="med"/>
                      <a:tailEnd type="none" w="med" len="med"/>
                    </a:lnB>
                    <a:solidFill>
                      <a:srgbClr val="FFB3B5"/>
                    </a:solidFill>
                  </a:tcPr>
                </a:tc>
                <a:tc>
                  <a:txBody>
                    <a:bodyPr/>
                    <a:lstStyle/>
                    <a:p>
                      <a:pPr algn="ctr" fontAlgn="t">
                        <a:buNone/>
                      </a:pPr>
                      <a:r>
                        <a:rPr lang="en-IE" sz="1100" b="0" i="0" u="none" strike="noStrike" kern="1200">
                          <a:solidFill>
                            <a:srgbClr val="000000"/>
                          </a:solidFill>
                          <a:effectLst/>
                          <a:latin typeface="+mn-lt"/>
                          <a:ea typeface="+mn-ea"/>
                          <a:cs typeface="+mn-cs"/>
                        </a:rPr>
                        <a:t>-</a:t>
                      </a:r>
                    </a:p>
                  </a:txBody>
                  <a:tcPr marL="4997" marR="4997" marT="499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B3B5"/>
                    </a:solidFill>
                  </a:tcPr>
                </a:tc>
                <a:extLst>
                  <a:ext uri="{0D108BD9-81ED-4DB2-BD59-A6C34878D82A}">
                    <a16:rowId xmlns:a16="http://schemas.microsoft.com/office/drawing/2014/main" val="836588604"/>
                  </a:ext>
                </a:extLst>
              </a:tr>
            </a:tbl>
          </a:graphicData>
        </a:graphic>
      </p:graphicFrame>
    </p:spTree>
    <p:extLst>
      <p:ext uri="{BB962C8B-B14F-4D97-AF65-F5344CB8AC3E}">
        <p14:creationId xmlns:p14="http://schemas.microsoft.com/office/powerpoint/2010/main" val="2207975857"/>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D20A72-998B-C627-4C9C-EE0CCBC7A5B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49999" y="84447"/>
            <a:ext cx="11285432" cy="715669"/>
          </a:xfrm>
        </p:spPr>
        <p:txBody>
          <a:bodyPr lIns="0" tIns="45720" rIns="91440" bIns="45720" anchor="t">
            <a:noAutofit/>
          </a:bodyPr>
          <a:lstStyle/>
          <a:p>
            <a:br>
              <a:rPr lang="en-IE"/>
            </a:br>
            <a:r>
              <a:rPr lang="en-IE"/>
              <a:t>Actions taken in relation to global poverty &amp; development in past 12 months</a:t>
            </a:r>
          </a:p>
        </p:txBody>
      </p:sp>
      <p:sp>
        <p:nvSpPr>
          <p:cNvPr id="15" name="Text Placeholder 2">
            <a:extLst>
              <a:ext uri="{FF2B5EF4-FFF2-40B4-BE49-F238E27FC236}">
                <a16:creationId xmlns:a16="http://schemas.microsoft.com/office/drawing/2014/main" id="{DA1B8953-0645-301C-B806-31C07E8340E7}"/>
              </a:ext>
            </a:extLst>
          </p:cNvPr>
          <p:cNvSpPr>
            <a:spLocks noGrp="1"/>
          </p:cNvSpPr>
          <p:nvPr>
            <p:ph type="body" sz="quarter" idx="15"/>
          </p:nvPr>
        </p:nvSpPr>
        <p:spPr>
          <a:xfrm>
            <a:off x="450000" y="830726"/>
            <a:ext cx="10802200" cy="461665"/>
          </a:xfrm>
        </p:spPr>
        <p:txBody>
          <a:bodyPr lIns="0">
            <a:no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Cited donations continues to be most common, albeit in slight decline year-on-year. Volunteering and support for a newspaper focusing on development have seen slight upticks in mentions, with younger cohorts more likely to be involved in these ways. </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49999" y="6108832"/>
            <a:ext cx="10628679" cy="348813"/>
          </a:xfrm>
        </p:spPr>
        <p:txBody>
          <a:bodyPr>
            <a:noAutofit/>
          </a:bodyPr>
          <a:lstStyle/>
          <a:p>
            <a:r>
              <a:rPr lang="en-US" sz="900">
                <a:latin typeface="Barlow" panose="00000500000000000000" pitchFamily="2" charset="0"/>
              </a:rPr>
              <a:t>Base: All Adults aged 18+ years- 2,047 Apr ‘26, (Aug ‘25 2,002), Aug 24 2,504),  (Nov 23 N – 2,515, Nov 22 N – 2501; Dec 21 N – 2,026; Feb 21 N – 3,008)</a:t>
            </a:r>
          </a:p>
          <a:p>
            <a:pPr>
              <a:lnSpc>
                <a:spcPct val="100000"/>
              </a:lnSpc>
              <a:spcAft>
                <a:spcPts val="0"/>
              </a:spcAft>
            </a:pPr>
            <a:r>
              <a:rPr lang="en-US" sz="900">
                <a:latin typeface="Barlow" panose="00000500000000000000" pitchFamily="2" charset="0"/>
              </a:rPr>
              <a:t>Q.37 Thinking about global poverty and development, which of the following have you done, if any, in the past 12 months? - Volunteered for a development </a:t>
            </a:r>
            <a:r>
              <a:rPr lang="en-US" sz="900" err="1">
                <a:latin typeface="Barlow" panose="00000500000000000000" pitchFamily="2" charset="0"/>
              </a:rPr>
              <a:t>organisation</a:t>
            </a:r>
            <a:r>
              <a:rPr lang="en-US" sz="900">
                <a:latin typeface="Barlow" panose="00000500000000000000" pitchFamily="2" charset="0"/>
              </a:rPr>
              <a:t> working on the issue, whether in Ireland or abroad</a:t>
            </a:r>
            <a:endParaRPr lang="en-IE" sz="900">
              <a:latin typeface="Barlow" panose="00000500000000000000" pitchFamily="2" charset="0"/>
            </a:endParaRPr>
          </a:p>
        </p:txBody>
      </p:sp>
      <p:graphicFrame>
        <p:nvGraphicFramePr>
          <p:cNvPr id="2" name="Chart 1">
            <a:extLst>
              <a:ext uri="{FF2B5EF4-FFF2-40B4-BE49-F238E27FC236}">
                <a16:creationId xmlns:a16="http://schemas.microsoft.com/office/drawing/2014/main" id="{5E5337CE-0612-B091-642F-A1DA5853C213}"/>
              </a:ext>
            </a:extLst>
          </p:cNvPr>
          <p:cNvGraphicFramePr/>
          <p:nvPr>
            <p:extLst>
              <p:ext uri="{D42A27DB-BD31-4B8C-83A1-F6EECF244321}">
                <p14:modId xmlns:p14="http://schemas.microsoft.com/office/powerpoint/2010/main" val="3660797151"/>
              </p:ext>
            </p:extLst>
          </p:nvPr>
        </p:nvGraphicFramePr>
        <p:xfrm>
          <a:off x="1333265" y="1592153"/>
          <a:ext cx="9612609" cy="443272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a:extLst>
              <a:ext uri="{FF2B5EF4-FFF2-40B4-BE49-F238E27FC236}">
                <a16:creationId xmlns:a16="http://schemas.microsoft.com/office/drawing/2014/main" id="{8289DE2D-0881-E119-A575-976A2ECC248E}"/>
              </a:ext>
            </a:extLst>
          </p:cNvPr>
          <p:cNvCxnSpPr/>
          <p:nvPr/>
        </p:nvCxnSpPr>
        <p:spPr>
          <a:xfrm flipV="1">
            <a:off x="10354798" y="3463736"/>
            <a:ext cx="0" cy="329184"/>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FD3304-0879-5EC3-D517-380F7AED6215}"/>
              </a:ext>
            </a:extLst>
          </p:cNvPr>
          <p:cNvSpPr txBox="1"/>
          <p:nvPr/>
        </p:nvSpPr>
        <p:spPr>
          <a:xfrm>
            <a:off x="9473788" y="2884627"/>
            <a:ext cx="1681871" cy="461665"/>
          </a:xfrm>
          <a:prstGeom prst="rect">
            <a:avLst/>
          </a:prstGeom>
          <a:solidFill>
            <a:schemeClr val="bg1">
              <a:lumMod val="85000"/>
            </a:schemeClr>
          </a:solidFill>
        </p:spPr>
        <p:txBody>
          <a:bodyPr wrap="none" rtlCol="0">
            <a:spAutoFit/>
          </a:bodyPr>
          <a:lstStyle/>
          <a:p>
            <a:r>
              <a:rPr lang="en-IE" sz="1200"/>
              <a:t>34% of 18-24 year olds</a:t>
            </a:r>
          </a:p>
          <a:p>
            <a:r>
              <a:rPr lang="en-IE" sz="1200"/>
              <a:t>27% of 25-34 year olds</a:t>
            </a:r>
          </a:p>
        </p:txBody>
      </p:sp>
      <p:cxnSp>
        <p:nvCxnSpPr>
          <p:cNvPr id="10" name="Straight Arrow Connector 9">
            <a:extLst>
              <a:ext uri="{FF2B5EF4-FFF2-40B4-BE49-F238E27FC236}">
                <a16:creationId xmlns:a16="http://schemas.microsoft.com/office/drawing/2014/main" id="{CFD98239-AFCF-3ED3-3F04-CC332A6EB0B0}"/>
              </a:ext>
            </a:extLst>
          </p:cNvPr>
          <p:cNvCxnSpPr/>
          <p:nvPr/>
        </p:nvCxnSpPr>
        <p:spPr>
          <a:xfrm flipV="1">
            <a:off x="7217287" y="3574539"/>
            <a:ext cx="0" cy="329184"/>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53DD34D-CA57-C935-EB18-2BA7422FD4EC}"/>
              </a:ext>
            </a:extLst>
          </p:cNvPr>
          <p:cNvSpPr txBox="1"/>
          <p:nvPr/>
        </p:nvSpPr>
        <p:spPr>
          <a:xfrm>
            <a:off x="6374748" y="2875617"/>
            <a:ext cx="1685077" cy="646331"/>
          </a:xfrm>
          <a:prstGeom prst="rect">
            <a:avLst/>
          </a:prstGeom>
          <a:solidFill>
            <a:schemeClr val="bg1">
              <a:lumMod val="85000"/>
            </a:schemeClr>
          </a:solidFill>
        </p:spPr>
        <p:txBody>
          <a:bodyPr wrap="none" rtlCol="0">
            <a:spAutoFit/>
          </a:bodyPr>
          <a:lstStyle/>
          <a:p>
            <a:r>
              <a:rPr lang="en-IE" sz="1200"/>
              <a:t>28% of 18-24 year olds</a:t>
            </a:r>
          </a:p>
          <a:p>
            <a:r>
              <a:rPr lang="en-IE" sz="1200"/>
              <a:t>22% of 25-34 year olds</a:t>
            </a:r>
          </a:p>
          <a:p>
            <a:r>
              <a:rPr lang="en-IE" sz="1200"/>
              <a:t>16% Urban areas</a:t>
            </a:r>
          </a:p>
        </p:txBody>
      </p:sp>
      <p:cxnSp>
        <p:nvCxnSpPr>
          <p:cNvPr id="12" name="Straight Arrow Connector 11">
            <a:extLst>
              <a:ext uri="{FF2B5EF4-FFF2-40B4-BE49-F238E27FC236}">
                <a16:creationId xmlns:a16="http://schemas.microsoft.com/office/drawing/2014/main" id="{0269B601-CC7A-7661-2718-649C60F8E634}"/>
              </a:ext>
            </a:extLst>
          </p:cNvPr>
          <p:cNvCxnSpPr/>
          <p:nvPr/>
        </p:nvCxnSpPr>
        <p:spPr>
          <a:xfrm flipV="1">
            <a:off x="4131570" y="2043473"/>
            <a:ext cx="0" cy="329184"/>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AC0E05-43CD-A63C-E306-774B370309C8}"/>
              </a:ext>
            </a:extLst>
          </p:cNvPr>
          <p:cNvSpPr txBox="1"/>
          <p:nvPr/>
        </p:nvSpPr>
        <p:spPr>
          <a:xfrm>
            <a:off x="3559154" y="1632143"/>
            <a:ext cx="1144832" cy="276999"/>
          </a:xfrm>
          <a:prstGeom prst="rect">
            <a:avLst/>
          </a:prstGeom>
          <a:solidFill>
            <a:schemeClr val="bg1">
              <a:lumMod val="85000"/>
            </a:schemeClr>
          </a:solidFill>
        </p:spPr>
        <p:txBody>
          <a:bodyPr wrap="square" rtlCol="0">
            <a:spAutoFit/>
          </a:bodyPr>
          <a:lstStyle/>
          <a:p>
            <a:r>
              <a:rPr lang="en-IE" sz="1200"/>
              <a:t>52% 65+ yrs</a:t>
            </a:r>
          </a:p>
        </p:txBody>
      </p:sp>
    </p:spTree>
    <p:extLst>
      <p:ext uri="{BB962C8B-B14F-4D97-AF65-F5344CB8AC3E}">
        <p14:creationId xmlns:p14="http://schemas.microsoft.com/office/powerpoint/2010/main" val="2305653970"/>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E73A063-00CF-FDD1-C912-FADB99D06D65}"/>
              </a:ext>
            </a:extLst>
          </p:cNvPr>
          <p:cNvSpPr/>
          <p:nvPr/>
        </p:nvSpPr>
        <p:spPr>
          <a:xfrm>
            <a:off x="8000362" y="842596"/>
            <a:ext cx="3682556" cy="4019196"/>
          </a:xfrm>
          <a:prstGeom prst="rect">
            <a:avLst/>
          </a:prstGeom>
          <a:solidFill>
            <a:srgbClr val="F8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cs typeface="Arial" panose="020B0604020202020204" pitchFamily="34" charset="0"/>
            </a:endParaRPr>
          </a:p>
        </p:txBody>
      </p:sp>
      <p:cxnSp>
        <p:nvCxnSpPr>
          <p:cNvPr id="14" name="Straight Connector 13">
            <a:extLst>
              <a:ext uri="{FF2B5EF4-FFF2-40B4-BE49-F238E27FC236}">
                <a16:creationId xmlns:a16="http://schemas.microsoft.com/office/drawing/2014/main" id="{71C684B9-AFBB-5B34-E244-3EF27A198A7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301433" y="322882"/>
            <a:ext cx="11285432" cy="715669"/>
          </a:xfrm>
        </p:spPr>
        <p:txBody>
          <a:bodyPr lIns="91440" tIns="45720" rIns="91440" bIns="45720" anchor="t">
            <a:noAutofit/>
          </a:bodyPr>
          <a:lstStyle/>
          <a:p>
            <a:r>
              <a:rPr lang="en-IE"/>
              <a:t>Profile of Segments x Region and Area</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18770" y="6086660"/>
            <a:ext cx="2288335" cy="348813"/>
          </a:xfrm>
        </p:spPr>
        <p:txBody>
          <a:bodyPr>
            <a:noAutofit/>
          </a:bodyPr>
          <a:lstStyle/>
          <a:p>
            <a:pPr marL="357188" indent="-357188">
              <a:lnSpc>
                <a:spcPct val="100000"/>
              </a:lnSpc>
              <a:spcBef>
                <a:spcPts val="0"/>
              </a:spcBef>
            </a:pPr>
            <a:r>
              <a:rPr lang="en-US">
                <a:latin typeface="Barlow" panose="00000500000000000000" pitchFamily="2" charset="0"/>
              </a:rPr>
              <a:t>Analysis of Sample</a:t>
            </a:r>
          </a:p>
          <a:p>
            <a:pPr marL="357188" indent="-357188">
              <a:lnSpc>
                <a:spcPct val="100000"/>
              </a:lnSpc>
            </a:pPr>
            <a:r>
              <a:rPr lang="en-IE"/>
              <a:t>Base: All Adults 2,047 (Aug April ‘26 )</a:t>
            </a:r>
          </a:p>
          <a:p>
            <a:pPr marL="357188" indent="-357188">
              <a:lnSpc>
                <a:spcPct val="100000"/>
              </a:lnSpc>
              <a:spcBef>
                <a:spcPts val="0"/>
              </a:spcBef>
            </a:pPr>
            <a:endParaRPr lang="en-IE">
              <a:latin typeface="Barlow" panose="00000500000000000000" pitchFamily="2" charset="0"/>
            </a:endParaRPr>
          </a:p>
        </p:txBody>
      </p:sp>
      <p:sp>
        <p:nvSpPr>
          <p:cNvPr id="52" name="Rectangle 51">
            <a:extLst>
              <a:ext uri="{FF2B5EF4-FFF2-40B4-BE49-F238E27FC236}">
                <a16:creationId xmlns:a16="http://schemas.microsoft.com/office/drawing/2014/main" id="{DDA5810F-53BB-EE61-28C1-F5FEAEC69172}"/>
              </a:ext>
            </a:extLst>
          </p:cNvPr>
          <p:cNvSpPr/>
          <p:nvPr/>
        </p:nvSpPr>
        <p:spPr>
          <a:xfrm>
            <a:off x="275259" y="955532"/>
            <a:ext cx="3682556" cy="4019196"/>
          </a:xfrm>
          <a:prstGeom prst="rect">
            <a:avLst/>
          </a:prstGeom>
          <a:solidFill>
            <a:srgbClr val="F8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cs typeface="Arial" panose="020B0604020202020204" pitchFamily="34" charset="0"/>
            </a:endParaRPr>
          </a:p>
        </p:txBody>
      </p:sp>
      <p:cxnSp>
        <p:nvCxnSpPr>
          <p:cNvPr id="16" name="Connector: Elbow 15">
            <a:extLst>
              <a:ext uri="{FF2B5EF4-FFF2-40B4-BE49-F238E27FC236}">
                <a16:creationId xmlns:a16="http://schemas.microsoft.com/office/drawing/2014/main" id="{37EED887-30BA-E4F7-8B15-AA705181DA52}"/>
              </a:ext>
            </a:extLst>
          </p:cNvPr>
          <p:cNvCxnSpPr>
            <a:cxnSpLocks/>
          </p:cNvCxnSpPr>
          <p:nvPr/>
        </p:nvCxnSpPr>
        <p:spPr>
          <a:xfrm rot="10800000">
            <a:off x="8050171" y="3580483"/>
            <a:ext cx="792101" cy="16921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6" name="Table 45">
            <a:extLst>
              <a:ext uri="{FF2B5EF4-FFF2-40B4-BE49-F238E27FC236}">
                <a16:creationId xmlns:a16="http://schemas.microsoft.com/office/drawing/2014/main" id="{A218DFEB-59FD-48B2-2F13-DE3E103882BF}"/>
              </a:ext>
            </a:extLst>
          </p:cNvPr>
          <p:cNvGraphicFramePr>
            <a:graphicFrameLocks noGrp="1"/>
          </p:cNvGraphicFramePr>
          <p:nvPr>
            <p:extLst>
              <p:ext uri="{D42A27DB-BD31-4B8C-83A1-F6EECF244321}">
                <p14:modId xmlns:p14="http://schemas.microsoft.com/office/powerpoint/2010/main" val="3901877912"/>
              </p:ext>
            </p:extLst>
          </p:nvPr>
        </p:nvGraphicFramePr>
        <p:xfrm>
          <a:off x="2707105" y="5023636"/>
          <a:ext cx="6479101" cy="1362929"/>
        </p:xfrm>
        <a:graphic>
          <a:graphicData uri="http://schemas.openxmlformats.org/drawingml/2006/table">
            <a:tbl>
              <a:tblPr/>
              <a:tblGrid>
                <a:gridCol w="649507">
                  <a:extLst>
                    <a:ext uri="{9D8B030D-6E8A-4147-A177-3AD203B41FA5}">
                      <a16:colId xmlns:a16="http://schemas.microsoft.com/office/drawing/2014/main" val="1475180022"/>
                    </a:ext>
                  </a:extLst>
                </a:gridCol>
                <a:gridCol w="971599">
                  <a:extLst>
                    <a:ext uri="{9D8B030D-6E8A-4147-A177-3AD203B41FA5}">
                      <a16:colId xmlns:a16="http://schemas.microsoft.com/office/drawing/2014/main" val="4270324633"/>
                    </a:ext>
                  </a:extLst>
                </a:gridCol>
                <a:gridCol w="971599">
                  <a:extLst>
                    <a:ext uri="{9D8B030D-6E8A-4147-A177-3AD203B41FA5}">
                      <a16:colId xmlns:a16="http://schemas.microsoft.com/office/drawing/2014/main" val="1463728431"/>
                    </a:ext>
                  </a:extLst>
                </a:gridCol>
                <a:gridCol w="971599">
                  <a:extLst>
                    <a:ext uri="{9D8B030D-6E8A-4147-A177-3AD203B41FA5}">
                      <a16:colId xmlns:a16="http://schemas.microsoft.com/office/drawing/2014/main" val="2805279373"/>
                    </a:ext>
                  </a:extLst>
                </a:gridCol>
                <a:gridCol w="971599">
                  <a:extLst>
                    <a:ext uri="{9D8B030D-6E8A-4147-A177-3AD203B41FA5}">
                      <a16:colId xmlns:a16="http://schemas.microsoft.com/office/drawing/2014/main" val="1944182916"/>
                    </a:ext>
                  </a:extLst>
                </a:gridCol>
                <a:gridCol w="971599">
                  <a:extLst>
                    <a:ext uri="{9D8B030D-6E8A-4147-A177-3AD203B41FA5}">
                      <a16:colId xmlns:a16="http://schemas.microsoft.com/office/drawing/2014/main" val="259581239"/>
                    </a:ext>
                  </a:extLst>
                </a:gridCol>
                <a:gridCol w="971599">
                  <a:extLst>
                    <a:ext uri="{9D8B030D-6E8A-4147-A177-3AD203B41FA5}">
                      <a16:colId xmlns:a16="http://schemas.microsoft.com/office/drawing/2014/main" val="361484482"/>
                    </a:ext>
                  </a:extLst>
                </a:gridCol>
              </a:tblGrid>
              <a:tr h="333922">
                <a:tc>
                  <a:txBody>
                    <a:bodyPr/>
                    <a:lstStyle/>
                    <a:p>
                      <a:endParaRPr lang="en-IE" sz="1050">
                        <a:latin typeface="Barlow" panose="00000500000000000000" pitchFamily="2"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r>
                        <a:rPr lang="en-IE" sz="1050" b="1" i="0" u="none" strike="noStrike">
                          <a:solidFill>
                            <a:srgbClr val="000000"/>
                          </a:solidFill>
                          <a:effectLst/>
                          <a:latin typeface="Barlow" panose="00000500000000000000" pitchFamily="2" charset="0"/>
                          <a:cs typeface="Arial" panose="020B0604020202020204" pitchFamily="34" charset="0"/>
                        </a:rPr>
                        <a:t>Multilateralists</a:t>
                      </a:r>
                    </a:p>
                  </a:txBody>
                  <a:tcPr marL="6388" marR="6388" marT="6388" marB="30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IE" sz="1050" b="1" i="0" u="none" strike="noStrike">
                          <a:solidFill>
                            <a:srgbClr val="000000"/>
                          </a:solidFill>
                          <a:effectLst/>
                          <a:latin typeface="Barlow" panose="00000500000000000000" pitchFamily="2" charset="0"/>
                          <a:cs typeface="Arial" panose="020B0604020202020204" pitchFamily="34" charset="0"/>
                        </a:rPr>
                        <a:t>Community Champions</a:t>
                      </a:r>
                    </a:p>
                  </a:txBody>
                  <a:tcPr marL="6388" marR="6388" marT="6388" marB="30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IE" sz="1050" b="1" i="0" u="none" strike="noStrike">
                          <a:solidFill>
                            <a:srgbClr val="000000"/>
                          </a:solidFill>
                          <a:effectLst/>
                          <a:latin typeface="Barlow" panose="00000500000000000000" pitchFamily="2" charset="0"/>
                          <a:cs typeface="Arial" panose="020B0604020202020204" pitchFamily="34" charset="0"/>
                        </a:rPr>
                        <a:t>Disengaged</a:t>
                      </a:r>
                    </a:p>
                  </a:txBody>
                  <a:tcPr marL="6388" marR="6388" marT="6388" marB="30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IE" sz="1050" b="1" i="0" u="none" strike="noStrike">
                          <a:solidFill>
                            <a:srgbClr val="000000"/>
                          </a:solidFill>
                          <a:effectLst/>
                          <a:latin typeface="Barlow" panose="00000500000000000000" pitchFamily="2" charset="0"/>
                          <a:cs typeface="Arial" panose="020B0604020202020204" pitchFamily="34" charset="0"/>
                        </a:rPr>
                        <a:t>Empathisers</a:t>
                      </a:r>
                    </a:p>
                  </a:txBody>
                  <a:tcPr marL="6388" marR="6388" marT="6388" marB="30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IE" sz="1050" b="1" i="0" u="none" strike="noStrike">
                          <a:solidFill>
                            <a:srgbClr val="000000"/>
                          </a:solidFill>
                          <a:effectLst/>
                          <a:latin typeface="Barlow" panose="00000500000000000000" pitchFamily="2" charset="0"/>
                          <a:cs typeface="Arial" panose="020B0604020202020204" pitchFamily="34" charset="0"/>
                        </a:rPr>
                        <a:t>Global Citizens</a:t>
                      </a:r>
                    </a:p>
                  </a:txBody>
                  <a:tcPr marL="6388" marR="6388" marT="6388" marB="30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IE" sz="1050" b="1" i="0" u="none" strike="noStrike">
                          <a:solidFill>
                            <a:srgbClr val="000000"/>
                          </a:solidFill>
                          <a:effectLst/>
                          <a:latin typeface="Barlow" panose="00000500000000000000" pitchFamily="2" charset="0"/>
                          <a:cs typeface="Arial" panose="020B0604020202020204" pitchFamily="34" charset="0"/>
                        </a:rPr>
                        <a:t>Pragmatists</a:t>
                      </a:r>
                    </a:p>
                  </a:txBody>
                  <a:tcPr marL="6388" marR="6388" marT="6388" marB="30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23513586"/>
                  </a:ext>
                </a:extLst>
              </a:tr>
              <a:tr h="235146">
                <a:tc>
                  <a:txBody>
                    <a:bodyPr/>
                    <a:lstStyle/>
                    <a:p>
                      <a:pPr algn="ctr" fontAlgn="base"/>
                      <a:r>
                        <a:rPr lang="en-GB" sz="1050" b="1" i="1">
                          <a:solidFill>
                            <a:srgbClr val="000000"/>
                          </a:solidFill>
                          <a:effectLst/>
                          <a:latin typeface="Barlow" panose="00000500000000000000" pitchFamily="2" charset="0"/>
                          <a:cs typeface="Arial" panose="020B0604020202020204" pitchFamily="34" charset="0"/>
                        </a:rPr>
                        <a:t>Base:</a:t>
                      </a:r>
                      <a:endParaRPr lang="en-IE" sz="1050" b="1" i="1">
                        <a:solidFill>
                          <a:srgbClr val="000000"/>
                        </a:solidFill>
                        <a:effectLst/>
                        <a:latin typeface="Barlow" panose="00000500000000000000" pitchFamily="2"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75000"/>
                      </a:schemeClr>
                    </a:solidFill>
                  </a:tcPr>
                </a:tc>
                <a:tc>
                  <a:txBody>
                    <a:bodyPr/>
                    <a:lstStyle/>
                    <a:p>
                      <a:pPr algn="ctr" fontAlgn="t">
                        <a:buNone/>
                      </a:pPr>
                      <a:r>
                        <a:rPr lang="en-IE" sz="1050" b="1" i="1" u="none" strike="noStrike" kern="1200">
                          <a:solidFill>
                            <a:srgbClr val="000000"/>
                          </a:solidFill>
                          <a:effectLst/>
                          <a:latin typeface="Barlow" panose="00000500000000000000" pitchFamily="2" charset="0"/>
                          <a:ea typeface="+mn-ea"/>
                          <a:cs typeface="Arial" panose="020B0604020202020204" pitchFamily="34" charset="0"/>
                        </a:rPr>
                        <a:t>396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buNone/>
                      </a:pPr>
                      <a:r>
                        <a:rPr lang="en-IE" sz="1050" b="1" i="1" u="none" strike="noStrike" kern="1200">
                          <a:solidFill>
                            <a:srgbClr val="000000"/>
                          </a:solidFill>
                          <a:effectLst/>
                          <a:latin typeface="Barlow" panose="00000500000000000000" pitchFamily="2" charset="0"/>
                          <a:ea typeface="+mn-ea"/>
                          <a:cs typeface="Arial" panose="020B0604020202020204" pitchFamily="34" charset="0"/>
                        </a:rPr>
                        <a:t>169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buNone/>
                      </a:pPr>
                      <a:r>
                        <a:rPr lang="en-IE" sz="1050" b="1" i="1" u="none" strike="noStrike" kern="1200">
                          <a:solidFill>
                            <a:srgbClr val="000000"/>
                          </a:solidFill>
                          <a:effectLst/>
                          <a:latin typeface="Barlow" panose="00000500000000000000" pitchFamily="2" charset="0"/>
                          <a:ea typeface="+mn-ea"/>
                          <a:cs typeface="Arial" panose="020B0604020202020204" pitchFamily="34" charset="0"/>
                        </a:rPr>
                        <a:t>355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buNone/>
                      </a:pPr>
                      <a:r>
                        <a:rPr lang="en-IE" sz="1050" b="1" i="1" u="none" strike="noStrike" kern="1200">
                          <a:solidFill>
                            <a:srgbClr val="000000"/>
                          </a:solidFill>
                          <a:effectLst/>
                          <a:latin typeface="Barlow" panose="00000500000000000000" pitchFamily="2" charset="0"/>
                          <a:ea typeface="+mn-ea"/>
                          <a:cs typeface="Arial" panose="020B0604020202020204" pitchFamily="34" charset="0"/>
                        </a:rPr>
                        <a:t>552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buNone/>
                      </a:pPr>
                      <a:r>
                        <a:rPr lang="en-IE" sz="1050" b="1" i="1" u="none" strike="noStrike" kern="1200">
                          <a:solidFill>
                            <a:srgbClr val="000000"/>
                          </a:solidFill>
                          <a:effectLst/>
                          <a:latin typeface="Barlow" panose="00000500000000000000" pitchFamily="2" charset="0"/>
                          <a:ea typeface="+mn-ea"/>
                          <a:cs typeface="Arial" panose="020B0604020202020204" pitchFamily="34" charset="0"/>
                        </a:rPr>
                        <a:t>321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buNone/>
                      </a:pPr>
                      <a:r>
                        <a:rPr lang="en-IE" sz="1050" b="1" i="1" u="none" strike="noStrike" kern="1200">
                          <a:solidFill>
                            <a:srgbClr val="000000"/>
                          </a:solidFill>
                          <a:effectLst/>
                          <a:latin typeface="Barlow" panose="00000500000000000000" pitchFamily="2" charset="0"/>
                          <a:ea typeface="+mn-ea"/>
                          <a:cs typeface="Arial" panose="020B0604020202020204" pitchFamily="34" charset="0"/>
                        </a:rPr>
                        <a:t>254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424177251"/>
                  </a:ext>
                </a:extLst>
              </a:tr>
              <a:tr h="235146">
                <a:tc>
                  <a:txBody>
                    <a:bodyPr/>
                    <a:lstStyle/>
                    <a:p>
                      <a:pPr algn="ctr" fontAlgn="base"/>
                      <a:endParaRPr lang="en-IE" sz="1050" b="0" i="0">
                        <a:solidFill>
                          <a:srgbClr val="000000"/>
                        </a:solidFill>
                        <a:effectLst/>
                        <a:latin typeface="Barlow" panose="00000500000000000000" pitchFamily="2"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ase"/>
                      <a:r>
                        <a:rPr lang="en-IE" sz="1050" b="0" i="0" u="none" strike="noStrike">
                          <a:solidFill>
                            <a:srgbClr val="000000"/>
                          </a:solidFill>
                          <a:effectLst/>
                          <a:latin typeface="Barlow" panose="00000500000000000000" pitchFamily="2" charset="0"/>
                          <a:cs typeface="Arial" panose="020B0604020202020204" pitchFamily="34" charset="0"/>
                        </a:rPr>
                        <a:t>%</a:t>
                      </a:r>
                      <a:r>
                        <a:rPr lang="en-IE" sz="1050" b="0" i="0">
                          <a:solidFill>
                            <a:srgbClr val="000000"/>
                          </a:solidFill>
                          <a:effectLst/>
                          <a:latin typeface="Barlow" panose="00000500000000000000" pitchFamily="2" charset="0"/>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IE" sz="1050" b="0" i="0" u="none" strike="noStrike">
                          <a:solidFill>
                            <a:srgbClr val="000000"/>
                          </a:solidFill>
                          <a:effectLst/>
                          <a:latin typeface="Barlow" panose="00000500000000000000" pitchFamily="2" charset="0"/>
                          <a:cs typeface="Arial" panose="020B0604020202020204" pitchFamily="34" charset="0"/>
                        </a:rPr>
                        <a:t>%</a:t>
                      </a:r>
                      <a:r>
                        <a:rPr lang="en-IE" sz="1050" b="0" i="0">
                          <a:solidFill>
                            <a:srgbClr val="000000"/>
                          </a:solidFill>
                          <a:effectLst/>
                          <a:latin typeface="Barlow" panose="00000500000000000000" pitchFamily="2" charset="0"/>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IE" sz="1050" b="0" i="0" u="none" strike="noStrike">
                          <a:solidFill>
                            <a:srgbClr val="000000"/>
                          </a:solidFill>
                          <a:effectLst/>
                          <a:latin typeface="Barlow" panose="00000500000000000000" pitchFamily="2" charset="0"/>
                          <a:cs typeface="Arial" panose="020B0604020202020204" pitchFamily="34" charset="0"/>
                        </a:rPr>
                        <a:t>%</a:t>
                      </a:r>
                      <a:r>
                        <a:rPr lang="en-IE" sz="1050" b="0" i="0">
                          <a:solidFill>
                            <a:srgbClr val="000000"/>
                          </a:solidFill>
                          <a:effectLst/>
                          <a:latin typeface="Barlow" panose="00000500000000000000" pitchFamily="2" charset="0"/>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IE" sz="1050" b="0" i="0" u="none" strike="noStrike">
                          <a:solidFill>
                            <a:srgbClr val="000000"/>
                          </a:solidFill>
                          <a:effectLst/>
                          <a:latin typeface="Barlow" panose="00000500000000000000" pitchFamily="2" charset="0"/>
                          <a:cs typeface="Arial" panose="020B0604020202020204" pitchFamily="34" charset="0"/>
                        </a:rPr>
                        <a:t>%</a:t>
                      </a:r>
                      <a:r>
                        <a:rPr lang="en-IE" sz="1050" b="0" i="0">
                          <a:solidFill>
                            <a:srgbClr val="000000"/>
                          </a:solidFill>
                          <a:effectLst/>
                          <a:latin typeface="Barlow" panose="00000500000000000000" pitchFamily="2" charset="0"/>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IE" sz="1050" b="0" i="0" u="none" strike="noStrike">
                          <a:solidFill>
                            <a:srgbClr val="000000"/>
                          </a:solidFill>
                          <a:effectLst/>
                          <a:latin typeface="Barlow" panose="00000500000000000000" pitchFamily="2" charset="0"/>
                          <a:cs typeface="Arial" panose="020B0604020202020204" pitchFamily="34" charset="0"/>
                        </a:rPr>
                        <a:t>%</a:t>
                      </a:r>
                      <a:r>
                        <a:rPr lang="en-IE" sz="1050" b="0" i="0">
                          <a:solidFill>
                            <a:srgbClr val="000000"/>
                          </a:solidFill>
                          <a:effectLst/>
                          <a:latin typeface="Barlow" panose="00000500000000000000" pitchFamily="2" charset="0"/>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IE" sz="1050" b="0" i="0" u="none" strike="noStrike">
                          <a:solidFill>
                            <a:srgbClr val="000000"/>
                          </a:solidFill>
                          <a:effectLst/>
                          <a:latin typeface="Barlow" panose="00000500000000000000" pitchFamily="2" charset="0"/>
                          <a:cs typeface="Arial" panose="020B0604020202020204" pitchFamily="34" charset="0"/>
                        </a:rPr>
                        <a:t>%</a:t>
                      </a:r>
                      <a:r>
                        <a:rPr lang="en-IE" sz="1050" b="0" i="0">
                          <a:solidFill>
                            <a:srgbClr val="000000"/>
                          </a:solidFill>
                          <a:effectLst/>
                          <a:latin typeface="Barlow" panose="00000500000000000000" pitchFamily="2" charset="0"/>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05590"/>
                  </a:ext>
                </a:extLst>
              </a:tr>
              <a:tr h="235146">
                <a:tc>
                  <a:txBody>
                    <a:bodyPr/>
                    <a:lstStyle/>
                    <a:p>
                      <a:pPr algn="l" fontAlgn="base"/>
                      <a:r>
                        <a:rPr lang="en-US" sz="1050" b="0" i="0">
                          <a:solidFill>
                            <a:srgbClr val="000000"/>
                          </a:solidFill>
                          <a:effectLst/>
                          <a:latin typeface="Barlow" panose="00000500000000000000" pitchFamily="2" charset="0"/>
                          <a:cs typeface="Arial" panose="020B0604020202020204" pitchFamily="34" charset="0"/>
                        </a:rPr>
                        <a:t>Urban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003092"/>
                  </a:ext>
                </a:extLst>
              </a:tr>
              <a:tr h="235146">
                <a:tc>
                  <a:txBody>
                    <a:bodyPr/>
                    <a:lstStyle/>
                    <a:p>
                      <a:pPr algn="l" fontAlgn="base"/>
                      <a:r>
                        <a:rPr lang="en-US" sz="1050" b="0" i="0">
                          <a:solidFill>
                            <a:srgbClr val="000000"/>
                          </a:solidFill>
                          <a:effectLst/>
                          <a:latin typeface="Barlow" panose="00000500000000000000" pitchFamily="2" charset="0"/>
                          <a:cs typeface="Arial" panose="020B0604020202020204" pitchFamily="34" charset="0"/>
                        </a:rPr>
                        <a:t>Rural</a:t>
                      </a:r>
                      <a:endParaRPr lang="en-IE" sz="1050" b="0" i="0">
                        <a:solidFill>
                          <a:srgbClr val="000000"/>
                        </a:solidFill>
                        <a:effectLst/>
                        <a:latin typeface="Barlow" panose="00000500000000000000" pitchFamily="2"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buNone/>
                      </a:pPr>
                      <a:r>
                        <a:rPr lang="en-IE" sz="1050" b="0" i="0" kern="1200">
                          <a:solidFill>
                            <a:srgbClr val="000000"/>
                          </a:solidFill>
                          <a:effectLst/>
                          <a:latin typeface="Barlow" panose="00000500000000000000" pitchFamily="2" charset="0"/>
                          <a:ea typeface="+mn-ea"/>
                          <a:cs typeface="Arial" panose="020B0604020202020204" pitchFamily="34"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2145789"/>
                  </a:ext>
                </a:extLst>
              </a:tr>
            </a:tbl>
          </a:graphicData>
        </a:graphic>
      </p:graphicFrame>
      <p:sp>
        <p:nvSpPr>
          <p:cNvPr id="2" name="TextBox 1">
            <a:extLst>
              <a:ext uri="{FF2B5EF4-FFF2-40B4-BE49-F238E27FC236}">
                <a16:creationId xmlns:a16="http://schemas.microsoft.com/office/drawing/2014/main" id="{A140906B-1F9C-64FE-33E3-60A923CF8F01}"/>
              </a:ext>
            </a:extLst>
          </p:cNvPr>
          <p:cNvSpPr txBox="1"/>
          <p:nvPr/>
        </p:nvSpPr>
        <p:spPr>
          <a:xfrm>
            <a:off x="6913414" y="1656009"/>
            <a:ext cx="1169759" cy="646331"/>
          </a:xfrm>
          <a:prstGeom prst="rect">
            <a:avLst/>
          </a:prstGeom>
          <a:noFill/>
        </p:spPr>
        <p:txBody>
          <a:bodyPr wrap="square" rtlCol="0">
            <a:spAutoFit/>
          </a:bodyPr>
          <a:lstStyle/>
          <a:p>
            <a:r>
              <a:rPr lang="en-IE" b="1">
                <a:solidFill>
                  <a:srgbClr val="8ADEDD"/>
                </a:solidFill>
              </a:rPr>
              <a:t>Rest of Leinster </a:t>
            </a:r>
          </a:p>
        </p:txBody>
      </p:sp>
      <p:grpSp>
        <p:nvGrpSpPr>
          <p:cNvPr id="32" name="Group 31">
            <a:extLst>
              <a:ext uri="{FF2B5EF4-FFF2-40B4-BE49-F238E27FC236}">
                <a16:creationId xmlns:a16="http://schemas.microsoft.com/office/drawing/2014/main" id="{88F0FAED-05C6-4ADE-EFD2-A66EDA49A05B}"/>
              </a:ext>
            </a:extLst>
          </p:cNvPr>
          <p:cNvGrpSpPr/>
          <p:nvPr/>
        </p:nvGrpSpPr>
        <p:grpSpPr>
          <a:xfrm>
            <a:off x="9240444" y="129302"/>
            <a:ext cx="2863611" cy="563253"/>
            <a:chOff x="9332081" y="-971912"/>
            <a:chExt cx="2863611" cy="563253"/>
          </a:xfrm>
        </p:grpSpPr>
        <p:sp>
          <p:nvSpPr>
            <p:cNvPr id="33" name="Oval 32">
              <a:extLst>
                <a:ext uri="{FF2B5EF4-FFF2-40B4-BE49-F238E27FC236}">
                  <a16:creationId xmlns:a16="http://schemas.microsoft.com/office/drawing/2014/main" id="{7E886010-3A5F-DCA1-01A6-08F14BEE4A7A}"/>
                </a:ext>
              </a:extLst>
            </p:cNvPr>
            <p:cNvSpPr/>
            <p:nvPr/>
          </p:nvSpPr>
          <p:spPr>
            <a:xfrm>
              <a:off x="9332081" y="-971912"/>
              <a:ext cx="295637" cy="235238"/>
            </a:xfrm>
            <a:prstGeom prst="ellipse">
              <a:avLst/>
            </a:prstGeom>
            <a:noFill/>
            <a:ln w="28575">
              <a:solidFill>
                <a:srgbClr val="7FF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4EE57FAF-34C5-F51E-4100-35A57566DE8D}"/>
                </a:ext>
              </a:extLst>
            </p:cNvPr>
            <p:cNvSpPr txBox="1"/>
            <p:nvPr/>
          </p:nvSpPr>
          <p:spPr>
            <a:xfrm>
              <a:off x="9787660" y="-971732"/>
              <a:ext cx="2408032" cy="276999"/>
            </a:xfrm>
            <a:prstGeom prst="rect">
              <a:avLst/>
            </a:prstGeom>
            <a:noFill/>
          </p:spPr>
          <p:txBody>
            <a:bodyPr wrap="none" rtlCol="0">
              <a:spAutoFit/>
            </a:bodyPr>
            <a:lstStyle/>
            <a:p>
              <a:r>
                <a:rPr lang="en-IE" sz="1200">
                  <a:latin typeface="Barlow" panose="00000500000000000000" pitchFamily="2" charset="0"/>
                  <a:cs typeface="Arial" panose="020B0604020202020204" pitchFamily="34" charset="0"/>
                </a:rPr>
                <a:t>Significantly higher than average</a:t>
              </a:r>
            </a:p>
          </p:txBody>
        </p:sp>
        <p:sp>
          <p:nvSpPr>
            <p:cNvPr id="37" name="TextBox 36">
              <a:extLst>
                <a:ext uri="{FF2B5EF4-FFF2-40B4-BE49-F238E27FC236}">
                  <a16:creationId xmlns:a16="http://schemas.microsoft.com/office/drawing/2014/main" id="{D4624434-D306-AE39-9E61-32F83325D9F6}"/>
                </a:ext>
              </a:extLst>
            </p:cNvPr>
            <p:cNvSpPr txBox="1"/>
            <p:nvPr/>
          </p:nvSpPr>
          <p:spPr>
            <a:xfrm>
              <a:off x="9781542" y="-685658"/>
              <a:ext cx="2348720" cy="276999"/>
            </a:xfrm>
            <a:prstGeom prst="rect">
              <a:avLst/>
            </a:prstGeom>
            <a:noFill/>
          </p:spPr>
          <p:txBody>
            <a:bodyPr wrap="none" rtlCol="0">
              <a:spAutoFit/>
            </a:bodyPr>
            <a:lstStyle/>
            <a:p>
              <a:r>
                <a:rPr lang="en-IE" sz="1200">
                  <a:latin typeface="Barlow" panose="00000500000000000000" pitchFamily="2" charset="0"/>
                  <a:cs typeface="Arial" panose="020B0604020202020204" pitchFamily="34" charset="0"/>
                </a:rPr>
                <a:t>Significantly lower than average</a:t>
              </a:r>
            </a:p>
          </p:txBody>
        </p:sp>
      </p:grpSp>
      <p:sp>
        <p:nvSpPr>
          <p:cNvPr id="39" name="Rectangle 38">
            <a:extLst>
              <a:ext uri="{FF2B5EF4-FFF2-40B4-BE49-F238E27FC236}">
                <a16:creationId xmlns:a16="http://schemas.microsoft.com/office/drawing/2014/main" id="{E189420A-F7B6-B71D-D619-6EDA7DE30E07}"/>
              </a:ext>
            </a:extLst>
          </p:cNvPr>
          <p:cNvSpPr/>
          <p:nvPr/>
        </p:nvSpPr>
        <p:spPr>
          <a:xfrm>
            <a:off x="9240750" y="460085"/>
            <a:ext cx="295637" cy="215584"/>
          </a:xfrm>
          <a:prstGeom prst="rect">
            <a:avLst/>
          </a:prstGeom>
          <a:noFill/>
          <a:ln w="28575">
            <a:solidFill>
              <a:srgbClr val="F8B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val 9">
            <a:extLst>
              <a:ext uri="{FF2B5EF4-FFF2-40B4-BE49-F238E27FC236}">
                <a16:creationId xmlns:a16="http://schemas.microsoft.com/office/drawing/2014/main" id="{045117F9-06C2-FADE-1F0B-F01AB8D9B49F}"/>
              </a:ext>
            </a:extLst>
          </p:cNvPr>
          <p:cNvSpPr/>
          <p:nvPr/>
        </p:nvSpPr>
        <p:spPr>
          <a:xfrm>
            <a:off x="7489846" y="5872555"/>
            <a:ext cx="513093" cy="218894"/>
          </a:xfrm>
          <a:prstGeom prst="ellipse">
            <a:avLst/>
          </a:prstGeom>
          <a:noFill/>
          <a:ln w="28575">
            <a:solidFill>
              <a:srgbClr val="7FF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EECCFE46-B178-22FB-7ACE-30DAC135205C}"/>
              </a:ext>
            </a:extLst>
          </p:cNvPr>
          <p:cNvSpPr/>
          <p:nvPr/>
        </p:nvSpPr>
        <p:spPr>
          <a:xfrm>
            <a:off x="6485720" y="6156292"/>
            <a:ext cx="513093" cy="218894"/>
          </a:xfrm>
          <a:prstGeom prst="ellipse">
            <a:avLst/>
          </a:prstGeom>
          <a:noFill/>
          <a:ln w="28575">
            <a:solidFill>
              <a:srgbClr val="7FF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FAA47635-087D-13E8-289E-0E96E76B3F6A}"/>
              </a:ext>
            </a:extLst>
          </p:cNvPr>
          <p:cNvSpPr/>
          <p:nvPr/>
        </p:nvSpPr>
        <p:spPr>
          <a:xfrm>
            <a:off x="7468010" y="6156292"/>
            <a:ext cx="513093" cy="218894"/>
          </a:xfrm>
          <a:prstGeom prst="rect">
            <a:avLst/>
          </a:prstGeom>
          <a:noFill/>
          <a:ln w="28575">
            <a:solidFill>
              <a:srgbClr val="F8B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AFC136D4-E068-04FE-3664-48FB4E71ADC6}"/>
              </a:ext>
            </a:extLst>
          </p:cNvPr>
          <p:cNvSpPr/>
          <p:nvPr/>
        </p:nvSpPr>
        <p:spPr>
          <a:xfrm>
            <a:off x="2908974" y="2463475"/>
            <a:ext cx="375186" cy="218894"/>
          </a:xfrm>
          <a:prstGeom prst="rect">
            <a:avLst/>
          </a:prstGeom>
          <a:noFill/>
          <a:ln w="28575">
            <a:solidFill>
              <a:srgbClr val="F8B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8309006D-EE16-9A89-11C7-BBDFD4A5C892}"/>
              </a:ext>
            </a:extLst>
          </p:cNvPr>
          <p:cNvSpPr/>
          <p:nvPr/>
        </p:nvSpPr>
        <p:spPr>
          <a:xfrm>
            <a:off x="2932910" y="4362960"/>
            <a:ext cx="375186" cy="218894"/>
          </a:xfrm>
          <a:prstGeom prst="rect">
            <a:avLst/>
          </a:prstGeom>
          <a:noFill/>
          <a:ln w="28575">
            <a:solidFill>
              <a:srgbClr val="F8B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3" name="Table 12">
            <a:extLst>
              <a:ext uri="{FF2B5EF4-FFF2-40B4-BE49-F238E27FC236}">
                <a16:creationId xmlns:a16="http://schemas.microsoft.com/office/drawing/2014/main" id="{76F5248B-C9CD-CBBE-2B34-CE43E830096D}"/>
              </a:ext>
            </a:extLst>
          </p:cNvPr>
          <p:cNvGraphicFramePr>
            <a:graphicFrameLocks noGrp="1"/>
          </p:cNvGraphicFramePr>
          <p:nvPr>
            <p:extLst>
              <p:ext uri="{D42A27DB-BD31-4B8C-83A1-F6EECF244321}">
                <p14:modId xmlns:p14="http://schemas.microsoft.com/office/powerpoint/2010/main" val="986308745"/>
              </p:ext>
            </p:extLst>
          </p:nvPr>
        </p:nvGraphicFramePr>
        <p:xfrm>
          <a:off x="8943183" y="1514475"/>
          <a:ext cx="2293380" cy="1561711"/>
        </p:xfrm>
        <a:graphic>
          <a:graphicData uri="http://schemas.openxmlformats.org/drawingml/2006/table">
            <a:tbl>
              <a:tblPr>
                <a:tableStyleId>{5C22544A-7EE6-4342-B048-85BDC9FD1C3A}</a:tableStyleId>
              </a:tblPr>
              <a:tblGrid>
                <a:gridCol w="1645647">
                  <a:extLst>
                    <a:ext uri="{9D8B030D-6E8A-4147-A177-3AD203B41FA5}">
                      <a16:colId xmlns:a16="http://schemas.microsoft.com/office/drawing/2014/main" val="2417909564"/>
                    </a:ext>
                  </a:extLst>
                </a:gridCol>
                <a:gridCol w="647733">
                  <a:extLst>
                    <a:ext uri="{9D8B030D-6E8A-4147-A177-3AD203B41FA5}">
                      <a16:colId xmlns:a16="http://schemas.microsoft.com/office/drawing/2014/main" val="2299750471"/>
                    </a:ext>
                  </a:extLst>
                </a:gridCol>
              </a:tblGrid>
              <a:tr h="195978">
                <a:tc>
                  <a:txBody>
                    <a:bodyPr/>
                    <a:lstStyle/>
                    <a:p>
                      <a:pPr algn="l" fontAlgn="t">
                        <a:buNone/>
                      </a:pPr>
                      <a:r>
                        <a:rPr lang="en-IE" sz="1000" b="1" i="1" u="none" strike="noStrike" kern="1200">
                          <a:solidFill>
                            <a:srgbClr val="000000"/>
                          </a:solidFill>
                          <a:effectLst/>
                          <a:latin typeface="Barlow" panose="00000500000000000000" pitchFamily="2" charset="0"/>
                          <a:ea typeface="+mn-ea"/>
                          <a:cs typeface="+mn-cs"/>
                        </a:rPr>
                        <a:t>UNWTD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1" i="1" u="none" strike="noStrike" kern="1200">
                          <a:solidFill>
                            <a:srgbClr val="000000"/>
                          </a:solidFill>
                          <a:effectLst/>
                          <a:latin typeface="Barlow" panose="00000500000000000000" pitchFamily="2" charset="0"/>
                          <a:ea typeface="+mn-ea"/>
                          <a:cs typeface="+mn-cs"/>
                        </a:rPr>
                        <a:t>530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3450625"/>
                  </a:ext>
                </a:extLst>
              </a:tr>
              <a:tr h="193846">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4338309"/>
                  </a:ext>
                </a:extLst>
              </a:tr>
              <a:tr h="193846">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Empathisers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26</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7758775"/>
                  </a:ext>
                </a:extLst>
              </a:tr>
              <a:tr h="193846">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Multilateralists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20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985149"/>
                  </a:ext>
                </a:extLst>
              </a:tr>
              <a:tr h="193846">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Disengaged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3994675"/>
                  </a:ext>
                </a:extLst>
              </a:tr>
              <a:tr h="193846">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Global Citizens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15</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658604"/>
                  </a:ext>
                </a:extLst>
              </a:tr>
              <a:tr h="202657">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Pragmatists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13</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046047"/>
                  </a:ext>
                </a:extLst>
              </a:tr>
              <a:tr h="193846">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Community Champions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7480204"/>
                  </a:ext>
                </a:extLst>
              </a:tr>
            </a:tbl>
          </a:graphicData>
        </a:graphic>
      </p:graphicFrame>
      <p:graphicFrame>
        <p:nvGraphicFramePr>
          <p:cNvPr id="18" name="Table 17">
            <a:extLst>
              <a:ext uri="{FF2B5EF4-FFF2-40B4-BE49-F238E27FC236}">
                <a16:creationId xmlns:a16="http://schemas.microsoft.com/office/drawing/2014/main" id="{9EACF8E6-269B-CF5B-7D74-06F7AA854C20}"/>
              </a:ext>
            </a:extLst>
          </p:cNvPr>
          <p:cNvGraphicFramePr>
            <a:graphicFrameLocks noGrp="1"/>
          </p:cNvGraphicFramePr>
          <p:nvPr>
            <p:extLst>
              <p:ext uri="{D42A27DB-BD31-4B8C-83A1-F6EECF244321}">
                <p14:modId xmlns:p14="http://schemas.microsoft.com/office/powerpoint/2010/main" val="2008221699"/>
              </p:ext>
            </p:extLst>
          </p:nvPr>
        </p:nvGraphicFramePr>
        <p:xfrm>
          <a:off x="1247572" y="3282446"/>
          <a:ext cx="2158365" cy="1754666"/>
        </p:xfrm>
        <a:graphic>
          <a:graphicData uri="http://schemas.openxmlformats.org/drawingml/2006/table">
            <a:tbl>
              <a:tblPr>
                <a:tableStyleId>{5C22544A-7EE6-4342-B048-85BDC9FD1C3A}</a:tableStyleId>
              </a:tblPr>
              <a:tblGrid>
                <a:gridCol w="1548765">
                  <a:extLst>
                    <a:ext uri="{9D8B030D-6E8A-4147-A177-3AD203B41FA5}">
                      <a16:colId xmlns:a16="http://schemas.microsoft.com/office/drawing/2014/main" val="1307636572"/>
                    </a:ext>
                  </a:extLst>
                </a:gridCol>
                <a:gridCol w="609600">
                  <a:extLst>
                    <a:ext uri="{9D8B030D-6E8A-4147-A177-3AD203B41FA5}">
                      <a16:colId xmlns:a16="http://schemas.microsoft.com/office/drawing/2014/main" val="2777119492"/>
                    </a:ext>
                  </a:extLst>
                </a:gridCol>
              </a:tblGrid>
              <a:tr h="205077">
                <a:tc>
                  <a:txBody>
                    <a:bodyPr/>
                    <a:lstStyle/>
                    <a:p>
                      <a:pPr algn="l" fontAlgn="t">
                        <a:buNone/>
                      </a:pPr>
                      <a:r>
                        <a:rPr lang="en-IE" sz="1000" b="1" i="1" u="none" strike="noStrike" kern="1200">
                          <a:solidFill>
                            <a:srgbClr val="000000"/>
                          </a:solidFill>
                          <a:effectLst/>
                          <a:latin typeface="Barlow" panose="00000500000000000000" pitchFamily="2" charset="0"/>
                          <a:ea typeface="+mn-ea"/>
                          <a:cs typeface="+mn-cs"/>
                        </a:rPr>
                        <a:t>UNWTD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1" i="1" u="none" strike="noStrike" kern="1200">
                          <a:solidFill>
                            <a:srgbClr val="000000"/>
                          </a:solidFill>
                          <a:effectLst/>
                          <a:latin typeface="Barlow" panose="00000500000000000000" pitchFamily="2" charset="0"/>
                          <a:ea typeface="+mn-ea"/>
                          <a:cs typeface="+mn-cs"/>
                        </a:rPr>
                        <a:t>560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1523230"/>
                  </a:ext>
                </a:extLst>
              </a:tr>
              <a:tr h="205077">
                <a:tc>
                  <a:txBody>
                    <a:bodyPr/>
                    <a:lstStyle/>
                    <a:p>
                      <a:pPr algn="ctr" fontAlgn="t">
                        <a:buNone/>
                      </a:pPr>
                      <a:endParaRPr lang="en-IE" sz="1050" kern="1200">
                        <a:solidFill>
                          <a:srgbClr val="000000"/>
                        </a:solidFill>
                        <a:latin typeface="Barlow" panose="00000500000000000000" pitchFamily="2" charset="0"/>
                        <a:ea typeface="+mn-ea"/>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50" kern="1200">
                          <a:solidFill>
                            <a:srgbClr val="000000"/>
                          </a:solidFill>
                          <a:latin typeface="Barlow" panose="00000500000000000000" pitchFamily="2" charset="0"/>
                          <a:ea typeface="+mn-ea"/>
                          <a:cs typeface="Arial" panose="020B0604020202020204"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9226027"/>
                  </a:ext>
                </a:extLst>
              </a:tr>
              <a:tr h="205077">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Empathisers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1049315"/>
                  </a:ext>
                </a:extLst>
              </a:tr>
              <a:tr h="225834">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Multilateralists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7214108"/>
                  </a:ext>
                </a:extLst>
              </a:tr>
              <a:tr h="225834">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Disengaged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9654286"/>
                  </a:ext>
                </a:extLst>
              </a:tr>
              <a:tr h="225834">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Global Citizens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8730347"/>
                  </a:ext>
                </a:extLst>
              </a:tr>
              <a:tr h="236099">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Pragmatists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5746102"/>
                  </a:ext>
                </a:extLst>
              </a:tr>
              <a:tr h="225834">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Community Champions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5847066"/>
                  </a:ext>
                </a:extLst>
              </a:tr>
            </a:tbl>
          </a:graphicData>
        </a:graphic>
      </p:graphicFrame>
      <p:graphicFrame>
        <p:nvGraphicFramePr>
          <p:cNvPr id="29" name="Table 28">
            <a:extLst>
              <a:ext uri="{FF2B5EF4-FFF2-40B4-BE49-F238E27FC236}">
                <a16:creationId xmlns:a16="http://schemas.microsoft.com/office/drawing/2014/main" id="{2F7A8993-421C-FE0E-2D2B-37E6825C4029}"/>
              </a:ext>
            </a:extLst>
          </p:cNvPr>
          <p:cNvGraphicFramePr>
            <a:graphicFrameLocks noGrp="1"/>
          </p:cNvGraphicFramePr>
          <p:nvPr>
            <p:extLst>
              <p:ext uri="{D42A27DB-BD31-4B8C-83A1-F6EECF244321}">
                <p14:modId xmlns:p14="http://schemas.microsoft.com/office/powerpoint/2010/main" val="4119855315"/>
              </p:ext>
            </p:extLst>
          </p:nvPr>
        </p:nvGraphicFramePr>
        <p:xfrm>
          <a:off x="1247573" y="1263917"/>
          <a:ext cx="2158365" cy="1937032"/>
        </p:xfrm>
        <a:graphic>
          <a:graphicData uri="http://schemas.openxmlformats.org/drawingml/2006/table">
            <a:tbl>
              <a:tblPr>
                <a:tableStyleId>{5C22544A-7EE6-4342-B048-85BDC9FD1C3A}</a:tableStyleId>
              </a:tblPr>
              <a:tblGrid>
                <a:gridCol w="1548765">
                  <a:extLst>
                    <a:ext uri="{9D8B030D-6E8A-4147-A177-3AD203B41FA5}">
                      <a16:colId xmlns:a16="http://schemas.microsoft.com/office/drawing/2014/main" val="4283280833"/>
                    </a:ext>
                  </a:extLst>
                </a:gridCol>
                <a:gridCol w="609600">
                  <a:extLst>
                    <a:ext uri="{9D8B030D-6E8A-4147-A177-3AD203B41FA5}">
                      <a16:colId xmlns:a16="http://schemas.microsoft.com/office/drawing/2014/main" val="3153512913"/>
                    </a:ext>
                  </a:extLst>
                </a:gridCol>
              </a:tblGrid>
              <a:tr h="240761">
                <a:tc>
                  <a:txBody>
                    <a:bodyPr/>
                    <a:lstStyle/>
                    <a:p>
                      <a:pPr algn="l" fontAlgn="t">
                        <a:buNone/>
                      </a:pPr>
                      <a:r>
                        <a:rPr lang="en-IE" sz="1000" b="1" i="1" u="none" strike="noStrike" kern="1200">
                          <a:solidFill>
                            <a:srgbClr val="000000"/>
                          </a:solidFill>
                          <a:effectLst/>
                          <a:latin typeface="Barlow" panose="00000500000000000000" pitchFamily="2" charset="0"/>
                          <a:ea typeface="+mn-ea"/>
                          <a:cs typeface="+mn-cs"/>
                        </a:rPr>
                        <a:t>UNWTD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1" i="1" u="none" strike="noStrike" kern="1200">
                          <a:solidFill>
                            <a:srgbClr val="000000"/>
                          </a:solidFill>
                          <a:effectLst/>
                          <a:latin typeface="Barlow" panose="00000500000000000000" pitchFamily="2" charset="0"/>
                          <a:ea typeface="+mn-ea"/>
                          <a:cs typeface="+mn-cs"/>
                        </a:rPr>
                        <a:t>374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6404385"/>
                  </a:ext>
                </a:extLst>
              </a:tr>
              <a:tr h="240761">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7941633"/>
                  </a:ext>
                </a:extLst>
              </a:tr>
              <a:tr h="240761">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Empathisers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29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99406572"/>
                  </a:ext>
                </a:extLst>
              </a:tr>
              <a:tr h="240761">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Disengaged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5396773"/>
                  </a:ext>
                </a:extLst>
              </a:tr>
              <a:tr h="240761">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Global Citizens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3961364"/>
                  </a:ext>
                </a:extLst>
              </a:tr>
              <a:tr h="240761">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Multilateralists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6829306"/>
                  </a:ext>
                </a:extLst>
              </a:tr>
              <a:tr h="251705">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Pragmatists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9734371"/>
                  </a:ext>
                </a:extLst>
              </a:tr>
              <a:tr h="240761">
                <a:tc>
                  <a:txBody>
                    <a:bodyPr/>
                    <a:lstStyle/>
                    <a:p>
                      <a:pPr algn="l" fontAlgn="t">
                        <a:buNone/>
                      </a:pPr>
                      <a:r>
                        <a:rPr lang="en-IE" sz="1000" b="0" i="0" u="none" strike="noStrike" kern="1200">
                          <a:solidFill>
                            <a:srgbClr val="000000"/>
                          </a:solidFill>
                          <a:effectLst/>
                          <a:latin typeface="Barlow" panose="00000500000000000000" pitchFamily="2" charset="0"/>
                          <a:ea typeface="+mn-ea"/>
                          <a:cs typeface="+mn-cs"/>
                        </a:rPr>
                        <a:t>Community Champions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kern="1200">
                          <a:solidFill>
                            <a:srgbClr val="000000"/>
                          </a:solidFill>
                          <a:effectLst/>
                          <a:latin typeface="Barlow" panose="00000500000000000000" pitchFamily="2" charset="0"/>
                          <a:ea typeface="+mn-ea"/>
                          <a:cs typeface="+mn-cs"/>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2667673"/>
                  </a:ext>
                </a:extLst>
              </a:tr>
            </a:tbl>
          </a:graphicData>
        </a:graphic>
      </p:graphicFrame>
      <p:graphicFrame>
        <p:nvGraphicFramePr>
          <p:cNvPr id="23" name="Table 22">
            <a:extLst>
              <a:ext uri="{FF2B5EF4-FFF2-40B4-BE49-F238E27FC236}">
                <a16:creationId xmlns:a16="http://schemas.microsoft.com/office/drawing/2014/main" id="{25C5E5B7-5D25-58DA-7A16-6E80A08DE048}"/>
              </a:ext>
            </a:extLst>
          </p:cNvPr>
          <p:cNvGraphicFramePr>
            <a:graphicFrameLocks noGrp="1"/>
          </p:cNvGraphicFramePr>
          <p:nvPr>
            <p:extLst>
              <p:ext uri="{D42A27DB-BD31-4B8C-83A1-F6EECF244321}">
                <p14:modId xmlns:p14="http://schemas.microsoft.com/office/powerpoint/2010/main" val="1251817855"/>
              </p:ext>
            </p:extLst>
          </p:nvPr>
        </p:nvGraphicFramePr>
        <p:xfrm>
          <a:off x="8943183" y="3251492"/>
          <a:ext cx="2293380" cy="1559579"/>
        </p:xfrm>
        <a:graphic>
          <a:graphicData uri="http://schemas.openxmlformats.org/drawingml/2006/table">
            <a:tbl>
              <a:tblPr>
                <a:tableStyleId>{5C22544A-7EE6-4342-B048-85BDC9FD1C3A}</a:tableStyleId>
              </a:tblPr>
              <a:tblGrid>
                <a:gridCol w="1645647">
                  <a:extLst>
                    <a:ext uri="{9D8B030D-6E8A-4147-A177-3AD203B41FA5}">
                      <a16:colId xmlns:a16="http://schemas.microsoft.com/office/drawing/2014/main" val="2417909564"/>
                    </a:ext>
                  </a:extLst>
                </a:gridCol>
                <a:gridCol w="647733">
                  <a:extLst>
                    <a:ext uri="{9D8B030D-6E8A-4147-A177-3AD203B41FA5}">
                      <a16:colId xmlns:a16="http://schemas.microsoft.com/office/drawing/2014/main" val="2299750471"/>
                    </a:ext>
                  </a:extLst>
                </a:gridCol>
              </a:tblGrid>
              <a:tr h="193846">
                <a:tc>
                  <a:txBody>
                    <a:bodyPr/>
                    <a:lstStyle/>
                    <a:p>
                      <a:pPr algn="l" fontAlgn="t">
                        <a:buNone/>
                      </a:pPr>
                      <a:r>
                        <a:rPr lang="en-IE" sz="1000" b="1" i="1" u="none" strike="noStrike">
                          <a:solidFill>
                            <a:srgbClr val="000000"/>
                          </a:solidFill>
                          <a:effectLst/>
                          <a:latin typeface="Barlow" panose="00000500000000000000" pitchFamily="2" charset="0"/>
                        </a:rPr>
                        <a:t>UNWTD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1" i="1" u="none" strike="noStrike">
                          <a:solidFill>
                            <a:srgbClr val="000000"/>
                          </a:solidFill>
                          <a:effectLst/>
                          <a:latin typeface="Barlow" panose="00000500000000000000" pitchFamily="2" charset="0"/>
                        </a:rPr>
                        <a:t>583</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3450625"/>
                  </a:ext>
                </a:extLst>
              </a:tr>
              <a:tr h="193846">
                <a:tc>
                  <a:txBody>
                    <a:bodyPr/>
                    <a:lstStyle/>
                    <a:p>
                      <a:pPr algn="l" fontAlgn="t">
                        <a:buNone/>
                      </a:pPr>
                      <a:endParaRPr lang="en-IE" sz="1000" b="0" i="0" u="none" strike="noStrike">
                        <a:solidFill>
                          <a:srgbClr val="000000"/>
                        </a:solidFill>
                        <a:effectLst/>
                        <a:latin typeface="Barlow" panose="00000500000000000000" pitchFamily="2"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a:solidFill>
                            <a:srgbClr val="000000"/>
                          </a:solidFill>
                          <a:effectLst/>
                          <a:latin typeface="Barlow" panose="00000500000000000000" pitchFamily="2" charset="0"/>
                        </a:rPr>
                        <a:t>%</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4338309"/>
                  </a:ext>
                </a:extLst>
              </a:tr>
              <a:tr h="193846">
                <a:tc>
                  <a:txBody>
                    <a:bodyPr/>
                    <a:lstStyle/>
                    <a:p>
                      <a:pPr algn="l" fontAlgn="t">
                        <a:buNone/>
                      </a:pPr>
                      <a:r>
                        <a:rPr lang="en-IE" sz="1000" b="0" i="0" u="none" strike="noStrike">
                          <a:solidFill>
                            <a:srgbClr val="000000"/>
                          </a:solidFill>
                          <a:effectLst/>
                          <a:latin typeface="Barlow" panose="00000500000000000000" pitchFamily="2" charset="0"/>
                        </a:rPr>
                        <a:t>Empathisers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a:solidFill>
                            <a:srgbClr val="000000"/>
                          </a:solidFill>
                          <a:effectLst/>
                          <a:latin typeface="Barlow" panose="00000500000000000000" pitchFamily="2" charset="0"/>
                        </a:rPr>
                        <a:t>22</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7758775"/>
                  </a:ext>
                </a:extLst>
              </a:tr>
              <a:tr h="193846">
                <a:tc>
                  <a:txBody>
                    <a:bodyPr/>
                    <a:lstStyle/>
                    <a:p>
                      <a:pPr algn="l" fontAlgn="t">
                        <a:buNone/>
                      </a:pPr>
                      <a:r>
                        <a:rPr lang="en-IE" sz="1000" b="0" i="0" u="none" strike="noStrike">
                          <a:solidFill>
                            <a:srgbClr val="000000"/>
                          </a:solidFill>
                          <a:effectLst/>
                          <a:latin typeface="Barlow" panose="00000500000000000000" pitchFamily="2" charset="0"/>
                        </a:rPr>
                        <a:t>Multilateralists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a:solidFill>
                            <a:srgbClr val="000000"/>
                          </a:solidFill>
                          <a:effectLst/>
                          <a:latin typeface="Barlow" panose="00000500000000000000" pitchFamily="2" charset="0"/>
                        </a:rPr>
                        <a:t>22</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985149"/>
                  </a:ext>
                </a:extLst>
              </a:tr>
              <a:tr h="193846">
                <a:tc>
                  <a:txBody>
                    <a:bodyPr/>
                    <a:lstStyle/>
                    <a:p>
                      <a:pPr algn="l" fontAlgn="t">
                        <a:buNone/>
                      </a:pPr>
                      <a:r>
                        <a:rPr lang="en-IE" sz="1000" b="0" i="0" u="none" strike="noStrike">
                          <a:solidFill>
                            <a:srgbClr val="000000"/>
                          </a:solidFill>
                          <a:effectLst/>
                          <a:latin typeface="Barlow" panose="00000500000000000000" pitchFamily="2" charset="0"/>
                        </a:rPr>
                        <a:t>Global Citizens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a:solidFill>
                            <a:srgbClr val="000000"/>
                          </a:solidFill>
                          <a:effectLst/>
                          <a:latin typeface="Barlow" panose="00000500000000000000" pitchFamily="2" charset="0"/>
                        </a:rPr>
                        <a:t>21</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3994675"/>
                  </a:ext>
                </a:extLst>
              </a:tr>
              <a:tr h="193846">
                <a:tc>
                  <a:txBody>
                    <a:bodyPr/>
                    <a:lstStyle/>
                    <a:p>
                      <a:pPr algn="l" fontAlgn="t">
                        <a:buNone/>
                      </a:pPr>
                      <a:r>
                        <a:rPr lang="en-IE" sz="1000" b="0" i="0" u="none" strike="noStrike">
                          <a:solidFill>
                            <a:srgbClr val="000000"/>
                          </a:solidFill>
                          <a:effectLst/>
                          <a:latin typeface="Barlow" panose="00000500000000000000" pitchFamily="2" charset="0"/>
                        </a:rPr>
                        <a:t>Disengaged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a:solidFill>
                            <a:srgbClr val="000000"/>
                          </a:solidFill>
                          <a:effectLst/>
                          <a:latin typeface="Barlow" panose="00000500000000000000" pitchFamily="2" charset="0"/>
                        </a:rPr>
                        <a:t>17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658604"/>
                  </a:ext>
                </a:extLst>
              </a:tr>
              <a:tr h="202657">
                <a:tc>
                  <a:txBody>
                    <a:bodyPr/>
                    <a:lstStyle/>
                    <a:p>
                      <a:pPr algn="l" fontAlgn="t">
                        <a:buNone/>
                      </a:pPr>
                      <a:r>
                        <a:rPr lang="en-IE" sz="1000" b="0" i="0" u="none" strike="noStrike">
                          <a:solidFill>
                            <a:srgbClr val="000000"/>
                          </a:solidFill>
                          <a:effectLst/>
                          <a:latin typeface="Barlow" panose="00000500000000000000" pitchFamily="2" charset="0"/>
                        </a:rPr>
                        <a:t>Pragmatists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a:solidFill>
                            <a:srgbClr val="000000"/>
                          </a:solidFill>
                          <a:effectLst/>
                          <a:latin typeface="Barlow" panose="00000500000000000000" pitchFamily="2" charset="0"/>
                        </a:rPr>
                        <a:t>13</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046047"/>
                  </a:ext>
                </a:extLst>
              </a:tr>
              <a:tr h="193846">
                <a:tc>
                  <a:txBody>
                    <a:bodyPr/>
                    <a:lstStyle/>
                    <a:p>
                      <a:pPr algn="l" fontAlgn="t">
                        <a:buNone/>
                      </a:pPr>
                      <a:r>
                        <a:rPr lang="en-IE" sz="1000" b="0" i="0" u="none" strike="noStrike">
                          <a:solidFill>
                            <a:srgbClr val="000000"/>
                          </a:solidFill>
                          <a:effectLst/>
                          <a:latin typeface="Barlow" panose="00000500000000000000" pitchFamily="2" charset="0"/>
                        </a:rPr>
                        <a:t>Community Champions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buNone/>
                      </a:pPr>
                      <a:r>
                        <a:rPr lang="en-IE" sz="1000" b="0" i="0" u="none" strike="noStrike">
                          <a:solidFill>
                            <a:srgbClr val="000000"/>
                          </a:solidFill>
                          <a:effectLst/>
                          <a:latin typeface="Barlow" panose="00000500000000000000" pitchFamily="2" charset="0"/>
                        </a:rPr>
                        <a:t>6</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7480204"/>
                  </a:ext>
                </a:extLst>
              </a:tr>
            </a:tbl>
          </a:graphicData>
        </a:graphic>
      </p:graphicFrame>
      <p:sp>
        <p:nvSpPr>
          <p:cNvPr id="6" name="Rectangle 5">
            <a:extLst>
              <a:ext uri="{FF2B5EF4-FFF2-40B4-BE49-F238E27FC236}">
                <a16:creationId xmlns:a16="http://schemas.microsoft.com/office/drawing/2014/main" id="{09F25963-831F-9F93-7C24-919E887F9FEE}"/>
              </a:ext>
            </a:extLst>
          </p:cNvPr>
          <p:cNvSpPr/>
          <p:nvPr/>
        </p:nvSpPr>
        <p:spPr>
          <a:xfrm>
            <a:off x="10676672" y="3595900"/>
            <a:ext cx="375186" cy="218894"/>
          </a:xfrm>
          <a:prstGeom prst="rect">
            <a:avLst/>
          </a:prstGeom>
          <a:noFill/>
          <a:ln w="28575">
            <a:solidFill>
              <a:srgbClr val="F8B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EBFC278-CA55-A307-3D71-23018758F924}"/>
              </a:ext>
            </a:extLst>
          </p:cNvPr>
          <p:cNvSpPr/>
          <p:nvPr/>
        </p:nvSpPr>
        <p:spPr>
          <a:xfrm>
            <a:off x="10643492" y="4012645"/>
            <a:ext cx="513093" cy="218894"/>
          </a:xfrm>
          <a:prstGeom prst="ellipse">
            <a:avLst/>
          </a:prstGeom>
          <a:noFill/>
          <a:ln w="28575">
            <a:solidFill>
              <a:srgbClr val="7FF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Graphic 8">
            <a:extLst>
              <a:ext uri="{FF2B5EF4-FFF2-40B4-BE49-F238E27FC236}">
                <a16:creationId xmlns:a16="http://schemas.microsoft.com/office/drawing/2014/main" id="{C6D047C4-ABF8-4C31-6D19-8F50FCB737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789" y="824973"/>
            <a:ext cx="2616499" cy="3774476"/>
          </a:xfrm>
          <a:prstGeom prst="rect">
            <a:avLst/>
          </a:prstGeom>
        </p:spPr>
      </p:pic>
      <p:cxnSp>
        <p:nvCxnSpPr>
          <p:cNvPr id="22" name="Connector: Elbow 21">
            <a:extLst>
              <a:ext uri="{FF2B5EF4-FFF2-40B4-BE49-F238E27FC236}">
                <a16:creationId xmlns:a16="http://schemas.microsoft.com/office/drawing/2014/main" id="{375454D1-ED61-F149-B06A-03FDA4714405}"/>
              </a:ext>
            </a:extLst>
          </p:cNvPr>
          <p:cNvCxnSpPr>
            <a:cxnSpLocks/>
          </p:cNvCxnSpPr>
          <p:nvPr/>
        </p:nvCxnSpPr>
        <p:spPr>
          <a:xfrm rot="10800000" flipV="1">
            <a:off x="7113179" y="2277182"/>
            <a:ext cx="1554199" cy="38198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4338E0F4-7FCC-7ADE-9994-E4B3BEB79AE9}"/>
              </a:ext>
            </a:extLst>
          </p:cNvPr>
          <p:cNvCxnSpPr>
            <a:cxnSpLocks/>
          </p:cNvCxnSpPr>
          <p:nvPr/>
        </p:nvCxnSpPr>
        <p:spPr>
          <a:xfrm>
            <a:off x="3681744" y="1619638"/>
            <a:ext cx="961137" cy="65754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E954D48A-04AE-9EDC-6557-A2EE40B86211}"/>
              </a:ext>
            </a:extLst>
          </p:cNvPr>
          <p:cNvCxnSpPr>
            <a:cxnSpLocks/>
          </p:cNvCxnSpPr>
          <p:nvPr/>
        </p:nvCxnSpPr>
        <p:spPr>
          <a:xfrm>
            <a:off x="3681744" y="3665091"/>
            <a:ext cx="712045" cy="28824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E952A98-C5CD-7291-F54C-8CB3C38A1137}"/>
              </a:ext>
            </a:extLst>
          </p:cNvPr>
          <p:cNvPicPr>
            <a:picLocks noChangeAspect="1"/>
          </p:cNvPicPr>
          <p:nvPr/>
        </p:nvPicPr>
        <p:blipFill>
          <a:blip r:embed="rId5" cstate="email">
            <a:extLst>
              <a:ext uri="{28A0092B-C50C-407E-A947-70E740481C1C}">
                <a14:useLocalDpi xmlns:a14="http://schemas.microsoft.com/office/drawing/2010/main"/>
              </a:ext>
            </a:extLst>
          </a:blip>
          <a:srcRect l="76924" t="39354" r="932" b="21102"/>
          <a:stretch>
            <a:fillRect/>
          </a:stretch>
        </p:blipFill>
        <p:spPr>
          <a:xfrm>
            <a:off x="7113178" y="2962393"/>
            <a:ext cx="899310" cy="1636784"/>
          </a:xfrm>
          <a:prstGeom prst="rect">
            <a:avLst/>
          </a:prstGeom>
          <a:ln>
            <a:solidFill>
              <a:srgbClr val="FFFFFF"/>
            </a:solidFill>
          </a:ln>
        </p:spPr>
      </p:pic>
      <p:sp>
        <p:nvSpPr>
          <p:cNvPr id="24" name="TextBox 23">
            <a:extLst>
              <a:ext uri="{FF2B5EF4-FFF2-40B4-BE49-F238E27FC236}">
                <a16:creationId xmlns:a16="http://schemas.microsoft.com/office/drawing/2014/main" id="{4545A454-8DC5-5876-E156-ACE28438F3EB}"/>
              </a:ext>
            </a:extLst>
          </p:cNvPr>
          <p:cNvSpPr txBox="1"/>
          <p:nvPr/>
        </p:nvSpPr>
        <p:spPr>
          <a:xfrm>
            <a:off x="3802444" y="3137549"/>
            <a:ext cx="1019831" cy="369332"/>
          </a:xfrm>
          <a:prstGeom prst="rect">
            <a:avLst/>
          </a:prstGeom>
          <a:noFill/>
        </p:spPr>
        <p:txBody>
          <a:bodyPr wrap="none" rtlCol="0">
            <a:spAutoFit/>
          </a:bodyPr>
          <a:lstStyle/>
          <a:p>
            <a:r>
              <a:rPr lang="en-IE" b="1">
                <a:solidFill>
                  <a:schemeClr val="accent2">
                    <a:lumMod val="50000"/>
                  </a:schemeClr>
                </a:solidFill>
              </a:rPr>
              <a:t>Munster</a:t>
            </a:r>
          </a:p>
        </p:txBody>
      </p:sp>
      <p:sp>
        <p:nvSpPr>
          <p:cNvPr id="25" name="TextBox 24">
            <a:extLst>
              <a:ext uri="{FF2B5EF4-FFF2-40B4-BE49-F238E27FC236}">
                <a16:creationId xmlns:a16="http://schemas.microsoft.com/office/drawing/2014/main" id="{812B1B59-B68E-AB8A-B85A-86A94960FDE9}"/>
              </a:ext>
            </a:extLst>
          </p:cNvPr>
          <p:cNvSpPr txBox="1"/>
          <p:nvPr/>
        </p:nvSpPr>
        <p:spPr>
          <a:xfrm>
            <a:off x="4275950" y="1009678"/>
            <a:ext cx="1343877" cy="646331"/>
          </a:xfrm>
          <a:prstGeom prst="rect">
            <a:avLst/>
          </a:prstGeom>
          <a:noFill/>
        </p:spPr>
        <p:txBody>
          <a:bodyPr wrap="square" rtlCol="0">
            <a:spAutoFit/>
          </a:bodyPr>
          <a:lstStyle/>
          <a:p>
            <a:r>
              <a:rPr lang="en-IE" b="1">
                <a:solidFill>
                  <a:schemeClr val="tx2">
                    <a:lumMod val="75000"/>
                  </a:schemeClr>
                </a:solidFill>
              </a:rPr>
              <a:t>Ulster / Connacht</a:t>
            </a:r>
          </a:p>
        </p:txBody>
      </p:sp>
    </p:spTree>
    <p:extLst>
      <p:ext uri="{BB962C8B-B14F-4D97-AF65-F5344CB8AC3E}">
        <p14:creationId xmlns:p14="http://schemas.microsoft.com/office/powerpoint/2010/main" val="1178318241"/>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50000" y="244507"/>
            <a:ext cx="11285432" cy="715669"/>
          </a:xfrm>
        </p:spPr>
        <p:txBody>
          <a:bodyPr lIns="0" tIns="45720" rIns="91440" bIns="45720" anchor="t">
            <a:noAutofit/>
          </a:bodyPr>
          <a:lstStyle/>
          <a:p>
            <a:br>
              <a:rPr lang="en-IE"/>
            </a:br>
            <a:r>
              <a:rPr lang="en-IE"/>
              <a:t>Actions taken in relation to global poverty &amp; development in past 12 months</a:t>
            </a:r>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50000" y="1050590"/>
            <a:ext cx="11022333" cy="647945"/>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lang="en-US" sz="1400">
                <a:latin typeface="Barlow" panose="00000500000000000000" pitchFamily="2" charset="0"/>
                <a:cs typeface="Arial" panose="020B0604020202020204" pitchFamily="34" charset="0"/>
              </a:rPr>
              <a:t>Community Champions and Global Citizens show much more activity across the board, while Disengaged and Pragmatists continue to display minimal involvement, except in the case of donations for pragmatists. </a:t>
            </a:r>
            <a:endPar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7"/>
          </p:nvPr>
        </p:nvSpPr>
        <p:spPr>
          <a:xfrm>
            <a:off x="450000" y="6123920"/>
            <a:ext cx="10770450" cy="348813"/>
          </a:xfrm>
        </p:spPr>
        <p:txBody>
          <a:bodyPr>
            <a:noAutofit/>
          </a:bodyPr>
          <a:lstStyle/>
          <a:p>
            <a:r>
              <a:rPr lang="en-US" sz="900">
                <a:latin typeface="Barlow" panose="00000500000000000000" pitchFamily="2" charset="0"/>
              </a:rPr>
              <a:t>Base: All Adults aged 18+ years- 2,047 Apr ’26</a:t>
            </a:r>
            <a:br>
              <a:rPr lang="en-US" sz="900">
                <a:latin typeface="Barlow" panose="00000500000000000000" pitchFamily="2" charset="0"/>
              </a:rPr>
            </a:br>
            <a:r>
              <a:rPr lang="en-US" sz="900">
                <a:latin typeface="Barlow" panose="00000500000000000000" pitchFamily="2" charset="0"/>
              </a:rPr>
              <a:t>Q.37 Thinking about global poverty and development, which of the following have you done, if any, in the past 12 months? - Volunteered for a development </a:t>
            </a:r>
            <a:r>
              <a:rPr lang="en-US" sz="900" err="1">
                <a:latin typeface="Barlow" panose="00000500000000000000" pitchFamily="2" charset="0"/>
              </a:rPr>
              <a:t>organisation</a:t>
            </a:r>
            <a:r>
              <a:rPr lang="en-US" sz="900">
                <a:latin typeface="Barlow" panose="00000500000000000000" pitchFamily="2" charset="0"/>
              </a:rPr>
              <a:t> working on the issue, whether in Ireland or abroad</a:t>
            </a:r>
            <a:endParaRPr lang="en-IE" sz="900">
              <a:latin typeface="Barlow" panose="00000500000000000000" pitchFamily="2" charset="0"/>
            </a:endParaRPr>
          </a:p>
        </p:txBody>
      </p:sp>
      <p:grpSp>
        <p:nvGrpSpPr>
          <p:cNvPr id="9" name="Group 8">
            <a:extLst>
              <a:ext uri="{FF2B5EF4-FFF2-40B4-BE49-F238E27FC236}">
                <a16:creationId xmlns:a16="http://schemas.microsoft.com/office/drawing/2014/main" id="{7C3697A2-FCB1-48C6-504E-D34C876B9BC8}"/>
              </a:ext>
            </a:extLst>
          </p:cNvPr>
          <p:cNvGrpSpPr/>
          <p:nvPr/>
        </p:nvGrpSpPr>
        <p:grpSpPr>
          <a:xfrm>
            <a:off x="9966326" y="26967"/>
            <a:ext cx="2359232" cy="445924"/>
            <a:chOff x="9641528" y="660370"/>
            <a:chExt cx="2436173" cy="581633"/>
          </a:xfrm>
        </p:grpSpPr>
        <p:sp>
          <p:nvSpPr>
            <p:cNvPr id="10" name="Rectangle 9">
              <a:extLst>
                <a:ext uri="{FF2B5EF4-FFF2-40B4-BE49-F238E27FC236}">
                  <a16:creationId xmlns:a16="http://schemas.microsoft.com/office/drawing/2014/main" id="{C6756DF3-F65C-B6E4-EBA1-EB8ADC88744B}"/>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1" name="TextBox 10">
              <a:extLst>
                <a:ext uri="{FF2B5EF4-FFF2-40B4-BE49-F238E27FC236}">
                  <a16:creationId xmlns:a16="http://schemas.microsoft.com/office/drawing/2014/main" id="{A8CFD527-F0C0-F3B8-43FE-B06D96190920}"/>
                </a:ext>
              </a:extLst>
            </p:cNvPr>
            <p:cNvSpPr txBox="1"/>
            <p:nvPr/>
          </p:nvSpPr>
          <p:spPr>
            <a:xfrm>
              <a:off x="10044711" y="660370"/>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2" name="Rectangle 11">
              <a:extLst>
                <a:ext uri="{FF2B5EF4-FFF2-40B4-BE49-F238E27FC236}">
                  <a16:creationId xmlns:a16="http://schemas.microsoft.com/office/drawing/2014/main" id="{AE31CBE4-C440-00AE-32B4-181DA378860C}"/>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3" name="TextBox 12">
              <a:extLst>
                <a:ext uri="{FF2B5EF4-FFF2-40B4-BE49-F238E27FC236}">
                  <a16:creationId xmlns:a16="http://schemas.microsoft.com/office/drawing/2014/main" id="{BB844DE6-7AF9-552A-4612-125900179313}"/>
                </a:ext>
              </a:extLst>
            </p:cNvPr>
            <p:cNvSpPr txBox="1"/>
            <p:nvPr/>
          </p:nvSpPr>
          <p:spPr>
            <a:xfrm>
              <a:off x="10026209" y="920849"/>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graphicFrame>
        <p:nvGraphicFramePr>
          <p:cNvPr id="6" name="Table 5">
            <a:extLst>
              <a:ext uri="{FF2B5EF4-FFF2-40B4-BE49-F238E27FC236}">
                <a16:creationId xmlns:a16="http://schemas.microsoft.com/office/drawing/2014/main" id="{68CF339D-8D97-CF95-38D5-53C2EFD0DD03}"/>
              </a:ext>
            </a:extLst>
          </p:cNvPr>
          <p:cNvGraphicFramePr>
            <a:graphicFrameLocks noGrp="1"/>
          </p:cNvGraphicFramePr>
          <p:nvPr>
            <p:extLst>
              <p:ext uri="{D42A27DB-BD31-4B8C-83A1-F6EECF244321}">
                <p14:modId xmlns:p14="http://schemas.microsoft.com/office/powerpoint/2010/main" val="1658923672"/>
              </p:ext>
            </p:extLst>
          </p:nvPr>
        </p:nvGraphicFramePr>
        <p:xfrm>
          <a:off x="1396574" y="1732398"/>
          <a:ext cx="9493794" cy="3087254"/>
        </p:xfrm>
        <a:graphic>
          <a:graphicData uri="http://schemas.openxmlformats.org/drawingml/2006/table">
            <a:tbl>
              <a:tblPr/>
              <a:tblGrid>
                <a:gridCol w="3395574">
                  <a:extLst>
                    <a:ext uri="{9D8B030D-6E8A-4147-A177-3AD203B41FA5}">
                      <a16:colId xmlns:a16="http://schemas.microsoft.com/office/drawing/2014/main" val="134483545"/>
                    </a:ext>
                  </a:extLst>
                </a:gridCol>
                <a:gridCol w="857611">
                  <a:extLst>
                    <a:ext uri="{9D8B030D-6E8A-4147-A177-3AD203B41FA5}">
                      <a16:colId xmlns:a16="http://schemas.microsoft.com/office/drawing/2014/main" val="1579957425"/>
                    </a:ext>
                  </a:extLst>
                </a:gridCol>
                <a:gridCol w="952554">
                  <a:extLst>
                    <a:ext uri="{9D8B030D-6E8A-4147-A177-3AD203B41FA5}">
                      <a16:colId xmlns:a16="http://schemas.microsoft.com/office/drawing/2014/main" val="2752617065"/>
                    </a:ext>
                  </a:extLst>
                </a:gridCol>
                <a:gridCol w="857611">
                  <a:extLst>
                    <a:ext uri="{9D8B030D-6E8A-4147-A177-3AD203B41FA5}">
                      <a16:colId xmlns:a16="http://schemas.microsoft.com/office/drawing/2014/main" val="4154546956"/>
                    </a:ext>
                  </a:extLst>
                </a:gridCol>
                <a:gridCol w="857611">
                  <a:extLst>
                    <a:ext uri="{9D8B030D-6E8A-4147-A177-3AD203B41FA5}">
                      <a16:colId xmlns:a16="http://schemas.microsoft.com/office/drawing/2014/main" val="3216179976"/>
                    </a:ext>
                  </a:extLst>
                </a:gridCol>
                <a:gridCol w="857611">
                  <a:extLst>
                    <a:ext uri="{9D8B030D-6E8A-4147-A177-3AD203B41FA5}">
                      <a16:colId xmlns:a16="http://schemas.microsoft.com/office/drawing/2014/main" val="2466906318"/>
                    </a:ext>
                  </a:extLst>
                </a:gridCol>
                <a:gridCol w="857611">
                  <a:extLst>
                    <a:ext uri="{9D8B030D-6E8A-4147-A177-3AD203B41FA5}">
                      <a16:colId xmlns:a16="http://schemas.microsoft.com/office/drawing/2014/main" val="3422425813"/>
                    </a:ext>
                  </a:extLst>
                </a:gridCol>
                <a:gridCol w="857611">
                  <a:extLst>
                    <a:ext uri="{9D8B030D-6E8A-4147-A177-3AD203B41FA5}">
                      <a16:colId xmlns:a16="http://schemas.microsoft.com/office/drawing/2014/main" val="450950042"/>
                    </a:ext>
                  </a:extLst>
                </a:gridCol>
              </a:tblGrid>
              <a:tr h="221767">
                <a:tc rowSpan="2">
                  <a:txBody>
                    <a:bodyPr/>
                    <a:lstStyle/>
                    <a:p>
                      <a:pPr algn="l" rtl="0" fontAlgn="t">
                        <a:buNone/>
                      </a:pPr>
                      <a:r>
                        <a:rPr lang="en-IE" sz="1100" b="0" i="0" u="none" strike="noStrike">
                          <a:solidFill>
                            <a:srgbClr val="000000"/>
                          </a:solidFill>
                          <a:effectLst/>
                          <a:latin typeface="Barlow" panose="00000500000000000000" pitchFamily="2" charset="0"/>
                        </a:rPr>
                        <a:t> </a:t>
                      </a:r>
                    </a:p>
                  </a:txBody>
                  <a:tcPr marL="72000" marR="2408" marT="2408" marB="0" anchor="ctr">
                    <a:lnL w="12700" cap="flat" cmpd="sng" algn="ctr">
                      <a:solidFill>
                        <a:schemeClr val="tx1"/>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rowSpan="2">
                  <a:txBody>
                    <a:bodyPr/>
                    <a:lstStyle/>
                    <a:p>
                      <a:pPr algn="ctr" rtl="0" fontAlgn="ctr">
                        <a:buNone/>
                      </a:pPr>
                      <a:r>
                        <a:rPr lang="en-IE" sz="1100" b="1" i="0" u="none" strike="noStrike">
                          <a:solidFill>
                            <a:srgbClr val="FFFFFF"/>
                          </a:solidFill>
                          <a:effectLst/>
                          <a:latin typeface="Barlow" panose="00000500000000000000" pitchFamily="2" charset="0"/>
                        </a:rPr>
                        <a:t>Total</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gridSpan="6">
                  <a:txBody>
                    <a:bodyPr/>
                    <a:lstStyle/>
                    <a:p>
                      <a:pPr algn="ctr" rtl="0" fontAlgn="ctr">
                        <a:buNone/>
                      </a:pPr>
                      <a:r>
                        <a:rPr lang="en-IE" sz="1100" b="1" i="0" u="none" strike="noStrike">
                          <a:solidFill>
                            <a:srgbClr val="FFFFFF"/>
                          </a:solidFill>
                          <a:effectLst/>
                          <a:latin typeface="Barlow" panose="00000500000000000000" pitchFamily="2" charset="0"/>
                        </a:rPr>
                        <a:t>Segments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945468651"/>
                  </a:ext>
                </a:extLst>
              </a:tr>
              <a:tr h="375967">
                <a:tc vMerge="1">
                  <a:txBody>
                    <a:bodyPr/>
                    <a:lstStyle/>
                    <a:p>
                      <a:endParaRPr lang="en-IE"/>
                    </a:p>
                  </a:txBody>
                  <a:tcPr/>
                </a:tc>
                <a:tc vMerge="1">
                  <a:txBody>
                    <a:bodyPr/>
                    <a:lstStyle/>
                    <a:p>
                      <a:endParaRPr lang="en-IE"/>
                    </a:p>
                  </a:txBody>
                  <a:tcPr/>
                </a:tc>
                <a:tc>
                  <a:txBody>
                    <a:bodyPr/>
                    <a:lstStyle/>
                    <a:p>
                      <a:pPr algn="ctr" rtl="0" fontAlgn="ctr">
                        <a:buNone/>
                      </a:pPr>
                      <a:r>
                        <a:rPr lang="en-IE" sz="1100" b="1" i="0" u="none" strike="noStrike">
                          <a:solidFill>
                            <a:srgbClr val="FFFFFF"/>
                          </a:solidFill>
                          <a:effectLst/>
                          <a:latin typeface="Barlow" panose="00000500000000000000" pitchFamily="2" charset="0"/>
                        </a:rPr>
                        <a:t>Multilateralists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Community Champions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Disengaged</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Empathisers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Global Citizens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Pragmatists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extLst>
                  <a:ext uri="{0D108BD9-81ED-4DB2-BD59-A6C34878D82A}">
                    <a16:rowId xmlns:a16="http://schemas.microsoft.com/office/drawing/2014/main" val="3481256306"/>
                  </a:ext>
                </a:extLst>
              </a:tr>
              <a:tr h="189324">
                <a:tc>
                  <a:txBody>
                    <a:bodyPr/>
                    <a:lstStyle/>
                    <a:p>
                      <a:pPr algn="l" rtl="0" fontAlgn="t">
                        <a:buNone/>
                      </a:pPr>
                      <a:r>
                        <a:rPr lang="en-IE" sz="1100" b="1" i="1" u="none" strike="noStrike">
                          <a:solidFill>
                            <a:srgbClr val="000000"/>
                          </a:solidFill>
                          <a:effectLst/>
                          <a:latin typeface="Barlow" panose="00000500000000000000" pitchFamily="2" charset="0"/>
                        </a:rPr>
                        <a:t>Base:</a:t>
                      </a:r>
                    </a:p>
                  </a:txBody>
                  <a:tcPr marL="72000" marR="2408" marT="2408" marB="0" anchor="ctr">
                    <a:lnL w="12700" cap="flat" cmpd="sng" algn="ctr">
                      <a:solidFill>
                        <a:schemeClr val="tx1"/>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2047</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396</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169</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355</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552</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321</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254</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extLst>
                  <a:ext uri="{0D108BD9-81ED-4DB2-BD59-A6C34878D82A}">
                    <a16:rowId xmlns:a16="http://schemas.microsoft.com/office/drawing/2014/main" val="3134104867"/>
                  </a:ext>
                </a:extLst>
              </a:tr>
              <a:tr h="189324">
                <a:tc>
                  <a:txBody>
                    <a:bodyPr/>
                    <a:lstStyle/>
                    <a:p>
                      <a:pPr algn="l" rtl="0" fontAlgn="t">
                        <a:buNone/>
                      </a:pPr>
                      <a:r>
                        <a:rPr lang="en-IE" sz="1100" b="0" i="0" u="none" strike="noStrike">
                          <a:solidFill>
                            <a:srgbClr val="000000"/>
                          </a:solidFill>
                          <a:effectLst/>
                          <a:latin typeface="Barlow" panose="00000500000000000000" pitchFamily="2" charset="0"/>
                        </a:rPr>
                        <a:t> </a:t>
                      </a:r>
                    </a:p>
                  </a:txBody>
                  <a:tcPr marL="72000" marR="2408" marT="2408" marB="0" anchor="ctr">
                    <a:lnL w="12700" cap="flat" cmpd="sng" algn="ctr">
                      <a:solidFill>
                        <a:schemeClr val="tx1"/>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38831188"/>
                  </a:ext>
                </a:extLst>
              </a:tr>
              <a:tr h="703624">
                <a:tc>
                  <a:txBody>
                    <a:bodyPr/>
                    <a:lstStyle/>
                    <a:p>
                      <a:pPr algn="l" rtl="0" fontAlgn="t">
                        <a:buNone/>
                      </a:pPr>
                      <a:r>
                        <a:rPr lang="en-GB" sz="1100" b="0" i="0" u="none" strike="noStrike">
                          <a:solidFill>
                            <a:srgbClr val="000000"/>
                          </a:solidFill>
                          <a:effectLst/>
                          <a:latin typeface="Barlow" panose="00000500000000000000" pitchFamily="2" charset="0"/>
                        </a:rPr>
                        <a:t>Donated money to an international development organisation - sometimes known as overseas charities - working on the issue in the past</a:t>
                      </a:r>
                    </a:p>
                  </a:txBody>
                  <a:tcPr marL="72000" marR="2408" marT="2408" marB="0" anchor="ctr">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algn="ctr" fontAlgn="t">
                        <a:buNone/>
                      </a:pPr>
                      <a:r>
                        <a:rPr lang="en-IE" sz="1100" b="0" i="0" u="none" strike="noStrike">
                          <a:solidFill>
                            <a:srgbClr val="000000"/>
                          </a:solidFill>
                          <a:effectLst/>
                          <a:latin typeface="Barlow" panose="00000500000000000000" pitchFamily="2" charset="0"/>
                        </a:rPr>
                        <a:t>43</a:t>
                      </a:r>
                    </a:p>
                  </a:txBody>
                  <a:tcPr marL="2408" marR="2408" marT="2408"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49</a:t>
                      </a:r>
                    </a:p>
                  </a:txBody>
                  <a:tcPr marL="2408" marR="2408" marT="2408"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algn="ctr" fontAlgn="t">
                        <a:buNone/>
                      </a:pPr>
                      <a:r>
                        <a:rPr lang="en-IE" sz="1100" b="0" i="0" u="none" strike="noStrike">
                          <a:solidFill>
                            <a:srgbClr val="000000"/>
                          </a:solidFill>
                          <a:effectLst/>
                          <a:latin typeface="Barlow" panose="00000500000000000000" pitchFamily="2" charset="0"/>
                        </a:rPr>
                        <a:t>66</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algn="ctr" fontAlgn="t">
                        <a:buNone/>
                      </a:pPr>
                      <a:r>
                        <a:rPr lang="en-IE" sz="1100" b="0" i="0" u="none" strike="noStrike">
                          <a:solidFill>
                            <a:srgbClr val="000000"/>
                          </a:solidFill>
                          <a:effectLst/>
                          <a:latin typeface="Barlow" panose="00000500000000000000" pitchFamily="2" charset="0"/>
                        </a:rPr>
                        <a:t>15</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44</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53</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algn="ctr" fontAlgn="t">
                        <a:buNone/>
                      </a:pPr>
                      <a:r>
                        <a:rPr lang="en-IE" sz="1100" b="0" i="0" u="none" strike="noStrike">
                          <a:solidFill>
                            <a:srgbClr val="000000"/>
                          </a:solidFill>
                          <a:effectLst/>
                          <a:latin typeface="Barlow" panose="00000500000000000000" pitchFamily="2" charset="0"/>
                        </a:rPr>
                        <a:t>43</a:t>
                      </a:r>
                    </a:p>
                  </a:txBody>
                  <a:tcPr marL="2408" marR="2408" marT="2408"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83820234"/>
                  </a:ext>
                </a:extLst>
              </a:tr>
              <a:tr h="703624">
                <a:tc>
                  <a:txBody>
                    <a:bodyPr/>
                    <a:lstStyle/>
                    <a:p>
                      <a:pPr algn="l" rtl="0" fontAlgn="t">
                        <a:buNone/>
                      </a:pPr>
                      <a:r>
                        <a:rPr lang="en-GB" sz="1100" b="0" i="0" u="none" strike="noStrike">
                          <a:solidFill>
                            <a:srgbClr val="000000"/>
                          </a:solidFill>
                          <a:effectLst/>
                          <a:latin typeface="Barlow" panose="00000500000000000000" pitchFamily="2" charset="0"/>
                        </a:rPr>
                        <a:t>Became a member, liked or subscribed to a newspaper from a development organisation focused on the issue.</a:t>
                      </a:r>
                    </a:p>
                  </a:txBody>
                  <a:tcPr marL="72000" marR="2408" marT="2408"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2408" marR="2408" marT="2408" marB="0" anchor="ctr">
                    <a:lnL w="12700" cap="flat" cmpd="sng" algn="ctr">
                      <a:solidFill>
                        <a:schemeClr val="bg1">
                          <a:lumMod val="5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14</a:t>
                      </a:r>
                    </a:p>
                  </a:txBody>
                  <a:tcPr marL="2408" marR="2408" marT="2408"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29</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16</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31</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2408" marR="2408" marT="2408"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extLst>
                  <a:ext uri="{0D108BD9-81ED-4DB2-BD59-A6C34878D82A}">
                    <a16:rowId xmlns:a16="http://schemas.microsoft.com/office/drawing/2014/main" val="764273843"/>
                  </a:ext>
                </a:extLst>
              </a:tr>
              <a:tr h="703624">
                <a:tc>
                  <a:txBody>
                    <a:bodyPr/>
                    <a:lstStyle/>
                    <a:p>
                      <a:pPr algn="l" rtl="0" fontAlgn="t">
                        <a:buNone/>
                      </a:pPr>
                      <a:r>
                        <a:rPr lang="en-GB" sz="1100" b="0" i="0" u="none" strike="noStrike">
                          <a:solidFill>
                            <a:srgbClr val="000000"/>
                          </a:solidFill>
                          <a:effectLst/>
                          <a:latin typeface="Barlow" panose="00000500000000000000" pitchFamily="2" charset="0"/>
                        </a:rPr>
                        <a:t>Volunteered for a development organisation working on the issue, whether in Ireland or abroad</a:t>
                      </a:r>
                    </a:p>
                  </a:txBody>
                  <a:tcPr marL="72000" marR="2408" marT="2408" marB="0" anchor="ctr">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t">
                        <a:buNone/>
                      </a:pPr>
                      <a:r>
                        <a:rPr lang="en-IE" sz="1100" b="0" i="0" u="none" strike="noStrike">
                          <a:solidFill>
                            <a:srgbClr val="000000"/>
                          </a:solidFill>
                          <a:effectLst/>
                          <a:latin typeface="Barlow" panose="00000500000000000000" pitchFamily="2" charset="0"/>
                        </a:rPr>
                        <a:t>13</a:t>
                      </a:r>
                    </a:p>
                  </a:txBody>
                  <a:tcPr marL="2408" marR="2408" marT="2408"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2408" marR="2408" marT="2408"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19</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algn="ctr" fontAlgn="t">
                        <a:buNone/>
                      </a:pPr>
                      <a:r>
                        <a:rPr lang="en-IE" sz="1100" b="0" i="0" u="none" strike="noStrike">
                          <a:solidFill>
                            <a:srgbClr val="000000"/>
                          </a:solidFill>
                          <a:effectLst/>
                          <a:latin typeface="Barlow" panose="00000500000000000000" pitchFamily="2" charset="0"/>
                        </a:rPr>
                        <a:t>6</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tc>
                  <a:txBody>
                    <a:bodyPr/>
                    <a:lstStyle/>
                    <a:p>
                      <a:pPr algn="ctr" fontAlgn="t">
                        <a:buNone/>
                      </a:pPr>
                      <a:r>
                        <a:rPr lang="en-IE" sz="1100" b="0" i="0" u="none" strike="noStrike">
                          <a:solidFill>
                            <a:srgbClr val="000000"/>
                          </a:solidFill>
                          <a:effectLst/>
                          <a:latin typeface="Barlow" panose="00000500000000000000" pitchFamily="2" charset="0"/>
                        </a:rPr>
                        <a:t>12</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panose="00000500000000000000" pitchFamily="2" charset="0"/>
                        </a:rPr>
                        <a:t>25</a:t>
                      </a:r>
                    </a:p>
                  </a:txBody>
                  <a:tcPr marL="2408" marR="2408" marT="2408"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algn="ctr" fontAlgn="t">
                        <a:buNone/>
                      </a:pPr>
                      <a:r>
                        <a:rPr lang="en-IE" sz="1100" b="0" i="0" u="none" strike="noStrike">
                          <a:solidFill>
                            <a:srgbClr val="000000"/>
                          </a:solidFill>
                          <a:effectLst/>
                          <a:latin typeface="Barlow" panose="00000500000000000000" pitchFamily="2" charset="0"/>
                        </a:rPr>
                        <a:t>5</a:t>
                      </a:r>
                    </a:p>
                  </a:txBody>
                  <a:tcPr marL="2408" marR="2408" marT="2408"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extLst>
                  <a:ext uri="{0D108BD9-81ED-4DB2-BD59-A6C34878D82A}">
                    <a16:rowId xmlns:a16="http://schemas.microsoft.com/office/drawing/2014/main" val="3604213072"/>
                  </a:ext>
                </a:extLst>
              </a:tr>
            </a:tbl>
          </a:graphicData>
        </a:graphic>
      </p:graphicFrame>
    </p:spTree>
    <p:extLst>
      <p:ext uri="{BB962C8B-B14F-4D97-AF65-F5344CB8AC3E}">
        <p14:creationId xmlns:p14="http://schemas.microsoft.com/office/powerpoint/2010/main" val="1921826004"/>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p:txBody>
          <a:bodyPr lIns="91440" tIns="45720" rIns="91440" bIns="45720" anchor="t">
            <a:normAutofit fontScale="90000"/>
          </a:bodyPr>
          <a:lstStyle/>
          <a:p>
            <a:br>
              <a:rPr lang="en-IE"/>
            </a:br>
            <a:r>
              <a:rPr lang="en-IE"/>
              <a:t>Support for efforts to address global poverty</a:t>
            </a:r>
          </a:p>
        </p:txBody>
      </p:sp>
      <p:sp>
        <p:nvSpPr>
          <p:cNvPr id="5" name="Content Placeholder 4">
            <a:extLst>
              <a:ext uri="{FF2B5EF4-FFF2-40B4-BE49-F238E27FC236}">
                <a16:creationId xmlns:a16="http://schemas.microsoft.com/office/drawing/2014/main" id="{67260069-DE83-4247-8482-2297B1730419}"/>
              </a:ext>
            </a:extLst>
          </p:cNvPr>
          <p:cNvSpPr>
            <a:spLocks noGrp="1"/>
          </p:cNvSpPr>
          <p:nvPr>
            <p:ph type="body" sz="quarter" idx="15"/>
          </p:nvPr>
        </p:nvSpPr>
        <p:spPr>
          <a:xfrm>
            <a:off x="551599" y="821647"/>
            <a:ext cx="10810667" cy="727694"/>
          </a:xfrm>
        </p:spPr>
        <p:txBody>
          <a:bodyPr>
            <a:noAutofit/>
          </a:bodyPr>
          <a:lstStyle/>
          <a:p>
            <a:r>
              <a:rPr lang="en-US" sz="1400"/>
              <a:t>There have been some increases in engagement among those supporting </a:t>
            </a:r>
            <a:r>
              <a:rPr lang="en-US" sz="1400" u="sng"/>
              <a:t>and / or</a:t>
            </a:r>
            <a:r>
              <a:rPr lang="en-US" sz="1400"/>
              <a:t> opposing efforts to address global poverty compared to 2025, returning to similar levels seen in 2024. </a:t>
            </a:r>
          </a:p>
        </p:txBody>
      </p:sp>
      <p:sp>
        <p:nvSpPr>
          <p:cNvPr id="12" name="Text Placeholder 11">
            <a:extLst>
              <a:ext uri="{FF2B5EF4-FFF2-40B4-BE49-F238E27FC236}">
                <a16:creationId xmlns:a16="http://schemas.microsoft.com/office/drawing/2014/main" id="{00961110-F082-1D34-A848-E3425B15736B}"/>
              </a:ext>
            </a:extLst>
          </p:cNvPr>
          <p:cNvSpPr>
            <a:spLocks noGrp="1"/>
          </p:cNvSpPr>
          <p:nvPr>
            <p:ph type="body" sz="quarter" idx="17"/>
          </p:nvPr>
        </p:nvSpPr>
        <p:spPr>
          <a:xfrm>
            <a:off x="459525" y="6110950"/>
            <a:ext cx="9341700" cy="327462"/>
          </a:xfrm>
        </p:spPr>
        <p:txBody>
          <a:bodyPr/>
          <a:lstStyle/>
          <a:p>
            <a:r>
              <a:rPr lang="en-US" sz="900">
                <a:latin typeface="Barlow" panose="00000500000000000000" pitchFamily="2" charset="0"/>
              </a:rPr>
              <a:t>Base: All Adults aged 18+ years- 2,047 Apr ‘26, (Aug ‘25 2,002), Aug 24 2,504),  (Nov 23 N – 2,515, Nov 22 N – 2501; Dec 21 N – 2,026)</a:t>
            </a:r>
          </a:p>
          <a:p>
            <a:r>
              <a:rPr lang="en-US" sz="900">
                <a:latin typeface="Barlow" panose="00000500000000000000" pitchFamily="2" charset="0"/>
              </a:rPr>
              <a:t>Q.38 Which of the following have you done in the past 12 months, if any, in support of or in opposition to the efforts to address global poverty?</a:t>
            </a:r>
            <a:endParaRPr lang="en-IE" sz="900">
              <a:latin typeface="Barlow" panose="00000500000000000000" pitchFamily="2" charset="0"/>
            </a:endParaRPr>
          </a:p>
        </p:txBody>
      </p:sp>
      <p:graphicFrame>
        <p:nvGraphicFramePr>
          <p:cNvPr id="8" name="Table 7">
            <a:extLst>
              <a:ext uri="{FF2B5EF4-FFF2-40B4-BE49-F238E27FC236}">
                <a16:creationId xmlns:a16="http://schemas.microsoft.com/office/drawing/2014/main" id="{BFB81E2E-01A9-470E-A261-3F2FF1D29957}"/>
              </a:ext>
            </a:extLst>
          </p:cNvPr>
          <p:cNvGraphicFramePr>
            <a:graphicFrameLocks noGrp="1"/>
          </p:cNvGraphicFramePr>
          <p:nvPr>
            <p:extLst>
              <p:ext uri="{D42A27DB-BD31-4B8C-83A1-F6EECF244321}">
                <p14:modId xmlns:p14="http://schemas.microsoft.com/office/powerpoint/2010/main" val="4103338629"/>
              </p:ext>
            </p:extLst>
          </p:nvPr>
        </p:nvGraphicFramePr>
        <p:xfrm>
          <a:off x="329492" y="2983255"/>
          <a:ext cx="2285072" cy="2466950"/>
        </p:xfrm>
        <a:graphic>
          <a:graphicData uri="http://schemas.openxmlformats.org/drawingml/2006/table">
            <a:tbl>
              <a:tblPr>
                <a:tableStyleId>{5C22544A-7EE6-4342-B048-85BDC9FD1C3A}</a:tableStyleId>
              </a:tblPr>
              <a:tblGrid>
                <a:gridCol w="2285072">
                  <a:extLst>
                    <a:ext uri="{9D8B030D-6E8A-4147-A177-3AD203B41FA5}">
                      <a16:colId xmlns:a16="http://schemas.microsoft.com/office/drawing/2014/main" val="20000"/>
                    </a:ext>
                  </a:extLst>
                </a:gridCol>
              </a:tblGrid>
              <a:tr h="550520">
                <a:tc>
                  <a:txBody>
                    <a:bodyPr/>
                    <a:lstStyle/>
                    <a:p>
                      <a:pPr algn="r" fontAlgn="t"/>
                      <a:r>
                        <a:rPr lang="en-US" sz="1100" b="0" i="0" u="none" strike="noStrike">
                          <a:solidFill>
                            <a:srgbClr val="000000"/>
                          </a:solidFill>
                          <a:effectLst/>
                          <a:latin typeface="+mn-lt"/>
                        </a:rPr>
                        <a:t>Have done to support the efforts to address global poverty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5750">
                <a:tc>
                  <a:txBody>
                    <a:bodyPr/>
                    <a:lstStyle/>
                    <a:p>
                      <a:pPr algn="r" fontAlgn="t"/>
                      <a:r>
                        <a:rPr lang="en-US" sz="1100" b="0" i="0" u="none" strike="noStrike">
                          <a:solidFill>
                            <a:srgbClr val="000000"/>
                          </a:solidFill>
                          <a:effectLst/>
                          <a:latin typeface="+mn-lt"/>
                        </a:rPr>
                        <a:t>Have done to oppose the efforts to address global poverty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571625">
                <a:tc>
                  <a:txBody>
                    <a:bodyPr/>
                    <a:lstStyle/>
                    <a:p>
                      <a:pPr algn="r" fontAlgn="t"/>
                      <a:r>
                        <a:rPr lang="en-US" sz="1100" b="0" i="0" u="none" strike="noStrike">
                          <a:solidFill>
                            <a:srgbClr val="000000"/>
                          </a:solidFill>
                          <a:effectLst/>
                          <a:latin typeface="+mn-lt"/>
                        </a:rPr>
                        <a:t>Currently have not done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0763131"/>
                  </a:ext>
                </a:extLst>
              </a:tr>
            </a:tbl>
          </a:graphicData>
        </a:graphic>
      </p:graphicFrame>
      <p:graphicFrame>
        <p:nvGraphicFramePr>
          <p:cNvPr id="9" name="Object 3">
            <a:extLst>
              <a:ext uri="{FF2B5EF4-FFF2-40B4-BE49-F238E27FC236}">
                <a16:creationId xmlns:a16="http://schemas.microsoft.com/office/drawing/2014/main" id="{65E2746D-D72F-4F38-B583-42900B1F8567}"/>
              </a:ext>
            </a:extLst>
          </p:cNvPr>
          <p:cNvGraphicFramePr>
            <a:graphicFrameLocks noChangeAspect="1"/>
          </p:cNvGraphicFramePr>
          <p:nvPr>
            <p:extLst>
              <p:ext uri="{D42A27DB-BD31-4B8C-83A1-F6EECF244321}">
                <p14:modId xmlns:p14="http://schemas.microsoft.com/office/powerpoint/2010/main" val="538259751"/>
              </p:ext>
            </p:extLst>
          </p:nvPr>
        </p:nvGraphicFramePr>
        <p:xfrm>
          <a:off x="2573598" y="2852768"/>
          <a:ext cx="9288910" cy="3271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882CE05F-7A6D-4691-BE2A-1806BA22B26D}"/>
              </a:ext>
            </a:extLst>
          </p:cNvPr>
          <p:cNvGraphicFramePr>
            <a:graphicFrameLocks noGrp="1"/>
          </p:cNvGraphicFramePr>
          <p:nvPr>
            <p:extLst>
              <p:ext uri="{D42A27DB-BD31-4B8C-83A1-F6EECF244321}">
                <p14:modId xmlns:p14="http://schemas.microsoft.com/office/powerpoint/2010/main" val="3066071385"/>
              </p:ext>
            </p:extLst>
          </p:nvPr>
        </p:nvGraphicFramePr>
        <p:xfrm>
          <a:off x="2609693" y="1791476"/>
          <a:ext cx="9114734" cy="777240"/>
        </p:xfrm>
        <a:graphic>
          <a:graphicData uri="http://schemas.openxmlformats.org/drawingml/2006/table">
            <a:tbl>
              <a:tblPr>
                <a:tableStyleId>{5C22544A-7EE6-4342-B048-85BDC9FD1C3A}</a:tableStyleId>
              </a:tblPr>
              <a:tblGrid>
                <a:gridCol w="2943382">
                  <a:extLst>
                    <a:ext uri="{9D8B030D-6E8A-4147-A177-3AD203B41FA5}">
                      <a16:colId xmlns:a16="http://schemas.microsoft.com/office/drawing/2014/main" val="2188074652"/>
                    </a:ext>
                  </a:extLst>
                </a:gridCol>
                <a:gridCol w="390525">
                  <a:extLst>
                    <a:ext uri="{9D8B030D-6E8A-4147-A177-3AD203B41FA5}">
                      <a16:colId xmlns:a16="http://schemas.microsoft.com/office/drawing/2014/main" val="1409118475"/>
                    </a:ext>
                  </a:extLst>
                </a:gridCol>
                <a:gridCol w="2790825">
                  <a:extLst>
                    <a:ext uri="{9D8B030D-6E8A-4147-A177-3AD203B41FA5}">
                      <a16:colId xmlns:a16="http://schemas.microsoft.com/office/drawing/2014/main" val="1855026044"/>
                    </a:ext>
                  </a:extLst>
                </a:gridCol>
                <a:gridCol w="352425">
                  <a:extLst>
                    <a:ext uri="{9D8B030D-6E8A-4147-A177-3AD203B41FA5}">
                      <a16:colId xmlns:a16="http://schemas.microsoft.com/office/drawing/2014/main" val="3209468384"/>
                    </a:ext>
                  </a:extLst>
                </a:gridCol>
                <a:gridCol w="2637577">
                  <a:extLst>
                    <a:ext uri="{9D8B030D-6E8A-4147-A177-3AD203B41FA5}">
                      <a16:colId xmlns:a16="http://schemas.microsoft.com/office/drawing/2014/main" val="3329137575"/>
                    </a:ext>
                  </a:extLst>
                </a:gridCol>
              </a:tblGrid>
              <a:tr h="522909">
                <a:tc>
                  <a:txBody>
                    <a:bodyPr/>
                    <a:lstStyle/>
                    <a:p>
                      <a:pPr algn="ctr" fontAlgn="t"/>
                      <a:r>
                        <a:rPr lang="en-US" sz="1100" b="1" u="none" strike="noStrike">
                          <a:effectLst/>
                        </a:rPr>
                        <a:t>Used your voice to influence the issue (e.g. signed a petition, written a blog, etc.)</a:t>
                      </a:r>
                      <a:endParaRPr lang="en-US" sz="1100" b="1" i="0" u="none" strike="noStrike">
                        <a:solidFill>
                          <a:srgbClr val="000000"/>
                        </a:solidFill>
                        <a:effectLst/>
                        <a:latin typeface="Barlow" panose="00000500000000000000" pitchFamily="2" charset="0"/>
                      </a:endParaRPr>
                    </a:p>
                  </a:txBody>
                  <a:tcPr marL="137160" marR="137160" marT="137160" marB="13716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t"/>
                      <a:endParaRPr lang="en-US" sz="1100" b="1" i="0" u="none" strike="noStrike">
                        <a:solidFill>
                          <a:srgbClr val="000000"/>
                        </a:solidFill>
                        <a:effectLst/>
                        <a:latin typeface="Barlow" panose="00000500000000000000" pitchFamily="2" charset="0"/>
                      </a:endParaRPr>
                    </a:p>
                  </a:txBody>
                  <a:tcPr marL="137160" marR="137160" marT="137160" marB="13716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t"/>
                      <a:r>
                        <a:rPr lang="en-US" sz="1100" b="1" u="none" strike="noStrike">
                          <a:effectLst/>
                        </a:rPr>
                        <a:t>Contacted a TD or other elected official (e.g. in person, by phone letter or using Twitter, Facebook or other social media)</a:t>
                      </a:r>
                      <a:endParaRPr lang="en-US" sz="1100" b="1" i="0" u="none" strike="noStrike">
                        <a:solidFill>
                          <a:srgbClr val="000000"/>
                        </a:solidFill>
                        <a:effectLst/>
                        <a:latin typeface="Barlow" panose="00000500000000000000" pitchFamily="2" charset="0"/>
                      </a:endParaRPr>
                    </a:p>
                  </a:txBody>
                  <a:tcPr marL="137160" marR="137160" marT="137160" marB="13716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t"/>
                      <a:endParaRPr lang="en-US" sz="1100" b="1" i="0" u="none" strike="noStrike">
                        <a:solidFill>
                          <a:srgbClr val="000000"/>
                        </a:solidFill>
                        <a:effectLst/>
                        <a:latin typeface="Barlow" panose="00000500000000000000" pitchFamily="2" charset="0"/>
                      </a:endParaRPr>
                    </a:p>
                  </a:txBody>
                  <a:tcPr marL="137160" marR="137160" marT="137160" marB="137160" anchor="b">
                    <a:lnL w="12700" cap="flat" cmpd="sng" algn="ctr">
                      <a:noFill/>
                      <a:prstDash val="solid"/>
                      <a:round/>
                      <a:headEnd type="none" w="med" len="med"/>
                      <a:tailEnd type="none" w="med" len="med"/>
                    </a:lnL>
                    <a:lnR w="12700" cmpd="sng">
                      <a:noFill/>
                    </a:lnR>
                    <a:noFill/>
                  </a:tcPr>
                </a:tc>
                <a:tc>
                  <a:txBody>
                    <a:bodyPr/>
                    <a:lstStyle/>
                    <a:p>
                      <a:pPr algn="ctr" fontAlgn="t"/>
                      <a:r>
                        <a:rPr lang="en-US" sz="1100" b="1" u="none" strike="noStrike">
                          <a:effectLst/>
                        </a:rPr>
                        <a:t>Participated in a march, rally, protest, or other large event on the issue</a:t>
                      </a:r>
                      <a:endParaRPr lang="en-US" sz="1100" b="1" i="0" u="none" strike="noStrike">
                        <a:solidFill>
                          <a:srgbClr val="000000"/>
                        </a:solidFill>
                        <a:effectLst/>
                        <a:latin typeface="Barlow" panose="00000500000000000000" pitchFamily="2" charset="0"/>
                      </a:endParaRPr>
                    </a:p>
                  </a:txBody>
                  <a:tcPr marL="137160" marR="137160" marT="137160" marB="137160" anchor="b">
                    <a:lnL w="12700" cap="flat" cmpd="sng" algn="ctr">
                      <a:noFill/>
                      <a:prstDash val="solid"/>
                      <a:round/>
                      <a:headEnd type="none" w="med" len="med"/>
                      <a:tailEnd type="none" w="med" len="med"/>
                    </a:lnL>
                    <a:noFill/>
                  </a:tcPr>
                </a:tc>
                <a:extLst>
                  <a:ext uri="{0D108BD9-81ED-4DB2-BD59-A6C34878D82A}">
                    <a16:rowId xmlns:a16="http://schemas.microsoft.com/office/drawing/2014/main" val="2170846882"/>
                  </a:ext>
                </a:extLst>
              </a:tr>
            </a:tbl>
          </a:graphicData>
        </a:graphic>
      </p:graphicFrame>
      <p:cxnSp>
        <p:nvCxnSpPr>
          <p:cNvPr id="4" name="Straight Connector 3">
            <a:extLst>
              <a:ext uri="{FF2B5EF4-FFF2-40B4-BE49-F238E27FC236}">
                <a16:creationId xmlns:a16="http://schemas.microsoft.com/office/drawing/2014/main" id="{C4C2BCE9-9800-4A6B-8356-7826B8D03E9A}"/>
              </a:ext>
            </a:extLst>
          </p:cNvPr>
          <p:cNvCxnSpPr>
            <a:cxnSpLocks/>
          </p:cNvCxnSpPr>
          <p:nvPr/>
        </p:nvCxnSpPr>
        <p:spPr>
          <a:xfrm>
            <a:off x="5707124" y="1450551"/>
            <a:ext cx="0" cy="4428000"/>
          </a:xfrm>
          <a:prstGeom prst="line">
            <a:avLst/>
          </a:prstGeom>
          <a:ln w="95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81DDDE-FC65-40FF-B7C3-18EB40B7BC67}"/>
              </a:ext>
            </a:extLst>
          </p:cNvPr>
          <p:cNvCxnSpPr>
            <a:cxnSpLocks/>
          </p:cNvCxnSpPr>
          <p:nvPr/>
        </p:nvCxnSpPr>
        <p:spPr>
          <a:xfrm>
            <a:off x="8835242" y="1552463"/>
            <a:ext cx="0" cy="4428000"/>
          </a:xfrm>
          <a:prstGeom prst="line">
            <a:avLst/>
          </a:prstGeom>
          <a:ln w="95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6" name="Table 11">
            <a:extLst>
              <a:ext uri="{FF2B5EF4-FFF2-40B4-BE49-F238E27FC236}">
                <a16:creationId xmlns:a16="http://schemas.microsoft.com/office/drawing/2014/main" id="{EC8F2C5F-E016-487F-8F23-CE8B258EC086}"/>
              </a:ext>
            </a:extLst>
          </p:cNvPr>
          <p:cNvGraphicFramePr>
            <a:graphicFrameLocks noGrp="1"/>
          </p:cNvGraphicFramePr>
          <p:nvPr>
            <p:extLst>
              <p:ext uri="{D42A27DB-BD31-4B8C-83A1-F6EECF244321}">
                <p14:modId xmlns:p14="http://schemas.microsoft.com/office/powerpoint/2010/main" val="2141891901"/>
              </p:ext>
            </p:extLst>
          </p:nvPr>
        </p:nvGraphicFramePr>
        <p:xfrm>
          <a:off x="2720215" y="2540964"/>
          <a:ext cx="2670936" cy="426720"/>
        </p:xfrm>
        <a:graphic>
          <a:graphicData uri="http://schemas.openxmlformats.org/drawingml/2006/table">
            <a:tbl>
              <a:tblPr firstRow="1" bandRow="1">
                <a:tableStyleId>{5C22544A-7EE6-4342-B048-85BDC9FD1C3A}</a:tableStyleId>
              </a:tblPr>
              <a:tblGrid>
                <a:gridCol w="445156">
                  <a:extLst>
                    <a:ext uri="{9D8B030D-6E8A-4147-A177-3AD203B41FA5}">
                      <a16:colId xmlns:a16="http://schemas.microsoft.com/office/drawing/2014/main" val="3298709569"/>
                    </a:ext>
                  </a:extLst>
                </a:gridCol>
                <a:gridCol w="445156">
                  <a:extLst>
                    <a:ext uri="{9D8B030D-6E8A-4147-A177-3AD203B41FA5}">
                      <a16:colId xmlns:a16="http://schemas.microsoft.com/office/drawing/2014/main" val="1462958744"/>
                    </a:ext>
                  </a:extLst>
                </a:gridCol>
                <a:gridCol w="445156">
                  <a:extLst>
                    <a:ext uri="{9D8B030D-6E8A-4147-A177-3AD203B41FA5}">
                      <a16:colId xmlns:a16="http://schemas.microsoft.com/office/drawing/2014/main" val="1221939310"/>
                    </a:ext>
                  </a:extLst>
                </a:gridCol>
                <a:gridCol w="445156">
                  <a:extLst>
                    <a:ext uri="{9D8B030D-6E8A-4147-A177-3AD203B41FA5}">
                      <a16:colId xmlns:a16="http://schemas.microsoft.com/office/drawing/2014/main" val="940883874"/>
                    </a:ext>
                  </a:extLst>
                </a:gridCol>
                <a:gridCol w="445156">
                  <a:extLst>
                    <a:ext uri="{9D8B030D-6E8A-4147-A177-3AD203B41FA5}">
                      <a16:colId xmlns:a16="http://schemas.microsoft.com/office/drawing/2014/main" val="677098239"/>
                    </a:ext>
                  </a:extLst>
                </a:gridCol>
                <a:gridCol w="445156">
                  <a:extLst>
                    <a:ext uri="{9D8B030D-6E8A-4147-A177-3AD203B41FA5}">
                      <a16:colId xmlns:a16="http://schemas.microsoft.com/office/drawing/2014/main" val="697712701"/>
                    </a:ext>
                  </a:extLst>
                </a:gridCol>
              </a:tblGrid>
              <a:tr h="370840">
                <a:tc>
                  <a:txBody>
                    <a:bodyPr/>
                    <a:lstStyle/>
                    <a:p>
                      <a:pPr algn="ctr"/>
                      <a:r>
                        <a:rPr lang="en-IE" sz="1100" b="0">
                          <a:solidFill>
                            <a:schemeClr val="tx1"/>
                          </a:solidFill>
                        </a:rPr>
                        <a:t>Dec ‘21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100" b="0">
                          <a:solidFill>
                            <a:schemeClr val="tx1"/>
                          </a:solidFill>
                        </a:rPr>
                        <a:t>Nov</a:t>
                      </a:r>
                    </a:p>
                    <a:p>
                      <a:pPr algn="ctr"/>
                      <a:r>
                        <a:rPr lang="en-IE" sz="1100" b="0">
                          <a:solidFill>
                            <a:schemeClr val="tx1"/>
                          </a:solidFill>
                        </a:rPr>
                        <a:t> ‘22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chemeClr val="tx1"/>
                          </a:solidFill>
                        </a:rPr>
                        <a:t>Nov </a:t>
                      </a:r>
                    </a:p>
                    <a:p>
                      <a:pPr algn="ctr"/>
                      <a:r>
                        <a:rPr lang="en-US" sz="1100" b="0">
                          <a:solidFill>
                            <a:schemeClr val="tx1"/>
                          </a:solidFill>
                        </a:rPr>
                        <a:t>‘23</a:t>
                      </a:r>
                      <a:endParaRPr lang="en-IE" sz="11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100" b="0">
                          <a:solidFill>
                            <a:schemeClr val="tx1"/>
                          </a:solidFill>
                        </a:rPr>
                        <a:t>Aug</a:t>
                      </a:r>
                    </a:p>
                    <a:p>
                      <a:pPr algn="ctr"/>
                      <a:r>
                        <a:rPr lang="en-IE" sz="1100" b="0">
                          <a:solidFill>
                            <a:schemeClr val="tx1"/>
                          </a:solidFill>
                        </a:rPr>
                        <a:t>‘24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100" b="0">
                          <a:solidFill>
                            <a:schemeClr val="tx1"/>
                          </a:solidFill>
                        </a:rPr>
                        <a:t>Aug</a:t>
                      </a:r>
                    </a:p>
                    <a:p>
                      <a:pPr algn="ctr"/>
                      <a:r>
                        <a:rPr lang="en-IE" sz="1100" b="0">
                          <a:solidFill>
                            <a:schemeClr val="tx1"/>
                          </a:solidFill>
                        </a:rPr>
                        <a:t>‘25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100" b="0">
                          <a:solidFill>
                            <a:schemeClr val="tx1"/>
                          </a:solidFill>
                        </a:rPr>
                        <a:t>Apr ‘26</a:t>
                      </a:r>
                      <a:endParaRPr lang="en-IE" sz="11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409236"/>
                  </a:ext>
                </a:extLst>
              </a:tr>
            </a:tbl>
          </a:graphicData>
        </a:graphic>
      </p:graphicFrame>
      <p:sp>
        <p:nvSpPr>
          <p:cNvPr id="17" name="Text Placeholder 2">
            <a:extLst>
              <a:ext uri="{FF2B5EF4-FFF2-40B4-BE49-F238E27FC236}">
                <a16:creationId xmlns:a16="http://schemas.microsoft.com/office/drawing/2014/main" id="{C15507B6-DB48-EA9E-1842-94A2DC5E404A}"/>
              </a:ext>
            </a:extLst>
          </p:cNvPr>
          <p:cNvSpPr txBox="1">
            <a:spLocks/>
          </p:cNvSpPr>
          <p:nvPr/>
        </p:nvSpPr>
        <p:spPr>
          <a:xfrm>
            <a:off x="258898" y="613157"/>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graphicFrame>
        <p:nvGraphicFramePr>
          <p:cNvPr id="13" name="Table 11">
            <a:extLst>
              <a:ext uri="{FF2B5EF4-FFF2-40B4-BE49-F238E27FC236}">
                <a16:creationId xmlns:a16="http://schemas.microsoft.com/office/drawing/2014/main" id="{B4877D45-65D1-C6B4-F56C-56934ED9AF62}"/>
              </a:ext>
            </a:extLst>
          </p:cNvPr>
          <p:cNvGraphicFramePr>
            <a:graphicFrameLocks noGrp="1"/>
          </p:cNvGraphicFramePr>
          <p:nvPr>
            <p:extLst>
              <p:ext uri="{D42A27DB-BD31-4B8C-83A1-F6EECF244321}">
                <p14:modId xmlns:p14="http://schemas.microsoft.com/office/powerpoint/2010/main" val="22781312"/>
              </p:ext>
            </p:extLst>
          </p:nvPr>
        </p:nvGraphicFramePr>
        <p:xfrm>
          <a:off x="5848332" y="2533917"/>
          <a:ext cx="2670936" cy="426720"/>
        </p:xfrm>
        <a:graphic>
          <a:graphicData uri="http://schemas.openxmlformats.org/drawingml/2006/table">
            <a:tbl>
              <a:tblPr firstRow="1" bandRow="1">
                <a:tableStyleId>{5C22544A-7EE6-4342-B048-85BDC9FD1C3A}</a:tableStyleId>
              </a:tblPr>
              <a:tblGrid>
                <a:gridCol w="445156">
                  <a:extLst>
                    <a:ext uri="{9D8B030D-6E8A-4147-A177-3AD203B41FA5}">
                      <a16:colId xmlns:a16="http://schemas.microsoft.com/office/drawing/2014/main" val="3298709569"/>
                    </a:ext>
                  </a:extLst>
                </a:gridCol>
                <a:gridCol w="445156">
                  <a:extLst>
                    <a:ext uri="{9D8B030D-6E8A-4147-A177-3AD203B41FA5}">
                      <a16:colId xmlns:a16="http://schemas.microsoft.com/office/drawing/2014/main" val="1462958744"/>
                    </a:ext>
                  </a:extLst>
                </a:gridCol>
                <a:gridCol w="445156">
                  <a:extLst>
                    <a:ext uri="{9D8B030D-6E8A-4147-A177-3AD203B41FA5}">
                      <a16:colId xmlns:a16="http://schemas.microsoft.com/office/drawing/2014/main" val="1221939310"/>
                    </a:ext>
                  </a:extLst>
                </a:gridCol>
                <a:gridCol w="445156">
                  <a:extLst>
                    <a:ext uri="{9D8B030D-6E8A-4147-A177-3AD203B41FA5}">
                      <a16:colId xmlns:a16="http://schemas.microsoft.com/office/drawing/2014/main" val="940883874"/>
                    </a:ext>
                  </a:extLst>
                </a:gridCol>
                <a:gridCol w="445156">
                  <a:extLst>
                    <a:ext uri="{9D8B030D-6E8A-4147-A177-3AD203B41FA5}">
                      <a16:colId xmlns:a16="http://schemas.microsoft.com/office/drawing/2014/main" val="677098239"/>
                    </a:ext>
                  </a:extLst>
                </a:gridCol>
                <a:gridCol w="445156">
                  <a:extLst>
                    <a:ext uri="{9D8B030D-6E8A-4147-A177-3AD203B41FA5}">
                      <a16:colId xmlns:a16="http://schemas.microsoft.com/office/drawing/2014/main" val="697712701"/>
                    </a:ext>
                  </a:extLst>
                </a:gridCol>
              </a:tblGrid>
              <a:tr h="370840">
                <a:tc>
                  <a:txBody>
                    <a:bodyPr/>
                    <a:lstStyle/>
                    <a:p>
                      <a:pPr algn="ctr"/>
                      <a:r>
                        <a:rPr lang="en-IE" sz="1100" b="0">
                          <a:solidFill>
                            <a:schemeClr val="tx1"/>
                          </a:solidFill>
                        </a:rPr>
                        <a:t>Dec ‘21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100" b="0">
                          <a:solidFill>
                            <a:schemeClr val="tx1"/>
                          </a:solidFill>
                        </a:rPr>
                        <a:t>Nov</a:t>
                      </a:r>
                    </a:p>
                    <a:p>
                      <a:pPr algn="ctr"/>
                      <a:r>
                        <a:rPr lang="en-IE" sz="1100" b="0">
                          <a:solidFill>
                            <a:schemeClr val="tx1"/>
                          </a:solidFill>
                        </a:rPr>
                        <a:t> ‘22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chemeClr val="tx1"/>
                          </a:solidFill>
                        </a:rPr>
                        <a:t>Nov </a:t>
                      </a:r>
                    </a:p>
                    <a:p>
                      <a:pPr algn="ctr"/>
                      <a:r>
                        <a:rPr lang="en-US" sz="1100" b="0">
                          <a:solidFill>
                            <a:schemeClr val="tx1"/>
                          </a:solidFill>
                        </a:rPr>
                        <a:t>‘23</a:t>
                      </a:r>
                      <a:endParaRPr lang="en-IE" sz="11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100" b="0">
                          <a:solidFill>
                            <a:schemeClr val="tx1"/>
                          </a:solidFill>
                        </a:rPr>
                        <a:t>Aug</a:t>
                      </a:r>
                    </a:p>
                    <a:p>
                      <a:pPr algn="ctr"/>
                      <a:r>
                        <a:rPr lang="en-IE" sz="1100" b="0">
                          <a:solidFill>
                            <a:schemeClr val="tx1"/>
                          </a:solidFill>
                        </a:rPr>
                        <a:t>‘24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100" b="0">
                          <a:solidFill>
                            <a:schemeClr val="tx1"/>
                          </a:solidFill>
                        </a:rPr>
                        <a:t>Aug</a:t>
                      </a:r>
                    </a:p>
                    <a:p>
                      <a:pPr algn="ctr"/>
                      <a:r>
                        <a:rPr lang="en-IE" sz="1100" b="0">
                          <a:solidFill>
                            <a:schemeClr val="tx1"/>
                          </a:solidFill>
                        </a:rPr>
                        <a:t>‘25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100" b="0">
                          <a:solidFill>
                            <a:schemeClr val="tx1"/>
                          </a:solidFill>
                        </a:rPr>
                        <a:t>Apr ‘26</a:t>
                      </a:r>
                      <a:endParaRPr lang="en-IE" sz="11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409236"/>
                  </a:ext>
                </a:extLst>
              </a:tr>
            </a:tbl>
          </a:graphicData>
        </a:graphic>
      </p:graphicFrame>
      <p:graphicFrame>
        <p:nvGraphicFramePr>
          <p:cNvPr id="14" name="Table 11">
            <a:extLst>
              <a:ext uri="{FF2B5EF4-FFF2-40B4-BE49-F238E27FC236}">
                <a16:creationId xmlns:a16="http://schemas.microsoft.com/office/drawing/2014/main" id="{73352E73-AC0C-E0D6-FEBC-6A88723C1B25}"/>
              </a:ext>
            </a:extLst>
          </p:cNvPr>
          <p:cNvGraphicFramePr>
            <a:graphicFrameLocks noGrp="1"/>
          </p:cNvGraphicFramePr>
          <p:nvPr>
            <p:extLst>
              <p:ext uri="{D42A27DB-BD31-4B8C-83A1-F6EECF244321}">
                <p14:modId xmlns:p14="http://schemas.microsoft.com/office/powerpoint/2010/main" val="2337366009"/>
              </p:ext>
            </p:extLst>
          </p:nvPr>
        </p:nvGraphicFramePr>
        <p:xfrm>
          <a:off x="8976449" y="2526870"/>
          <a:ext cx="2670936" cy="426720"/>
        </p:xfrm>
        <a:graphic>
          <a:graphicData uri="http://schemas.openxmlformats.org/drawingml/2006/table">
            <a:tbl>
              <a:tblPr firstRow="1" bandRow="1">
                <a:tableStyleId>{5C22544A-7EE6-4342-B048-85BDC9FD1C3A}</a:tableStyleId>
              </a:tblPr>
              <a:tblGrid>
                <a:gridCol w="445156">
                  <a:extLst>
                    <a:ext uri="{9D8B030D-6E8A-4147-A177-3AD203B41FA5}">
                      <a16:colId xmlns:a16="http://schemas.microsoft.com/office/drawing/2014/main" val="3298709569"/>
                    </a:ext>
                  </a:extLst>
                </a:gridCol>
                <a:gridCol w="445156">
                  <a:extLst>
                    <a:ext uri="{9D8B030D-6E8A-4147-A177-3AD203B41FA5}">
                      <a16:colId xmlns:a16="http://schemas.microsoft.com/office/drawing/2014/main" val="1462958744"/>
                    </a:ext>
                  </a:extLst>
                </a:gridCol>
                <a:gridCol w="445156">
                  <a:extLst>
                    <a:ext uri="{9D8B030D-6E8A-4147-A177-3AD203B41FA5}">
                      <a16:colId xmlns:a16="http://schemas.microsoft.com/office/drawing/2014/main" val="1221939310"/>
                    </a:ext>
                  </a:extLst>
                </a:gridCol>
                <a:gridCol w="445156">
                  <a:extLst>
                    <a:ext uri="{9D8B030D-6E8A-4147-A177-3AD203B41FA5}">
                      <a16:colId xmlns:a16="http://schemas.microsoft.com/office/drawing/2014/main" val="940883874"/>
                    </a:ext>
                  </a:extLst>
                </a:gridCol>
                <a:gridCol w="445156">
                  <a:extLst>
                    <a:ext uri="{9D8B030D-6E8A-4147-A177-3AD203B41FA5}">
                      <a16:colId xmlns:a16="http://schemas.microsoft.com/office/drawing/2014/main" val="677098239"/>
                    </a:ext>
                  </a:extLst>
                </a:gridCol>
                <a:gridCol w="445156">
                  <a:extLst>
                    <a:ext uri="{9D8B030D-6E8A-4147-A177-3AD203B41FA5}">
                      <a16:colId xmlns:a16="http://schemas.microsoft.com/office/drawing/2014/main" val="697712701"/>
                    </a:ext>
                  </a:extLst>
                </a:gridCol>
              </a:tblGrid>
              <a:tr h="370840">
                <a:tc>
                  <a:txBody>
                    <a:bodyPr/>
                    <a:lstStyle/>
                    <a:p>
                      <a:pPr algn="ctr"/>
                      <a:r>
                        <a:rPr lang="en-IE" sz="1100" b="0">
                          <a:solidFill>
                            <a:schemeClr val="tx1"/>
                          </a:solidFill>
                        </a:rPr>
                        <a:t>Dec ‘21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100" b="0">
                          <a:solidFill>
                            <a:schemeClr val="tx1"/>
                          </a:solidFill>
                        </a:rPr>
                        <a:t>Nov</a:t>
                      </a:r>
                    </a:p>
                    <a:p>
                      <a:pPr algn="ctr"/>
                      <a:r>
                        <a:rPr lang="en-IE" sz="1100" b="0">
                          <a:solidFill>
                            <a:schemeClr val="tx1"/>
                          </a:solidFill>
                        </a:rPr>
                        <a:t> ‘22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chemeClr val="tx1"/>
                          </a:solidFill>
                        </a:rPr>
                        <a:t>Nov </a:t>
                      </a:r>
                    </a:p>
                    <a:p>
                      <a:pPr algn="ctr"/>
                      <a:r>
                        <a:rPr lang="en-US" sz="1100" b="0">
                          <a:solidFill>
                            <a:schemeClr val="tx1"/>
                          </a:solidFill>
                        </a:rPr>
                        <a:t>‘23</a:t>
                      </a:r>
                      <a:endParaRPr lang="en-IE" sz="11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100" b="0">
                          <a:solidFill>
                            <a:schemeClr val="tx1"/>
                          </a:solidFill>
                        </a:rPr>
                        <a:t>Aug</a:t>
                      </a:r>
                    </a:p>
                    <a:p>
                      <a:pPr algn="ctr"/>
                      <a:r>
                        <a:rPr lang="en-IE" sz="1100" b="0">
                          <a:solidFill>
                            <a:schemeClr val="tx1"/>
                          </a:solidFill>
                        </a:rPr>
                        <a:t>‘24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100" b="0">
                          <a:solidFill>
                            <a:schemeClr val="tx1"/>
                          </a:solidFill>
                        </a:rPr>
                        <a:t>Aug</a:t>
                      </a:r>
                    </a:p>
                    <a:p>
                      <a:pPr algn="ctr"/>
                      <a:r>
                        <a:rPr lang="en-IE" sz="1100" b="0">
                          <a:solidFill>
                            <a:schemeClr val="tx1"/>
                          </a:solidFill>
                        </a:rPr>
                        <a:t>‘25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100" b="0">
                          <a:solidFill>
                            <a:schemeClr val="tx1"/>
                          </a:solidFill>
                        </a:rPr>
                        <a:t>Apr ‘26</a:t>
                      </a:r>
                      <a:endParaRPr lang="en-IE" sz="11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409236"/>
                  </a:ext>
                </a:extLst>
              </a:tr>
            </a:tbl>
          </a:graphicData>
        </a:graphic>
      </p:graphicFrame>
    </p:spTree>
    <p:extLst>
      <p:ext uri="{BB962C8B-B14F-4D97-AF65-F5344CB8AC3E}">
        <p14:creationId xmlns:p14="http://schemas.microsoft.com/office/powerpoint/2010/main" val="3527452115"/>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1D3DCB4-889C-1883-B8F5-18286E2E321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38993" y="115058"/>
            <a:ext cx="11285432" cy="476766"/>
          </a:xfrm>
        </p:spPr>
        <p:txBody>
          <a:bodyPr lIns="0" tIns="45720" rIns="91440" bIns="45720" anchor="t">
            <a:normAutofit/>
          </a:bodyPr>
          <a:lstStyle/>
          <a:p>
            <a:r>
              <a:rPr lang="en-IE" sz="2700"/>
              <a:t>Agreement levels about aid from the Irish Government</a:t>
            </a:r>
            <a:endParaRPr lang="en-IE"/>
          </a:p>
        </p:txBody>
      </p:sp>
      <p:sp>
        <p:nvSpPr>
          <p:cNvPr id="3" name="Text Placeholder 2">
            <a:extLst>
              <a:ext uri="{FF2B5EF4-FFF2-40B4-BE49-F238E27FC236}">
                <a16:creationId xmlns:a16="http://schemas.microsoft.com/office/drawing/2014/main" id="{DC800303-754C-4AF9-B6EE-6DEA6B529B30}"/>
              </a:ext>
            </a:extLst>
          </p:cNvPr>
          <p:cNvSpPr>
            <a:spLocks noGrp="1"/>
          </p:cNvSpPr>
          <p:nvPr>
            <p:ph type="body" sz="quarter" idx="15"/>
          </p:nvPr>
        </p:nvSpPr>
        <p:spPr>
          <a:xfrm>
            <a:off x="457200" y="608627"/>
            <a:ext cx="10603848" cy="646330"/>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Opinions on overseas aid </a:t>
            </a:r>
            <a:r>
              <a:rPr lang="en-US" sz="1400">
                <a:latin typeface="Barlow" panose="00000500000000000000" pitchFamily="2" charset="0"/>
                <a:cs typeface="Arial" panose="020B0604020202020204" pitchFamily="34" charset="0"/>
              </a:rPr>
              <a:t>remain consistent across recent waves, with relatively positive associations made with overseas aid, paired with a minimal belief that Ireland cannot afford to give overseas aid (29% agree). </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 </a:t>
            </a:r>
            <a:r>
              <a:rPr lang="en-US" sz="1400">
                <a:latin typeface="Barlow" panose="00000500000000000000" pitchFamily="2" charset="0"/>
                <a:cs typeface="Arial" panose="020B0604020202020204" pitchFamily="34" charset="0"/>
              </a:rPr>
              <a:t>There is less understanding around the benefits for Ireland (</a:t>
            </a:r>
            <a:r>
              <a:rPr lang="en-US" sz="1400" err="1">
                <a:latin typeface="Barlow" panose="00000500000000000000" pitchFamily="2" charset="0"/>
                <a:cs typeface="Arial" panose="020B0604020202020204" pitchFamily="34" charset="0"/>
              </a:rPr>
              <a:t>e.g</a:t>
            </a:r>
            <a:r>
              <a:rPr lang="en-US" sz="1400">
                <a:latin typeface="Barlow" panose="00000500000000000000" pitchFamily="2" charset="0"/>
                <a:cs typeface="Arial" panose="020B0604020202020204" pitchFamily="34" charset="0"/>
              </a:rPr>
              <a:t> promotion of Ireland’s national security, </a:t>
            </a:r>
            <a:r>
              <a:rPr lang="en-US" sz="1400" err="1">
                <a:latin typeface="Barlow" panose="00000500000000000000" pitchFamily="2" charset="0"/>
                <a:cs typeface="Arial" panose="020B0604020202020204" pitchFamily="34" charset="0"/>
              </a:rPr>
              <a:t>etc</a:t>
            </a:r>
            <a:r>
              <a:rPr lang="en-US" sz="1400">
                <a:latin typeface="Barlow" panose="00000500000000000000" pitchFamily="2" charset="0"/>
                <a:cs typeface="Arial" panose="020B0604020202020204" pitchFamily="34" charset="0"/>
              </a:rPr>
              <a:t>).</a:t>
            </a:r>
            <a:endParaRPr kumimoji="0" lang="en-US" sz="12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90489E77-2BD4-4A7D-AE53-F0411DDA9E98}"/>
              </a:ext>
            </a:extLst>
          </p:cNvPr>
          <p:cNvSpPr>
            <a:spLocks noGrp="1"/>
          </p:cNvSpPr>
          <p:nvPr>
            <p:ph type="body" sz="quarter" idx="17"/>
          </p:nvPr>
        </p:nvSpPr>
        <p:spPr>
          <a:xfrm>
            <a:off x="457200" y="6133267"/>
            <a:ext cx="9341700" cy="333425"/>
          </a:xfrm>
        </p:spPr>
        <p:txBody>
          <a:bodyPr>
            <a:noAutofit/>
          </a:bodyPr>
          <a:lstStyle/>
          <a:p>
            <a:r>
              <a:rPr lang="en-US" sz="900">
                <a:latin typeface="Barlow" panose="00000500000000000000" pitchFamily="2" charset="0"/>
              </a:rPr>
              <a:t>Base: All Adults aged 18+ years- 2,047 Apr ‘26, (Aug ‘25 2,002), Aug 24 2,504)</a:t>
            </a:r>
          </a:p>
          <a:p>
            <a:r>
              <a:rPr lang="en-US" sz="900">
                <a:latin typeface="Barlow" panose="00000500000000000000" pitchFamily="2" charset="0"/>
              </a:rPr>
              <a:t>Q.40-49 To what extent do you agree or disagree with the following statements about aid from the Irish Government? -</a:t>
            </a:r>
            <a:endParaRPr lang="en-IE" sz="900">
              <a:latin typeface="Barlow" panose="00000500000000000000" pitchFamily="2" charset="0"/>
            </a:endParaRPr>
          </a:p>
        </p:txBody>
      </p:sp>
      <p:graphicFrame>
        <p:nvGraphicFramePr>
          <p:cNvPr id="14" name="Chart 13">
            <a:extLst>
              <a:ext uri="{FF2B5EF4-FFF2-40B4-BE49-F238E27FC236}">
                <a16:creationId xmlns:a16="http://schemas.microsoft.com/office/drawing/2014/main" id="{E11CB1CF-B469-40B3-A133-4877B6E89A9A}"/>
              </a:ext>
            </a:extLst>
          </p:cNvPr>
          <p:cNvGraphicFramePr/>
          <p:nvPr>
            <p:extLst>
              <p:ext uri="{D42A27DB-BD31-4B8C-83A1-F6EECF244321}">
                <p14:modId xmlns:p14="http://schemas.microsoft.com/office/powerpoint/2010/main" val="3733928128"/>
              </p:ext>
            </p:extLst>
          </p:nvPr>
        </p:nvGraphicFramePr>
        <p:xfrm>
          <a:off x="1359540" y="2639138"/>
          <a:ext cx="10759517" cy="27963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60EEA61D-1553-4889-87B8-BA01C97BA035}"/>
              </a:ext>
            </a:extLst>
          </p:cNvPr>
          <p:cNvGraphicFramePr>
            <a:graphicFrameLocks noGrp="1"/>
          </p:cNvGraphicFramePr>
          <p:nvPr>
            <p:extLst>
              <p:ext uri="{D42A27DB-BD31-4B8C-83A1-F6EECF244321}">
                <p14:modId xmlns:p14="http://schemas.microsoft.com/office/powerpoint/2010/main" val="3407329742"/>
              </p:ext>
            </p:extLst>
          </p:nvPr>
        </p:nvGraphicFramePr>
        <p:xfrm>
          <a:off x="1257300" y="1422548"/>
          <a:ext cx="10706087" cy="809625"/>
        </p:xfrm>
        <a:graphic>
          <a:graphicData uri="http://schemas.openxmlformats.org/drawingml/2006/table">
            <a:tbl>
              <a:tblPr>
                <a:tableStyleId>{5C22544A-7EE6-4342-B048-85BDC9FD1C3A}</a:tableStyleId>
              </a:tblPr>
              <a:tblGrid>
                <a:gridCol w="1581150">
                  <a:extLst>
                    <a:ext uri="{9D8B030D-6E8A-4147-A177-3AD203B41FA5}">
                      <a16:colId xmlns:a16="http://schemas.microsoft.com/office/drawing/2014/main" val="3960892181"/>
                    </a:ext>
                  </a:extLst>
                </a:gridCol>
                <a:gridCol w="1571625">
                  <a:extLst>
                    <a:ext uri="{9D8B030D-6E8A-4147-A177-3AD203B41FA5}">
                      <a16:colId xmlns:a16="http://schemas.microsoft.com/office/drawing/2014/main" val="2096878900"/>
                    </a:ext>
                  </a:extLst>
                </a:gridCol>
                <a:gridCol w="1571625">
                  <a:extLst>
                    <a:ext uri="{9D8B030D-6E8A-4147-A177-3AD203B41FA5}">
                      <a16:colId xmlns:a16="http://schemas.microsoft.com/office/drawing/2014/main" val="2303756203"/>
                    </a:ext>
                  </a:extLst>
                </a:gridCol>
                <a:gridCol w="1476375">
                  <a:extLst>
                    <a:ext uri="{9D8B030D-6E8A-4147-A177-3AD203B41FA5}">
                      <a16:colId xmlns:a16="http://schemas.microsoft.com/office/drawing/2014/main" val="2005653847"/>
                    </a:ext>
                  </a:extLst>
                </a:gridCol>
                <a:gridCol w="1600200">
                  <a:extLst>
                    <a:ext uri="{9D8B030D-6E8A-4147-A177-3AD203B41FA5}">
                      <a16:colId xmlns:a16="http://schemas.microsoft.com/office/drawing/2014/main" val="8976950"/>
                    </a:ext>
                  </a:extLst>
                </a:gridCol>
                <a:gridCol w="1600200">
                  <a:extLst>
                    <a:ext uri="{9D8B030D-6E8A-4147-A177-3AD203B41FA5}">
                      <a16:colId xmlns:a16="http://schemas.microsoft.com/office/drawing/2014/main" val="3340232912"/>
                    </a:ext>
                  </a:extLst>
                </a:gridCol>
                <a:gridCol w="1304912">
                  <a:extLst>
                    <a:ext uri="{9D8B030D-6E8A-4147-A177-3AD203B41FA5}">
                      <a16:colId xmlns:a16="http://schemas.microsoft.com/office/drawing/2014/main" val="1352160600"/>
                    </a:ext>
                  </a:extLst>
                </a:gridCol>
              </a:tblGrid>
              <a:tr h="736717">
                <a:tc>
                  <a:txBody>
                    <a:bodyPr/>
                    <a:lstStyle/>
                    <a:p>
                      <a:pPr algn="ctr" fontAlgn="t"/>
                      <a:r>
                        <a:rPr lang="en-US" sz="1050" u="none" strike="noStrike">
                          <a:effectLst/>
                        </a:rPr>
                        <a:t>Overseas aid improves people's lives by providing access to education, healthcare, clean water, and sanitation</a:t>
                      </a:r>
                      <a:endParaRPr lang="en-US" sz="1050" b="0" i="0" u="none" strike="noStrike">
                        <a:solidFill>
                          <a:srgbClr val="000000"/>
                        </a:solidFill>
                        <a:effectLst/>
                        <a:latin typeface="Barlow" panose="00000500000000000000" pitchFamily="2"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u="none" strike="noStrike">
                          <a:effectLst/>
                        </a:rPr>
                        <a:t>Overseas aid</a:t>
                      </a:r>
                    </a:p>
                    <a:p>
                      <a:pPr algn="ctr" fontAlgn="t"/>
                      <a:r>
                        <a:rPr lang="en-US" sz="1050" u="none" strike="noStrike">
                          <a:effectLst/>
                        </a:rPr>
                        <a:t> increases</a:t>
                      </a:r>
                    </a:p>
                    <a:p>
                      <a:pPr algn="ctr" fontAlgn="t"/>
                      <a:r>
                        <a:rPr lang="en-US" sz="1050" u="none" strike="noStrike">
                          <a:effectLst/>
                        </a:rPr>
                        <a:t> economic </a:t>
                      </a:r>
                    </a:p>
                    <a:p>
                      <a:pPr algn="ctr" fontAlgn="t"/>
                      <a:r>
                        <a:rPr lang="en-US" sz="1050" u="none" strike="noStrike">
                          <a:effectLst/>
                        </a:rPr>
                        <a:t>growth in </a:t>
                      </a:r>
                    </a:p>
                    <a:p>
                      <a:pPr algn="ctr" fontAlgn="t"/>
                      <a:r>
                        <a:rPr lang="en-US" sz="1050" u="none" strike="noStrike">
                          <a:effectLst/>
                        </a:rPr>
                        <a:t>poor countries</a:t>
                      </a:r>
                      <a:endParaRPr lang="en-US" sz="1050" b="0" i="0" u="none" strike="noStrike">
                        <a:solidFill>
                          <a:srgbClr val="000000"/>
                        </a:solidFill>
                        <a:effectLst/>
                        <a:latin typeface="Barlow" panose="00000500000000000000" pitchFamily="2"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u="none" strike="noStrike">
                          <a:effectLst/>
                        </a:rPr>
                        <a:t>Overseas aid</a:t>
                      </a:r>
                    </a:p>
                    <a:p>
                      <a:pPr algn="ctr" fontAlgn="t"/>
                      <a:r>
                        <a:rPr lang="en-US" sz="1050" u="none" strike="noStrike">
                          <a:effectLst/>
                        </a:rPr>
                        <a:t> to developing </a:t>
                      </a:r>
                    </a:p>
                    <a:p>
                      <a:pPr algn="ctr" fontAlgn="t"/>
                      <a:r>
                        <a:rPr lang="en-US" sz="1050" u="none" strike="noStrike">
                          <a:effectLst/>
                        </a:rPr>
                        <a:t>countries helps</a:t>
                      </a:r>
                    </a:p>
                    <a:p>
                      <a:pPr algn="ctr" fontAlgn="t"/>
                      <a:r>
                        <a:rPr lang="en-US" sz="1050" u="none" strike="noStrike">
                          <a:effectLst/>
                        </a:rPr>
                        <a:t> reduce social</a:t>
                      </a:r>
                    </a:p>
                    <a:p>
                      <a:pPr algn="ctr" fontAlgn="t"/>
                      <a:r>
                        <a:rPr lang="en-US" sz="1050" u="none" strike="noStrike">
                          <a:effectLst/>
                        </a:rPr>
                        <a:t> and economic inequalities</a:t>
                      </a:r>
                      <a:endParaRPr lang="en-US" sz="1050" b="0" i="0" u="none" strike="noStrike">
                        <a:solidFill>
                          <a:srgbClr val="000000"/>
                        </a:solidFill>
                        <a:effectLst/>
                        <a:latin typeface="Barlow" panose="00000500000000000000" pitchFamily="2"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u="none" strike="noStrike">
                          <a:effectLst/>
                        </a:rPr>
                        <a:t>Most overseas </a:t>
                      </a:r>
                    </a:p>
                    <a:p>
                      <a:pPr algn="ctr" fontAlgn="t"/>
                      <a:r>
                        <a:rPr lang="en-US" sz="1050" u="none" strike="noStrike">
                          <a:effectLst/>
                        </a:rPr>
                        <a:t>aid does</a:t>
                      </a:r>
                    </a:p>
                    <a:p>
                      <a:pPr algn="ctr" fontAlgn="t"/>
                      <a:r>
                        <a:rPr lang="en-US" sz="1050" u="none" strike="noStrike">
                          <a:effectLst/>
                        </a:rPr>
                        <a:t> not get </a:t>
                      </a:r>
                    </a:p>
                    <a:p>
                      <a:pPr algn="ctr" fontAlgn="t"/>
                      <a:r>
                        <a:rPr lang="en-US" sz="1050" u="none" strike="noStrike">
                          <a:effectLst/>
                        </a:rPr>
                        <a:t>to the intended recipients</a:t>
                      </a:r>
                      <a:endParaRPr lang="en-US" sz="1050" b="0" i="0" u="none" strike="noStrike">
                        <a:solidFill>
                          <a:srgbClr val="000000"/>
                        </a:solidFill>
                        <a:effectLst/>
                        <a:latin typeface="Barlow" panose="00000500000000000000" pitchFamily="2"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u="none" strike="noStrike">
                          <a:effectLst/>
                        </a:rPr>
                        <a:t>Overseas aid to developing countries strengthens Ireland’s political influence in  the world</a:t>
                      </a:r>
                      <a:endParaRPr lang="en-US" sz="1050" b="0" i="0" u="none" strike="noStrike">
                        <a:solidFill>
                          <a:srgbClr val="000000"/>
                        </a:solidFill>
                        <a:effectLst/>
                        <a:latin typeface="Barlow" panose="00000500000000000000" pitchFamily="2"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u="none" strike="noStrike">
                          <a:effectLst/>
                        </a:rPr>
                        <a:t>Providing overseas</a:t>
                      </a:r>
                    </a:p>
                    <a:p>
                      <a:pPr algn="ctr" fontAlgn="t"/>
                      <a:r>
                        <a:rPr lang="en-US" sz="1050" u="none" strike="noStrike">
                          <a:effectLst/>
                        </a:rPr>
                        <a:t> aid really helps</a:t>
                      </a:r>
                    </a:p>
                    <a:p>
                      <a:pPr algn="ctr" fontAlgn="t"/>
                      <a:r>
                        <a:rPr lang="en-US" sz="1050" u="none" strike="noStrike">
                          <a:effectLst/>
                        </a:rPr>
                        <a:t> to promote </a:t>
                      </a:r>
                    </a:p>
                    <a:p>
                      <a:pPr algn="ctr" fontAlgn="t"/>
                      <a:r>
                        <a:rPr lang="en-US" sz="1050" u="none" strike="noStrike">
                          <a:effectLst/>
                        </a:rPr>
                        <a:t>Ireland’s national </a:t>
                      </a:r>
                    </a:p>
                    <a:p>
                      <a:pPr algn="ctr" fontAlgn="t"/>
                      <a:r>
                        <a:rPr lang="en-US" sz="1050" u="none" strike="noStrike">
                          <a:effectLst/>
                        </a:rPr>
                        <a:t>security</a:t>
                      </a:r>
                      <a:endParaRPr lang="en-US" sz="1050" b="0" i="0" u="none" strike="noStrike">
                        <a:solidFill>
                          <a:srgbClr val="000000"/>
                        </a:solidFill>
                        <a:effectLst/>
                        <a:latin typeface="Barlow" panose="00000500000000000000" pitchFamily="2"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u="none" strike="noStrike">
                          <a:effectLst/>
                        </a:rPr>
                        <a:t>Ireland </a:t>
                      </a:r>
                    </a:p>
                    <a:p>
                      <a:pPr algn="ctr" fontAlgn="t"/>
                      <a:r>
                        <a:rPr lang="en-US" sz="1050" u="none" strike="noStrike">
                          <a:effectLst/>
                        </a:rPr>
                        <a:t>cannot afford</a:t>
                      </a:r>
                    </a:p>
                    <a:p>
                      <a:pPr algn="ctr" fontAlgn="t"/>
                      <a:r>
                        <a:rPr lang="en-US" sz="1050" u="none" strike="noStrike">
                          <a:effectLst/>
                        </a:rPr>
                        <a:t> to give</a:t>
                      </a:r>
                    </a:p>
                    <a:p>
                      <a:pPr algn="ctr" fontAlgn="t"/>
                      <a:r>
                        <a:rPr lang="en-US" sz="1050" u="none" strike="noStrike">
                          <a:effectLst/>
                        </a:rPr>
                        <a:t> overseas aid.</a:t>
                      </a:r>
                      <a:endParaRPr lang="en-US" sz="1050" b="0" i="0" u="none" strike="noStrike">
                        <a:solidFill>
                          <a:srgbClr val="000000"/>
                        </a:solidFill>
                        <a:effectLst/>
                        <a:latin typeface="Barlow" panose="00000500000000000000" pitchFamily="2"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9884036"/>
                  </a:ext>
                </a:extLst>
              </a:tr>
            </a:tbl>
          </a:graphicData>
        </a:graphic>
      </p:graphicFrame>
      <p:graphicFrame>
        <p:nvGraphicFramePr>
          <p:cNvPr id="2" name="Table 1">
            <a:extLst>
              <a:ext uri="{FF2B5EF4-FFF2-40B4-BE49-F238E27FC236}">
                <a16:creationId xmlns:a16="http://schemas.microsoft.com/office/drawing/2014/main" id="{E8FF243F-6F8E-4D8A-BE90-63DF9A2D69DA}"/>
              </a:ext>
            </a:extLst>
          </p:cNvPr>
          <p:cNvGraphicFramePr>
            <a:graphicFrameLocks noGrp="1"/>
          </p:cNvGraphicFramePr>
          <p:nvPr/>
        </p:nvGraphicFramePr>
        <p:xfrm>
          <a:off x="59337" y="3090008"/>
          <a:ext cx="1422272" cy="2036445"/>
        </p:xfrm>
        <a:graphic>
          <a:graphicData uri="http://schemas.openxmlformats.org/drawingml/2006/table">
            <a:tbl>
              <a:tblPr/>
              <a:tblGrid>
                <a:gridCol w="1422272">
                  <a:extLst>
                    <a:ext uri="{9D8B030D-6E8A-4147-A177-3AD203B41FA5}">
                      <a16:colId xmlns:a16="http://schemas.microsoft.com/office/drawing/2014/main" val="3298271789"/>
                    </a:ext>
                  </a:extLst>
                </a:gridCol>
              </a:tblGrid>
              <a:tr h="207086">
                <a:tc>
                  <a:txBody>
                    <a:bodyPr/>
                    <a:lstStyle/>
                    <a:p>
                      <a:pPr algn="r" fontAlgn="t"/>
                      <a:r>
                        <a:rPr lang="en-IE" sz="1050" b="0" i="0" u="none" strike="noStrike">
                          <a:solidFill>
                            <a:srgbClr val="000000"/>
                          </a:solidFill>
                          <a:effectLst/>
                          <a:latin typeface="Barlow" panose="00000500000000000000" pitchFamily="2" charset="0"/>
                          <a:cs typeface="Arial" panose="020B0604020202020204" pitchFamily="34" charset="0"/>
                        </a:rPr>
                        <a:t>Strongly agree</a:t>
                      </a: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62188284"/>
                  </a:ext>
                </a:extLst>
              </a:tr>
              <a:tr h="822844">
                <a:tc>
                  <a:txBody>
                    <a:bodyPr/>
                    <a:lstStyle/>
                    <a:p>
                      <a:pPr algn="r" fontAlgn="t"/>
                      <a:endParaRPr lang="en-IE" sz="1050" b="0" i="0" u="none" strike="noStrike">
                        <a:solidFill>
                          <a:srgbClr val="000000"/>
                        </a:solidFill>
                        <a:effectLst/>
                        <a:latin typeface="Barlow" panose="00000500000000000000" pitchFamily="2" charset="0"/>
                        <a:cs typeface="Arial" panose="020B0604020202020204" pitchFamily="34" charset="0"/>
                      </a:endParaRPr>
                    </a:p>
                    <a:p>
                      <a:pPr algn="r" fontAlgn="t"/>
                      <a:endParaRPr lang="en-IE" sz="1050" b="0" i="0" u="none" strike="noStrike">
                        <a:solidFill>
                          <a:srgbClr val="000000"/>
                        </a:solidFill>
                        <a:effectLst/>
                        <a:latin typeface="Barlow" panose="00000500000000000000" pitchFamily="2" charset="0"/>
                        <a:cs typeface="Arial" panose="020B0604020202020204" pitchFamily="34" charset="0"/>
                      </a:endParaRPr>
                    </a:p>
                    <a:p>
                      <a:pPr algn="r" fontAlgn="t"/>
                      <a:endParaRPr lang="en-IE" sz="1050" b="0" i="0" u="none" strike="noStrike">
                        <a:solidFill>
                          <a:srgbClr val="000000"/>
                        </a:solidFill>
                        <a:effectLst/>
                        <a:latin typeface="Barlow" panose="00000500000000000000" pitchFamily="2" charset="0"/>
                        <a:cs typeface="Arial" panose="020B0604020202020204" pitchFamily="34" charset="0"/>
                      </a:endParaRPr>
                    </a:p>
                    <a:p>
                      <a:pPr algn="r" fontAlgn="t"/>
                      <a:endParaRPr lang="en-IE" sz="1050" b="0" i="0" u="none" strike="noStrike">
                        <a:solidFill>
                          <a:srgbClr val="000000"/>
                        </a:solidFill>
                        <a:effectLst/>
                        <a:latin typeface="Barlow" panose="00000500000000000000" pitchFamily="2" charset="0"/>
                        <a:cs typeface="Arial" panose="020B0604020202020204" pitchFamily="34" charset="0"/>
                      </a:endParaRPr>
                    </a:p>
                    <a:p>
                      <a:pPr algn="r" fontAlgn="t"/>
                      <a:r>
                        <a:rPr lang="en-IE" sz="1050" b="0" i="0" u="none" strike="noStrike">
                          <a:solidFill>
                            <a:srgbClr val="000000"/>
                          </a:solidFill>
                          <a:effectLst/>
                          <a:latin typeface="Barlow" panose="00000500000000000000" pitchFamily="2" charset="0"/>
                          <a:cs typeface="Arial" panose="020B0604020202020204" pitchFamily="34" charset="0"/>
                        </a:rPr>
                        <a:t>Agree</a:t>
                      </a: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74710367"/>
                  </a:ext>
                </a:extLst>
              </a:tr>
              <a:tr h="514965">
                <a:tc>
                  <a:txBody>
                    <a:bodyPr/>
                    <a:lstStyle/>
                    <a:p>
                      <a:pPr algn="r" fontAlgn="t"/>
                      <a:endParaRPr lang="en-IE" sz="1050" b="0" i="0" u="none" strike="noStrike">
                        <a:solidFill>
                          <a:srgbClr val="000000"/>
                        </a:solidFill>
                        <a:effectLst/>
                        <a:latin typeface="Barlow" panose="00000500000000000000" pitchFamily="2" charset="0"/>
                        <a:cs typeface="Arial" panose="020B0604020202020204" pitchFamily="34" charset="0"/>
                      </a:endParaRPr>
                    </a:p>
                    <a:p>
                      <a:pPr algn="r" fontAlgn="t"/>
                      <a:endParaRPr lang="en-IE" sz="1050" b="0" i="0" u="none" strike="noStrike">
                        <a:solidFill>
                          <a:srgbClr val="000000"/>
                        </a:solidFill>
                        <a:effectLst/>
                        <a:latin typeface="Barlow" panose="00000500000000000000" pitchFamily="2" charset="0"/>
                        <a:cs typeface="Arial" panose="020B0604020202020204" pitchFamily="34" charset="0"/>
                      </a:endParaRPr>
                    </a:p>
                    <a:p>
                      <a:pPr algn="r" fontAlgn="t"/>
                      <a:r>
                        <a:rPr lang="en-IE" sz="1050" b="0" i="0" u="none" strike="noStrike">
                          <a:solidFill>
                            <a:srgbClr val="000000"/>
                          </a:solidFill>
                          <a:effectLst/>
                          <a:latin typeface="Barlow" panose="00000500000000000000" pitchFamily="2" charset="0"/>
                          <a:cs typeface="Arial" panose="020B0604020202020204" pitchFamily="34" charset="0"/>
                        </a:rPr>
                        <a:t>Neither</a:t>
                      </a: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63453212"/>
                  </a:ext>
                </a:extLst>
              </a:tr>
              <a:tr h="207086">
                <a:tc>
                  <a:txBody>
                    <a:bodyPr/>
                    <a:lstStyle/>
                    <a:p>
                      <a:pPr algn="r" fontAlgn="t"/>
                      <a:r>
                        <a:rPr lang="en-IE" sz="1050" b="0" i="0" u="none" strike="noStrike">
                          <a:solidFill>
                            <a:srgbClr val="000000"/>
                          </a:solidFill>
                          <a:effectLst/>
                          <a:latin typeface="Barlow" panose="00000500000000000000" pitchFamily="2" charset="0"/>
                          <a:cs typeface="Arial" panose="020B0604020202020204" pitchFamily="34" charset="0"/>
                        </a:rPr>
                        <a:t>Disagree</a:t>
                      </a: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09918107"/>
                  </a:ext>
                </a:extLst>
              </a:tr>
              <a:tr h="207086">
                <a:tc>
                  <a:txBody>
                    <a:bodyPr/>
                    <a:lstStyle/>
                    <a:p>
                      <a:pPr algn="r" fontAlgn="t"/>
                      <a:r>
                        <a:rPr lang="en-IE" sz="1050" b="0" i="0" u="none" strike="noStrike">
                          <a:solidFill>
                            <a:srgbClr val="000000"/>
                          </a:solidFill>
                          <a:effectLst/>
                          <a:latin typeface="Barlow" panose="00000500000000000000" pitchFamily="2" charset="0"/>
                          <a:cs typeface="Arial" panose="020B0604020202020204" pitchFamily="34" charset="0"/>
                        </a:rPr>
                        <a:t>Strongly disagree</a:t>
                      </a: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67835191"/>
                  </a:ext>
                </a:extLst>
              </a:tr>
            </a:tbl>
          </a:graphicData>
        </a:graphic>
      </p:graphicFrame>
      <p:graphicFrame>
        <p:nvGraphicFramePr>
          <p:cNvPr id="10" name="Table 9">
            <a:extLst>
              <a:ext uri="{FF2B5EF4-FFF2-40B4-BE49-F238E27FC236}">
                <a16:creationId xmlns:a16="http://schemas.microsoft.com/office/drawing/2014/main" id="{CC3C7CB4-F9D8-48FA-B522-3E23DDA2B6E8}"/>
              </a:ext>
            </a:extLst>
          </p:cNvPr>
          <p:cNvGraphicFramePr>
            <a:graphicFrameLocks noGrp="1"/>
          </p:cNvGraphicFramePr>
          <p:nvPr>
            <p:extLst>
              <p:ext uri="{D42A27DB-BD31-4B8C-83A1-F6EECF244321}">
                <p14:modId xmlns:p14="http://schemas.microsoft.com/office/powerpoint/2010/main" val="2216539330"/>
              </p:ext>
            </p:extLst>
          </p:nvPr>
        </p:nvGraphicFramePr>
        <p:xfrm>
          <a:off x="1481608" y="2228492"/>
          <a:ext cx="10481778" cy="339090"/>
        </p:xfrm>
        <a:graphic>
          <a:graphicData uri="http://schemas.openxmlformats.org/drawingml/2006/table">
            <a:tbl>
              <a:tblPr/>
              <a:tblGrid>
                <a:gridCol w="388214">
                  <a:extLst>
                    <a:ext uri="{9D8B030D-6E8A-4147-A177-3AD203B41FA5}">
                      <a16:colId xmlns:a16="http://schemas.microsoft.com/office/drawing/2014/main" val="293949628"/>
                    </a:ext>
                  </a:extLst>
                </a:gridCol>
                <a:gridCol w="388214">
                  <a:extLst>
                    <a:ext uri="{9D8B030D-6E8A-4147-A177-3AD203B41FA5}">
                      <a16:colId xmlns:a16="http://schemas.microsoft.com/office/drawing/2014/main" val="183082023"/>
                    </a:ext>
                  </a:extLst>
                </a:gridCol>
                <a:gridCol w="388214">
                  <a:extLst>
                    <a:ext uri="{9D8B030D-6E8A-4147-A177-3AD203B41FA5}">
                      <a16:colId xmlns:a16="http://schemas.microsoft.com/office/drawing/2014/main" val="4254784440"/>
                    </a:ext>
                  </a:extLst>
                </a:gridCol>
                <a:gridCol w="388214">
                  <a:extLst>
                    <a:ext uri="{9D8B030D-6E8A-4147-A177-3AD203B41FA5}">
                      <a16:colId xmlns:a16="http://schemas.microsoft.com/office/drawing/2014/main" val="139720066"/>
                    </a:ext>
                  </a:extLst>
                </a:gridCol>
                <a:gridCol w="388214">
                  <a:extLst>
                    <a:ext uri="{9D8B030D-6E8A-4147-A177-3AD203B41FA5}">
                      <a16:colId xmlns:a16="http://schemas.microsoft.com/office/drawing/2014/main" val="3993953044"/>
                    </a:ext>
                  </a:extLst>
                </a:gridCol>
                <a:gridCol w="388214">
                  <a:extLst>
                    <a:ext uri="{9D8B030D-6E8A-4147-A177-3AD203B41FA5}">
                      <a16:colId xmlns:a16="http://schemas.microsoft.com/office/drawing/2014/main" val="3629905541"/>
                    </a:ext>
                  </a:extLst>
                </a:gridCol>
                <a:gridCol w="388214">
                  <a:extLst>
                    <a:ext uri="{9D8B030D-6E8A-4147-A177-3AD203B41FA5}">
                      <a16:colId xmlns:a16="http://schemas.microsoft.com/office/drawing/2014/main" val="1433198129"/>
                    </a:ext>
                  </a:extLst>
                </a:gridCol>
                <a:gridCol w="388214">
                  <a:extLst>
                    <a:ext uri="{9D8B030D-6E8A-4147-A177-3AD203B41FA5}">
                      <a16:colId xmlns:a16="http://schemas.microsoft.com/office/drawing/2014/main" val="3652931917"/>
                    </a:ext>
                  </a:extLst>
                </a:gridCol>
                <a:gridCol w="388214">
                  <a:extLst>
                    <a:ext uri="{9D8B030D-6E8A-4147-A177-3AD203B41FA5}">
                      <a16:colId xmlns:a16="http://schemas.microsoft.com/office/drawing/2014/main" val="2699227924"/>
                    </a:ext>
                  </a:extLst>
                </a:gridCol>
                <a:gridCol w="388214">
                  <a:extLst>
                    <a:ext uri="{9D8B030D-6E8A-4147-A177-3AD203B41FA5}">
                      <a16:colId xmlns:a16="http://schemas.microsoft.com/office/drawing/2014/main" val="1244394028"/>
                    </a:ext>
                  </a:extLst>
                </a:gridCol>
                <a:gridCol w="388214">
                  <a:extLst>
                    <a:ext uri="{9D8B030D-6E8A-4147-A177-3AD203B41FA5}">
                      <a16:colId xmlns:a16="http://schemas.microsoft.com/office/drawing/2014/main" val="1276575725"/>
                    </a:ext>
                  </a:extLst>
                </a:gridCol>
                <a:gridCol w="388214">
                  <a:extLst>
                    <a:ext uri="{9D8B030D-6E8A-4147-A177-3AD203B41FA5}">
                      <a16:colId xmlns:a16="http://schemas.microsoft.com/office/drawing/2014/main" val="1797244893"/>
                    </a:ext>
                  </a:extLst>
                </a:gridCol>
                <a:gridCol w="388214">
                  <a:extLst>
                    <a:ext uri="{9D8B030D-6E8A-4147-A177-3AD203B41FA5}">
                      <a16:colId xmlns:a16="http://schemas.microsoft.com/office/drawing/2014/main" val="3065746738"/>
                    </a:ext>
                  </a:extLst>
                </a:gridCol>
                <a:gridCol w="388214">
                  <a:extLst>
                    <a:ext uri="{9D8B030D-6E8A-4147-A177-3AD203B41FA5}">
                      <a16:colId xmlns:a16="http://schemas.microsoft.com/office/drawing/2014/main" val="4102525158"/>
                    </a:ext>
                  </a:extLst>
                </a:gridCol>
                <a:gridCol w="388214">
                  <a:extLst>
                    <a:ext uri="{9D8B030D-6E8A-4147-A177-3AD203B41FA5}">
                      <a16:colId xmlns:a16="http://schemas.microsoft.com/office/drawing/2014/main" val="4248012117"/>
                    </a:ext>
                  </a:extLst>
                </a:gridCol>
                <a:gridCol w="388214">
                  <a:extLst>
                    <a:ext uri="{9D8B030D-6E8A-4147-A177-3AD203B41FA5}">
                      <a16:colId xmlns:a16="http://schemas.microsoft.com/office/drawing/2014/main" val="1982743913"/>
                    </a:ext>
                  </a:extLst>
                </a:gridCol>
                <a:gridCol w="388214">
                  <a:extLst>
                    <a:ext uri="{9D8B030D-6E8A-4147-A177-3AD203B41FA5}">
                      <a16:colId xmlns:a16="http://schemas.microsoft.com/office/drawing/2014/main" val="2195439357"/>
                    </a:ext>
                  </a:extLst>
                </a:gridCol>
                <a:gridCol w="388214">
                  <a:extLst>
                    <a:ext uri="{9D8B030D-6E8A-4147-A177-3AD203B41FA5}">
                      <a16:colId xmlns:a16="http://schemas.microsoft.com/office/drawing/2014/main" val="1490312188"/>
                    </a:ext>
                  </a:extLst>
                </a:gridCol>
                <a:gridCol w="388214">
                  <a:extLst>
                    <a:ext uri="{9D8B030D-6E8A-4147-A177-3AD203B41FA5}">
                      <a16:colId xmlns:a16="http://schemas.microsoft.com/office/drawing/2014/main" val="2451585535"/>
                    </a:ext>
                  </a:extLst>
                </a:gridCol>
                <a:gridCol w="388214">
                  <a:extLst>
                    <a:ext uri="{9D8B030D-6E8A-4147-A177-3AD203B41FA5}">
                      <a16:colId xmlns:a16="http://schemas.microsoft.com/office/drawing/2014/main" val="558817987"/>
                    </a:ext>
                  </a:extLst>
                </a:gridCol>
                <a:gridCol w="388214">
                  <a:extLst>
                    <a:ext uri="{9D8B030D-6E8A-4147-A177-3AD203B41FA5}">
                      <a16:colId xmlns:a16="http://schemas.microsoft.com/office/drawing/2014/main" val="3965464600"/>
                    </a:ext>
                  </a:extLst>
                </a:gridCol>
                <a:gridCol w="388214">
                  <a:extLst>
                    <a:ext uri="{9D8B030D-6E8A-4147-A177-3AD203B41FA5}">
                      <a16:colId xmlns:a16="http://schemas.microsoft.com/office/drawing/2014/main" val="3320624828"/>
                    </a:ext>
                  </a:extLst>
                </a:gridCol>
                <a:gridCol w="388214">
                  <a:extLst>
                    <a:ext uri="{9D8B030D-6E8A-4147-A177-3AD203B41FA5}">
                      <a16:colId xmlns:a16="http://schemas.microsoft.com/office/drawing/2014/main" val="3764283470"/>
                    </a:ext>
                  </a:extLst>
                </a:gridCol>
                <a:gridCol w="388214">
                  <a:extLst>
                    <a:ext uri="{9D8B030D-6E8A-4147-A177-3AD203B41FA5}">
                      <a16:colId xmlns:a16="http://schemas.microsoft.com/office/drawing/2014/main" val="2073677149"/>
                    </a:ext>
                  </a:extLst>
                </a:gridCol>
                <a:gridCol w="388214">
                  <a:extLst>
                    <a:ext uri="{9D8B030D-6E8A-4147-A177-3AD203B41FA5}">
                      <a16:colId xmlns:a16="http://schemas.microsoft.com/office/drawing/2014/main" val="2367828732"/>
                    </a:ext>
                  </a:extLst>
                </a:gridCol>
                <a:gridCol w="388214">
                  <a:extLst>
                    <a:ext uri="{9D8B030D-6E8A-4147-A177-3AD203B41FA5}">
                      <a16:colId xmlns:a16="http://schemas.microsoft.com/office/drawing/2014/main" val="1187859742"/>
                    </a:ext>
                  </a:extLst>
                </a:gridCol>
                <a:gridCol w="388214">
                  <a:extLst>
                    <a:ext uri="{9D8B030D-6E8A-4147-A177-3AD203B41FA5}">
                      <a16:colId xmlns:a16="http://schemas.microsoft.com/office/drawing/2014/main" val="3815212022"/>
                    </a:ext>
                  </a:extLst>
                </a:gridCol>
              </a:tblGrid>
              <a:tr h="88462">
                <a:tc>
                  <a:txBody>
                    <a:bodyPr/>
                    <a:lstStyle/>
                    <a:p>
                      <a:pPr algn="ctr" fontAlgn="b"/>
                      <a:r>
                        <a:rPr lang="en-IE" sz="1050" b="0" i="0" u="none" strike="noStrike">
                          <a:solidFill>
                            <a:srgbClr val="000000"/>
                          </a:solidFill>
                          <a:effectLst/>
                          <a:latin typeface="Barlow" panose="00000500000000000000" pitchFamily="2" charset="0"/>
                        </a:rPr>
                        <a:t>Aug</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Aug </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Apr </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Aug</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Aug </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Apr</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Aug</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Aug </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Apr</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Aug</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Aug </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Apr</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Aug</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Aug </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Apr</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Aug</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Aug </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Apr</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Aug</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Aug </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Apr</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7104718"/>
                  </a:ext>
                </a:extLst>
              </a:tr>
              <a:tr h="128207">
                <a:tc>
                  <a:txBody>
                    <a:bodyPr/>
                    <a:lstStyle/>
                    <a:p>
                      <a:pPr algn="ctr" fontAlgn="b"/>
                      <a:r>
                        <a:rPr lang="en-IE" sz="1050" b="0" i="0" u="none" strike="noStrike">
                          <a:solidFill>
                            <a:srgbClr val="000000"/>
                          </a:solidFill>
                          <a:effectLst/>
                          <a:latin typeface="Barlow" panose="00000500000000000000" pitchFamily="2" charset="0"/>
                        </a:rPr>
                        <a:t>24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25</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26</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24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25</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26</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24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25</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26</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24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25</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26</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24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25</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26</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24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25</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26</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50" b="0" i="0" u="none" strike="noStrike">
                          <a:solidFill>
                            <a:srgbClr val="000000"/>
                          </a:solidFill>
                          <a:effectLst/>
                          <a:latin typeface="Barlow" panose="00000500000000000000" pitchFamily="2" charset="0"/>
                        </a:rPr>
                        <a:t>24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25</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50" b="0" i="0" u="none" strike="noStrike">
                          <a:solidFill>
                            <a:srgbClr val="000000"/>
                          </a:solidFill>
                          <a:effectLst/>
                          <a:latin typeface="Barlow" panose="00000500000000000000" pitchFamily="2" charset="0"/>
                        </a:rPr>
                        <a:t>26</a:t>
                      </a:r>
                      <a:endParaRPr lang="en-IE" sz="1050" b="0" i="0" u="none" strike="noStrike">
                        <a:solidFill>
                          <a:srgbClr val="000000"/>
                        </a:solidFill>
                        <a:effectLst/>
                        <a:latin typeface="Barlow" panose="00000500000000000000" pitchFamily="2" charset="0"/>
                      </a:endParaRPr>
                    </a:p>
                  </a:txBody>
                  <a:tcPr marL="9525" marR="9525" marT="9525" marB="0" anchor="ctr">
                    <a:lnL w="952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88419133"/>
                  </a:ext>
                </a:extLst>
              </a:tr>
            </a:tbl>
          </a:graphicData>
        </a:graphic>
      </p:graphicFrame>
      <p:graphicFrame>
        <p:nvGraphicFramePr>
          <p:cNvPr id="6" name="Table 5">
            <a:extLst>
              <a:ext uri="{FF2B5EF4-FFF2-40B4-BE49-F238E27FC236}">
                <a16:creationId xmlns:a16="http://schemas.microsoft.com/office/drawing/2014/main" id="{17A68AB1-8447-FF90-03FE-D2CBADE63CF0}"/>
              </a:ext>
            </a:extLst>
          </p:cNvPr>
          <p:cNvGraphicFramePr>
            <a:graphicFrameLocks noGrp="1"/>
          </p:cNvGraphicFramePr>
          <p:nvPr>
            <p:extLst>
              <p:ext uri="{D42A27DB-BD31-4B8C-83A1-F6EECF244321}">
                <p14:modId xmlns:p14="http://schemas.microsoft.com/office/powerpoint/2010/main" val="2046819942"/>
              </p:ext>
            </p:extLst>
          </p:nvPr>
        </p:nvGraphicFramePr>
        <p:xfrm>
          <a:off x="390525" y="5294044"/>
          <a:ext cx="11572861" cy="767667"/>
        </p:xfrm>
        <a:graphic>
          <a:graphicData uri="http://schemas.openxmlformats.org/drawingml/2006/table">
            <a:tbl>
              <a:tblPr/>
              <a:tblGrid>
                <a:gridCol w="1106284">
                  <a:extLst>
                    <a:ext uri="{9D8B030D-6E8A-4147-A177-3AD203B41FA5}">
                      <a16:colId xmlns:a16="http://schemas.microsoft.com/office/drawing/2014/main" val="53404197"/>
                    </a:ext>
                  </a:extLst>
                </a:gridCol>
                <a:gridCol w="378039">
                  <a:extLst>
                    <a:ext uri="{9D8B030D-6E8A-4147-A177-3AD203B41FA5}">
                      <a16:colId xmlns:a16="http://schemas.microsoft.com/office/drawing/2014/main" val="1281075347"/>
                    </a:ext>
                  </a:extLst>
                </a:gridCol>
                <a:gridCol w="378039">
                  <a:extLst>
                    <a:ext uri="{9D8B030D-6E8A-4147-A177-3AD203B41FA5}">
                      <a16:colId xmlns:a16="http://schemas.microsoft.com/office/drawing/2014/main" val="3667841452"/>
                    </a:ext>
                  </a:extLst>
                </a:gridCol>
                <a:gridCol w="378039">
                  <a:extLst>
                    <a:ext uri="{9D8B030D-6E8A-4147-A177-3AD203B41FA5}">
                      <a16:colId xmlns:a16="http://schemas.microsoft.com/office/drawing/2014/main" val="3716812783"/>
                    </a:ext>
                  </a:extLst>
                </a:gridCol>
                <a:gridCol w="378039">
                  <a:extLst>
                    <a:ext uri="{9D8B030D-6E8A-4147-A177-3AD203B41FA5}">
                      <a16:colId xmlns:a16="http://schemas.microsoft.com/office/drawing/2014/main" val="2200792291"/>
                    </a:ext>
                  </a:extLst>
                </a:gridCol>
                <a:gridCol w="378039">
                  <a:extLst>
                    <a:ext uri="{9D8B030D-6E8A-4147-A177-3AD203B41FA5}">
                      <a16:colId xmlns:a16="http://schemas.microsoft.com/office/drawing/2014/main" val="2529192920"/>
                    </a:ext>
                  </a:extLst>
                </a:gridCol>
                <a:gridCol w="378039">
                  <a:extLst>
                    <a:ext uri="{9D8B030D-6E8A-4147-A177-3AD203B41FA5}">
                      <a16:colId xmlns:a16="http://schemas.microsoft.com/office/drawing/2014/main" val="1461918578"/>
                    </a:ext>
                  </a:extLst>
                </a:gridCol>
                <a:gridCol w="409740">
                  <a:extLst>
                    <a:ext uri="{9D8B030D-6E8A-4147-A177-3AD203B41FA5}">
                      <a16:colId xmlns:a16="http://schemas.microsoft.com/office/drawing/2014/main" val="3587805057"/>
                    </a:ext>
                  </a:extLst>
                </a:gridCol>
                <a:gridCol w="409740">
                  <a:extLst>
                    <a:ext uri="{9D8B030D-6E8A-4147-A177-3AD203B41FA5}">
                      <a16:colId xmlns:a16="http://schemas.microsoft.com/office/drawing/2014/main" val="478215733"/>
                    </a:ext>
                  </a:extLst>
                </a:gridCol>
                <a:gridCol w="370003">
                  <a:extLst>
                    <a:ext uri="{9D8B030D-6E8A-4147-A177-3AD203B41FA5}">
                      <a16:colId xmlns:a16="http://schemas.microsoft.com/office/drawing/2014/main" val="730194398"/>
                    </a:ext>
                  </a:extLst>
                </a:gridCol>
                <a:gridCol w="370003">
                  <a:extLst>
                    <a:ext uri="{9D8B030D-6E8A-4147-A177-3AD203B41FA5}">
                      <a16:colId xmlns:a16="http://schemas.microsoft.com/office/drawing/2014/main" val="538775725"/>
                    </a:ext>
                  </a:extLst>
                </a:gridCol>
                <a:gridCol w="432362">
                  <a:extLst>
                    <a:ext uri="{9D8B030D-6E8A-4147-A177-3AD203B41FA5}">
                      <a16:colId xmlns:a16="http://schemas.microsoft.com/office/drawing/2014/main" val="1664204193"/>
                    </a:ext>
                  </a:extLst>
                </a:gridCol>
                <a:gridCol w="432362">
                  <a:extLst>
                    <a:ext uri="{9D8B030D-6E8A-4147-A177-3AD203B41FA5}">
                      <a16:colId xmlns:a16="http://schemas.microsoft.com/office/drawing/2014/main" val="524701637"/>
                    </a:ext>
                  </a:extLst>
                </a:gridCol>
                <a:gridCol w="403262">
                  <a:extLst>
                    <a:ext uri="{9D8B030D-6E8A-4147-A177-3AD203B41FA5}">
                      <a16:colId xmlns:a16="http://schemas.microsoft.com/office/drawing/2014/main" val="2139259795"/>
                    </a:ext>
                  </a:extLst>
                </a:gridCol>
                <a:gridCol w="403262">
                  <a:extLst>
                    <a:ext uri="{9D8B030D-6E8A-4147-A177-3AD203B41FA5}">
                      <a16:colId xmlns:a16="http://schemas.microsoft.com/office/drawing/2014/main" val="1553893673"/>
                    </a:ext>
                  </a:extLst>
                </a:gridCol>
                <a:gridCol w="390788">
                  <a:extLst>
                    <a:ext uri="{9D8B030D-6E8A-4147-A177-3AD203B41FA5}">
                      <a16:colId xmlns:a16="http://schemas.microsoft.com/office/drawing/2014/main" val="1200986655"/>
                    </a:ext>
                  </a:extLst>
                </a:gridCol>
                <a:gridCol w="390788">
                  <a:extLst>
                    <a:ext uri="{9D8B030D-6E8A-4147-A177-3AD203B41FA5}">
                      <a16:colId xmlns:a16="http://schemas.microsoft.com/office/drawing/2014/main" val="2619986759"/>
                    </a:ext>
                  </a:extLst>
                </a:gridCol>
                <a:gridCol w="349218">
                  <a:extLst>
                    <a:ext uri="{9D8B030D-6E8A-4147-A177-3AD203B41FA5}">
                      <a16:colId xmlns:a16="http://schemas.microsoft.com/office/drawing/2014/main" val="1937524521"/>
                    </a:ext>
                  </a:extLst>
                </a:gridCol>
                <a:gridCol w="349218">
                  <a:extLst>
                    <a:ext uri="{9D8B030D-6E8A-4147-A177-3AD203B41FA5}">
                      <a16:colId xmlns:a16="http://schemas.microsoft.com/office/drawing/2014/main" val="283728628"/>
                    </a:ext>
                  </a:extLst>
                </a:gridCol>
                <a:gridCol w="381284">
                  <a:extLst>
                    <a:ext uri="{9D8B030D-6E8A-4147-A177-3AD203B41FA5}">
                      <a16:colId xmlns:a16="http://schemas.microsoft.com/office/drawing/2014/main" val="1944893691"/>
                    </a:ext>
                  </a:extLst>
                </a:gridCol>
                <a:gridCol w="381284">
                  <a:extLst>
                    <a:ext uri="{9D8B030D-6E8A-4147-A177-3AD203B41FA5}">
                      <a16:colId xmlns:a16="http://schemas.microsoft.com/office/drawing/2014/main" val="3261012188"/>
                    </a:ext>
                  </a:extLst>
                </a:gridCol>
                <a:gridCol w="417417">
                  <a:extLst>
                    <a:ext uri="{9D8B030D-6E8A-4147-A177-3AD203B41FA5}">
                      <a16:colId xmlns:a16="http://schemas.microsoft.com/office/drawing/2014/main" val="1375687080"/>
                    </a:ext>
                  </a:extLst>
                </a:gridCol>
                <a:gridCol w="417417">
                  <a:extLst>
                    <a:ext uri="{9D8B030D-6E8A-4147-A177-3AD203B41FA5}">
                      <a16:colId xmlns:a16="http://schemas.microsoft.com/office/drawing/2014/main" val="356205294"/>
                    </a:ext>
                  </a:extLst>
                </a:gridCol>
                <a:gridCol w="378039">
                  <a:extLst>
                    <a:ext uri="{9D8B030D-6E8A-4147-A177-3AD203B41FA5}">
                      <a16:colId xmlns:a16="http://schemas.microsoft.com/office/drawing/2014/main" val="302951604"/>
                    </a:ext>
                  </a:extLst>
                </a:gridCol>
                <a:gridCol w="378039">
                  <a:extLst>
                    <a:ext uri="{9D8B030D-6E8A-4147-A177-3AD203B41FA5}">
                      <a16:colId xmlns:a16="http://schemas.microsoft.com/office/drawing/2014/main" val="681210865"/>
                    </a:ext>
                  </a:extLst>
                </a:gridCol>
                <a:gridCol w="378039">
                  <a:extLst>
                    <a:ext uri="{9D8B030D-6E8A-4147-A177-3AD203B41FA5}">
                      <a16:colId xmlns:a16="http://schemas.microsoft.com/office/drawing/2014/main" val="2279460366"/>
                    </a:ext>
                  </a:extLst>
                </a:gridCol>
                <a:gridCol w="378039">
                  <a:extLst>
                    <a:ext uri="{9D8B030D-6E8A-4147-A177-3AD203B41FA5}">
                      <a16:colId xmlns:a16="http://schemas.microsoft.com/office/drawing/2014/main" val="3592032974"/>
                    </a:ext>
                  </a:extLst>
                </a:gridCol>
                <a:gridCol w="378039">
                  <a:extLst>
                    <a:ext uri="{9D8B030D-6E8A-4147-A177-3AD203B41FA5}">
                      <a16:colId xmlns:a16="http://schemas.microsoft.com/office/drawing/2014/main" val="2303285857"/>
                    </a:ext>
                  </a:extLst>
                </a:gridCol>
              </a:tblGrid>
              <a:tr h="255889">
                <a:tc>
                  <a:txBody>
                    <a:bodyPr/>
                    <a:lstStyle/>
                    <a:p>
                      <a:pPr algn="ctr" fontAlgn="t"/>
                      <a:r>
                        <a:rPr lang="en-IE" sz="1100" b="1" i="0" u="none" strike="noStrike">
                          <a:solidFill>
                            <a:srgbClr val="000000"/>
                          </a:solidFill>
                          <a:effectLst/>
                          <a:latin typeface="+mn-lt"/>
                        </a:rPr>
                        <a:t>NET (Agree)</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IE" sz="1100" b="1" i="0" u="none" strike="noStrike" kern="1200">
                          <a:solidFill>
                            <a:srgbClr val="000000"/>
                          </a:solidFill>
                          <a:effectLst/>
                          <a:latin typeface="+mn-lt"/>
                          <a:ea typeface="+mn-ea"/>
                          <a:cs typeface="+mn-cs"/>
                        </a:rPr>
                        <a:t>76</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74</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73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58</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57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57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59 </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59</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57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50</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48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48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44</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46</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46</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33</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35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27</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27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29</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9483540"/>
                  </a:ext>
                </a:extLst>
              </a:tr>
              <a:tr h="255889">
                <a:tc>
                  <a:txBody>
                    <a:bodyPr/>
                    <a:lstStyle/>
                    <a:p>
                      <a:pPr algn="ctr" fontAlgn="t"/>
                      <a:r>
                        <a:rPr lang="en-IE" sz="1100" b="1" i="0" u="none" strike="noStrike">
                          <a:solidFill>
                            <a:srgbClr val="000000"/>
                          </a:solidFill>
                          <a:effectLst/>
                          <a:latin typeface="+mn-lt"/>
                        </a:rPr>
                        <a:t>NET (Disagree)</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IE" sz="1100" b="1" i="0" u="none" strike="noStrike" kern="1200">
                          <a:solidFill>
                            <a:srgbClr val="000000"/>
                          </a:solidFill>
                          <a:effectLst/>
                          <a:latin typeface="+mn-lt"/>
                          <a:ea typeface="+mn-ea"/>
                          <a:cs typeface="+mn-cs"/>
                        </a:rPr>
                        <a:t>6</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12</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13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14</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 11</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13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13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12</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15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14</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17</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19</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19</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25</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24</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25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44</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47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42</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2803541"/>
                  </a:ext>
                </a:extLst>
              </a:tr>
              <a:tr h="255889">
                <a:tc>
                  <a:txBody>
                    <a:bodyPr/>
                    <a:lstStyle/>
                    <a:p>
                      <a:pPr algn="ctr" fontAlgn="t"/>
                      <a:r>
                        <a:rPr lang="en-IE" sz="1100" b="1" i="0" u="none" strike="noStrike">
                          <a:solidFill>
                            <a:srgbClr val="000000"/>
                          </a:solidFill>
                          <a:effectLst/>
                          <a:latin typeface="+mn-lt"/>
                        </a:rPr>
                        <a:t>Mean</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kern="1200">
                          <a:solidFill>
                            <a:srgbClr val="000000"/>
                          </a:solidFill>
                          <a:effectLst/>
                          <a:latin typeface="+mn-lt"/>
                          <a:ea typeface="+mn-ea"/>
                          <a:cs typeface="+mn-cs"/>
                        </a:rPr>
                        <a:t>4.0</a:t>
                      </a:r>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3.9</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3.90</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3.6 </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3.6</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3.55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 3.6</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3.6</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3.55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 3.5</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3.51</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3.3 </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3.33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3.1 </a:t>
                      </a: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3.1</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3.12</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1" i="0" u="none" strike="noStrike" kern="1200">
                          <a:solidFill>
                            <a:srgbClr val="000000"/>
                          </a:solidFill>
                          <a:effectLst/>
                          <a:latin typeface="+mn-lt"/>
                          <a:ea typeface="+mn-ea"/>
                          <a:cs typeface="+mn-cs"/>
                        </a:rPr>
                        <a:t>2.8</a:t>
                      </a:r>
                      <a:endParaRPr lang="en-IE" sz="1100" b="1" i="0" u="none" strike="noStrike" kern="1200">
                        <a:solidFill>
                          <a:srgbClr val="000000"/>
                        </a:solidFill>
                        <a:effectLst/>
                        <a:latin typeface="+mn-lt"/>
                        <a:ea typeface="+mn-ea"/>
                        <a:cs typeface="+mn-cs"/>
                      </a:endParaRPr>
                    </a:p>
                  </a:txBody>
                  <a:tcPr marL="7598" marR="7598" marT="759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IE" sz="1100" b="1" i="0" u="none" strike="noStrike" kern="1200">
                          <a:solidFill>
                            <a:srgbClr val="000000"/>
                          </a:solidFill>
                          <a:effectLst/>
                          <a:latin typeface="+mn-lt"/>
                          <a:ea typeface="+mn-ea"/>
                          <a:cs typeface="+mn-cs"/>
                        </a:rPr>
                        <a:t>2.8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2.88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0084035"/>
                  </a:ext>
                </a:extLst>
              </a:tr>
            </a:tbl>
          </a:graphicData>
        </a:graphic>
      </p:graphicFrame>
    </p:spTree>
    <p:extLst>
      <p:ext uri="{BB962C8B-B14F-4D97-AF65-F5344CB8AC3E}">
        <p14:creationId xmlns:p14="http://schemas.microsoft.com/office/powerpoint/2010/main" val="559387349"/>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3382DD3-3BB7-163D-83F8-F655E59D28C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50000" y="-183109"/>
            <a:ext cx="11285432" cy="1040948"/>
          </a:xfrm>
        </p:spPr>
        <p:txBody>
          <a:bodyPr lIns="91440" tIns="45720" rIns="91440" bIns="45720" anchor="t">
            <a:normAutofit fontScale="90000"/>
          </a:bodyPr>
          <a:lstStyle/>
          <a:p>
            <a:br>
              <a:rPr lang="en-IE"/>
            </a:br>
            <a:r>
              <a:rPr lang="en-IE" sz="2700"/>
              <a:t>Agreement levels about aid from the Irish Government – Net Agree in recent waves</a:t>
            </a:r>
            <a:endParaRPr lang="en-IE"/>
          </a:p>
        </p:txBody>
      </p:sp>
      <p:sp>
        <p:nvSpPr>
          <p:cNvPr id="27" name="Text Placeholder 2">
            <a:extLst>
              <a:ext uri="{FF2B5EF4-FFF2-40B4-BE49-F238E27FC236}">
                <a16:creationId xmlns:a16="http://schemas.microsoft.com/office/drawing/2014/main" id="{265C476D-06C6-8EE0-9B9A-E4CE088B04CB}"/>
              </a:ext>
            </a:extLst>
          </p:cNvPr>
          <p:cNvSpPr txBox="1">
            <a:spLocks noGrp="1"/>
          </p:cNvSpPr>
          <p:nvPr>
            <p:ph type="body" sz="quarter" idx="15"/>
          </p:nvPr>
        </p:nvSpPr>
        <p:spPr>
          <a:xfrm>
            <a:off x="450000" y="777561"/>
            <a:ext cx="10777324" cy="493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en-US">
                <a:solidFill>
                  <a:schemeClr val="tx2"/>
                </a:solidFill>
                <a:latin typeface="Barlow" panose="00000500000000000000" pitchFamily="2" charset="0"/>
              </a:rPr>
              <a:t>When considering agreement levels over the years, the benefits for overseas states remain at the forefront, while the benefits of overseas aid for Ireland are less understood.  </a:t>
            </a:r>
          </a:p>
        </p:txBody>
      </p:sp>
      <p:sp>
        <p:nvSpPr>
          <p:cNvPr id="4" name="Text Placeholder 3">
            <a:extLst>
              <a:ext uri="{FF2B5EF4-FFF2-40B4-BE49-F238E27FC236}">
                <a16:creationId xmlns:a16="http://schemas.microsoft.com/office/drawing/2014/main" id="{90489E77-2BD4-4A7D-AE53-F0411DDA9E98}"/>
              </a:ext>
            </a:extLst>
          </p:cNvPr>
          <p:cNvSpPr>
            <a:spLocks noGrp="1"/>
          </p:cNvSpPr>
          <p:nvPr>
            <p:ph type="body" sz="quarter" idx="17"/>
          </p:nvPr>
        </p:nvSpPr>
        <p:spPr>
          <a:xfrm>
            <a:off x="457200" y="6080439"/>
            <a:ext cx="9341700" cy="333425"/>
          </a:xfrm>
        </p:spPr>
        <p:txBody>
          <a:bodyPr>
            <a:noAutofit/>
          </a:bodyPr>
          <a:lstStyle/>
          <a:p>
            <a:r>
              <a:rPr lang="en-US" sz="900">
                <a:latin typeface="Barlow" panose="00000500000000000000" pitchFamily="2" charset="0"/>
              </a:rPr>
              <a:t>Base: All Adults aged 18+ years- 2,047 Mar ‘26, (Aug ‘25 2,002), Aug 24 2,504),  (Nov 23 N – 2,515, Nov 22 N – 2501; Dec 21 N – 2,026; Feb 21 N – 3,008)</a:t>
            </a:r>
          </a:p>
          <a:p>
            <a:r>
              <a:rPr lang="en-US" sz="900"/>
              <a:t>Q.40-46 To what extent do you agree or disagree with the following statements about aid from the Irish Government? -</a:t>
            </a:r>
            <a:endParaRPr lang="en-IE" sz="900"/>
          </a:p>
        </p:txBody>
      </p:sp>
      <p:graphicFrame>
        <p:nvGraphicFramePr>
          <p:cNvPr id="24" name="Chart 23">
            <a:extLst>
              <a:ext uri="{FF2B5EF4-FFF2-40B4-BE49-F238E27FC236}">
                <a16:creationId xmlns:a16="http://schemas.microsoft.com/office/drawing/2014/main" id="{76D42E7F-BC4A-CD1A-7441-1E3D8B15F9E4}"/>
              </a:ext>
            </a:extLst>
          </p:cNvPr>
          <p:cNvGraphicFramePr/>
          <p:nvPr>
            <p:extLst>
              <p:ext uri="{D42A27DB-BD31-4B8C-83A1-F6EECF244321}">
                <p14:modId xmlns:p14="http://schemas.microsoft.com/office/powerpoint/2010/main" val="1413814693"/>
              </p:ext>
            </p:extLst>
          </p:nvPr>
        </p:nvGraphicFramePr>
        <p:xfrm>
          <a:off x="457200" y="1364582"/>
          <a:ext cx="11307669" cy="44088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2651956"/>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378834" y="115058"/>
            <a:ext cx="11285432" cy="459142"/>
          </a:xfrm>
        </p:spPr>
        <p:txBody>
          <a:bodyPr lIns="0" tIns="45720" rIns="91440" bIns="45720" anchor="t">
            <a:normAutofit/>
          </a:bodyPr>
          <a:lstStyle/>
          <a:p>
            <a:r>
              <a:rPr lang="en-IE"/>
              <a:t>Trust levels attributed to multilateral agencies</a:t>
            </a:r>
          </a:p>
        </p:txBody>
      </p:sp>
      <p:sp>
        <p:nvSpPr>
          <p:cNvPr id="4" name="Text Placeholder 3">
            <a:extLst>
              <a:ext uri="{FF2B5EF4-FFF2-40B4-BE49-F238E27FC236}">
                <a16:creationId xmlns:a16="http://schemas.microsoft.com/office/drawing/2014/main" id="{90489E77-2BD4-4A7D-AE53-F0411DDA9E98}"/>
              </a:ext>
            </a:extLst>
          </p:cNvPr>
          <p:cNvSpPr>
            <a:spLocks noGrp="1"/>
          </p:cNvSpPr>
          <p:nvPr>
            <p:ph type="body" sz="quarter" idx="15"/>
          </p:nvPr>
        </p:nvSpPr>
        <p:spPr>
          <a:xfrm>
            <a:off x="390260" y="590297"/>
            <a:ext cx="11311998" cy="669690"/>
          </a:xfrm>
        </p:spPr>
        <p:txBody>
          <a:bodyPr>
            <a:normAutofit/>
          </a:bodyPr>
          <a:lstStyle/>
          <a:p>
            <a:r>
              <a:rPr lang="en-IE" sz="1400" b="1"/>
              <a:t>Trust levels have remained steady since 2025, with </a:t>
            </a:r>
            <a:r>
              <a:rPr lang="en-IE" sz="1400"/>
              <a:t>the highest trust assigned to individual people. We are seeing some slight improvements for overseas development aid organisations, albeit this cohort continues to fall behind slightly. </a:t>
            </a:r>
          </a:p>
        </p:txBody>
      </p:sp>
      <p:sp>
        <p:nvSpPr>
          <p:cNvPr id="11" name="Text Placeholder 10">
            <a:extLst>
              <a:ext uri="{FF2B5EF4-FFF2-40B4-BE49-F238E27FC236}">
                <a16:creationId xmlns:a16="http://schemas.microsoft.com/office/drawing/2014/main" id="{6B6D7516-C882-815B-32FD-3C6CF8D5792D}"/>
              </a:ext>
            </a:extLst>
          </p:cNvPr>
          <p:cNvSpPr>
            <a:spLocks noGrp="1"/>
          </p:cNvSpPr>
          <p:nvPr>
            <p:ph type="body" sz="quarter" idx="17"/>
          </p:nvPr>
        </p:nvSpPr>
        <p:spPr>
          <a:xfrm>
            <a:off x="459525" y="6180554"/>
            <a:ext cx="10782782" cy="301814"/>
          </a:xfrm>
        </p:spPr>
        <p:txBody>
          <a:bodyPr/>
          <a:lstStyle/>
          <a:p>
            <a:r>
              <a:rPr lang="en-US" sz="900">
                <a:latin typeface="Barlow" panose="00000500000000000000" pitchFamily="2" charset="0"/>
              </a:rPr>
              <a:t>Base: All Adults aged 18+ years- 2,047 Apr ‘26, (Aug ‘25 2,002), Aug 24 2,504),  (Nov 23 N – 2,515, Nov 22 N – 2501; Dec 21 N – 2,026; Feb 21 N – 3,008)</a:t>
            </a:r>
            <a:br>
              <a:rPr lang="en-US" sz="900">
                <a:latin typeface="Barlow" panose="00000500000000000000" pitchFamily="2" charset="0"/>
              </a:rPr>
            </a:br>
            <a:r>
              <a:rPr lang="en-GB" sz="900">
                <a:latin typeface="Barlow" panose="00000500000000000000" pitchFamily="2" charset="0"/>
              </a:rPr>
              <a:t>Q.47-50 How much, if at all, do you trust people with whom you generally have contact on a scale from 0 to 10 where 0 means you do not trust them at all and 10 means you trust them a great deal?</a:t>
            </a:r>
            <a:endParaRPr lang="en-IE" sz="900">
              <a:latin typeface="Barlow" panose="00000500000000000000" pitchFamily="2" charset="0"/>
            </a:endParaRPr>
          </a:p>
        </p:txBody>
      </p:sp>
      <p:sp>
        <p:nvSpPr>
          <p:cNvPr id="5" name="TextBox 4">
            <a:extLst>
              <a:ext uri="{FF2B5EF4-FFF2-40B4-BE49-F238E27FC236}">
                <a16:creationId xmlns:a16="http://schemas.microsoft.com/office/drawing/2014/main" id="{7231C6A9-2B9A-E78B-BFFD-1A86968392B6}"/>
              </a:ext>
            </a:extLst>
          </p:cNvPr>
          <p:cNvSpPr txBox="1"/>
          <p:nvPr/>
        </p:nvSpPr>
        <p:spPr>
          <a:xfrm>
            <a:off x="616527" y="2466214"/>
            <a:ext cx="1570933" cy="276999"/>
          </a:xfrm>
          <a:prstGeom prst="rect">
            <a:avLst/>
          </a:prstGeom>
          <a:noFill/>
        </p:spPr>
        <p:txBody>
          <a:bodyPr wrap="square">
            <a:spAutoFit/>
          </a:bodyPr>
          <a:lstStyle/>
          <a:p>
            <a:pPr algn="r"/>
            <a:r>
              <a:rPr lang="en-IE" sz="1200"/>
              <a:t>(9 - 10 score)</a:t>
            </a:r>
          </a:p>
        </p:txBody>
      </p:sp>
      <p:sp>
        <p:nvSpPr>
          <p:cNvPr id="6" name="TextBox 5">
            <a:extLst>
              <a:ext uri="{FF2B5EF4-FFF2-40B4-BE49-F238E27FC236}">
                <a16:creationId xmlns:a16="http://schemas.microsoft.com/office/drawing/2014/main" id="{4CFC9861-3393-9E99-0665-49AA3D1F2A80}"/>
              </a:ext>
            </a:extLst>
          </p:cNvPr>
          <p:cNvSpPr txBox="1"/>
          <p:nvPr/>
        </p:nvSpPr>
        <p:spPr>
          <a:xfrm>
            <a:off x="624233" y="3429000"/>
            <a:ext cx="1570933" cy="261610"/>
          </a:xfrm>
          <a:prstGeom prst="rect">
            <a:avLst/>
          </a:prstGeom>
          <a:noFill/>
        </p:spPr>
        <p:txBody>
          <a:bodyPr wrap="square">
            <a:spAutoFit/>
          </a:bodyPr>
          <a:lstStyle/>
          <a:p>
            <a:pPr algn="r"/>
            <a:r>
              <a:rPr lang="en-IE" sz="1100"/>
              <a:t>(7 - 8 score)</a:t>
            </a:r>
          </a:p>
        </p:txBody>
      </p:sp>
      <p:graphicFrame>
        <p:nvGraphicFramePr>
          <p:cNvPr id="8" name="Chart 7">
            <a:extLst>
              <a:ext uri="{FF2B5EF4-FFF2-40B4-BE49-F238E27FC236}">
                <a16:creationId xmlns:a16="http://schemas.microsoft.com/office/drawing/2014/main" id="{64959295-DE1C-246D-9255-5803F274891B}"/>
              </a:ext>
            </a:extLst>
          </p:cNvPr>
          <p:cNvGraphicFramePr/>
          <p:nvPr>
            <p:extLst>
              <p:ext uri="{D42A27DB-BD31-4B8C-83A1-F6EECF244321}">
                <p14:modId xmlns:p14="http://schemas.microsoft.com/office/powerpoint/2010/main" val="3353920237"/>
              </p:ext>
            </p:extLst>
          </p:nvPr>
        </p:nvGraphicFramePr>
        <p:xfrm>
          <a:off x="9615929" y="2107743"/>
          <a:ext cx="2086329" cy="347780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268075D3-9772-56A7-B63E-4C205C5B1807}"/>
              </a:ext>
            </a:extLst>
          </p:cNvPr>
          <p:cNvSpPr txBox="1"/>
          <p:nvPr/>
        </p:nvSpPr>
        <p:spPr>
          <a:xfrm>
            <a:off x="166135" y="5206118"/>
            <a:ext cx="1152524" cy="461665"/>
          </a:xfrm>
          <a:prstGeom prst="rect">
            <a:avLst/>
          </a:prstGeom>
          <a:noFill/>
        </p:spPr>
        <p:txBody>
          <a:bodyPr wrap="square" rtlCol="0">
            <a:spAutoFit/>
          </a:bodyPr>
          <a:lstStyle/>
          <a:p>
            <a:pPr algn="ctr"/>
            <a:r>
              <a:rPr lang="en-US" sz="1200" b="1" u="none" strike="noStrike">
                <a:solidFill>
                  <a:srgbClr val="000000"/>
                </a:solidFill>
                <a:effectLst/>
                <a:latin typeface="Barlow" panose="00000500000000000000" pitchFamily="2" charset="0"/>
                <a:cs typeface="Arial" panose="020B0604020202020204" pitchFamily="34" charset="0"/>
              </a:rPr>
              <a:t>0 - Do not trust at all</a:t>
            </a:r>
            <a:endParaRPr lang="en-US" sz="1200" b="1" i="0" u="none" strike="noStrike">
              <a:solidFill>
                <a:srgbClr val="000000"/>
              </a:solidFill>
              <a:effectLst/>
              <a:latin typeface="Barlow" panose="00000500000000000000" pitchFamily="2" charset="0"/>
              <a:cs typeface="Arial" panose="020B0604020202020204" pitchFamily="34" charset="0"/>
            </a:endParaRPr>
          </a:p>
        </p:txBody>
      </p:sp>
      <p:sp>
        <p:nvSpPr>
          <p:cNvPr id="19" name="TextBox 18">
            <a:extLst>
              <a:ext uri="{FF2B5EF4-FFF2-40B4-BE49-F238E27FC236}">
                <a16:creationId xmlns:a16="http://schemas.microsoft.com/office/drawing/2014/main" id="{764339B6-66ED-20EE-3522-DD587AF8C53C}"/>
              </a:ext>
            </a:extLst>
          </p:cNvPr>
          <p:cNvSpPr txBox="1"/>
          <p:nvPr/>
        </p:nvSpPr>
        <p:spPr>
          <a:xfrm>
            <a:off x="138894" y="2297880"/>
            <a:ext cx="1152523" cy="461665"/>
          </a:xfrm>
          <a:prstGeom prst="rect">
            <a:avLst/>
          </a:prstGeom>
          <a:noFill/>
        </p:spPr>
        <p:txBody>
          <a:bodyPr wrap="square" rtlCol="0">
            <a:spAutoFit/>
          </a:bodyPr>
          <a:lstStyle/>
          <a:p>
            <a:pPr algn="ctr" fontAlgn="t"/>
            <a:r>
              <a:rPr lang="en-US" sz="1200" b="1" u="none" strike="noStrike">
                <a:solidFill>
                  <a:srgbClr val="000000"/>
                </a:solidFill>
                <a:effectLst/>
                <a:latin typeface="Barlow" panose="00000500000000000000" pitchFamily="2" charset="0"/>
                <a:cs typeface="Arial" panose="020B0604020202020204" pitchFamily="34" charset="0"/>
              </a:rPr>
              <a:t>10 - Trust a great deal</a:t>
            </a:r>
            <a:endParaRPr lang="en-US" sz="1200" b="1" i="0" u="none" strike="noStrike">
              <a:solidFill>
                <a:srgbClr val="000000"/>
              </a:solidFill>
              <a:effectLst/>
              <a:latin typeface="Barlow" panose="00000500000000000000" pitchFamily="2" charset="0"/>
              <a:cs typeface="Arial" panose="020B0604020202020204" pitchFamily="34" charset="0"/>
            </a:endParaRPr>
          </a:p>
        </p:txBody>
      </p:sp>
      <p:sp>
        <p:nvSpPr>
          <p:cNvPr id="21" name="TextBox 20">
            <a:extLst>
              <a:ext uri="{FF2B5EF4-FFF2-40B4-BE49-F238E27FC236}">
                <a16:creationId xmlns:a16="http://schemas.microsoft.com/office/drawing/2014/main" id="{7E711030-D4AC-A7B4-B7E7-196A73B34A46}"/>
              </a:ext>
            </a:extLst>
          </p:cNvPr>
          <p:cNvSpPr txBox="1"/>
          <p:nvPr/>
        </p:nvSpPr>
        <p:spPr>
          <a:xfrm>
            <a:off x="608883" y="4646681"/>
            <a:ext cx="1570933" cy="261610"/>
          </a:xfrm>
          <a:prstGeom prst="rect">
            <a:avLst/>
          </a:prstGeom>
          <a:noFill/>
        </p:spPr>
        <p:txBody>
          <a:bodyPr wrap="square">
            <a:spAutoFit/>
          </a:bodyPr>
          <a:lstStyle/>
          <a:p>
            <a:pPr algn="r"/>
            <a:r>
              <a:rPr lang="en-IE" sz="1100"/>
              <a:t>(0 - 6 score)</a:t>
            </a:r>
          </a:p>
        </p:txBody>
      </p:sp>
      <p:sp>
        <p:nvSpPr>
          <p:cNvPr id="22" name="TextBox 21">
            <a:extLst>
              <a:ext uri="{FF2B5EF4-FFF2-40B4-BE49-F238E27FC236}">
                <a16:creationId xmlns:a16="http://schemas.microsoft.com/office/drawing/2014/main" id="{5FC19E3C-5EB9-0959-76B5-37D102C3DC35}"/>
              </a:ext>
            </a:extLst>
          </p:cNvPr>
          <p:cNvSpPr txBox="1"/>
          <p:nvPr/>
        </p:nvSpPr>
        <p:spPr>
          <a:xfrm>
            <a:off x="9645088" y="1339053"/>
            <a:ext cx="2019178" cy="540000"/>
          </a:xfrm>
          <a:prstGeom prst="rect">
            <a:avLst/>
          </a:prstGeom>
          <a:noFill/>
        </p:spPr>
        <p:txBody>
          <a:bodyPr wrap="square" rtlCol="0">
            <a:noAutofit/>
          </a:bodyPr>
          <a:lstStyle/>
          <a:p>
            <a:pPr algn="ctr" fontAlgn="t"/>
            <a:r>
              <a:rPr lang="en-IE" sz="1200" b="1">
                <a:latin typeface="Barlow" panose="00000500000000000000" pitchFamily="2" charset="0"/>
              </a:rPr>
              <a:t>Overseas development aid organisations</a:t>
            </a:r>
          </a:p>
        </p:txBody>
      </p:sp>
      <p:cxnSp>
        <p:nvCxnSpPr>
          <p:cNvPr id="23" name="Straight Arrow Connector 22">
            <a:extLst>
              <a:ext uri="{FF2B5EF4-FFF2-40B4-BE49-F238E27FC236}">
                <a16:creationId xmlns:a16="http://schemas.microsoft.com/office/drawing/2014/main" id="{C856636C-C3AE-B3FC-B59B-656D987EE897}"/>
              </a:ext>
            </a:extLst>
          </p:cNvPr>
          <p:cNvCxnSpPr/>
          <p:nvPr/>
        </p:nvCxnSpPr>
        <p:spPr>
          <a:xfrm>
            <a:off x="742397" y="2849587"/>
            <a:ext cx="0" cy="2356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Chart 23">
            <a:extLst>
              <a:ext uri="{FF2B5EF4-FFF2-40B4-BE49-F238E27FC236}">
                <a16:creationId xmlns:a16="http://schemas.microsoft.com/office/drawing/2014/main" id="{1AFDF890-14BD-5497-B43A-62C5183E8ED3}"/>
              </a:ext>
            </a:extLst>
          </p:cNvPr>
          <p:cNvGraphicFramePr/>
          <p:nvPr>
            <p:extLst>
              <p:ext uri="{D42A27DB-BD31-4B8C-83A1-F6EECF244321}">
                <p14:modId xmlns:p14="http://schemas.microsoft.com/office/powerpoint/2010/main" val="1954858793"/>
              </p:ext>
            </p:extLst>
          </p:nvPr>
        </p:nvGraphicFramePr>
        <p:xfrm>
          <a:off x="7087953" y="2107743"/>
          <a:ext cx="2088000" cy="3411204"/>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4E26FE29-FDB7-B097-A940-582EB8E87D23}"/>
              </a:ext>
            </a:extLst>
          </p:cNvPr>
          <p:cNvSpPr txBox="1"/>
          <p:nvPr/>
        </p:nvSpPr>
        <p:spPr>
          <a:xfrm>
            <a:off x="7135812" y="1339053"/>
            <a:ext cx="2069808" cy="540000"/>
          </a:xfrm>
          <a:prstGeom prst="rect">
            <a:avLst/>
          </a:prstGeom>
          <a:noFill/>
        </p:spPr>
        <p:txBody>
          <a:bodyPr wrap="square" rtlCol="0">
            <a:noAutofit/>
          </a:bodyPr>
          <a:lstStyle/>
          <a:p>
            <a:pPr algn="ctr" fontAlgn="t"/>
            <a:r>
              <a:rPr lang="en-IE" sz="1200" b="1">
                <a:latin typeface="Barlow" panose="00000500000000000000" pitchFamily="2" charset="0"/>
              </a:rPr>
              <a:t>Irish Government</a:t>
            </a:r>
          </a:p>
          <a:p>
            <a:pPr algn="ctr" fontAlgn="t"/>
            <a:endParaRPr lang="en-IE" sz="1200" b="1" i="0" u="none" strike="noStrike">
              <a:solidFill>
                <a:srgbClr val="000000"/>
              </a:solidFill>
              <a:effectLst/>
              <a:latin typeface="Barlow" panose="00000500000000000000" pitchFamily="2" charset="0"/>
            </a:endParaRPr>
          </a:p>
        </p:txBody>
      </p:sp>
      <p:graphicFrame>
        <p:nvGraphicFramePr>
          <p:cNvPr id="26" name="Chart 25">
            <a:extLst>
              <a:ext uri="{FF2B5EF4-FFF2-40B4-BE49-F238E27FC236}">
                <a16:creationId xmlns:a16="http://schemas.microsoft.com/office/drawing/2014/main" id="{280AB247-7D39-BC29-292E-5CCBA4AC10B3}"/>
              </a:ext>
            </a:extLst>
          </p:cNvPr>
          <p:cNvGraphicFramePr/>
          <p:nvPr>
            <p:extLst>
              <p:ext uri="{D42A27DB-BD31-4B8C-83A1-F6EECF244321}">
                <p14:modId xmlns:p14="http://schemas.microsoft.com/office/powerpoint/2010/main" val="714255864"/>
              </p:ext>
            </p:extLst>
          </p:nvPr>
        </p:nvGraphicFramePr>
        <p:xfrm>
          <a:off x="2164598" y="2169492"/>
          <a:ext cx="2088000" cy="334945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a16="http://schemas.microsoft.com/office/drawing/2014/main" id="{9CE03965-EF3A-A204-7362-FB27706B36C5}"/>
              </a:ext>
            </a:extLst>
          </p:cNvPr>
          <p:cNvSpPr txBox="1"/>
          <p:nvPr/>
        </p:nvSpPr>
        <p:spPr>
          <a:xfrm>
            <a:off x="2187460" y="1339053"/>
            <a:ext cx="2021547" cy="540000"/>
          </a:xfrm>
          <a:prstGeom prst="rect">
            <a:avLst/>
          </a:prstGeom>
          <a:noFill/>
        </p:spPr>
        <p:txBody>
          <a:bodyPr wrap="square" rtlCol="0">
            <a:noAutofit/>
          </a:bodyPr>
          <a:lstStyle/>
          <a:p>
            <a:pPr algn="ctr" fontAlgn="t"/>
            <a:r>
              <a:rPr lang="en-IE" sz="1200" b="1">
                <a:latin typeface="Barlow" panose="00000500000000000000" pitchFamily="2" charset="0"/>
              </a:rPr>
              <a:t>People you have contact with</a:t>
            </a:r>
            <a:endParaRPr lang="en-IE" sz="1200" b="1" i="0" u="none" strike="noStrike">
              <a:solidFill>
                <a:srgbClr val="000000"/>
              </a:solidFill>
              <a:effectLst/>
              <a:latin typeface="Barlow" panose="00000500000000000000" pitchFamily="2" charset="0"/>
            </a:endParaRPr>
          </a:p>
        </p:txBody>
      </p:sp>
      <p:graphicFrame>
        <p:nvGraphicFramePr>
          <p:cNvPr id="28" name="Chart 27">
            <a:extLst>
              <a:ext uri="{FF2B5EF4-FFF2-40B4-BE49-F238E27FC236}">
                <a16:creationId xmlns:a16="http://schemas.microsoft.com/office/drawing/2014/main" id="{66344D26-F063-28CD-D853-0592C80A0088}"/>
              </a:ext>
            </a:extLst>
          </p:cNvPr>
          <p:cNvGraphicFramePr/>
          <p:nvPr>
            <p:extLst>
              <p:ext uri="{D42A27DB-BD31-4B8C-83A1-F6EECF244321}">
                <p14:modId xmlns:p14="http://schemas.microsoft.com/office/powerpoint/2010/main" val="1379054900"/>
              </p:ext>
            </p:extLst>
          </p:nvPr>
        </p:nvGraphicFramePr>
        <p:xfrm>
          <a:off x="4698622" y="2139836"/>
          <a:ext cx="2088000" cy="3673933"/>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28">
            <a:extLst>
              <a:ext uri="{FF2B5EF4-FFF2-40B4-BE49-F238E27FC236}">
                <a16:creationId xmlns:a16="http://schemas.microsoft.com/office/drawing/2014/main" id="{06182918-CB4D-07B4-FE54-A2947CD762A0}"/>
              </a:ext>
            </a:extLst>
          </p:cNvPr>
          <p:cNvSpPr txBox="1"/>
          <p:nvPr/>
        </p:nvSpPr>
        <p:spPr>
          <a:xfrm>
            <a:off x="4696736" y="1339053"/>
            <a:ext cx="2021547" cy="540000"/>
          </a:xfrm>
          <a:prstGeom prst="rect">
            <a:avLst/>
          </a:prstGeom>
          <a:noFill/>
        </p:spPr>
        <p:txBody>
          <a:bodyPr wrap="square" rtlCol="0">
            <a:noAutofit/>
          </a:bodyPr>
          <a:lstStyle/>
          <a:p>
            <a:pPr algn="ctr" fontAlgn="t"/>
            <a:r>
              <a:rPr lang="en-US" sz="1200" b="1">
                <a:latin typeface="Barlow" panose="00000500000000000000" pitchFamily="2" charset="0"/>
              </a:rPr>
              <a:t>Multilateral organisations (EU and UN)</a:t>
            </a:r>
          </a:p>
        </p:txBody>
      </p:sp>
      <p:graphicFrame>
        <p:nvGraphicFramePr>
          <p:cNvPr id="31" name="Table 30">
            <a:extLst>
              <a:ext uri="{FF2B5EF4-FFF2-40B4-BE49-F238E27FC236}">
                <a16:creationId xmlns:a16="http://schemas.microsoft.com/office/drawing/2014/main" id="{D72F35F2-124E-8F39-9E8E-3A1A1912624F}"/>
              </a:ext>
            </a:extLst>
          </p:cNvPr>
          <p:cNvGraphicFramePr>
            <a:graphicFrameLocks noGrp="1"/>
          </p:cNvGraphicFramePr>
          <p:nvPr>
            <p:extLst>
              <p:ext uri="{D42A27DB-BD31-4B8C-83A1-F6EECF244321}">
                <p14:modId xmlns:p14="http://schemas.microsoft.com/office/powerpoint/2010/main" val="3158450740"/>
              </p:ext>
            </p:extLst>
          </p:nvPr>
        </p:nvGraphicFramePr>
        <p:xfrm>
          <a:off x="1409700" y="5626985"/>
          <a:ext cx="10292558" cy="262890"/>
        </p:xfrm>
        <a:graphic>
          <a:graphicData uri="http://schemas.openxmlformats.org/drawingml/2006/table">
            <a:tbl>
              <a:tblPr/>
              <a:tblGrid>
                <a:gridCol w="718304">
                  <a:extLst>
                    <a:ext uri="{9D8B030D-6E8A-4147-A177-3AD203B41FA5}">
                      <a16:colId xmlns:a16="http://schemas.microsoft.com/office/drawing/2014/main" val="3559285092"/>
                    </a:ext>
                  </a:extLst>
                </a:gridCol>
                <a:gridCol w="354602">
                  <a:extLst>
                    <a:ext uri="{9D8B030D-6E8A-4147-A177-3AD203B41FA5}">
                      <a16:colId xmlns:a16="http://schemas.microsoft.com/office/drawing/2014/main" val="241120034"/>
                    </a:ext>
                  </a:extLst>
                </a:gridCol>
                <a:gridCol w="354602">
                  <a:extLst>
                    <a:ext uri="{9D8B030D-6E8A-4147-A177-3AD203B41FA5}">
                      <a16:colId xmlns:a16="http://schemas.microsoft.com/office/drawing/2014/main" val="542957591"/>
                    </a:ext>
                  </a:extLst>
                </a:gridCol>
                <a:gridCol w="354602">
                  <a:extLst>
                    <a:ext uri="{9D8B030D-6E8A-4147-A177-3AD203B41FA5}">
                      <a16:colId xmlns:a16="http://schemas.microsoft.com/office/drawing/2014/main" val="4231413788"/>
                    </a:ext>
                  </a:extLst>
                </a:gridCol>
                <a:gridCol w="354602">
                  <a:extLst>
                    <a:ext uri="{9D8B030D-6E8A-4147-A177-3AD203B41FA5}">
                      <a16:colId xmlns:a16="http://schemas.microsoft.com/office/drawing/2014/main" val="1019848271"/>
                    </a:ext>
                  </a:extLst>
                </a:gridCol>
                <a:gridCol w="354602">
                  <a:extLst>
                    <a:ext uri="{9D8B030D-6E8A-4147-A177-3AD203B41FA5}">
                      <a16:colId xmlns:a16="http://schemas.microsoft.com/office/drawing/2014/main" val="408052058"/>
                    </a:ext>
                  </a:extLst>
                </a:gridCol>
                <a:gridCol w="354602">
                  <a:extLst>
                    <a:ext uri="{9D8B030D-6E8A-4147-A177-3AD203B41FA5}">
                      <a16:colId xmlns:a16="http://schemas.microsoft.com/office/drawing/2014/main" val="3113985285"/>
                    </a:ext>
                  </a:extLst>
                </a:gridCol>
                <a:gridCol w="354602">
                  <a:extLst>
                    <a:ext uri="{9D8B030D-6E8A-4147-A177-3AD203B41FA5}">
                      <a16:colId xmlns:a16="http://schemas.microsoft.com/office/drawing/2014/main" val="3016638399"/>
                    </a:ext>
                  </a:extLst>
                </a:gridCol>
                <a:gridCol w="354602">
                  <a:extLst>
                    <a:ext uri="{9D8B030D-6E8A-4147-A177-3AD203B41FA5}">
                      <a16:colId xmlns:a16="http://schemas.microsoft.com/office/drawing/2014/main" val="183082023"/>
                    </a:ext>
                  </a:extLst>
                </a:gridCol>
                <a:gridCol w="354602">
                  <a:extLst>
                    <a:ext uri="{9D8B030D-6E8A-4147-A177-3AD203B41FA5}">
                      <a16:colId xmlns:a16="http://schemas.microsoft.com/office/drawing/2014/main" val="139720066"/>
                    </a:ext>
                  </a:extLst>
                </a:gridCol>
                <a:gridCol w="354602">
                  <a:extLst>
                    <a:ext uri="{9D8B030D-6E8A-4147-A177-3AD203B41FA5}">
                      <a16:colId xmlns:a16="http://schemas.microsoft.com/office/drawing/2014/main" val="1617500998"/>
                    </a:ext>
                  </a:extLst>
                </a:gridCol>
                <a:gridCol w="354602">
                  <a:extLst>
                    <a:ext uri="{9D8B030D-6E8A-4147-A177-3AD203B41FA5}">
                      <a16:colId xmlns:a16="http://schemas.microsoft.com/office/drawing/2014/main" val="3477305158"/>
                    </a:ext>
                  </a:extLst>
                </a:gridCol>
                <a:gridCol w="354602">
                  <a:extLst>
                    <a:ext uri="{9D8B030D-6E8A-4147-A177-3AD203B41FA5}">
                      <a16:colId xmlns:a16="http://schemas.microsoft.com/office/drawing/2014/main" val="3547855977"/>
                    </a:ext>
                  </a:extLst>
                </a:gridCol>
                <a:gridCol w="354602">
                  <a:extLst>
                    <a:ext uri="{9D8B030D-6E8A-4147-A177-3AD203B41FA5}">
                      <a16:colId xmlns:a16="http://schemas.microsoft.com/office/drawing/2014/main" val="3430156220"/>
                    </a:ext>
                  </a:extLst>
                </a:gridCol>
                <a:gridCol w="354602">
                  <a:extLst>
                    <a:ext uri="{9D8B030D-6E8A-4147-A177-3AD203B41FA5}">
                      <a16:colId xmlns:a16="http://schemas.microsoft.com/office/drawing/2014/main" val="3142769812"/>
                    </a:ext>
                  </a:extLst>
                </a:gridCol>
                <a:gridCol w="354602">
                  <a:extLst>
                    <a:ext uri="{9D8B030D-6E8A-4147-A177-3AD203B41FA5}">
                      <a16:colId xmlns:a16="http://schemas.microsoft.com/office/drawing/2014/main" val="3993953044"/>
                    </a:ext>
                  </a:extLst>
                </a:gridCol>
                <a:gridCol w="354602">
                  <a:extLst>
                    <a:ext uri="{9D8B030D-6E8A-4147-A177-3AD203B41FA5}">
                      <a16:colId xmlns:a16="http://schemas.microsoft.com/office/drawing/2014/main" val="3629905541"/>
                    </a:ext>
                  </a:extLst>
                </a:gridCol>
                <a:gridCol w="354602">
                  <a:extLst>
                    <a:ext uri="{9D8B030D-6E8A-4147-A177-3AD203B41FA5}">
                      <a16:colId xmlns:a16="http://schemas.microsoft.com/office/drawing/2014/main" val="715356807"/>
                    </a:ext>
                  </a:extLst>
                </a:gridCol>
                <a:gridCol w="354602">
                  <a:extLst>
                    <a:ext uri="{9D8B030D-6E8A-4147-A177-3AD203B41FA5}">
                      <a16:colId xmlns:a16="http://schemas.microsoft.com/office/drawing/2014/main" val="1762599507"/>
                    </a:ext>
                  </a:extLst>
                </a:gridCol>
                <a:gridCol w="354602">
                  <a:extLst>
                    <a:ext uri="{9D8B030D-6E8A-4147-A177-3AD203B41FA5}">
                      <a16:colId xmlns:a16="http://schemas.microsoft.com/office/drawing/2014/main" val="1227558527"/>
                    </a:ext>
                  </a:extLst>
                </a:gridCol>
                <a:gridCol w="354602">
                  <a:extLst>
                    <a:ext uri="{9D8B030D-6E8A-4147-A177-3AD203B41FA5}">
                      <a16:colId xmlns:a16="http://schemas.microsoft.com/office/drawing/2014/main" val="3589712661"/>
                    </a:ext>
                  </a:extLst>
                </a:gridCol>
                <a:gridCol w="354602">
                  <a:extLst>
                    <a:ext uri="{9D8B030D-6E8A-4147-A177-3AD203B41FA5}">
                      <a16:colId xmlns:a16="http://schemas.microsoft.com/office/drawing/2014/main" val="2717312889"/>
                    </a:ext>
                  </a:extLst>
                </a:gridCol>
                <a:gridCol w="354602">
                  <a:extLst>
                    <a:ext uri="{9D8B030D-6E8A-4147-A177-3AD203B41FA5}">
                      <a16:colId xmlns:a16="http://schemas.microsoft.com/office/drawing/2014/main" val="3652931917"/>
                    </a:ext>
                  </a:extLst>
                </a:gridCol>
                <a:gridCol w="354602">
                  <a:extLst>
                    <a:ext uri="{9D8B030D-6E8A-4147-A177-3AD203B41FA5}">
                      <a16:colId xmlns:a16="http://schemas.microsoft.com/office/drawing/2014/main" val="2699227924"/>
                    </a:ext>
                  </a:extLst>
                </a:gridCol>
                <a:gridCol w="354602">
                  <a:extLst>
                    <a:ext uri="{9D8B030D-6E8A-4147-A177-3AD203B41FA5}">
                      <a16:colId xmlns:a16="http://schemas.microsoft.com/office/drawing/2014/main" val="1060926930"/>
                    </a:ext>
                  </a:extLst>
                </a:gridCol>
                <a:gridCol w="354602">
                  <a:extLst>
                    <a:ext uri="{9D8B030D-6E8A-4147-A177-3AD203B41FA5}">
                      <a16:colId xmlns:a16="http://schemas.microsoft.com/office/drawing/2014/main" val="1880758131"/>
                    </a:ext>
                  </a:extLst>
                </a:gridCol>
                <a:gridCol w="354602">
                  <a:extLst>
                    <a:ext uri="{9D8B030D-6E8A-4147-A177-3AD203B41FA5}">
                      <a16:colId xmlns:a16="http://schemas.microsoft.com/office/drawing/2014/main" val="1577244632"/>
                    </a:ext>
                  </a:extLst>
                </a:gridCol>
                <a:gridCol w="354602">
                  <a:extLst>
                    <a:ext uri="{9D8B030D-6E8A-4147-A177-3AD203B41FA5}">
                      <a16:colId xmlns:a16="http://schemas.microsoft.com/office/drawing/2014/main" val="3401564185"/>
                    </a:ext>
                  </a:extLst>
                </a:gridCol>
              </a:tblGrid>
              <a:tr h="262890">
                <a:tc>
                  <a:txBody>
                    <a:bodyPr/>
                    <a:lstStyle/>
                    <a:p>
                      <a:pPr algn="ctr" fontAlgn="t"/>
                      <a:r>
                        <a:rPr lang="en-IE" sz="1100" b="1" i="0" u="none" strike="noStrike">
                          <a:solidFill>
                            <a:srgbClr val="000000"/>
                          </a:solidFill>
                          <a:effectLst/>
                          <a:latin typeface="Barlow" panose="00000500000000000000" pitchFamily="2" charset="0"/>
                        </a:rPr>
                        <a:t>Mean score</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6.7</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6.5</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6.5</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6.5</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6.6</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6.5</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5.4</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5.3</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5.2</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5.0</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5.2</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5.2</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5.0</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5.0</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5.0</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5.0</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5.1</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5.1</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4.7</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4.7</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4.8</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4.6</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5.0</a:t>
                      </a:r>
                      <a:endParaRPr kumimoji="0" lang="en-IE" sz="1100" b="1"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Barlow" panose="00000500000000000000" pitchFamily="2" charset="0"/>
                          <a:ea typeface="+mn-ea"/>
                          <a:cs typeface="+mn-cs"/>
                        </a:rPr>
                        <a:t>5.0</a:t>
                      </a:r>
                    </a:p>
                  </a:txBody>
                  <a:tcPr marL="0" marR="0"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419133"/>
                  </a:ext>
                </a:extLst>
              </a:tr>
            </a:tbl>
          </a:graphicData>
        </a:graphic>
      </p:graphicFrame>
      <p:sp>
        <p:nvSpPr>
          <p:cNvPr id="15" name="Text Placeholder 2">
            <a:extLst>
              <a:ext uri="{FF2B5EF4-FFF2-40B4-BE49-F238E27FC236}">
                <a16:creationId xmlns:a16="http://schemas.microsoft.com/office/drawing/2014/main" id="{AA8093C9-0F08-E48B-B0AC-1EF35F7D525D}"/>
              </a:ext>
            </a:extLst>
          </p:cNvPr>
          <p:cNvSpPr txBox="1">
            <a:spLocks/>
          </p:cNvSpPr>
          <p:nvPr/>
        </p:nvSpPr>
        <p:spPr>
          <a:xfrm>
            <a:off x="295524" y="615637"/>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graphicFrame>
        <p:nvGraphicFramePr>
          <p:cNvPr id="20" name="Table 19">
            <a:extLst>
              <a:ext uri="{FF2B5EF4-FFF2-40B4-BE49-F238E27FC236}">
                <a16:creationId xmlns:a16="http://schemas.microsoft.com/office/drawing/2014/main" id="{7C2FCB95-B973-23C6-1DE8-EE9A6620048C}"/>
              </a:ext>
            </a:extLst>
          </p:cNvPr>
          <p:cNvGraphicFramePr>
            <a:graphicFrameLocks noGrp="1"/>
          </p:cNvGraphicFramePr>
          <p:nvPr>
            <p:extLst>
              <p:ext uri="{D42A27DB-BD31-4B8C-83A1-F6EECF244321}">
                <p14:modId xmlns:p14="http://schemas.microsoft.com/office/powerpoint/2010/main" val="1646663302"/>
              </p:ext>
            </p:extLst>
          </p:nvPr>
        </p:nvGraphicFramePr>
        <p:xfrm>
          <a:off x="2195166" y="1850512"/>
          <a:ext cx="2013840" cy="411480"/>
        </p:xfrm>
        <a:graphic>
          <a:graphicData uri="http://schemas.openxmlformats.org/drawingml/2006/table">
            <a:tbl>
              <a:tblPr firstRow="1" bandRow="1">
                <a:tableStyleId>{5C22544A-7EE6-4342-B048-85BDC9FD1C3A}</a:tableStyleId>
              </a:tblPr>
              <a:tblGrid>
                <a:gridCol w="335640">
                  <a:extLst>
                    <a:ext uri="{9D8B030D-6E8A-4147-A177-3AD203B41FA5}">
                      <a16:colId xmlns:a16="http://schemas.microsoft.com/office/drawing/2014/main" val="3298709569"/>
                    </a:ext>
                  </a:extLst>
                </a:gridCol>
                <a:gridCol w="335640">
                  <a:extLst>
                    <a:ext uri="{9D8B030D-6E8A-4147-A177-3AD203B41FA5}">
                      <a16:colId xmlns:a16="http://schemas.microsoft.com/office/drawing/2014/main" val="1462958744"/>
                    </a:ext>
                  </a:extLst>
                </a:gridCol>
                <a:gridCol w="335640">
                  <a:extLst>
                    <a:ext uri="{9D8B030D-6E8A-4147-A177-3AD203B41FA5}">
                      <a16:colId xmlns:a16="http://schemas.microsoft.com/office/drawing/2014/main" val="1221939310"/>
                    </a:ext>
                  </a:extLst>
                </a:gridCol>
                <a:gridCol w="335640">
                  <a:extLst>
                    <a:ext uri="{9D8B030D-6E8A-4147-A177-3AD203B41FA5}">
                      <a16:colId xmlns:a16="http://schemas.microsoft.com/office/drawing/2014/main" val="940883874"/>
                    </a:ext>
                  </a:extLst>
                </a:gridCol>
                <a:gridCol w="335640">
                  <a:extLst>
                    <a:ext uri="{9D8B030D-6E8A-4147-A177-3AD203B41FA5}">
                      <a16:colId xmlns:a16="http://schemas.microsoft.com/office/drawing/2014/main" val="2305536625"/>
                    </a:ext>
                  </a:extLst>
                </a:gridCol>
                <a:gridCol w="335640">
                  <a:extLst>
                    <a:ext uri="{9D8B030D-6E8A-4147-A177-3AD203B41FA5}">
                      <a16:colId xmlns:a16="http://schemas.microsoft.com/office/drawing/2014/main" val="2512696583"/>
                    </a:ext>
                  </a:extLst>
                </a:gridCol>
              </a:tblGrid>
              <a:tr h="370840">
                <a:tc>
                  <a:txBody>
                    <a:bodyPr/>
                    <a:lstStyle/>
                    <a:p>
                      <a:pPr algn="ctr"/>
                      <a:r>
                        <a:rPr lang="en-IE" sz="1050" b="0">
                          <a:solidFill>
                            <a:schemeClr val="tx1"/>
                          </a:solidFill>
                        </a:rPr>
                        <a:t>Dec ‘21</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a:solidFill>
                            <a:schemeClr val="tx1"/>
                          </a:solidFill>
                        </a:rPr>
                        <a:t>Nov</a:t>
                      </a:r>
                    </a:p>
                    <a:p>
                      <a:pPr algn="ctr"/>
                      <a:r>
                        <a:rPr lang="en-IE" sz="1050" b="0">
                          <a:solidFill>
                            <a:schemeClr val="tx1"/>
                          </a:solidFill>
                        </a:rPr>
                        <a:t> ‘22</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50" b="0">
                          <a:solidFill>
                            <a:schemeClr val="tx1"/>
                          </a:solidFill>
                        </a:rPr>
                        <a:t>Nov </a:t>
                      </a:r>
                    </a:p>
                    <a:p>
                      <a:pPr algn="ctr"/>
                      <a:r>
                        <a:rPr lang="en-US" sz="1050" b="0">
                          <a:solidFill>
                            <a:schemeClr val="tx1"/>
                          </a:solidFill>
                        </a:rPr>
                        <a:t>‘23</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a:solidFill>
                            <a:schemeClr val="tx1"/>
                          </a:solidFill>
                        </a:rPr>
                        <a:t>Aug ‘24</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50" b="0">
                          <a:solidFill>
                            <a:schemeClr val="tx1"/>
                          </a:solidFill>
                        </a:rPr>
                        <a:t>Aug ‘25</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50" b="0">
                          <a:solidFill>
                            <a:schemeClr val="tx1"/>
                          </a:solidFill>
                        </a:rPr>
                        <a:t>Apr ‘26</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409236"/>
                  </a:ext>
                </a:extLst>
              </a:tr>
            </a:tbl>
          </a:graphicData>
        </a:graphic>
      </p:graphicFrame>
      <p:graphicFrame>
        <p:nvGraphicFramePr>
          <p:cNvPr id="2" name="Table 1">
            <a:extLst>
              <a:ext uri="{FF2B5EF4-FFF2-40B4-BE49-F238E27FC236}">
                <a16:creationId xmlns:a16="http://schemas.microsoft.com/office/drawing/2014/main" id="{DA87980A-3D8A-1A70-2C7E-66D99B70E53D}"/>
              </a:ext>
            </a:extLst>
          </p:cNvPr>
          <p:cNvGraphicFramePr>
            <a:graphicFrameLocks noGrp="1"/>
          </p:cNvGraphicFramePr>
          <p:nvPr>
            <p:extLst>
              <p:ext uri="{D42A27DB-BD31-4B8C-83A1-F6EECF244321}">
                <p14:modId xmlns:p14="http://schemas.microsoft.com/office/powerpoint/2010/main" val="3067367764"/>
              </p:ext>
            </p:extLst>
          </p:nvPr>
        </p:nvGraphicFramePr>
        <p:xfrm>
          <a:off x="4716919" y="1850512"/>
          <a:ext cx="2088000" cy="411480"/>
        </p:xfrm>
        <a:graphic>
          <a:graphicData uri="http://schemas.openxmlformats.org/drawingml/2006/table">
            <a:tbl>
              <a:tblPr firstRow="1" bandRow="1">
                <a:tableStyleId>{5C22544A-7EE6-4342-B048-85BDC9FD1C3A}</a:tableStyleId>
              </a:tblPr>
              <a:tblGrid>
                <a:gridCol w="348000">
                  <a:extLst>
                    <a:ext uri="{9D8B030D-6E8A-4147-A177-3AD203B41FA5}">
                      <a16:colId xmlns:a16="http://schemas.microsoft.com/office/drawing/2014/main" val="3298709569"/>
                    </a:ext>
                  </a:extLst>
                </a:gridCol>
                <a:gridCol w="348000">
                  <a:extLst>
                    <a:ext uri="{9D8B030D-6E8A-4147-A177-3AD203B41FA5}">
                      <a16:colId xmlns:a16="http://schemas.microsoft.com/office/drawing/2014/main" val="1462958744"/>
                    </a:ext>
                  </a:extLst>
                </a:gridCol>
                <a:gridCol w="348000">
                  <a:extLst>
                    <a:ext uri="{9D8B030D-6E8A-4147-A177-3AD203B41FA5}">
                      <a16:colId xmlns:a16="http://schemas.microsoft.com/office/drawing/2014/main" val="1221939310"/>
                    </a:ext>
                  </a:extLst>
                </a:gridCol>
                <a:gridCol w="348000">
                  <a:extLst>
                    <a:ext uri="{9D8B030D-6E8A-4147-A177-3AD203B41FA5}">
                      <a16:colId xmlns:a16="http://schemas.microsoft.com/office/drawing/2014/main" val="940883874"/>
                    </a:ext>
                  </a:extLst>
                </a:gridCol>
                <a:gridCol w="348000">
                  <a:extLst>
                    <a:ext uri="{9D8B030D-6E8A-4147-A177-3AD203B41FA5}">
                      <a16:colId xmlns:a16="http://schemas.microsoft.com/office/drawing/2014/main" val="2305536625"/>
                    </a:ext>
                  </a:extLst>
                </a:gridCol>
                <a:gridCol w="348000">
                  <a:extLst>
                    <a:ext uri="{9D8B030D-6E8A-4147-A177-3AD203B41FA5}">
                      <a16:colId xmlns:a16="http://schemas.microsoft.com/office/drawing/2014/main" val="2512696583"/>
                    </a:ext>
                  </a:extLst>
                </a:gridCol>
              </a:tblGrid>
              <a:tr h="370840">
                <a:tc>
                  <a:txBody>
                    <a:bodyPr/>
                    <a:lstStyle/>
                    <a:p>
                      <a:pPr algn="ctr"/>
                      <a:r>
                        <a:rPr lang="en-IE" sz="1050" b="0">
                          <a:solidFill>
                            <a:schemeClr val="tx1"/>
                          </a:solidFill>
                        </a:rPr>
                        <a:t>Dec ‘21</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a:solidFill>
                            <a:schemeClr val="tx1"/>
                          </a:solidFill>
                        </a:rPr>
                        <a:t>Nov</a:t>
                      </a:r>
                    </a:p>
                    <a:p>
                      <a:pPr algn="ctr"/>
                      <a:r>
                        <a:rPr lang="en-IE" sz="1050" b="0">
                          <a:solidFill>
                            <a:schemeClr val="tx1"/>
                          </a:solidFill>
                        </a:rPr>
                        <a:t> ‘22</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50" b="0">
                          <a:solidFill>
                            <a:schemeClr val="tx1"/>
                          </a:solidFill>
                        </a:rPr>
                        <a:t>Nov </a:t>
                      </a:r>
                    </a:p>
                    <a:p>
                      <a:pPr algn="ctr"/>
                      <a:r>
                        <a:rPr lang="en-US" sz="1050" b="0">
                          <a:solidFill>
                            <a:schemeClr val="tx1"/>
                          </a:solidFill>
                        </a:rPr>
                        <a:t>‘23</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a:solidFill>
                            <a:schemeClr val="tx1"/>
                          </a:solidFill>
                        </a:rPr>
                        <a:t>Aug ‘24</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50" b="0">
                          <a:solidFill>
                            <a:schemeClr val="tx1"/>
                          </a:solidFill>
                        </a:rPr>
                        <a:t>Aug ‘25</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50" b="0">
                          <a:solidFill>
                            <a:schemeClr val="tx1"/>
                          </a:solidFill>
                        </a:rPr>
                        <a:t>Apr ‘26</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409236"/>
                  </a:ext>
                </a:extLst>
              </a:tr>
            </a:tbl>
          </a:graphicData>
        </a:graphic>
      </p:graphicFrame>
      <p:graphicFrame>
        <p:nvGraphicFramePr>
          <p:cNvPr id="3" name="Table 2">
            <a:extLst>
              <a:ext uri="{FF2B5EF4-FFF2-40B4-BE49-F238E27FC236}">
                <a16:creationId xmlns:a16="http://schemas.microsoft.com/office/drawing/2014/main" id="{92272B4B-9C4F-9816-C411-AF04CEFB6D04}"/>
              </a:ext>
            </a:extLst>
          </p:cNvPr>
          <p:cNvGraphicFramePr>
            <a:graphicFrameLocks noGrp="1"/>
          </p:cNvGraphicFramePr>
          <p:nvPr>
            <p:extLst>
              <p:ext uri="{D42A27DB-BD31-4B8C-83A1-F6EECF244321}">
                <p14:modId xmlns:p14="http://schemas.microsoft.com/office/powerpoint/2010/main" val="1967133226"/>
              </p:ext>
            </p:extLst>
          </p:nvPr>
        </p:nvGraphicFramePr>
        <p:xfrm>
          <a:off x="7127532" y="1850512"/>
          <a:ext cx="2019180" cy="411480"/>
        </p:xfrm>
        <a:graphic>
          <a:graphicData uri="http://schemas.openxmlformats.org/drawingml/2006/table">
            <a:tbl>
              <a:tblPr firstRow="1" bandRow="1">
                <a:tableStyleId>{5C22544A-7EE6-4342-B048-85BDC9FD1C3A}</a:tableStyleId>
              </a:tblPr>
              <a:tblGrid>
                <a:gridCol w="336530">
                  <a:extLst>
                    <a:ext uri="{9D8B030D-6E8A-4147-A177-3AD203B41FA5}">
                      <a16:colId xmlns:a16="http://schemas.microsoft.com/office/drawing/2014/main" val="3298709569"/>
                    </a:ext>
                  </a:extLst>
                </a:gridCol>
                <a:gridCol w="336530">
                  <a:extLst>
                    <a:ext uri="{9D8B030D-6E8A-4147-A177-3AD203B41FA5}">
                      <a16:colId xmlns:a16="http://schemas.microsoft.com/office/drawing/2014/main" val="1462958744"/>
                    </a:ext>
                  </a:extLst>
                </a:gridCol>
                <a:gridCol w="336530">
                  <a:extLst>
                    <a:ext uri="{9D8B030D-6E8A-4147-A177-3AD203B41FA5}">
                      <a16:colId xmlns:a16="http://schemas.microsoft.com/office/drawing/2014/main" val="1221939310"/>
                    </a:ext>
                  </a:extLst>
                </a:gridCol>
                <a:gridCol w="336530">
                  <a:extLst>
                    <a:ext uri="{9D8B030D-6E8A-4147-A177-3AD203B41FA5}">
                      <a16:colId xmlns:a16="http://schemas.microsoft.com/office/drawing/2014/main" val="940883874"/>
                    </a:ext>
                  </a:extLst>
                </a:gridCol>
                <a:gridCol w="336530">
                  <a:extLst>
                    <a:ext uri="{9D8B030D-6E8A-4147-A177-3AD203B41FA5}">
                      <a16:colId xmlns:a16="http://schemas.microsoft.com/office/drawing/2014/main" val="2305536625"/>
                    </a:ext>
                  </a:extLst>
                </a:gridCol>
                <a:gridCol w="336530">
                  <a:extLst>
                    <a:ext uri="{9D8B030D-6E8A-4147-A177-3AD203B41FA5}">
                      <a16:colId xmlns:a16="http://schemas.microsoft.com/office/drawing/2014/main" val="2512696583"/>
                    </a:ext>
                  </a:extLst>
                </a:gridCol>
              </a:tblGrid>
              <a:tr h="370840">
                <a:tc>
                  <a:txBody>
                    <a:bodyPr/>
                    <a:lstStyle/>
                    <a:p>
                      <a:pPr algn="ctr"/>
                      <a:r>
                        <a:rPr lang="en-IE" sz="1050" b="0">
                          <a:solidFill>
                            <a:schemeClr val="tx1"/>
                          </a:solidFill>
                        </a:rPr>
                        <a:t>Dec ‘21</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a:solidFill>
                            <a:schemeClr val="tx1"/>
                          </a:solidFill>
                        </a:rPr>
                        <a:t>Nov</a:t>
                      </a:r>
                    </a:p>
                    <a:p>
                      <a:pPr algn="ctr"/>
                      <a:r>
                        <a:rPr lang="en-IE" sz="1050" b="0">
                          <a:solidFill>
                            <a:schemeClr val="tx1"/>
                          </a:solidFill>
                        </a:rPr>
                        <a:t> ‘22</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50" b="0">
                          <a:solidFill>
                            <a:schemeClr val="tx1"/>
                          </a:solidFill>
                        </a:rPr>
                        <a:t>Nov </a:t>
                      </a:r>
                    </a:p>
                    <a:p>
                      <a:pPr algn="ctr"/>
                      <a:r>
                        <a:rPr lang="en-US" sz="1050" b="0">
                          <a:solidFill>
                            <a:schemeClr val="tx1"/>
                          </a:solidFill>
                        </a:rPr>
                        <a:t>‘23</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a:solidFill>
                            <a:schemeClr val="tx1"/>
                          </a:solidFill>
                        </a:rPr>
                        <a:t>Aug ‘24</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50" b="0">
                          <a:solidFill>
                            <a:schemeClr val="tx1"/>
                          </a:solidFill>
                        </a:rPr>
                        <a:t>Aug ‘25</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50" b="0">
                          <a:solidFill>
                            <a:schemeClr val="tx1"/>
                          </a:solidFill>
                        </a:rPr>
                        <a:t>Apr ‘26</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409236"/>
                  </a:ext>
                </a:extLst>
              </a:tr>
            </a:tbl>
          </a:graphicData>
        </a:graphic>
      </p:graphicFrame>
      <p:graphicFrame>
        <p:nvGraphicFramePr>
          <p:cNvPr id="9" name="Table 8">
            <a:extLst>
              <a:ext uri="{FF2B5EF4-FFF2-40B4-BE49-F238E27FC236}">
                <a16:creationId xmlns:a16="http://schemas.microsoft.com/office/drawing/2014/main" id="{B2762FA7-E922-8F62-F2A0-672B271E4365}"/>
              </a:ext>
            </a:extLst>
          </p:cNvPr>
          <p:cNvGraphicFramePr>
            <a:graphicFrameLocks noGrp="1"/>
          </p:cNvGraphicFramePr>
          <p:nvPr>
            <p:extLst>
              <p:ext uri="{D42A27DB-BD31-4B8C-83A1-F6EECF244321}">
                <p14:modId xmlns:p14="http://schemas.microsoft.com/office/powerpoint/2010/main" val="2645030178"/>
              </p:ext>
            </p:extLst>
          </p:nvPr>
        </p:nvGraphicFramePr>
        <p:xfrm>
          <a:off x="9651513" y="1850512"/>
          <a:ext cx="2019180" cy="411480"/>
        </p:xfrm>
        <a:graphic>
          <a:graphicData uri="http://schemas.openxmlformats.org/drawingml/2006/table">
            <a:tbl>
              <a:tblPr firstRow="1" bandRow="1">
                <a:tableStyleId>{5C22544A-7EE6-4342-B048-85BDC9FD1C3A}</a:tableStyleId>
              </a:tblPr>
              <a:tblGrid>
                <a:gridCol w="336530">
                  <a:extLst>
                    <a:ext uri="{9D8B030D-6E8A-4147-A177-3AD203B41FA5}">
                      <a16:colId xmlns:a16="http://schemas.microsoft.com/office/drawing/2014/main" val="3298709569"/>
                    </a:ext>
                  </a:extLst>
                </a:gridCol>
                <a:gridCol w="336530">
                  <a:extLst>
                    <a:ext uri="{9D8B030D-6E8A-4147-A177-3AD203B41FA5}">
                      <a16:colId xmlns:a16="http://schemas.microsoft.com/office/drawing/2014/main" val="1462958744"/>
                    </a:ext>
                  </a:extLst>
                </a:gridCol>
                <a:gridCol w="336530">
                  <a:extLst>
                    <a:ext uri="{9D8B030D-6E8A-4147-A177-3AD203B41FA5}">
                      <a16:colId xmlns:a16="http://schemas.microsoft.com/office/drawing/2014/main" val="1221939310"/>
                    </a:ext>
                  </a:extLst>
                </a:gridCol>
                <a:gridCol w="336530">
                  <a:extLst>
                    <a:ext uri="{9D8B030D-6E8A-4147-A177-3AD203B41FA5}">
                      <a16:colId xmlns:a16="http://schemas.microsoft.com/office/drawing/2014/main" val="940883874"/>
                    </a:ext>
                  </a:extLst>
                </a:gridCol>
                <a:gridCol w="336530">
                  <a:extLst>
                    <a:ext uri="{9D8B030D-6E8A-4147-A177-3AD203B41FA5}">
                      <a16:colId xmlns:a16="http://schemas.microsoft.com/office/drawing/2014/main" val="2305536625"/>
                    </a:ext>
                  </a:extLst>
                </a:gridCol>
                <a:gridCol w="336530">
                  <a:extLst>
                    <a:ext uri="{9D8B030D-6E8A-4147-A177-3AD203B41FA5}">
                      <a16:colId xmlns:a16="http://schemas.microsoft.com/office/drawing/2014/main" val="2512696583"/>
                    </a:ext>
                  </a:extLst>
                </a:gridCol>
              </a:tblGrid>
              <a:tr h="370840">
                <a:tc>
                  <a:txBody>
                    <a:bodyPr/>
                    <a:lstStyle/>
                    <a:p>
                      <a:pPr algn="ctr"/>
                      <a:r>
                        <a:rPr lang="en-IE" sz="1050" b="0">
                          <a:solidFill>
                            <a:schemeClr val="tx1"/>
                          </a:solidFill>
                        </a:rPr>
                        <a:t>Dec ‘21</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a:solidFill>
                            <a:schemeClr val="tx1"/>
                          </a:solidFill>
                        </a:rPr>
                        <a:t>Nov</a:t>
                      </a:r>
                    </a:p>
                    <a:p>
                      <a:pPr algn="ctr"/>
                      <a:r>
                        <a:rPr lang="en-IE" sz="1050" b="0">
                          <a:solidFill>
                            <a:schemeClr val="tx1"/>
                          </a:solidFill>
                        </a:rPr>
                        <a:t> ‘22</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50" b="0">
                          <a:solidFill>
                            <a:schemeClr val="tx1"/>
                          </a:solidFill>
                        </a:rPr>
                        <a:t>Nov </a:t>
                      </a:r>
                    </a:p>
                    <a:p>
                      <a:pPr algn="ctr"/>
                      <a:r>
                        <a:rPr lang="en-US" sz="1050" b="0">
                          <a:solidFill>
                            <a:schemeClr val="tx1"/>
                          </a:solidFill>
                        </a:rPr>
                        <a:t>‘23</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a:solidFill>
                            <a:schemeClr val="tx1"/>
                          </a:solidFill>
                        </a:rPr>
                        <a:t>Aug ‘24</a:t>
                      </a: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50" b="0">
                          <a:solidFill>
                            <a:schemeClr val="tx1"/>
                          </a:solidFill>
                        </a:rPr>
                        <a:t>Aug ‘25</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50" b="0">
                          <a:solidFill>
                            <a:schemeClr val="tx1"/>
                          </a:solidFill>
                        </a:rPr>
                        <a:t>Apr ‘26</a:t>
                      </a:r>
                      <a:endParaRPr lang="en-IE" sz="1050" b="0">
                        <a:solidFill>
                          <a:schemeClr val="tx1"/>
                        </a:solidFill>
                      </a:endParaRPr>
                    </a:p>
                  </a:txBody>
                  <a:tcPr marL="0" marR="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409236"/>
                  </a:ext>
                </a:extLst>
              </a:tr>
            </a:tbl>
          </a:graphicData>
        </a:graphic>
      </p:graphicFrame>
    </p:spTree>
    <p:extLst>
      <p:ext uri="{BB962C8B-B14F-4D97-AF65-F5344CB8AC3E}">
        <p14:creationId xmlns:p14="http://schemas.microsoft.com/office/powerpoint/2010/main" val="2179215084"/>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2957012" y="601923"/>
            <a:ext cx="11285432" cy="715669"/>
          </a:xfrm>
        </p:spPr>
        <p:txBody>
          <a:bodyPr lIns="91440" tIns="45720" rIns="91440" bIns="45720" anchor="t">
            <a:normAutofit/>
          </a:bodyPr>
          <a:lstStyle/>
          <a:p>
            <a:r>
              <a:rPr lang="en-IE"/>
              <a:t>Impact of institutions on reducing poverty in poor countries</a:t>
            </a:r>
          </a:p>
        </p:txBody>
      </p:sp>
      <p:sp>
        <p:nvSpPr>
          <p:cNvPr id="8" name="Text Placeholder 7">
            <a:extLst>
              <a:ext uri="{FF2B5EF4-FFF2-40B4-BE49-F238E27FC236}">
                <a16:creationId xmlns:a16="http://schemas.microsoft.com/office/drawing/2014/main" id="{C41B5C97-89A2-49F3-0931-DFD84D42ABED}"/>
              </a:ext>
            </a:extLst>
          </p:cNvPr>
          <p:cNvSpPr>
            <a:spLocks noGrp="1"/>
          </p:cNvSpPr>
          <p:nvPr>
            <p:ph type="body" sz="quarter" idx="17"/>
          </p:nvPr>
        </p:nvSpPr>
        <p:spPr>
          <a:xfrm>
            <a:off x="450000" y="6080092"/>
            <a:ext cx="9341700" cy="563616"/>
          </a:xfrm>
        </p:spPr>
        <p:txBody>
          <a:bodyPr/>
          <a:lstStyle/>
          <a:p>
            <a:r>
              <a:rPr lang="en-US">
                <a:latin typeface="Barlow" panose="00000500000000000000" pitchFamily="2" charset="0"/>
              </a:rPr>
              <a:t>Base: All Adults aged 18+ years- 2,047 Apr ‘26, (Aug ‘25 2,002), Aug 24 2,504),  (Nov 23 N – 2,515, Nov 22 N – 2501)</a:t>
            </a:r>
          </a:p>
          <a:p>
            <a:r>
              <a:rPr lang="en-US" sz="1000">
                <a:latin typeface="Barlow" panose="00000500000000000000" pitchFamily="2" charset="0"/>
              </a:rPr>
              <a:t>Q.51-55 How much of a difference, if any, do you think each of the following can make to reducing poverty in poor countries ?</a:t>
            </a:r>
            <a:endParaRPr lang="en-IE" sz="1000">
              <a:latin typeface="Barlow" panose="00000500000000000000" pitchFamily="2" charset="0"/>
            </a:endParaRPr>
          </a:p>
          <a:p>
            <a:endParaRPr lang="en-IE" sz="1000"/>
          </a:p>
        </p:txBody>
      </p:sp>
      <p:graphicFrame>
        <p:nvGraphicFramePr>
          <p:cNvPr id="14" name="Chart 13">
            <a:extLst>
              <a:ext uri="{FF2B5EF4-FFF2-40B4-BE49-F238E27FC236}">
                <a16:creationId xmlns:a16="http://schemas.microsoft.com/office/drawing/2014/main" id="{431A1143-B6BF-4DDA-A153-41B9CA196272}"/>
              </a:ext>
            </a:extLst>
          </p:cNvPr>
          <p:cNvGraphicFramePr/>
          <p:nvPr>
            <p:extLst>
              <p:ext uri="{D42A27DB-BD31-4B8C-83A1-F6EECF244321}">
                <p14:modId xmlns:p14="http://schemas.microsoft.com/office/powerpoint/2010/main" val="3360909870"/>
              </p:ext>
            </p:extLst>
          </p:nvPr>
        </p:nvGraphicFramePr>
        <p:xfrm>
          <a:off x="2241257" y="1519386"/>
          <a:ext cx="8992800" cy="4338439"/>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95D42D64-6999-4692-89C9-8E88ECBE3E87}"/>
              </a:ext>
            </a:extLst>
          </p:cNvPr>
          <p:cNvSpPr txBox="1"/>
          <p:nvPr/>
        </p:nvSpPr>
        <p:spPr>
          <a:xfrm>
            <a:off x="7005289" y="1009815"/>
            <a:ext cx="1914307" cy="307777"/>
          </a:xfrm>
          <a:prstGeom prst="rect">
            <a:avLst/>
          </a:prstGeom>
          <a:noFill/>
        </p:spPr>
        <p:txBody>
          <a:bodyPr wrap="none" rtlCol="0">
            <a:spAutoFit/>
          </a:bodyPr>
          <a:lstStyle/>
          <a:p>
            <a:r>
              <a:rPr lang="en-IE" sz="1400"/>
              <a:t>Mean Score ( 1 to 10)</a:t>
            </a:r>
          </a:p>
        </p:txBody>
      </p:sp>
      <p:sp>
        <p:nvSpPr>
          <p:cNvPr id="5" name="Placeholder 1">
            <a:extLst>
              <a:ext uri="{FF2B5EF4-FFF2-40B4-BE49-F238E27FC236}">
                <a16:creationId xmlns:a16="http://schemas.microsoft.com/office/drawing/2014/main" id="{D33D0CFA-1B14-68F3-830E-C84EF9709D02}"/>
              </a:ext>
            </a:extLst>
          </p:cNvPr>
          <p:cNvSpPr/>
          <p:nvPr/>
        </p:nvSpPr>
        <p:spPr>
          <a:xfrm rot="5400000">
            <a:off x="-1380474" y="1523257"/>
            <a:ext cx="5731097" cy="2661392"/>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spcBef>
                <a:spcPts val="500"/>
              </a:spcBef>
              <a:spcAft>
                <a:spcPts val="500"/>
              </a:spcAft>
            </a:pPr>
            <a:endParaRPr lang="en-IE" b="1">
              <a:solidFill>
                <a:schemeClr val="bg1"/>
              </a:solidFill>
            </a:endParaRPr>
          </a:p>
          <a:p>
            <a:endParaRPr lang="en-IE" sz="1600" b="1">
              <a:solidFill>
                <a:schemeClr val="bg1"/>
              </a:solidFill>
            </a:endParaRPr>
          </a:p>
          <a:p>
            <a:endParaRPr lang="en-IE" sz="1600" b="1">
              <a:solidFill>
                <a:schemeClr val="bg1"/>
              </a:solidFill>
            </a:endParaRPr>
          </a:p>
          <a:p>
            <a:r>
              <a:rPr lang="en-IE" sz="1600" b="1">
                <a:solidFill>
                  <a:schemeClr val="bg1"/>
                </a:solidFill>
              </a:rPr>
              <a:t>All organisations have seen a slight decline, returning to levels seen in 2024. </a:t>
            </a:r>
          </a:p>
          <a:p>
            <a:endParaRPr lang="en-IE" sz="1600" b="1">
              <a:solidFill>
                <a:schemeClr val="bg1"/>
              </a:solidFill>
            </a:endParaRPr>
          </a:p>
          <a:p>
            <a:r>
              <a:rPr lang="en-IE" sz="1600" b="1">
                <a:solidFill>
                  <a:schemeClr val="bg1"/>
                </a:solidFill>
              </a:rPr>
              <a:t>Multilateral organisations and businesses continue to be most influential, with equal influence assigned to both. </a:t>
            </a:r>
          </a:p>
          <a:p>
            <a:endParaRPr lang="en-IE" sz="1600" b="1">
              <a:solidFill>
                <a:schemeClr val="bg1"/>
              </a:solidFill>
            </a:endParaRPr>
          </a:p>
          <a:p>
            <a:r>
              <a:rPr lang="en-IE" sz="1600" b="1">
                <a:solidFill>
                  <a:schemeClr val="bg1"/>
                </a:solidFill>
              </a:rPr>
              <a:t>Disengaged continued to assign lower influence across all organisations. </a:t>
            </a:r>
            <a:endParaRPr lang="en-IE" sz="1600">
              <a:solidFill>
                <a:schemeClr val="bg1"/>
              </a:solidFill>
            </a:endParaRPr>
          </a:p>
        </p:txBody>
      </p:sp>
      <p:sp>
        <p:nvSpPr>
          <p:cNvPr id="10" name="Text Placeholder 2">
            <a:extLst>
              <a:ext uri="{FF2B5EF4-FFF2-40B4-BE49-F238E27FC236}">
                <a16:creationId xmlns:a16="http://schemas.microsoft.com/office/drawing/2014/main" id="{BA5CA8C8-566F-60B7-AACF-8D60B8640598}"/>
              </a:ext>
            </a:extLst>
          </p:cNvPr>
          <p:cNvSpPr txBox="1">
            <a:spLocks/>
          </p:cNvSpPr>
          <p:nvPr/>
        </p:nvSpPr>
        <p:spPr>
          <a:xfrm>
            <a:off x="3148081" y="6971200"/>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spTree>
    <p:extLst>
      <p:ext uri="{BB962C8B-B14F-4D97-AF65-F5344CB8AC3E}">
        <p14:creationId xmlns:p14="http://schemas.microsoft.com/office/powerpoint/2010/main" val="250647431"/>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8">
            <a:extLst>
              <a:ext uri="{FF2B5EF4-FFF2-40B4-BE49-F238E27FC236}">
                <a16:creationId xmlns:a16="http://schemas.microsoft.com/office/drawing/2014/main" id="{9F8BF856-C3C1-4862-9EBC-223FE5E2B058}"/>
              </a:ext>
            </a:extLst>
          </p:cNvPr>
          <p:cNvGraphicFramePr/>
          <p:nvPr>
            <p:custDataLst>
              <p:tags r:id="rId1"/>
            </p:custDataLst>
            <p:extLst>
              <p:ext uri="{D42A27DB-BD31-4B8C-83A1-F6EECF244321}">
                <p14:modId xmlns:p14="http://schemas.microsoft.com/office/powerpoint/2010/main" val="2748507978"/>
              </p:ext>
            </p:extLst>
          </p:nvPr>
        </p:nvGraphicFramePr>
        <p:xfrm>
          <a:off x="2002320" y="1045864"/>
          <a:ext cx="10356298" cy="4766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e 9">
            <a:extLst>
              <a:ext uri="{FF2B5EF4-FFF2-40B4-BE49-F238E27FC236}">
                <a16:creationId xmlns:a16="http://schemas.microsoft.com/office/drawing/2014/main" id="{4D51DA44-0B0B-86FC-B612-CCFFAD712565}"/>
              </a:ext>
            </a:extLst>
          </p:cNvPr>
          <p:cNvGraphicFramePr>
            <a:graphicFrameLocks noGrp="1"/>
          </p:cNvGraphicFramePr>
          <p:nvPr>
            <p:extLst>
              <p:ext uri="{D42A27DB-BD31-4B8C-83A1-F6EECF244321}">
                <p14:modId xmlns:p14="http://schemas.microsoft.com/office/powerpoint/2010/main" val="877771300"/>
              </p:ext>
            </p:extLst>
          </p:nvPr>
        </p:nvGraphicFramePr>
        <p:xfrm>
          <a:off x="9544971" y="1196859"/>
          <a:ext cx="2561304" cy="4470528"/>
        </p:xfrm>
        <a:graphic>
          <a:graphicData uri="http://schemas.openxmlformats.org/drawingml/2006/table">
            <a:tbl>
              <a:tblPr bandRow="1">
                <a:tableStyleId>{2A488322-F2BA-4B5B-9748-0D474271808F}</a:tableStyleId>
              </a:tblPr>
              <a:tblGrid>
                <a:gridCol w="640326">
                  <a:extLst>
                    <a:ext uri="{9D8B030D-6E8A-4147-A177-3AD203B41FA5}">
                      <a16:colId xmlns:a16="http://schemas.microsoft.com/office/drawing/2014/main" val="916932659"/>
                    </a:ext>
                  </a:extLst>
                </a:gridCol>
                <a:gridCol w="505208">
                  <a:extLst>
                    <a:ext uri="{9D8B030D-6E8A-4147-A177-3AD203B41FA5}">
                      <a16:colId xmlns:a16="http://schemas.microsoft.com/office/drawing/2014/main" val="2883261705"/>
                    </a:ext>
                  </a:extLst>
                </a:gridCol>
                <a:gridCol w="775444">
                  <a:extLst>
                    <a:ext uri="{9D8B030D-6E8A-4147-A177-3AD203B41FA5}">
                      <a16:colId xmlns:a16="http://schemas.microsoft.com/office/drawing/2014/main" val="3412085339"/>
                    </a:ext>
                  </a:extLst>
                </a:gridCol>
                <a:gridCol w="640326">
                  <a:extLst>
                    <a:ext uri="{9D8B030D-6E8A-4147-A177-3AD203B41FA5}">
                      <a16:colId xmlns:a16="http://schemas.microsoft.com/office/drawing/2014/main" val="3944846852"/>
                    </a:ext>
                  </a:extLst>
                </a:gridCol>
              </a:tblGrid>
              <a:tr h="228157">
                <a:tc gridSpan="4">
                  <a:txBody>
                    <a:bodyPr/>
                    <a:lstStyle/>
                    <a:p>
                      <a:pPr algn="ctr" fontAlgn="t"/>
                      <a:r>
                        <a:rPr lang="en-GB" sz="1100" b="1" i="0" u="none" strike="noStrike">
                          <a:solidFill>
                            <a:srgbClr val="000000"/>
                          </a:solidFill>
                          <a:effectLst/>
                          <a:latin typeface="Barlow" panose="00000500000000000000" pitchFamily="2" charset="0"/>
                          <a:cs typeface="Arial" panose="020B0604020202020204" pitchFamily="34" charset="0"/>
                        </a:rPr>
                        <a:t>Aug</a:t>
                      </a:r>
                      <a:r>
                        <a:rPr lang="en-IE" sz="1100" b="1" i="0" u="none" strike="noStrike">
                          <a:solidFill>
                            <a:srgbClr val="000000"/>
                          </a:solidFill>
                          <a:effectLst/>
                          <a:latin typeface="Barlow" panose="00000500000000000000" pitchFamily="2" charset="0"/>
                          <a:cs typeface="Arial" panose="020B0604020202020204" pitchFamily="34" charset="0"/>
                        </a:rPr>
                        <a:t> 2025</a:t>
                      </a:r>
                    </a:p>
                  </a:txBody>
                  <a:tcPr marL="6767" marR="6767" marT="6767" marB="0"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IE"/>
                    </a:p>
                  </a:txBody>
                  <a:tcPr/>
                </a:tc>
                <a:tc hMerge="1">
                  <a:txBody>
                    <a:bodyPr/>
                    <a:lstStyle/>
                    <a:p>
                      <a:pPr algn="ctr" fontAlgn="t"/>
                      <a:r>
                        <a:rPr lang="en-IE" sz="1100" b="0" i="0" u="none" strike="noStrike">
                          <a:solidFill>
                            <a:srgbClr val="000000"/>
                          </a:solidFill>
                          <a:effectLst/>
                          <a:latin typeface="+mn-lt"/>
                        </a:rPr>
                        <a:t>Feb 2021</a:t>
                      </a:r>
                    </a:p>
                  </a:txBody>
                  <a:tcPr marL="6767" marR="6767" marT="6767" marB="0" anchor="ctr">
                    <a:lnB w="28575"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fontAlgn="t"/>
                      <a:endParaRPr lang="en-IE" sz="1100" b="0" i="0" u="none" strike="noStrike">
                        <a:solidFill>
                          <a:srgbClr val="000000"/>
                        </a:solidFill>
                        <a:effectLst/>
                        <a:latin typeface="+mn-lt"/>
                      </a:endParaRPr>
                    </a:p>
                  </a:txBody>
                  <a:tcPr marL="6767" marR="6767" marT="6767" marB="0" anchor="ctr">
                    <a:lnB w="28575"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35916565"/>
                  </a:ext>
                </a:extLst>
              </a:tr>
              <a:tr h="336162">
                <a:tc>
                  <a:txBody>
                    <a:bodyPr/>
                    <a:lstStyle/>
                    <a:p>
                      <a:pPr algn="ctr" fontAlgn="t"/>
                      <a:r>
                        <a:rPr lang="en-IE" sz="1100" b="0" u="none" strike="noStrike">
                          <a:solidFill>
                            <a:srgbClr val="000000"/>
                          </a:solidFill>
                          <a:effectLst/>
                          <a:latin typeface="Barlow" panose="00000500000000000000" pitchFamily="2" charset="0"/>
                          <a:cs typeface="Arial" panose="020B0604020202020204" pitchFamily="34" charset="0"/>
                        </a:rPr>
                        <a:t>Most influential</a:t>
                      </a:r>
                      <a:endParaRPr lang="en-IE" sz="1100" b="0" i="0" u="none" strike="noStrike">
                        <a:solidFill>
                          <a:srgbClr val="000000"/>
                        </a:solidFill>
                        <a:effectLst/>
                        <a:latin typeface="Barlow" panose="00000500000000000000" pitchFamily="2" charset="0"/>
                        <a:cs typeface="Arial" panose="020B0604020202020204" pitchFamily="34" charset="0"/>
                      </a:endParaRPr>
                    </a:p>
                  </a:txBody>
                  <a:tcPr marL="6767" marR="6767" marT="6767" marB="0" anchor="ctr">
                    <a:lnL w="12700" cap="flat" cmpd="sng" algn="ctr">
                      <a:solidFill>
                        <a:schemeClr val="tx1">
                          <a:lumMod val="85000"/>
                          <a:lumOff val="15000"/>
                        </a:schemeClr>
                      </a:solidFill>
                      <a:prstDash val="solid"/>
                      <a:round/>
                      <a:headEnd type="none" w="med" len="med"/>
                      <a:tailEnd type="none" w="med" len="med"/>
                    </a:lnL>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100" b="1" i="0" u="none" strike="noStrike">
                          <a:solidFill>
                            <a:srgbClr val="000000"/>
                          </a:solidFill>
                          <a:effectLst/>
                          <a:latin typeface="Barlow" panose="00000500000000000000" pitchFamily="2" charset="0"/>
                          <a:cs typeface="Arial" panose="020B0604020202020204" pitchFamily="34" charset="0"/>
                        </a:rPr>
                        <a:t>Change </a:t>
                      </a:r>
                      <a:r>
                        <a:rPr lang="en-IE" sz="1100" b="1" i="0" u="none" strike="noStrike">
                          <a:solidFill>
                            <a:srgbClr val="000000"/>
                          </a:solidFill>
                          <a:effectLst/>
                          <a:latin typeface="Barlow" panose="00000500000000000000" pitchFamily="2" charset="0"/>
                          <a:cs typeface="Arial" panose="020B0604020202020204" pitchFamily="34" charset="0"/>
                        </a:rPr>
                        <a:t>±</a:t>
                      </a:r>
                      <a:r>
                        <a:rPr lang="en-GB" sz="1100" b="1" i="0" u="none" strike="noStrike">
                          <a:solidFill>
                            <a:srgbClr val="000000"/>
                          </a:solidFill>
                          <a:effectLst/>
                          <a:latin typeface="Barlow" panose="00000500000000000000" pitchFamily="2" charset="0"/>
                          <a:cs typeface="Arial" panose="020B0604020202020204" pitchFamily="34" charset="0"/>
                        </a:rPr>
                        <a:t> </a:t>
                      </a:r>
                      <a:endParaRPr lang="en-IE" sz="1100" b="1" i="0" u="none" strike="noStrike">
                        <a:solidFill>
                          <a:srgbClr val="000000"/>
                        </a:solidFill>
                        <a:effectLst/>
                        <a:latin typeface="Barlow" panose="00000500000000000000" pitchFamily="2" charset="0"/>
                        <a:cs typeface="Arial" panose="020B0604020202020204" pitchFamily="34" charset="0"/>
                      </a:endParaRPr>
                    </a:p>
                  </a:txBody>
                  <a:tcPr marL="6767" marR="6767" marT="6767" marB="0" anchor="ctr">
                    <a:lnR w="12700" cap="flat" cmpd="sng" algn="ctr">
                      <a:solidFill>
                        <a:schemeClr val="tx1">
                          <a:lumMod val="85000"/>
                          <a:lumOff val="1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t"/>
                      <a:r>
                        <a:rPr lang="en-IE" sz="1100" b="0" u="none" strike="noStrike">
                          <a:solidFill>
                            <a:srgbClr val="000000"/>
                          </a:solidFill>
                          <a:effectLst/>
                          <a:latin typeface="Barlow" panose="00000500000000000000" pitchFamily="2" charset="0"/>
                          <a:cs typeface="Arial" panose="020B0604020202020204" pitchFamily="34" charset="0"/>
                        </a:rPr>
                        <a:t>Total</a:t>
                      </a:r>
                    </a:p>
                    <a:p>
                      <a:pPr algn="ctr" fontAlgn="t"/>
                      <a:r>
                        <a:rPr lang="en-IE" sz="1100" b="0" i="0" u="none" strike="noStrike">
                          <a:solidFill>
                            <a:srgbClr val="000000"/>
                          </a:solidFill>
                          <a:effectLst/>
                          <a:latin typeface="Barlow" panose="00000500000000000000" pitchFamily="2" charset="0"/>
                          <a:cs typeface="Arial" panose="020B0604020202020204" pitchFamily="34" charset="0"/>
                        </a:rPr>
                        <a:t>Influential</a:t>
                      </a:r>
                    </a:p>
                  </a:txBody>
                  <a:tcPr marL="6767" marR="6767" marT="6767" marB="0" anchor="ctr">
                    <a:lnL w="12700" cap="flat" cmpd="sng" algn="ctr">
                      <a:solidFill>
                        <a:schemeClr val="tx1">
                          <a:lumMod val="85000"/>
                          <a:lumOff val="15000"/>
                        </a:schemeClr>
                      </a:solidFill>
                      <a:prstDash val="solid"/>
                      <a:round/>
                      <a:headEnd type="none" w="med" len="med"/>
                      <a:tailEnd type="none" w="med" len="med"/>
                    </a:lnL>
                    <a:lnT w="12700" cap="flat" cmpd="sng" algn="ctr">
                      <a:solidFill>
                        <a:schemeClr val="tx1">
                          <a:lumMod val="85000"/>
                          <a:lumOff val="1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t"/>
                      <a:r>
                        <a:rPr lang="en-IE" sz="1100" b="1" u="none" strike="noStrike">
                          <a:solidFill>
                            <a:srgbClr val="000000"/>
                          </a:solidFill>
                          <a:effectLst/>
                          <a:latin typeface="Barlow" panose="00000500000000000000" pitchFamily="2" charset="0"/>
                          <a:cs typeface="Arial" panose="020B0604020202020204" pitchFamily="34" charset="0"/>
                        </a:rPr>
                        <a:t>Change</a:t>
                      </a:r>
                    </a:p>
                    <a:p>
                      <a:pPr algn="ctr" fontAlgn="t"/>
                      <a:r>
                        <a:rPr lang="en-IE" sz="1100" b="1" i="0" u="none" strike="noStrike">
                          <a:solidFill>
                            <a:srgbClr val="000000"/>
                          </a:solidFill>
                          <a:effectLst/>
                          <a:latin typeface="Barlow" panose="00000500000000000000" pitchFamily="2" charset="0"/>
                          <a:cs typeface="Arial" panose="020B0604020202020204" pitchFamily="34" charset="0"/>
                        </a:rPr>
                        <a:t>±</a:t>
                      </a:r>
                    </a:p>
                  </a:txBody>
                  <a:tcPr marL="6767" marR="6767" marT="6767" marB="0" anchor="ctr">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1984618"/>
                  </a:ext>
                </a:extLst>
              </a:tr>
              <a:tr h="325027">
                <a:tc>
                  <a:txBody>
                    <a:bodyPr/>
                    <a:lstStyle/>
                    <a:p>
                      <a:pPr algn="ctr" fontAlgn="b">
                        <a:buNone/>
                      </a:pPr>
                      <a:r>
                        <a:rPr lang="en-IE" sz="1000" b="0" i="0" u="none" strike="noStrike">
                          <a:effectLst/>
                          <a:latin typeface="Arial" panose="020B0604020202020204" pitchFamily="34" charset="0"/>
                        </a:rPr>
                        <a:t>16</a:t>
                      </a:r>
                    </a:p>
                  </a:txBody>
                  <a:tcPr marL="7620" marR="7620" marT="7620" marB="0" anchor="ctr">
                    <a:lnL w="12700" cap="flat" cmpd="sng" algn="ctr">
                      <a:solidFill>
                        <a:schemeClr val="tx1">
                          <a:lumMod val="85000"/>
                          <a:lumOff val="1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a:t>
                      </a:r>
                    </a:p>
                  </a:txBody>
                  <a:tcPr marL="9525" marR="9525" marT="9525" marB="0" anchor="ctr">
                    <a:lnR w="12700" cap="flat" cmpd="sng" algn="ctr">
                      <a:solidFill>
                        <a:schemeClr val="tx1">
                          <a:lumMod val="85000"/>
                          <a:lumOff val="1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E7E7E8"/>
                    </a:solidFill>
                  </a:tcPr>
                </a:tc>
                <a:tc>
                  <a:txBody>
                    <a:bodyPr/>
                    <a:lstStyle/>
                    <a:p>
                      <a:pPr algn="ctr" fontAlgn="b">
                        <a:buNone/>
                      </a:pPr>
                      <a:r>
                        <a:rPr lang="en-IE" sz="1000" b="0" i="0" u="none" strike="noStrike">
                          <a:effectLst/>
                          <a:latin typeface="Arial" panose="020B0604020202020204" pitchFamily="34" charset="0"/>
                        </a:rPr>
                        <a:t>41</a:t>
                      </a:r>
                    </a:p>
                  </a:txBody>
                  <a:tcPr marL="7620" marR="7620" marT="7620" marB="0" anchor="ctr">
                    <a:lnL w="12700" cap="flat" cmpd="sng" algn="ctr">
                      <a:solidFill>
                        <a:schemeClr val="tx1">
                          <a:lumMod val="85000"/>
                          <a:lumOff val="1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E7E7E8"/>
                    </a:solidFil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E7E7E8"/>
                    </a:solidFill>
                  </a:tcPr>
                </a:tc>
                <a:extLst>
                  <a:ext uri="{0D108BD9-81ED-4DB2-BD59-A6C34878D82A}">
                    <a16:rowId xmlns:a16="http://schemas.microsoft.com/office/drawing/2014/main" val="2404007505"/>
                  </a:ext>
                </a:extLst>
              </a:tr>
              <a:tr h="325027">
                <a:tc>
                  <a:txBody>
                    <a:bodyPr/>
                    <a:lstStyle/>
                    <a:p>
                      <a:pPr algn="ctr" fontAlgn="b">
                        <a:buNone/>
                      </a:pPr>
                      <a:r>
                        <a:rPr lang="en-IE" sz="1000" b="0" i="0" u="none" strike="noStrike">
                          <a:effectLst/>
                          <a:latin typeface="Arial" panose="020B0604020202020204" pitchFamily="34" charset="0"/>
                        </a:rPr>
                        <a:t>13</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-2</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35</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986089785"/>
                  </a:ext>
                </a:extLst>
              </a:tr>
              <a:tr h="325027">
                <a:tc>
                  <a:txBody>
                    <a:bodyPr/>
                    <a:lstStyle/>
                    <a:p>
                      <a:pPr algn="ctr" fontAlgn="b">
                        <a:buNone/>
                      </a:pPr>
                      <a:r>
                        <a:rPr lang="en-IE" sz="1000" b="0" i="0" u="none" strike="noStrike">
                          <a:effectLst/>
                          <a:latin typeface="Arial" panose="020B0604020202020204" pitchFamily="34" charset="0"/>
                        </a:rPr>
                        <a:t>8</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29</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172969852"/>
                  </a:ext>
                </a:extLst>
              </a:tr>
              <a:tr h="325027">
                <a:tc>
                  <a:txBody>
                    <a:bodyPr/>
                    <a:lstStyle/>
                    <a:p>
                      <a:pPr algn="ctr" fontAlgn="b">
                        <a:buNone/>
                      </a:pPr>
                      <a:r>
                        <a:rPr lang="en-IE" sz="1000" b="0" i="0" u="none" strike="noStrike">
                          <a:effectLst/>
                          <a:latin typeface="Arial" panose="020B0604020202020204" pitchFamily="34" charset="0"/>
                        </a:rPr>
                        <a:t>9</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31</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-2</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92287003"/>
                  </a:ext>
                </a:extLst>
              </a:tr>
              <a:tr h="325027">
                <a:tc>
                  <a:txBody>
                    <a:bodyPr/>
                    <a:lstStyle/>
                    <a:p>
                      <a:pPr algn="ctr" fontAlgn="b">
                        <a:buNone/>
                      </a:pPr>
                      <a:r>
                        <a:rPr lang="en-IE" sz="1000" b="0" i="0" u="none" strike="noStrike">
                          <a:effectLst/>
                          <a:latin typeface="Arial" panose="020B0604020202020204" pitchFamily="34" charset="0"/>
                        </a:rPr>
                        <a:t>7</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25</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+3</a:t>
                      </a:r>
                    </a:p>
                  </a:txBody>
                  <a:tcPr marL="7620" marR="7620" marT="7620" marB="0" anchor="ctr">
                    <a:lnR w="12700" cap="flat" cmpd="sng" algn="ctr">
                      <a:solidFill>
                        <a:schemeClr val="tx1">
                          <a:lumMod val="85000"/>
                          <a:lumOff val="15000"/>
                        </a:schemeClr>
                      </a:solidFill>
                      <a:prstDash val="solid"/>
                      <a:round/>
                      <a:headEnd type="none" w="med" len="med"/>
                      <a:tailEnd type="none" w="med" len="med"/>
                    </a:lnR>
                    <a:solidFill>
                      <a:srgbClr val="E7E7E8"/>
                    </a:solidFill>
                  </a:tcPr>
                </a:tc>
                <a:extLst>
                  <a:ext uri="{0D108BD9-81ED-4DB2-BD59-A6C34878D82A}">
                    <a16:rowId xmlns:a16="http://schemas.microsoft.com/office/drawing/2014/main" val="1303404594"/>
                  </a:ext>
                </a:extLst>
              </a:tr>
              <a:tr h="325027">
                <a:tc>
                  <a:txBody>
                    <a:bodyPr/>
                    <a:lstStyle/>
                    <a:p>
                      <a:pPr algn="ctr" fontAlgn="b">
                        <a:buNone/>
                      </a:pPr>
                      <a:r>
                        <a:rPr lang="en-IE" sz="1000" b="0" i="0" u="none" strike="noStrike">
                          <a:effectLst/>
                          <a:latin typeface="Arial" panose="020B0604020202020204" pitchFamily="34" charset="0"/>
                        </a:rPr>
                        <a:t>12</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27</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2445532583"/>
                  </a:ext>
                </a:extLst>
              </a:tr>
              <a:tr h="325027">
                <a:tc>
                  <a:txBody>
                    <a:bodyPr/>
                    <a:lstStyle/>
                    <a:p>
                      <a:pPr algn="ctr" fontAlgn="b">
                        <a:buNone/>
                      </a:pPr>
                      <a:r>
                        <a:rPr lang="en-IE" sz="1000" b="0" i="0" u="none" strike="noStrike">
                          <a:effectLst/>
                          <a:latin typeface="Arial" panose="020B0604020202020204" pitchFamily="34" charset="0"/>
                        </a:rPr>
                        <a:t>8</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26</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32553885"/>
                  </a:ext>
                </a:extLst>
              </a:tr>
              <a:tr h="325027">
                <a:tc>
                  <a:txBody>
                    <a:bodyPr/>
                    <a:lstStyle/>
                    <a:p>
                      <a:pPr algn="ctr" fontAlgn="b">
                        <a:buNone/>
                      </a:pPr>
                      <a:r>
                        <a:rPr lang="en-IE" sz="1000" b="0" i="0" u="none" strike="noStrike">
                          <a:effectLst/>
                          <a:latin typeface="Arial" panose="020B0604020202020204" pitchFamily="34" charset="0"/>
                        </a:rPr>
                        <a:t>4</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18</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29732436"/>
                  </a:ext>
                </a:extLst>
              </a:tr>
              <a:tr h="325027">
                <a:tc>
                  <a:txBody>
                    <a:bodyPr/>
                    <a:lstStyle/>
                    <a:p>
                      <a:pPr algn="ctr" fontAlgn="b">
                        <a:buNone/>
                      </a:pPr>
                      <a:r>
                        <a:rPr lang="en-IE" sz="1000" b="0" i="0" u="none" strike="noStrike">
                          <a:effectLst/>
                          <a:latin typeface="Arial" panose="020B0604020202020204" pitchFamily="34" charset="0"/>
                        </a:rPr>
                        <a:t>6</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18</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a:t>
                      </a:r>
                    </a:p>
                  </a:txBody>
                  <a:tcPr marL="7620" marR="7620" marT="7620" marB="0" anchor="ctr">
                    <a:lnR w="12700" cap="flat" cmpd="sng" algn="ctr">
                      <a:solidFill>
                        <a:schemeClr val="tx1">
                          <a:lumMod val="85000"/>
                          <a:lumOff val="1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982507535"/>
                  </a:ext>
                </a:extLst>
              </a:tr>
              <a:tr h="325027">
                <a:tc>
                  <a:txBody>
                    <a:bodyPr/>
                    <a:lstStyle/>
                    <a:p>
                      <a:pPr algn="ctr" fontAlgn="b">
                        <a:buNone/>
                      </a:pPr>
                      <a:r>
                        <a:rPr lang="en-IE" sz="1000" b="0" i="0" u="none" strike="noStrike">
                          <a:effectLst/>
                          <a:latin typeface="Arial" panose="020B0604020202020204" pitchFamily="34" charset="0"/>
                        </a:rPr>
                        <a:t>6</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18</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301433932"/>
                  </a:ext>
                </a:extLst>
              </a:tr>
              <a:tr h="325027">
                <a:tc>
                  <a:txBody>
                    <a:bodyPr/>
                    <a:lstStyle/>
                    <a:p>
                      <a:pPr algn="ctr" fontAlgn="b">
                        <a:buNone/>
                      </a:pPr>
                      <a:r>
                        <a:rPr lang="en-IE" sz="1000" b="0" i="0" u="none" strike="noStrike">
                          <a:effectLst/>
                          <a:latin typeface="Arial" panose="020B0604020202020204" pitchFamily="34" charset="0"/>
                        </a:rPr>
                        <a:t>6</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algn="ctr" fontAlgn="b">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tc>
                  <a:txBody>
                    <a:bodyPr/>
                    <a:lstStyle/>
                    <a:p>
                      <a:pPr algn="ctr" fontAlgn="b">
                        <a:buNone/>
                      </a:pPr>
                      <a:r>
                        <a:rPr lang="en-IE" sz="1000" b="0" i="0" u="none" strike="noStrike">
                          <a:effectLst/>
                          <a:latin typeface="Arial" panose="020B0604020202020204" pitchFamily="34" charset="0"/>
                        </a:rPr>
                        <a:t>17</a:t>
                      </a:r>
                    </a:p>
                  </a:txBody>
                  <a:tcPr marL="7620" marR="7620" marT="7620" marB="0" anchor="ctr">
                    <a:lnL w="12700" cap="flat" cmpd="sng" algn="ctr">
                      <a:solidFill>
                        <a:schemeClr val="tx1">
                          <a:lumMod val="85000"/>
                          <a:lumOff val="15000"/>
                        </a:schemeClr>
                      </a:solidFill>
                      <a:prstDash val="solid"/>
                      <a:round/>
                      <a:headEnd type="none" w="med" len="med"/>
                      <a:tailEnd type="none" w="med" len="med"/>
                    </a:lnL>
                  </a:tcPr>
                </a:tc>
                <a:tc>
                  <a:txBody>
                    <a:bodyPr/>
                    <a:lstStyle/>
                    <a:p>
                      <a:pPr marL="0" algn="ctr" defTabSz="914400" rtl="0" eaLnBrk="1" fontAlgn="b" latinLnBrk="0" hangingPunct="1">
                        <a:buNone/>
                      </a:pPr>
                      <a:r>
                        <a:rPr lang="en-GB" sz="1100" b="1" u="none" strike="noStrike" kern="1200">
                          <a:solidFill>
                            <a:srgbClr val="000000"/>
                          </a:solidFill>
                          <a:effectLst/>
                          <a:latin typeface="Barlow" panose="00000500000000000000" pitchFamily="2" charset="0"/>
                          <a:ea typeface="+mn-ea"/>
                          <a:cs typeface="Arial" panose="020B0604020202020204" pitchFamily="34" charset="0"/>
                        </a:rPr>
                        <a:t>=</a:t>
                      </a:r>
                      <a:endParaRPr lang="en-IE" sz="1100" b="1" u="none" strike="noStrike" kern="1200">
                        <a:solidFill>
                          <a:srgbClr val="000000"/>
                        </a:solidFill>
                        <a:effectLst/>
                        <a:latin typeface="Barlow" panose="00000500000000000000" pitchFamily="2" charset="0"/>
                        <a:ea typeface="+mn-ea"/>
                        <a:cs typeface="Arial" panose="020B0604020202020204" pitchFamily="34" charset="0"/>
                      </a:endParaRPr>
                    </a:p>
                  </a:txBody>
                  <a:tcPr marL="7620" marR="7620" marT="7620" marB="0" anchor="ctr">
                    <a:lnR w="12700" cap="flat" cmpd="sng" algn="ctr">
                      <a:solidFill>
                        <a:schemeClr val="tx1">
                          <a:lumMod val="85000"/>
                          <a:lumOff val="15000"/>
                        </a:schemeClr>
                      </a:solidFill>
                      <a:prstDash val="solid"/>
                      <a:round/>
                      <a:headEnd type="none" w="med" len="med"/>
                      <a:tailEnd type="none" w="med" len="med"/>
                    </a:lnR>
                  </a:tcPr>
                </a:tc>
                <a:extLst>
                  <a:ext uri="{0D108BD9-81ED-4DB2-BD59-A6C34878D82A}">
                    <a16:rowId xmlns:a16="http://schemas.microsoft.com/office/drawing/2014/main" val="3731119654"/>
                  </a:ext>
                </a:extLst>
              </a:tr>
              <a:tr h="325027">
                <a:tc>
                  <a:txBody>
                    <a:bodyPr/>
                    <a:lstStyle/>
                    <a:p>
                      <a:pPr algn="ctr" fontAlgn="b">
                        <a:buNone/>
                      </a:pPr>
                      <a:r>
                        <a:rPr lang="en-IE" sz="1000" b="0" i="0" u="none" strike="noStrike">
                          <a:effectLst/>
                          <a:latin typeface="Arial" panose="020B0604020202020204" pitchFamily="34" charset="0"/>
                        </a:rPr>
                        <a:t>5</a:t>
                      </a:r>
                    </a:p>
                  </a:txBody>
                  <a:tcPr marL="7620" marR="7620" marT="7620" marB="0" anchor="ctr">
                    <a:lnL w="12700" cap="flat" cmpd="sng" algn="ctr">
                      <a:solidFill>
                        <a:schemeClr val="tx1">
                          <a:lumMod val="85000"/>
                          <a:lumOff val="15000"/>
                        </a:schemeClr>
                      </a:solidFill>
                      <a:prstDash val="solid"/>
                      <a:round/>
                      <a:headEnd type="none" w="med" len="med"/>
                      <a:tailEnd type="none" w="med" len="med"/>
                    </a:lnL>
                    <a:lnB w="12700" cap="flat" cmpd="sng" algn="ctr">
                      <a:solidFill>
                        <a:schemeClr val="tx1">
                          <a:lumMod val="85000"/>
                          <a:lumOff val="15000"/>
                        </a:schemeClr>
                      </a:solidFill>
                      <a:prstDash val="solid"/>
                      <a:round/>
                      <a:headEnd type="none" w="med" len="med"/>
                      <a:tailEnd type="none" w="med" len="med"/>
                    </a:lnB>
                  </a:tcPr>
                </a:tc>
                <a:tc>
                  <a:txBody>
                    <a:bodyPr/>
                    <a:lstStyle/>
                    <a:p>
                      <a:pPr algn="ctr" fontAlgn="b">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-1</a:t>
                      </a:r>
                    </a:p>
                  </a:txBody>
                  <a:tcPr marL="7620" marR="7620" marT="7620" marB="0" anchor="ctr">
                    <a:lnR w="12700" cap="flat" cmpd="sng" algn="ctr">
                      <a:solidFill>
                        <a:schemeClr val="tx1">
                          <a:lumMod val="85000"/>
                          <a:lumOff val="15000"/>
                        </a:schemeClr>
                      </a:solidFill>
                      <a:prstDash val="solid"/>
                      <a:round/>
                      <a:headEnd type="none" w="med" len="med"/>
                      <a:tailEnd type="none" w="med" len="med"/>
                    </a:lnR>
                    <a:lnB w="12700" cap="flat" cmpd="sng" algn="ctr">
                      <a:solidFill>
                        <a:schemeClr val="tx1">
                          <a:lumMod val="85000"/>
                          <a:lumOff val="15000"/>
                        </a:schemeClr>
                      </a:solidFill>
                      <a:prstDash val="solid"/>
                      <a:round/>
                      <a:headEnd type="none" w="med" len="med"/>
                      <a:tailEnd type="none" w="med" len="med"/>
                    </a:lnB>
                  </a:tcPr>
                </a:tc>
                <a:tc>
                  <a:txBody>
                    <a:bodyPr/>
                    <a:lstStyle/>
                    <a:p>
                      <a:pPr algn="ctr" fontAlgn="b">
                        <a:buNone/>
                      </a:pPr>
                      <a:r>
                        <a:rPr lang="en-IE" sz="1000" b="0" i="0" u="none" strike="noStrike">
                          <a:effectLst/>
                          <a:latin typeface="Arial" panose="020B0604020202020204" pitchFamily="34" charset="0"/>
                        </a:rPr>
                        <a:t>16</a:t>
                      </a:r>
                    </a:p>
                  </a:txBody>
                  <a:tcPr marL="7620" marR="7620" marT="7620" marB="0" anchor="ctr">
                    <a:lnL w="12700" cap="flat" cmpd="sng" algn="ctr">
                      <a:solidFill>
                        <a:schemeClr val="tx1">
                          <a:lumMod val="85000"/>
                          <a:lumOff val="15000"/>
                        </a:schemeClr>
                      </a:solidFill>
                      <a:prstDash val="solid"/>
                      <a:round/>
                      <a:headEnd type="none" w="med" len="med"/>
                      <a:tailEnd type="none" w="med" len="med"/>
                    </a:lnL>
                    <a:lnB w="12700" cap="flat" cmpd="sng" algn="ctr">
                      <a:solidFill>
                        <a:schemeClr val="tx1">
                          <a:lumMod val="85000"/>
                          <a:lumOff val="15000"/>
                        </a:schemeClr>
                      </a:solidFill>
                      <a:prstDash val="solid"/>
                      <a:round/>
                      <a:headEnd type="none" w="med" len="med"/>
                      <a:tailEnd type="none" w="med" len="med"/>
                    </a:lnB>
                  </a:tcPr>
                </a:tc>
                <a:tc>
                  <a:txBody>
                    <a:bodyPr/>
                    <a:lstStyle/>
                    <a:p>
                      <a:pPr marL="0" algn="ctr" defTabSz="914400" rtl="0" eaLnBrk="1" fontAlgn="b" latinLnBrk="0" hangingPunct="1">
                        <a:buNone/>
                      </a:pPr>
                      <a:r>
                        <a:rPr lang="en-IE" sz="1100" b="1" u="none" strike="noStrike" kern="1200">
                          <a:solidFill>
                            <a:srgbClr val="000000"/>
                          </a:solidFill>
                          <a:effectLst/>
                          <a:latin typeface="Barlow" panose="00000500000000000000" pitchFamily="2" charset="0"/>
                          <a:ea typeface="+mn-ea"/>
                          <a:cs typeface="Arial" panose="020B0604020202020204" pitchFamily="34" charset="0"/>
                        </a:rPr>
                        <a:t>-2</a:t>
                      </a:r>
                    </a:p>
                  </a:txBody>
                  <a:tcPr marL="7620" marR="7620" marT="7620" marB="0" anchor="ctr">
                    <a:lnR w="12700" cap="flat" cmpd="sng" algn="ctr">
                      <a:solidFill>
                        <a:schemeClr val="tx1">
                          <a:lumMod val="85000"/>
                          <a:lumOff val="15000"/>
                        </a:schemeClr>
                      </a:solidFill>
                      <a:prstDash val="solid"/>
                      <a:round/>
                      <a:headEnd type="none" w="med" len="med"/>
                      <a:tailEnd type="none" w="med" len="med"/>
                    </a:lnR>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4243462749"/>
                  </a:ext>
                </a:extLst>
              </a:tr>
            </a:tbl>
          </a:graphicData>
        </a:graphic>
      </p:graphicFrame>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2970881" y="374366"/>
            <a:ext cx="8753543" cy="715669"/>
          </a:xfrm>
        </p:spPr>
        <p:txBody>
          <a:bodyPr lIns="91440" tIns="45720" rIns="91440" bIns="45720" anchor="t">
            <a:noAutofit/>
          </a:bodyPr>
          <a:lstStyle/>
          <a:p>
            <a:r>
              <a:rPr lang="en-IE">
                <a:solidFill>
                  <a:srgbClr val="00000C"/>
                </a:solidFill>
              </a:rPr>
              <a:t>Most important priorities for Irish Government support on overseas aid </a:t>
            </a:r>
          </a:p>
        </p:txBody>
      </p:sp>
      <p:sp>
        <p:nvSpPr>
          <p:cNvPr id="4" name="Text Placeholder 3">
            <a:extLst>
              <a:ext uri="{FF2B5EF4-FFF2-40B4-BE49-F238E27FC236}">
                <a16:creationId xmlns:a16="http://schemas.microsoft.com/office/drawing/2014/main" id="{D88AF538-2AD5-F206-CB0A-B8A7897A5D8F}"/>
              </a:ext>
            </a:extLst>
          </p:cNvPr>
          <p:cNvSpPr>
            <a:spLocks noGrp="1"/>
          </p:cNvSpPr>
          <p:nvPr>
            <p:ph type="body" sz="quarter" idx="17"/>
          </p:nvPr>
        </p:nvSpPr>
        <p:spPr>
          <a:xfrm>
            <a:off x="461357" y="5812136"/>
            <a:ext cx="9341700" cy="815282"/>
          </a:xfrm>
        </p:spPr>
        <p:txBody>
          <a:bodyPr/>
          <a:lstStyle/>
          <a:p>
            <a:pPr>
              <a:lnSpc>
                <a:spcPct val="100000"/>
              </a:lnSpc>
              <a:spcAft>
                <a:spcPts val="0"/>
              </a:spcAft>
            </a:pPr>
            <a:r>
              <a:rPr lang="en-US" sz="900">
                <a:latin typeface="Barlow" panose="00000500000000000000" pitchFamily="2" charset="0"/>
              </a:rPr>
              <a:t>Base: All Adults aged 18+ years- 2047 (Aug ‘25 2,002)</a:t>
            </a:r>
          </a:p>
          <a:p>
            <a:pPr>
              <a:lnSpc>
                <a:spcPct val="100000"/>
              </a:lnSpc>
              <a:spcAft>
                <a:spcPts val="0"/>
              </a:spcAft>
            </a:pPr>
            <a:r>
              <a:rPr lang="en-US" sz="900">
                <a:latin typeface="Barlow" panose="00000500000000000000" pitchFamily="2" charset="0"/>
              </a:rPr>
              <a:t>Q.58-72 The Irish government supports long term development, capacity building and provides humanitarian assistance in over eighty countries, on behalf of the Irish people. It provides financial and technical assistance to developing country governments (bilateral), international </a:t>
            </a:r>
            <a:r>
              <a:rPr lang="en-US" sz="900" err="1">
                <a:latin typeface="Barlow" panose="00000500000000000000" pitchFamily="2" charset="0"/>
              </a:rPr>
              <a:t>organisations</a:t>
            </a:r>
            <a:r>
              <a:rPr lang="en-US" sz="900">
                <a:latin typeface="Barlow" panose="00000500000000000000" pitchFamily="2" charset="0"/>
              </a:rPr>
              <a:t> such as the United Nations (multilateral) and to non-governmental </a:t>
            </a:r>
            <a:r>
              <a:rPr lang="en-US" sz="900" err="1">
                <a:latin typeface="Barlow" panose="00000500000000000000" pitchFamily="2" charset="0"/>
              </a:rPr>
              <a:t>organisations</a:t>
            </a:r>
            <a:r>
              <a:rPr lang="en-US" sz="900">
                <a:latin typeface="Barlow" panose="00000500000000000000" pitchFamily="2" charset="0"/>
              </a:rPr>
              <a:t> (civil society) to address challenges in different sectors. Which of the following do you think should be the first, second and third most important priorities for Irish Government support on overseas aid to developing countries? </a:t>
            </a:r>
            <a:endParaRPr lang="en-IE" sz="900">
              <a:latin typeface="Barlow" panose="00000500000000000000" pitchFamily="2" charset="0"/>
            </a:endParaRPr>
          </a:p>
          <a:p>
            <a:pPr>
              <a:lnSpc>
                <a:spcPct val="100000"/>
              </a:lnSpc>
              <a:spcAft>
                <a:spcPts val="0"/>
              </a:spcAft>
            </a:pPr>
            <a:endParaRPr lang="en-US" sz="900">
              <a:latin typeface="Barlow" panose="00000500000000000000" pitchFamily="2" charset="0"/>
            </a:endParaRPr>
          </a:p>
          <a:p>
            <a:pPr>
              <a:lnSpc>
                <a:spcPct val="100000"/>
              </a:lnSpc>
              <a:spcAft>
                <a:spcPts val="0"/>
              </a:spcAft>
            </a:pPr>
            <a:endParaRPr lang="en-IE" sz="900">
              <a:latin typeface="Barlow" panose="00000500000000000000" pitchFamily="2" charset="0"/>
            </a:endParaRPr>
          </a:p>
        </p:txBody>
      </p:sp>
      <p:sp>
        <p:nvSpPr>
          <p:cNvPr id="2" name="TextBox 1">
            <a:extLst>
              <a:ext uri="{FF2B5EF4-FFF2-40B4-BE49-F238E27FC236}">
                <a16:creationId xmlns:a16="http://schemas.microsoft.com/office/drawing/2014/main" id="{F2198136-5A9D-4CA7-B4DF-3632C8D67506}"/>
              </a:ext>
            </a:extLst>
          </p:cNvPr>
          <p:cNvSpPr txBox="1"/>
          <p:nvPr/>
        </p:nvSpPr>
        <p:spPr>
          <a:xfrm>
            <a:off x="6705857" y="1149682"/>
            <a:ext cx="1106393" cy="307777"/>
          </a:xfrm>
          <a:prstGeom prst="rect">
            <a:avLst/>
          </a:prstGeom>
          <a:noFill/>
        </p:spPr>
        <p:txBody>
          <a:bodyPr wrap="none" rtlCol="0">
            <a:spAutoFit/>
          </a:bodyPr>
          <a:lstStyle/>
          <a:p>
            <a:r>
              <a:rPr lang="en-IE" sz="1400" b="1"/>
              <a:t>March 2026</a:t>
            </a:r>
          </a:p>
        </p:txBody>
      </p:sp>
      <p:cxnSp>
        <p:nvCxnSpPr>
          <p:cNvPr id="16" name="Straight Connector 15">
            <a:extLst>
              <a:ext uri="{FF2B5EF4-FFF2-40B4-BE49-F238E27FC236}">
                <a16:creationId xmlns:a16="http://schemas.microsoft.com/office/drawing/2014/main" id="{99B91E2A-EA2F-8C31-A885-F0368151C8EF}"/>
              </a:ext>
            </a:extLst>
          </p:cNvPr>
          <p:cNvCxnSpPr/>
          <p:nvPr/>
        </p:nvCxnSpPr>
        <p:spPr>
          <a:xfrm>
            <a:off x="2168938" y="2452049"/>
            <a:ext cx="100230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D4B591-073F-7A07-22D6-99469331FAA0}"/>
              </a:ext>
            </a:extLst>
          </p:cNvPr>
          <p:cNvCxnSpPr/>
          <p:nvPr/>
        </p:nvCxnSpPr>
        <p:spPr>
          <a:xfrm>
            <a:off x="2163122" y="3444422"/>
            <a:ext cx="100230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3D0FB8A-9558-D2D7-DE9B-8CB9191B7D7E}"/>
              </a:ext>
            </a:extLst>
          </p:cNvPr>
          <p:cNvCxnSpPr/>
          <p:nvPr/>
        </p:nvCxnSpPr>
        <p:spPr>
          <a:xfrm>
            <a:off x="2168938" y="4378325"/>
            <a:ext cx="1002306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Placeholder 1">
            <a:extLst>
              <a:ext uri="{FF2B5EF4-FFF2-40B4-BE49-F238E27FC236}">
                <a16:creationId xmlns:a16="http://schemas.microsoft.com/office/drawing/2014/main" id="{BEF0B022-A33F-17AB-0030-61F53BF463B9}"/>
              </a:ext>
            </a:extLst>
          </p:cNvPr>
          <p:cNvSpPr/>
          <p:nvPr/>
        </p:nvSpPr>
        <p:spPr>
          <a:xfrm rot="5400000">
            <a:off x="-1277572" y="1420357"/>
            <a:ext cx="5525294" cy="2661392"/>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spcBef>
                <a:spcPts val="500"/>
              </a:spcBef>
              <a:spcAft>
                <a:spcPts val="500"/>
              </a:spcAft>
            </a:pPr>
            <a:endParaRPr lang="en-IE" sz="1600" b="1">
              <a:solidFill>
                <a:schemeClr val="bg1"/>
              </a:solidFill>
            </a:endParaRPr>
          </a:p>
          <a:p>
            <a:endParaRPr lang="en-IE" sz="1600">
              <a:solidFill>
                <a:schemeClr val="bg1"/>
              </a:solidFill>
            </a:endParaRPr>
          </a:p>
          <a:p>
            <a:endParaRPr lang="en-IE" sz="1600" b="1">
              <a:solidFill>
                <a:schemeClr val="bg1"/>
              </a:solidFill>
            </a:endParaRPr>
          </a:p>
          <a:p>
            <a:r>
              <a:rPr lang="en-IE" sz="1600" b="1">
                <a:solidFill>
                  <a:schemeClr val="bg1"/>
                </a:solidFill>
              </a:rPr>
              <a:t>Governance and agriculture remain as the main priorities for Irish government support on overseas aid, with strong first mentions also given to disaster relief. </a:t>
            </a:r>
          </a:p>
          <a:p>
            <a:endParaRPr lang="en-IE" sz="1600" b="1">
              <a:solidFill>
                <a:schemeClr val="bg1"/>
              </a:solidFill>
            </a:endParaRPr>
          </a:p>
          <a:p>
            <a:r>
              <a:rPr lang="en-IE" sz="1600" b="1">
                <a:solidFill>
                  <a:schemeClr val="bg1"/>
                </a:solidFill>
              </a:rPr>
              <a:t>There has been minimal change since 2025, with the exception of a slight increase in mentions for social protection systems. </a:t>
            </a:r>
          </a:p>
          <a:p>
            <a:endParaRPr lang="en-IE" sz="1600" b="1">
              <a:solidFill>
                <a:schemeClr val="bg1"/>
              </a:solidFill>
            </a:endParaRPr>
          </a:p>
        </p:txBody>
      </p:sp>
      <p:sp>
        <p:nvSpPr>
          <p:cNvPr id="13" name="Text Placeholder 2">
            <a:extLst>
              <a:ext uri="{FF2B5EF4-FFF2-40B4-BE49-F238E27FC236}">
                <a16:creationId xmlns:a16="http://schemas.microsoft.com/office/drawing/2014/main" id="{CBA92F3C-FDE5-2E66-5B85-6AB35AD19DB3}"/>
              </a:ext>
            </a:extLst>
          </p:cNvPr>
          <p:cNvSpPr txBox="1">
            <a:spLocks/>
          </p:cNvSpPr>
          <p:nvPr/>
        </p:nvSpPr>
        <p:spPr>
          <a:xfrm>
            <a:off x="2970882" y="785249"/>
            <a:ext cx="8576344" cy="325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00CC"/>
              </a:buClr>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rgbClr val="00000C"/>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00000C"/>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000C"/>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200">
              <a:solidFill>
                <a:srgbClr val="000033"/>
              </a:solidFill>
              <a:latin typeface="Barlow" panose="00000500000000000000" pitchFamily="2" charset="0"/>
            </a:endParaRPr>
          </a:p>
        </p:txBody>
      </p:sp>
      <p:sp>
        <p:nvSpPr>
          <p:cNvPr id="3" name="TextBox 2">
            <a:extLst>
              <a:ext uri="{FF2B5EF4-FFF2-40B4-BE49-F238E27FC236}">
                <a16:creationId xmlns:a16="http://schemas.microsoft.com/office/drawing/2014/main" id="{5C807D6E-2C4D-5BEA-9E39-1B2848021971}"/>
              </a:ext>
            </a:extLst>
          </p:cNvPr>
          <p:cNvSpPr txBox="1"/>
          <p:nvPr/>
        </p:nvSpPr>
        <p:spPr>
          <a:xfrm>
            <a:off x="9995434" y="5848307"/>
            <a:ext cx="2190750" cy="402418"/>
          </a:xfrm>
          <a:prstGeom prst="rect">
            <a:avLst/>
          </a:prstGeom>
          <a:noFill/>
        </p:spPr>
        <p:txBody>
          <a:bodyPr wrap="square" lIns="0" tIns="0" rIns="0" bIns="0" rtlCol="0">
            <a:spAutoFit/>
          </a:bodyPr>
          <a:lstStyle/>
          <a:p>
            <a:pPr algn="l">
              <a:lnSpc>
                <a:spcPct val="115000"/>
              </a:lnSpc>
              <a:spcBef>
                <a:spcPts val="400"/>
              </a:spcBef>
              <a:spcAft>
                <a:spcPts val="400"/>
              </a:spcAft>
            </a:pPr>
            <a:r>
              <a:rPr lang="en-US" sz="1200" i="1">
                <a:solidFill>
                  <a:schemeClr val="tx1"/>
                </a:solidFill>
              </a:rPr>
              <a:t>*Health, education, and water were removed from th</a:t>
            </a:r>
            <a:r>
              <a:rPr lang="en-US" sz="1200" i="1"/>
              <a:t>e 2025 list</a:t>
            </a:r>
            <a:endParaRPr lang="en-IE" sz="1200" i="1">
              <a:solidFill>
                <a:schemeClr val="tx1"/>
              </a:solidFill>
            </a:endParaRPr>
          </a:p>
        </p:txBody>
      </p:sp>
    </p:spTree>
    <p:extLst>
      <p:ext uri="{BB962C8B-B14F-4D97-AF65-F5344CB8AC3E}">
        <p14:creationId xmlns:p14="http://schemas.microsoft.com/office/powerpoint/2010/main" val="1408449588"/>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23494-BF58-1BED-CCA7-35FF849B1425}"/>
            </a:ext>
          </a:extLst>
        </p:cNvPr>
        <p:cNvGrpSpPr/>
        <p:nvPr/>
      </p:nvGrpSpPr>
      <p:grpSpPr>
        <a:xfrm>
          <a:off x="0" y="0"/>
          <a:ext cx="0" cy="0"/>
          <a:chOff x="0" y="0"/>
          <a:chExt cx="0" cy="0"/>
        </a:xfrm>
      </p:grpSpPr>
      <p:sp>
        <p:nvSpPr>
          <p:cNvPr id="12" name="Title 4">
            <a:extLst>
              <a:ext uri="{FF2B5EF4-FFF2-40B4-BE49-F238E27FC236}">
                <a16:creationId xmlns:a16="http://schemas.microsoft.com/office/drawing/2014/main" id="{1DB38CEC-C430-D041-FC6A-AAE2E4B3E9D8}"/>
              </a:ext>
            </a:extLst>
          </p:cNvPr>
          <p:cNvSpPr>
            <a:spLocks noGrp="1"/>
          </p:cNvSpPr>
          <p:nvPr>
            <p:ph type="title"/>
          </p:nvPr>
        </p:nvSpPr>
        <p:spPr>
          <a:xfrm>
            <a:off x="442913" y="1715760"/>
            <a:ext cx="10290543" cy="1610016"/>
          </a:xfrm>
        </p:spPr>
        <p:txBody>
          <a:bodyPr/>
          <a:lstStyle/>
          <a:p>
            <a:r>
              <a:rPr lang="en-IE"/>
              <a:t>Part B</a:t>
            </a:r>
            <a:br>
              <a:rPr lang="en-IE"/>
            </a:br>
            <a:r>
              <a:rPr lang="en-IE"/>
              <a:t>Climate change, food insecurity, and interconnectedness</a:t>
            </a:r>
            <a:endParaRPr lang="en-GB"/>
          </a:p>
        </p:txBody>
      </p:sp>
      <p:sp>
        <p:nvSpPr>
          <p:cNvPr id="3" name="Text Placeholder 2">
            <a:extLst>
              <a:ext uri="{FF2B5EF4-FFF2-40B4-BE49-F238E27FC236}">
                <a16:creationId xmlns:a16="http://schemas.microsoft.com/office/drawing/2014/main" id="{542B44DC-9EFF-80FB-2F97-F25B1623B7A2}"/>
              </a:ext>
            </a:extLst>
          </p:cNvPr>
          <p:cNvSpPr>
            <a:spLocks noGrp="1"/>
          </p:cNvSpPr>
          <p:nvPr>
            <p:ph type="body" sz="quarter" idx="10"/>
          </p:nvPr>
        </p:nvSpPr>
        <p:spPr>
          <a:xfrm>
            <a:off x="9148762" y="1032463"/>
            <a:ext cx="2600325" cy="1820863"/>
          </a:xfrm>
        </p:spPr>
        <p:txBody>
          <a:bodyPr/>
          <a:lstStyle/>
          <a:p>
            <a:endParaRPr lang="en-GB" noProof="0"/>
          </a:p>
          <a:p>
            <a:endParaRPr lang="en-GB"/>
          </a:p>
        </p:txBody>
      </p:sp>
      <p:sp>
        <p:nvSpPr>
          <p:cNvPr id="14" name="Freeform: Shape 13">
            <a:extLst>
              <a:ext uri="{FF2B5EF4-FFF2-40B4-BE49-F238E27FC236}">
                <a16:creationId xmlns:a16="http://schemas.microsoft.com/office/drawing/2014/main" id="{4C1A0E87-A760-B564-C91F-94EE6FDB0B3C}"/>
              </a:ext>
              <a:ext uri="{C183D7F6-B498-43B3-948B-1728B52AA6E4}">
                <adec:decorative xmlns:adec="http://schemas.microsoft.com/office/drawing/2017/decorative" val="1"/>
              </a:ext>
            </a:extLst>
          </p:cNvPr>
          <p:cNvSpPr/>
          <p:nvPr/>
        </p:nvSpPr>
        <p:spPr>
          <a:xfrm rot="8100000">
            <a:off x="8422385" y="5570679"/>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rgbClr val="2DB5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Barlow"/>
              <a:ea typeface="+mn-ea"/>
              <a:cs typeface="+mn-cs"/>
            </a:endParaRPr>
          </a:p>
        </p:txBody>
      </p:sp>
    </p:spTree>
    <p:extLst>
      <p:ext uri="{BB962C8B-B14F-4D97-AF65-F5344CB8AC3E}">
        <p14:creationId xmlns:p14="http://schemas.microsoft.com/office/powerpoint/2010/main" val="1903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3905-BEA4-AAFD-5A6D-AB189C4BBAE9}"/>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844322FA-0CCC-D1FA-B43D-B5C0BE3AD35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24582F47-347A-29F8-E859-78053417DB9C}"/>
              </a:ext>
            </a:extLst>
          </p:cNvPr>
          <p:cNvSpPr>
            <a:spLocks noGrp="1"/>
          </p:cNvSpPr>
          <p:nvPr>
            <p:ph type="title"/>
          </p:nvPr>
        </p:nvSpPr>
        <p:spPr>
          <a:xfrm>
            <a:off x="362282" y="134026"/>
            <a:ext cx="9704504" cy="715669"/>
          </a:xfrm>
        </p:spPr>
        <p:txBody>
          <a:bodyPr lIns="91440" tIns="45720" rIns="91440" bIns="45720" anchor="t">
            <a:noAutofit/>
          </a:bodyPr>
          <a:lstStyle/>
          <a:p>
            <a:r>
              <a:rPr lang="en-US"/>
              <a:t>Extent you personally experienced climate change in your everyday life</a:t>
            </a:r>
            <a:endParaRPr lang="en-IE"/>
          </a:p>
        </p:txBody>
      </p:sp>
      <p:sp>
        <p:nvSpPr>
          <p:cNvPr id="5" name="Content Placeholder 4">
            <a:extLst>
              <a:ext uri="{FF2B5EF4-FFF2-40B4-BE49-F238E27FC236}">
                <a16:creationId xmlns:a16="http://schemas.microsoft.com/office/drawing/2014/main" id="{3F201629-20D3-ACCC-382C-3E876861C4CE}"/>
              </a:ext>
            </a:extLst>
          </p:cNvPr>
          <p:cNvSpPr>
            <a:spLocks noGrp="1"/>
          </p:cNvSpPr>
          <p:nvPr>
            <p:ph type="body" sz="quarter" idx="17"/>
          </p:nvPr>
        </p:nvSpPr>
        <p:spPr>
          <a:xfrm>
            <a:off x="446539" y="6135136"/>
            <a:ext cx="10855254" cy="348813"/>
          </a:xfrm>
        </p:spPr>
        <p:txBody>
          <a:bodyPr>
            <a:noAutofit/>
          </a:bodyPr>
          <a:lstStyle/>
          <a:p>
            <a:pPr marL="357188" indent="-357188"/>
            <a:r>
              <a:rPr lang="en-US" sz="900">
                <a:latin typeface="Barlow" panose="00000500000000000000" pitchFamily="2" charset="0"/>
              </a:rPr>
              <a:t>Base: All Adults aged 18+ years- 2,047 Apr ‘26 </a:t>
            </a:r>
          </a:p>
          <a:p>
            <a:pPr marL="357188" indent="-357188"/>
            <a:r>
              <a:rPr lang="en-GB" sz="900">
                <a:latin typeface="Barlow" panose="00000500000000000000" pitchFamily="2" charset="0"/>
              </a:rPr>
              <a:t>QB7_1. To what extent, do you feel you have personally experienced the effects of climate change in your everyday life (e.g. flooding, drought, extreme weather, air quality decreases, land drainage, changes in seasons)?</a:t>
            </a:r>
            <a:endParaRPr lang="en-US" sz="900">
              <a:latin typeface="Barlow" panose="00000500000000000000" pitchFamily="2" charset="0"/>
            </a:endParaRPr>
          </a:p>
        </p:txBody>
      </p:sp>
      <p:graphicFrame>
        <p:nvGraphicFramePr>
          <p:cNvPr id="2" name="Chart 1">
            <a:extLst>
              <a:ext uri="{FF2B5EF4-FFF2-40B4-BE49-F238E27FC236}">
                <a16:creationId xmlns:a16="http://schemas.microsoft.com/office/drawing/2014/main" id="{D1E79E62-D2F9-8C70-8AF6-0EB67A051C66}"/>
              </a:ext>
            </a:extLst>
          </p:cNvPr>
          <p:cNvGraphicFramePr/>
          <p:nvPr>
            <p:extLst>
              <p:ext uri="{D42A27DB-BD31-4B8C-83A1-F6EECF244321}">
                <p14:modId xmlns:p14="http://schemas.microsoft.com/office/powerpoint/2010/main" val="943274113"/>
              </p:ext>
            </p:extLst>
          </p:nvPr>
        </p:nvGraphicFramePr>
        <p:xfrm>
          <a:off x="2726498" y="2104646"/>
          <a:ext cx="8029052" cy="2980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F951FAD2-38D0-9005-7065-166C62EB035A}"/>
              </a:ext>
            </a:extLst>
          </p:cNvPr>
          <p:cNvGraphicFramePr>
            <a:graphicFrameLocks noGrp="1"/>
          </p:cNvGraphicFramePr>
          <p:nvPr>
            <p:extLst>
              <p:ext uri="{D42A27DB-BD31-4B8C-83A1-F6EECF244321}">
                <p14:modId xmlns:p14="http://schemas.microsoft.com/office/powerpoint/2010/main" val="1154279471"/>
              </p:ext>
            </p:extLst>
          </p:nvPr>
        </p:nvGraphicFramePr>
        <p:xfrm>
          <a:off x="593922" y="2184360"/>
          <a:ext cx="2132575" cy="2749613"/>
        </p:xfrm>
        <a:graphic>
          <a:graphicData uri="http://schemas.openxmlformats.org/drawingml/2006/table">
            <a:tbl>
              <a:tblPr>
                <a:tableStyleId>{5C22544A-7EE6-4342-B048-85BDC9FD1C3A}</a:tableStyleId>
              </a:tblPr>
              <a:tblGrid>
                <a:gridCol w="2132575">
                  <a:extLst>
                    <a:ext uri="{9D8B030D-6E8A-4147-A177-3AD203B41FA5}">
                      <a16:colId xmlns:a16="http://schemas.microsoft.com/office/drawing/2014/main" val="2192328915"/>
                    </a:ext>
                  </a:extLst>
                </a:gridCol>
              </a:tblGrid>
              <a:tr h="337459">
                <a:tc>
                  <a:txBody>
                    <a:bodyPr/>
                    <a:lstStyle/>
                    <a:p>
                      <a:pPr algn="r" fontAlgn="t">
                        <a:buNone/>
                      </a:pPr>
                      <a:r>
                        <a:rPr lang="en-IE" sz="1100" b="0" i="0" u="none" strike="noStrike" kern="1200">
                          <a:solidFill>
                            <a:srgbClr val="000000"/>
                          </a:solidFill>
                          <a:effectLst/>
                          <a:latin typeface="Barlow" panose="00000500000000000000" pitchFamily="2" charset="0"/>
                          <a:ea typeface="+mn-ea"/>
                          <a:cs typeface="+mn-cs"/>
                        </a:rPr>
                        <a:t>A great deal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1270535">
                <a:tc>
                  <a:txBody>
                    <a:bodyPr/>
                    <a:lstStyle/>
                    <a:p>
                      <a:pPr algn="r" fontAlgn="t">
                        <a:buNone/>
                      </a:pPr>
                      <a:r>
                        <a:rPr lang="en-IE" sz="1100" b="0" i="0" u="none" strike="noStrike" kern="1200">
                          <a:solidFill>
                            <a:srgbClr val="000000"/>
                          </a:solidFill>
                          <a:effectLst/>
                          <a:latin typeface="Barlow" panose="00000500000000000000" pitchFamily="2" charset="0"/>
                          <a:ea typeface="+mn-ea"/>
                          <a:cs typeface="+mn-cs"/>
                        </a:rPr>
                        <a:t>Somewhat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885524">
                <a:tc>
                  <a:txBody>
                    <a:bodyPr/>
                    <a:lstStyle/>
                    <a:p>
                      <a:pPr algn="r" fontAlgn="t">
                        <a:buNone/>
                      </a:pPr>
                      <a:r>
                        <a:rPr lang="en-IE" sz="1100" b="0" i="0" u="none" strike="noStrike" kern="1200">
                          <a:solidFill>
                            <a:srgbClr val="000000"/>
                          </a:solidFill>
                          <a:effectLst/>
                          <a:latin typeface="Barlow" panose="00000500000000000000" pitchFamily="2" charset="0"/>
                          <a:ea typeface="+mn-ea"/>
                          <a:cs typeface="+mn-cs"/>
                        </a:rPr>
                        <a:t>Not very much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256095">
                <a:tc>
                  <a:txBody>
                    <a:bodyPr/>
                    <a:lstStyle/>
                    <a:p>
                      <a:pPr algn="r" fontAlgn="t">
                        <a:buNone/>
                      </a:pPr>
                      <a:r>
                        <a:rPr lang="en-IE" sz="1100" b="0" i="0" u="none" strike="noStrike" kern="1200">
                          <a:solidFill>
                            <a:srgbClr val="000000"/>
                          </a:solidFill>
                          <a:effectLst/>
                          <a:latin typeface="Barlow" panose="00000500000000000000" pitchFamily="2" charset="0"/>
                          <a:ea typeface="+mn-ea"/>
                          <a:cs typeface="+mn-cs"/>
                        </a:rPr>
                        <a:t>Not at all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pSp>
        <p:nvGrpSpPr>
          <p:cNvPr id="22" name="Group 21">
            <a:extLst>
              <a:ext uri="{FF2B5EF4-FFF2-40B4-BE49-F238E27FC236}">
                <a16:creationId xmlns:a16="http://schemas.microsoft.com/office/drawing/2014/main" id="{C2C061C3-5B2A-B032-324B-FE63E6C62635}"/>
              </a:ext>
            </a:extLst>
          </p:cNvPr>
          <p:cNvGrpSpPr/>
          <p:nvPr/>
        </p:nvGrpSpPr>
        <p:grpSpPr>
          <a:xfrm>
            <a:off x="9897572" y="49328"/>
            <a:ext cx="2359232" cy="449281"/>
            <a:chOff x="9641528" y="676064"/>
            <a:chExt cx="2436173" cy="586011"/>
          </a:xfrm>
        </p:grpSpPr>
        <p:sp>
          <p:nvSpPr>
            <p:cNvPr id="23" name="Rectangle 22">
              <a:extLst>
                <a:ext uri="{FF2B5EF4-FFF2-40B4-BE49-F238E27FC236}">
                  <a16:creationId xmlns:a16="http://schemas.microsoft.com/office/drawing/2014/main" id="{88266B1D-ADEB-C80E-F228-034AC1C2A1AC}"/>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08BD3CB2-57C0-0865-2FDF-B848C4614BF2}"/>
                </a:ext>
              </a:extLst>
            </p:cNvPr>
            <p:cNvSpPr txBox="1"/>
            <p:nvPr/>
          </p:nvSpPr>
          <p:spPr>
            <a:xfrm>
              <a:off x="10044711" y="676064"/>
              <a:ext cx="2032990" cy="341226"/>
            </a:xfrm>
            <a:prstGeom prst="rect">
              <a:avLst/>
            </a:prstGeom>
            <a:noFill/>
          </p:spPr>
          <p:txBody>
            <a:bodyPr wrap="square" rtlCol="0">
              <a:spAutoFit/>
            </a:bodyPr>
            <a:lstStyle/>
            <a:p>
              <a:r>
                <a:rPr lang="en-IE" sz="1050">
                  <a:solidFill>
                    <a:schemeClr val="tx1">
                      <a:lumMod val="65000"/>
                      <a:lumOff val="35000"/>
                    </a:schemeClr>
                  </a:solidFill>
                </a:rPr>
                <a:t>Statistically higher than total</a:t>
              </a:r>
            </a:p>
          </p:txBody>
        </p:sp>
        <p:sp>
          <p:nvSpPr>
            <p:cNvPr id="25" name="Rectangle 24">
              <a:extLst>
                <a:ext uri="{FF2B5EF4-FFF2-40B4-BE49-F238E27FC236}">
                  <a16:creationId xmlns:a16="http://schemas.microsoft.com/office/drawing/2014/main" id="{61BE6768-D00B-F3C9-1838-C0A7224460A6}"/>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B0DAF279-9C36-E0FB-6C96-69CE720B137A}"/>
                </a:ext>
              </a:extLst>
            </p:cNvPr>
            <p:cNvSpPr txBox="1"/>
            <p:nvPr/>
          </p:nvSpPr>
          <p:spPr>
            <a:xfrm>
              <a:off x="10026209" y="920849"/>
              <a:ext cx="2032991" cy="341226"/>
            </a:xfrm>
            <a:prstGeom prst="rect">
              <a:avLst/>
            </a:prstGeom>
            <a:noFill/>
          </p:spPr>
          <p:txBody>
            <a:bodyPr wrap="square" rtlCol="0">
              <a:spAutoFit/>
            </a:bodyPr>
            <a:lstStyle/>
            <a:p>
              <a:r>
                <a:rPr lang="en-IE" sz="1050">
                  <a:solidFill>
                    <a:schemeClr val="tx1">
                      <a:lumMod val="65000"/>
                      <a:lumOff val="35000"/>
                    </a:schemeClr>
                  </a:solidFill>
                </a:rPr>
                <a:t>Statistically lower than total</a:t>
              </a:r>
            </a:p>
          </p:txBody>
        </p:sp>
      </p:grpSp>
      <p:sp>
        <p:nvSpPr>
          <p:cNvPr id="3" name="Oval 2">
            <a:extLst>
              <a:ext uri="{FF2B5EF4-FFF2-40B4-BE49-F238E27FC236}">
                <a16:creationId xmlns:a16="http://schemas.microsoft.com/office/drawing/2014/main" id="{E2403852-5430-6E98-B77F-6025B61ECFE4}"/>
              </a:ext>
            </a:extLst>
          </p:cNvPr>
          <p:cNvSpPr/>
          <p:nvPr/>
        </p:nvSpPr>
        <p:spPr>
          <a:xfrm rot="719036">
            <a:off x="4859352" y="3114122"/>
            <a:ext cx="1739087" cy="413522"/>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0" name="Oval 9">
            <a:extLst>
              <a:ext uri="{FF2B5EF4-FFF2-40B4-BE49-F238E27FC236}">
                <a16:creationId xmlns:a16="http://schemas.microsoft.com/office/drawing/2014/main" id="{93552A01-710F-7591-193D-98F9E614121F}"/>
              </a:ext>
            </a:extLst>
          </p:cNvPr>
          <p:cNvSpPr/>
          <p:nvPr/>
        </p:nvSpPr>
        <p:spPr>
          <a:xfrm>
            <a:off x="6918893" y="2150798"/>
            <a:ext cx="647382" cy="940466"/>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3" name="Text Placeholder 3">
            <a:extLst>
              <a:ext uri="{FF2B5EF4-FFF2-40B4-BE49-F238E27FC236}">
                <a16:creationId xmlns:a16="http://schemas.microsoft.com/office/drawing/2014/main" id="{025B59C2-F1F8-C301-EEC4-E1F3E55BFE14}"/>
              </a:ext>
            </a:extLst>
          </p:cNvPr>
          <p:cNvSpPr>
            <a:spLocks noGrp="1"/>
          </p:cNvSpPr>
          <p:nvPr>
            <p:ph type="body" sz="quarter" idx="15"/>
          </p:nvPr>
        </p:nvSpPr>
        <p:spPr>
          <a:xfrm>
            <a:off x="457200" y="845457"/>
            <a:ext cx="11311998" cy="536998"/>
          </a:xfrm>
        </p:spPr>
        <p:txBody>
          <a:bodyPr>
            <a:normAutofit/>
          </a:bodyPr>
          <a:lstStyle/>
          <a:p>
            <a:r>
              <a:rPr lang="en-IE" sz="1400" b="1"/>
              <a:t>There is strong recognition of climate change with 3 in 5 citing tangible personal experience. This is higher among Community Champions and Global </a:t>
            </a:r>
            <a:r>
              <a:rPr lang="en-IE" sz="1400"/>
              <a:t>C</a:t>
            </a:r>
            <a:r>
              <a:rPr lang="en-IE" sz="1400" b="1"/>
              <a:t>itizens, while Disengaged and Pragmatists cite lower </a:t>
            </a:r>
            <a:r>
              <a:rPr lang="en-IE" sz="1400"/>
              <a:t>perceived </a:t>
            </a:r>
            <a:r>
              <a:rPr lang="en-IE" sz="1400" b="1"/>
              <a:t>personal experience overall. </a:t>
            </a:r>
            <a:endParaRPr lang="en-IE" sz="1400"/>
          </a:p>
        </p:txBody>
      </p:sp>
      <p:sp>
        <p:nvSpPr>
          <p:cNvPr id="6" name="Oval 5">
            <a:extLst>
              <a:ext uri="{FF2B5EF4-FFF2-40B4-BE49-F238E27FC236}">
                <a16:creationId xmlns:a16="http://schemas.microsoft.com/office/drawing/2014/main" id="{7FBA9D4F-CBF5-C9B6-7B27-D738492FBE0C}"/>
              </a:ext>
            </a:extLst>
          </p:cNvPr>
          <p:cNvSpPr/>
          <p:nvPr/>
        </p:nvSpPr>
        <p:spPr>
          <a:xfrm>
            <a:off x="8849661" y="2184360"/>
            <a:ext cx="751438" cy="1549250"/>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8" name="Oval 7">
            <a:extLst>
              <a:ext uri="{FF2B5EF4-FFF2-40B4-BE49-F238E27FC236}">
                <a16:creationId xmlns:a16="http://schemas.microsoft.com/office/drawing/2014/main" id="{C165752D-12C5-DC37-08F9-5B321ADCAF00}"/>
              </a:ext>
            </a:extLst>
          </p:cNvPr>
          <p:cNvSpPr/>
          <p:nvPr/>
        </p:nvSpPr>
        <p:spPr>
          <a:xfrm>
            <a:off x="9897572" y="2869782"/>
            <a:ext cx="751438" cy="35410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4" name="Oval 13">
            <a:extLst>
              <a:ext uri="{FF2B5EF4-FFF2-40B4-BE49-F238E27FC236}">
                <a16:creationId xmlns:a16="http://schemas.microsoft.com/office/drawing/2014/main" id="{D75A6AEF-6D8B-986C-C9A7-80AF97037690}"/>
              </a:ext>
            </a:extLst>
          </p:cNvPr>
          <p:cNvSpPr/>
          <p:nvPr/>
        </p:nvSpPr>
        <p:spPr>
          <a:xfrm>
            <a:off x="6814836" y="4406068"/>
            <a:ext cx="751438" cy="35410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6" name="Oval 15">
            <a:extLst>
              <a:ext uri="{FF2B5EF4-FFF2-40B4-BE49-F238E27FC236}">
                <a16:creationId xmlns:a16="http://schemas.microsoft.com/office/drawing/2014/main" id="{459FEEB0-A70E-49BB-49EA-AF443DFF1B00}"/>
              </a:ext>
            </a:extLst>
          </p:cNvPr>
          <p:cNvSpPr/>
          <p:nvPr/>
        </p:nvSpPr>
        <p:spPr>
          <a:xfrm>
            <a:off x="5856038" y="4421146"/>
            <a:ext cx="751438" cy="354101"/>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18" name="Table 17">
            <a:extLst>
              <a:ext uri="{FF2B5EF4-FFF2-40B4-BE49-F238E27FC236}">
                <a16:creationId xmlns:a16="http://schemas.microsoft.com/office/drawing/2014/main" id="{7908264C-13C7-8295-3C2C-A21B506D3D7F}"/>
              </a:ext>
            </a:extLst>
          </p:cNvPr>
          <p:cNvGraphicFramePr>
            <a:graphicFrameLocks noGrp="1"/>
          </p:cNvGraphicFramePr>
          <p:nvPr>
            <p:extLst>
              <p:ext uri="{D42A27DB-BD31-4B8C-83A1-F6EECF244321}">
                <p14:modId xmlns:p14="http://schemas.microsoft.com/office/powerpoint/2010/main" val="900722974"/>
              </p:ext>
            </p:extLst>
          </p:nvPr>
        </p:nvGraphicFramePr>
        <p:xfrm>
          <a:off x="2647648" y="1392964"/>
          <a:ext cx="8107904" cy="687707"/>
        </p:xfrm>
        <a:graphic>
          <a:graphicData uri="http://schemas.openxmlformats.org/drawingml/2006/table">
            <a:tbl>
              <a:tblPr>
                <a:tableStyleId>{5C22544A-7EE6-4342-B048-85BDC9FD1C3A}</a:tableStyleId>
              </a:tblPr>
              <a:tblGrid>
                <a:gridCol w="1013488">
                  <a:extLst>
                    <a:ext uri="{9D8B030D-6E8A-4147-A177-3AD203B41FA5}">
                      <a16:colId xmlns:a16="http://schemas.microsoft.com/office/drawing/2014/main" val="4283481718"/>
                    </a:ext>
                  </a:extLst>
                </a:gridCol>
                <a:gridCol w="1013488">
                  <a:extLst>
                    <a:ext uri="{9D8B030D-6E8A-4147-A177-3AD203B41FA5}">
                      <a16:colId xmlns:a16="http://schemas.microsoft.com/office/drawing/2014/main" val="168885536"/>
                    </a:ext>
                  </a:extLst>
                </a:gridCol>
                <a:gridCol w="1013488">
                  <a:extLst>
                    <a:ext uri="{9D8B030D-6E8A-4147-A177-3AD203B41FA5}">
                      <a16:colId xmlns:a16="http://schemas.microsoft.com/office/drawing/2014/main" val="746003772"/>
                    </a:ext>
                  </a:extLst>
                </a:gridCol>
                <a:gridCol w="1013488">
                  <a:extLst>
                    <a:ext uri="{9D8B030D-6E8A-4147-A177-3AD203B41FA5}">
                      <a16:colId xmlns:a16="http://schemas.microsoft.com/office/drawing/2014/main" val="1779795731"/>
                    </a:ext>
                  </a:extLst>
                </a:gridCol>
                <a:gridCol w="1013488">
                  <a:extLst>
                    <a:ext uri="{9D8B030D-6E8A-4147-A177-3AD203B41FA5}">
                      <a16:colId xmlns:a16="http://schemas.microsoft.com/office/drawing/2014/main" val="2225951611"/>
                    </a:ext>
                  </a:extLst>
                </a:gridCol>
                <a:gridCol w="1013488">
                  <a:extLst>
                    <a:ext uri="{9D8B030D-6E8A-4147-A177-3AD203B41FA5}">
                      <a16:colId xmlns:a16="http://schemas.microsoft.com/office/drawing/2014/main" val="1338766595"/>
                    </a:ext>
                  </a:extLst>
                </a:gridCol>
                <a:gridCol w="1013488">
                  <a:extLst>
                    <a:ext uri="{9D8B030D-6E8A-4147-A177-3AD203B41FA5}">
                      <a16:colId xmlns:a16="http://schemas.microsoft.com/office/drawing/2014/main" val="4065578727"/>
                    </a:ext>
                  </a:extLst>
                </a:gridCol>
                <a:gridCol w="1013488">
                  <a:extLst>
                    <a:ext uri="{9D8B030D-6E8A-4147-A177-3AD203B41FA5}">
                      <a16:colId xmlns:a16="http://schemas.microsoft.com/office/drawing/2014/main" val="2398399031"/>
                    </a:ext>
                  </a:extLst>
                </a:gridCol>
              </a:tblGrid>
              <a:tr h="120715">
                <a:tc>
                  <a:txBody>
                    <a:bodyPr/>
                    <a:lstStyle/>
                    <a:p>
                      <a:pPr algn="ctr"/>
                      <a:endParaRPr lang="en-IE" sz="1100" b="1"/>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a:txBody>
                    <a:bodyPr/>
                    <a:lstStyle/>
                    <a:p>
                      <a:pPr algn="ctr" rtl="0" fontAlgn="t"/>
                      <a:r>
                        <a:rPr lang="en-GB" sz="1100" b="1" i="0" u="none" strike="noStrike">
                          <a:solidFill>
                            <a:srgbClr val="000000"/>
                          </a:solidFill>
                          <a:effectLst/>
                          <a:latin typeface="+mn-lt"/>
                        </a:rPr>
                        <a:t>Segments</a:t>
                      </a:r>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2809692"/>
                  </a:ext>
                </a:extLst>
              </a:tr>
              <a:tr h="203203">
                <a:tc>
                  <a:txBody>
                    <a:bodyPr/>
                    <a:lstStyle/>
                    <a:p>
                      <a:pPr algn="ctr"/>
                      <a:r>
                        <a:rPr lang="en-IE" sz="1100" b="1"/>
                        <a:t>Total</a:t>
                      </a:r>
                    </a:p>
                    <a:p>
                      <a:pPr algn="ctr"/>
                      <a:r>
                        <a:rPr lang="en-IE" sz="1100" b="1"/>
                        <a:t>April ‘26</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Multilateralists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Community Champions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Disengaged</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Empathisers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Global Citizens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Pragmatists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783692"/>
                  </a:ext>
                </a:extLst>
              </a:tr>
              <a:tr h="135741">
                <a:tc>
                  <a:txBody>
                    <a:bodyPr/>
                    <a:lstStyle/>
                    <a:p>
                      <a:pPr algn="ctr" fontAlgn="t">
                        <a:buNone/>
                      </a:pPr>
                      <a:r>
                        <a:rPr lang="en-IE" sz="1050" b="1" i="1" u="none" strike="noStrike">
                          <a:solidFill>
                            <a:srgbClr val="000000"/>
                          </a:solidFill>
                          <a:effectLst/>
                          <a:latin typeface="Barlow" panose="00000500000000000000" pitchFamily="2" charset="0"/>
                        </a:rPr>
                        <a:t>2,047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396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169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552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254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3188476"/>
                  </a:ext>
                </a:extLst>
              </a:tr>
            </a:tbl>
          </a:graphicData>
        </a:graphic>
      </p:graphicFrame>
    </p:spTree>
    <p:extLst>
      <p:ext uri="{BB962C8B-B14F-4D97-AF65-F5344CB8AC3E}">
        <p14:creationId xmlns:p14="http://schemas.microsoft.com/office/powerpoint/2010/main" val="3410595259"/>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BE197-E4FB-036C-C84D-A7E2518828A7}"/>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866F15C-6EDF-3B44-192F-0D89A0208BA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DB873FC-420C-EED9-D670-F6A3E0AA8ED6}"/>
              </a:ext>
            </a:extLst>
          </p:cNvPr>
          <p:cNvSpPr>
            <a:spLocks noGrp="1"/>
          </p:cNvSpPr>
          <p:nvPr>
            <p:ph type="title"/>
          </p:nvPr>
        </p:nvSpPr>
        <p:spPr>
          <a:xfrm>
            <a:off x="438993" y="115057"/>
            <a:ext cx="11285432" cy="504857"/>
          </a:xfrm>
        </p:spPr>
        <p:txBody>
          <a:bodyPr lIns="0" tIns="45720" rIns="91440" bIns="45720" anchor="t">
            <a:normAutofit/>
          </a:bodyPr>
          <a:lstStyle/>
          <a:p>
            <a:r>
              <a:rPr lang="en-IE" sz="2700"/>
              <a:t>The impact of climate change on various groups</a:t>
            </a:r>
            <a:endParaRPr lang="en-IE"/>
          </a:p>
        </p:txBody>
      </p:sp>
      <p:sp>
        <p:nvSpPr>
          <p:cNvPr id="3" name="Text Placeholder 2">
            <a:extLst>
              <a:ext uri="{FF2B5EF4-FFF2-40B4-BE49-F238E27FC236}">
                <a16:creationId xmlns:a16="http://schemas.microsoft.com/office/drawing/2014/main" id="{E5EDD489-1097-86B6-A3AE-BDFA9AD35EFC}"/>
              </a:ext>
            </a:extLst>
          </p:cNvPr>
          <p:cNvSpPr>
            <a:spLocks noGrp="1"/>
          </p:cNvSpPr>
          <p:nvPr>
            <p:ph type="body" sz="quarter" idx="15"/>
          </p:nvPr>
        </p:nvSpPr>
        <p:spPr>
          <a:xfrm>
            <a:off x="467575" y="567497"/>
            <a:ext cx="11361907" cy="646330"/>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There is a distance to the impact of climate change, with impact most </a:t>
            </a:r>
            <a:r>
              <a:rPr lang="en-US" sz="1400">
                <a:latin typeface="Barlow" panose="00000500000000000000" pitchFamily="2" charset="0"/>
                <a:cs typeface="Arial" panose="020B0604020202020204" pitchFamily="34" charset="0"/>
              </a:rPr>
              <a:t>linked to </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future generations and people in other countries, while personal impact is relatively modest, with 17% stating climate change will impact them a great deal. There is recognition of some impact across all listed groups, but it is more likely to be moderate or minor when considering more personal connections.  </a:t>
            </a:r>
            <a:endParaRPr kumimoji="0" lang="en-US" sz="12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1E93A2E4-8151-62AE-FE72-093E6B375E0C}"/>
              </a:ext>
            </a:extLst>
          </p:cNvPr>
          <p:cNvSpPr>
            <a:spLocks noGrp="1"/>
          </p:cNvSpPr>
          <p:nvPr>
            <p:ph type="body" sz="quarter" idx="17"/>
          </p:nvPr>
        </p:nvSpPr>
        <p:spPr>
          <a:xfrm>
            <a:off x="457200" y="6133267"/>
            <a:ext cx="9341700" cy="333425"/>
          </a:xfrm>
        </p:spPr>
        <p:txBody>
          <a:bodyPr>
            <a:noAutofit/>
          </a:bodyPr>
          <a:lstStyle/>
          <a:p>
            <a:r>
              <a:rPr lang="en-US" sz="900">
                <a:latin typeface="Barlow" panose="00000500000000000000" pitchFamily="2" charset="0"/>
              </a:rPr>
              <a:t>Base: All Adults aged 18+ years- 2,047 Apr ’26</a:t>
            </a:r>
          </a:p>
          <a:p>
            <a:r>
              <a:rPr lang="en-US" sz="900">
                <a:latin typeface="Barlow" panose="00000500000000000000" pitchFamily="2" charset="0"/>
              </a:rPr>
              <a:t>Q</a:t>
            </a:r>
            <a:r>
              <a:rPr lang="en-GB" sz="900">
                <a:latin typeface="Barlow" panose="00000500000000000000" pitchFamily="2" charset="0"/>
              </a:rPr>
              <a:t> QB7_2. How much do you think climate change will impact    …</a:t>
            </a:r>
            <a:endParaRPr lang="en-IE" sz="900">
              <a:latin typeface="Barlow" panose="00000500000000000000" pitchFamily="2" charset="0"/>
            </a:endParaRPr>
          </a:p>
        </p:txBody>
      </p:sp>
      <p:graphicFrame>
        <p:nvGraphicFramePr>
          <p:cNvPr id="14" name="Chart 13">
            <a:extLst>
              <a:ext uri="{FF2B5EF4-FFF2-40B4-BE49-F238E27FC236}">
                <a16:creationId xmlns:a16="http://schemas.microsoft.com/office/drawing/2014/main" id="{9EF264D2-2D88-D2E9-7288-07D26F5FA14C}"/>
              </a:ext>
            </a:extLst>
          </p:cNvPr>
          <p:cNvGraphicFramePr/>
          <p:nvPr>
            <p:extLst>
              <p:ext uri="{D42A27DB-BD31-4B8C-83A1-F6EECF244321}">
                <p14:modId xmlns:p14="http://schemas.microsoft.com/office/powerpoint/2010/main" val="3999022369"/>
              </p:ext>
            </p:extLst>
          </p:nvPr>
        </p:nvGraphicFramePr>
        <p:xfrm>
          <a:off x="1922081" y="1954613"/>
          <a:ext cx="8929864" cy="34430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238EA6AE-CAB3-1329-99DD-982A5D64D754}"/>
              </a:ext>
            </a:extLst>
          </p:cNvPr>
          <p:cNvGraphicFramePr>
            <a:graphicFrameLocks noGrp="1"/>
          </p:cNvGraphicFramePr>
          <p:nvPr>
            <p:extLst>
              <p:ext uri="{D42A27DB-BD31-4B8C-83A1-F6EECF244321}">
                <p14:modId xmlns:p14="http://schemas.microsoft.com/office/powerpoint/2010/main" val="3864619862"/>
              </p:ext>
            </p:extLst>
          </p:nvPr>
        </p:nvGraphicFramePr>
        <p:xfrm>
          <a:off x="2218085" y="1161410"/>
          <a:ext cx="8450980" cy="646330"/>
        </p:xfrm>
        <a:graphic>
          <a:graphicData uri="http://schemas.openxmlformats.org/drawingml/2006/table">
            <a:tbl>
              <a:tblPr>
                <a:tableStyleId>{5C22544A-7EE6-4342-B048-85BDC9FD1C3A}</a:tableStyleId>
              </a:tblPr>
              <a:tblGrid>
                <a:gridCol w="1449243">
                  <a:extLst>
                    <a:ext uri="{9D8B030D-6E8A-4147-A177-3AD203B41FA5}">
                      <a16:colId xmlns:a16="http://schemas.microsoft.com/office/drawing/2014/main" val="3960892181"/>
                    </a:ext>
                  </a:extLst>
                </a:gridCol>
                <a:gridCol w="1847948">
                  <a:extLst>
                    <a:ext uri="{9D8B030D-6E8A-4147-A177-3AD203B41FA5}">
                      <a16:colId xmlns:a16="http://schemas.microsoft.com/office/drawing/2014/main" val="2096878900"/>
                    </a:ext>
                  </a:extLst>
                </a:gridCol>
                <a:gridCol w="1713297">
                  <a:extLst>
                    <a:ext uri="{9D8B030D-6E8A-4147-A177-3AD203B41FA5}">
                      <a16:colId xmlns:a16="http://schemas.microsoft.com/office/drawing/2014/main" val="2303756203"/>
                    </a:ext>
                  </a:extLst>
                </a:gridCol>
                <a:gridCol w="1706957">
                  <a:extLst>
                    <a:ext uri="{9D8B030D-6E8A-4147-A177-3AD203B41FA5}">
                      <a16:colId xmlns:a16="http://schemas.microsoft.com/office/drawing/2014/main" val="2005653847"/>
                    </a:ext>
                  </a:extLst>
                </a:gridCol>
                <a:gridCol w="1733535">
                  <a:extLst>
                    <a:ext uri="{9D8B030D-6E8A-4147-A177-3AD203B41FA5}">
                      <a16:colId xmlns:a16="http://schemas.microsoft.com/office/drawing/2014/main" val="8976950"/>
                    </a:ext>
                  </a:extLst>
                </a:gridCol>
              </a:tblGrid>
              <a:tr h="646330">
                <a:tc>
                  <a:txBody>
                    <a:bodyPr/>
                    <a:lstStyle/>
                    <a:p>
                      <a:pPr algn="ctr" fontAlgn="t">
                        <a:buNone/>
                      </a:pPr>
                      <a:r>
                        <a:rPr lang="en-IE" sz="1200" b="1" u="none" strike="noStrike" kern="1200">
                          <a:solidFill>
                            <a:schemeClr val="dk1"/>
                          </a:solidFill>
                          <a:effectLst/>
                          <a:latin typeface="+mn-lt"/>
                          <a:ea typeface="+mn-ea"/>
                          <a:cs typeface="+mn-cs"/>
                        </a:rPr>
                        <a:t>Future </a:t>
                      </a:r>
                    </a:p>
                    <a:p>
                      <a:pPr algn="ctr" fontAlgn="t">
                        <a:buNone/>
                      </a:pPr>
                      <a:r>
                        <a:rPr lang="en-IE" sz="1200" b="1" u="none" strike="noStrike" kern="1200">
                          <a:solidFill>
                            <a:schemeClr val="dk1"/>
                          </a:solidFill>
                          <a:effectLst/>
                          <a:latin typeface="+mn-lt"/>
                          <a:ea typeface="+mn-ea"/>
                          <a:cs typeface="+mn-cs"/>
                        </a:rPr>
                        <a:t>generations</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200" b="1" u="none" strike="noStrike" kern="1200">
                          <a:solidFill>
                            <a:schemeClr val="dk1"/>
                          </a:solidFill>
                          <a:effectLst/>
                          <a:latin typeface="+mn-lt"/>
                          <a:ea typeface="+mn-ea"/>
                          <a:cs typeface="+mn-cs"/>
                        </a:rPr>
                        <a:t>People in other </a:t>
                      </a:r>
                    </a:p>
                    <a:p>
                      <a:pPr algn="ctr" fontAlgn="t">
                        <a:buNone/>
                      </a:pPr>
                      <a:r>
                        <a:rPr lang="en-IE" sz="1200" b="1" u="none" strike="noStrike" kern="1200">
                          <a:solidFill>
                            <a:schemeClr val="dk1"/>
                          </a:solidFill>
                          <a:effectLst/>
                          <a:latin typeface="+mn-lt"/>
                          <a:ea typeface="+mn-ea"/>
                          <a:cs typeface="+mn-cs"/>
                        </a:rPr>
                        <a:t>countries</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200" b="1" u="none" strike="noStrike" kern="1200">
                          <a:solidFill>
                            <a:schemeClr val="dk1"/>
                          </a:solidFill>
                          <a:effectLst/>
                          <a:latin typeface="+mn-lt"/>
                          <a:ea typeface="+mn-ea"/>
                          <a:cs typeface="+mn-cs"/>
                        </a:rPr>
                        <a:t>People in </a:t>
                      </a:r>
                    </a:p>
                    <a:p>
                      <a:pPr algn="ctr" fontAlgn="t">
                        <a:buNone/>
                      </a:pPr>
                      <a:r>
                        <a:rPr lang="en-IE" sz="1200" b="1" u="none" strike="noStrike" kern="1200">
                          <a:solidFill>
                            <a:schemeClr val="dk1"/>
                          </a:solidFill>
                          <a:effectLst/>
                          <a:latin typeface="+mn-lt"/>
                          <a:ea typeface="+mn-ea"/>
                          <a:cs typeface="+mn-cs"/>
                        </a:rPr>
                        <a:t>Ireland</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200" b="1" u="none" strike="noStrike" kern="1200">
                          <a:solidFill>
                            <a:schemeClr val="dk1"/>
                          </a:solidFill>
                          <a:effectLst/>
                          <a:latin typeface="+mn-lt"/>
                          <a:ea typeface="+mn-ea"/>
                          <a:cs typeface="+mn-cs"/>
                        </a:rPr>
                        <a:t>You </a:t>
                      </a:r>
                    </a:p>
                    <a:p>
                      <a:pPr algn="ctr" fontAlgn="t">
                        <a:buNone/>
                      </a:pPr>
                      <a:r>
                        <a:rPr lang="en-IE" sz="1200" b="1" u="none" strike="noStrike" kern="1200">
                          <a:solidFill>
                            <a:schemeClr val="dk1"/>
                          </a:solidFill>
                          <a:effectLst/>
                          <a:latin typeface="+mn-lt"/>
                          <a:ea typeface="+mn-ea"/>
                          <a:cs typeface="+mn-cs"/>
                        </a:rPr>
                        <a:t>personally</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200" b="1" u="none" strike="noStrike" kern="1200">
                          <a:solidFill>
                            <a:schemeClr val="dk1"/>
                          </a:solidFill>
                          <a:effectLst/>
                          <a:latin typeface="+mn-lt"/>
                          <a:ea typeface="+mn-ea"/>
                          <a:cs typeface="+mn-cs"/>
                        </a:rPr>
                        <a:t>Your </a:t>
                      </a:r>
                    </a:p>
                    <a:p>
                      <a:pPr algn="ctr" fontAlgn="t">
                        <a:buNone/>
                      </a:pPr>
                      <a:r>
                        <a:rPr lang="en-IE" sz="1200" b="1" u="none" strike="noStrike" kern="1200">
                          <a:solidFill>
                            <a:schemeClr val="dk1"/>
                          </a:solidFill>
                          <a:effectLst/>
                          <a:latin typeface="+mn-lt"/>
                          <a:ea typeface="+mn-ea"/>
                          <a:cs typeface="+mn-cs"/>
                        </a:rPr>
                        <a:t>family</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9884036"/>
                  </a:ext>
                </a:extLst>
              </a:tr>
            </a:tbl>
          </a:graphicData>
        </a:graphic>
      </p:graphicFrame>
      <p:graphicFrame>
        <p:nvGraphicFramePr>
          <p:cNvPr id="2" name="Table 1">
            <a:extLst>
              <a:ext uri="{FF2B5EF4-FFF2-40B4-BE49-F238E27FC236}">
                <a16:creationId xmlns:a16="http://schemas.microsoft.com/office/drawing/2014/main" id="{75E5BD7F-C8AF-6358-774C-9237C8C132E5}"/>
              </a:ext>
            </a:extLst>
          </p:cNvPr>
          <p:cNvGraphicFramePr>
            <a:graphicFrameLocks noGrp="1"/>
          </p:cNvGraphicFramePr>
          <p:nvPr>
            <p:extLst>
              <p:ext uri="{D42A27DB-BD31-4B8C-83A1-F6EECF244321}">
                <p14:modId xmlns:p14="http://schemas.microsoft.com/office/powerpoint/2010/main" val="427944812"/>
              </p:ext>
            </p:extLst>
          </p:nvPr>
        </p:nvGraphicFramePr>
        <p:xfrm>
          <a:off x="621877" y="1962792"/>
          <a:ext cx="1422272" cy="3550562"/>
        </p:xfrm>
        <a:graphic>
          <a:graphicData uri="http://schemas.openxmlformats.org/drawingml/2006/table">
            <a:tbl>
              <a:tblPr/>
              <a:tblGrid>
                <a:gridCol w="1422272">
                  <a:extLst>
                    <a:ext uri="{9D8B030D-6E8A-4147-A177-3AD203B41FA5}">
                      <a16:colId xmlns:a16="http://schemas.microsoft.com/office/drawing/2014/main" val="3298271789"/>
                    </a:ext>
                  </a:extLst>
                </a:gridCol>
              </a:tblGrid>
              <a:tr h="1936125">
                <a:tc>
                  <a:txBody>
                    <a:bodyPr/>
                    <a:lstStyle/>
                    <a:p>
                      <a:pPr algn="r" fontAlgn="t"/>
                      <a:r>
                        <a:rPr lang="en-IE" sz="1050" b="0" i="0" u="none" strike="noStrike">
                          <a:solidFill>
                            <a:srgbClr val="000000"/>
                          </a:solidFill>
                          <a:effectLst/>
                          <a:latin typeface="Barlow" panose="00000500000000000000" pitchFamily="2" charset="0"/>
                          <a:cs typeface="Arial" panose="020B0604020202020204" pitchFamily="34" charset="0"/>
                        </a:rPr>
                        <a:t>A great deal of impact</a:t>
                      </a:r>
                    </a:p>
                  </a:txBody>
                  <a:tcPr marL="9525" marR="9525" marT="95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62188284"/>
                  </a:ext>
                </a:extLst>
              </a:tr>
              <a:tr h="822844">
                <a:tc>
                  <a:txBody>
                    <a:bodyPr/>
                    <a:lstStyle/>
                    <a:p>
                      <a:pPr algn="r" fontAlgn="t"/>
                      <a:r>
                        <a:rPr lang="en-IE" sz="1050" b="0" i="0" u="none" strike="noStrike">
                          <a:solidFill>
                            <a:srgbClr val="000000"/>
                          </a:solidFill>
                          <a:effectLst/>
                          <a:latin typeface="Barlow" panose="00000500000000000000" pitchFamily="2" charset="0"/>
                          <a:cs typeface="Arial" panose="020B0604020202020204" pitchFamily="34" charset="0"/>
                        </a:rPr>
                        <a:t>Moderate impact</a:t>
                      </a:r>
                    </a:p>
                  </a:txBody>
                  <a:tcPr marL="9525" marR="9525" marT="95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74710367"/>
                  </a:ext>
                </a:extLst>
              </a:tr>
              <a:tr h="361063">
                <a:tc>
                  <a:txBody>
                    <a:bodyPr/>
                    <a:lstStyle/>
                    <a:p>
                      <a:pPr algn="r" fontAlgn="t"/>
                      <a:r>
                        <a:rPr lang="en-IE" sz="1050" b="0" i="0" u="none" strike="noStrike">
                          <a:solidFill>
                            <a:srgbClr val="000000"/>
                          </a:solidFill>
                          <a:effectLst/>
                          <a:latin typeface="Barlow" panose="00000500000000000000" pitchFamily="2" charset="0"/>
                          <a:cs typeface="Arial" panose="020B0604020202020204" pitchFamily="34" charset="0"/>
                        </a:rPr>
                        <a:t>Very little impact</a:t>
                      </a:r>
                    </a:p>
                  </a:txBody>
                  <a:tcPr marL="9525" marR="9525" marT="95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63453212"/>
                  </a:ext>
                </a:extLst>
              </a:tr>
              <a:tr h="207086">
                <a:tc>
                  <a:txBody>
                    <a:bodyPr/>
                    <a:lstStyle/>
                    <a:p>
                      <a:pPr algn="r" fontAlgn="t"/>
                      <a:r>
                        <a:rPr lang="en-IE" sz="1050" b="0" i="0" u="none" strike="noStrike">
                          <a:solidFill>
                            <a:srgbClr val="000000"/>
                          </a:solidFill>
                          <a:effectLst/>
                          <a:latin typeface="Barlow" panose="00000500000000000000" pitchFamily="2" charset="0"/>
                          <a:cs typeface="Arial" panose="020B0604020202020204" pitchFamily="34" charset="0"/>
                        </a:rPr>
                        <a:t>No impact at all</a:t>
                      </a:r>
                    </a:p>
                  </a:txBody>
                  <a:tcPr marL="9525" marR="9525" marT="95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09918107"/>
                  </a:ext>
                </a:extLst>
              </a:tr>
              <a:tr h="207086">
                <a:tc>
                  <a:txBody>
                    <a:bodyPr/>
                    <a:lstStyle/>
                    <a:p>
                      <a:pPr algn="r" fontAlgn="t"/>
                      <a:r>
                        <a:rPr lang="en-IE" sz="1050" b="0" i="0" u="none" strike="noStrike">
                          <a:solidFill>
                            <a:srgbClr val="000000"/>
                          </a:solidFill>
                          <a:effectLst/>
                          <a:latin typeface="Barlow" panose="00000500000000000000" pitchFamily="2" charset="0"/>
                          <a:cs typeface="Arial" panose="020B0604020202020204" pitchFamily="34" charset="0"/>
                        </a:rPr>
                        <a:t>Don’t know</a:t>
                      </a:r>
                    </a:p>
                  </a:txBody>
                  <a:tcPr marL="9525" marR="9525" marT="95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67835191"/>
                  </a:ext>
                </a:extLst>
              </a:tr>
            </a:tbl>
          </a:graphicData>
        </a:graphic>
      </p:graphicFrame>
      <p:graphicFrame>
        <p:nvGraphicFramePr>
          <p:cNvPr id="6" name="Table 5">
            <a:extLst>
              <a:ext uri="{FF2B5EF4-FFF2-40B4-BE49-F238E27FC236}">
                <a16:creationId xmlns:a16="http://schemas.microsoft.com/office/drawing/2014/main" id="{4F851FC0-BA82-7906-FC0F-FB99984A12A7}"/>
              </a:ext>
            </a:extLst>
          </p:cNvPr>
          <p:cNvGraphicFramePr>
            <a:graphicFrameLocks noGrp="1"/>
          </p:cNvGraphicFramePr>
          <p:nvPr>
            <p:extLst>
              <p:ext uri="{D42A27DB-BD31-4B8C-83A1-F6EECF244321}">
                <p14:modId xmlns:p14="http://schemas.microsoft.com/office/powerpoint/2010/main" val="108729477"/>
              </p:ext>
            </p:extLst>
          </p:nvPr>
        </p:nvGraphicFramePr>
        <p:xfrm>
          <a:off x="1168932" y="5658507"/>
          <a:ext cx="9683012" cy="255889"/>
        </p:xfrm>
        <a:graphic>
          <a:graphicData uri="http://schemas.openxmlformats.org/drawingml/2006/table">
            <a:tbl>
              <a:tblPr/>
              <a:tblGrid>
                <a:gridCol w="864149">
                  <a:extLst>
                    <a:ext uri="{9D8B030D-6E8A-4147-A177-3AD203B41FA5}">
                      <a16:colId xmlns:a16="http://schemas.microsoft.com/office/drawing/2014/main" val="53404197"/>
                    </a:ext>
                  </a:extLst>
                </a:gridCol>
                <a:gridCol w="1721796">
                  <a:extLst>
                    <a:ext uri="{9D8B030D-6E8A-4147-A177-3AD203B41FA5}">
                      <a16:colId xmlns:a16="http://schemas.microsoft.com/office/drawing/2014/main" val="1281075347"/>
                    </a:ext>
                  </a:extLst>
                </a:gridCol>
                <a:gridCol w="1760706">
                  <a:extLst>
                    <a:ext uri="{9D8B030D-6E8A-4147-A177-3AD203B41FA5}">
                      <a16:colId xmlns:a16="http://schemas.microsoft.com/office/drawing/2014/main" val="3667841452"/>
                    </a:ext>
                  </a:extLst>
                </a:gridCol>
                <a:gridCol w="1653702">
                  <a:extLst>
                    <a:ext uri="{9D8B030D-6E8A-4147-A177-3AD203B41FA5}">
                      <a16:colId xmlns:a16="http://schemas.microsoft.com/office/drawing/2014/main" val="3716812783"/>
                    </a:ext>
                  </a:extLst>
                </a:gridCol>
                <a:gridCol w="1819072">
                  <a:extLst>
                    <a:ext uri="{9D8B030D-6E8A-4147-A177-3AD203B41FA5}">
                      <a16:colId xmlns:a16="http://schemas.microsoft.com/office/drawing/2014/main" val="2200792291"/>
                    </a:ext>
                  </a:extLst>
                </a:gridCol>
                <a:gridCol w="1863587">
                  <a:extLst>
                    <a:ext uri="{9D8B030D-6E8A-4147-A177-3AD203B41FA5}">
                      <a16:colId xmlns:a16="http://schemas.microsoft.com/office/drawing/2014/main" val="2529192920"/>
                    </a:ext>
                  </a:extLst>
                </a:gridCol>
              </a:tblGrid>
              <a:tr h="255889">
                <a:tc>
                  <a:txBody>
                    <a:bodyPr/>
                    <a:lstStyle/>
                    <a:p>
                      <a:pPr algn="ctr" fontAlgn="t">
                        <a:buNone/>
                      </a:pPr>
                      <a:r>
                        <a:rPr lang="en-IE" sz="1100" b="1" i="0" u="none" strike="noStrike" kern="1200">
                          <a:solidFill>
                            <a:srgbClr val="000000"/>
                          </a:solidFill>
                          <a:effectLst/>
                          <a:latin typeface="+mn-lt"/>
                          <a:ea typeface="+mn-ea"/>
                          <a:cs typeface="+mn-cs"/>
                        </a:rPr>
                        <a:t>Mean</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buNone/>
                      </a:pPr>
                      <a:r>
                        <a:rPr lang="en-IE" sz="1100" b="1" i="0" u="none" strike="noStrike" kern="1200">
                          <a:solidFill>
                            <a:srgbClr val="000000"/>
                          </a:solidFill>
                          <a:effectLst/>
                          <a:latin typeface="+mn-lt"/>
                          <a:ea typeface="+mn-ea"/>
                          <a:cs typeface="+mn-cs"/>
                        </a:rPr>
                        <a:t>3.40</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3.30</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2.90</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2.75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IE" sz="1100" b="1" i="0" u="none" strike="noStrike" kern="1200">
                          <a:solidFill>
                            <a:srgbClr val="000000"/>
                          </a:solidFill>
                          <a:effectLst/>
                          <a:latin typeface="+mn-lt"/>
                          <a:ea typeface="+mn-ea"/>
                          <a:cs typeface="+mn-cs"/>
                        </a:rPr>
                        <a:t>2.69</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0084035"/>
                  </a:ext>
                </a:extLst>
              </a:tr>
            </a:tbl>
          </a:graphicData>
        </a:graphic>
      </p:graphicFrame>
    </p:spTree>
    <p:extLst>
      <p:ext uri="{BB962C8B-B14F-4D97-AF65-F5344CB8AC3E}">
        <p14:creationId xmlns:p14="http://schemas.microsoft.com/office/powerpoint/2010/main" val="149678316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38993" y="139121"/>
            <a:ext cx="11285432" cy="715669"/>
          </a:xfrm>
        </p:spPr>
        <p:txBody>
          <a:bodyPr lIns="91440" tIns="45720" rIns="91440" bIns="45720" anchor="t">
            <a:noAutofit/>
          </a:bodyPr>
          <a:lstStyle/>
          <a:p>
            <a:r>
              <a:rPr lang="en-IE"/>
              <a:t>The Segments Profile</a:t>
            </a:r>
          </a:p>
        </p:txBody>
      </p:sp>
      <p:sp>
        <p:nvSpPr>
          <p:cNvPr id="11" name="Text Placeholder 10">
            <a:extLst>
              <a:ext uri="{FF2B5EF4-FFF2-40B4-BE49-F238E27FC236}">
                <a16:creationId xmlns:a16="http://schemas.microsoft.com/office/drawing/2014/main" id="{76A8B96C-5D7A-4680-9D7D-4EF8E5CC7721}"/>
              </a:ext>
            </a:extLst>
          </p:cNvPr>
          <p:cNvSpPr>
            <a:spLocks noGrp="1"/>
          </p:cNvSpPr>
          <p:nvPr>
            <p:ph type="body" sz="quarter" idx="17"/>
          </p:nvPr>
        </p:nvSpPr>
        <p:spPr>
          <a:xfrm>
            <a:off x="506750" y="6115055"/>
            <a:ext cx="4020223" cy="372614"/>
          </a:xfrm>
        </p:spPr>
        <p:txBody>
          <a:bodyPr/>
          <a:lstStyle/>
          <a:p>
            <a:r>
              <a:rPr lang="en-IE" sz="1000"/>
              <a:t>Analysis of Sample</a:t>
            </a:r>
          </a:p>
          <a:p>
            <a:r>
              <a:rPr lang="en-IE" sz="1000"/>
              <a:t>Base: All Adults N – 2047</a:t>
            </a:r>
          </a:p>
          <a:p>
            <a:endParaRPr lang="en-IE" sz="1000"/>
          </a:p>
        </p:txBody>
      </p:sp>
      <p:graphicFrame>
        <p:nvGraphicFramePr>
          <p:cNvPr id="10" name="Chart 9">
            <a:extLst>
              <a:ext uri="{FF2B5EF4-FFF2-40B4-BE49-F238E27FC236}">
                <a16:creationId xmlns:a16="http://schemas.microsoft.com/office/drawing/2014/main" id="{389CB421-0011-45E7-A2C7-BA6C04273C14}"/>
              </a:ext>
            </a:extLst>
          </p:cNvPr>
          <p:cNvGraphicFramePr/>
          <p:nvPr>
            <p:custDataLst>
              <p:tags r:id="rId1"/>
            </p:custDataLst>
            <p:extLst>
              <p:ext uri="{D42A27DB-BD31-4B8C-83A1-F6EECF244321}">
                <p14:modId xmlns:p14="http://schemas.microsoft.com/office/powerpoint/2010/main" val="1963200556"/>
              </p:ext>
            </p:extLst>
          </p:nvPr>
        </p:nvGraphicFramePr>
        <p:xfrm>
          <a:off x="7035989" y="4553810"/>
          <a:ext cx="4529280" cy="1747467"/>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4" name="Chart 13">
            <a:extLst>
              <a:ext uri="{FF2B5EF4-FFF2-40B4-BE49-F238E27FC236}">
                <a16:creationId xmlns:a16="http://schemas.microsoft.com/office/drawing/2014/main" id="{67738DBA-3AA1-44E5-9546-72E7E4DADB63}"/>
              </a:ext>
            </a:extLst>
          </p:cNvPr>
          <p:cNvGraphicFramePr/>
          <p:nvPr>
            <p:custDataLst>
              <p:tags r:id="rId2"/>
            </p:custDataLst>
            <p:extLst>
              <p:ext uri="{D42A27DB-BD31-4B8C-83A1-F6EECF244321}">
                <p14:modId xmlns:p14="http://schemas.microsoft.com/office/powerpoint/2010/main" val="3902438137"/>
              </p:ext>
            </p:extLst>
          </p:nvPr>
        </p:nvGraphicFramePr>
        <p:xfrm>
          <a:off x="1581997" y="4553810"/>
          <a:ext cx="4529280" cy="1747467"/>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5" name="Chart 14">
            <a:extLst>
              <a:ext uri="{FF2B5EF4-FFF2-40B4-BE49-F238E27FC236}">
                <a16:creationId xmlns:a16="http://schemas.microsoft.com/office/drawing/2014/main" id="{D99369F1-AD8F-4F94-AAF3-25E311D2FD70}"/>
              </a:ext>
            </a:extLst>
          </p:cNvPr>
          <p:cNvGraphicFramePr/>
          <p:nvPr>
            <p:custDataLst>
              <p:tags r:id="rId3"/>
            </p:custDataLst>
            <p:extLst>
              <p:ext uri="{D42A27DB-BD31-4B8C-83A1-F6EECF244321}">
                <p14:modId xmlns:p14="http://schemas.microsoft.com/office/powerpoint/2010/main" val="3643306328"/>
              </p:ext>
            </p:extLst>
          </p:nvPr>
        </p:nvGraphicFramePr>
        <p:xfrm>
          <a:off x="7076021" y="1770608"/>
          <a:ext cx="4529280" cy="1747467"/>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6" name="Chart 15">
            <a:extLst>
              <a:ext uri="{FF2B5EF4-FFF2-40B4-BE49-F238E27FC236}">
                <a16:creationId xmlns:a16="http://schemas.microsoft.com/office/drawing/2014/main" id="{78E0E64A-0054-400F-BFE0-1BB20B1F64AD}"/>
              </a:ext>
            </a:extLst>
          </p:cNvPr>
          <p:cNvGraphicFramePr/>
          <p:nvPr>
            <p:custDataLst>
              <p:tags r:id="rId4"/>
            </p:custDataLst>
            <p:extLst>
              <p:ext uri="{D42A27DB-BD31-4B8C-83A1-F6EECF244321}">
                <p14:modId xmlns:p14="http://schemas.microsoft.com/office/powerpoint/2010/main" val="2131542593"/>
              </p:ext>
            </p:extLst>
          </p:nvPr>
        </p:nvGraphicFramePr>
        <p:xfrm>
          <a:off x="1496109" y="1770609"/>
          <a:ext cx="4528927" cy="1746336"/>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7" name="Table 16">
            <a:extLst>
              <a:ext uri="{FF2B5EF4-FFF2-40B4-BE49-F238E27FC236}">
                <a16:creationId xmlns:a16="http://schemas.microsoft.com/office/drawing/2014/main" id="{2DADF056-F28F-4A63-B141-54A74B9B2512}"/>
              </a:ext>
            </a:extLst>
          </p:cNvPr>
          <p:cNvGraphicFramePr>
            <a:graphicFrameLocks noGrp="1"/>
          </p:cNvGraphicFramePr>
          <p:nvPr>
            <p:custDataLst>
              <p:tags r:id="rId5"/>
            </p:custDataLst>
            <p:extLst>
              <p:ext uri="{D42A27DB-BD31-4B8C-83A1-F6EECF244321}">
                <p14:modId xmlns:p14="http://schemas.microsoft.com/office/powerpoint/2010/main" val="2344733237"/>
              </p:ext>
            </p:extLst>
          </p:nvPr>
        </p:nvGraphicFramePr>
        <p:xfrm>
          <a:off x="1636853" y="1047533"/>
          <a:ext cx="4382354" cy="850947"/>
        </p:xfrm>
        <a:graphic>
          <a:graphicData uri="http://schemas.openxmlformats.org/drawingml/2006/table">
            <a:tbl>
              <a:tblPr>
                <a:tableStyleId>{5C22544A-7EE6-4342-B048-85BDC9FD1C3A}</a:tableStyleId>
              </a:tblPr>
              <a:tblGrid>
                <a:gridCol w="623488">
                  <a:extLst>
                    <a:ext uri="{9D8B030D-6E8A-4147-A177-3AD203B41FA5}">
                      <a16:colId xmlns:a16="http://schemas.microsoft.com/office/drawing/2014/main" val="20000"/>
                    </a:ext>
                  </a:extLst>
                </a:gridCol>
                <a:gridCol w="623488">
                  <a:extLst>
                    <a:ext uri="{9D8B030D-6E8A-4147-A177-3AD203B41FA5}">
                      <a16:colId xmlns:a16="http://schemas.microsoft.com/office/drawing/2014/main" val="4150868781"/>
                    </a:ext>
                  </a:extLst>
                </a:gridCol>
                <a:gridCol w="623488">
                  <a:extLst>
                    <a:ext uri="{9D8B030D-6E8A-4147-A177-3AD203B41FA5}">
                      <a16:colId xmlns:a16="http://schemas.microsoft.com/office/drawing/2014/main" val="3261982883"/>
                    </a:ext>
                  </a:extLst>
                </a:gridCol>
                <a:gridCol w="623488">
                  <a:extLst>
                    <a:ext uri="{9D8B030D-6E8A-4147-A177-3AD203B41FA5}">
                      <a16:colId xmlns:a16="http://schemas.microsoft.com/office/drawing/2014/main" val="2752134697"/>
                    </a:ext>
                  </a:extLst>
                </a:gridCol>
                <a:gridCol w="623488">
                  <a:extLst>
                    <a:ext uri="{9D8B030D-6E8A-4147-A177-3AD203B41FA5}">
                      <a16:colId xmlns:a16="http://schemas.microsoft.com/office/drawing/2014/main" val="1082043496"/>
                    </a:ext>
                  </a:extLst>
                </a:gridCol>
                <a:gridCol w="623488">
                  <a:extLst>
                    <a:ext uri="{9D8B030D-6E8A-4147-A177-3AD203B41FA5}">
                      <a16:colId xmlns:a16="http://schemas.microsoft.com/office/drawing/2014/main" val="4083229574"/>
                    </a:ext>
                  </a:extLst>
                </a:gridCol>
                <a:gridCol w="641426">
                  <a:extLst>
                    <a:ext uri="{9D8B030D-6E8A-4147-A177-3AD203B41FA5}">
                      <a16:colId xmlns:a16="http://schemas.microsoft.com/office/drawing/2014/main" val="3342234250"/>
                    </a:ext>
                  </a:extLst>
                </a:gridCol>
              </a:tblGrid>
              <a:tr h="149437">
                <a:tc rowSpan="2">
                  <a:txBody>
                    <a:bodyPr/>
                    <a:lstStyle/>
                    <a:p>
                      <a:pPr algn="ctr" fontAlgn="t">
                        <a:lnSpc>
                          <a:spcPct val="95000"/>
                        </a:lnSpc>
                      </a:pPr>
                      <a:r>
                        <a:rPr lang="en-IE" sz="900" b="1" i="0" u="none" strike="noStrike">
                          <a:solidFill>
                            <a:srgbClr val="000000"/>
                          </a:solidFill>
                          <a:effectLst/>
                          <a:latin typeface="Barlow" panose="00000500000000000000" pitchFamily="2" charset="0"/>
                        </a:rPr>
                        <a:t>Total</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fontAlgn="t">
                        <a:lnSpc>
                          <a:spcPct val="95000"/>
                        </a:lnSpc>
                      </a:pPr>
                      <a:r>
                        <a:rPr lang="en-IE" sz="900" b="1" i="0" u="none" strike="noStrike">
                          <a:solidFill>
                            <a:srgbClr val="000000"/>
                          </a:solidFill>
                          <a:effectLst/>
                          <a:latin typeface="Barlow" panose="00000500000000000000" pitchFamily="2" charset="0"/>
                        </a:rPr>
                        <a:t>Segments</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6986">
                <a:tc v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Multilateralists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Community Champions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Dis-engaged</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Empathis-ers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Global Citizens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Pragmatists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9437">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2047</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396</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169</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355</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552</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321</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254</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149437">
                <a:tc>
                  <a:txBody>
                    <a:bodyPr/>
                    <a:lstStyle/>
                    <a:p>
                      <a:pPr algn="ctr" fontAlgn="t">
                        <a:lnSpc>
                          <a:spcPct val="95000"/>
                        </a:lnSpc>
                      </a:pPr>
                      <a:r>
                        <a:rPr lang="en-IE" sz="900" b="0" i="0" u="none" strike="noStrike">
                          <a:solidFill>
                            <a:srgbClr val="000000"/>
                          </a:solidFill>
                          <a:effectLst/>
                          <a:latin typeface="Barlow" panose="00000500000000000000" pitchFamily="2" charset="0"/>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6505299"/>
                  </a:ext>
                </a:extLst>
              </a:tr>
            </a:tbl>
          </a:graphicData>
        </a:graphic>
      </p:graphicFrame>
      <p:graphicFrame>
        <p:nvGraphicFramePr>
          <p:cNvPr id="21" name="Table 20">
            <a:extLst>
              <a:ext uri="{FF2B5EF4-FFF2-40B4-BE49-F238E27FC236}">
                <a16:creationId xmlns:a16="http://schemas.microsoft.com/office/drawing/2014/main" id="{12F51148-9966-4238-A70D-F7FF30FA40FC}"/>
              </a:ext>
            </a:extLst>
          </p:cNvPr>
          <p:cNvGraphicFramePr>
            <a:graphicFrameLocks noGrp="1"/>
          </p:cNvGraphicFramePr>
          <p:nvPr>
            <p:custDataLst>
              <p:tags r:id="rId6"/>
            </p:custDataLst>
            <p:extLst>
              <p:ext uri="{D42A27DB-BD31-4B8C-83A1-F6EECF244321}">
                <p14:modId xmlns:p14="http://schemas.microsoft.com/office/powerpoint/2010/main" val="1522252963"/>
              </p:ext>
            </p:extLst>
          </p:nvPr>
        </p:nvGraphicFramePr>
        <p:xfrm>
          <a:off x="6479379" y="2147853"/>
          <a:ext cx="777157" cy="996013"/>
        </p:xfrm>
        <a:graphic>
          <a:graphicData uri="http://schemas.openxmlformats.org/drawingml/2006/table">
            <a:tbl>
              <a:tblPr>
                <a:tableStyleId>{5C22544A-7EE6-4342-B048-85BDC9FD1C3A}</a:tableStyleId>
              </a:tblPr>
              <a:tblGrid>
                <a:gridCol w="777157">
                  <a:extLst>
                    <a:ext uri="{9D8B030D-6E8A-4147-A177-3AD203B41FA5}">
                      <a16:colId xmlns:a16="http://schemas.microsoft.com/office/drawing/2014/main" val="20000"/>
                    </a:ext>
                  </a:extLst>
                </a:gridCol>
              </a:tblGrid>
              <a:tr h="310858">
                <a:tc>
                  <a:txBody>
                    <a:bodyPr/>
                    <a:lstStyle/>
                    <a:p>
                      <a:pPr algn="r" fontAlgn="ctr"/>
                      <a:r>
                        <a:rPr lang="en-GB" sz="1050" b="0" u="none" strike="noStrike" kern="1200" err="1">
                          <a:solidFill>
                            <a:schemeClr val="tx1"/>
                          </a:solidFill>
                          <a:effectLst/>
                          <a:latin typeface="+mn-lt"/>
                          <a:ea typeface="+mn-ea"/>
                          <a:cs typeface="+mn-cs"/>
                        </a:rPr>
                        <a:t>ABC1</a:t>
                      </a:r>
                      <a:endParaRPr lang="en-GB" sz="1050" b="0" u="none" strike="noStrike" kern="1200">
                        <a:solidFill>
                          <a:schemeClr val="tx1"/>
                        </a:solidFill>
                        <a:effectLst/>
                        <a:latin typeface="+mn-lt"/>
                        <a:ea typeface="+mn-ea"/>
                        <a:cs typeface="+mn-cs"/>
                      </a:endParaRPr>
                    </a:p>
                  </a:txBody>
                  <a:tcPr marL="2979" marR="2979" marT="297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2016">
                <a:tc>
                  <a:txBody>
                    <a:bodyPr/>
                    <a:lstStyle/>
                    <a:p>
                      <a:pPr algn="r" fontAlgn="ctr"/>
                      <a:endParaRPr lang="en-GB" sz="1050" b="0" u="none" strike="noStrike" kern="1200">
                        <a:solidFill>
                          <a:schemeClr val="tx1"/>
                        </a:solidFill>
                        <a:effectLst/>
                        <a:latin typeface="+mn-lt"/>
                        <a:ea typeface="+mn-ea"/>
                        <a:cs typeface="+mn-cs"/>
                      </a:endParaRPr>
                    </a:p>
                  </a:txBody>
                  <a:tcPr marL="2979" marR="2979" marT="297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3139">
                <a:tc>
                  <a:txBody>
                    <a:bodyPr/>
                    <a:lstStyle/>
                    <a:p>
                      <a:pPr algn="r" fontAlgn="ctr"/>
                      <a:r>
                        <a:rPr lang="en-GB" sz="1050" b="0" u="none" strike="noStrike" kern="1200">
                          <a:solidFill>
                            <a:schemeClr val="tx1"/>
                          </a:solidFill>
                          <a:effectLst/>
                          <a:latin typeface="+mn-lt"/>
                          <a:ea typeface="+mn-ea"/>
                          <a:cs typeface="+mn-cs"/>
                        </a:rPr>
                        <a:t>C2DE</a:t>
                      </a:r>
                    </a:p>
                  </a:txBody>
                  <a:tcPr marL="2979" marR="2979" marT="297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23" name="Table 22">
            <a:extLst>
              <a:ext uri="{FF2B5EF4-FFF2-40B4-BE49-F238E27FC236}">
                <a16:creationId xmlns:a16="http://schemas.microsoft.com/office/drawing/2014/main" id="{09326D6D-17A6-451C-AF98-D5B1E5F247CA}"/>
              </a:ext>
            </a:extLst>
          </p:cNvPr>
          <p:cNvGraphicFramePr>
            <a:graphicFrameLocks noGrp="1"/>
          </p:cNvGraphicFramePr>
          <p:nvPr>
            <p:custDataLst>
              <p:tags r:id="rId7"/>
            </p:custDataLst>
            <p:extLst>
              <p:ext uri="{D42A27DB-BD31-4B8C-83A1-F6EECF244321}">
                <p14:modId xmlns:p14="http://schemas.microsoft.com/office/powerpoint/2010/main" val="3354241950"/>
              </p:ext>
            </p:extLst>
          </p:nvPr>
        </p:nvGraphicFramePr>
        <p:xfrm>
          <a:off x="506750" y="4615781"/>
          <a:ext cx="1287588" cy="1598229"/>
        </p:xfrm>
        <a:graphic>
          <a:graphicData uri="http://schemas.openxmlformats.org/drawingml/2006/table">
            <a:tbl>
              <a:tblPr>
                <a:tableStyleId>{5C22544A-7EE6-4342-B048-85BDC9FD1C3A}</a:tableStyleId>
              </a:tblPr>
              <a:tblGrid>
                <a:gridCol w="1287588">
                  <a:extLst>
                    <a:ext uri="{9D8B030D-6E8A-4147-A177-3AD203B41FA5}">
                      <a16:colId xmlns:a16="http://schemas.microsoft.com/office/drawing/2014/main" val="20000"/>
                    </a:ext>
                  </a:extLst>
                </a:gridCol>
              </a:tblGrid>
              <a:tr h="503759">
                <a:tc>
                  <a:txBody>
                    <a:bodyPr/>
                    <a:lstStyle/>
                    <a:p>
                      <a:pPr algn="r" fontAlgn="ctr"/>
                      <a:r>
                        <a:rPr lang="en-GB" sz="1050" b="0" u="none" strike="noStrike" kern="1200">
                          <a:solidFill>
                            <a:schemeClr val="tx1"/>
                          </a:solidFill>
                          <a:effectLst/>
                          <a:latin typeface="+mn-lt"/>
                          <a:ea typeface="+mn-ea"/>
                          <a:cs typeface="+mn-cs"/>
                        </a:rPr>
                        <a:t>Dublin</a:t>
                      </a:r>
                    </a:p>
                  </a:txBody>
                  <a:tcPr marL="2979" marR="2979" marT="297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7371">
                <a:tc>
                  <a:txBody>
                    <a:bodyPr/>
                    <a:lstStyle/>
                    <a:p>
                      <a:pPr algn="r" fontAlgn="ctr"/>
                      <a:r>
                        <a:rPr lang="en-GB" sz="1050" b="0" u="none" strike="noStrike" kern="1200">
                          <a:solidFill>
                            <a:schemeClr val="tx1"/>
                          </a:solidFill>
                          <a:effectLst/>
                          <a:latin typeface="+mn-lt"/>
                          <a:ea typeface="+mn-ea"/>
                          <a:cs typeface="+mn-cs"/>
                        </a:rPr>
                        <a:t>Leinster</a:t>
                      </a:r>
                    </a:p>
                  </a:txBody>
                  <a:tcPr marL="2979" marR="2979" marT="297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6400">
                <a:tc>
                  <a:txBody>
                    <a:bodyPr/>
                    <a:lstStyle/>
                    <a:p>
                      <a:pPr algn="r" fontAlgn="ctr"/>
                      <a:r>
                        <a:rPr lang="en-GB" sz="1050" b="0" u="none" strike="noStrike" kern="1200">
                          <a:solidFill>
                            <a:schemeClr val="tx1"/>
                          </a:solidFill>
                          <a:effectLst/>
                          <a:latin typeface="+mn-lt"/>
                          <a:ea typeface="+mn-ea"/>
                          <a:cs typeface="+mn-cs"/>
                        </a:rPr>
                        <a:t>Munster</a:t>
                      </a:r>
                    </a:p>
                  </a:txBody>
                  <a:tcPr marL="2979" marR="2979" marT="297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0699">
                <a:tc>
                  <a:txBody>
                    <a:bodyPr/>
                    <a:lstStyle/>
                    <a:p>
                      <a:pPr algn="r" fontAlgn="ctr"/>
                      <a:r>
                        <a:rPr lang="en-GB" sz="1050" b="0" u="none" strike="noStrike" kern="1200">
                          <a:solidFill>
                            <a:schemeClr val="tx1"/>
                          </a:solidFill>
                          <a:effectLst/>
                          <a:latin typeface="+mn-lt"/>
                          <a:ea typeface="+mn-ea"/>
                          <a:cs typeface="+mn-cs"/>
                        </a:rPr>
                        <a:t>Conn/Ulster</a:t>
                      </a:r>
                    </a:p>
                  </a:txBody>
                  <a:tcPr marL="2979" marR="2979" marT="297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26" name="Table 25">
            <a:extLst>
              <a:ext uri="{FF2B5EF4-FFF2-40B4-BE49-F238E27FC236}">
                <a16:creationId xmlns:a16="http://schemas.microsoft.com/office/drawing/2014/main" id="{77604535-DAD4-44C2-A2DA-5950F994E402}"/>
              </a:ext>
            </a:extLst>
          </p:cNvPr>
          <p:cNvGraphicFramePr>
            <a:graphicFrameLocks noGrp="1"/>
          </p:cNvGraphicFramePr>
          <p:nvPr>
            <p:custDataLst>
              <p:tags r:id="rId8"/>
            </p:custDataLst>
          </p:nvPr>
        </p:nvGraphicFramePr>
        <p:xfrm>
          <a:off x="6394268" y="4740557"/>
          <a:ext cx="822329" cy="1649574"/>
        </p:xfrm>
        <a:graphic>
          <a:graphicData uri="http://schemas.openxmlformats.org/drawingml/2006/table">
            <a:tbl>
              <a:tblPr>
                <a:tableStyleId>{5C22544A-7EE6-4342-B048-85BDC9FD1C3A}</a:tableStyleId>
              </a:tblPr>
              <a:tblGrid>
                <a:gridCol w="822329">
                  <a:extLst>
                    <a:ext uri="{9D8B030D-6E8A-4147-A177-3AD203B41FA5}">
                      <a16:colId xmlns:a16="http://schemas.microsoft.com/office/drawing/2014/main" val="20000"/>
                    </a:ext>
                  </a:extLst>
                </a:gridCol>
              </a:tblGrid>
              <a:tr h="1116563">
                <a:tc>
                  <a:txBody>
                    <a:bodyPr/>
                    <a:lstStyle/>
                    <a:p>
                      <a:pPr algn="r" fontAlgn="ctr"/>
                      <a:r>
                        <a:rPr lang="en-GB" sz="1050" b="0" u="none" strike="noStrike" kern="1200">
                          <a:solidFill>
                            <a:schemeClr val="tx1"/>
                          </a:solidFill>
                          <a:effectLst/>
                          <a:latin typeface="+mn-lt"/>
                          <a:ea typeface="+mn-ea"/>
                          <a:cs typeface="+mn-cs"/>
                        </a:rPr>
                        <a:t>Urban</a:t>
                      </a:r>
                    </a:p>
                  </a:txBody>
                  <a:tcPr marL="2979" marR="2979" marT="297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3011">
                <a:tc>
                  <a:txBody>
                    <a:bodyPr/>
                    <a:lstStyle/>
                    <a:p>
                      <a:pPr algn="r" fontAlgn="ctr"/>
                      <a:r>
                        <a:rPr lang="en-GB" sz="1050" b="0" u="none" strike="noStrike" kern="1200">
                          <a:solidFill>
                            <a:schemeClr val="tx1"/>
                          </a:solidFill>
                          <a:effectLst/>
                          <a:latin typeface="+mn-lt"/>
                          <a:ea typeface="+mn-ea"/>
                          <a:cs typeface="+mn-cs"/>
                        </a:rPr>
                        <a:t>Rural</a:t>
                      </a:r>
                    </a:p>
                  </a:txBody>
                  <a:tcPr marL="2979" marR="2979" marT="297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7" name="TextBox 26">
            <a:extLst>
              <a:ext uri="{FF2B5EF4-FFF2-40B4-BE49-F238E27FC236}">
                <a16:creationId xmlns:a16="http://schemas.microsoft.com/office/drawing/2014/main" id="{F9D05BED-C899-4CB6-A29F-1E4349EA991E}"/>
              </a:ext>
            </a:extLst>
          </p:cNvPr>
          <p:cNvSpPr txBox="1"/>
          <p:nvPr/>
        </p:nvSpPr>
        <p:spPr>
          <a:xfrm>
            <a:off x="1275349" y="742945"/>
            <a:ext cx="4939098" cy="288000"/>
          </a:xfrm>
          <a:prstGeom prst="rect">
            <a:avLst/>
          </a:prstGeom>
          <a:solidFill>
            <a:schemeClr val="bg1">
              <a:lumMod val="85000"/>
            </a:schemeClr>
          </a:solidFill>
        </p:spPr>
        <p:txBody>
          <a:bodyPr wrap="square" rtlCol="0">
            <a:spAutoFit/>
          </a:bodyPr>
          <a:lstStyle/>
          <a:p>
            <a:pPr algn="ctr"/>
            <a:r>
              <a:rPr lang="en-GB" sz="1400" b="1"/>
              <a:t>Age</a:t>
            </a:r>
          </a:p>
        </p:txBody>
      </p:sp>
      <p:sp>
        <p:nvSpPr>
          <p:cNvPr id="28" name="TextBox 27">
            <a:extLst>
              <a:ext uri="{FF2B5EF4-FFF2-40B4-BE49-F238E27FC236}">
                <a16:creationId xmlns:a16="http://schemas.microsoft.com/office/drawing/2014/main" id="{2130F312-5B49-429C-8B9B-0C5F7AEBB178}"/>
              </a:ext>
            </a:extLst>
          </p:cNvPr>
          <p:cNvSpPr txBox="1"/>
          <p:nvPr/>
        </p:nvSpPr>
        <p:spPr>
          <a:xfrm>
            <a:off x="6715159" y="737042"/>
            <a:ext cx="4908476" cy="288000"/>
          </a:xfrm>
          <a:prstGeom prst="rect">
            <a:avLst/>
          </a:prstGeom>
          <a:solidFill>
            <a:schemeClr val="bg1">
              <a:lumMod val="85000"/>
            </a:schemeClr>
          </a:solidFill>
        </p:spPr>
        <p:txBody>
          <a:bodyPr wrap="square" rtlCol="0">
            <a:spAutoFit/>
          </a:bodyPr>
          <a:lstStyle/>
          <a:p>
            <a:pPr algn="ctr"/>
            <a:r>
              <a:rPr lang="en-GB" sz="1400" b="1"/>
              <a:t>Social Class</a:t>
            </a:r>
          </a:p>
        </p:txBody>
      </p:sp>
      <p:sp>
        <p:nvSpPr>
          <p:cNvPr id="29" name="TextBox 28">
            <a:extLst>
              <a:ext uri="{FF2B5EF4-FFF2-40B4-BE49-F238E27FC236}">
                <a16:creationId xmlns:a16="http://schemas.microsoft.com/office/drawing/2014/main" id="{D918BE81-453C-44E9-9497-42548B96B017}"/>
              </a:ext>
            </a:extLst>
          </p:cNvPr>
          <p:cNvSpPr txBox="1"/>
          <p:nvPr/>
        </p:nvSpPr>
        <p:spPr>
          <a:xfrm>
            <a:off x="1419365" y="3512688"/>
            <a:ext cx="4769602" cy="288000"/>
          </a:xfrm>
          <a:prstGeom prst="rect">
            <a:avLst/>
          </a:prstGeom>
          <a:solidFill>
            <a:schemeClr val="bg1">
              <a:lumMod val="85000"/>
            </a:schemeClr>
          </a:solidFill>
        </p:spPr>
        <p:txBody>
          <a:bodyPr wrap="square" rtlCol="0">
            <a:spAutoFit/>
          </a:bodyPr>
          <a:lstStyle/>
          <a:p>
            <a:pPr algn="ctr"/>
            <a:r>
              <a:rPr lang="en-GB" sz="1400" b="1"/>
              <a:t>Region</a:t>
            </a:r>
          </a:p>
        </p:txBody>
      </p:sp>
      <p:sp>
        <p:nvSpPr>
          <p:cNvPr id="30" name="TextBox 29">
            <a:extLst>
              <a:ext uri="{FF2B5EF4-FFF2-40B4-BE49-F238E27FC236}">
                <a16:creationId xmlns:a16="http://schemas.microsoft.com/office/drawing/2014/main" id="{D98D9850-ECB5-40BC-BC8A-2CA4BF1ED396}"/>
              </a:ext>
            </a:extLst>
          </p:cNvPr>
          <p:cNvSpPr txBox="1"/>
          <p:nvPr/>
        </p:nvSpPr>
        <p:spPr>
          <a:xfrm>
            <a:off x="6614369" y="3512688"/>
            <a:ext cx="5110056" cy="288000"/>
          </a:xfrm>
          <a:prstGeom prst="rect">
            <a:avLst/>
          </a:prstGeom>
          <a:solidFill>
            <a:schemeClr val="bg1">
              <a:lumMod val="85000"/>
            </a:schemeClr>
          </a:solidFill>
        </p:spPr>
        <p:txBody>
          <a:bodyPr wrap="square" rtlCol="0">
            <a:spAutoFit/>
          </a:bodyPr>
          <a:lstStyle/>
          <a:p>
            <a:pPr algn="ctr"/>
            <a:r>
              <a:rPr lang="en-GB" sz="1400" b="1"/>
              <a:t>Area</a:t>
            </a:r>
          </a:p>
        </p:txBody>
      </p:sp>
      <p:graphicFrame>
        <p:nvGraphicFramePr>
          <p:cNvPr id="2" name="Table 1">
            <a:extLst>
              <a:ext uri="{FF2B5EF4-FFF2-40B4-BE49-F238E27FC236}">
                <a16:creationId xmlns:a16="http://schemas.microsoft.com/office/drawing/2014/main" id="{CA381714-CB0E-4D58-B947-01ED9DBA1E8B}"/>
              </a:ext>
            </a:extLst>
          </p:cNvPr>
          <p:cNvGraphicFramePr>
            <a:graphicFrameLocks noGrp="1"/>
          </p:cNvGraphicFramePr>
          <p:nvPr>
            <p:extLst>
              <p:ext uri="{D42A27DB-BD31-4B8C-83A1-F6EECF244321}">
                <p14:modId xmlns:p14="http://schemas.microsoft.com/office/powerpoint/2010/main" val="2322892915"/>
              </p:ext>
            </p:extLst>
          </p:nvPr>
        </p:nvGraphicFramePr>
        <p:xfrm>
          <a:off x="263362" y="1919892"/>
          <a:ext cx="1397000" cy="1523185"/>
        </p:xfrm>
        <a:graphic>
          <a:graphicData uri="http://schemas.openxmlformats.org/drawingml/2006/table">
            <a:tbl>
              <a:tblPr/>
              <a:tblGrid>
                <a:gridCol w="1397000">
                  <a:extLst>
                    <a:ext uri="{9D8B030D-6E8A-4147-A177-3AD203B41FA5}">
                      <a16:colId xmlns:a16="http://schemas.microsoft.com/office/drawing/2014/main" val="2778809944"/>
                    </a:ext>
                  </a:extLst>
                </a:gridCol>
              </a:tblGrid>
              <a:tr h="234043">
                <a:tc>
                  <a:txBody>
                    <a:bodyPr/>
                    <a:lstStyle/>
                    <a:p>
                      <a:pPr algn="r" fontAlgn="t"/>
                      <a:r>
                        <a:rPr lang="en-IE" sz="800" b="0" i="0" u="none" strike="noStrike">
                          <a:solidFill>
                            <a:srgbClr val="000000"/>
                          </a:solidFill>
                          <a:effectLst/>
                          <a:latin typeface="Barlow" panose="00000500000000000000" pitchFamily="2" charset="0"/>
                          <a:cs typeface="Arial" panose="020B0604020202020204" pitchFamily="34" charset="0"/>
                        </a:rPr>
                        <a:t>Up to 24</a:t>
                      </a: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79968068"/>
                  </a:ext>
                </a:extLst>
              </a:tr>
              <a:tr h="301671">
                <a:tc>
                  <a:txBody>
                    <a:bodyPr/>
                    <a:lstStyle/>
                    <a:p>
                      <a:pPr algn="r" fontAlgn="t"/>
                      <a:r>
                        <a:rPr lang="en-IE" sz="800" b="0" i="0" u="none" strike="noStrike">
                          <a:solidFill>
                            <a:srgbClr val="000000"/>
                          </a:solidFill>
                          <a:effectLst/>
                          <a:latin typeface="Barlow" panose="00000500000000000000" pitchFamily="2" charset="0"/>
                          <a:cs typeface="Arial" panose="020B0604020202020204" pitchFamily="34" charset="0"/>
                        </a:rPr>
                        <a:t>25-34</a:t>
                      </a: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3204902"/>
                  </a:ext>
                </a:extLst>
              </a:tr>
              <a:tr h="384129">
                <a:tc>
                  <a:txBody>
                    <a:bodyPr/>
                    <a:lstStyle/>
                    <a:p>
                      <a:pPr algn="r" fontAlgn="t"/>
                      <a:r>
                        <a:rPr lang="en-IE" sz="800" b="0" i="0" u="none" strike="noStrike">
                          <a:solidFill>
                            <a:srgbClr val="000000"/>
                          </a:solidFill>
                          <a:effectLst/>
                          <a:latin typeface="Barlow" panose="00000500000000000000" pitchFamily="2" charset="0"/>
                          <a:cs typeface="Arial" panose="020B0604020202020204" pitchFamily="34" charset="0"/>
                        </a:rPr>
                        <a:t>35-49</a:t>
                      </a: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98243708"/>
                  </a:ext>
                </a:extLst>
              </a:tr>
              <a:tr h="301671">
                <a:tc>
                  <a:txBody>
                    <a:bodyPr/>
                    <a:lstStyle/>
                    <a:p>
                      <a:pPr algn="r" fontAlgn="t"/>
                      <a:r>
                        <a:rPr lang="en-US" sz="800" b="0" i="0" u="none" strike="noStrike">
                          <a:solidFill>
                            <a:srgbClr val="000000"/>
                          </a:solidFill>
                          <a:effectLst/>
                          <a:latin typeface="Barlow" panose="00000500000000000000" pitchFamily="2" charset="0"/>
                          <a:cs typeface="Arial" panose="020B0604020202020204" pitchFamily="34" charset="0"/>
                        </a:rPr>
                        <a:t>50-64</a:t>
                      </a:r>
                      <a:endParaRPr lang="en-IE" sz="800" b="0" i="0" u="none" strike="noStrike">
                        <a:solidFill>
                          <a:srgbClr val="000000"/>
                        </a:solidFill>
                        <a:effectLst/>
                        <a:latin typeface="Barlow" panose="00000500000000000000" pitchFamily="2" charset="0"/>
                        <a:cs typeface="Arial" panose="020B0604020202020204" pitchFamily="34" charset="0"/>
                      </a:endParaRP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6863737"/>
                  </a:ext>
                </a:extLst>
              </a:tr>
              <a:tr h="301671">
                <a:tc>
                  <a:txBody>
                    <a:bodyPr/>
                    <a:lstStyle/>
                    <a:p>
                      <a:pPr algn="r" fontAlgn="t"/>
                      <a:r>
                        <a:rPr lang="en-IE" sz="800" b="0" i="0" u="none" strike="noStrike">
                          <a:solidFill>
                            <a:srgbClr val="000000"/>
                          </a:solidFill>
                          <a:effectLst/>
                          <a:latin typeface="Barlow" panose="00000500000000000000" pitchFamily="2" charset="0"/>
                          <a:cs typeface="Arial" panose="020B0604020202020204" pitchFamily="34" charset="0"/>
                        </a:rPr>
                        <a:t>65+</a:t>
                      </a:r>
                    </a:p>
                  </a:txBody>
                  <a:tcPr marL="9525" marR="9525" marT="9525">
                    <a:lnL w="1270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84894555"/>
                  </a:ext>
                </a:extLst>
              </a:tr>
            </a:tbl>
          </a:graphicData>
        </a:graphic>
      </p:graphicFrame>
      <p:graphicFrame>
        <p:nvGraphicFramePr>
          <p:cNvPr id="52" name="Table 51">
            <a:extLst>
              <a:ext uri="{FF2B5EF4-FFF2-40B4-BE49-F238E27FC236}">
                <a16:creationId xmlns:a16="http://schemas.microsoft.com/office/drawing/2014/main" id="{6AFBB265-7367-4BA1-B381-D9A61939953F}"/>
              </a:ext>
            </a:extLst>
          </p:cNvPr>
          <p:cNvGraphicFramePr>
            <a:graphicFrameLocks noGrp="1"/>
          </p:cNvGraphicFramePr>
          <p:nvPr>
            <p:custDataLst>
              <p:tags r:id="rId9"/>
            </p:custDataLst>
            <p:extLst>
              <p:ext uri="{D42A27DB-BD31-4B8C-83A1-F6EECF244321}">
                <p14:modId xmlns:p14="http://schemas.microsoft.com/office/powerpoint/2010/main" val="3574107165"/>
              </p:ext>
            </p:extLst>
          </p:nvPr>
        </p:nvGraphicFramePr>
        <p:xfrm>
          <a:off x="7219260" y="1050797"/>
          <a:ext cx="4314338" cy="832578"/>
        </p:xfrm>
        <a:graphic>
          <a:graphicData uri="http://schemas.openxmlformats.org/drawingml/2006/table">
            <a:tbl>
              <a:tblPr>
                <a:tableStyleId>{5C22544A-7EE6-4342-B048-85BDC9FD1C3A}</a:tableStyleId>
              </a:tblPr>
              <a:tblGrid>
                <a:gridCol w="612152">
                  <a:extLst>
                    <a:ext uri="{9D8B030D-6E8A-4147-A177-3AD203B41FA5}">
                      <a16:colId xmlns:a16="http://schemas.microsoft.com/office/drawing/2014/main" val="20000"/>
                    </a:ext>
                  </a:extLst>
                </a:gridCol>
                <a:gridCol w="612152">
                  <a:extLst>
                    <a:ext uri="{9D8B030D-6E8A-4147-A177-3AD203B41FA5}">
                      <a16:colId xmlns:a16="http://schemas.microsoft.com/office/drawing/2014/main" val="4150868781"/>
                    </a:ext>
                  </a:extLst>
                </a:gridCol>
                <a:gridCol w="612152">
                  <a:extLst>
                    <a:ext uri="{9D8B030D-6E8A-4147-A177-3AD203B41FA5}">
                      <a16:colId xmlns:a16="http://schemas.microsoft.com/office/drawing/2014/main" val="3261982883"/>
                    </a:ext>
                  </a:extLst>
                </a:gridCol>
                <a:gridCol w="612152">
                  <a:extLst>
                    <a:ext uri="{9D8B030D-6E8A-4147-A177-3AD203B41FA5}">
                      <a16:colId xmlns:a16="http://schemas.microsoft.com/office/drawing/2014/main" val="2752134697"/>
                    </a:ext>
                  </a:extLst>
                </a:gridCol>
                <a:gridCol w="612152">
                  <a:extLst>
                    <a:ext uri="{9D8B030D-6E8A-4147-A177-3AD203B41FA5}">
                      <a16:colId xmlns:a16="http://schemas.microsoft.com/office/drawing/2014/main" val="1082043496"/>
                    </a:ext>
                  </a:extLst>
                </a:gridCol>
                <a:gridCol w="612152">
                  <a:extLst>
                    <a:ext uri="{9D8B030D-6E8A-4147-A177-3AD203B41FA5}">
                      <a16:colId xmlns:a16="http://schemas.microsoft.com/office/drawing/2014/main" val="4083229574"/>
                    </a:ext>
                  </a:extLst>
                </a:gridCol>
                <a:gridCol w="641426">
                  <a:extLst>
                    <a:ext uri="{9D8B030D-6E8A-4147-A177-3AD203B41FA5}">
                      <a16:colId xmlns:a16="http://schemas.microsoft.com/office/drawing/2014/main" val="3342234250"/>
                    </a:ext>
                  </a:extLst>
                </a:gridCol>
              </a:tblGrid>
              <a:tr h="88495">
                <a:tc rowSpan="2">
                  <a:txBody>
                    <a:bodyPr/>
                    <a:lstStyle/>
                    <a:p>
                      <a:pPr algn="ctr" fontAlgn="t">
                        <a:lnSpc>
                          <a:spcPct val="95000"/>
                        </a:lnSpc>
                      </a:pPr>
                      <a:r>
                        <a:rPr lang="en-IE" sz="900" b="1" i="0" u="none" strike="noStrike">
                          <a:solidFill>
                            <a:srgbClr val="000000"/>
                          </a:solidFill>
                          <a:effectLst/>
                          <a:latin typeface="Barlow" panose="00000500000000000000" pitchFamily="2" charset="0"/>
                        </a:rPr>
                        <a:t>Total</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fontAlgn="t">
                        <a:lnSpc>
                          <a:spcPct val="95000"/>
                        </a:lnSpc>
                      </a:pPr>
                      <a:r>
                        <a:rPr lang="en-IE" sz="900" b="1" i="0" u="none" strike="noStrike">
                          <a:solidFill>
                            <a:srgbClr val="000000"/>
                          </a:solidFill>
                          <a:effectLst/>
                          <a:latin typeface="Barlow" panose="00000500000000000000" pitchFamily="2" charset="0"/>
                        </a:rPr>
                        <a:t>Segments</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1194">
                <a:tc v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Multilateralists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Community Champions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Disengaged</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Empathisers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Global Citizens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Pragmatists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366">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2047</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396</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169</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355</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552</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321</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254</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112366">
                <a:tc>
                  <a:txBody>
                    <a:bodyPr/>
                    <a:lstStyle/>
                    <a:p>
                      <a:pPr algn="ctr" fontAlgn="t">
                        <a:lnSpc>
                          <a:spcPct val="95000"/>
                        </a:lnSpc>
                      </a:pPr>
                      <a:r>
                        <a:rPr lang="en-IE" sz="900" b="0" i="0" u="none" strike="noStrike">
                          <a:solidFill>
                            <a:srgbClr val="000000"/>
                          </a:solidFill>
                          <a:effectLst/>
                          <a:latin typeface="Barlow" panose="00000500000000000000" pitchFamily="2" charset="0"/>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6505299"/>
                  </a:ext>
                </a:extLst>
              </a:tr>
            </a:tbl>
          </a:graphicData>
        </a:graphic>
      </p:graphicFrame>
      <p:graphicFrame>
        <p:nvGraphicFramePr>
          <p:cNvPr id="53" name="Table 52">
            <a:extLst>
              <a:ext uri="{FF2B5EF4-FFF2-40B4-BE49-F238E27FC236}">
                <a16:creationId xmlns:a16="http://schemas.microsoft.com/office/drawing/2014/main" id="{3190C043-0C03-49BA-BEF7-47FD6A435E25}"/>
              </a:ext>
            </a:extLst>
          </p:cNvPr>
          <p:cNvGraphicFramePr>
            <a:graphicFrameLocks noGrp="1"/>
          </p:cNvGraphicFramePr>
          <p:nvPr>
            <p:custDataLst>
              <p:tags r:id="rId10"/>
            </p:custDataLst>
            <p:extLst>
              <p:ext uri="{D42A27DB-BD31-4B8C-83A1-F6EECF244321}">
                <p14:modId xmlns:p14="http://schemas.microsoft.com/office/powerpoint/2010/main" val="3141472558"/>
              </p:ext>
            </p:extLst>
          </p:nvPr>
        </p:nvGraphicFramePr>
        <p:xfrm>
          <a:off x="7170257" y="3840637"/>
          <a:ext cx="4276172" cy="832578"/>
        </p:xfrm>
        <a:graphic>
          <a:graphicData uri="http://schemas.openxmlformats.org/drawingml/2006/table">
            <a:tbl>
              <a:tblPr>
                <a:tableStyleId>{5C22544A-7EE6-4342-B048-85BDC9FD1C3A}</a:tableStyleId>
              </a:tblPr>
              <a:tblGrid>
                <a:gridCol w="605791">
                  <a:extLst>
                    <a:ext uri="{9D8B030D-6E8A-4147-A177-3AD203B41FA5}">
                      <a16:colId xmlns:a16="http://schemas.microsoft.com/office/drawing/2014/main" val="20000"/>
                    </a:ext>
                  </a:extLst>
                </a:gridCol>
                <a:gridCol w="605791">
                  <a:extLst>
                    <a:ext uri="{9D8B030D-6E8A-4147-A177-3AD203B41FA5}">
                      <a16:colId xmlns:a16="http://schemas.microsoft.com/office/drawing/2014/main" val="4150868781"/>
                    </a:ext>
                  </a:extLst>
                </a:gridCol>
                <a:gridCol w="605791">
                  <a:extLst>
                    <a:ext uri="{9D8B030D-6E8A-4147-A177-3AD203B41FA5}">
                      <a16:colId xmlns:a16="http://schemas.microsoft.com/office/drawing/2014/main" val="3261982883"/>
                    </a:ext>
                  </a:extLst>
                </a:gridCol>
                <a:gridCol w="605791">
                  <a:extLst>
                    <a:ext uri="{9D8B030D-6E8A-4147-A177-3AD203B41FA5}">
                      <a16:colId xmlns:a16="http://schemas.microsoft.com/office/drawing/2014/main" val="2752134697"/>
                    </a:ext>
                  </a:extLst>
                </a:gridCol>
                <a:gridCol w="605791">
                  <a:extLst>
                    <a:ext uri="{9D8B030D-6E8A-4147-A177-3AD203B41FA5}">
                      <a16:colId xmlns:a16="http://schemas.microsoft.com/office/drawing/2014/main" val="1082043496"/>
                    </a:ext>
                  </a:extLst>
                </a:gridCol>
                <a:gridCol w="605791">
                  <a:extLst>
                    <a:ext uri="{9D8B030D-6E8A-4147-A177-3AD203B41FA5}">
                      <a16:colId xmlns:a16="http://schemas.microsoft.com/office/drawing/2014/main" val="4083229574"/>
                    </a:ext>
                  </a:extLst>
                </a:gridCol>
                <a:gridCol w="641426">
                  <a:extLst>
                    <a:ext uri="{9D8B030D-6E8A-4147-A177-3AD203B41FA5}">
                      <a16:colId xmlns:a16="http://schemas.microsoft.com/office/drawing/2014/main" val="3342234250"/>
                    </a:ext>
                  </a:extLst>
                </a:gridCol>
              </a:tblGrid>
              <a:tr h="88495">
                <a:tc rowSpan="2">
                  <a:txBody>
                    <a:bodyPr/>
                    <a:lstStyle/>
                    <a:p>
                      <a:pPr algn="ctr" fontAlgn="t">
                        <a:lnSpc>
                          <a:spcPct val="95000"/>
                        </a:lnSpc>
                      </a:pPr>
                      <a:r>
                        <a:rPr lang="en-IE" sz="900" b="1" i="0" u="none" strike="noStrike">
                          <a:solidFill>
                            <a:srgbClr val="000000"/>
                          </a:solidFill>
                          <a:effectLst/>
                          <a:latin typeface="Barlow" panose="00000500000000000000" pitchFamily="2" charset="0"/>
                        </a:rPr>
                        <a:t>Total</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fontAlgn="t">
                        <a:lnSpc>
                          <a:spcPct val="95000"/>
                        </a:lnSpc>
                      </a:pPr>
                      <a:r>
                        <a:rPr lang="en-IE" sz="900" b="1" i="0" u="none" strike="noStrike">
                          <a:solidFill>
                            <a:srgbClr val="000000"/>
                          </a:solidFill>
                          <a:effectLst/>
                          <a:latin typeface="Barlow" panose="00000500000000000000" pitchFamily="2" charset="0"/>
                        </a:rPr>
                        <a:t>Segments</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1194">
                <a:tc v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mn-lt"/>
                        </a:rPr>
                        <a:t>Multilateralists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mn-lt"/>
                        </a:rPr>
                        <a:t>Community Champions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mn-lt"/>
                        </a:rPr>
                        <a:t>Disengaged</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mn-lt"/>
                        </a:rPr>
                        <a:t>Empathisers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mn-lt"/>
                        </a:rPr>
                        <a:t>Global Citizens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mn-lt"/>
                        </a:rPr>
                        <a:t>Pragmatists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366">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2047</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396</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169</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355</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552</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321</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254</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112366">
                <a:tc>
                  <a:txBody>
                    <a:bodyPr/>
                    <a:lstStyle/>
                    <a:p>
                      <a:pPr algn="ctr" fontAlgn="t">
                        <a:lnSpc>
                          <a:spcPct val="95000"/>
                        </a:lnSpc>
                      </a:pPr>
                      <a:r>
                        <a:rPr lang="en-IE" sz="900" b="0" i="0" u="none" strike="noStrike">
                          <a:solidFill>
                            <a:srgbClr val="000000"/>
                          </a:solidFill>
                          <a:effectLst/>
                          <a:latin typeface="Barlow" panose="00000500000000000000" pitchFamily="2" charset="0"/>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6505299"/>
                  </a:ext>
                </a:extLst>
              </a:tr>
            </a:tbl>
          </a:graphicData>
        </a:graphic>
      </p:graphicFrame>
      <p:graphicFrame>
        <p:nvGraphicFramePr>
          <p:cNvPr id="54" name="Table 53">
            <a:extLst>
              <a:ext uri="{FF2B5EF4-FFF2-40B4-BE49-F238E27FC236}">
                <a16:creationId xmlns:a16="http://schemas.microsoft.com/office/drawing/2014/main" id="{D91D1685-9973-4C97-B208-E12ED54CE141}"/>
              </a:ext>
            </a:extLst>
          </p:cNvPr>
          <p:cNvGraphicFramePr>
            <a:graphicFrameLocks noGrp="1"/>
          </p:cNvGraphicFramePr>
          <p:nvPr>
            <p:custDataLst>
              <p:tags r:id="rId11"/>
            </p:custDataLst>
            <p:extLst>
              <p:ext uri="{D42A27DB-BD31-4B8C-83A1-F6EECF244321}">
                <p14:modId xmlns:p14="http://schemas.microsoft.com/office/powerpoint/2010/main" val="4117504780"/>
              </p:ext>
            </p:extLst>
          </p:nvPr>
        </p:nvGraphicFramePr>
        <p:xfrm>
          <a:off x="1704966" y="3889532"/>
          <a:ext cx="4279622" cy="832578"/>
        </p:xfrm>
        <a:graphic>
          <a:graphicData uri="http://schemas.openxmlformats.org/drawingml/2006/table">
            <a:tbl>
              <a:tblPr>
                <a:tableStyleId>{5C22544A-7EE6-4342-B048-85BDC9FD1C3A}</a:tableStyleId>
              </a:tblPr>
              <a:tblGrid>
                <a:gridCol w="606366">
                  <a:extLst>
                    <a:ext uri="{9D8B030D-6E8A-4147-A177-3AD203B41FA5}">
                      <a16:colId xmlns:a16="http://schemas.microsoft.com/office/drawing/2014/main" val="20000"/>
                    </a:ext>
                  </a:extLst>
                </a:gridCol>
                <a:gridCol w="606366">
                  <a:extLst>
                    <a:ext uri="{9D8B030D-6E8A-4147-A177-3AD203B41FA5}">
                      <a16:colId xmlns:a16="http://schemas.microsoft.com/office/drawing/2014/main" val="4150868781"/>
                    </a:ext>
                  </a:extLst>
                </a:gridCol>
                <a:gridCol w="606366">
                  <a:extLst>
                    <a:ext uri="{9D8B030D-6E8A-4147-A177-3AD203B41FA5}">
                      <a16:colId xmlns:a16="http://schemas.microsoft.com/office/drawing/2014/main" val="3261982883"/>
                    </a:ext>
                  </a:extLst>
                </a:gridCol>
                <a:gridCol w="606366">
                  <a:extLst>
                    <a:ext uri="{9D8B030D-6E8A-4147-A177-3AD203B41FA5}">
                      <a16:colId xmlns:a16="http://schemas.microsoft.com/office/drawing/2014/main" val="2752134697"/>
                    </a:ext>
                  </a:extLst>
                </a:gridCol>
                <a:gridCol w="606366">
                  <a:extLst>
                    <a:ext uri="{9D8B030D-6E8A-4147-A177-3AD203B41FA5}">
                      <a16:colId xmlns:a16="http://schemas.microsoft.com/office/drawing/2014/main" val="1082043496"/>
                    </a:ext>
                  </a:extLst>
                </a:gridCol>
                <a:gridCol w="606366">
                  <a:extLst>
                    <a:ext uri="{9D8B030D-6E8A-4147-A177-3AD203B41FA5}">
                      <a16:colId xmlns:a16="http://schemas.microsoft.com/office/drawing/2014/main" val="4083229574"/>
                    </a:ext>
                  </a:extLst>
                </a:gridCol>
                <a:gridCol w="641426">
                  <a:extLst>
                    <a:ext uri="{9D8B030D-6E8A-4147-A177-3AD203B41FA5}">
                      <a16:colId xmlns:a16="http://schemas.microsoft.com/office/drawing/2014/main" val="3342234250"/>
                    </a:ext>
                  </a:extLst>
                </a:gridCol>
              </a:tblGrid>
              <a:tr h="88495">
                <a:tc rowSpan="2">
                  <a:txBody>
                    <a:bodyPr/>
                    <a:lstStyle/>
                    <a:p>
                      <a:pPr algn="ctr" fontAlgn="t">
                        <a:lnSpc>
                          <a:spcPct val="95000"/>
                        </a:lnSpc>
                      </a:pPr>
                      <a:r>
                        <a:rPr lang="en-IE" sz="900" b="1" i="0" u="none" strike="noStrike">
                          <a:solidFill>
                            <a:srgbClr val="000000"/>
                          </a:solidFill>
                          <a:effectLst/>
                          <a:latin typeface="Barlow" panose="00000500000000000000" pitchFamily="2" charset="0"/>
                        </a:rPr>
                        <a:t>Total</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fontAlgn="t">
                        <a:lnSpc>
                          <a:spcPct val="95000"/>
                        </a:lnSpc>
                      </a:pPr>
                      <a:r>
                        <a:rPr lang="en-IE" sz="900" b="1" i="0" u="none" strike="noStrike">
                          <a:solidFill>
                            <a:srgbClr val="000000"/>
                          </a:solidFill>
                          <a:effectLst/>
                          <a:latin typeface="Barlow" panose="00000500000000000000" pitchFamily="2" charset="0"/>
                        </a:rPr>
                        <a:t>Segments</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1194">
                <a:tc vMerge="1">
                  <a:txBody>
                    <a:bodyPr/>
                    <a:lstStyle/>
                    <a:p>
                      <a:endParaRPr lang="en-I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Multilateralists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Community Champions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Disengaged </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Empathis-ers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Global Citizens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900" b="0" i="0" u="none" strike="noStrike">
                          <a:solidFill>
                            <a:srgbClr val="000000"/>
                          </a:solidFill>
                          <a:effectLst/>
                          <a:latin typeface="Barlow" panose="00000500000000000000" pitchFamily="2" charset="0"/>
                        </a:rPr>
                        <a:t>Pragmatists</a:t>
                      </a:r>
                    </a:p>
                  </a:txBody>
                  <a:tcPr marL="6388" marR="6388" marT="6388" marB="3066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2047</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396</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169</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355</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552</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321</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t">
                        <a:buNone/>
                      </a:pPr>
                      <a:r>
                        <a:rPr lang="en-IE" sz="900" b="1" i="1" u="none" strike="noStrike" kern="1200">
                          <a:solidFill>
                            <a:srgbClr val="000000"/>
                          </a:solidFill>
                          <a:effectLst/>
                          <a:latin typeface="Barlow" panose="00000500000000000000" pitchFamily="2" charset="0"/>
                          <a:ea typeface="+mn-ea"/>
                          <a:cs typeface="+mn-cs"/>
                        </a:rPr>
                        <a:t>254</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112366">
                <a:tc>
                  <a:txBody>
                    <a:bodyPr/>
                    <a:lstStyle/>
                    <a:p>
                      <a:pPr algn="ctr" fontAlgn="t">
                        <a:lnSpc>
                          <a:spcPct val="95000"/>
                        </a:lnSpc>
                      </a:pPr>
                      <a:r>
                        <a:rPr lang="en-IE" sz="900" b="0" i="0" u="none" strike="noStrike">
                          <a:solidFill>
                            <a:srgbClr val="000000"/>
                          </a:solidFill>
                          <a:effectLst/>
                          <a:latin typeface="Barlow" panose="00000500000000000000" pitchFamily="2" charset="0"/>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95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t>
                      </a:r>
                    </a:p>
                  </a:txBody>
                  <a:tcPr marL="9525" marR="9525" marT="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6505299"/>
                  </a:ext>
                </a:extLst>
              </a:tr>
            </a:tbl>
          </a:graphicData>
        </a:graphic>
      </p:graphicFrame>
      <p:sp>
        <p:nvSpPr>
          <p:cNvPr id="61" name="Oval 60">
            <a:extLst>
              <a:ext uri="{FF2B5EF4-FFF2-40B4-BE49-F238E27FC236}">
                <a16:creationId xmlns:a16="http://schemas.microsoft.com/office/drawing/2014/main" id="{982FDA98-32DE-4A19-B01B-49B7FD91809D}"/>
              </a:ext>
            </a:extLst>
          </p:cNvPr>
          <p:cNvSpPr/>
          <p:nvPr/>
        </p:nvSpPr>
        <p:spPr>
          <a:xfrm>
            <a:off x="8462085" y="321936"/>
            <a:ext cx="393700" cy="2518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2" name="TextBox 61">
            <a:extLst>
              <a:ext uri="{FF2B5EF4-FFF2-40B4-BE49-F238E27FC236}">
                <a16:creationId xmlns:a16="http://schemas.microsoft.com/office/drawing/2014/main" id="{7F1E8961-C93A-4E00-850C-1AE866559155}"/>
              </a:ext>
            </a:extLst>
          </p:cNvPr>
          <p:cNvSpPr txBox="1"/>
          <p:nvPr/>
        </p:nvSpPr>
        <p:spPr>
          <a:xfrm>
            <a:off x="8913549" y="296760"/>
            <a:ext cx="2010872" cy="276999"/>
          </a:xfrm>
          <a:prstGeom prst="rect">
            <a:avLst/>
          </a:prstGeom>
          <a:noFill/>
        </p:spPr>
        <p:txBody>
          <a:bodyPr wrap="none" rtlCol="0">
            <a:spAutoFit/>
          </a:bodyPr>
          <a:lstStyle/>
          <a:p>
            <a:r>
              <a:rPr lang="en-IE" sz="1200"/>
              <a:t>Significantly higher than total</a:t>
            </a:r>
          </a:p>
        </p:txBody>
      </p:sp>
      <p:sp>
        <p:nvSpPr>
          <p:cNvPr id="64" name="Oval 63">
            <a:extLst>
              <a:ext uri="{FF2B5EF4-FFF2-40B4-BE49-F238E27FC236}">
                <a16:creationId xmlns:a16="http://schemas.microsoft.com/office/drawing/2014/main" id="{BDAA3038-2932-4E10-B0B5-18C6C8F97927}"/>
              </a:ext>
            </a:extLst>
          </p:cNvPr>
          <p:cNvSpPr/>
          <p:nvPr/>
        </p:nvSpPr>
        <p:spPr>
          <a:xfrm>
            <a:off x="4701298" y="1866381"/>
            <a:ext cx="519484" cy="6800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5" name="Oval 64">
            <a:extLst>
              <a:ext uri="{FF2B5EF4-FFF2-40B4-BE49-F238E27FC236}">
                <a16:creationId xmlns:a16="http://schemas.microsoft.com/office/drawing/2014/main" id="{66216C17-708C-416A-A825-6FA403735581}"/>
              </a:ext>
            </a:extLst>
          </p:cNvPr>
          <p:cNvSpPr/>
          <p:nvPr/>
        </p:nvSpPr>
        <p:spPr>
          <a:xfrm>
            <a:off x="2350566" y="3075141"/>
            <a:ext cx="393700" cy="2518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6" name="Oval 65">
            <a:extLst>
              <a:ext uri="{FF2B5EF4-FFF2-40B4-BE49-F238E27FC236}">
                <a16:creationId xmlns:a16="http://schemas.microsoft.com/office/drawing/2014/main" id="{52760949-4CBA-41ED-BB3A-5A03A31F4412}"/>
              </a:ext>
            </a:extLst>
          </p:cNvPr>
          <p:cNvSpPr/>
          <p:nvPr/>
        </p:nvSpPr>
        <p:spPr>
          <a:xfrm>
            <a:off x="5373433" y="2454862"/>
            <a:ext cx="393700" cy="79513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9" name="Oval 68">
            <a:extLst>
              <a:ext uri="{FF2B5EF4-FFF2-40B4-BE49-F238E27FC236}">
                <a16:creationId xmlns:a16="http://schemas.microsoft.com/office/drawing/2014/main" id="{7759571D-3651-43EA-A3AC-C5DC8B064C45}"/>
              </a:ext>
            </a:extLst>
          </p:cNvPr>
          <p:cNvSpPr/>
          <p:nvPr/>
        </p:nvSpPr>
        <p:spPr>
          <a:xfrm>
            <a:off x="8555596" y="2235233"/>
            <a:ext cx="393700" cy="2518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0" name="Oval 69">
            <a:extLst>
              <a:ext uri="{FF2B5EF4-FFF2-40B4-BE49-F238E27FC236}">
                <a16:creationId xmlns:a16="http://schemas.microsoft.com/office/drawing/2014/main" id="{674E33F0-6FB8-4F4C-9164-DD159A9AB48A}"/>
              </a:ext>
            </a:extLst>
          </p:cNvPr>
          <p:cNvSpPr/>
          <p:nvPr/>
        </p:nvSpPr>
        <p:spPr>
          <a:xfrm>
            <a:off x="9143811" y="2839148"/>
            <a:ext cx="393700" cy="2518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2" name="Oval 71">
            <a:extLst>
              <a:ext uri="{FF2B5EF4-FFF2-40B4-BE49-F238E27FC236}">
                <a16:creationId xmlns:a16="http://schemas.microsoft.com/office/drawing/2014/main" id="{7353BA31-1272-42F3-B9FB-B9F9859D91B8}"/>
              </a:ext>
            </a:extLst>
          </p:cNvPr>
          <p:cNvSpPr/>
          <p:nvPr/>
        </p:nvSpPr>
        <p:spPr>
          <a:xfrm>
            <a:off x="3031131" y="5542767"/>
            <a:ext cx="393700" cy="2518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4" name="Oval 73">
            <a:extLst>
              <a:ext uri="{FF2B5EF4-FFF2-40B4-BE49-F238E27FC236}">
                <a16:creationId xmlns:a16="http://schemas.microsoft.com/office/drawing/2014/main" id="{D073C795-C377-4E69-899A-E3B820E49F7A}"/>
              </a:ext>
            </a:extLst>
          </p:cNvPr>
          <p:cNvSpPr/>
          <p:nvPr/>
        </p:nvSpPr>
        <p:spPr>
          <a:xfrm>
            <a:off x="10270067" y="5131153"/>
            <a:ext cx="491066" cy="25523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DDE199FB-FBDB-295F-F424-5D9CD6CDAD20}"/>
              </a:ext>
            </a:extLst>
          </p:cNvPr>
          <p:cNvSpPr/>
          <p:nvPr/>
        </p:nvSpPr>
        <p:spPr>
          <a:xfrm>
            <a:off x="4781230" y="4810954"/>
            <a:ext cx="524195" cy="32019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055325CE-708A-E06C-640F-6D0AF5437AA0}"/>
              </a:ext>
            </a:extLst>
          </p:cNvPr>
          <p:cNvSpPr/>
          <p:nvPr/>
        </p:nvSpPr>
        <p:spPr>
          <a:xfrm>
            <a:off x="9722135" y="5708950"/>
            <a:ext cx="393700" cy="2518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99A4A7FB-9FE1-0896-D27B-87E8984FAA21}"/>
              </a:ext>
            </a:extLst>
          </p:cNvPr>
          <p:cNvSpPr/>
          <p:nvPr/>
        </p:nvSpPr>
        <p:spPr>
          <a:xfrm>
            <a:off x="3541492" y="2823318"/>
            <a:ext cx="393700" cy="2518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a:extLst>
              <a:ext uri="{FF2B5EF4-FFF2-40B4-BE49-F238E27FC236}">
                <a16:creationId xmlns:a16="http://schemas.microsoft.com/office/drawing/2014/main" id="{9792BBB6-146F-3BC2-8B25-C552FD13398D}"/>
              </a:ext>
            </a:extLst>
          </p:cNvPr>
          <p:cNvSpPr/>
          <p:nvPr/>
        </p:nvSpPr>
        <p:spPr>
          <a:xfrm>
            <a:off x="4168248" y="2470694"/>
            <a:ext cx="393700" cy="25182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183539770"/>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992724-2886-9A1D-24C1-5CD275CC0A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BE2B674-4771-6900-B450-14D7D0CFAF70}"/>
              </a:ext>
            </a:extLst>
          </p:cNvPr>
          <p:cNvSpPr>
            <a:spLocks noGrp="1"/>
          </p:cNvSpPr>
          <p:nvPr>
            <p:ph type="title"/>
          </p:nvPr>
        </p:nvSpPr>
        <p:spPr>
          <a:xfrm>
            <a:off x="450000" y="115056"/>
            <a:ext cx="11285432" cy="715669"/>
          </a:xfrm>
        </p:spPr>
        <p:txBody>
          <a:bodyPr lIns="0" tIns="45720" rIns="91440" bIns="45720" anchor="t">
            <a:noAutofit/>
          </a:bodyPr>
          <a:lstStyle/>
          <a:p>
            <a:br>
              <a:rPr lang="en-IE"/>
            </a:br>
            <a:r>
              <a:rPr lang="en-GB"/>
              <a:t>The impact of climate change on various groups x segments</a:t>
            </a:r>
            <a:endParaRPr lang="en-IE"/>
          </a:p>
        </p:txBody>
      </p:sp>
      <p:sp>
        <p:nvSpPr>
          <p:cNvPr id="3" name="Text Placeholder 2">
            <a:extLst>
              <a:ext uri="{FF2B5EF4-FFF2-40B4-BE49-F238E27FC236}">
                <a16:creationId xmlns:a16="http://schemas.microsoft.com/office/drawing/2014/main" id="{F3FD241B-0562-3C64-A055-541574FA36A9}"/>
              </a:ext>
            </a:extLst>
          </p:cNvPr>
          <p:cNvSpPr>
            <a:spLocks noGrp="1"/>
          </p:cNvSpPr>
          <p:nvPr>
            <p:ph type="body" sz="quarter" idx="15"/>
          </p:nvPr>
        </p:nvSpPr>
        <p:spPr>
          <a:xfrm>
            <a:off x="450000" y="876939"/>
            <a:ext cx="11398289" cy="647945"/>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lang="en-US" sz="1400">
                <a:latin typeface="Barlow" panose="00000500000000000000" pitchFamily="2" charset="0"/>
                <a:cs typeface="Arial" panose="020B0604020202020204" pitchFamily="34" charset="0"/>
              </a:rPr>
              <a:t>Community Champions and Global Citizens show clear recognition of the universal impact of climate change, while the Disengaged segment displays much less awareness. </a:t>
            </a:r>
            <a:endPar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42C0E4DA-BB1F-A0BA-0E69-46D4C8635489}"/>
              </a:ext>
            </a:extLst>
          </p:cNvPr>
          <p:cNvSpPr>
            <a:spLocks noGrp="1"/>
          </p:cNvSpPr>
          <p:nvPr>
            <p:ph type="body" sz="quarter" idx="17"/>
          </p:nvPr>
        </p:nvSpPr>
        <p:spPr>
          <a:xfrm>
            <a:off x="450000" y="6123920"/>
            <a:ext cx="10770450" cy="348813"/>
          </a:xfrm>
        </p:spPr>
        <p:txBody>
          <a:bodyPr>
            <a:noAutofit/>
          </a:bodyPr>
          <a:lstStyle/>
          <a:p>
            <a:r>
              <a:rPr lang="en-US" sz="900">
                <a:latin typeface="Barlow" panose="00000500000000000000" pitchFamily="2" charset="0"/>
              </a:rPr>
              <a:t>Base: All Adults aged 18+ years- 2,047 Apr ’26</a:t>
            </a:r>
          </a:p>
          <a:p>
            <a:r>
              <a:rPr lang="en-US" sz="900">
                <a:latin typeface="Barlow" panose="00000500000000000000" pitchFamily="2" charset="0"/>
              </a:rPr>
              <a:t>Q</a:t>
            </a:r>
            <a:r>
              <a:rPr lang="en-GB" sz="900">
                <a:latin typeface="Barlow" panose="00000500000000000000" pitchFamily="2" charset="0"/>
              </a:rPr>
              <a:t> QB7_2. How much do you think climate change will impact    …</a:t>
            </a:r>
            <a:endParaRPr lang="en-IE" sz="900">
              <a:latin typeface="Barlow" panose="00000500000000000000" pitchFamily="2" charset="0"/>
            </a:endParaRPr>
          </a:p>
        </p:txBody>
      </p:sp>
      <p:grpSp>
        <p:nvGrpSpPr>
          <p:cNvPr id="9" name="Group 8">
            <a:extLst>
              <a:ext uri="{FF2B5EF4-FFF2-40B4-BE49-F238E27FC236}">
                <a16:creationId xmlns:a16="http://schemas.microsoft.com/office/drawing/2014/main" id="{619228C4-EF1C-90E7-BF4C-C707146B641C}"/>
              </a:ext>
            </a:extLst>
          </p:cNvPr>
          <p:cNvGrpSpPr/>
          <p:nvPr/>
        </p:nvGrpSpPr>
        <p:grpSpPr>
          <a:xfrm>
            <a:off x="9966326" y="26967"/>
            <a:ext cx="2359232" cy="445924"/>
            <a:chOff x="9641528" y="660370"/>
            <a:chExt cx="2436173" cy="581633"/>
          </a:xfrm>
        </p:grpSpPr>
        <p:sp>
          <p:nvSpPr>
            <p:cNvPr id="10" name="Rectangle 9">
              <a:extLst>
                <a:ext uri="{FF2B5EF4-FFF2-40B4-BE49-F238E27FC236}">
                  <a16:creationId xmlns:a16="http://schemas.microsoft.com/office/drawing/2014/main" id="{0FBE3938-E99F-E0DA-445F-2A8CE8E7B372}"/>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1" name="TextBox 10">
              <a:extLst>
                <a:ext uri="{FF2B5EF4-FFF2-40B4-BE49-F238E27FC236}">
                  <a16:creationId xmlns:a16="http://schemas.microsoft.com/office/drawing/2014/main" id="{685AE12F-3FCA-606F-1082-B07AE083D902}"/>
                </a:ext>
              </a:extLst>
            </p:cNvPr>
            <p:cNvSpPr txBox="1"/>
            <p:nvPr/>
          </p:nvSpPr>
          <p:spPr>
            <a:xfrm>
              <a:off x="10044711" y="660370"/>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2" name="Rectangle 11">
              <a:extLst>
                <a:ext uri="{FF2B5EF4-FFF2-40B4-BE49-F238E27FC236}">
                  <a16:creationId xmlns:a16="http://schemas.microsoft.com/office/drawing/2014/main" id="{FCD25F4E-240E-D7C7-9823-7CADE444CEE3}"/>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3" name="TextBox 12">
              <a:extLst>
                <a:ext uri="{FF2B5EF4-FFF2-40B4-BE49-F238E27FC236}">
                  <a16:creationId xmlns:a16="http://schemas.microsoft.com/office/drawing/2014/main" id="{AB18B5A5-711C-48F1-6FB9-C6BC46F602BE}"/>
                </a:ext>
              </a:extLst>
            </p:cNvPr>
            <p:cNvSpPr txBox="1"/>
            <p:nvPr/>
          </p:nvSpPr>
          <p:spPr>
            <a:xfrm>
              <a:off x="10026209" y="920849"/>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graphicFrame>
        <p:nvGraphicFramePr>
          <p:cNvPr id="6" name="Table 5">
            <a:extLst>
              <a:ext uri="{FF2B5EF4-FFF2-40B4-BE49-F238E27FC236}">
                <a16:creationId xmlns:a16="http://schemas.microsoft.com/office/drawing/2014/main" id="{D3185F27-F87A-8E69-DC84-B67CBF9585BC}"/>
              </a:ext>
            </a:extLst>
          </p:cNvPr>
          <p:cNvGraphicFramePr>
            <a:graphicFrameLocks noGrp="1"/>
          </p:cNvGraphicFramePr>
          <p:nvPr>
            <p:extLst>
              <p:ext uri="{D42A27DB-BD31-4B8C-83A1-F6EECF244321}">
                <p14:modId xmlns:p14="http://schemas.microsoft.com/office/powerpoint/2010/main" val="2478033480"/>
              </p:ext>
            </p:extLst>
          </p:nvPr>
        </p:nvGraphicFramePr>
        <p:xfrm>
          <a:off x="1345819" y="1518390"/>
          <a:ext cx="9493794" cy="4494502"/>
        </p:xfrm>
        <a:graphic>
          <a:graphicData uri="http://schemas.openxmlformats.org/drawingml/2006/table">
            <a:tbl>
              <a:tblPr/>
              <a:tblGrid>
                <a:gridCol w="3395574">
                  <a:extLst>
                    <a:ext uri="{9D8B030D-6E8A-4147-A177-3AD203B41FA5}">
                      <a16:colId xmlns:a16="http://schemas.microsoft.com/office/drawing/2014/main" val="134483545"/>
                    </a:ext>
                  </a:extLst>
                </a:gridCol>
                <a:gridCol w="857611">
                  <a:extLst>
                    <a:ext uri="{9D8B030D-6E8A-4147-A177-3AD203B41FA5}">
                      <a16:colId xmlns:a16="http://schemas.microsoft.com/office/drawing/2014/main" val="1579957425"/>
                    </a:ext>
                  </a:extLst>
                </a:gridCol>
                <a:gridCol w="952554">
                  <a:extLst>
                    <a:ext uri="{9D8B030D-6E8A-4147-A177-3AD203B41FA5}">
                      <a16:colId xmlns:a16="http://schemas.microsoft.com/office/drawing/2014/main" val="2752617065"/>
                    </a:ext>
                  </a:extLst>
                </a:gridCol>
                <a:gridCol w="857611">
                  <a:extLst>
                    <a:ext uri="{9D8B030D-6E8A-4147-A177-3AD203B41FA5}">
                      <a16:colId xmlns:a16="http://schemas.microsoft.com/office/drawing/2014/main" val="4154546956"/>
                    </a:ext>
                  </a:extLst>
                </a:gridCol>
                <a:gridCol w="857611">
                  <a:extLst>
                    <a:ext uri="{9D8B030D-6E8A-4147-A177-3AD203B41FA5}">
                      <a16:colId xmlns:a16="http://schemas.microsoft.com/office/drawing/2014/main" val="3216179976"/>
                    </a:ext>
                  </a:extLst>
                </a:gridCol>
                <a:gridCol w="857611">
                  <a:extLst>
                    <a:ext uri="{9D8B030D-6E8A-4147-A177-3AD203B41FA5}">
                      <a16:colId xmlns:a16="http://schemas.microsoft.com/office/drawing/2014/main" val="2466906318"/>
                    </a:ext>
                  </a:extLst>
                </a:gridCol>
                <a:gridCol w="857611">
                  <a:extLst>
                    <a:ext uri="{9D8B030D-6E8A-4147-A177-3AD203B41FA5}">
                      <a16:colId xmlns:a16="http://schemas.microsoft.com/office/drawing/2014/main" val="3422425813"/>
                    </a:ext>
                  </a:extLst>
                </a:gridCol>
                <a:gridCol w="857611">
                  <a:extLst>
                    <a:ext uri="{9D8B030D-6E8A-4147-A177-3AD203B41FA5}">
                      <a16:colId xmlns:a16="http://schemas.microsoft.com/office/drawing/2014/main" val="450950042"/>
                    </a:ext>
                  </a:extLst>
                </a:gridCol>
              </a:tblGrid>
              <a:tr h="221767">
                <a:tc rowSpan="2">
                  <a:txBody>
                    <a:bodyPr/>
                    <a:lstStyle/>
                    <a:p>
                      <a:pPr algn="l" rtl="0" fontAlgn="t">
                        <a:buNone/>
                      </a:pPr>
                      <a:r>
                        <a:rPr lang="en-IE" sz="1100" b="1" i="0" u="none" strike="noStrike">
                          <a:solidFill>
                            <a:schemeClr val="bg1"/>
                          </a:solidFill>
                          <a:effectLst/>
                          <a:latin typeface="Barlow" panose="00000500000000000000" pitchFamily="2" charset="0"/>
                        </a:rPr>
                        <a:t> Great deal of impact</a:t>
                      </a:r>
                    </a:p>
                  </a:txBody>
                  <a:tcPr marL="72000" marR="2408" marT="2408" marB="0" anchor="ctr">
                    <a:lnL w="12700" cap="flat" cmpd="sng" algn="ctr">
                      <a:solidFill>
                        <a:schemeClr val="tx1"/>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rowSpan="2">
                  <a:txBody>
                    <a:bodyPr/>
                    <a:lstStyle/>
                    <a:p>
                      <a:pPr algn="ctr" rtl="0" fontAlgn="ctr">
                        <a:buNone/>
                      </a:pPr>
                      <a:r>
                        <a:rPr lang="en-IE" sz="1100" b="1" i="0" u="none" strike="noStrike">
                          <a:solidFill>
                            <a:srgbClr val="FFFFFF"/>
                          </a:solidFill>
                          <a:effectLst/>
                          <a:latin typeface="Barlow" panose="00000500000000000000" pitchFamily="2" charset="0"/>
                        </a:rPr>
                        <a:t>Total</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gridSpan="6">
                  <a:txBody>
                    <a:bodyPr/>
                    <a:lstStyle/>
                    <a:p>
                      <a:pPr algn="ctr" rtl="0" fontAlgn="ctr">
                        <a:buNone/>
                      </a:pPr>
                      <a:r>
                        <a:rPr lang="en-IE" sz="1100" b="1" i="0" u="none" strike="noStrike">
                          <a:solidFill>
                            <a:srgbClr val="FFFFFF"/>
                          </a:solidFill>
                          <a:effectLst/>
                          <a:latin typeface="Barlow" panose="00000500000000000000" pitchFamily="2" charset="0"/>
                        </a:rPr>
                        <a:t>Segments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945468651"/>
                  </a:ext>
                </a:extLst>
              </a:tr>
              <a:tr h="375967">
                <a:tc vMerge="1">
                  <a:txBody>
                    <a:bodyPr/>
                    <a:lstStyle/>
                    <a:p>
                      <a:endParaRPr lang="en-IE"/>
                    </a:p>
                  </a:txBody>
                  <a:tcPr/>
                </a:tc>
                <a:tc vMerge="1">
                  <a:txBody>
                    <a:bodyPr/>
                    <a:lstStyle/>
                    <a:p>
                      <a:endParaRPr lang="en-IE"/>
                    </a:p>
                  </a:txBody>
                  <a:tcPr/>
                </a:tc>
                <a:tc>
                  <a:txBody>
                    <a:bodyPr/>
                    <a:lstStyle/>
                    <a:p>
                      <a:pPr algn="ctr" rtl="0" fontAlgn="ctr">
                        <a:buNone/>
                      </a:pPr>
                      <a:r>
                        <a:rPr lang="en-IE" sz="1100" b="1" i="0" u="none" strike="noStrike">
                          <a:solidFill>
                            <a:srgbClr val="FFFFFF"/>
                          </a:solidFill>
                          <a:effectLst/>
                          <a:latin typeface="Barlow" panose="00000500000000000000" pitchFamily="2" charset="0"/>
                        </a:rPr>
                        <a:t>Multilateralists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Community Champions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Disengaged</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Empathisers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Global Citizens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Pragmatists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extLst>
                  <a:ext uri="{0D108BD9-81ED-4DB2-BD59-A6C34878D82A}">
                    <a16:rowId xmlns:a16="http://schemas.microsoft.com/office/drawing/2014/main" val="3481256306"/>
                  </a:ext>
                </a:extLst>
              </a:tr>
              <a:tr h="189324">
                <a:tc>
                  <a:txBody>
                    <a:bodyPr/>
                    <a:lstStyle/>
                    <a:p>
                      <a:pPr algn="l" rtl="0" fontAlgn="t">
                        <a:buNone/>
                      </a:pPr>
                      <a:r>
                        <a:rPr lang="en-IE" sz="1100" b="1" i="1" u="none" strike="noStrike">
                          <a:solidFill>
                            <a:srgbClr val="000000"/>
                          </a:solidFill>
                          <a:effectLst/>
                          <a:latin typeface="Barlow" panose="00000500000000000000" pitchFamily="2" charset="0"/>
                        </a:rPr>
                        <a:t>Base:</a:t>
                      </a:r>
                    </a:p>
                  </a:txBody>
                  <a:tcPr marL="72000" marR="2408" marT="2408" marB="0" anchor="ctr">
                    <a:lnL w="12700" cap="flat" cmpd="sng" algn="ctr">
                      <a:solidFill>
                        <a:schemeClr val="tx1"/>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2047</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396</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169</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355</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552</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321</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254</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extLst>
                  <a:ext uri="{0D108BD9-81ED-4DB2-BD59-A6C34878D82A}">
                    <a16:rowId xmlns:a16="http://schemas.microsoft.com/office/drawing/2014/main" val="3134104867"/>
                  </a:ext>
                </a:extLst>
              </a:tr>
              <a:tr h="189324">
                <a:tc>
                  <a:txBody>
                    <a:bodyPr/>
                    <a:lstStyle/>
                    <a:p>
                      <a:pPr algn="l" rtl="0" fontAlgn="t">
                        <a:buNone/>
                      </a:pPr>
                      <a:r>
                        <a:rPr lang="en-IE" sz="1100" b="0" i="0" u="none" strike="noStrike">
                          <a:solidFill>
                            <a:srgbClr val="000000"/>
                          </a:solidFill>
                          <a:effectLst/>
                          <a:latin typeface="Barlow" panose="00000500000000000000" pitchFamily="2" charset="0"/>
                        </a:rPr>
                        <a:t> </a:t>
                      </a:r>
                    </a:p>
                  </a:txBody>
                  <a:tcPr marL="72000" marR="2408" marT="2408" marB="0" anchor="ctr">
                    <a:lnL w="12700" cap="flat" cmpd="sng" algn="ctr">
                      <a:solidFill>
                        <a:schemeClr val="tx1"/>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38831188"/>
                  </a:ext>
                </a:extLst>
              </a:tr>
              <a:tr h="703624">
                <a:tc>
                  <a:txBody>
                    <a:bodyPr/>
                    <a:lstStyle/>
                    <a:p>
                      <a:pPr algn="l" rtl="0" fontAlgn="t">
                        <a:buNone/>
                      </a:pPr>
                      <a:r>
                        <a:rPr lang="en-GB" sz="1100" b="0" i="0" u="none" strike="noStrike">
                          <a:solidFill>
                            <a:srgbClr val="000000"/>
                          </a:solidFill>
                          <a:effectLst/>
                          <a:latin typeface="Barlow" panose="00000500000000000000" pitchFamily="2" charset="0"/>
                        </a:rPr>
                        <a:t>Future generations</a:t>
                      </a:r>
                    </a:p>
                  </a:txBody>
                  <a:tcPr marL="72000" marR="2408" marT="2408" marB="0" anchor="ctr">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57</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68</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82</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25</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55</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66</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66</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283820234"/>
                  </a:ext>
                </a:extLst>
              </a:tr>
              <a:tr h="703624">
                <a:tc>
                  <a:txBody>
                    <a:bodyPr/>
                    <a:lstStyle/>
                    <a:p>
                      <a:pPr algn="l" rtl="0" fontAlgn="t">
                        <a:buNone/>
                      </a:pPr>
                      <a:r>
                        <a:rPr lang="en-GB" sz="1100" b="0" i="0" u="none" strike="noStrike">
                          <a:solidFill>
                            <a:srgbClr val="000000"/>
                          </a:solidFill>
                          <a:effectLst/>
                          <a:latin typeface="Barlow" panose="00000500000000000000" pitchFamily="2" charset="0"/>
                        </a:rPr>
                        <a:t>People in other countries</a:t>
                      </a:r>
                    </a:p>
                  </a:txBody>
                  <a:tcPr marL="72000" marR="2408" marT="2408"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49</a:t>
                      </a:r>
                    </a:p>
                  </a:txBody>
                  <a:tcPr marL="7620" marR="7620" marT="7620" marB="0" anchor="ctr">
                    <a:lnL w="12700" cap="flat" cmpd="sng" algn="ctr">
                      <a:solidFill>
                        <a:schemeClr val="bg1">
                          <a:lumMod val="5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62</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77</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43</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60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54</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64273843"/>
                  </a:ext>
                </a:extLst>
              </a:tr>
              <a:tr h="703624">
                <a:tc>
                  <a:txBody>
                    <a:bodyPr/>
                    <a:lstStyle/>
                    <a:p>
                      <a:pPr algn="l" rtl="0" fontAlgn="t">
                        <a:buNone/>
                      </a:pPr>
                      <a:r>
                        <a:rPr lang="en-GB" sz="1100" b="0" i="0" u="none" strike="noStrike">
                          <a:solidFill>
                            <a:srgbClr val="000000"/>
                          </a:solidFill>
                          <a:effectLst/>
                          <a:latin typeface="Barlow" panose="00000500000000000000" pitchFamily="2" charset="0"/>
                        </a:rPr>
                        <a:t>People in Ireland </a:t>
                      </a:r>
                    </a:p>
                  </a:txBody>
                  <a:tcPr marL="72000" marR="2408" marT="2408" marB="0" anchor="ctr">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22</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27</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34</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19</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30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20</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04213072"/>
                  </a:ext>
                </a:extLst>
              </a:tr>
              <a:tr h="703624">
                <a:tc>
                  <a:txBody>
                    <a:bodyPr/>
                    <a:lstStyle/>
                    <a:p>
                      <a:pPr algn="l" rtl="0" fontAlgn="t">
                        <a:buNone/>
                      </a:pPr>
                      <a:r>
                        <a:rPr lang="en-GB" sz="1100" b="0" i="0" u="none" strike="noStrike">
                          <a:solidFill>
                            <a:srgbClr val="000000"/>
                          </a:solidFill>
                          <a:effectLst/>
                          <a:latin typeface="Barlow" panose="00000500000000000000" pitchFamily="2" charset="0"/>
                        </a:rPr>
                        <a:t>You personally</a:t>
                      </a:r>
                    </a:p>
                  </a:txBody>
                  <a:tcPr marL="72000" marR="2408" marT="2408" marB="0" anchor="ctr">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17</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18</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29</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8</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14</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30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12</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extLst>
                  <a:ext uri="{0D108BD9-81ED-4DB2-BD59-A6C34878D82A}">
                    <a16:rowId xmlns:a16="http://schemas.microsoft.com/office/drawing/2014/main" val="1405903842"/>
                  </a:ext>
                </a:extLst>
              </a:tr>
              <a:tr h="703624">
                <a:tc>
                  <a:txBody>
                    <a:bodyPr/>
                    <a:lstStyle/>
                    <a:p>
                      <a:pPr algn="l" rtl="0" fontAlgn="t">
                        <a:buNone/>
                      </a:pPr>
                      <a:r>
                        <a:rPr lang="en-GB" sz="1100" b="0" i="0" u="none" strike="noStrike">
                          <a:solidFill>
                            <a:srgbClr val="000000"/>
                          </a:solidFill>
                          <a:effectLst/>
                          <a:latin typeface="Barlow" panose="00000500000000000000" pitchFamily="2" charset="0"/>
                        </a:rPr>
                        <a:t>Your family</a:t>
                      </a:r>
                    </a:p>
                  </a:txBody>
                  <a:tcPr marL="72000" marR="2408" marT="2408" marB="0" anchor="ctr">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15</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15</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25</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6</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B3B5"/>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12</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26</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FE5D8"/>
                    </a:solid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11</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90097470"/>
                  </a:ext>
                </a:extLst>
              </a:tr>
            </a:tbl>
          </a:graphicData>
        </a:graphic>
      </p:graphicFrame>
    </p:spTree>
    <p:extLst>
      <p:ext uri="{BB962C8B-B14F-4D97-AF65-F5344CB8AC3E}">
        <p14:creationId xmlns:p14="http://schemas.microsoft.com/office/powerpoint/2010/main" val="1980468892"/>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6A94-44B5-76E3-9311-EBF1EF3E6116}"/>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32193A1-0351-3F55-E420-8BC53A9A2B4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B8EFCE5A-F051-F6D2-931F-820F8AF9F29E}"/>
              </a:ext>
            </a:extLst>
          </p:cNvPr>
          <p:cNvSpPr>
            <a:spLocks noGrp="1"/>
          </p:cNvSpPr>
          <p:nvPr>
            <p:ph type="title"/>
          </p:nvPr>
        </p:nvSpPr>
        <p:spPr>
          <a:xfrm>
            <a:off x="362282" y="134026"/>
            <a:ext cx="9704504" cy="530923"/>
          </a:xfrm>
        </p:spPr>
        <p:txBody>
          <a:bodyPr lIns="91440" tIns="45720" rIns="91440" bIns="45720" anchor="t">
            <a:noAutofit/>
          </a:bodyPr>
          <a:lstStyle/>
          <a:p>
            <a:r>
              <a:rPr lang="en-US"/>
              <a:t>Peoples view on the cause of climate change (if any) x segments</a:t>
            </a:r>
            <a:endParaRPr lang="en-IE"/>
          </a:p>
        </p:txBody>
      </p:sp>
      <p:sp>
        <p:nvSpPr>
          <p:cNvPr id="5" name="Content Placeholder 4">
            <a:extLst>
              <a:ext uri="{FF2B5EF4-FFF2-40B4-BE49-F238E27FC236}">
                <a16:creationId xmlns:a16="http://schemas.microsoft.com/office/drawing/2014/main" id="{91EB0936-FB1E-4CB6-B593-1242412BAFB2}"/>
              </a:ext>
            </a:extLst>
          </p:cNvPr>
          <p:cNvSpPr>
            <a:spLocks noGrp="1"/>
          </p:cNvSpPr>
          <p:nvPr>
            <p:ph type="body" sz="quarter" idx="17"/>
          </p:nvPr>
        </p:nvSpPr>
        <p:spPr>
          <a:xfrm>
            <a:off x="446539" y="6135136"/>
            <a:ext cx="10855254" cy="348813"/>
          </a:xfrm>
        </p:spPr>
        <p:txBody>
          <a:bodyPr>
            <a:noAutofit/>
          </a:bodyPr>
          <a:lstStyle/>
          <a:p>
            <a:pPr marL="357188" indent="-357188">
              <a:lnSpc>
                <a:spcPct val="100000"/>
              </a:lnSpc>
            </a:pPr>
            <a:r>
              <a:rPr lang="en-US" sz="900">
                <a:latin typeface="Barlow" panose="00000500000000000000" pitchFamily="2" charset="0"/>
                <a:cs typeface="Arial" panose="020B0604020202020204" pitchFamily="34" charset="0"/>
              </a:rPr>
              <a:t>Base: All Adults aged 18+ years- 2,047 </a:t>
            </a:r>
          </a:p>
          <a:p>
            <a:pPr marL="357188" indent="-357188"/>
            <a:r>
              <a:rPr lang="en-US" sz="900">
                <a:latin typeface="Barlow" panose="00000500000000000000" pitchFamily="2" charset="0"/>
              </a:rPr>
              <a:t>Q.3 </a:t>
            </a:r>
            <a:r>
              <a:rPr lang="en-IE" sz="900"/>
              <a:t>Which of the following do you think best reflects your view? </a:t>
            </a:r>
            <a:endParaRPr lang="en-IE" sz="900">
              <a:latin typeface="Barlow" panose="00000500000000000000" pitchFamily="2" charset="0"/>
            </a:endParaRPr>
          </a:p>
        </p:txBody>
      </p:sp>
      <p:graphicFrame>
        <p:nvGraphicFramePr>
          <p:cNvPr id="2" name="Chart 1">
            <a:extLst>
              <a:ext uri="{FF2B5EF4-FFF2-40B4-BE49-F238E27FC236}">
                <a16:creationId xmlns:a16="http://schemas.microsoft.com/office/drawing/2014/main" id="{3F289E03-2C3F-B60D-B15D-251CC8835C31}"/>
              </a:ext>
            </a:extLst>
          </p:cNvPr>
          <p:cNvGraphicFramePr/>
          <p:nvPr>
            <p:extLst>
              <p:ext uri="{D42A27DB-BD31-4B8C-83A1-F6EECF244321}">
                <p14:modId xmlns:p14="http://schemas.microsoft.com/office/powerpoint/2010/main" val="90164702"/>
              </p:ext>
            </p:extLst>
          </p:nvPr>
        </p:nvGraphicFramePr>
        <p:xfrm>
          <a:off x="2726498" y="2104646"/>
          <a:ext cx="8029052" cy="39078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18E3DE98-8F7B-1DB8-1725-1493A2FD8FF6}"/>
              </a:ext>
            </a:extLst>
          </p:cNvPr>
          <p:cNvGraphicFramePr>
            <a:graphicFrameLocks noGrp="1"/>
          </p:cNvGraphicFramePr>
          <p:nvPr>
            <p:extLst>
              <p:ext uri="{D42A27DB-BD31-4B8C-83A1-F6EECF244321}">
                <p14:modId xmlns:p14="http://schemas.microsoft.com/office/powerpoint/2010/main" val="332317346"/>
              </p:ext>
            </p:extLst>
          </p:nvPr>
        </p:nvGraphicFramePr>
        <p:xfrm>
          <a:off x="76201" y="2354531"/>
          <a:ext cx="2688210" cy="3774793"/>
        </p:xfrm>
        <a:graphic>
          <a:graphicData uri="http://schemas.openxmlformats.org/drawingml/2006/table">
            <a:tbl>
              <a:tblPr>
                <a:tableStyleId>{5C22544A-7EE6-4342-B048-85BDC9FD1C3A}</a:tableStyleId>
              </a:tblPr>
              <a:tblGrid>
                <a:gridCol w="2688210">
                  <a:extLst>
                    <a:ext uri="{9D8B030D-6E8A-4147-A177-3AD203B41FA5}">
                      <a16:colId xmlns:a16="http://schemas.microsoft.com/office/drawing/2014/main" val="2192328915"/>
                    </a:ext>
                  </a:extLst>
                </a:gridCol>
              </a:tblGrid>
              <a:tr h="1002875">
                <a:tc>
                  <a:txBody>
                    <a:bodyPr/>
                    <a:lstStyle/>
                    <a:p>
                      <a:pPr algn="r" fontAlgn="t">
                        <a:buNone/>
                      </a:pPr>
                      <a:r>
                        <a:rPr lang="en-GB" sz="1100" b="0" i="0" u="none" strike="noStrike" kern="1200">
                          <a:solidFill>
                            <a:schemeClr val="tx2">
                              <a:lumMod val="75000"/>
                            </a:schemeClr>
                          </a:solidFill>
                          <a:effectLst/>
                          <a:latin typeface="Barlow" panose="00000500000000000000" pitchFamily="2" charset="0"/>
                          <a:ea typeface="+mn-ea"/>
                          <a:cs typeface="+mn-cs"/>
                        </a:rPr>
                        <a:t>Climate change is happening and is caused mostly by human activities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1693565">
                <a:tc>
                  <a:txBody>
                    <a:bodyPr/>
                    <a:lstStyle/>
                    <a:p>
                      <a:pPr algn="r" fontAlgn="t">
                        <a:buNone/>
                      </a:pPr>
                      <a:r>
                        <a:rPr lang="en-GB" sz="1100" b="0" i="0" u="none" strike="noStrike" kern="1200">
                          <a:solidFill>
                            <a:schemeClr val="tx2"/>
                          </a:solidFill>
                          <a:effectLst/>
                          <a:latin typeface="Barlow" panose="00000500000000000000" pitchFamily="2" charset="0"/>
                          <a:ea typeface="+mn-ea"/>
                          <a:cs typeface="+mn-cs"/>
                        </a:rPr>
                        <a:t>Climate change is happening and is caused equally by human activities and natural changes in the environment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488769">
                <a:tc>
                  <a:txBody>
                    <a:bodyPr/>
                    <a:lstStyle/>
                    <a:p>
                      <a:pPr algn="r" fontAlgn="t">
                        <a:buNone/>
                      </a:pPr>
                      <a:r>
                        <a:rPr lang="en-GB" sz="1100" b="0" i="0" u="none" strike="noStrike" kern="1200">
                          <a:solidFill>
                            <a:schemeClr val="accent5">
                              <a:lumMod val="60000"/>
                              <a:lumOff val="40000"/>
                            </a:schemeClr>
                          </a:solidFill>
                          <a:effectLst/>
                          <a:latin typeface="Barlow" panose="00000500000000000000" pitchFamily="2" charset="0"/>
                          <a:ea typeface="+mn-ea"/>
                          <a:cs typeface="+mn-cs"/>
                        </a:rPr>
                        <a:t>Climate change is happening and is caused mostly by natural changes in the environment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363193">
                <a:tc>
                  <a:txBody>
                    <a:bodyPr/>
                    <a:lstStyle/>
                    <a:p>
                      <a:pPr algn="r" fontAlgn="t">
                        <a:buNone/>
                      </a:pPr>
                      <a:r>
                        <a:rPr lang="en-GB" sz="1100" b="0" i="0" u="none" strike="noStrike" kern="1200">
                          <a:solidFill>
                            <a:schemeClr val="accent5"/>
                          </a:solidFill>
                          <a:effectLst/>
                          <a:latin typeface="Barlow" panose="00000500000000000000" pitchFamily="2" charset="0"/>
                          <a:ea typeface="+mn-ea"/>
                          <a:cs typeface="+mn-cs"/>
                        </a:rPr>
                        <a:t>Climate change is happening and is caused by something else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572178"/>
                  </a:ext>
                </a:extLst>
              </a:tr>
              <a:tr h="204620">
                <a:tc>
                  <a:txBody>
                    <a:bodyPr/>
                    <a:lstStyle/>
                    <a:p>
                      <a:pPr marL="0" algn="r" defTabSz="914400" rtl="0" eaLnBrk="1" fontAlgn="t" latinLnBrk="0" hangingPunct="1">
                        <a:buNone/>
                      </a:pPr>
                      <a:r>
                        <a:rPr lang="en-GB" sz="1100" b="0" i="0" u="none" strike="noStrike" kern="1200">
                          <a:solidFill>
                            <a:schemeClr val="accent5">
                              <a:lumMod val="75000"/>
                            </a:schemeClr>
                          </a:solidFill>
                          <a:effectLst/>
                          <a:latin typeface="Barlow" panose="00000500000000000000" pitchFamily="2" charset="0"/>
                          <a:ea typeface="+mn-ea"/>
                          <a:cs typeface="+mn-cs"/>
                        </a:rPr>
                        <a:t>Climate change is not happening</a:t>
                      </a:r>
                    </a:p>
                  </a:txBody>
                  <a:tcPr marL="7620" marR="7620" marT="762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pSp>
        <p:nvGrpSpPr>
          <p:cNvPr id="22" name="Group 21">
            <a:extLst>
              <a:ext uri="{FF2B5EF4-FFF2-40B4-BE49-F238E27FC236}">
                <a16:creationId xmlns:a16="http://schemas.microsoft.com/office/drawing/2014/main" id="{97517C58-9887-5C58-D40C-8515667184DE}"/>
              </a:ext>
            </a:extLst>
          </p:cNvPr>
          <p:cNvGrpSpPr/>
          <p:nvPr/>
        </p:nvGrpSpPr>
        <p:grpSpPr>
          <a:xfrm>
            <a:off x="9897572" y="49328"/>
            <a:ext cx="2359232" cy="449281"/>
            <a:chOff x="9641528" y="676064"/>
            <a:chExt cx="2436173" cy="586011"/>
          </a:xfrm>
        </p:grpSpPr>
        <p:sp>
          <p:nvSpPr>
            <p:cNvPr id="23" name="Rectangle 22">
              <a:extLst>
                <a:ext uri="{FF2B5EF4-FFF2-40B4-BE49-F238E27FC236}">
                  <a16:creationId xmlns:a16="http://schemas.microsoft.com/office/drawing/2014/main" id="{C4F1DF63-A8E9-EB78-2F2E-D0B1ECBD8F1B}"/>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B81F2A3E-AAFF-7DCE-0CEC-1E0698875B0B}"/>
                </a:ext>
              </a:extLst>
            </p:cNvPr>
            <p:cNvSpPr txBox="1"/>
            <p:nvPr/>
          </p:nvSpPr>
          <p:spPr>
            <a:xfrm>
              <a:off x="10044711" y="676064"/>
              <a:ext cx="2032990" cy="341226"/>
            </a:xfrm>
            <a:prstGeom prst="rect">
              <a:avLst/>
            </a:prstGeom>
            <a:noFill/>
          </p:spPr>
          <p:txBody>
            <a:bodyPr wrap="square" rtlCol="0">
              <a:spAutoFit/>
            </a:bodyPr>
            <a:lstStyle/>
            <a:p>
              <a:r>
                <a:rPr lang="en-IE" sz="1050">
                  <a:solidFill>
                    <a:schemeClr val="tx1">
                      <a:lumMod val="65000"/>
                      <a:lumOff val="35000"/>
                    </a:schemeClr>
                  </a:solidFill>
                </a:rPr>
                <a:t>Statistically higher than total</a:t>
              </a:r>
            </a:p>
          </p:txBody>
        </p:sp>
        <p:sp>
          <p:nvSpPr>
            <p:cNvPr id="25" name="Rectangle 24">
              <a:extLst>
                <a:ext uri="{FF2B5EF4-FFF2-40B4-BE49-F238E27FC236}">
                  <a16:creationId xmlns:a16="http://schemas.microsoft.com/office/drawing/2014/main" id="{62BE915B-15DD-9680-6EE7-8E4DE9D40722}"/>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C358D985-6CAB-C8AA-1874-2C53CDB186E6}"/>
                </a:ext>
              </a:extLst>
            </p:cNvPr>
            <p:cNvSpPr txBox="1"/>
            <p:nvPr/>
          </p:nvSpPr>
          <p:spPr>
            <a:xfrm>
              <a:off x="10026209" y="920849"/>
              <a:ext cx="2032991" cy="341226"/>
            </a:xfrm>
            <a:prstGeom prst="rect">
              <a:avLst/>
            </a:prstGeom>
            <a:noFill/>
          </p:spPr>
          <p:txBody>
            <a:bodyPr wrap="square" rtlCol="0">
              <a:spAutoFit/>
            </a:bodyPr>
            <a:lstStyle/>
            <a:p>
              <a:r>
                <a:rPr lang="en-IE" sz="1050">
                  <a:solidFill>
                    <a:schemeClr val="tx1">
                      <a:lumMod val="65000"/>
                      <a:lumOff val="35000"/>
                    </a:schemeClr>
                  </a:solidFill>
                </a:rPr>
                <a:t>Statistically lower than total</a:t>
              </a:r>
            </a:p>
          </p:txBody>
        </p:sp>
      </p:grpSp>
      <p:sp>
        <p:nvSpPr>
          <p:cNvPr id="3" name="Oval 2">
            <a:extLst>
              <a:ext uri="{FF2B5EF4-FFF2-40B4-BE49-F238E27FC236}">
                <a16:creationId xmlns:a16="http://schemas.microsoft.com/office/drawing/2014/main" id="{1679A618-1DA4-38AC-DE76-C481F4DD4363}"/>
              </a:ext>
            </a:extLst>
          </p:cNvPr>
          <p:cNvSpPr/>
          <p:nvPr/>
        </p:nvSpPr>
        <p:spPr>
          <a:xfrm rot="719036">
            <a:off x="4855529" y="3135533"/>
            <a:ext cx="1739087" cy="413522"/>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0" name="Oval 9">
            <a:extLst>
              <a:ext uri="{FF2B5EF4-FFF2-40B4-BE49-F238E27FC236}">
                <a16:creationId xmlns:a16="http://schemas.microsoft.com/office/drawing/2014/main" id="{FC8E38D2-5AEA-C57E-4D86-F3AFE1DDC438}"/>
              </a:ext>
            </a:extLst>
          </p:cNvPr>
          <p:cNvSpPr/>
          <p:nvPr/>
        </p:nvSpPr>
        <p:spPr>
          <a:xfrm>
            <a:off x="6918892" y="2416006"/>
            <a:ext cx="647382" cy="592402"/>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3" name="Text Placeholder 3">
            <a:extLst>
              <a:ext uri="{FF2B5EF4-FFF2-40B4-BE49-F238E27FC236}">
                <a16:creationId xmlns:a16="http://schemas.microsoft.com/office/drawing/2014/main" id="{053A502B-6377-F661-5CF4-467DFB6FA239}"/>
              </a:ext>
            </a:extLst>
          </p:cNvPr>
          <p:cNvSpPr>
            <a:spLocks noGrp="1"/>
          </p:cNvSpPr>
          <p:nvPr>
            <p:ph type="body" sz="quarter" idx="15"/>
          </p:nvPr>
        </p:nvSpPr>
        <p:spPr>
          <a:xfrm>
            <a:off x="446539" y="640268"/>
            <a:ext cx="11311998" cy="713184"/>
          </a:xfrm>
        </p:spPr>
        <p:txBody>
          <a:bodyPr>
            <a:normAutofit/>
          </a:bodyPr>
          <a:lstStyle/>
          <a:p>
            <a:r>
              <a:rPr lang="en-IE" sz="1400" b="1"/>
              <a:t>There is </a:t>
            </a:r>
            <a:r>
              <a:rPr lang="en-IE" sz="1400"/>
              <a:t>clear recognition that climate change is happening, with only 4% suggesting that this is not the case (13% among Disengaged). </a:t>
            </a:r>
            <a:r>
              <a:rPr lang="en-IE" sz="1400" b="1"/>
              <a:t>There is stronger recognition of human activities among Community </a:t>
            </a:r>
            <a:r>
              <a:rPr lang="en-IE" sz="1400"/>
              <a:t>C</a:t>
            </a:r>
            <a:r>
              <a:rPr lang="en-IE" sz="1400" b="1"/>
              <a:t>hampions, Multilateralists, and Global </a:t>
            </a:r>
            <a:r>
              <a:rPr lang="en-IE" sz="1400"/>
              <a:t>C</a:t>
            </a:r>
            <a:r>
              <a:rPr lang="en-IE" sz="1400" b="1"/>
              <a:t>itizens; Disengaged are less inclined to blam</a:t>
            </a:r>
            <a:r>
              <a:rPr lang="en-IE" sz="1400"/>
              <a:t>e human interactions with a higher number citing natural causes.</a:t>
            </a:r>
          </a:p>
        </p:txBody>
      </p:sp>
      <p:sp>
        <p:nvSpPr>
          <p:cNvPr id="6" name="Oval 5">
            <a:extLst>
              <a:ext uri="{FF2B5EF4-FFF2-40B4-BE49-F238E27FC236}">
                <a16:creationId xmlns:a16="http://schemas.microsoft.com/office/drawing/2014/main" id="{36506C1B-D166-FFDE-446F-93D5C6578D21}"/>
              </a:ext>
            </a:extLst>
          </p:cNvPr>
          <p:cNvSpPr/>
          <p:nvPr/>
        </p:nvSpPr>
        <p:spPr>
          <a:xfrm>
            <a:off x="8731292" y="2919273"/>
            <a:ext cx="1021405" cy="509727"/>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8" name="Oval 7">
            <a:extLst>
              <a:ext uri="{FF2B5EF4-FFF2-40B4-BE49-F238E27FC236}">
                <a16:creationId xmlns:a16="http://schemas.microsoft.com/office/drawing/2014/main" id="{0CBA0ECD-EC84-6082-D97E-1324ACD34834}"/>
              </a:ext>
            </a:extLst>
          </p:cNvPr>
          <p:cNvSpPr/>
          <p:nvPr/>
        </p:nvSpPr>
        <p:spPr>
          <a:xfrm>
            <a:off x="6866864" y="4565625"/>
            <a:ext cx="751438" cy="35410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4" name="Oval 13">
            <a:extLst>
              <a:ext uri="{FF2B5EF4-FFF2-40B4-BE49-F238E27FC236}">
                <a16:creationId xmlns:a16="http://schemas.microsoft.com/office/drawing/2014/main" id="{3E7D5D37-746F-4918-0A56-A4A58AD0C60F}"/>
              </a:ext>
            </a:extLst>
          </p:cNvPr>
          <p:cNvSpPr/>
          <p:nvPr/>
        </p:nvSpPr>
        <p:spPr>
          <a:xfrm>
            <a:off x="6866864" y="5501139"/>
            <a:ext cx="751438" cy="35410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6" name="Oval 15">
            <a:extLst>
              <a:ext uri="{FF2B5EF4-FFF2-40B4-BE49-F238E27FC236}">
                <a16:creationId xmlns:a16="http://schemas.microsoft.com/office/drawing/2014/main" id="{7D81DC0A-0238-3359-517A-B3A13822770C}"/>
              </a:ext>
            </a:extLst>
          </p:cNvPr>
          <p:cNvSpPr/>
          <p:nvPr/>
        </p:nvSpPr>
        <p:spPr>
          <a:xfrm>
            <a:off x="4831548" y="5372497"/>
            <a:ext cx="751438" cy="312005"/>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18" name="Table 17">
            <a:extLst>
              <a:ext uri="{FF2B5EF4-FFF2-40B4-BE49-F238E27FC236}">
                <a16:creationId xmlns:a16="http://schemas.microsoft.com/office/drawing/2014/main" id="{8D79B878-D946-011F-9676-6910331AABBF}"/>
              </a:ext>
            </a:extLst>
          </p:cNvPr>
          <p:cNvGraphicFramePr>
            <a:graphicFrameLocks noGrp="1"/>
          </p:cNvGraphicFramePr>
          <p:nvPr/>
        </p:nvGraphicFramePr>
        <p:xfrm>
          <a:off x="2647648" y="1392964"/>
          <a:ext cx="8107904" cy="687707"/>
        </p:xfrm>
        <a:graphic>
          <a:graphicData uri="http://schemas.openxmlformats.org/drawingml/2006/table">
            <a:tbl>
              <a:tblPr>
                <a:tableStyleId>{5C22544A-7EE6-4342-B048-85BDC9FD1C3A}</a:tableStyleId>
              </a:tblPr>
              <a:tblGrid>
                <a:gridCol w="1013488">
                  <a:extLst>
                    <a:ext uri="{9D8B030D-6E8A-4147-A177-3AD203B41FA5}">
                      <a16:colId xmlns:a16="http://schemas.microsoft.com/office/drawing/2014/main" val="4283481718"/>
                    </a:ext>
                  </a:extLst>
                </a:gridCol>
                <a:gridCol w="1013488">
                  <a:extLst>
                    <a:ext uri="{9D8B030D-6E8A-4147-A177-3AD203B41FA5}">
                      <a16:colId xmlns:a16="http://schemas.microsoft.com/office/drawing/2014/main" val="168885536"/>
                    </a:ext>
                  </a:extLst>
                </a:gridCol>
                <a:gridCol w="1013488">
                  <a:extLst>
                    <a:ext uri="{9D8B030D-6E8A-4147-A177-3AD203B41FA5}">
                      <a16:colId xmlns:a16="http://schemas.microsoft.com/office/drawing/2014/main" val="746003772"/>
                    </a:ext>
                  </a:extLst>
                </a:gridCol>
                <a:gridCol w="1013488">
                  <a:extLst>
                    <a:ext uri="{9D8B030D-6E8A-4147-A177-3AD203B41FA5}">
                      <a16:colId xmlns:a16="http://schemas.microsoft.com/office/drawing/2014/main" val="1779795731"/>
                    </a:ext>
                  </a:extLst>
                </a:gridCol>
                <a:gridCol w="1013488">
                  <a:extLst>
                    <a:ext uri="{9D8B030D-6E8A-4147-A177-3AD203B41FA5}">
                      <a16:colId xmlns:a16="http://schemas.microsoft.com/office/drawing/2014/main" val="2225951611"/>
                    </a:ext>
                  </a:extLst>
                </a:gridCol>
                <a:gridCol w="1013488">
                  <a:extLst>
                    <a:ext uri="{9D8B030D-6E8A-4147-A177-3AD203B41FA5}">
                      <a16:colId xmlns:a16="http://schemas.microsoft.com/office/drawing/2014/main" val="1338766595"/>
                    </a:ext>
                  </a:extLst>
                </a:gridCol>
                <a:gridCol w="1013488">
                  <a:extLst>
                    <a:ext uri="{9D8B030D-6E8A-4147-A177-3AD203B41FA5}">
                      <a16:colId xmlns:a16="http://schemas.microsoft.com/office/drawing/2014/main" val="4065578727"/>
                    </a:ext>
                  </a:extLst>
                </a:gridCol>
                <a:gridCol w="1013488">
                  <a:extLst>
                    <a:ext uri="{9D8B030D-6E8A-4147-A177-3AD203B41FA5}">
                      <a16:colId xmlns:a16="http://schemas.microsoft.com/office/drawing/2014/main" val="2398399031"/>
                    </a:ext>
                  </a:extLst>
                </a:gridCol>
              </a:tblGrid>
              <a:tr h="120715">
                <a:tc>
                  <a:txBody>
                    <a:bodyPr/>
                    <a:lstStyle/>
                    <a:p>
                      <a:pPr algn="ctr"/>
                      <a:endParaRPr lang="en-IE" sz="1100" b="1"/>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a:txBody>
                    <a:bodyPr/>
                    <a:lstStyle/>
                    <a:p>
                      <a:pPr algn="ctr" rtl="0" fontAlgn="t"/>
                      <a:r>
                        <a:rPr lang="en-GB" sz="1100" b="1" i="0" u="none" strike="noStrike">
                          <a:solidFill>
                            <a:srgbClr val="000000"/>
                          </a:solidFill>
                          <a:effectLst/>
                          <a:latin typeface="+mn-lt"/>
                        </a:rPr>
                        <a:t>Segments</a:t>
                      </a:r>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2809692"/>
                  </a:ext>
                </a:extLst>
              </a:tr>
              <a:tr h="203203">
                <a:tc>
                  <a:txBody>
                    <a:bodyPr/>
                    <a:lstStyle/>
                    <a:p>
                      <a:pPr algn="ctr"/>
                      <a:r>
                        <a:rPr lang="en-IE" sz="1100" b="1"/>
                        <a:t>Total</a:t>
                      </a:r>
                    </a:p>
                    <a:p>
                      <a:pPr algn="ctr"/>
                      <a:r>
                        <a:rPr lang="en-IE" sz="1100" b="1"/>
                        <a:t>April ‘26</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Multilateralists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Community Champions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Disengaged</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Empathisers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Global Citizens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Pragmatists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783692"/>
                  </a:ext>
                </a:extLst>
              </a:tr>
              <a:tr h="135741">
                <a:tc>
                  <a:txBody>
                    <a:bodyPr/>
                    <a:lstStyle/>
                    <a:p>
                      <a:pPr algn="ctr" fontAlgn="t">
                        <a:buNone/>
                      </a:pPr>
                      <a:r>
                        <a:rPr lang="en-IE" sz="1050" b="1" i="1" u="none" strike="noStrike">
                          <a:solidFill>
                            <a:srgbClr val="000000"/>
                          </a:solidFill>
                          <a:effectLst/>
                          <a:latin typeface="Barlow" panose="00000500000000000000" pitchFamily="2" charset="0"/>
                        </a:rPr>
                        <a:t>2,047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396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169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552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254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3188476"/>
                  </a:ext>
                </a:extLst>
              </a:tr>
            </a:tbl>
          </a:graphicData>
        </a:graphic>
      </p:graphicFrame>
      <p:sp>
        <p:nvSpPr>
          <p:cNvPr id="4" name="Oval 3">
            <a:extLst>
              <a:ext uri="{FF2B5EF4-FFF2-40B4-BE49-F238E27FC236}">
                <a16:creationId xmlns:a16="http://schemas.microsoft.com/office/drawing/2014/main" id="{81E151C2-3F04-9FE2-F01E-4D1CAB595640}"/>
              </a:ext>
            </a:extLst>
          </p:cNvPr>
          <p:cNvSpPr/>
          <p:nvPr/>
        </p:nvSpPr>
        <p:spPr>
          <a:xfrm>
            <a:off x="5905945" y="5528500"/>
            <a:ext cx="751438" cy="222002"/>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2" name="Oval 11">
            <a:extLst>
              <a:ext uri="{FF2B5EF4-FFF2-40B4-BE49-F238E27FC236}">
                <a16:creationId xmlns:a16="http://schemas.microsoft.com/office/drawing/2014/main" id="{529F5039-ED0F-D204-7A08-A14FBA232063}"/>
              </a:ext>
            </a:extLst>
          </p:cNvPr>
          <p:cNvSpPr/>
          <p:nvPr/>
        </p:nvSpPr>
        <p:spPr>
          <a:xfrm>
            <a:off x="9894385" y="5501139"/>
            <a:ext cx="751438" cy="511405"/>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5" name="Oval 14">
            <a:extLst>
              <a:ext uri="{FF2B5EF4-FFF2-40B4-BE49-F238E27FC236}">
                <a16:creationId xmlns:a16="http://schemas.microsoft.com/office/drawing/2014/main" id="{5088CC64-596C-4B75-1C7B-2B92CA76C6FB}"/>
              </a:ext>
            </a:extLst>
          </p:cNvPr>
          <p:cNvSpPr/>
          <p:nvPr/>
        </p:nvSpPr>
        <p:spPr>
          <a:xfrm>
            <a:off x="8893174" y="4481155"/>
            <a:ext cx="751438" cy="312005"/>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7" name="Oval 16">
            <a:extLst>
              <a:ext uri="{FF2B5EF4-FFF2-40B4-BE49-F238E27FC236}">
                <a16:creationId xmlns:a16="http://schemas.microsoft.com/office/drawing/2014/main" id="{B1B353AA-701E-6673-F780-05AECC9CCF76}"/>
              </a:ext>
            </a:extLst>
          </p:cNvPr>
          <p:cNvSpPr/>
          <p:nvPr/>
        </p:nvSpPr>
        <p:spPr>
          <a:xfrm>
            <a:off x="5867159" y="4919726"/>
            <a:ext cx="751438" cy="312005"/>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Tree>
    <p:extLst>
      <p:ext uri="{BB962C8B-B14F-4D97-AF65-F5344CB8AC3E}">
        <p14:creationId xmlns:p14="http://schemas.microsoft.com/office/powerpoint/2010/main" val="968782371"/>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7570C-B2D9-07AC-8A8D-13FE26DDACAA}"/>
            </a:ext>
          </a:extLst>
        </p:cNvPr>
        <p:cNvGrpSpPr/>
        <p:nvPr/>
      </p:nvGrpSpPr>
      <p:grpSpPr>
        <a:xfrm>
          <a:off x="0" y="0"/>
          <a:ext cx="0" cy="0"/>
          <a:chOff x="0" y="0"/>
          <a:chExt cx="0" cy="0"/>
        </a:xfrm>
      </p:grpSpPr>
      <p:graphicFrame>
        <p:nvGraphicFramePr>
          <p:cNvPr id="8" name="Chart 8">
            <a:extLst>
              <a:ext uri="{FF2B5EF4-FFF2-40B4-BE49-F238E27FC236}">
                <a16:creationId xmlns:a16="http://schemas.microsoft.com/office/drawing/2014/main" id="{6DB13B7C-74FF-D87B-4AAB-162A90172134}"/>
              </a:ext>
            </a:extLst>
          </p:cNvPr>
          <p:cNvGraphicFramePr/>
          <p:nvPr>
            <p:custDataLst>
              <p:tags r:id="rId1"/>
            </p:custDataLst>
            <p:extLst>
              <p:ext uri="{D42A27DB-BD31-4B8C-83A1-F6EECF244321}">
                <p14:modId xmlns:p14="http://schemas.microsoft.com/office/powerpoint/2010/main" val="1917470955"/>
              </p:ext>
            </p:extLst>
          </p:nvPr>
        </p:nvGraphicFramePr>
        <p:xfrm>
          <a:off x="3147460" y="1045864"/>
          <a:ext cx="9211157" cy="476627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6">
            <a:extLst>
              <a:ext uri="{FF2B5EF4-FFF2-40B4-BE49-F238E27FC236}">
                <a16:creationId xmlns:a16="http://schemas.microsoft.com/office/drawing/2014/main" id="{8DE10A4F-52D2-EEDC-9D26-9E46F3DE407B}"/>
              </a:ext>
            </a:extLst>
          </p:cNvPr>
          <p:cNvSpPr>
            <a:spLocks noGrp="1"/>
          </p:cNvSpPr>
          <p:nvPr>
            <p:ph type="title"/>
          </p:nvPr>
        </p:nvSpPr>
        <p:spPr>
          <a:xfrm>
            <a:off x="2941025" y="172837"/>
            <a:ext cx="8753543" cy="715669"/>
          </a:xfrm>
        </p:spPr>
        <p:txBody>
          <a:bodyPr lIns="91440" tIns="45720" rIns="91440" bIns="45720" anchor="t">
            <a:noAutofit/>
          </a:bodyPr>
          <a:lstStyle/>
          <a:p>
            <a:r>
              <a:rPr lang="en-IE">
                <a:solidFill>
                  <a:srgbClr val="00000C"/>
                </a:solidFill>
              </a:rPr>
              <a:t>Issues that are most linked with climate change</a:t>
            </a:r>
          </a:p>
        </p:txBody>
      </p:sp>
      <p:sp>
        <p:nvSpPr>
          <p:cNvPr id="4" name="Text Placeholder 3">
            <a:extLst>
              <a:ext uri="{FF2B5EF4-FFF2-40B4-BE49-F238E27FC236}">
                <a16:creationId xmlns:a16="http://schemas.microsoft.com/office/drawing/2014/main" id="{C7F1E1BF-DCF2-5978-2B2D-5FF47B2A05B5}"/>
              </a:ext>
            </a:extLst>
          </p:cNvPr>
          <p:cNvSpPr>
            <a:spLocks noGrp="1"/>
          </p:cNvSpPr>
          <p:nvPr>
            <p:ph type="body" sz="quarter" idx="17"/>
          </p:nvPr>
        </p:nvSpPr>
        <p:spPr>
          <a:xfrm>
            <a:off x="557610" y="6022856"/>
            <a:ext cx="9341700" cy="415498"/>
          </a:xfrm>
        </p:spPr>
        <p:txBody>
          <a:bodyPr/>
          <a:lstStyle/>
          <a:p>
            <a:pPr>
              <a:lnSpc>
                <a:spcPct val="100000"/>
              </a:lnSpc>
              <a:spcAft>
                <a:spcPts val="0"/>
              </a:spcAft>
            </a:pPr>
            <a:r>
              <a:rPr lang="en-US" sz="900">
                <a:latin typeface="Barlow" panose="00000500000000000000" pitchFamily="2" charset="0"/>
              </a:rPr>
              <a:t>Base: All Adults aged 18+ years- 2047 </a:t>
            </a:r>
          </a:p>
          <a:p>
            <a:pPr>
              <a:lnSpc>
                <a:spcPct val="100000"/>
              </a:lnSpc>
              <a:spcAft>
                <a:spcPts val="0"/>
              </a:spcAft>
            </a:pPr>
            <a:r>
              <a:rPr lang="en-US" sz="900">
                <a:latin typeface="Barlow" panose="00000500000000000000" pitchFamily="2" charset="0"/>
              </a:rPr>
              <a:t>Q.4 </a:t>
            </a:r>
            <a:r>
              <a:rPr lang="en-IE" sz="900">
                <a:latin typeface="Barlow" panose="00000500000000000000" pitchFamily="2" charset="0"/>
              </a:rPr>
              <a:t>Thinking about the following consequences of climate change for developing countries in the Global South, please rank the three you personally believe are most strongly connected to climate change, 1</a:t>
            </a:r>
            <a:r>
              <a:rPr lang="en-IE" sz="900" baseline="30000">
                <a:latin typeface="Barlow" panose="00000500000000000000" pitchFamily="2" charset="0"/>
              </a:rPr>
              <a:t>st</a:t>
            </a:r>
            <a:r>
              <a:rPr lang="en-IE" sz="900">
                <a:latin typeface="Barlow" panose="00000500000000000000" pitchFamily="2" charset="0"/>
              </a:rPr>
              <a:t>, 2</a:t>
            </a:r>
            <a:r>
              <a:rPr lang="en-IE" sz="900" baseline="30000">
                <a:latin typeface="Barlow" panose="00000500000000000000" pitchFamily="2" charset="0"/>
              </a:rPr>
              <a:t>nd</a:t>
            </a:r>
            <a:r>
              <a:rPr lang="en-IE" sz="900">
                <a:latin typeface="Barlow" panose="00000500000000000000" pitchFamily="2" charset="0"/>
              </a:rPr>
              <a:t>, 3</a:t>
            </a:r>
            <a:r>
              <a:rPr lang="en-IE" sz="900" baseline="30000">
                <a:latin typeface="Barlow" panose="00000500000000000000" pitchFamily="2" charset="0"/>
              </a:rPr>
              <a:t>rd</a:t>
            </a:r>
            <a:r>
              <a:rPr lang="en-IE" sz="900">
                <a:latin typeface="Barlow" panose="00000500000000000000" pitchFamily="2" charset="0"/>
              </a:rPr>
              <a:t>. Randomise list, with DK at end</a:t>
            </a:r>
          </a:p>
        </p:txBody>
      </p:sp>
      <p:sp>
        <p:nvSpPr>
          <p:cNvPr id="2" name="TextBox 1">
            <a:extLst>
              <a:ext uri="{FF2B5EF4-FFF2-40B4-BE49-F238E27FC236}">
                <a16:creationId xmlns:a16="http://schemas.microsoft.com/office/drawing/2014/main" id="{135D5499-C818-CA49-4B57-5F037594AF14}"/>
              </a:ext>
            </a:extLst>
          </p:cNvPr>
          <p:cNvSpPr txBox="1"/>
          <p:nvPr/>
        </p:nvSpPr>
        <p:spPr>
          <a:xfrm>
            <a:off x="6705857" y="1149682"/>
            <a:ext cx="1002197" cy="307777"/>
          </a:xfrm>
          <a:prstGeom prst="rect">
            <a:avLst/>
          </a:prstGeom>
          <a:noFill/>
        </p:spPr>
        <p:txBody>
          <a:bodyPr wrap="none" rtlCol="0">
            <a:spAutoFit/>
          </a:bodyPr>
          <a:lstStyle/>
          <a:p>
            <a:r>
              <a:rPr lang="en-IE" sz="1400" b="1"/>
              <a:t>April 2026</a:t>
            </a:r>
          </a:p>
        </p:txBody>
      </p:sp>
      <p:cxnSp>
        <p:nvCxnSpPr>
          <p:cNvPr id="23" name="Straight Connector 22">
            <a:extLst>
              <a:ext uri="{FF2B5EF4-FFF2-40B4-BE49-F238E27FC236}">
                <a16:creationId xmlns:a16="http://schemas.microsoft.com/office/drawing/2014/main" id="{120BA396-567A-FC87-1CC0-53D1AE79836E}"/>
              </a:ext>
            </a:extLst>
          </p:cNvPr>
          <p:cNvCxnSpPr>
            <a:cxnSpLocks/>
          </p:cNvCxnSpPr>
          <p:nvPr/>
        </p:nvCxnSpPr>
        <p:spPr>
          <a:xfrm>
            <a:off x="2815771" y="2967438"/>
            <a:ext cx="900405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9E1C2C-F5E3-0A8F-C9A3-1A79B2AAB94D}"/>
              </a:ext>
            </a:extLst>
          </p:cNvPr>
          <p:cNvCxnSpPr>
            <a:cxnSpLocks/>
          </p:cNvCxnSpPr>
          <p:nvPr/>
        </p:nvCxnSpPr>
        <p:spPr>
          <a:xfrm>
            <a:off x="2815771" y="4128068"/>
            <a:ext cx="900405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9" name="Placeholder 1">
            <a:extLst>
              <a:ext uri="{FF2B5EF4-FFF2-40B4-BE49-F238E27FC236}">
                <a16:creationId xmlns:a16="http://schemas.microsoft.com/office/drawing/2014/main" id="{3EAA9FB7-8965-16F7-C983-925511A730E2}"/>
              </a:ext>
            </a:extLst>
          </p:cNvPr>
          <p:cNvSpPr/>
          <p:nvPr/>
        </p:nvSpPr>
        <p:spPr>
          <a:xfrm rot="5400000">
            <a:off x="-1277572" y="1420357"/>
            <a:ext cx="5525294" cy="2661392"/>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spcBef>
                <a:spcPts val="500"/>
              </a:spcBef>
              <a:spcAft>
                <a:spcPts val="500"/>
              </a:spcAft>
            </a:pPr>
            <a:endParaRPr lang="en-IE" sz="1600" b="1">
              <a:solidFill>
                <a:schemeClr val="bg1"/>
              </a:solidFill>
            </a:endParaRPr>
          </a:p>
          <a:p>
            <a:endParaRPr lang="en-IE" sz="1600">
              <a:solidFill>
                <a:schemeClr val="bg1"/>
              </a:solidFill>
            </a:endParaRPr>
          </a:p>
          <a:p>
            <a:endParaRPr lang="en-IE" sz="1600" b="1">
              <a:solidFill>
                <a:schemeClr val="bg1"/>
              </a:solidFill>
            </a:endParaRPr>
          </a:p>
          <a:p>
            <a:r>
              <a:rPr lang="en-IE" sz="1600" b="1">
                <a:solidFill>
                  <a:schemeClr val="bg1"/>
                </a:solidFill>
              </a:rPr>
              <a:t>The public links climate change most with the more tangible issues such as flooding, food and water shortages, and loss of biodiversity being the most cited. The resulting knock on effects including migration, health, and lower economic growth are not as readily linked to climate change. </a:t>
            </a:r>
          </a:p>
          <a:p>
            <a:endParaRPr lang="en-IE" sz="1600" b="1">
              <a:solidFill>
                <a:schemeClr val="bg1"/>
              </a:solidFill>
            </a:endParaRPr>
          </a:p>
        </p:txBody>
      </p:sp>
    </p:spTree>
    <p:extLst>
      <p:ext uri="{BB962C8B-B14F-4D97-AF65-F5344CB8AC3E}">
        <p14:creationId xmlns:p14="http://schemas.microsoft.com/office/powerpoint/2010/main" val="2748641778"/>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51D25-4339-7146-1752-B0AE9B17988B}"/>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A1D9538-45DD-9D65-E0D6-C01F68960B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C5ACE347-8BF8-2EE1-4672-7586D57F54F6}"/>
              </a:ext>
            </a:extLst>
          </p:cNvPr>
          <p:cNvSpPr>
            <a:spLocks noGrp="1"/>
          </p:cNvSpPr>
          <p:nvPr>
            <p:ph type="title"/>
          </p:nvPr>
        </p:nvSpPr>
        <p:spPr>
          <a:xfrm>
            <a:off x="326907" y="74173"/>
            <a:ext cx="11285432" cy="464815"/>
          </a:xfrm>
        </p:spPr>
        <p:txBody>
          <a:bodyPr lIns="91440" tIns="45720" rIns="91440" bIns="45720" anchor="t">
            <a:noAutofit/>
          </a:bodyPr>
          <a:lstStyle/>
          <a:p>
            <a:r>
              <a:rPr lang="en-GB">
                <a:latin typeface="Barlow" panose="00000500000000000000" pitchFamily="2" charset="0"/>
              </a:rPr>
              <a:t>Climate change’s impact on growing, accessing, or affording enough food</a:t>
            </a:r>
            <a:endParaRPr lang="en-IE"/>
          </a:p>
        </p:txBody>
      </p:sp>
      <p:sp>
        <p:nvSpPr>
          <p:cNvPr id="5" name="Content Placeholder 4">
            <a:extLst>
              <a:ext uri="{FF2B5EF4-FFF2-40B4-BE49-F238E27FC236}">
                <a16:creationId xmlns:a16="http://schemas.microsoft.com/office/drawing/2014/main" id="{4A3BDF95-5FBE-1DA3-F71A-DB965DF07F51}"/>
              </a:ext>
            </a:extLst>
          </p:cNvPr>
          <p:cNvSpPr>
            <a:spLocks noGrp="1"/>
          </p:cNvSpPr>
          <p:nvPr>
            <p:ph type="body" sz="quarter" idx="17"/>
          </p:nvPr>
        </p:nvSpPr>
        <p:spPr>
          <a:xfrm>
            <a:off x="504016" y="6110122"/>
            <a:ext cx="10122902" cy="348813"/>
          </a:xfrm>
        </p:spPr>
        <p:txBody>
          <a:bodyPr>
            <a:noAutofit/>
          </a:bodyPr>
          <a:lstStyle/>
          <a:p>
            <a:pPr marL="357188" indent="-357188"/>
            <a:r>
              <a:rPr lang="en-US" sz="900">
                <a:latin typeface="Barlow" panose="00000500000000000000" pitchFamily="2" charset="0"/>
              </a:rPr>
              <a:t>Base: All Adults aged 18+ years- 2,047 Apr ‘26 </a:t>
            </a:r>
          </a:p>
          <a:p>
            <a:pPr marL="357188" indent="-357188"/>
            <a:r>
              <a:rPr lang="en-GB" sz="900">
                <a:latin typeface="Barlow" panose="00000500000000000000" pitchFamily="2" charset="0"/>
              </a:rPr>
              <a:t>QB7_5. To what extent do you agree or disagree with the following statement? - Climate change is already making it harder for people around the world to grow, access, or afford enough food.</a:t>
            </a:r>
            <a:endParaRPr lang="en-US" sz="900">
              <a:latin typeface="Barlow" panose="00000500000000000000" pitchFamily="2" charset="0"/>
            </a:endParaRPr>
          </a:p>
        </p:txBody>
      </p:sp>
      <p:graphicFrame>
        <p:nvGraphicFramePr>
          <p:cNvPr id="2" name="Chart 1">
            <a:extLst>
              <a:ext uri="{FF2B5EF4-FFF2-40B4-BE49-F238E27FC236}">
                <a16:creationId xmlns:a16="http://schemas.microsoft.com/office/drawing/2014/main" id="{375355FA-2F9D-4645-5850-7C84AD8E227D}"/>
              </a:ext>
            </a:extLst>
          </p:cNvPr>
          <p:cNvGraphicFramePr/>
          <p:nvPr>
            <p:extLst>
              <p:ext uri="{D42A27DB-BD31-4B8C-83A1-F6EECF244321}">
                <p14:modId xmlns:p14="http://schemas.microsoft.com/office/powerpoint/2010/main" val="3300401994"/>
              </p:ext>
            </p:extLst>
          </p:nvPr>
        </p:nvGraphicFramePr>
        <p:xfrm>
          <a:off x="2726498" y="2104645"/>
          <a:ext cx="8029052" cy="32236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3A63F6AC-12F3-A4DD-5E09-AD194639A0A1}"/>
              </a:ext>
            </a:extLst>
          </p:cNvPr>
          <p:cNvGraphicFramePr>
            <a:graphicFrameLocks noGrp="1"/>
          </p:cNvGraphicFramePr>
          <p:nvPr>
            <p:extLst>
              <p:ext uri="{D42A27DB-BD31-4B8C-83A1-F6EECF244321}">
                <p14:modId xmlns:p14="http://schemas.microsoft.com/office/powerpoint/2010/main" val="1594593180"/>
              </p:ext>
            </p:extLst>
          </p:nvPr>
        </p:nvGraphicFramePr>
        <p:xfrm>
          <a:off x="914399" y="2184360"/>
          <a:ext cx="1829599" cy="3202000"/>
        </p:xfrm>
        <a:graphic>
          <a:graphicData uri="http://schemas.openxmlformats.org/drawingml/2006/table">
            <a:tbl>
              <a:tblPr>
                <a:tableStyleId>{5C22544A-7EE6-4342-B048-85BDC9FD1C3A}</a:tableStyleId>
              </a:tblPr>
              <a:tblGrid>
                <a:gridCol w="1829599">
                  <a:extLst>
                    <a:ext uri="{9D8B030D-6E8A-4147-A177-3AD203B41FA5}">
                      <a16:colId xmlns:a16="http://schemas.microsoft.com/office/drawing/2014/main" val="2192328915"/>
                    </a:ext>
                  </a:extLst>
                </a:gridCol>
              </a:tblGrid>
              <a:tr h="799472">
                <a:tc>
                  <a:txBody>
                    <a:bodyPr/>
                    <a:lstStyle/>
                    <a:p>
                      <a:pPr algn="r" fontAlgn="t">
                        <a:buNone/>
                      </a:pPr>
                      <a:r>
                        <a:rPr lang="en-IE" sz="1050" b="0" i="0" u="none" strike="noStrike">
                          <a:solidFill>
                            <a:srgbClr val="000000"/>
                          </a:solidFill>
                          <a:effectLst/>
                          <a:latin typeface="Barlow" panose="00000500000000000000" pitchFamily="2" charset="0"/>
                        </a:rPr>
                        <a:t>Strongly 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1251284">
                <a:tc>
                  <a:txBody>
                    <a:bodyPr/>
                    <a:lstStyle/>
                    <a:p>
                      <a:pPr algn="r" fontAlgn="t">
                        <a:buNone/>
                      </a:pPr>
                      <a:r>
                        <a:rPr lang="en-IE" sz="1050" b="0" i="0" u="none" strike="noStrike">
                          <a:solidFill>
                            <a:srgbClr val="000000"/>
                          </a:solidFill>
                          <a:effectLst/>
                          <a:latin typeface="Barlow" panose="00000500000000000000" pitchFamily="2" charset="0"/>
                        </a:rPr>
                        <a:t>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2381928"/>
                  </a:ext>
                </a:extLst>
              </a:tr>
              <a:tr h="654518">
                <a:tc>
                  <a:txBody>
                    <a:bodyPr/>
                    <a:lstStyle/>
                    <a:p>
                      <a:pPr algn="r" fontAlgn="t">
                        <a:buNone/>
                      </a:pPr>
                      <a:r>
                        <a:rPr lang="en-IE" sz="1050" b="0" i="0" u="none" strike="noStrike">
                          <a:solidFill>
                            <a:srgbClr val="000000"/>
                          </a:solidFill>
                          <a:effectLst/>
                          <a:latin typeface="Barlow" panose="00000500000000000000" pitchFamily="2" charset="0"/>
                        </a:rPr>
                        <a:t>Neither agree nor disagree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240631">
                <a:tc>
                  <a:txBody>
                    <a:bodyPr/>
                    <a:lstStyle/>
                    <a:p>
                      <a:pPr algn="r" fontAlgn="t">
                        <a:buNone/>
                      </a:pPr>
                      <a:r>
                        <a:rPr lang="en-IE" sz="1050" b="0" i="0" u="none" strike="noStrike">
                          <a:solidFill>
                            <a:srgbClr val="000000"/>
                          </a:solidFill>
                          <a:effectLst/>
                          <a:latin typeface="Barlow" panose="00000500000000000000" pitchFamily="2" charset="0"/>
                        </a:rPr>
                        <a:t>Disagree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256095">
                <a:tc>
                  <a:txBody>
                    <a:bodyPr/>
                    <a:lstStyle/>
                    <a:p>
                      <a:pPr algn="r" fontAlgn="t">
                        <a:buNone/>
                      </a:pPr>
                      <a:r>
                        <a:rPr lang="en-IE" sz="1050" b="0" i="0" u="none" strike="noStrike">
                          <a:solidFill>
                            <a:srgbClr val="000000"/>
                          </a:solidFill>
                          <a:effectLst/>
                          <a:latin typeface="Barlow" panose="00000500000000000000" pitchFamily="2" charset="0"/>
                        </a:rPr>
                        <a:t>Strongly Disagree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pSp>
        <p:nvGrpSpPr>
          <p:cNvPr id="22" name="Group 21">
            <a:extLst>
              <a:ext uri="{FF2B5EF4-FFF2-40B4-BE49-F238E27FC236}">
                <a16:creationId xmlns:a16="http://schemas.microsoft.com/office/drawing/2014/main" id="{D3CD73D4-7246-468B-52EE-06E6B4656614}"/>
              </a:ext>
            </a:extLst>
          </p:cNvPr>
          <p:cNvGrpSpPr/>
          <p:nvPr/>
        </p:nvGrpSpPr>
        <p:grpSpPr>
          <a:xfrm>
            <a:off x="9832768" y="5736473"/>
            <a:ext cx="2359232" cy="449281"/>
            <a:chOff x="9641528" y="676064"/>
            <a:chExt cx="2436173" cy="586011"/>
          </a:xfrm>
        </p:grpSpPr>
        <p:sp>
          <p:nvSpPr>
            <p:cNvPr id="23" name="Rectangle 22">
              <a:extLst>
                <a:ext uri="{FF2B5EF4-FFF2-40B4-BE49-F238E27FC236}">
                  <a16:creationId xmlns:a16="http://schemas.microsoft.com/office/drawing/2014/main" id="{BF12DC7C-B695-E537-8336-7A0C29D4E154}"/>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E0BC690D-37C5-E5CD-6573-9E887D1BAB60}"/>
                </a:ext>
              </a:extLst>
            </p:cNvPr>
            <p:cNvSpPr txBox="1"/>
            <p:nvPr/>
          </p:nvSpPr>
          <p:spPr>
            <a:xfrm>
              <a:off x="10044711" y="676064"/>
              <a:ext cx="2032990" cy="341226"/>
            </a:xfrm>
            <a:prstGeom prst="rect">
              <a:avLst/>
            </a:prstGeom>
            <a:noFill/>
          </p:spPr>
          <p:txBody>
            <a:bodyPr wrap="square" rtlCol="0">
              <a:spAutoFit/>
            </a:bodyPr>
            <a:lstStyle/>
            <a:p>
              <a:r>
                <a:rPr lang="en-IE" sz="1050">
                  <a:solidFill>
                    <a:schemeClr val="tx1">
                      <a:lumMod val="65000"/>
                      <a:lumOff val="35000"/>
                    </a:schemeClr>
                  </a:solidFill>
                </a:rPr>
                <a:t>Statistically higher than total</a:t>
              </a:r>
            </a:p>
          </p:txBody>
        </p:sp>
        <p:sp>
          <p:nvSpPr>
            <p:cNvPr id="25" name="Rectangle 24">
              <a:extLst>
                <a:ext uri="{FF2B5EF4-FFF2-40B4-BE49-F238E27FC236}">
                  <a16:creationId xmlns:a16="http://schemas.microsoft.com/office/drawing/2014/main" id="{791FC9CF-7020-A509-890D-0C5A41224ACD}"/>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3E76F0A3-20E9-2A31-4501-F44BD9494449}"/>
                </a:ext>
              </a:extLst>
            </p:cNvPr>
            <p:cNvSpPr txBox="1"/>
            <p:nvPr/>
          </p:nvSpPr>
          <p:spPr>
            <a:xfrm>
              <a:off x="10026209" y="920849"/>
              <a:ext cx="2032991" cy="341226"/>
            </a:xfrm>
            <a:prstGeom prst="rect">
              <a:avLst/>
            </a:prstGeom>
            <a:noFill/>
          </p:spPr>
          <p:txBody>
            <a:bodyPr wrap="square" rtlCol="0">
              <a:spAutoFit/>
            </a:bodyPr>
            <a:lstStyle/>
            <a:p>
              <a:r>
                <a:rPr lang="en-IE" sz="1050">
                  <a:solidFill>
                    <a:schemeClr val="tx1">
                      <a:lumMod val="65000"/>
                      <a:lumOff val="35000"/>
                    </a:schemeClr>
                  </a:solidFill>
                </a:rPr>
                <a:t>Statistically lower than total</a:t>
              </a:r>
            </a:p>
          </p:txBody>
        </p:sp>
      </p:grpSp>
      <p:sp>
        <p:nvSpPr>
          <p:cNvPr id="3" name="Oval 2">
            <a:extLst>
              <a:ext uri="{FF2B5EF4-FFF2-40B4-BE49-F238E27FC236}">
                <a16:creationId xmlns:a16="http://schemas.microsoft.com/office/drawing/2014/main" id="{C3FDE6E5-C569-9A00-A4C4-7BB1992D6A2D}"/>
              </a:ext>
            </a:extLst>
          </p:cNvPr>
          <p:cNvSpPr/>
          <p:nvPr/>
        </p:nvSpPr>
        <p:spPr>
          <a:xfrm rot="719036">
            <a:off x="4848897" y="2677724"/>
            <a:ext cx="1739087" cy="45675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0" name="Oval 9">
            <a:extLst>
              <a:ext uri="{FF2B5EF4-FFF2-40B4-BE49-F238E27FC236}">
                <a16:creationId xmlns:a16="http://schemas.microsoft.com/office/drawing/2014/main" id="{3F3BCCD7-5793-3EB3-E073-A787C1919191}"/>
              </a:ext>
            </a:extLst>
          </p:cNvPr>
          <p:cNvSpPr/>
          <p:nvPr/>
        </p:nvSpPr>
        <p:spPr>
          <a:xfrm>
            <a:off x="7852838" y="2282675"/>
            <a:ext cx="828675" cy="490234"/>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3" name="Text Placeholder 3">
            <a:extLst>
              <a:ext uri="{FF2B5EF4-FFF2-40B4-BE49-F238E27FC236}">
                <a16:creationId xmlns:a16="http://schemas.microsoft.com/office/drawing/2014/main" id="{66CDA275-154D-55FA-7371-754C89661213}"/>
              </a:ext>
            </a:extLst>
          </p:cNvPr>
          <p:cNvSpPr>
            <a:spLocks noGrp="1"/>
          </p:cNvSpPr>
          <p:nvPr>
            <p:ph type="body" sz="quarter" idx="15"/>
          </p:nvPr>
        </p:nvSpPr>
        <p:spPr>
          <a:xfrm>
            <a:off x="504016" y="585202"/>
            <a:ext cx="11311998" cy="536998"/>
          </a:xfrm>
        </p:spPr>
        <p:txBody>
          <a:bodyPr>
            <a:normAutofit fontScale="92500" lnSpcReduction="20000"/>
          </a:bodyPr>
          <a:lstStyle/>
          <a:p>
            <a:r>
              <a:rPr lang="en-IE" sz="1400" b="1"/>
              <a:t>Two-thirds recognise the </a:t>
            </a:r>
            <a:r>
              <a:rPr lang="en-IE" sz="1400"/>
              <a:t>food security issues stemming from climate change, with higher recognition among Community Champions, Multilateralists, and Global Citizens. Once again, the Disengaged grouping is showing lesser linkage between climate change and food insecurity. </a:t>
            </a:r>
          </a:p>
        </p:txBody>
      </p:sp>
      <p:sp>
        <p:nvSpPr>
          <p:cNvPr id="6" name="Oval 5">
            <a:extLst>
              <a:ext uri="{FF2B5EF4-FFF2-40B4-BE49-F238E27FC236}">
                <a16:creationId xmlns:a16="http://schemas.microsoft.com/office/drawing/2014/main" id="{000FBD99-7DC9-A6BC-2699-50499C81F374}"/>
              </a:ext>
            </a:extLst>
          </p:cNvPr>
          <p:cNvSpPr/>
          <p:nvPr/>
        </p:nvSpPr>
        <p:spPr>
          <a:xfrm>
            <a:off x="8849661" y="2435192"/>
            <a:ext cx="751438" cy="536448"/>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8" name="Oval 7">
            <a:extLst>
              <a:ext uri="{FF2B5EF4-FFF2-40B4-BE49-F238E27FC236}">
                <a16:creationId xmlns:a16="http://schemas.microsoft.com/office/drawing/2014/main" id="{FB45364E-6359-3548-9765-A53446905959}"/>
              </a:ext>
            </a:extLst>
          </p:cNvPr>
          <p:cNvSpPr/>
          <p:nvPr/>
        </p:nvSpPr>
        <p:spPr>
          <a:xfrm>
            <a:off x="9875480" y="3539421"/>
            <a:ext cx="751438" cy="35410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4" name="Oval 13">
            <a:extLst>
              <a:ext uri="{FF2B5EF4-FFF2-40B4-BE49-F238E27FC236}">
                <a16:creationId xmlns:a16="http://schemas.microsoft.com/office/drawing/2014/main" id="{323B9D7E-EEE0-97FB-5A11-DBA243CFBEE2}"/>
              </a:ext>
            </a:extLst>
          </p:cNvPr>
          <p:cNvSpPr/>
          <p:nvPr/>
        </p:nvSpPr>
        <p:spPr>
          <a:xfrm>
            <a:off x="6895171" y="3660693"/>
            <a:ext cx="751438" cy="1549250"/>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6" name="Oval 15">
            <a:extLst>
              <a:ext uri="{FF2B5EF4-FFF2-40B4-BE49-F238E27FC236}">
                <a16:creationId xmlns:a16="http://schemas.microsoft.com/office/drawing/2014/main" id="{0700EE8F-D4C9-A829-437D-551267AA9D11}"/>
              </a:ext>
            </a:extLst>
          </p:cNvPr>
          <p:cNvSpPr/>
          <p:nvPr/>
        </p:nvSpPr>
        <p:spPr>
          <a:xfrm>
            <a:off x="4820428" y="4661307"/>
            <a:ext cx="751438" cy="354101"/>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9" name="Table 44">
            <a:extLst>
              <a:ext uri="{FF2B5EF4-FFF2-40B4-BE49-F238E27FC236}">
                <a16:creationId xmlns:a16="http://schemas.microsoft.com/office/drawing/2014/main" id="{0D323A21-CDC9-9AD7-7004-5737A72C7387}"/>
              </a:ext>
            </a:extLst>
          </p:cNvPr>
          <p:cNvGraphicFramePr>
            <a:graphicFrameLocks noGrp="1"/>
          </p:cNvGraphicFramePr>
          <p:nvPr>
            <p:extLst>
              <p:ext uri="{D42A27DB-BD31-4B8C-83A1-F6EECF244321}">
                <p14:modId xmlns:p14="http://schemas.microsoft.com/office/powerpoint/2010/main" val="2835646775"/>
              </p:ext>
            </p:extLst>
          </p:nvPr>
        </p:nvGraphicFramePr>
        <p:xfrm>
          <a:off x="375385" y="5409398"/>
          <a:ext cx="10380165" cy="247866"/>
        </p:xfrm>
        <a:graphic>
          <a:graphicData uri="http://schemas.openxmlformats.org/drawingml/2006/table">
            <a:tbl>
              <a:tblPr>
                <a:tableStyleId>{5C22544A-7EE6-4342-B048-85BDC9FD1C3A}</a:tableStyleId>
              </a:tblPr>
              <a:tblGrid>
                <a:gridCol w="2437850">
                  <a:extLst>
                    <a:ext uri="{9D8B030D-6E8A-4147-A177-3AD203B41FA5}">
                      <a16:colId xmlns:a16="http://schemas.microsoft.com/office/drawing/2014/main" val="1015758193"/>
                    </a:ext>
                  </a:extLst>
                </a:gridCol>
                <a:gridCol w="744830">
                  <a:extLst>
                    <a:ext uri="{9D8B030D-6E8A-4147-A177-3AD203B41FA5}">
                      <a16:colId xmlns:a16="http://schemas.microsoft.com/office/drawing/2014/main" val="1024616161"/>
                    </a:ext>
                  </a:extLst>
                </a:gridCol>
                <a:gridCol w="1234117">
                  <a:extLst>
                    <a:ext uri="{9D8B030D-6E8A-4147-A177-3AD203B41FA5}">
                      <a16:colId xmlns:a16="http://schemas.microsoft.com/office/drawing/2014/main" val="2294376527"/>
                    </a:ext>
                  </a:extLst>
                </a:gridCol>
                <a:gridCol w="977969">
                  <a:extLst>
                    <a:ext uri="{9D8B030D-6E8A-4147-A177-3AD203B41FA5}">
                      <a16:colId xmlns:a16="http://schemas.microsoft.com/office/drawing/2014/main" val="2263263436"/>
                    </a:ext>
                  </a:extLst>
                </a:gridCol>
                <a:gridCol w="1103171">
                  <a:extLst>
                    <a:ext uri="{9D8B030D-6E8A-4147-A177-3AD203B41FA5}">
                      <a16:colId xmlns:a16="http://schemas.microsoft.com/office/drawing/2014/main" val="910871959"/>
                    </a:ext>
                  </a:extLst>
                </a:gridCol>
                <a:gridCol w="970557">
                  <a:extLst>
                    <a:ext uri="{9D8B030D-6E8A-4147-A177-3AD203B41FA5}">
                      <a16:colId xmlns:a16="http://schemas.microsoft.com/office/drawing/2014/main" val="720883665"/>
                    </a:ext>
                  </a:extLst>
                </a:gridCol>
                <a:gridCol w="970557">
                  <a:extLst>
                    <a:ext uri="{9D8B030D-6E8A-4147-A177-3AD203B41FA5}">
                      <a16:colId xmlns:a16="http://schemas.microsoft.com/office/drawing/2014/main" val="406975967"/>
                    </a:ext>
                  </a:extLst>
                </a:gridCol>
                <a:gridCol w="970557">
                  <a:extLst>
                    <a:ext uri="{9D8B030D-6E8A-4147-A177-3AD203B41FA5}">
                      <a16:colId xmlns:a16="http://schemas.microsoft.com/office/drawing/2014/main" val="2732683914"/>
                    </a:ext>
                  </a:extLst>
                </a:gridCol>
                <a:gridCol w="970557">
                  <a:extLst>
                    <a:ext uri="{9D8B030D-6E8A-4147-A177-3AD203B41FA5}">
                      <a16:colId xmlns:a16="http://schemas.microsoft.com/office/drawing/2014/main" val="2361654384"/>
                    </a:ext>
                  </a:extLst>
                </a:gridCol>
              </a:tblGrid>
              <a:tr h="247866">
                <a:tc>
                  <a:txBody>
                    <a:bodyPr/>
                    <a:lstStyle/>
                    <a:p>
                      <a:pPr algn="r" fontAlgn="t">
                        <a:buNone/>
                      </a:pPr>
                      <a:r>
                        <a:rPr lang="en-IE" sz="1100" b="1" kern="1200">
                          <a:solidFill>
                            <a:schemeClr val="dk1"/>
                          </a:solidFill>
                          <a:latin typeface="+mn-lt"/>
                          <a:ea typeface="+mn-ea"/>
                          <a:cs typeface="+mn-cs"/>
                        </a:rPr>
                        <a:t>Mean</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3.82</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 </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4.07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4.35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3.13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3.78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3.97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3.96</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06987408"/>
                  </a:ext>
                </a:extLst>
              </a:tr>
            </a:tbl>
          </a:graphicData>
        </a:graphic>
      </p:graphicFrame>
      <p:graphicFrame>
        <p:nvGraphicFramePr>
          <p:cNvPr id="18" name="Table 17">
            <a:extLst>
              <a:ext uri="{FF2B5EF4-FFF2-40B4-BE49-F238E27FC236}">
                <a16:creationId xmlns:a16="http://schemas.microsoft.com/office/drawing/2014/main" id="{3C77B1CA-3593-3D1C-AD28-35F7AFAE6779}"/>
              </a:ext>
            </a:extLst>
          </p:cNvPr>
          <p:cNvGraphicFramePr>
            <a:graphicFrameLocks noGrp="1"/>
          </p:cNvGraphicFramePr>
          <p:nvPr>
            <p:extLst>
              <p:ext uri="{D42A27DB-BD31-4B8C-83A1-F6EECF244321}">
                <p14:modId xmlns:p14="http://schemas.microsoft.com/office/powerpoint/2010/main" val="61593476"/>
              </p:ext>
            </p:extLst>
          </p:nvPr>
        </p:nvGraphicFramePr>
        <p:xfrm>
          <a:off x="2647648" y="1392964"/>
          <a:ext cx="8107904" cy="687707"/>
        </p:xfrm>
        <a:graphic>
          <a:graphicData uri="http://schemas.openxmlformats.org/drawingml/2006/table">
            <a:tbl>
              <a:tblPr>
                <a:tableStyleId>{5C22544A-7EE6-4342-B048-85BDC9FD1C3A}</a:tableStyleId>
              </a:tblPr>
              <a:tblGrid>
                <a:gridCol w="1013488">
                  <a:extLst>
                    <a:ext uri="{9D8B030D-6E8A-4147-A177-3AD203B41FA5}">
                      <a16:colId xmlns:a16="http://schemas.microsoft.com/office/drawing/2014/main" val="4283481718"/>
                    </a:ext>
                  </a:extLst>
                </a:gridCol>
                <a:gridCol w="1013488">
                  <a:extLst>
                    <a:ext uri="{9D8B030D-6E8A-4147-A177-3AD203B41FA5}">
                      <a16:colId xmlns:a16="http://schemas.microsoft.com/office/drawing/2014/main" val="168885536"/>
                    </a:ext>
                  </a:extLst>
                </a:gridCol>
                <a:gridCol w="1013488">
                  <a:extLst>
                    <a:ext uri="{9D8B030D-6E8A-4147-A177-3AD203B41FA5}">
                      <a16:colId xmlns:a16="http://schemas.microsoft.com/office/drawing/2014/main" val="746003772"/>
                    </a:ext>
                  </a:extLst>
                </a:gridCol>
                <a:gridCol w="1013488">
                  <a:extLst>
                    <a:ext uri="{9D8B030D-6E8A-4147-A177-3AD203B41FA5}">
                      <a16:colId xmlns:a16="http://schemas.microsoft.com/office/drawing/2014/main" val="1779795731"/>
                    </a:ext>
                  </a:extLst>
                </a:gridCol>
                <a:gridCol w="1013488">
                  <a:extLst>
                    <a:ext uri="{9D8B030D-6E8A-4147-A177-3AD203B41FA5}">
                      <a16:colId xmlns:a16="http://schemas.microsoft.com/office/drawing/2014/main" val="2225951611"/>
                    </a:ext>
                  </a:extLst>
                </a:gridCol>
                <a:gridCol w="1013488">
                  <a:extLst>
                    <a:ext uri="{9D8B030D-6E8A-4147-A177-3AD203B41FA5}">
                      <a16:colId xmlns:a16="http://schemas.microsoft.com/office/drawing/2014/main" val="1338766595"/>
                    </a:ext>
                  </a:extLst>
                </a:gridCol>
                <a:gridCol w="1013488">
                  <a:extLst>
                    <a:ext uri="{9D8B030D-6E8A-4147-A177-3AD203B41FA5}">
                      <a16:colId xmlns:a16="http://schemas.microsoft.com/office/drawing/2014/main" val="4065578727"/>
                    </a:ext>
                  </a:extLst>
                </a:gridCol>
                <a:gridCol w="1013488">
                  <a:extLst>
                    <a:ext uri="{9D8B030D-6E8A-4147-A177-3AD203B41FA5}">
                      <a16:colId xmlns:a16="http://schemas.microsoft.com/office/drawing/2014/main" val="2398399031"/>
                    </a:ext>
                  </a:extLst>
                </a:gridCol>
              </a:tblGrid>
              <a:tr h="120715">
                <a:tc>
                  <a:txBody>
                    <a:bodyPr/>
                    <a:lstStyle/>
                    <a:p>
                      <a:pPr algn="ctr"/>
                      <a:endParaRPr lang="en-IE" sz="1100" b="1"/>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a:txBody>
                    <a:bodyPr/>
                    <a:lstStyle/>
                    <a:p>
                      <a:pPr algn="ctr" rtl="0" fontAlgn="t"/>
                      <a:r>
                        <a:rPr lang="en-GB" sz="1100" b="1" i="0" u="none" strike="noStrike">
                          <a:solidFill>
                            <a:srgbClr val="000000"/>
                          </a:solidFill>
                          <a:effectLst/>
                          <a:latin typeface="+mn-lt"/>
                        </a:rPr>
                        <a:t>Segments</a:t>
                      </a:r>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2809692"/>
                  </a:ext>
                </a:extLst>
              </a:tr>
              <a:tr h="203203">
                <a:tc>
                  <a:txBody>
                    <a:bodyPr/>
                    <a:lstStyle/>
                    <a:p>
                      <a:pPr algn="ctr"/>
                      <a:r>
                        <a:rPr lang="en-IE" sz="1100" b="1"/>
                        <a:t>Total</a:t>
                      </a:r>
                    </a:p>
                    <a:p>
                      <a:pPr algn="ctr"/>
                      <a:r>
                        <a:rPr lang="en-IE" sz="1100" b="1"/>
                        <a:t>April ‘26</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Multilateralists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Community Champions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Disengaged</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Empathisers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Global Citizens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Pragmatists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783692"/>
                  </a:ext>
                </a:extLst>
              </a:tr>
              <a:tr h="135741">
                <a:tc>
                  <a:txBody>
                    <a:bodyPr/>
                    <a:lstStyle/>
                    <a:p>
                      <a:pPr algn="ctr" fontAlgn="t">
                        <a:buNone/>
                      </a:pPr>
                      <a:r>
                        <a:rPr lang="en-IE" sz="1050" b="1" i="1" u="none" strike="noStrike">
                          <a:solidFill>
                            <a:srgbClr val="000000"/>
                          </a:solidFill>
                          <a:effectLst/>
                          <a:latin typeface="Barlow" panose="00000500000000000000" pitchFamily="2" charset="0"/>
                        </a:rPr>
                        <a:t>2,047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396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169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552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254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3188476"/>
                  </a:ext>
                </a:extLst>
              </a:tr>
            </a:tbl>
          </a:graphicData>
        </a:graphic>
      </p:graphicFrame>
      <p:sp>
        <p:nvSpPr>
          <p:cNvPr id="12" name="Oval 11">
            <a:extLst>
              <a:ext uri="{FF2B5EF4-FFF2-40B4-BE49-F238E27FC236}">
                <a16:creationId xmlns:a16="http://schemas.microsoft.com/office/drawing/2014/main" id="{EFD9FB07-03C4-DC7A-5056-5DBBD16C82AA}"/>
              </a:ext>
            </a:extLst>
          </p:cNvPr>
          <p:cNvSpPr/>
          <p:nvPr/>
        </p:nvSpPr>
        <p:spPr>
          <a:xfrm>
            <a:off x="6817934" y="2161768"/>
            <a:ext cx="828675" cy="1118983"/>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5" name="Right Brace 14">
            <a:extLst>
              <a:ext uri="{FF2B5EF4-FFF2-40B4-BE49-F238E27FC236}">
                <a16:creationId xmlns:a16="http://schemas.microsoft.com/office/drawing/2014/main" id="{73AD14A7-E4D3-A0F8-CD8C-A43F75BF9EB4}"/>
              </a:ext>
            </a:extLst>
          </p:cNvPr>
          <p:cNvSpPr/>
          <p:nvPr/>
        </p:nvSpPr>
        <p:spPr>
          <a:xfrm>
            <a:off x="3603171" y="2527792"/>
            <a:ext cx="185058" cy="120581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7" name="TextBox 16">
            <a:extLst>
              <a:ext uri="{FF2B5EF4-FFF2-40B4-BE49-F238E27FC236}">
                <a16:creationId xmlns:a16="http://schemas.microsoft.com/office/drawing/2014/main" id="{4CDFF41F-A7C0-6F43-BE78-3F993FA57FFA}"/>
              </a:ext>
            </a:extLst>
          </p:cNvPr>
          <p:cNvSpPr txBox="1"/>
          <p:nvPr/>
        </p:nvSpPr>
        <p:spPr>
          <a:xfrm>
            <a:off x="3836243" y="3005387"/>
            <a:ext cx="468085" cy="253403"/>
          </a:xfrm>
          <a:prstGeom prst="rect">
            <a:avLst/>
          </a:prstGeom>
          <a:noFill/>
        </p:spPr>
        <p:txBody>
          <a:bodyPr wrap="square" lIns="0" tIns="0" rIns="0" bIns="0" rtlCol="0">
            <a:spAutoFit/>
          </a:bodyPr>
          <a:lstStyle/>
          <a:p>
            <a:pPr algn="l">
              <a:lnSpc>
                <a:spcPct val="115000"/>
              </a:lnSpc>
              <a:spcBef>
                <a:spcPts val="400"/>
              </a:spcBef>
              <a:spcAft>
                <a:spcPts val="400"/>
              </a:spcAft>
            </a:pPr>
            <a:r>
              <a:rPr lang="en-GB" sz="1600">
                <a:solidFill>
                  <a:schemeClr val="tx1"/>
                </a:solidFill>
              </a:rPr>
              <a:t>68%</a:t>
            </a:r>
            <a:endParaRPr lang="en-IE" sz="1600" err="1">
              <a:solidFill>
                <a:schemeClr val="tx1"/>
              </a:solidFill>
            </a:endParaRPr>
          </a:p>
        </p:txBody>
      </p:sp>
      <p:sp>
        <p:nvSpPr>
          <p:cNvPr id="19" name="Right Brace 18">
            <a:extLst>
              <a:ext uri="{FF2B5EF4-FFF2-40B4-BE49-F238E27FC236}">
                <a16:creationId xmlns:a16="http://schemas.microsoft.com/office/drawing/2014/main" id="{60BFC043-6E92-0564-A876-1DB2BF4DB481}"/>
              </a:ext>
            </a:extLst>
          </p:cNvPr>
          <p:cNvSpPr/>
          <p:nvPr/>
        </p:nvSpPr>
        <p:spPr>
          <a:xfrm>
            <a:off x="3603171" y="5015408"/>
            <a:ext cx="185058" cy="12711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20" name="TextBox 19">
            <a:extLst>
              <a:ext uri="{FF2B5EF4-FFF2-40B4-BE49-F238E27FC236}">
                <a16:creationId xmlns:a16="http://schemas.microsoft.com/office/drawing/2014/main" id="{08489294-8329-CD4D-BC4C-60E0E8E9F46A}"/>
              </a:ext>
            </a:extLst>
          </p:cNvPr>
          <p:cNvSpPr txBox="1"/>
          <p:nvPr/>
        </p:nvSpPr>
        <p:spPr>
          <a:xfrm>
            <a:off x="3870550" y="4956540"/>
            <a:ext cx="468085" cy="253403"/>
          </a:xfrm>
          <a:prstGeom prst="rect">
            <a:avLst/>
          </a:prstGeom>
          <a:noFill/>
        </p:spPr>
        <p:txBody>
          <a:bodyPr wrap="square" lIns="0" tIns="0" rIns="0" bIns="0" rtlCol="0">
            <a:spAutoFit/>
          </a:bodyPr>
          <a:lstStyle/>
          <a:p>
            <a:pPr algn="l">
              <a:lnSpc>
                <a:spcPct val="115000"/>
              </a:lnSpc>
              <a:spcBef>
                <a:spcPts val="400"/>
              </a:spcBef>
              <a:spcAft>
                <a:spcPts val="400"/>
              </a:spcAft>
            </a:pPr>
            <a:r>
              <a:rPr lang="en-GB" sz="1600"/>
              <a:t>8</a:t>
            </a:r>
            <a:r>
              <a:rPr lang="en-GB" sz="1600">
                <a:solidFill>
                  <a:schemeClr val="tx1"/>
                </a:solidFill>
              </a:rPr>
              <a:t>%</a:t>
            </a:r>
            <a:endParaRPr lang="en-IE" sz="1600" err="1">
              <a:solidFill>
                <a:schemeClr val="tx1"/>
              </a:solidFill>
            </a:endParaRPr>
          </a:p>
        </p:txBody>
      </p:sp>
      <p:sp>
        <p:nvSpPr>
          <p:cNvPr id="26" name="TextBox 25">
            <a:extLst>
              <a:ext uri="{FF2B5EF4-FFF2-40B4-BE49-F238E27FC236}">
                <a16:creationId xmlns:a16="http://schemas.microsoft.com/office/drawing/2014/main" id="{9FBEE51E-611C-3190-A747-AD2CB1AD70FE}"/>
              </a:ext>
            </a:extLst>
          </p:cNvPr>
          <p:cNvSpPr txBox="1"/>
          <p:nvPr/>
        </p:nvSpPr>
        <p:spPr>
          <a:xfrm>
            <a:off x="209725" y="2302727"/>
            <a:ext cx="1362322" cy="1956048"/>
          </a:xfrm>
          <a:prstGeom prst="rect">
            <a:avLst/>
          </a:prstGeom>
          <a:noFill/>
        </p:spPr>
        <p:txBody>
          <a:bodyPr wrap="square" lIns="0" tIns="0" rIns="0" bIns="0" rtlCol="0">
            <a:spAutoFit/>
          </a:bodyPr>
          <a:lstStyle/>
          <a:p>
            <a:pPr algn="l">
              <a:lnSpc>
                <a:spcPct val="115000"/>
              </a:lnSpc>
              <a:spcBef>
                <a:spcPts val="400"/>
              </a:spcBef>
              <a:spcAft>
                <a:spcPts val="400"/>
              </a:spcAft>
            </a:pPr>
            <a:r>
              <a:rPr lang="en-GB" sz="1400" b="1" i="1">
                <a:solidFill>
                  <a:schemeClr val="tx1"/>
                </a:solidFill>
              </a:rPr>
              <a:t>‘Climate change is already making it harder for people around the world to grow, access, or afford enough food’  </a:t>
            </a:r>
            <a:endParaRPr lang="en-IE" sz="1400" b="1" i="1" err="1">
              <a:solidFill>
                <a:schemeClr val="tx1"/>
              </a:solidFill>
            </a:endParaRPr>
          </a:p>
        </p:txBody>
      </p:sp>
      <p:sp>
        <p:nvSpPr>
          <p:cNvPr id="28" name="Arrow: Right 27">
            <a:extLst>
              <a:ext uri="{FF2B5EF4-FFF2-40B4-BE49-F238E27FC236}">
                <a16:creationId xmlns:a16="http://schemas.microsoft.com/office/drawing/2014/main" id="{C9E3047C-96B5-F429-4B2A-E44015D3DF15}"/>
              </a:ext>
            </a:extLst>
          </p:cNvPr>
          <p:cNvSpPr/>
          <p:nvPr/>
        </p:nvSpPr>
        <p:spPr>
          <a:xfrm>
            <a:off x="1428149" y="2971640"/>
            <a:ext cx="500743" cy="453286"/>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Tree>
    <p:extLst>
      <p:ext uri="{BB962C8B-B14F-4D97-AF65-F5344CB8AC3E}">
        <p14:creationId xmlns:p14="http://schemas.microsoft.com/office/powerpoint/2010/main" val="1888707074"/>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6E38B-2FB9-B31D-6183-159E43478D5A}"/>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D57F0B9-76D3-3990-1CDC-0BF0DDDA350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8D5641B-71D8-3FBE-21F4-2C96B622C743}"/>
              </a:ext>
            </a:extLst>
          </p:cNvPr>
          <p:cNvSpPr>
            <a:spLocks noGrp="1"/>
          </p:cNvSpPr>
          <p:nvPr>
            <p:ph type="title"/>
          </p:nvPr>
        </p:nvSpPr>
        <p:spPr>
          <a:xfrm>
            <a:off x="2970150" y="477401"/>
            <a:ext cx="9148815" cy="715669"/>
          </a:xfrm>
        </p:spPr>
        <p:txBody>
          <a:bodyPr lIns="91440" tIns="45720" rIns="91440" bIns="45720" anchor="t">
            <a:normAutofit fontScale="90000"/>
          </a:bodyPr>
          <a:lstStyle/>
          <a:p>
            <a:r>
              <a:rPr lang="en-IE"/>
              <a:t>Identifying the ways in which climate change contributes to food insecurity</a:t>
            </a:r>
          </a:p>
        </p:txBody>
      </p:sp>
      <p:sp>
        <p:nvSpPr>
          <p:cNvPr id="5" name="Content Placeholder 4">
            <a:extLst>
              <a:ext uri="{FF2B5EF4-FFF2-40B4-BE49-F238E27FC236}">
                <a16:creationId xmlns:a16="http://schemas.microsoft.com/office/drawing/2014/main" id="{4328BB17-1CAF-D6EB-0527-3D3A6D4C4DBA}"/>
              </a:ext>
            </a:extLst>
          </p:cNvPr>
          <p:cNvSpPr>
            <a:spLocks noGrp="1"/>
          </p:cNvSpPr>
          <p:nvPr>
            <p:ph type="body" sz="quarter" idx="17"/>
          </p:nvPr>
        </p:nvSpPr>
        <p:spPr>
          <a:xfrm>
            <a:off x="457200" y="6139757"/>
            <a:ext cx="9341700" cy="306687"/>
          </a:xfrm>
        </p:spPr>
        <p:txBody>
          <a:bodyPr/>
          <a:lstStyle/>
          <a:p>
            <a:pPr marL="357188" indent="-357188">
              <a:lnSpc>
                <a:spcPct val="100000"/>
              </a:lnSpc>
            </a:pPr>
            <a:r>
              <a:rPr lang="en-US" sz="900">
                <a:latin typeface="Barlow" panose="00000500000000000000" pitchFamily="2" charset="0"/>
                <a:cs typeface="Arial" panose="020B0604020202020204" pitchFamily="34" charset="0"/>
              </a:rPr>
              <a:t>Base: All Adults aged 18+ years- 2,047 </a:t>
            </a:r>
          </a:p>
          <a:p>
            <a:pPr marL="357188" indent="-357188"/>
            <a:r>
              <a:rPr lang="en-US" sz="900">
                <a:latin typeface="Barlow" panose="00000500000000000000" pitchFamily="2" charset="0"/>
              </a:rPr>
              <a:t>Q.</a:t>
            </a:r>
            <a:r>
              <a:rPr lang="en-GB" sz="900">
                <a:latin typeface="Barlow" panose="00000500000000000000" pitchFamily="2" charset="0"/>
              </a:rPr>
              <a:t> 6. Which of the following do you think are the main ways climate change contributes to food insecurity?</a:t>
            </a:r>
            <a:endParaRPr lang="en-IE" sz="900">
              <a:latin typeface="Barlow" panose="00000500000000000000" pitchFamily="2" charset="0"/>
            </a:endParaRPr>
          </a:p>
        </p:txBody>
      </p:sp>
      <p:graphicFrame>
        <p:nvGraphicFramePr>
          <p:cNvPr id="10" name="Chart 9">
            <a:extLst>
              <a:ext uri="{FF2B5EF4-FFF2-40B4-BE49-F238E27FC236}">
                <a16:creationId xmlns:a16="http://schemas.microsoft.com/office/drawing/2014/main" id="{FF162189-9456-1858-A615-AE0D91DD473D}"/>
              </a:ext>
            </a:extLst>
          </p:cNvPr>
          <p:cNvGraphicFramePr/>
          <p:nvPr>
            <p:extLst>
              <p:ext uri="{D42A27DB-BD31-4B8C-83A1-F6EECF244321}">
                <p14:modId xmlns:p14="http://schemas.microsoft.com/office/powerpoint/2010/main" val="1117181553"/>
              </p:ext>
            </p:extLst>
          </p:nvPr>
        </p:nvGraphicFramePr>
        <p:xfrm>
          <a:off x="2888807" y="1863933"/>
          <a:ext cx="8430502" cy="4026637"/>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98658936-6EEF-6B8F-D99E-7A6FC2B8BA66}"/>
              </a:ext>
            </a:extLst>
          </p:cNvPr>
          <p:cNvCxnSpPr>
            <a:cxnSpLocks/>
          </p:cNvCxnSpPr>
          <p:nvPr/>
        </p:nvCxnSpPr>
        <p:spPr>
          <a:xfrm>
            <a:off x="457200" y="3154815"/>
            <a:ext cx="11160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6E6EE8-5FCF-4262-D4F6-1B79AEC2272A}"/>
              </a:ext>
            </a:extLst>
          </p:cNvPr>
          <p:cNvCxnSpPr>
            <a:cxnSpLocks/>
          </p:cNvCxnSpPr>
          <p:nvPr/>
        </p:nvCxnSpPr>
        <p:spPr>
          <a:xfrm>
            <a:off x="349404" y="4324747"/>
            <a:ext cx="11160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A66301C-10C6-52B6-3AB0-B3A1F8FC0BAF}"/>
              </a:ext>
            </a:extLst>
          </p:cNvPr>
          <p:cNvSpPr txBox="1"/>
          <p:nvPr/>
        </p:nvSpPr>
        <p:spPr>
          <a:xfrm>
            <a:off x="7706664" y="1554898"/>
            <a:ext cx="1967948" cy="368884"/>
          </a:xfrm>
          <a:prstGeom prst="rect">
            <a:avLst/>
          </a:prstGeom>
          <a:noFill/>
        </p:spPr>
        <p:txBody>
          <a:bodyPr wrap="square" lIns="0" tIns="0" rIns="0" bIns="0" rtlCol="0">
            <a:spAutoFit/>
          </a:bodyPr>
          <a:lstStyle>
            <a:defPPr>
              <a:defRPr lang="en-US"/>
            </a:defPPr>
            <a:lvl1pPr algn="ctr">
              <a:lnSpc>
                <a:spcPct val="115000"/>
              </a:lnSpc>
              <a:spcBef>
                <a:spcPts val="400"/>
              </a:spcBef>
              <a:spcAft>
                <a:spcPts val="400"/>
              </a:spcAft>
              <a:defRPr sz="1100" b="1">
                <a:solidFill>
                  <a:srgbClr val="000000"/>
                </a:solidFill>
                <a:latin typeface="Barlow" panose="00000500000000000000" pitchFamily="2" charset="0"/>
                <a:cs typeface="Arial" panose="020B0604020202020204" pitchFamily="34" charset="0"/>
              </a:defRPr>
            </a:lvl1pPr>
          </a:lstStyle>
          <a:p>
            <a:r>
              <a:rPr lang="en-GB"/>
              <a:t>Total </a:t>
            </a:r>
            <a:br>
              <a:rPr lang="en-GB"/>
            </a:br>
            <a:r>
              <a:rPr lang="en-GB"/>
              <a:t>April ‘26</a:t>
            </a:r>
            <a:endParaRPr lang="en-IE" err="1"/>
          </a:p>
        </p:txBody>
      </p:sp>
      <p:sp>
        <p:nvSpPr>
          <p:cNvPr id="11" name="Placeholder 1">
            <a:extLst>
              <a:ext uri="{FF2B5EF4-FFF2-40B4-BE49-F238E27FC236}">
                <a16:creationId xmlns:a16="http://schemas.microsoft.com/office/drawing/2014/main" id="{18EA4162-6C2D-5E46-30F4-5C25D60E59D0}"/>
              </a:ext>
            </a:extLst>
          </p:cNvPr>
          <p:cNvSpPr/>
          <p:nvPr/>
        </p:nvSpPr>
        <p:spPr>
          <a:xfrm rot="5400000">
            <a:off x="-1277572" y="1420357"/>
            <a:ext cx="5525294" cy="2661392"/>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spcBef>
                <a:spcPts val="500"/>
              </a:spcBef>
              <a:spcAft>
                <a:spcPts val="500"/>
              </a:spcAft>
            </a:pPr>
            <a:endParaRPr lang="en-IE" sz="1600" b="1">
              <a:solidFill>
                <a:schemeClr val="bg1"/>
              </a:solidFill>
            </a:endParaRPr>
          </a:p>
          <a:p>
            <a:endParaRPr lang="en-IE" sz="1600">
              <a:solidFill>
                <a:schemeClr val="bg1"/>
              </a:solidFill>
            </a:endParaRPr>
          </a:p>
          <a:p>
            <a:endParaRPr lang="en-IE" sz="1600" b="1">
              <a:solidFill>
                <a:schemeClr val="bg1"/>
              </a:solidFill>
            </a:endParaRPr>
          </a:p>
          <a:p>
            <a:r>
              <a:rPr lang="en-GB" sz="1600" b="1">
                <a:solidFill>
                  <a:schemeClr val="bg1"/>
                </a:solidFill>
              </a:rPr>
              <a:t>The public are most likely to cite direct weather related incidents when considering how climate change contributes to food insecurity, with extreme weather cited most followed by higher prices and water shortages. There is less connection made between climate change and transport / distribution. </a:t>
            </a:r>
          </a:p>
          <a:p>
            <a:endParaRPr lang="en-IE" sz="1600" b="1">
              <a:solidFill>
                <a:schemeClr val="bg1"/>
              </a:solidFill>
            </a:endParaRPr>
          </a:p>
        </p:txBody>
      </p:sp>
    </p:spTree>
    <p:extLst>
      <p:ext uri="{BB962C8B-B14F-4D97-AF65-F5344CB8AC3E}">
        <p14:creationId xmlns:p14="http://schemas.microsoft.com/office/powerpoint/2010/main" val="4022908508"/>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A322E-E4D6-BDC3-CD57-FA9F0DC38687}"/>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CAEED7-8417-0923-F113-68A079683AF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1EAB8364-2988-CD15-F51E-19EDADDEA616}"/>
              </a:ext>
            </a:extLst>
          </p:cNvPr>
          <p:cNvSpPr>
            <a:spLocks noGrp="1"/>
          </p:cNvSpPr>
          <p:nvPr>
            <p:ph type="title"/>
          </p:nvPr>
        </p:nvSpPr>
        <p:spPr>
          <a:xfrm>
            <a:off x="2815771" y="226651"/>
            <a:ext cx="11285432" cy="715669"/>
          </a:xfrm>
        </p:spPr>
        <p:txBody>
          <a:bodyPr lIns="91440" tIns="45720" rIns="91440" bIns="45720" anchor="t">
            <a:normAutofit fontScale="90000"/>
          </a:bodyPr>
          <a:lstStyle/>
          <a:p>
            <a:br>
              <a:rPr lang="en-IE"/>
            </a:br>
            <a:r>
              <a:rPr lang="en-IE"/>
              <a:t>Identifying the key future risk factors of food insecurity</a:t>
            </a:r>
          </a:p>
        </p:txBody>
      </p:sp>
      <p:sp>
        <p:nvSpPr>
          <p:cNvPr id="5" name="Content Placeholder 4">
            <a:extLst>
              <a:ext uri="{FF2B5EF4-FFF2-40B4-BE49-F238E27FC236}">
                <a16:creationId xmlns:a16="http://schemas.microsoft.com/office/drawing/2014/main" id="{A671E624-94F1-63A2-98F5-8867D7F97E84}"/>
              </a:ext>
            </a:extLst>
          </p:cNvPr>
          <p:cNvSpPr>
            <a:spLocks noGrp="1"/>
          </p:cNvSpPr>
          <p:nvPr>
            <p:ph type="body" sz="quarter" idx="17"/>
          </p:nvPr>
        </p:nvSpPr>
        <p:spPr>
          <a:xfrm>
            <a:off x="457200" y="6139757"/>
            <a:ext cx="9341700" cy="306687"/>
          </a:xfrm>
        </p:spPr>
        <p:txBody>
          <a:bodyPr/>
          <a:lstStyle/>
          <a:p>
            <a:pPr marL="357188" indent="-357188">
              <a:lnSpc>
                <a:spcPct val="100000"/>
              </a:lnSpc>
            </a:pPr>
            <a:r>
              <a:rPr lang="en-US" sz="900">
                <a:latin typeface="Barlow" panose="00000500000000000000" pitchFamily="2" charset="0"/>
                <a:cs typeface="Arial" panose="020B0604020202020204" pitchFamily="34" charset="0"/>
              </a:rPr>
              <a:t>Base: All Adults aged 18+ years- 2,047 </a:t>
            </a:r>
          </a:p>
          <a:p>
            <a:pPr marL="357188" indent="-357188"/>
            <a:r>
              <a:rPr lang="en-US" sz="900">
                <a:latin typeface="Barlow" panose="00000500000000000000" pitchFamily="2" charset="0"/>
              </a:rPr>
              <a:t>Q.</a:t>
            </a:r>
            <a:r>
              <a:rPr lang="en-GB" sz="900">
                <a:latin typeface="Barlow" panose="00000500000000000000" pitchFamily="2" charset="0"/>
              </a:rPr>
              <a:t> 7. Which of the following do you feel are most at risk in the future if climate change related food insecurity is not addressed?</a:t>
            </a:r>
            <a:endParaRPr lang="en-IE" sz="900">
              <a:latin typeface="Barlow" panose="00000500000000000000" pitchFamily="2" charset="0"/>
            </a:endParaRPr>
          </a:p>
        </p:txBody>
      </p:sp>
      <p:graphicFrame>
        <p:nvGraphicFramePr>
          <p:cNvPr id="10" name="Chart 9">
            <a:extLst>
              <a:ext uri="{FF2B5EF4-FFF2-40B4-BE49-F238E27FC236}">
                <a16:creationId xmlns:a16="http://schemas.microsoft.com/office/drawing/2014/main" id="{927A18F2-7981-DEBA-005D-ABC45C8DBABD}"/>
              </a:ext>
            </a:extLst>
          </p:cNvPr>
          <p:cNvGraphicFramePr/>
          <p:nvPr>
            <p:extLst>
              <p:ext uri="{D42A27DB-BD31-4B8C-83A1-F6EECF244321}">
                <p14:modId xmlns:p14="http://schemas.microsoft.com/office/powerpoint/2010/main" val="3122872290"/>
              </p:ext>
            </p:extLst>
          </p:nvPr>
        </p:nvGraphicFramePr>
        <p:xfrm>
          <a:off x="3118592" y="1568377"/>
          <a:ext cx="8390811" cy="4322193"/>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73E5FC87-A595-8A25-0FD5-6A665232CCCC}"/>
              </a:ext>
            </a:extLst>
          </p:cNvPr>
          <p:cNvCxnSpPr>
            <a:cxnSpLocks/>
          </p:cNvCxnSpPr>
          <p:nvPr/>
        </p:nvCxnSpPr>
        <p:spPr>
          <a:xfrm>
            <a:off x="516000" y="3119178"/>
            <a:ext cx="11160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76F02-B663-6F82-1E76-F45D31E8381E}"/>
              </a:ext>
            </a:extLst>
          </p:cNvPr>
          <p:cNvCxnSpPr>
            <a:cxnSpLocks/>
          </p:cNvCxnSpPr>
          <p:nvPr/>
        </p:nvCxnSpPr>
        <p:spPr>
          <a:xfrm>
            <a:off x="349403" y="4466147"/>
            <a:ext cx="11160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97D650-CEA7-AE08-2311-7CBAB629A5EC}"/>
              </a:ext>
            </a:extLst>
          </p:cNvPr>
          <p:cNvSpPr txBox="1"/>
          <p:nvPr/>
        </p:nvSpPr>
        <p:spPr>
          <a:xfrm>
            <a:off x="6955894" y="1071223"/>
            <a:ext cx="1967948" cy="402418"/>
          </a:xfrm>
          <a:prstGeom prst="rect">
            <a:avLst/>
          </a:prstGeom>
          <a:noFill/>
        </p:spPr>
        <p:txBody>
          <a:bodyPr wrap="square" lIns="0" tIns="0" rIns="0" bIns="0" rtlCol="0">
            <a:spAutoFit/>
          </a:bodyPr>
          <a:lstStyle>
            <a:defPPr>
              <a:defRPr lang="en-US"/>
            </a:defPPr>
            <a:lvl1pPr algn="ctr">
              <a:lnSpc>
                <a:spcPct val="115000"/>
              </a:lnSpc>
              <a:spcBef>
                <a:spcPts val="400"/>
              </a:spcBef>
              <a:spcAft>
                <a:spcPts val="400"/>
              </a:spcAft>
              <a:defRPr sz="1100" b="1">
                <a:solidFill>
                  <a:srgbClr val="000000"/>
                </a:solidFill>
                <a:latin typeface="Barlow" panose="00000500000000000000" pitchFamily="2" charset="0"/>
                <a:cs typeface="Arial" panose="020B0604020202020204" pitchFamily="34" charset="0"/>
              </a:defRPr>
            </a:lvl1pPr>
          </a:lstStyle>
          <a:p>
            <a:r>
              <a:rPr lang="en-GB" sz="1200"/>
              <a:t>Total </a:t>
            </a:r>
            <a:br>
              <a:rPr lang="en-GB" sz="1200"/>
            </a:br>
            <a:r>
              <a:rPr lang="en-GB" sz="1200"/>
              <a:t>April ‘26</a:t>
            </a:r>
            <a:endParaRPr lang="en-IE" sz="1200" err="1"/>
          </a:p>
        </p:txBody>
      </p:sp>
      <p:sp>
        <p:nvSpPr>
          <p:cNvPr id="11" name="Placeholder 1">
            <a:extLst>
              <a:ext uri="{FF2B5EF4-FFF2-40B4-BE49-F238E27FC236}">
                <a16:creationId xmlns:a16="http://schemas.microsoft.com/office/drawing/2014/main" id="{39D54925-4048-01C0-7743-0A6BF69CBBE6}"/>
              </a:ext>
            </a:extLst>
          </p:cNvPr>
          <p:cNvSpPr/>
          <p:nvPr/>
        </p:nvSpPr>
        <p:spPr>
          <a:xfrm rot="5400000">
            <a:off x="-1277572" y="1420357"/>
            <a:ext cx="5525294" cy="2661392"/>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spcBef>
                <a:spcPts val="500"/>
              </a:spcBef>
              <a:spcAft>
                <a:spcPts val="500"/>
              </a:spcAft>
            </a:pPr>
            <a:endParaRPr lang="en-IE" sz="1600" b="1">
              <a:solidFill>
                <a:schemeClr val="bg1"/>
              </a:solidFill>
            </a:endParaRPr>
          </a:p>
          <a:p>
            <a:endParaRPr lang="en-IE" sz="1600">
              <a:solidFill>
                <a:schemeClr val="bg1"/>
              </a:solidFill>
            </a:endParaRPr>
          </a:p>
          <a:p>
            <a:endParaRPr lang="en-IE" sz="1600" b="1">
              <a:solidFill>
                <a:schemeClr val="bg1"/>
              </a:solidFill>
            </a:endParaRPr>
          </a:p>
          <a:p>
            <a:r>
              <a:rPr lang="en-IE" sz="1600" b="1">
                <a:solidFill>
                  <a:schemeClr val="bg1"/>
                </a:solidFill>
              </a:rPr>
              <a:t>There is an understanding that quality of life, health, and access to affordable and nutritious food are all key risks into the future; however, there is less recognition of the political instability that this may cause. More tangible effects continue to come to the forefront. </a:t>
            </a:r>
          </a:p>
          <a:p>
            <a:endParaRPr lang="en-IE" sz="1600" b="1">
              <a:solidFill>
                <a:schemeClr val="bg1"/>
              </a:solidFill>
            </a:endParaRPr>
          </a:p>
        </p:txBody>
      </p:sp>
    </p:spTree>
    <p:extLst>
      <p:ext uri="{BB962C8B-B14F-4D97-AF65-F5344CB8AC3E}">
        <p14:creationId xmlns:p14="http://schemas.microsoft.com/office/powerpoint/2010/main" val="3631101229"/>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76A5D-3384-0720-9470-4058C4FAFE22}"/>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B1368E6D-0DDA-196F-E46F-899BF864679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AC756321-734F-D423-8157-C60259735C83}"/>
              </a:ext>
            </a:extLst>
          </p:cNvPr>
          <p:cNvSpPr>
            <a:spLocks noGrp="1"/>
          </p:cNvSpPr>
          <p:nvPr>
            <p:ph type="title"/>
          </p:nvPr>
        </p:nvSpPr>
        <p:spPr>
          <a:xfrm>
            <a:off x="326907" y="74173"/>
            <a:ext cx="11285432" cy="715669"/>
          </a:xfrm>
        </p:spPr>
        <p:txBody>
          <a:bodyPr lIns="91440" tIns="45720" rIns="91440" bIns="45720" anchor="t">
            <a:noAutofit/>
          </a:bodyPr>
          <a:lstStyle/>
          <a:p>
            <a:r>
              <a:rPr lang="en-GB"/>
              <a:t>What should most determine how much a country does to address climate change &amp; food insecurity</a:t>
            </a:r>
            <a:endParaRPr lang="en-IE"/>
          </a:p>
        </p:txBody>
      </p:sp>
      <p:sp>
        <p:nvSpPr>
          <p:cNvPr id="5" name="Content Placeholder 4">
            <a:extLst>
              <a:ext uri="{FF2B5EF4-FFF2-40B4-BE49-F238E27FC236}">
                <a16:creationId xmlns:a16="http://schemas.microsoft.com/office/drawing/2014/main" id="{E37CB72E-2A0B-F776-D87B-89BE152A6CB9}"/>
              </a:ext>
            </a:extLst>
          </p:cNvPr>
          <p:cNvSpPr>
            <a:spLocks noGrp="1"/>
          </p:cNvSpPr>
          <p:nvPr>
            <p:ph type="body" sz="quarter" idx="17"/>
          </p:nvPr>
        </p:nvSpPr>
        <p:spPr>
          <a:xfrm>
            <a:off x="504016" y="6110122"/>
            <a:ext cx="10122902" cy="348813"/>
          </a:xfrm>
        </p:spPr>
        <p:txBody>
          <a:bodyPr>
            <a:noAutofit/>
          </a:bodyPr>
          <a:lstStyle/>
          <a:p>
            <a:pPr marL="357188" indent="-357188"/>
            <a:r>
              <a:rPr lang="en-US" sz="900">
                <a:latin typeface="Barlow" panose="00000500000000000000" pitchFamily="2" charset="0"/>
              </a:rPr>
              <a:t>Base: All Adults aged 18+ years- 2,047 Apr ‘26 </a:t>
            </a:r>
          </a:p>
          <a:p>
            <a:pPr marL="357188" indent="-357188"/>
            <a:r>
              <a:rPr lang="en-GB" sz="900">
                <a:latin typeface="Barlow" panose="00000500000000000000" pitchFamily="2" charset="0"/>
              </a:rPr>
              <a:t>Q8. Which should matter more in deciding how much different countries do to address climate change and climate-related food insecurity?</a:t>
            </a:r>
            <a:endParaRPr lang="en-US" sz="900">
              <a:latin typeface="Barlow" panose="00000500000000000000" pitchFamily="2" charset="0"/>
            </a:endParaRPr>
          </a:p>
        </p:txBody>
      </p:sp>
      <p:graphicFrame>
        <p:nvGraphicFramePr>
          <p:cNvPr id="2" name="Chart 1">
            <a:extLst>
              <a:ext uri="{FF2B5EF4-FFF2-40B4-BE49-F238E27FC236}">
                <a16:creationId xmlns:a16="http://schemas.microsoft.com/office/drawing/2014/main" id="{48DEDD8A-9A35-4D30-89F6-603A69DF8B82}"/>
              </a:ext>
            </a:extLst>
          </p:cNvPr>
          <p:cNvGraphicFramePr/>
          <p:nvPr>
            <p:extLst>
              <p:ext uri="{D42A27DB-BD31-4B8C-83A1-F6EECF244321}">
                <p14:modId xmlns:p14="http://schemas.microsoft.com/office/powerpoint/2010/main" val="2444698719"/>
              </p:ext>
            </p:extLst>
          </p:nvPr>
        </p:nvGraphicFramePr>
        <p:xfrm>
          <a:off x="2726498" y="2104645"/>
          <a:ext cx="8029052" cy="36318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ADA71D78-9A6D-7D19-2E00-81339C6DF3B2}"/>
              </a:ext>
            </a:extLst>
          </p:cNvPr>
          <p:cNvGraphicFramePr>
            <a:graphicFrameLocks noGrp="1"/>
          </p:cNvGraphicFramePr>
          <p:nvPr>
            <p:extLst>
              <p:ext uri="{D42A27DB-BD31-4B8C-83A1-F6EECF244321}">
                <p14:modId xmlns:p14="http://schemas.microsoft.com/office/powerpoint/2010/main" val="2280429952"/>
              </p:ext>
            </p:extLst>
          </p:nvPr>
        </p:nvGraphicFramePr>
        <p:xfrm>
          <a:off x="326907" y="2184360"/>
          <a:ext cx="2417091" cy="3369417"/>
        </p:xfrm>
        <a:graphic>
          <a:graphicData uri="http://schemas.openxmlformats.org/drawingml/2006/table">
            <a:tbl>
              <a:tblPr>
                <a:tableStyleId>{5C22544A-7EE6-4342-B048-85BDC9FD1C3A}</a:tableStyleId>
              </a:tblPr>
              <a:tblGrid>
                <a:gridCol w="2417091">
                  <a:extLst>
                    <a:ext uri="{9D8B030D-6E8A-4147-A177-3AD203B41FA5}">
                      <a16:colId xmlns:a16="http://schemas.microsoft.com/office/drawing/2014/main" val="2192328915"/>
                    </a:ext>
                  </a:extLst>
                </a:gridCol>
              </a:tblGrid>
              <a:tr h="799472">
                <a:tc>
                  <a:txBody>
                    <a:bodyPr/>
                    <a:lstStyle/>
                    <a:p>
                      <a:pPr algn="r" fontAlgn="t">
                        <a:buNone/>
                      </a:pPr>
                      <a:r>
                        <a:rPr lang="en-GB" sz="1100" b="0" i="0" u="none" strike="noStrike">
                          <a:solidFill>
                            <a:srgbClr val="000000"/>
                          </a:solidFill>
                          <a:effectLst/>
                          <a:latin typeface="Barlow" panose="00000500000000000000" pitchFamily="2" charset="0"/>
                        </a:rPr>
                        <a:t>How much a country’s emissions contribute to climate change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750770">
                <a:tc>
                  <a:txBody>
                    <a:bodyPr/>
                    <a:lstStyle/>
                    <a:p>
                      <a:pPr algn="r" fontAlgn="t">
                        <a:buNone/>
                      </a:pPr>
                      <a:r>
                        <a:rPr lang="en-GB" sz="1100" b="0" i="0" u="none" strike="noStrike">
                          <a:solidFill>
                            <a:srgbClr val="000000"/>
                          </a:solidFill>
                          <a:effectLst/>
                          <a:latin typeface="Barlow" panose="00000500000000000000" pitchFamily="2" charset="0"/>
                        </a:rPr>
                        <a:t>How wealthy a country is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2381928"/>
                  </a:ext>
                </a:extLst>
              </a:tr>
              <a:tr h="1472665">
                <a:tc>
                  <a:txBody>
                    <a:bodyPr/>
                    <a:lstStyle/>
                    <a:p>
                      <a:pPr algn="r" fontAlgn="t">
                        <a:buNone/>
                      </a:pPr>
                      <a:r>
                        <a:rPr lang="en-IE" sz="1100" b="0" i="0" u="none" strike="noStrike">
                          <a:solidFill>
                            <a:srgbClr val="000000"/>
                          </a:solidFill>
                          <a:effectLst/>
                          <a:latin typeface="Barlow" panose="00000500000000000000" pitchFamily="2" charset="0"/>
                        </a:rPr>
                        <a:t>Both should matter equally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346510">
                <a:tc>
                  <a:txBody>
                    <a:bodyPr/>
                    <a:lstStyle/>
                    <a:p>
                      <a:pPr algn="r" fontAlgn="t">
                        <a:buNone/>
                      </a:pPr>
                      <a:r>
                        <a:rPr lang="en-IE" sz="1100" b="0" i="0" u="none" strike="noStrike">
                          <a:solidFill>
                            <a:srgbClr val="000000"/>
                          </a:solidFill>
                          <a:effectLst/>
                          <a:latin typeface="Barlow" panose="00000500000000000000" pitchFamily="2" charset="0"/>
                        </a:rPr>
                        <a:t>Neither should matter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bl>
          </a:graphicData>
        </a:graphic>
      </p:graphicFrame>
      <p:grpSp>
        <p:nvGrpSpPr>
          <p:cNvPr id="22" name="Group 21">
            <a:extLst>
              <a:ext uri="{FF2B5EF4-FFF2-40B4-BE49-F238E27FC236}">
                <a16:creationId xmlns:a16="http://schemas.microsoft.com/office/drawing/2014/main" id="{2AC698D9-892D-B7EF-5E9A-C9CAC96CB5B1}"/>
              </a:ext>
            </a:extLst>
          </p:cNvPr>
          <p:cNvGrpSpPr/>
          <p:nvPr/>
        </p:nvGrpSpPr>
        <p:grpSpPr>
          <a:xfrm>
            <a:off x="9832768" y="5736473"/>
            <a:ext cx="2359232" cy="449281"/>
            <a:chOff x="9641528" y="676064"/>
            <a:chExt cx="2436173" cy="586011"/>
          </a:xfrm>
        </p:grpSpPr>
        <p:sp>
          <p:nvSpPr>
            <p:cNvPr id="23" name="Rectangle 22">
              <a:extLst>
                <a:ext uri="{FF2B5EF4-FFF2-40B4-BE49-F238E27FC236}">
                  <a16:creationId xmlns:a16="http://schemas.microsoft.com/office/drawing/2014/main" id="{5D4C259A-6174-5B9C-4765-DBE38D5E7E96}"/>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A3EF8940-845F-0639-F44D-2F2EEB187EEF}"/>
                </a:ext>
              </a:extLst>
            </p:cNvPr>
            <p:cNvSpPr txBox="1"/>
            <p:nvPr/>
          </p:nvSpPr>
          <p:spPr>
            <a:xfrm>
              <a:off x="10044711" y="676064"/>
              <a:ext cx="2032990" cy="341226"/>
            </a:xfrm>
            <a:prstGeom prst="rect">
              <a:avLst/>
            </a:prstGeom>
            <a:noFill/>
          </p:spPr>
          <p:txBody>
            <a:bodyPr wrap="square" rtlCol="0">
              <a:spAutoFit/>
            </a:bodyPr>
            <a:lstStyle/>
            <a:p>
              <a:r>
                <a:rPr lang="en-IE" sz="1050">
                  <a:solidFill>
                    <a:schemeClr val="tx1">
                      <a:lumMod val="65000"/>
                      <a:lumOff val="35000"/>
                    </a:schemeClr>
                  </a:solidFill>
                </a:rPr>
                <a:t>Statistically higher than total</a:t>
              </a:r>
            </a:p>
          </p:txBody>
        </p:sp>
        <p:sp>
          <p:nvSpPr>
            <p:cNvPr id="25" name="Rectangle 24">
              <a:extLst>
                <a:ext uri="{FF2B5EF4-FFF2-40B4-BE49-F238E27FC236}">
                  <a16:creationId xmlns:a16="http://schemas.microsoft.com/office/drawing/2014/main" id="{07266609-5B90-CD21-B911-DB348E6BE4B0}"/>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DC6F494C-8960-7C41-B0B2-1DC612CF3506}"/>
                </a:ext>
              </a:extLst>
            </p:cNvPr>
            <p:cNvSpPr txBox="1"/>
            <p:nvPr/>
          </p:nvSpPr>
          <p:spPr>
            <a:xfrm>
              <a:off x="10026209" y="920849"/>
              <a:ext cx="2032991" cy="341226"/>
            </a:xfrm>
            <a:prstGeom prst="rect">
              <a:avLst/>
            </a:prstGeom>
            <a:noFill/>
          </p:spPr>
          <p:txBody>
            <a:bodyPr wrap="square" rtlCol="0">
              <a:spAutoFit/>
            </a:bodyPr>
            <a:lstStyle/>
            <a:p>
              <a:r>
                <a:rPr lang="en-IE" sz="1050">
                  <a:solidFill>
                    <a:schemeClr val="tx1">
                      <a:lumMod val="65000"/>
                      <a:lumOff val="35000"/>
                    </a:schemeClr>
                  </a:solidFill>
                </a:rPr>
                <a:t>Statistically lower than total</a:t>
              </a:r>
            </a:p>
          </p:txBody>
        </p:sp>
      </p:grpSp>
      <p:sp>
        <p:nvSpPr>
          <p:cNvPr id="13" name="Text Placeholder 3">
            <a:extLst>
              <a:ext uri="{FF2B5EF4-FFF2-40B4-BE49-F238E27FC236}">
                <a16:creationId xmlns:a16="http://schemas.microsoft.com/office/drawing/2014/main" id="{6228556C-CB8F-6A9B-E920-8FF83D7ACB83}"/>
              </a:ext>
            </a:extLst>
          </p:cNvPr>
          <p:cNvSpPr>
            <a:spLocks noGrp="1"/>
          </p:cNvSpPr>
          <p:nvPr>
            <p:ph type="body" sz="quarter" idx="15"/>
          </p:nvPr>
        </p:nvSpPr>
        <p:spPr>
          <a:xfrm>
            <a:off x="359564" y="865745"/>
            <a:ext cx="11311998" cy="536998"/>
          </a:xfrm>
        </p:spPr>
        <p:txBody>
          <a:bodyPr>
            <a:normAutofit fontScale="92500" lnSpcReduction="20000"/>
          </a:bodyPr>
          <a:lstStyle/>
          <a:p>
            <a:r>
              <a:rPr lang="en-IE" sz="1400" b="1"/>
              <a:t>There is a recognition that both emissions and wealth should determine how much a country does, with just under half noting this. When considering only one of these options, emissions is more </a:t>
            </a:r>
            <a:r>
              <a:rPr lang="en-IE" sz="1400"/>
              <a:t>noted here with 1 in 4. Priorities here are largely similar across segments, with the exception of Disengaged, who are more likely to belief neither should matter. </a:t>
            </a:r>
          </a:p>
        </p:txBody>
      </p:sp>
      <p:sp>
        <p:nvSpPr>
          <p:cNvPr id="6" name="Oval 5">
            <a:extLst>
              <a:ext uri="{FF2B5EF4-FFF2-40B4-BE49-F238E27FC236}">
                <a16:creationId xmlns:a16="http://schemas.microsoft.com/office/drawing/2014/main" id="{73D1304C-0792-EFCC-72D8-A08BA1AAFE90}"/>
              </a:ext>
            </a:extLst>
          </p:cNvPr>
          <p:cNvSpPr/>
          <p:nvPr/>
        </p:nvSpPr>
        <p:spPr>
          <a:xfrm>
            <a:off x="8849661" y="3369102"/>
            <a:ext cx="751438" cy="536448"/>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8" name="Oval 7">
            <a:extLst>
              <a:ext uri="{FF2B5EF4-FFF2-40B4-BE49-F238E27FC236}">
                <a16:creationId xmlns:a16="http://schemas.microsoft.com/office/drawing/2014/main" id="{2CD9A4D2-7D92-CD6F-72DF-3CF9BBA32E95}"/>
              </a:ext>
            </a:extLst>
          </p:cNvPr>
          <p:cNvSpPr/>
          <p:nvPr/>
        </p:nvSpPr>
        <p:spPr>
          <a:xfrm>
            <a:off x="9875480" y="4244619"/>
            <a:ext cx="751438" cy="35410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4" name="Oval 13">
            <a:extLst>
              <a:ext uri="{FF2B5EF4-FFF2-40B4-BE49-F238E27FC236}">
                <a16:creationId xmlns:a16="http://schemas.microsoft.com/office/drawing/2014/main" id="{41255682-CFAC-15F8-E1DB-1A4821E34049}"/>
              </a:ext>
            </a:extLst>
          </p:cNvPr>
          <p:cNvSpPr/>
          <p:nvPr/>
        </p:nvSpPr>
        <p:spPr>
          <a:xfrm>
            <a:off x="4840496" y="4439280"/>
            <a:ext cx="751438" cy="35410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6" name="Oval 15">
            <a:extLst>
              <a:ext uri="{FF2B5EF4-FFF2-40B4-BE49-F238E27FC236}">
                <a16:creationId xmlns:a16="http://schemas.microsoft.com/office/drawing/2014/main" id="{E0A32F05-5819-F90E-8326-AEE8C97F47CE}"/>
              </a:ext>
            </a:extLst>
          </p:cNvPr>
          <p:cNvSpPr/>
          <p:nvPr/>
        </p:nvSpPr>
        <p:spPr>
          <a:xfrm>
            <a:off x="6821670" y="3985909"/>
            <a:ext cx="751438" cy="354101"/>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18" name="Table 17">
            <a:extLst>
              <a:ext uri="{FF2B5EF4-FFF2-40B4-BE49-F238E27FC236}">
                <a16:creationId xmlns:a16="http://schemas.microsoft.com/office/drawing/2014/main" id="{A04992D9-BC0A-865C-9B73-5078CA7B206D}"/>
              </a:ext>
            </a:extLst>
          </p:cNvPr>
          <p:cNvGraphicFramePr>
            <a:graphicFrameLocks noGrp="1"/>
          </p:cNvGraphicFramePr>
          <p:nvPr>
            <p:extLst>
              <p:ext uri="{D42A27DB-BD31-4B8C-83A1-F6EECF244321}">
                <p14:modId xmlns:p14="http://schemas.microsoft.com/office/powerpoint/2010/main" val="2087980162"/>
              </p:ext>
            </p:extLst>
          </p:nvPr>
        </p:nvGraphicFramePr>
        <p:xfrm>
          <a:off x="2647648" y="1392964"/>
          <a:ext cx="8107904" cy="687707"/>
        </p:xfrm>
        <a:graphic>
          <a:graphicData uri="http://schemas.openxmlformats.org/drawingml/2006/table">
            <a:tbl>
              <a:tblPr>
                <a:tableStyleId>{5C22544A-7EE6-4342-B048-85BDC9FD1C3A}</a:tableStyleId>
              </a:tblPr>
              <a:tblGrid>
                <a:gridCol w="1013488">
                  <a:extLst>
                    <a:ext uri="{9D8B030D-6E8A-4147-A177-3AD203B41FA5}">
                      <a16:colId xmlns:a16="http://schemas.microsoft.com/office/drawing/2014/main" val="4283481718"/>
                    </a:ext>
                  </a:extLst>
                </a:gridCol>
                <a:gridCol w="1013488">
                  <a:extLst>
                    <a:ext uri="{9D8B030D-6E8A-4147-A177-3AD203B41FA5}">
                      <a16:colId xmlns:a16="http://schemas.microsoft.com/office/drawing/2014/main" val="168885536"/>
                    </a:ext>
                  </a:extLst>
                </a:gridCol>
                <a:gridCol w="1013488">
                  <a:extLst>
                    <a:ext uri="{9D8B030D-6E8A-4147-A177-3AD203B41FA5}">
                      <a16:colId xmlns:a16="http://schemas.microsoft.com/office/drawing/2014/main" val="746003772"/>
                    </a:ext>
                  </a:extLst>
                </a:gridCol>
                <a:gridCol w="1013488">
                  <a:extLst>
                    <a:ext uri="{9D8B030D-6E8A-4147-A177-3AD203B41FA5}">
                      <a16:colId xmlns:a16="http://schemas.microsoft.com/office/drawing/2014/main" val="1779795731"/>
                    </a:ext>
                  </a:extLst>
                </a:gridCol>
                <a:gridCol w="1013488">
                  <a:extLst>
                    <a:ext uri="{9D8B030D-6E8A-4147-A177-3AD203B41FA5}">
                      <a16:colId xmlns:a16="http://schemas.microsoft.com/office/drawing/2014/main" val="2225951611"/>
                    </a:ext>
                  </a:extLst>
                </a:gridCol>
                <a:gridCol w="1013488">
                  <a:extLst>
                    <a:ext uri="{9D8B030D-6E8A-4147-A177-3AD203B41FA5}">
                      <a16:colId xmlns:a16="http://schemas.microsoft.com/office/drawing/2014/main" val="1338766595"/>
                    </a:ext>
                  </a:extLst>
                </a:gridCol>
                <a:gridCol w="1013488">
                  <a:extLst>
                    <a:ext uri="{9D8B030D-6E8A-4147-A177-3AD203B41FA5}">
                      <a16:colId xmlns:a16="http://schemas.microsoft.com/office/drawing/2014/main" val="4065578727"/>
                    </a:ext>
                  </a:extLst>
                </a:gridCol>
                <a:gridCol w="1013488">
                  <a:extLst>
                    <a:ext uri="{9D8B030D-6E8A-4147-A177-3AD203B41FA5}">
                      <a16:colId xmlns:a16="http://schemas.microsoft.com/office/drawing/2014/main" val="2398399031"/>
                    </a:ext>
                  </a:extLst>
                </a:gridCol>
              </a:tblGrid>
              <a:tr h="120715">
                <a:tc>
                  <a:txBody>
                    <a:bodyPr/>
                    <a:lstStyle/>
                    <a:p>
                      <a:pPr algn="ctr"/>
                      <a:endParaRPr lang="en-IE" sz="1100" b="1"/>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a:txBody>
                    <a:bodyPr/>
                    <a:lstStyle/>
                    <a:p>
                      <a:pPr algn="ctr" rtl="0" fontAlgn="t"/>
                      <a:r>
                        <a:rPr lang="en-GB" sz="1100" b="1" i="0" u="none" strike="noStrike">
                          <a:solidFill>
                            <a:srgbClr val="000000"/>
                          </a:solidFill>
                          <a:effectLst/>
                          <a:latin typeface="+mn-lt"/>
                        </a:rPr>
                        <a:t>Segments</a:t>
                      </a:r>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2809692"/>
                  </a:ext>
                </a:extLst>
              </a:tr>
              <a:tr h="203203">
                <a:tc>
                  <a:txBody>
                    <a:bodyPr/>
                    <a:lstStyle/>
                    <a:p>
                      <a:pPr algn="ctr"/>
                      <a:r>
                        <a:rPr lang="en-IE" sz="1100" b="1"/>
                        <a:t>Total</a:t>
                      </a:r>
                    </a:p>
                    <a:p>
                      <a:pPr algn="ctr"/>
                      <a:r>
                        <a:rPr lang="en-IE" sz="1100" b="1"/>
                        <a:t>April ‘26</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Multilateralists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Community Champions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Disengaged</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Empathisers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Global Citizens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Pragmatists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783692"/>
                  </a:ext>
                </a:extLst>
              </a:tr>
              <a:tr h="135741">
                <a:tc>
                  <a:txBody>
                    <a:bodyPr/>
                    <a:lstStyle/>
                    <a:p>
                      <a:pPr algn="ctr" fontAlgn="t">
                        <a:buNone/>
                      </a:pPr>
                      <a:r>
                        <a:rPr lang="en-IE" sz="1050" b="1" i="1" u="none" strike="noStrike">
                          <a:solidFill>
                            <a:srgbClr val="000000"/>
                          </a:solidFill>
                          <a:effectLst/>
                          <a:latin typeface="Barlow" panose="00000500000000000000" pitchFamily="2" charset="0"/>
                        </a:rPr>
                        <a:t>2,047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396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169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552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254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3188476"/>
                  </a:ext>
                </a:extLst>
              </a:tr>
            </a:tbl>
          </a:graphicData>
        </a:graphic>
      </p:graphicFrame>
      <p:sp>
        <p:nvSpPr>
          <p:cNvPr id="15" name="Oval 14">
            <a:extLst>
              <a:ext uri="{FF2B5EF4-FFF2-40B4-BE49-F238E27FC236}">
                <a16:creationId xmlns:a16="http://schemas.microsoft.com/office/drawing/2014/main" id="{23380C81-1C53-7CAE-C946-9F0E27A85954}"/>
              </a:ext>
            </a:extLst>
          </p:cNvPr>
          <p:cNvSpPr/>
          <p:nvPr/>
        </p:nvSpPr>
        <p:spPr>
          <a:xfrm>
            <a:off x="6814836" y="5041912"/>
            <a:ext cx="751438" cy="35410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9" name="Oval 8">
            <a:extLst>
              <a:ext uri="{FF2B5EF4-FFF2-40B4-BE49-F238E27FC236}">
                <a16:creationId xmlns:a16="http://schemas.microsoft.com/office/drawing/2014/main" id="{309C5C37-CC7F-44E2-D0D2-A5DB2B82A554}"/>
              </a:ext>
            </a:extLst>
          </p:cNvPr>
          <p:cNvSpPr/>
          <p:nvPr/>
        </p:nvSpPr>
        <p:spPr>
          <a:xfrm>
            <a:off x="9875480" y="3175639"/>
            <a:ext cx="751438" cy="354101"/>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0" name="Oval 9">
            <a:extLst>
              <a:ext uri="{FF2B5EF4-FFF2-40B4-BE49-F238E27FC236}">
                <a16:creationId xmlns:a16="http://schemas.microsoft.com/office/drawing/2014/main" id="{021AE924-0D4A-2C24-7E3D-1DDEC280195F}"/>
              </a:ext>
            </a:extLst>
          </p:cNvPr>
          <p:cNvSpPr/>
          <p:nvPr/>
        </p:nvSpPr>
        <p:spPr>
          <a:xfrm>
            <a:off x="8849661" y="5343628"/>
            <a:ext cx="751438" cy="354101"/>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2" name="Oval 11">
            <a:extLst>
              <a:ext uri="{FF2B5EF4-FFF2-40B4-BE49-F238E27FC236}">
                <a16:creationId xmlns:a16="http://schemas.microsoft.com/office/drawing/2014/main" id="{8E217849-25B0-23CB-024B-6D73D37917C6}"/>
              </a:ext>
            </a:extLst>
          </p:cNvPr>
          <p:cNvSpPr/>
          <p:nvPr/>
        </p:nvSpPr>
        <p:spPr>
          <a:xfrm>
            <a:off x="5862985" y="5353619"/>
            <a:ext cx="751438" cy="354101"/>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7" name="Oval 16">
            <a:extLst>
              <a:ext uri="{FF2B5EF4-FFF2-40B4-BE49-F238E27FC236}">
                <a16:creationId xmlns:a16="http://schemas.microsoft.com/office/drawing/2014/main" id="{A752D7A9-DD2B-893D-EACD-452CE68E8CBE}"/>
              </a:ext>
            </a:extLst>
          </p:cNvPr>
          <p:cNvSpPr/>
          <p:nvPr/>
        </p:nvSpPr>
        <p:spPr>
          <a:xfrm>
            <a:off x="4863603" y="5354514"/>
            <a:ext cx="751438" cy="354101"/>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Tree>
    <p:extLst>
      <p:ext uri="{BB962C8B-B14F-4D97-AF65-F5344CB8AC3E}">
        <p14:creationId xmlns:p14="http://schemas.microsoft.com/office/powerpoint/2010/main" val="1372128764"/>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A9C0F-081A-174A-880A-DB51F11A3C22}"/>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E2723F5-424E-BF07-3FE0-4858E725A7F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93146A2-947B-1F58-F059-D47B983CF79F}"/>
              </a:ext>
            </a:extLst>
          </p:cNvPr>
          <p:cNvSpPr>
            <a:spLocks noGrp="1"/>
          </p:cNvSpPr>
          <p:nvPr>
            <p:ph type="title"/>
          </p:nvPr>
        </p:nvSpPr>
        <p:spPr/>
        <p:txBody>
          <a:bodyPr lIns="0" tIns="45720" rIns="91440" bIns="45720" anchor="t">
            <a:normAutofit fontScale="90000"/>
          </a:bodyPr>
          <a:lstStyle/>
          <a:p>
            <a:r>
              <a:rPr lang="en-IE"/>
              <a:t>Responsibility of institutions to reduce negative effects of climate change for food in the Global South</a:t>
            </a:r>
          </a:p>
        </p:txBody>
      </p:sp>
      <p:sp>
        <p:nvSpPr>
          <p:cNvPr id="3" name="Text Placeholder 2">
            <a:extLst>
              <a:ext uri="{FF2B5EF4-FFF2-40B4-BE49-F238E27FC236}">
                <a16:creationId xmlns:a16="http://schemas.microsoft.com/office/drawing/2014/main" id="{CF0691BF-6782-D054-ADCB-9DE91D337196}"/>
              </a:ext>
            </a:extLst>
          </p:cNvPr>
          <p:cNvSpPr>
            <a:spLocks noGrp="1"/>
          </p:cNvSpPr>
          <p:nvPr>
            <p:ph type="body" sz="quarter" idx="15"/>
          </p:nvPr>
        </p:nvSpPr>
        <p:spPr>
          <a:xfrm>
            <a:off x="435023" y="830726"/>
            <a:ext cx="11180033" cy="646330"/>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There is recognition of the role for businesses and multilateral </a:t>
            </a:r>
            <a:r>
              <a:rPr kumimoji="0" lang="en-US" sz="1400" i="0" u="none" strike="noStrike" kern="1200" cap="none" spc="0" normalizeH="0" baseline="0" noProof="0" err="1">
                <a:ln>
                  <a:noFill/>
                </a:ln>
                <a:effectLst/>
                <a:uLnTx/>
                <a:uFillTx/>
                <a:latin typeface="Barlow" panose="00000500000000000000" pitchFamily="2" charset="0"/>
                <a:ea typeface="+mn-ea"/>
                <a:cs typeface="Arial" panose="020B0604020202020204" pitchFamily="34" charset="0"/>
              </a:rPr>
              <a:t>organisations</a:t>
            </a: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 in reducing </a:t>
            </a:r>
            <a:r>
              <a:rPr lang="en-US" sz="1400">
                <a:latin typeface="Barlow" panose="00000500000000000000" pitchFamily="2" charset="0"/>
                <a:cs typeface="Arial" panose="020B0604020202020204" pitchFamily="34" charset="0"/>
              </a:rPr>
              <a:t>food insecurity, with less emphasis placed on the local and personal ability to combat this. </a:t>
            </a:r>
            <a:endParaRPr kumimoji="0" lang="en-US" sz="12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9ED24F68-BD52-82AD-12A4-73A82E0350F7}"/>
              </a:ext>
            </a:extLst>
          </p:cNvPr>
          <p:cNvSpPr>
            <a:spLocks noGrp="1"/>
          </p:cNvSpPr>
          <p:nvPr>
            <p:ph type="body" sz="quarter" idx="17"/>
          </p:nvPr>
        </p:nvSpPr>
        <p:spPr>
          <a:xfrm>
            <a:off x="457200" y="6133267"/>
            <a:ext cx="9341700" cy="333425"/>
          </a:xfrm>
        </p:spPr>
        <p:txBody>
          <a:bodyPr>
            <a:noAutofit/>
          </a:bodyPr>
          <a:lstStyle/>
          <a:p>
            <a:r>
              <a:rPr lang="en-US" sz="900">
                <a:latin typeface="Barlow" panose="00000500000000000000" pitchFamily="2" charset="0"/>
              </a:rPr>
              <a:t>Base: All Adults aged 18+ years- 2,047 Apr ’26</a:t>
            </a:r>
          </a:p>
          <a:p>
            <a:r>
              <a:rPr lang="en-GB" sz="900">
                <a:latin typeface="Barlow" panose="00000500000000000000" pitchFamily="2" charset="0"/>
              </a:rPr>
              <a:t>QB7_9 How much responsibility do you think the following should have to reduce negative effects of Climate change for food in developing countries in Global South? </a:t>
            </a:r>
            <a:endParaRPr lang="en-IE" sz="900">
              <a:latin typeface="Barlow" panose="00000500000000000000" pitchFamily="2" charset="0"/>
            </a:endParaRPr>
          </a:p>
        </p:txBody>
      </p:sp>
      <p:graphicFrame>
        <p:nvGraphicFramePr>
          <p:cNvPr id="8" name="Chart 7">
            <a:extLst>
              <a:ext uri="{FF2B5EF4-FFF2-40B4-BE49-F238E27FC236}">
                <a16:creationId xmlns:a16="http://schemas.microsoft.com/office/drawing/2014/main" id="{5FC24E47-372A-46FF-D03B-A2B8C481313A}"/>
              </a:ext>
            </a:extLst>
          </p:cNvPr>
          <p:cNvGraphicFramePr/>
          <p:nvPr>
            <p:extLst>
              <p:ext uri="{D42A27DB-BD31-4B8C-83A1-F6EECF244321}">
                <p14:modId xmlns:p14="http://schemas.microsoft.com/office/powerpoint/2010/main" val="2214929546"/>
              </p:ext>
            </p:extLst>
          </p:nvPr>
        </p:nvGraphicFramePr>
        <p:xfrm>
          <a:off x="2913242" y="2188429"/>
          <a:ext cx="7391753" cy="36507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A009AA9A-72E7-D0E2-F407-9EAEA99913C0}"/>
              </a:ext>
            </a:extLst>
          </p:cNvPr>
          <p:cNvGraphicFramePr>
            <a:graphicFrameLocks noGrp="1"/>
          </p:cNvGraphicFramePr>
          <p:nvPr>
            <p:extLst>
              <p:ext uri="{D42A27DB-BD31-4B8C-83A1-F6EECF244321}">
                <p14:modId xmlns:p14="http://schemas.microsoft.com/office/powerpoint/2010/main" val="1516623253"/>
              </p:ext>
            </p:extLst>
          </p:nvPr>
        </p:nvGraphicFramePr>
        <p:xfrm>
          <a:off x="-231278" y="2167705"/>
          <a:ext cx="3274264" cy="3503049"/>
        </p:xfrm>
        <a:graphic>
          <a:graphicData uri="http://schemas.openxmlformats.org/drawingml/2006/table">
            <a:tbl>
              <a:tblPr>
                <a:tableStyleId>{5C22544A-7EE6-4342-B048-85BDC9FD1C3A}</a:tableStyleId>
              </a:tblPr>
              <a:tblGrid>
                <a:gridCol w="3274264">
                  <a:extLst>
                    <a:ext uri="{9D8B030D-6E8A-4147-A177-3AD203B41FA5}">
                      <a16:colId xmlns:a16="http://schemas.microsoft.com/office/drawing/2014/main" val="2192328915"/>
                    </a:ext>
                  </a:extLst>
                </a:gridCol>
              </a:tblGrid>
              <a:tr h="73508">
                <a:tc>
                  <a:txBody>
                    <a:bodyPr/>
                    <a:lstStyle/>
                    <a:p>
                      <a:pPr algn="r" fontAlgn="t"/>
                      <a:r>
                        <a:rPr lang="en-IE" sz="1000" b="0" i="0" u="none" strike="noStrike">
                          <a:solidFill>
                            <a:schemeClr val="tx1"/>
                          </a:solidFill>
                          <a:effectLst/>
                          <a:latin typeface="+mn-lt"/>
                        </a:rPr>
                        <a:t>0 – </a:t>
                      </a:r>
                      <a:r>
                        <a:rPr lang="en-GB" sz="1000" b="0" i="0" u="none" strike="noStrike">
                          <a:solidFill>
                            <a:schemeClr val="tx1"/>
                          </a:solidFill>
                          <a:effectLst/>
                          <a:latin typeface="+mn-lt"/>
                        </a:rPr>
                        <a:t>No responsibility at all</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36611">
                <a:tc>
                  <a:txBody>
                    <a:bodyPr/>
                    <a:lstStyle/>
                    <a:p>
                      <a:pPr algn="r" fontAlgn="t"/>
                      <a:r>
                        <a:rPr lang="en-US" sz="1000" b="0" i="0" u="none" strike="noStrike">
                          <a:solidFill>
                            <a:schemeClr val="tx1"/>
                          </a:solidFill>
                          <a:effectLst/>
                          <a:latin typeface="+mn-lt"/>
                        </a:rPr>
                        <a:t>1</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7328114"/>
                  </a:ext>
                </a:extLst>
              </a:tr>
              <a:tr h="0">
                <a:tc>
                  <a:txBody>
                    <a:bodyPr/>
                    <a:lstStyle/>
                    <a:p>
                      <a:pPr algn="r" fontAlgn="t"/>
                      <a:r>
                        <a:rPr lang="en-US" sz="1000" b="0" i="0" u="none" strike="noStrike">
                          <a:solidFill>
                            <a:schemeClr val="tx1"/>
                          </a:solidFill>
                          <a:effectLst/>
                          <a:latin typeface="+mn-lt"/>
                        </a:rPr>
                        <a:t>2</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5942770"/>
                  </a:ext>
                </a:extLst>
              </a:tr>
              <a:tr h="0">
                <a:tc>
                  <a:txBody>
                    <a:bodyPr/>
                    <a:lstStyle/>
                    <a:p>
                      <a:pPr algn="r" fontAlgn="t"/>
                      <a:r>
                        <a:rPr lang="en-US" sz="1000" b="0" i="0" u="none" strike="noStrike">
                          <a:solidFill>
                            <a:schemeClr val="tx1"/>
                          </a:solidFill>
                          <a:effectLst/>
                          <a:latin typeface="+mn-lt"/>
                        </a:rPr>
                        <a:t>3</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1013034"/>
                  </a:ext>
                </a:extLst>
              </a:tr>
              <a:tr h="0">
                <a:tc>
                  <a:txBody>
                    <a:bodyPr/>
                    <a:lstStyle/>
                    <a:p>
                      <a:pPr algn="r" fontAlgn="t"/>
                      <a:r>
                        <a:rPr lang="en-US" sz="1000" b="0" i="0" u="none" strike="noStrike">
                          <a:solidFill>
                            <a:schemeClr val="tx1"/>
                          </a:solidFill>
                          <a:effectLst/>
                          <a:latin typeface="+mn-lt"/>
                        </a:rPr>
                        <a:t>4</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2899300"/>
                  </a:ext>
                </a:extLst>
              </a:tr>
              <a:tr h="177782">
                <a:tc>
                  <a:txBody>
                    <a:bodyPr/>
                    <a:lstStyle/>
                    <a:p>
                      <a:pPr algn="r" fontAlgn="t"/>
                      <a:r>
                        <a:rPr lang="en-US" sz="1000" b="0" i="0" u="none" strike="noStrike">
                          <a:solidFill>
                            <a:schemeClr val="tx1"/>
                          </a:solidFill>
                          <a:effectLst/>
                          <a:latin typeface="+mn-lt"/>
                        </a:rPr>
                        <a:t>5- no </a:t>
                      </a:r>
                      <a:r>
                        <a:rPr lang="en-GB" sz="1000" b="0" i="0" u="none" strike="noStrike">
                          <a:solidFill>
                            <a:schemeClr val="tx1"/>
                          </a:solidFill>
                          <a:effectLst/>
                          <a:latin typeface="+mn-lt"/>
                        </a:rPr>
                        <a:t>responsibility nor great responsibility </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7677412"/>
                  </a:ext>
                </a:extLst>
              </a:tr>
              <a:tr h="444235">
                <a:tc>
                  <a:txBody>
                    <a:bodyPr/>
                    <a:lstStyle/>
                    <a:p>
                      <a:pPr algn="r" fontAlgn="t"/>
                      <a:r>
                        <a:rPr lang="en-US" sz="1000" b="0" i="0" u="none" strike="noStrike">
                          <a:solidFill>
                            <a:schemeClr val="tx1"/>
                          </a:solidFill>
                          <a:effectLst/>
                          <a:latin typeface="+mn-lt"/>
                        </a:rPr>
                        <a:t>6</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0223064"/>
                  </a:ext>
                </a:extLst>
              </a:tr>
              <a:tr h="548640">
                <a:tc>
                  <a:txBody>
                    <a:bodyPr/>
                    <a:lstStyle/>
                    <a:p>
                      <a:pPr algn="r" fontAlgn="t"/>
                      <a:r>
                        <a:rPr lang="en-IE" sz="1000" b="0" i="0" u="none" strike="noStrike">
                          <a:solidFill>
                            <a:schemeClr val="tx1"/>
                          </a:solidFill>
                          <a:effectLst/>
                          <a:latin typeface="+mn-lt"/>
                        </a:rPr>
                        <a:t>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558266">
                <a:tc>
                  <a:txBody>
                    <a:bodyPr/>
                    <a:lstStyle/>
                    <a:p>
                      <a:pPr algn="r" fontAlgn="t"/>
                      <a:r>
                        <a:rPr lang="en-IE" sz="1000" b="0" i="0" u="none" strike="noStrike">
                          <a:solidFill>
                            <a:schemeClr val="tx1"/>
                          </a:solidFill>
                          <a:effectLst/>
                          <a:latin typeface="+mn-lt"/>
                        </a:rPr>
                        <a:t>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336884">
                <a:tc>
                  <a:txBody>
                    <a:bodyPr/>
                    <a:lstStyle/>
                    <a:p>
                      <a:pPr algn="r" fontAlgn="t"/>
                      <a:r>
                        <a:rPr lang="en-IE" sz="1000" b="0" i="0" u="none" strike="noStrike">
                          <a:solidFill>
                            <a:schemeClr val="tx1"/>
                          </a:solidFill>
                          <a:effectLst/>
                          <a:latin typeface="+mn-lt"/>
                        </a:rPr>
                        <a:t>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675242">
                <a:tc>
                  <a:txBody>
                    <a:bodyPr/>
                    <a:lstStyle/>
                    <a:p>
                      <a:pPr algn="r" fontAlgn="t"/>
                      <a:r>
                        <a:rPr lang="en-US" sz="1000" b="0" i="0" u="none" strike="noStrike">
                          <a:solidFill>
                            <a:schemeClr val="tx1"/>
                          </a:solidFill>
                          <a:effectLst/>
                          <a:latin typeface="+mn-lt"/>
                        </a:rPr>
                        <a:t>10- A great deal of responsibility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aphicFrame>
        <p:nvGraphicFramePr>
          <p:cNvPr id="12" name="Table 44">
            <a:extLst>
              <a:ext uri="{FF2B5EF4-FFF2-40B4-BE49-F238E27FC236}">
                <a16:creationId xmlns:a16="http://schemas.microsoft.com/office/drawing/2014/main" id="{D441C8C9-87E3-D99F-9A86-EDA3AA6E9DFE}"/>
              </a:ext>
            </a:extLst>
          </p:cNvPr>
          <p:cNvGraphicFramePr>
            <a:graphicFrameLocks noGrp="1"/>
          </p:cNvGraphicFramePr>
          <p:nvPr>
            <p:extLst>
              <p:ext uri="{D42A27DB-BD31-4B8C-83A1-F6EECF244321}">
                <p14:modId xmlns:p14="http://schemas.microsoft.com/office/powerpoint/2010/main" val="4033674464"/>
              </p:ext>
            </p:extLst>
          </p:nvPr>
        </p:nvGraphicFramePr>
        <p:xfrm>
          <a:off x="936999" y="5730460"/>
          <a:ext cx="9230257" cy="242316"/>
        </p:xfrm>
        <a:graphic>
          <a:graphicData uri="http://schemas.openxmlformats.org/drawingml/2006/table">
            <a:tbl>
              <a:tblPr>
                <a:tableStyleId>{5C22544A-7EE6-4342-B048-85BDC9FD1C3A}</a:tableStyleId>
              </a:tblPr>
              <a:tblGrid>
                <a:gridCol w="2002144">
                  <a:extLst>
                    <a:ext uri="{9D8B030D-6E8A-4147-A177-3AD203B41FA5}">
                      <a16:colId xmlns:a16="http://schemas.microsoft.com/office/drawing/2014/main" val="1015758193"/>
                    </a:ext>
                  </a:extLst>
                </a:gridCol>
                <a:gridCol w="1011176">
                  <a:extLst>
                    <a:ext uri="{9D8B030D-6E8A-4147-A177-3AD203B41FA5}">
                      <a16:colId xmlns:a16="http://schemas.microsoft.com/office/drawing/2014/main" val="1024616161"/>
                    </a:ext>
                  </a:extLst>
                </a:gridCol>
                <a:gridCol w="1085694">
                  <a:extLst>
                    <a:ext uri="{9D8B030D-6E8A-4147-A177-3AD203B41FA5}">
                      <a16:colId xmlns:a16="http://schemas.microsoft.com/office/drawing/2014/main" val="3105327543"/>
                    </a:ext>
                  </a:extLst>
                </a:gridCol>
                <a:gridCol w="1125962">
                  <a:extLst>
                    <a:ext uri="{9D8B030D-6E8A-4147-A177-3AD203B41FA5}">
                      <a16:colId xmlns:a16="http://schemas.microsoft.com/office/drawing/2014/main" val="2198513577"/>
                    </a:ext>
                  </a:extLst>
                </a:gridCol>
                <a:gridCol w="997447">
                  <a:extLst>
                    <a:ext uri="{9D8B030D-6E8A-4147-A177-3AD203B41FA5}">
                      <a16:colId xmlns:a16="http://schemas.microsoft.com/office/drawing/2014/main" val="2294376527"/>
                    </a:ext>
                  </a:extLst>
                </a:gridCol>
                <a:gridCol w="975878">
                  <a:extLst>
                    <a:ext uri="{9D8B030D-6E8A-4147-A177-3AD203B41FA5}">
                      <a16:colId xmlns:a16="http://schemas.microsoft.com/office/drawing/2014/main" val="3892369339"/>
                    </a:ext>
                  </a:extLst>
                </a:gridCol>
                <a:gridCol w="1041764">
                  <a:extLst>
                    <a:ext uri="{9D8B030D-6E8A-4147-A177-3AD203B41FA5}">
                      <a16:colId xmlns:a16="http://schemas.microsoft.com/office/drawing/2014/main" val="2136529623"/>
                    </a:ext>
                  </a:extLst>
                </a:gridCol>
                <a:gridCol w="990192">
                  <a:extLst>
                    <a:ext uri="{9D8B030D-6E8A-4147-A177-3AD203B41FA5}">
                      <a16:colId xmlns:a16="http://schemas.microsoft.com/office/drawing/2014/main" val="3300651093"/>
                    </a:ext>
                  </a:extLst>
                </a:gridCol>
              </a:tblGrid>
              <a:tr h="171627">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100" b="1"/>
                        <a:t>Mean</a:t>
                      </a:r>
                      <a:endParaRPr lang="en-IE" sz="1100" b="1"/>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1" kern="1200">
                          <a:solidFill>
                            <a:schemeClr val="dk1"/>
                          </a:solidFill>
                          <a:latin typeface="+mn-lt"/>
                          <a:ea typeface="+mn-ea"/>
                          <a:cs typeface="+mn-cs"/>
                        </a:rPr>
                        <a:t>6.96</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6.86</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6.70</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6.39</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5.88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5.88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5.61</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extLst>
                  <a:ext uri="{0D108BD9-81ED-4DB2-BD59-A6C34878D82A}">
                    <a16:rowId xmlns:a16="http://schemas.microsoft.com/office/drawing/2014/main" val="3495345944"/>
                  </a:ext>
                </a:extLst>
              </a:tr>
            </a:tbl>
          </a:graphicData>
        </a:graphic>
      </p:graphicFrame>
      <p:graphicFrame>
        <p:nvGraphicFramePr>
          <p:cNvPr id="9" name="Table 8">
            <a:extLst>
              <a:ext uri="{FF2B5EF4-FFF2-40B4-BE49-F238E27FC236}">
                <a16:creationId xmlns:a16="http://schemas.microsoft.com/office/drawing/2014/main" id="{56EBFBF6-C50C-BD4A-92F7-386543B46C7D}"/>
              </a:ext>
            </a:extLst>
          </p:cNvPr>
          <p:cNvGraphicFramePr>
            <a:graphicFrameLocks noGrp="1"/>
          </p:cNvGraphicFramePr>
          <p:nvPr>
            <p:extLst>
              <p:ext uri="{D42A27DB-BD31-4B8C-83A1-F6EECF244321}">
                <p14:modId xmlns:p14="http://schemas.microsoft.com/office/powerpoint/2010/main" val="2514300196"/>
              </p:ext>
            </p:extLst>
          </p:nvPr>
        </p:nvGraphicFramePr>
        <p:xfrm>
          <a:off x="3000573" y="1375087"/>
          <a:ext cx="7391753" cy="848349"/>
        </p:xfrm>
        <a:graphic>
          <a:graphicData uri="http://schemas.openxmlformats.org/drawingml/2006/table">
            <a:tbl>
              <a:tblPr>
                <a:tableStyleId>{5C22544A-7EE6-4342-B048-85BDC9FD1C3A}</a:tableStyleId>
              </a:tblPr>
              <a:tblGrid>
                <a:gridCol w="1020955">
                  <a:extLst>
                    <a:ext uri="{9D8B030D-6E8A-4147-A177-3AD203B41FA5}">
                      <a16:colId xmlns:a16="http://schemas.microsoft.com/office/drawing/2014/main" val="3960892181"/>
                    </a:ext>
                  </a:extLst>
                </a:gridCol>
                <a:gridCol w="1020955">
                  <a:extLst>
                    <a:ext uri="{9D8B030D-6E8A-4147-A177-3AD203B41FA5}">
                      <a16:colId xmlns:a16="http://schemas.microsoft.com/office/drawing/2014/main" val="830548572"/>
                    </a:ext>
                  </a:extLst>
                </a:gridCol>
                <a:gridCol w="1020955">
                  <a:extLst>
                    <a:ext uri="{9D8B030D-6E8A-4147-A177-3AD203B41FA5}">
                      <a16:colId xmlns:a16="http://schemas.microsoft.com/office/drawing/2014/main" val="2884704958"/>
                    </a:ext>
                  </a:extLst>
                </a:gridCol>
                <a:gridCol w="1066313">
                  <a:extLst>
                    <a:ext uri="{9D8B030D-6E8A-4147-A177-3AD203B41FA5}">
                      <a16:colId xmlns:a16="http://schemas.microsoft.com/office/drawing/2014/main" val="2096878900"/>
                    </a:ext>
                  </a:extLst>
                </a:gridCol>
                <a:gridCol w="1084592">
                  <a:extLst>
                    <a:ext uri="{9D8B030D-6E8A-4147-A177-3AD203B41FA5}">
                      <a16:colId xmlns:a16="http://schemas.microsoft.com/office/drawing/2014/main" val="2303756203"/>
                    </a:ext>
                  </a:extLst>
                </a:gridCol>
                <a:gridCol w="1080579">
                  <a:extLst>
                    <a:ext uri="{9D8B030D-6E8A-4147-A177-3AD203B41FA5}">
                      <a16:colId xmlns:a16="http://schemas.microsoft.com/office/drawing/2014/main" val="2005653847"/>
                    </a:ext>
                  </a:extLst>
                </a:gridCol>
                <a:gridCol w="1097404">
                  <a:extLst>
                    <a:ext uri="{9D8B030D-6E8A-4147-A177-3AD203B41FA5}">
                      <a16:colId xmlns:a16="http://schemas.microsoft.com/office/drawing/2014/main" val="8976950"/>
                    </a:ext>
                  </a:extLst>
                </a:gridCol>
              </a:tblGrid>
              <a:tr h="646330">
                <a:tc>
                  <a:txBody>
                    <a:bodyPr/>
                    <a:lstStyle/>
                    <a:p>
                      <a:pPr algn="ctr" fontAlgn="t">
                        <a:buNone/>
                      </a:pPr>
                      <a:r>
                        <a:rPr lang="en-IE" sz="1000" b="1" i="0" u="none" strike="noStrike">
                          <a:solidFill>
                            <a:srgbClr val="000000"/>
                          </a:solidFill>
                          <a:effectLst/>
                          <a:latin typeface="Barlow" panose="00000500000000000000" pitchFamily="2" charset="0"/>
                        </a:rPr>
                        <a:t>Businesses and corporations</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000" b="1" i="0" u="none" strike="noStrike">
                          <a:solidFill>
                            <a:srgbClr val="000000"/>
                          </a:solidFill>
                          <a:effectLst/>
                          <a:latin typeface="Barlow" panose="00000500000000000000" pitchFamily="2" charset="0"/>
                        </a:rPr>
                        <a:t>The European Union</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fr-FR" sz="1000" b="1" i="0" u="none" strike="noStrike">
                          <a:solidFill>
                            <a:srgbClr val="000000"/>
                          </a:solidFill>
                          <a:effectLst/>
                          <a:latin typeface="Barlow" panose="00000500000000000000" pitchFamily="2" charset="0"/>
                        </a:rPr>
                        <a:t>International organisations (e.g. UN agencies)</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000" b="1" i="0" u="none" strike="noStrike">
                          <a:solidFill>
                            <a:srgbClr val="000000"/>
                          </a:solidFill>
                          <a:effectLst/>
                          <a:latin typeface="Barlow" panose="00000500000000000000" pitchFamily="2" charset="0"/>
                        </a:rPr>
                        <a:t>The Irish Government</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000" b="1" i="0" u="none" strike="noStrike">
                          <a:solidFill>
                            <a:srgbClr val="000000"/>
                          </a:solidFill>
                          <a:effectLst/>
                          <a:latin typeface="Barlow" panose="00000500000000000000" pitchFamily="2" charset="0"/>
                        </a:rPr>
                        <a:t>Local authorities</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000" b="1" i="0" u="none" strike="noStrike">
                          <a:solidFill>
                            <a:srgbClr val="000000"/>
                          </a:solidFill>
                          <a:effectLst/>
                          <a:latin typeface="Barlow" panose="00000500000000000000" pitchFamily="2" charset="0"/>
                        </a:rPr>
                        <a:t>Individual citizens</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000" b="1" i="0" u="none" strike="noStrike">
                          <a:solidFill>
                            <a:srgbClr val="000000"/>
                          </a:solidFill>
                          <a:effectLst/>
                          <a:latin typeface="Barlow" panose="00000500000000000000" pitchFamily="2" charset="0"/>
                        </a:rPr>
                        <a:t>Me personally</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9884036"/>
                  </a:ext>
                </a:extLst>
              </a:tr>
              <a:tr h="202019">
                <a:tc>
                  <a:txBody>
                    <a:bodyPr/>
                    <a:lstStyle/>
                    <a:p>
                      <a:pPr algn="ctr" fontAlgn="t">
                        <a:buNone/>
                      </a:pPr>
                      <a:r>
                        <a:rPr lang="en-GB" sz="1000" b="1" i="0" u="none" strike="noStrike">
                          <a:solidFill>
                            <a:srgbClr val="000000"/>
                          </a:solidFill>
                          <a:effectLst/>
                          <a:latin typeface="Barlow" panose="00000500000000000000" pitchFamily="2" charset="0"/>
                        </a:rPr>
                        <a:t>%</a:t>
                      </a:r>
                      <a:endParaRPr lang="en-IE" sz="1000" b="1" i="0" u="none" strike="noStrike">
                        <a:solidFill>
                          <a:srgbClr val="000000"/>
                        </a:solidFill>
                        <a:effectLst/>
                        <a:latin typeface="Barlow" panose="00000500000000000000" pitchFamily="2" charset="0"/>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GB" sz="1000" b="1" i="0" u="none" strike="noStrike">
                          <a:solidFill>
                            <a:srgbClr val="000000"/>
                          </a:solidFill>
                          <a:effectLst/>
                          <a:latin typeface="Barlow" panose="00000500000000000000" pitchFamily="2" charset="0"/>
                        </a:rPr>
                        <a:t>%</a:t>
                      </a:r>
                      <a:endParaRPr lang="en-IE" sz="1000" b="1" i="0" u="none" strike="noStrike">
                        <a:solidFill>
                          <a:srgbClr val="000000"/>
                        </a:solidFill>
                        <a:effectLst/>
                        <a:latin typeface="Barlow" panose="00000500000000000000" pitchFamily="2" charset="0"/>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fr-FR" sz="1000" b="1" i="0" u="none" strike="noStrike">
                          <a:solidFill>
                            <a:srgbClr val="000000"/>
                          </a:solidFill>
                          <a:effectLst/>
                          <a:latin typeface="Barlow" panose="00000500000000000000" pitchFamily="2" charset="0"/>
                        </a:rPr>
                        <a:t>%</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GB" sz="1000" b="1" i="0" u="none" strike="noStrike">
                          <a:solidFill>
                            <a:srgbClr val="000000"/>
                          </a:solidFill>
                          <a:effectLst/>
                          <a:latin typeface="Barlow" panose="00000500000000000000" pitchFamily="2" charset="0"/>
                        </a:rPr>
                        <a:t>%</a:t>
                      </a:r>
                      <a:endParaRPr lang="en-IE" sz="1000" b="1" i="0" u="none" strike="noStrike">
                        <a:solidFill>
                          <a:srgbClr val="000000"/>
                        </a:solidFill>
                        <a:effectLst/>
                        <a:latin typeface="Barlow" panose="00000500000000000000" pitchFamily="2" charset="0"/>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GB" sz="1000" b="1" i="0" u="none" strike="noStrike">
                          <a:solidFill>
                            <a:srgbClr val="000000"/>
                          </a:solidFill>
                          <a:effectLst/>
                          <a:latin typeface="Barlow" panose="00000500000000000000" pitchFamily="2" charset="0"/>
                        </a:rPr>
                        <a:t>%</a:t>
                      </a:r>
                      <a:endParaRPr lang="en-IE" sz="1000" b="1" i="0" u="none" strike="noStrike">
                        <a:solidFill>
                          <a:srgbClr val="000000"/>
                        </a:solidFill>
                        <a:effectLst/>
                        <a:latin typeface="Barlow" panose="00000500000000000000" pitchFamily="2" charset="0"/>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GB" sz="1000" b="1" i="0" u="none" strike="noStrike">
                          <a:solidFill>
                            <a:srgbClr val="000000"/>
                          </a:solidFill>
                          <a:effectLst/>
                          <a:latin typeface="Barlow" panose="00000500000000000000" pitchFamily="2" charset="0"/>
                        </a:rPr>
                        <a:t>%</a:t>
                      </a:r>
                      <a:endParaRPr lang="en-IE" sz="1000" b="1" i="0" u="none" strike="noStrike">
                        <a:solidFill>
                          <a:srgbClr val="000000"/>
                        </a:solidFill>
                        <a:effectLst/>
                        <a:latin typeface="Barlow" panose="00000500000000000000" pitchFamily="2" charset="0"/>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GB" sz="1000" b="1" i="0" u="none" strike="noStrike">
                          <a:solidFill>
                            <a:srgbClr val="000000"/>
                          </a:solidFill>
                          <a:effectLst/>
                          <a:latin typeface="Barlow" panose="00000500000000000000" pitchFamily="2" charset="0"/>
                        </a:rPr>
                        <a:t>%</a:t>
                      </a:r>
                      <a:endParaRPr lang="en-IE" sz="1000" b="1" i="0" u="none" strike="noStrike">
                        <a:solidFill>
                          <a:srgbClr val="000000"/>
                        </a:solidFill>
                        <a:effectLst/>
                        <a:latin typeface="Barlow" panose="00000500000000000000" pitchFamily="2" charset="0"/>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910251"/>
                  </a:ext>
                </a:extLst>
              </a:tr>
            </a:tbl>
          </a:graphicData>
        </a:graphic>
      </p:graphicFrame>
    </p:spTree>
    <p:extLst>
      <p:ext uri="{BB962C8B-B14F-4D97-AF65-F5344CB8AC3E}">
        <p14:creationId xmlns:p14="http://schemas.microsoft.com/office/powerpoint/2010/main" val="2545521442"/>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3E76C-94F6-5EDB-2C3D-E463B8BAFC5D}"/>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4DFACCC-67AF-0A76-8484-E473C089415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761AB4C-1D3A-81B8-28ED-A3508C27F899}"/>
              </a:ext>
            </a:extLst>
          </p:cNvPr>
          <p:cNvSpPr>
            <a:spLocks noGrp="1"/>
          </p:cNvSpPr>
          <p:nvPr>
            <p:ph type="title"/>
          </p:nvPr>
        </p:nvSpPr>
        <p:spPr>
          <a:xfrm>
            <a:off x="326907" y="74173"/>
            <a:ext cx="11285432" cy="715669"/>
          </a:xfrm>
        </p:spPr>
        <p:txBody>
          <a:bodyPr lIns="91440" tIns="45720" rIns="91440" bIns="45720" anchor="t">
            <a:noAutofit/>
          </a:bodyPr>
          <a:lstStyle/>
          <a:p>
            <a:r>
              <a:rPr lang="en-GB"/>
              <a:t>Level of agreement that Ireland should push the EU to prioritise tackling climate-related food insecurity during the EU Presidency</a:t>
            </a:r>
            <a:endParaRPr lang="en-IE"/>
          </a:p>
        </p:txBody>
      </p:sp>
      <p:sp>
        <p:nvSpPr>
          <p:cNvPr id="5" name="Content Placeholder 4">
            <a:extLst>
              <a:ext uri="{FF2B5EF4-FFF2-40B4-BE49-F238E27FC236}">
                <a16:creationId xmlns:a16="http://schemas.microsoft.com/office/drawing/2014/main" id="{045FF658-1775-B3F2-383F-CFB77F42CEA3}"/>
              </a:ext>
            </a:extLst>
          </p:cNvPr>
          <p:cNvSpPr>
            <a:spLocks noGrp="1"/>
          </p:cNvSpPr>
          <p:nvPr>
            <p:ph type="body" sz="quarter" idx="17"/>
          </p:nvPr>
        </p:nvSpPr>
        <p:spPr>
          <a:xfrm>
            <a:off x="504016" y="6110122"/>
            <a:ext cx="10122902" cy="348813"/>
          </a:xfrm>
        </p:spPr>
        <p:txBody>
          <a:bodyPr>
            <a:noAutofit/>
          </a:bodyPr>
          <a:lstStyle/>
          <a:p>
            <a:pPr marL="357188" indent="-357188"/>
            <a:r>
              <a:rPr lang="en-US" sz="900">
                <a:latin typeface="Barlow" panose="00000500000000000000" pitchFamily="2" charset="0"/>
              </a:rPr>
              <a:t>Base: All Adults aged 18+ years- 2,047 Apr ‘26 </a:t>
            </a:r>
          </a:p>
          <a:p>
            <a:pPr marL="357188" indent="-357188"/>
            <a:r>
              <a:rPr lang="en-GB" sz="900">
                <a:latin typeface="Barlow" panose="00000500000000000000" pitchFamily="2" charset="0"/>
              </a:rPr>
              <a:t>QB7_10 Agree/Disagree - During Ireland’s EU Presidency, between July and December 2026, Ireland should push the EU to prioritise tackling climate-related food insecurity both at home and abroad.</a:t>
            </a:r>
            <a:endParaRPr lang="en-US" sz="900">
              <a:latin typeface="Barlow" panose="00000500000000000000" pitchFamily="2" charset="0"/>
            </a:endParaRPr>
          </a:p>
        </p:txBody>
      </p:sp>
      <p:graphicFrame>
        <p:nvGraphicFramePr>
          <p:cNvPr id="2" name="Chart 1">
            <a:extLst>
              <a:ext uri="{FF2B5EF4-FFF2-40B4-BE49-F238E27FC236}">
                <a16:creationId xmlns:a16="http://schemas.microsoft.com/office/drawing/2014/main" id="{8B2FB065-8366-C9B3-CC4A-75764FBBE8ED}"/>
              </a:ext>
            </a:extLst>
          </p:cNvPr>
          <p:cNvGraphicFramePr/>
          <p:nvPr>
            <p:extLst>
              <p:ext uri="{D42A27DB-BD31-4B8C-83A1-F6EECF244321}">
                <p14:modId xmlns:p14="http://schemas.microsoft.com/office/powerpoint/2010/main" val="1991674689"/>
              </p:ext>
            </p:extLst>
          </p:nvPr>
        </p:nvGraphicFramePr>
        <p:xfrm>
          <a:off x="2726498" y="2104645"/>
          <a:ext cx="8029052" cy="32236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EBEBF565-A863-F171-D462-A9B0CE997291}"/>
              </a:ext>
            </a:extLst>
          </p:cNvPr>
          <p:cNvGraphicFramePr>
            <a:graphicFrameLocks noGrp="1"/>
          </p:cNvGraphicFramePr>
          <p:nvPr/>
        </p:nvGraphicFramePr>
        <p:xfrm>
          <a:off x="914399" y="2184360"/>
          <a:ext cx="1829599" cy="3202000"/>
        </p:xfrm>
        <a:graphic>
          <a:graphicData uri="http://schemas.openxmlformats.org/drawingml/2006/table">
            <a:tbl>
              <a:tblPr>
                <a:tableStyleId>{5C22544A-7EE6-4342-B048-85BDC9FD1C3A}</a:tableStyleId>
              </a:tblPr>
              <a:tblGrid>
                <a:gridCol w="1829599">
                  <a:extLst>
                    <a:ext uri="{9D8B030D-6E8A-4147-A177-3AD203B41FA5}">
                      <a16:colId xmlns:a16="http://schemas.microsoft.com/office/drawing/2014/main" val="2192328915"/>
                    </a:ext>
                  </a:extLst>
                </a:gridCol>
              </a:tblGrid>
              <a:tr h="799472">
                <a:tc>
                  <a:txBody>
                    <a:bodyPr/>
                    <a:lstStyle/>
                    <a:p>
                      <a:pPr algn="r" fontAlgn="t">
                        <a:buNone/>
                      </a:pPr>
                      <a:r>
                        <a:rPr lang="en-IE" sz="1050" b="0" i="0" u="none" strike="noStrike">
                          <a:solidFill>
                            <a:srgbClr val="000000"/>
                          </a:solidFill>
                          <a:effectLst/>
                          <a:latin typeface="Barlow" panose="00000500000000000000" pitchFamily="2" charset="0"/>
                        </a:rPr>
                        <a:t>Strongly 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1251284">
                <a:tc>
                  <a:txBody>
                    <a:bodyPr/>
                    <a:lstStyle/>
                    <a:p>
                      <a:pPr algn="r" fontAlgn="t">
                        <a:buNone/>
                      </a:pPr>
                      <a:r>
                        <a:rPr lang="en-IE" sz="1050" b="0" i="0" u="none" strike="noStrike">
                          <a:solidFill>
                            <a:srgbClr val="000000"/>
                          </a:solidFill>
                          <a:effectLst/>
                          <a:latin typeface="Barlow" panose="00000500000000000000" pitchFamily="2" charset="0"/>
                        </a:rPr>
                        <a:t>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2381928"/>
                  </a:ext>
                </a:extLst>
              </a:tr>
              <a:tr h="654518">
                <a:tc>
                  <a:txBody>
                    <a:bodyPr/>
                    <a:lstStyle/>
                    <a:p>
                      <a:pPr algn="r" fontAlgn="t">
                        <a:buNone/>
                      </a:pPr>
                      <a:r>
                        <a:rPr lang="en-IE" sz="1050" b="0" i="0" u="none" strike="noStrike">
                          <a:solidFill>
                            <a:srgbClr val="000000"/>
                          </a:solidFill>
                          <a:effectLst/>
                          <a:latin typeface="Barlow" panose="00000500000000000000" pitchFamily="2" charset="0"/>
                        </a:rPr>
                        <a:t>Neither agree nor disagree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240631">
                <a:tc>
                  <a:txBody>
                    <a:bodyPr/>
                    <a:lstStyle/>
                    <a:p>
                      <a:pPr algn="r" fontAlgn="t">
                        <a:buNone/>
                      </a:pPr>
                      <a:r>
                        <a:rPr lang="en-IE" sz="1050" b="0" i="0" u="none" strike="noStrike">
                          <a:solidFill>
                            <a:srgbClr val="000000"/>
                          </a:solidFill>
                          <a:effectLst/>
                          <a:latin typeface="Barlow" panose="00000500000000000000" pitchFamily="2" charset="0"/>
                        </a:rPr>
                        <a:t>Disagree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256095">
                <a:tc>
                  <a:txBody>
                    <a:bodyPr/>
                    <a:lstStyle/>
                    <a:p>
                      <a:pPr algn="r" fontAlgn="t">
                        <a:buNone/>
                      </a:pPr>
                      <a:r>
                        <a:rPr lang="en-IE" sz="1050" b="0" i="0" u="none" strike="noStrike">
                          <a:solidFill>
                            <a:srgbClr val="000000"/>
                          </a:solidFill>
                          <a:effectLst/>
                          <a:latin typeface="Barlow" panose="00000500000000000000" pitchFamily="2" charset="0"/>
                        </a:rPr>
                        <a:t>Strongly Disagree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bl>
          </a:graphicData>
        </a:graphic>
      </p:graphicFrame>
      <p:grpSp>
        <p:nvGrpSpPr>
          <p:cNvPr id="22" name="Group 21">
            <a:extLst>
              <a:ext uri="{FF2B5EF4-FFF2-40B4-BE49-F238E27FC236}">
                <a16:creationId xmlns:a16="http://schemas.microsoft.com/office/drawing/2014/main" id="{383E3085-747E-40BC-B901-0E5A9DB86D1D}"/>
              </a:ext>
            </a:extLst>
          </p:cNvPr>
          <p:cNvGrpSpPr/>
          <p:nvPr/>
        </p:nvGrpSpPr>
        <p:grpSpPr>
          <a:xfrm>
            <a:off x="9832768" y="5736473"/>
            <a:ext cx="2359232" cy="449281"/>
            <a:chOff x="9641528" y="676064"/>
            <a:chExt cx="2436173" cy="586011"/>
          </a:xfrm>
        </p:grpSpPr>
        <p:sp>
          <p:nvSpPr>
            <p:cNvPr id="23" name="Rectangle 22">
              <a:extLst>
                <a:ext uri="{FF2B5EF4-FFF2-40B4-BE49-F238E27FC236}">
                  <a16:creationId xmlns:a16="http://schemas.microsoft.com/office/drawing/2014/main" id="{43F953ED-3778-BDCF-E766-A2455B9F8524}"/>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CF3F96FF-16FC-68A0-C0D2-6153695FFC26}"/>
                </a:ext>
              </a:extLst>
            </p:cNvPr>
            <p:cNvSpPr txBox="1"/>
            <p:nvPr/>
          </p:nvSpPr>
          <p:spPr>
            <a:xfrm>
              <a:off x="10044711" y="676064"/>
              <a:ext cx="2032990" cy="341226"/>
            </a:xfrm>
            <a:prstGeom prst="rect">
              <a:avLst/>
            </a:prstGeom>
            <a:noFill/>
          </p:spPr>
          <p:txBody>
            <a:bodyPr wrap="square" rtlCol="0">
              <a:spAutoFit/>
            </a:bodyPr>
            <a:lstStyle/>
            <a:p>
              <a:r>
                <a:rPr lang="en-IE" sz="1050">
                  <a:solidFill>
                    <a:schemeClr val="tx1">
                      <a:lumMod val="65000"/>
                      <a:lumOff val="35000"/>
                    </a:schemeClr>
                  </a:solidFill>
                </a:rPr>
                <a:t>Statistically higher than total</a:t>
              </a:r>
            </a:p>
          </p:txBody>
        </p:sp>
        <p:sp>
          <p:nvSpPr>
            <p:cNvPr id="25" name="Rectangle 24">
              <a:extLst>
                <a:ext uri="{FF2B5EF4-FFF2-40B4-BE49-F238E27FC236}">
                  <a16:creationId xmlns:a16="http://schemas.microsoft.com/office/drawing/2014/main" id="{2066E965-F38B-261E-2A07-ACDCCE57BECE}"/>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498F46BA-B16A-235F-30C1-81091D9935C5}"/>
                </a:ext>
              </a:extLst>
            </p:cNvPr>
            <p:cNvSpPr txBox="1"/>
            <p:nvPr/>
          </p:nvSpPr>
          <p:spPr>
            <a:xfrm>
              <a:off x="10026209" y="920849"/>
              <a:ext cx="2032991" cy="341226"/>
            </a:xfrm>
            <a:prstGeom prst="rect">
              <a:avLst/>
            </a:prstGeom>
            <a:noFill/>
          </p:spPr>
          <p:txBody>
            <a:bodyPr wrap="square" rtlCol="0">
              <a:spAutoFit/>
            </a:bodyPr>
            <a:lstStyle/>
            <a:p>
              <a:r>
                <a:rPr lang="en-IE" sz="1050">
                  <a:solidFill>
                    <a:schemeClr val="tx1">
                      <a:lumMod val="65000"/>
                      <a:lumOff val="35000"/>
                    </a:schemeClr>
                  </a:solidFill>
                </a:rPr>
                <a:t>Statistically lower than total</a:t>
              </a:r>
            </a:p>
          </p:txBody>
        </p:sp>
      </p:grpSp>
      <p:sp>
        <p:nvSpPr>
          <p:cNvPr id="3" name="Oval 2">
            <a:extLst>
              <a:ext uri="{FF2B5EF4-FFF2-40B4-BE49-F238E27FC236}">
                <a16:creationId xmlns:a16="http://schemas.microsoft.com/office/drawing/2014/main" id="{E90A5C11-26A7-5FBD-2A83-B654E8E1F1CF}"/>
              </a:ext>
            </a:extLst>
          </p:cNvPr>
          <p:cNvSpPr/>
          <p:nvPr/>
        </p:nvSpPr>
        <p:spPr>
          <a:xfrm rot="719036">
            <a:off x="4848897" y="2677724"/>
            <a:ext cx="1739087" cy="45675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0" name="Oval 9">
            <a:extLst>
              <a:ext uri="{FF2B5EF4-FFF2-40B4-BE49-F238E27FC236}">
                <a16:creationId xmlns:a16="http://schemas.microsoft.com/office/drawing/2014/main" id="{4B2F7761-7B39-4323-6486-6789CFBC0D96}"/>
              </a:ext>
            </a:extLst>
          </p:cNvPr>
          <p:cNvSpPr/>
          <p:nvPr/>
        </p:nvSpPr>
        <p:spPr>
          <a:xfrm>
            <a:off x="7977659" y="2282675"/>
            <a:ext cx="519764" cy="393148"/>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3" name="Text Placeholder 3">
            <a:extLst>
              <a:ext uri="{FF2B5EF4-FFF2-40B4-BE49-F238E27FC236}">
                <a16:creationId xmlns:a16="http://schemas.microsoft.com/office/drawing/2014/main" id="{045AA3CC-D067-C46B-7DA6-F751150D8DE2}"/>
              </a:ext>
            </a:extLst>
          </p:cNvPr>
          <p:cNvSpPr>
            <a:spLocks noGrp="1"/>
          </p:cNvSpPr>
          <p:nvPr>
            <p:ph type="body" sz="quarter" idx="15"/>
          </p:nvPr>
        </p:nvSpPr>
        <p:spPr>
          <a:xfrm>
            <a:off x="504016" y="846304"/>
            <a:ext cx="11546689" cy="696983"/>
          </a:xfrm>
        </p:spPr>
        <p:txBody>
          <a:bodyPr>
            <a:normAutofit/>
          </a:bodyPr>
          <a:lstStyle/>
          <a:p>
            <a:r>
              <a:rPr lang="en-IE" sz="1400" b="1"/>
              <a:t>There is recognition of the opportunity the EU presidency presents, with 2 in 3 agreeing that Ireland should use this opportunity to push the EU to prioritise food insecurity. Community Champions are particularly supportive of this movement with 50% strongly agreeing. Disengaaged are least likely to support this movement. </a:t>
            </a:r>
            <a:endParaRPr lang="en-IE" sz="1400"/>
          </a:p>
        </p:txBody>
      </p:sp>
      <p:sp>
        <p:nvSpPr>
          <p:cNvPr id="6" name="Oval 5">
            <a:extLst>
              <a:ext uri="{FF2B5EF4-FFF2-40B4-BE49-F238E27FC236}">
                <a16:creationId xmlns:a16="http://schemas.microsoft.com/office/drawing/2014/main" id="{6C0604CF-D42F-80BF-45F3-25BB835B65DA}"/>
              </a:ext>
            </a:extLst>
          </p:cNvPr>
          <p:cNvSpPr/>
          <p:nvPr/>
        </p:nvSpPr>
        <p:spPr>
          <a:xfrm>
            <a:off x="7977659" y="3123002"/>
            <a:ext cx="519764" cy="1703184"/>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8" name="Oval 7">
            <a:extLst>
              <a:ext uri="{FF2B5EF4-FFF2-40B4-BE49-F238E27FC236}">
                <a16:creationId xmlns:a16="http://schemas.microsoft.com/office/drawing/2014/main" id="{D61F6B8F-79FB-7CD3-0839-91370A870027}"/>
              </a:ext>
            </a:extLst>
          </p:cNvPr>
          <p:cNvSpPr/>
          <p:nvPr/>
        </p:nvSpPr>
        <p:spPr>
          <a:xfrm>
            <a:off x="9963334" y="3429000"/>
            <a:ext cx="519764" cy="354101"/>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4" name="Oval 13">
            <a:extLst>
              <a:ext uri="{FF2B5EF4-FFF2-40B4-BE49-F238E27FC236}">
                <a16:creationId xmlns:a16="http://schemas.microsoft.com/office/drawing/2014/main" id="{F65D2941-1222-FA05-7109-EE438B1A1F58}"/>
              </a:ext>
            </a:extLst>
          </p:cNvPr>
          <p:cNvSpPr/>
          <p:nvPr/>
        </p:nvSpPr>
        <p:spPr>
          <a:xfrm>
            <a:off x="6895171" y="3466729"/>
            <a:ext cx="751438" cy="1621942"/>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6" name="Oval 15">
            <a:extLst>
              <a:ext uri="{FF2B5EF4-FFF2-40B4-BE49-F238E27FC236}">
                <a16:creationId xmlns:a16="http://schemas.microsoft.com/office/drawing/2014/main" id="{A1AA425F-6658-6595-EDE5-0D7D74E1099C}"/>
              </a:ext>
            </a:extLst>
          </p:cNvPr>
          <p:cNvSpPr/>
          <p:nvPr/>
        </p:nvSpPr>
        <p:spPr>
          <a:xfrm>
            <a:off x="4985886" y="4600877"/>
            <a:ext cx="481263" cy="724084"/>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9" name="Table 44">
            <a:extLst>
              <a:ext uri="{FF2B5EF4-FFF2-40B4-BE49-F238E27FC236}">
                <a16:creationId xmlns:a16="http://schemas.microsoft.com/office/drawing/2014/main" id="{EC9BDCE9-C86C-C018-E970-8C6AD34CBB70}"/>
              </a:ext>
            </a:extLst>
          </p:cNvPr>
          <p:cNvGraphicFramePr>
            <a:graphicFrameLocks noGrp="1"/>
          </p:cNvGraphicFramePr>
          <p:nvPr>
            <p:extLst>
              <p:ext uri="{D42A27DB-BD31-4B8C-83A1-F6EECF244321}">
                <p14:modId xmlns:p14="http://schemas.microsoft.com/office/powerpoint/2010/main" val="1360767644"/>
              </p:ext>
            </p:extLst>
          </p:nvPr>
        </p:nvGraphicFramePr>
        <p:xfrm>
          <a:off x="375385" y="5409398"/>
          <a:ext cx="10380165" cy="247866"/>
        </p:xfrm>
        <a:graphic>
          <a:graphicData uri="http://schemas.openxmlformats.org/drawingml/2006/table">
            <a:tbl>
              <a:tblPr>
                <a:tableStyleId>{5C22544A-7EE6-4342-B048-85BDC9FD1C3A}</a:tableStyleId>
              </a:tblPr>
              <a:tblGrid>
                <a:gridCol w="2437850">
                  <a:extLst>
                    <a:ext uri="{9D8B030D-6E8A-4147-A177-3AD203B41FA5}">
                      <a16:colId xmlns:a16="http://schemas.microsoft.com/office/drawing/2014/main" val="1015758193"/>
                    </a:ext>
                  </a:extLst>
                </a:gridCol>
                <a:gridCol w="744830">
                  <a:extLst>
                    <a:ext uri="{9D8B030D-6E8A-4147-A177-3AD203B41FA5}">
                      <a16:colId xmlns:a16="http://schemas.microsoft.com/office/drawing/2014/main" val="1024616161"/>
                    </a:ext>
                  </a:extLst>
                </a:gridCol>
                <a:gridCol w="1234117">
                  <a:extLst>
                    <a:ext uri="{9D8B030D-6E8A-4147-A177-3AD203B41FA5}">
                      <a16:colId xmlns:a16="http://schemas.microsoft.com/office/drawing/2014/main" val="2294376527"/>
                    </a:ext>
                  </a:extLst>
                </a:gridCol>
                <a:gridCol w="977969">
                  <a:extLst>
                    <a:ext uri="{9D8B030D-6E8A-4147-A177-3AD203B41FA5}">
                      <a16:colId xmlns:a16="http://schemas.microsoft.com/office/drawing/2014/main" val="2263263436"/>
                    </a:ext>
                  </a:extLst>
                </a:gridCol>
                <a:gridCol w="1103171">
                  <a:extLst>
                    <a:ext uri="{9D8B030D-6E8A-4147-A177-3AD203B41FA5}">
                      <a16:colId xmlns:a16="http://schemas.microsoft.com/office/drawing/2014/main" val="910871959"/>
                    </a:ext>
                  </a:extLst>
                </a:gridCol>
                <a:gridCol w="970557">
                  <a:extLst>
                    <a:ext uri="{9D8B030D-6E8A-4147-A177-3AD203B41FA5}">
                      <a16:colId xmlns:a16="http://schemas.microsoft.com/office/drawing/2014/main" val="720883665"/>
                    </a:ext>
                  </a:extLst>
                </a:gridCol>
                <a:gridCol w="970557">
                  <a:extLst>
                    <a:ext uri="{9D8B030D-6E8A-4147-A177-3AD203B41FA5}">
                      <a16:colId xmlns:a16="http://schemas.microsoft.com/office/drawing/2014/main" val="406975967"/>
                    </a:ext>
                  </a:extLst>
                </a:gridCol>
                <a:gridCol w="970557">
                  <a:extLst>
                    <a:ext uri="{9D8B030D-6E8A-4147-A177-3AD203B41FA5}">
                      <a16:colId xmlns:a16="http://schemas.microsoft.com/office/drawing/2014/main" val="2732683914"/>
                    </a:ext>
                  </a:extLst>
                </a:gridCol>
                <a:gridCol w="970557">
                  <a:extLst>
                    <a:ext uri="{9D8B030D-6E8A-4147-A177-3AD203B41FA5}">
                      <a16:colId xmlns:a16="http://schemas.microsoft.com/office/drawing/2014/main" val="2361654384"/>
                    </a:ext>
                  </a:extLst>
                </a:gridCol>
              </a:tblGrid>
              <a:tr h="247866">
                <a:tc>
                  <a:txBody>
                    <a:bodyPr/>
                    <a:lstStyle/>
                    <a:p>
                      <a:pPr algn="r" fontAlgn="t">
                        <a:buNone/>
                      </a:pPr>
                      <a:r>
                        <a:rPr lang="en-IE" sz="1100" b="1" kern="1200">
                          <a:solidFill>
                            <a:schemeClr val="dk1"/>
                          </a:solidFill>
                          <a:latin typeface="+mn-lt"/>
                          <a:ea typeface="+mn-ea"/>
                          <a:cs typeface="+mn-cs"/>
                        </a:rPr>
                        <a:t>Mean</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3.71</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 </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3.99</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4.37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2.82</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3.68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4.00</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buNone/>
                      </a:pPr>
                      <a:r>
                        <a:rPr lang="en-IE" sz="1100" b="1" kern="1200">
                          <a:solidFill>
                            <a:schemeClr val="dk1"/>
                          </a:solidFill>
                          <a:latin typeface="+mn-lt"/>
                          <a:ea typeface="+mn-ea"/>
                          <a:cs typeface="+mn-cs"/>
                        </a:rPr>
                        <a:t>3.83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06987408"/>
                  </a:ext>
                </a:extLst>
              </a:tr>
            </a:tbl>
          </a:graphicData>
        </a:graphic>
      </p:graphicFrame>
      <p:graphicFrame>
        <p:nvGraphicFramePr>
          <p:cNvPr id="18" name="Table 17">
            <a:extLst>
              <a:ext uri="{FF2B5EF4-FFF2-40B4-BE49-F238E27FC236}">
                <a16:creationId xmlns:a16="http://schemas.microsoft.com/office/drawing/2014/main" id="{6F647184-310C-424B-C528-52698A510016}"/>
              </a:ext>
            </a:extLst>
          </p:cNvPr>
          <p:cNvGraphicFramePr>
            <a:graphicFrameLocks noGrp="1"/>
          </p:cNvGraphicFramePr>
          <p:nvPr>
            <p:extLst>
              <p:ext uri="{D42A27DB-BD31-4B8C-83A1-F6EECF244321}">
                <p14:modId xmlns:p14="http://schemas.microsoft.com/office/powerpoint/2010/main" val="368842092"/>
              </p:ext>
            </p:extLst>
          </p:nvPr>
        </p:nvGraphicFramePr>
        <p:xfrm>
          <a:off x="2647648" y="1392964"/>
          <a:ext cx="8334376" cy="687707"/>
        </p:xfrm>
        <a:graphic>
          <a:graphicData uri="http://schemas.openxmlformats.org/drawingml/2006/table">
            <a:tbl>
              <a:tblPr>
                <a:tableStyleId>{5C22544A-7EE6-4342-B048-85BDC9FD1C3A}</a:tableStyleId>
              </a:tblPr>
              <a:tblGrid>
                <a:gridCol w="1041797">
                  <a:extLst>
                    <a:ext uri="{9D8B030D-6E8A-4147-A177-3AD203B41FA5}">
                      <a16:colId xmlns:a16="http://schemas.microsoft.com/office/drawing/2014/main" val="4283481718"/>
                    </a:ext>
                  </a:extLst>
                </a:gridCol>
                <a:gridCol w="1041797">
                  <a:extLst>
                    <a:ext uri="{9D8B030D-6E8A-4147-A177-3AD203B41FA5}">
                      <a16:colId xmlns:a16="http://schemas.microsoft.com/office/drawing/2014/main" val="168885536"/>
                    </a:ext>
                  </a:extLst>
                </a:gridCol>
                <a:gridCol w="1041797">
                  <a:extLst>
                    <a:ext uri="{9D8B030D-6E8A-4147-A177-3AD203B41FA5}">
                      <a16:colId xmlns:a16="http://schemas.microsoft.com/office/drawing/2014/main" val="746003772"/>
                    </a:ext>
                  </a:extLst>
                </a:gridCol>
                <a:gridCol w="1041797">
                  <a:extLst>
                    <a:ext uri="{9D8B030D-6E8A-4147-A177-3AD203B41FA5}">
                      <a16:colId xmlns:a16="http://schemas.microsoft.com/office/drawing/2014/main" val="1779795731"/>
                    </a:ext>
                  </a:extLst>
                </a:gridCol>
                <a:gridCol w="1041797">
                  <a:extLst>
                    <a:ext uri="{9D8B030D-6E8A-4147-A177-3AD203B41FA5}">
                      <a16:colId xmlns:a16="http://schemas.microsoft.com/office/drawing/2014/main" val="2225951611"/>
                    </a:ext>
                  </a:extLst>
                </a:gridCol>
                <a:gridCol w="1041797">
                  <a:extLst>
                    <a:ext uri="{9D8B030D-6E8A-4147-A177-3AD203B41FA5}">
                      <a16:colId xmlns:a16="http://schemas.microsoft.com/office/drawing/2014/main" val="1338766595"/>
                    </a:ext>
                  </a:extLst>
                </a:gridCol>
                <a:gridCol w="1041797">
                  <a:extLst>
                    <a:ext uri="{9D8B030D-6E8A-4147-A177-3AD203B41FA5}">
                      <a16:colId xmlns:a16="http://schemas.microsoft.com/office/drawing/2014/main" val="4065578727"/>
                    </a:ext>
                  </a:extLst>
                </a:gridCol>
                <a:gridCol w="1041797">
                  <a:extLst>
                    <a:ext uri="{9D8B030D-6E8A-4147-A177-3AD203B41FA5}">
                      <a16:colId xmlns:a16="http://schemas.microsoft.com/office/drawing/2014/main" val="2398399031"/>
                    </a:ext>
                  </a:extLst>
                </a:gridCol>
              </a:tblGrid>
              <a:tr h="120715">
                <a:tc>
                  <a:txBody>
                    <a:bodyPr/>
                    <a:lstStyle/>
                    <a:p>
                      <a:pPr algn="ctr"/>
                      <a:endParaRPr lang="en-IE" sz="1100" b="1"/>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a:txBody>
                    <a:bodyPr/>
                    <a:lstStyle/>
                    <a:p>
                      <a:pPr algn="ctr" rtl="0" fontAlgn="t"/>
                      <a:r>
                        <a:rPr lang="en-GB" sz="1100" b="1" i="0" u="none" strike="noStrike">
                          <a:solidFill>
                            <a:srgbClr val="000000"/>
                          </a:solidFill>
                          <a:effectLst/>
                          <a:latin typeface="+mn-lt"/>
                        </a:rPr>
                        <a:t>Segments</a:t>
                      </a:r>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2809692"/>
                  </a:ext>
                </a:extLst>
              </a:tr>
              <a:tr h="203203">
                <a:tc>
                  <a:txBody>
                    <a:bodyPr/>
                    <a:lstStyle/>
                    <a:p>
                      <a:pPr algn="ctr"/>
                      <a:r>
                        <a:rPr lang="en-IE" sz="1100" b="1"/>
                        <a:t>Total</a:t>
                      </a:r>
                    </a:p>
                    <a:p>
                      <a:pPr algn="ctr"/>
                      <a:r>
                        <a:rPr lang="en-IE" sz="1100" b="1"/>
                        <a:t>April ‘26</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en-IE" sz="1100" b="1" i="0" u="none" strike="noStrike">
                        <a:solidFill>
                          <a:srgbClr val="000000"/>
                        </a:solidFill>
                        <a:effectLst/>
                        <a:latin typeface="+mn-lt"/>
                      </a:endParaRP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Multilateralists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Community Champions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Disengaged</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Empathisers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Global Citizens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en-IE" sz="1100" b="1" i="0" u="none" strike="noStrike">
                          <a:solidFill>
                            <a:srgbClr val="000000"/>
                          </a:solidFill>
                          <a:effectLst/>
                          <a:latin typeface="+mn-lt"/>
                        </a:rPr>
                        <a:t>Pragmatists</a:t>
                      </a:r>
                    </a:p>
                  </a:txBody>
                  <a:tcPr marL="7621" marR="7621" marT="762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783692"/>
                  </a:ext>
                </a:extLst>
              </a:tr>
              <a:tr h="135741">
                <a:tc>
                  <a:txBody>
                    <a:bodyPr/>
                    <a:lstStyle/>
                    <a:p>
                      <a:pPr algn="ctr" fontAlgn="t">
                        <a:buNone/>
                      </a:pPr>
                      <a:r>
                        <a:rPr lang="en-IE" sz="1050" b="1" i="1" u="none" strike="noStrike">
                          <a:solidFill>
                            <a:srgbClr val="000000"/>
                          </a:solidFill>
                          <a:effectLst/>
                          <a:latin typeface="Barlow" panose="00000500000000000000" pitchFamily="2" charset="0"/>
                        </a:rPr>
                        <a:t>2,047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396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169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552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321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050" b="1" i="1" u="none" strike="noStrike">
                          <a:solidFill>
                            <a:srgbClr val="000000"/>
                          </a:solidFill>
                          <a:effectLst/>
                          <a:latin typeface="Barlow" panose="00000500000000000000" pitchFamily="2" charset="0"/>
                        </a:rPr>
                        <a:t>254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3188476"/>
                  </a:ext>
                </a:extLst>
              </a:tr>
            </a:tbl>
          </a:graphicData>
        </a:graphic>
      </p:graphicFrame>
      <p:sp>
        <p:nvSpPr>
          <p:cNvPr id="12" name="Oval 11">
            <a:extLst>
              <a:ext uri="{FF2B5EF4-FFF2-40B4-BE49-F238E27FC236}">
                <a16:creationId xmlns:a16="http://schemas.microsoft.com/office/drawing/2014/main" id="{0F4B187E-E3AD-5DA6-F851-AF4CFC1C3D97}"/>
              </a:ext>
            </a:extLst>
          </p:cNvPr>
          <p:cNvSpPr/>
          <p:nvPr/>
        </p:nvSpPr>
        <p:spPr>
          <a:xfrm>
            <a:off x="6968691" y="2161768"/>
            <a:ext cx="519764" cy="807897"/>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5" name="Oval 14">
            <a:extLst>
              <a:ext uri="{FF2B5EF4-FFF2-40B4-BE49-F238E27FC236}">
                <a16:creationId xmlns:a16="http://schemas.microsoft.com/office/drawing/2014/main" id="{07BE26EA-C519-E92E-6FE1-035538AB19A6}"/>
              </a:ext>
            </a:extLst>
          </p:cNvPr>
          <p:cNvSpPr/>
          <p:nvPr/>
        </p:nvSpPr>
        <p:spPr>
          <a:xfrm>
            <a:off x="5970127" y="4826186"/>
            <a:ext cx="481263" cy="583212"/>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7" name="Oval 16">
            <a:extLst>
              <a:ext uri="{FF2B5EF4-FFF2-40B4-BE49-F238E27FC236}">
                <a16:creationId xmlns:a16="http://schemas.microsoft.com/office/drawing/2014/main" id="{1BA8A689-AEBE-F83F-E841-CFDB02F5752A}"/>
              </a:ext>
            </a:extLst>
          </p:cNvPr>
          <p:cNvSpPr/>
          <p:nvPr/>
        </p:nvSpPr>
        <p:spPr>
          <a:xfrm>
            <a:off x="8986627" y="2533529"/>
            <a:ext cx="519764" cy="436136"/>
          </a:xfrm>
          <a:prstGeom prst="ellipse">
            <a:avLst/>
          </a:prstGeom>
          <a:noFill/>
          <a:ln>
            <a:solidFill>
              <a:srgbClr val="32CD3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9" name="Oval 18">
            <a:extLst>
              <a:ext uri="{FF2B5EF4-FFF2-40B4-BE49-F238E27FC236}">
                <a16:creationId xmlns:a16="http://schemas.microsoft.com/office/drawing/2014/main" id="{29ED0747-C024-FD6B-225D-2210448574D5}"/>
              </a:ext>
            </a:extLst>
          </p:cNvPr>
          <p:cNvSpPr/>
          <p:nvPr/>
        </p:nvSpPr>
        <p:spPr>
          <a:xfrm>
            <a:off x="9007815" y="4956539"/>
            <a:ext cx="481263" cy="396839"/>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20" name="Right Brace 19">
            <a:extLst>
              <a:ext uri="{FF2B5EF4-FFF2-40B4-BE49-F238E27FC236}">
                <a16:creationId xmlns:a16="http://schemas.microsoft.com/office/drawing/2014/main" id="{C469AAB1-8EC0-2FD3-A59C-C4EF90A4255C}"/>
              </a:ext>
            </a:extLst>
          </p:cNvPr>
          <p:cNvSpPr/>
          <p:nvPr/>
        </p:nvSpPr>
        <p:spPr>
          <a:xfrm>
            <a:off x="3646714" y="2533529"/>
            <a:ext cx="152400" cy="1249572"/>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26" name="TextBox 25">
            <a:extLst>
              <a:ext uri="{FF2B5EF4-FFF2-40B4-BE49-F238E27FC236}">
                <a16:creationId xmlns:a16="http://schemas.microsoft.com/office/drawing/2014/main" id="{430E354C-7C98-C5C2-FB52-CFFCEFCA74AE}"/>
              </a:ext>
            </a:extLst>
          </p:cNvPr>
          <p:cNvSpPr txBox="1"/>
          <p:nvPr/>
        </p:nvSpPr>
        <p:spPr>
          <a:xfrm>
            <a:off x="3888977" y="3031613"/>
            <a:ext cx="468085" cy="253403"/>
          </a:xfrm>
          <a:prstGeom prst="rect">
            <a:avLst/>
          </a:prstGeom>
          <a:noFill/>
        </p:spPr>
        <p:txBody>
          <a:bodyPr wrap="square" lIns="0" tIns="0" rIns="0" bIns="0" rtlCol="0">
            <a:spAutoFit/>
          </a:bodyPr>
          <a:lstStyle/>
          <a:p>
            <a:pPr algn="l">
              <a:lnSpc>
                <a:spcPct val="115000"/>
              </a:lnSpc>
              <a:spcBef>
                <a:spcPts val="400"/>
              </a:spcBef>
              <a:spcAft>
                <a:spcPts val="400"/>
              </a:spcAft>
            </a:pPr>
            <a:r>
              <a:rPr lang="en-GB" sz="1600">
                <a:solidFill>
                  <a:schemeClr val="tx1"/>
                </a:solidFill>
              </a:rPr>
              <a:t>63%</a:t>
            </a:r>
            <a:endParaRPr lang="en-IE" sz="1600" err="1">
              <a:solidFill>
                <a:schemeClr val="tx1"/>
              </a:solidFill>
            </a:endParaRPr>
          </a:p>
        </p:txBody>
      </p:sp>
      <p:sp>
        <p:nvSpPr>
          <p:cNvPr id="28" name="Right Brace 27">
            <a:extLst>
              <a:ext uri="{FF2B5EF4-FFF2-40B4-BE49-F238E27FC236}">
                <a16:creationId xmlns:a16="http://schemas.microsoft.com/office/drawing/2014/main" id="{A43A947E-0C71-6DB5-EC59-90B26A427A2C}"/>
              </a:ext>
            </a:extLst>
          </p:cNvPr>
          <p:cNvSpPr/>
          <p:nvPr/>
        </p:nvSpPr>
        <p:spPr>
          <a:xfrm>
            <a:off x="3646714" y="4826185"/>
            <a:ext cx="72700" cy="40849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29" name="TextBox 28">
            <a:extLst>
              <a:ext uri="{FF2B5EF4-FFF2-40B4-BE49-F238E27FC236}">
                <a16:creationId xmlns:a16="http://schemas.microsoft.com/office/drawing/2014/main" id="{CC2B45F0-BB5C-67B5-AEFB-E6D37A3141E6}"/>
              </a:ext>
            </a:extLst>
          </p:cNvPr>
          <p:cNvSpPr txBox="1"/>
          <p:nvPr/>
        </p:nvSpPr>
        <p:spPr>
          <a:xfrm>
            <a:off x="3789740" y="4903728"/>
            <a:ext cx="468085" cy="253403"/>
          </a:xfrm>
          <a:prstGeom prst="rect">
            <a:avLst/>
          </a:prstGeom>
          <a:noFill/>
        </p:spPr>
        <p:txBody>
          <a:bodyPr wrap="square" lIns="0" tIns="0" rIns="0" bIns="0" rtlCol="0">
            <a:spAutoFit/>
          </a:bodyPr>
          <a:lstStyle/>
          <a:p>
            <a:pPr algn="l">
              <a:lnSpc>
                <a:spcPct val="115000"/>
              </a:lnSpc>
              <a:spcBef>
                <a:spcPts val="400"/>
              </a:spcBef>
              <a:spcAft>
                <a:spcPts val="400"/>
              </a:spcAft>
            </a:pPr>
            <a:r>
              <a:rPr lang="en-GB" sz="1600"/>
              <a:t>11</a:t>
            </a:r>
            <a:r>
              <a:rPr lang="en-GB" sz="1600">
                <a:solidFill>
                  <a:schemeClr val="tx1"/>
                </a:solidFill>
              </a:rPr>
              <a:t>%</a:t>
            </a:r>
            <a:endParaRPr lang="en-IE" sz="1600" err="1">
              <a:solidFill>
                <a:schemeClr val="tx1"/>
              </a:solidFill>
            </a:endParaRPr>
          </a:p>
        </p:txBody>
      </p:sp>
    </p:spTree>
    <p:extLst>
      <p:ext uri="{BB962C8B-B14F-4D97-AF65-F5344CB8AC3E}">
        <p14:creationId xmlns:p14="http://schemas.microsoft.com/office/powerpoint/2010/main" val="3269089466"/>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3C6E4-4F14-E80A-EC25-165CEDB0D893}"/>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B88E14-4709-ED71-EC16-5F0E62DF2A2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D6D970E-6F45-5DDE-E5DA-EC6D8C1ACFF8}"/>
              </a:ext>
            </a:extLst>
          </p:cNvPr>
          <p:cNvSpPr>
            <a:spLocks noGrp="1"/>
          </p:cNvSpPr>
          <p:nvPr>
            <p:ph type="title"/>
          </p:nvPr>
        </p:nvSpPr>
        <p:spPr>
          <a:xfrm>
            <a:off x="2888806" y="11996"/>
            <a:ext cx="8286125" cy="988541"/>
          </a:xfrm>
        </p:spPr>
        <p:txBody>
          <a:bodyPr lIns="91440" tIns="45720" rIns="91440" bIns="45720" anchor="t">
            <a:normAutofit fontScale="90000"/>
          </a:bodyPr>
          <a:lstStyle/>
          <a:p>
            <a:br>
              <a:rPr lang="en-IE"/>
            </a:br>
            <a:r>
              <a:rPr lang="en-GB"/>
              <a:t>Actions the Government should prioritise to reduce the negative impacts of climate change</a:t>
            </a:r>
            <a:endParaRPr lang="en-IE"/>
          </a:p>
        </p:txBody>
      </p:sp>
      <p:sp>
        <p:nvSpPr>
          <p:cNvPr id="5" name="Content Placeholder 4">
            <a:extLst>
              <a:ext uri="{FF2B5EF4-FFF2-40B4-BE49-F238E27FC236}">
                <a16:creationId xmlns:a16="http://schemas.microsoft.com/office/drawing/2014/main" id="{096FDE85-7E02-14F4-5043-66F7DA58429C}"/>
              </a:ext>
            </a:extLst>
          </p:cNvPr>
          <p:cNvSpPr>
            <a:spLocks noGrp="1"/>
          </p:cNvSpPr>
          <p:nvPr>
            <p:ph type="body" sz="quarter" idx="17"/>
          </p:nvPr>
        </p:nvSpPr>
        <p:spPr>
          <a:xfrm>
            <a:off x="457200" y="6139757"/>
            <a:ext cx="9341700" cy="306687"/>
          </a:xfrm>
        </p:spPr>
        <p:txBody>
          <a:bodyPr/>
          <a:lstStyle/>
          <a:p>
            <a:pPr marL="357188" indent="-357188">
              <a:lnSpc>
                <a:spcPct val="100000"/>
              </a:lnSpc>
            </a:pPr>
            <a:r>
              <a:rPr lang="en-US" sz="900">
                <a:latin typeface="Barlow" panose="00000500000000000000" pitchFamily="2" charset="0"/>
                <a:cs typeface="Arial" panose="020B0604020202020204" pitchFamily="34" charset="0"/>
              </a:rPr>
              <a:t>Base: All Adults aged 18+ years- 2,047 </a:t>
            </a:r>
          </a:p>
          <a:p>
            <a:pPr marL="357188" indent="-357188"/>
            <a:r>
              <a:rPr lang="en-GB" sz="900">
                <a:latin typeface="Barlow" panose="00000500000000000000" pitchFamily="2" charset="0"/>
              </a:rPr>
              <a:t>QB7_11. Which of the following actions do you think the Irish Government should prioritise to reduce the negative impacts of climate change?</a:t>
            </a:r>
            <a:endParaRPr lang="en-IE" sz="900">
              <a:latin typeface="Barlow" panose="00000500000000000000" pitchFamily="2" charset="0"/>
            </a:endParaRPr>
          </a:p>
        </p:txBody>
      </p:sp>
      <p:graphicFrame>
        <p:nvGraphicFramePr>
          <p:cNvPr id="10" name="Chart 9">
            <a:extLst>
              <a:ext uri="{FF2B5EF4-FFF2-40B4-BE49-F238E27FC236}">
                <a16:creationId xmlns:a16="http://schemas.microsoft.com/office/drawing/2014/main" id="{002BDC7C-D8E0-33A6-190D-9D05159A3F57}"/>
              </a:ext>
            </a:extLst>
          </p:cNvPr>
          <p:cNvGraphicFramePr/>
          <p:nvPr>
            <p:extLst>
              <p:ext uri="{D42A27DB-BD31-4B8C-83A1-F6EECF244321}">
                <p14:modId xmlns:p14="http://schemas.microsoft.com/office/powerpoint/2010/main" val="1005711804"/>
              </p:ext>
            </p:extLst>
          </p:nvPr>
        </p:nvGraphicFramePr>
        <p:xfrm>
          <a:off x="2666368" y="1923552"/>
          <a:ext cx="9675034" cy="3825556"/>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05755450-F474-FDB2-2F12-57AC416D73EA}"/>
              </a:ext>
            </a:extLst>
          </p:cNvPr>
          <p:cNvCxnSpPr>
            <a:cxnSpLocks/>
          </p:cNvCxnSpPr>
          <p:nvPr/>
        </p:nvCxnSpPr>
        <p:spPr>
          <a:xfrm>
            <a:off x="2815771" y="2750555"/>
            <a:ext cx="937622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19B977-B787-CC1F-F306-E2AB903A4D56}"/>
              </a:ext>
            </a:extLst>
          </p:cNvPr>
          <p:cNvCxnSpPr>
            <a:cxnSpLocks/>
          </p:cNvCxnSpPr>
          <p:nvPr/>
        </p:nvCxnSpPr>
        <p:spPr>
          <a:xfrm>
            <a:off x="2815771" y="3564352"/>
            <a:ext cx="937622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0A405C-BF99-28F8-71CC-E5923016A9EC}"/>
              </a:ext>
            </a:extLst>
          </p:cNvPr>
          <p:cNvSpPr txBox="1"/>
          <p:nvPr/>
        </p:nvSpPr>
        <p:spPr>
          <a:xfrm>
            <a:off x="7807668" y="1554668"/>
            <a:ext cx="1967948" cy="368884"/>
          </a:xfrm>
          <a:prstGeom prst="rect">
            <a:avLst/>
          </a:prstGeom>
          <a:noFill/>
        </p:spPr>
        <p:txBody>
          <a:bodyPr wrap="square" lIns="0" tIns="0" rIns="0" bIns="0" rtlCol="0">
            <a:spAutoFit/>
          </a:bodyPr>
          <a:lstStyle>
            <a:defPPr>
              <a:defRPr lang="en-US"/>
            </a:defPPr>
            <a:lvl1pPr algn="ctr">
              <a:lnSpc>
                <a:spcPct val="115000"/>
              </a:lnSpc>
              <a:spcBef>
                <a:spcPts val="400"/>
              </a:spcBef>
              <a:spcAft>
                <a:spcPts val="400"/>
              </a:spcAft>
              <a:defRPr sz="1100" b="1">
                <a:solidFill>
                  <a:srgbClr val="000000"/>
                </a:solidFill>
                <a:latin typeface="Barlow" panose="00000500000000000000" pitchFamily="2" charset="0"/>
                <a:cs typeface="Arial" panose="020B0604020202020204" pitchFamily="34" charset="0"/>
              </a:defRPr>
            </a:lvl1pPr>
          </a:lstStyle>
          <a:p>
            <a:r>
              <a:rPr lang="en-GB"/>
              <a:t>Total </a:t>
            </a:r>
            <a:br>
              <a:rPr lang="en-GB"/>
            </a:br>
            <a:r>
              <a:rPr lang="en-GB"/>
              <a:t>April ‘26</a:t>
            </a:r>
            <a:endParaRPr lang="en-IE" err="1"/>
          </a:p>
        </p:txBody>
      </p:sp>
      <p:sp>
        <p:nvSpPr>
          <p:cNvPr id="11" name="Placeholder 1">
            <a:extLst>
              <a:ext uri="{FF2B5EF4-FFF2-40B4-BE49-F238E27FC236}">
                <a16:creationId xmlns:a16="http://schemas.microsoft.com/office/drawing/2014/main" id="{7DFE54C0-8667-E390-3862-DCE44D10265F}"/>
              </a:ext>
            </a:extLst>
          </p:cNvPr>
          <p:cNvSpPr/>
          <p:nvPr/>
        </p:nvSpPr>
        <p:spPr>
          <a:xfrm rot="5400000">
            <a:off x="-1277572" y="1420357"/>
            <a:ext cx="5525294" cy="2661392"/>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spcBef>
                <a:spcPts val="500"/>
              </a:spcBef>
              <a:spcAft>
                <a:spcPts val="500"/>
              </a:spcAft>
            </a:pPr>
            <a:endParaRPr lang="en-IE" sz="1600" b="1">
              <a:solidFill>
                <a:schemeClr val="bg1"/>
              </a:solidFill>
            </a:endParaRPr>
          </a:p>
          <a:p>
            <a:endParaRPr lang="en-IE" sz="1600">
              <a:solidFill>
                <a:schemeClr val="bg1"/>
              </a:solidFill>
            </a:endParaRPr>
          </a:p>
          <a:p>
            <a:endParaRPr lang="en-IE" sz="1600" b="1">
              <a:solidFill>
                <a:schemeClr val="bg1"/>
              </a:solidFill>
            </a:endParaRPr>
          </a:p>
          <a:p>
            <a:r>
              <a:rPr lang="en-IE" sz="1600" b="1">
                <a:solidFill>
                  <a:schemeClr val="bg1"/>
                </a:solidFill>
              </a:rPr>
              <a:t>There is no defining area of action, with a wide spread across potential areas. </a:t>
            </a:r>
          </a:p>
          <a:p>
            <a:r>
              <a:rPr lang="en-IE" sz="1600" b="1">
                <a:solidFill>
                  <a:schemeClr val="bg1"/>
                </a:solidFill>
              </a:rPr>
              <a:t>Renewable energy, regulation of high-emission activities, reduction in consumption, and halting deforestation are the most cited however. </a:t>
            </a:r>
          </a:p>
          <a:p>
            <a:endParaRPr lang="en-IE" sz="1600" b="1">
              <a:solidFill>
                <a:schemeClr val="bg1"/>
              </a:solidFill>
            </a:endParaRPr>
          </a:p>
        </p:txBody>
      </p:sp>
      <p:cxnSp>
        <p:nvCxnSpPr>
          <p:cNvPr id="6" name="Straight Connector 5">
            <a:extLst>
              <a:ext uri="{FF2B5EF4-FFF2-40B4-BE49-F238E27FC236}">
                <a16:creationId xmlns:a16="http://schemas.microsoft.com/office/drawing/2014/main" id="{3506442B-C8D7-A1A0-6ABB-ADD4AF850A49}"/>
              </a:ext>
            </a:extLst>
          </p:cNvPr>
          <p:cNvCxnSpPr>
            <a:cxnSpLocks/>
          </p:cNvCxnSpPr>
          <p:nvPr/>
        </p:nvCxnSpPr>
        <p:spPr>
          <a:xfrm>
            <a:off x="2815771" y="4371270"/>
            <a:ext cx="937622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58320E-9EF4-8090-F012-4851BEDF5FEB}"/>
              </a:ext>
            </a:extLst>
          </p:cNvPr>
          <p:cNvCxnSpPr>
            <a:cxnSpLocks/>
          </p:cNvCxnSpPr>
          <p:nvPr/>
        </p:nvCxnSpPr>
        <p:spPr>
          <a:xfrm>
            <a:off x="2815771" y="4918306"/>
            <a:ext cx="937622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08091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03ECE8-9C41-4D22-A3E5-B3CC012AC80E}"/>
              </a:ext>
            </a:extLst>
          </p:cNvPr>
          <p:cNvSpPr>
            <a:spLocks noGrp="1"/>
          </p:cNvSpPr>
          <p:nvPr>
            <p:ph type="title"/>
          </p:nvPr>
        </p:nvSpPr>
        <p:spPr>
          <a:xfrm>
            <a:off x="438993" y="200656"/>
            <a:ext cx="11285432" cy="515013"/>
          </a:xfrm>
        </p:spPr>
        <p:txBody>
          <a:bodyPr lIns="0" tIns="0" rIns="0" bIns="0" anchor="t" anchorCtr="0">
            <a:noAutofit/>
          </a:bodyPr>
          <a:lstStyle/>
          <a:p>
            <a:r>
              <a:rPr lang="en-IE"/>
              <a:t>Trending the Segments</a:t>
            </a:r>
          </a:p>
        </p:txBody>
      </p:sp>
      <p:sp>
        <p:nvSpPr>
          <p:cNvPr id="27" name="Text Placeholder 26">
            <a:extLst>
              <a:ext uri="{FF2B5EF4-FFF2-40B4-BE49-F238E27FC236}">
                <a16:creationId xmlns:a16="http://schemas.microsoft.com/office/drawing/2014/main" id="{3F0C71A3-B5DB-ECFC-3BE8-D82B474C5E9E}"/>
              </a:ext>
            </a:extLst>
          </p:cNvPr>
          <p:cNvSpPr>
            <a:spLocks noGrp="1"/>
          </p:cNvSpPr>
          <p:nvPr>
            <p:ph type="body" sz="quarter" idx="15"/>
          </p:nvPr>
        </p:nvSpPr>
        <p:spPr>
          <a:xfrm>
            <a:off x="450000" y="700557"/>
            <a:ext cx="11166268" cy="515013"/>
          </a:xfrm>
        </p:spPr>
        <p:txBody>
          <a:bodyPr lIns="0" tIns="0" rIns="0" bIns="0" anchor="b" anchorCtr="0"/>
          <a:lstStyle/>
          <a:p>
            <a:r>
              <a:rPr lang="en-US"/>
              <a:t>Segments have remained largely steady, with minimal movement. However, Disengaged are now at their highest across all waves. </a:t>
            </a:r>
          </a:p>
        </p:txBody>
      </p:sp>
      <p:sp>
        <p:nvSpPr>
          <p:cNvPr id="11" name="Text Placeholder 10">
            <a:extLst>
              <a:ext uri="{FF2B5EF4-FFF2-40B4-BE49-F238E27FC236}">
                <a16:creationId xmlns:a16="http://schemas.microsoft.com/office/drawing/2014/main" id="{76A8B96C-5D7A-4680-9D7D-4EF8E5CC7721}"/>
              </a:ext>
            </a:extLst>
          </p:cNvPr>
          <p:cNvSpPr>
            <a:spLocks noGrp="1"/>
          </p:cNvSpPr>
          <p:nvPr>
            <p:ph type="body" sz="quarter" idx="17"/>
          </p:nvPr>
        </p:nvSpPr>
        <p:spPr>
          <a:xfrm>
            <a:off x="450000" y="6018482"/>
            <a:ext cx="9341700" cy="360996"/>
          </a:xfrm>
        </p:spPr>
        <p:txBody>
          <a:bodyPr/>
          <a:lstStyle/>
          <a:p>
            <a:r>
              <a:rPr lang="en-IE"/>
              <a:t>Analysis of Sample</a:t>
            </a:r>
          </a:p>
          <a:p>
            <a:r>
              <a:rPr lang="en-IE"/>
              <a:t>Base: All Adults aged 18+ years n - 2047</a:t>
            </a:r>
          </a:p>
        </p:txBody>
      </p:sp>
      <p:graphicFrame>
        <p:nvGraphicFramePr>
          <p:cNvPr id="18" name="Chart 17">
            <a:extLst>
              <a:ext uri="{FF2B5EF4-FFF2-40B4-BE49-F238E27FC236}">
                <a16:creationId xmlns:a16="http://schemas.microsoft.com/office/drawing/2014/main" id="{6A9AD7C9-C994-49CC-9426-A5301718BCBA}"/>
              </a:ext>
            </a:extLst>
          </p:cNvPr>
          <p:cNvGraphicFramePr/>
          <p:nvPr>
            <p:extLst>
              <p:ext uri="{D42A27DB-BD31-4B8C-83A1-F6EECF244321}">
                <p14:modId xmlns:p14="http://schemas.microsoft.com/office/powerpoint/2010/main" val="2332557258"/>
              </p:ext>
            </p:extLst>
          </p:nvPr>
        </p:nvGraphicFramePr>
        <p:xfrm>
          <a:off x="1583682" y="2284630"/>
          <a:ext cx="9960618" cy="36040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A08363EF-EBCE-40A1-9125-82FCE2186F55}"/>
              </a:ext>
            </a:extLst>
          </p:cNvPr>
          <p:cNvGraphicFramePr>
            <a:graphicFrameLocks noGrp="1"/>
          </p:cNvGraphicFramePr>
          <p:nvPr/>
        </p:nvGraphicFramePr>
        <p:xfrm>
          <a:off x="0" y="2450243"/>
          <a:ext cx="2103256" cy="2996474"/>
        </p:xfrm>
        <a:graphic>
          <a:graphicData uri="http://schemas.openxmlformats.org/drawingml/2006/table">
            <a:tbl>
              <a:tblPr>
                <a:tableStyleId>{5C22544A-7EE6-4342-B048-85BDC9FD1C3A}</a:tableStyleId>
              </a:tblPr>
              <a:tblGrid>
                <a:gridCol w="2103256">
                  <a:extLst>
                    <a:ext uri="{9D8B030D-6E8A-4147-A177-3AD203B41FA5}">
                      <a16:colId xmlns:a16="http://schemas.microsoft.com/office/drawing/2014/main" val="2807665101"/>
                    </a:ext>
                  </a:extLst>
                </a:gridCol>
              </a:tblGrid>
              <a:tr h="519974">
                <a:tc>
                  <a:txBody>
                    <a:bodyPr/>
                    <a:lstStyle/>
                    <a:p>
                      <a:pPr algn="r" fontAlgn="ctr"/>
                      <a:r>
                        <a:rPr lang="en-IE" sz="1200" b="1" i="0" u="none" strike="noStrike">
                          <a:solidFill>
                            <a:srgbClr val="E50158"/>
                          </a:solidFill>
                          <a:effectLst/>
                          <a:latin typeface="Barlow" panose="00000500000000000000" pitchFamily="2" charset="0"/>
                          <a:cs typeface="Arial" panose="020B0604020202020204" pitchFamily="34" charset="0"/>
                        </a:rPr>
                        <a:t>Global Citizens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510150"/>
                  </a:ext>
                </a:extLst>
              </a:tr>
              <a:tr h="314325">
                <a:tc>
                  <a:txBody>
                    <a:bodyPr/>
                    <a:lstStyle/>
                    <a:p>
                      <a:pPr algn="r" fontAlgn="ctr"/>
                      <a:r>
                        <a:rPr lang="en-IE" sz="1200" b="1" i="0" u="none" strike="noStrike">
                          <a:solidFill>
                            <a:srgbClr val="52B1DD"/>
                          </a:solidFill>
                          <a:effectLst/>
                          <a:latin typeface="Barlow" panose="00000500000000000000" pitchFamily="2" charset="0"/>
                          <a:cs typeface="Arial" panose="020B0604020202020204" pitchFamily="34" charset="0"/>
                        </a:rPr>
                        <a:t>Community Champions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181"/>
                  </a:ext>
                </a:extLst>
              </a:tr>
              <a:tr h="628650">
                <a:tc>
                  <a:txBody>
                    <a:bodyPr/>
                    <a:lstStyle/>
                    <a:p>
                      <a:pPr algn="r" fontAlgn="ctr"/>
                      <a:r>
                        <a:rPr lang="en-IE" sz="1200" b="1" i="0" u="none" strike="noStrike">
                          <a:solidFill>
                            <a:srgbClr val="62E5E3"/>
                          </a:solidFill>
                          <a:effectLst/>
                          <a:latin typeface="Barlow" panose="00000500000000000000" pitchFamily="2" charset="0"/>
                          <a:cs typeface="Arial" panose="020B0604020202020204" pitchFamily="34" charset="0"/>
                        </a:rPr>
                        <a:t>Multilateralists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9657459"/>
                  </a:ext>
                </a:extLst>
              </a:tr>
              <a:tr h="485775">
                <a:tc>
                  <a:txBody>
                    <a:bodyPr/>
                    <a:lstStyle/>
                    <a:p>
                      <a:pPr algn="r" fontAlgn="ctr"/>
                      <a:r>
                        <a:rPr lang="en-IE" sz="1200" b="1" i="0" u="none" strike="noStrike">
                          <a:solidFill>
                            <a:srgbClr val="27908F"/>
                          </a:solidFill>
                          <a:effectLst/>
                          <a:latin typeface="Barlow" panose="00000500000000000000" pitchFamily="2" charset="0"/>
                          <a:cs typeface="Arial" panose="020B0604020202020204" pitchFamily="34" charset="0"/>
                        </a:rPr>
                        <a:t>Pragmatists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4665453"/>
                  </a:ext>
                </a:extLst>
              </a:tr>
              <a:tr h="742950">
                <a:tc>
                  <a:txBody>
                    <a:bodyPr/>
                    <a:lstStyle/>
                    <a:p>
                      <a:pPr algn="r" fontAlgn="ctr"/>
                      <a:r>
                        <a:rPr kumimoji="0" lang="en-IE" sz="1200" b="1" i="0" u="none" strike="noStrike" kern="1200" cap="none" spc="0" normalizeH="0" baseline="0" noProof="0">
                          <a:ln>
                            <a:noFill/>
                          </a:ln>
                          <a:solidFill>
                            <a:srgbClr val="E2DA51"/>
                          </a:solidFill>
                          <a:effectLst/>
                          <a:uLnTx/>
                          <a:uFillTx/>
                          <a:latin typeface="Barlow" panose="00000500000000000000" pitchFamily="2" charset="0"/>
                          <a:ea typeface="+mn-ea"/>
                          <a:cs typeface="Arial" panose="020B0604020202020204" pitchFamily="34" charset="0"/>
                        </a:rPr>
                        <a:t>Empathisers</a:t>
                      </a:r>
                      <a:endParaRPr lang="en-IE" sz="1200" b="1" i="0" u="none" strike="noStrike">
                        <a:solidFill>
                          <a:srgbClr val="E2DA51"/>
                        </a:solidFill>
                        <a:effectLst/>
                        <a:latin typeface="Barlow" panose="00000500000000000000" pitchFamily="2"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22259"/>
                  </a:ext>
                </a:extLst>
              </a:tr>
              <a:tr h="304800">
                <a:tc>
                  <a:txBody>
                    <a:bodyPr/>
                    <a:lstStyle/>
                    <a:p>
                      <a:pPr algn="r" fontAlgn="ctr"/>
                      <a:r>
                        <a:rPr lang="en-IE" sz="1200" b="1" i="0" u="none" strike="noStrike">
                          <a:solidFill>
                            <a:srgbClr val="8E5CC4"/>
                          </a:solidFill>
                          <a:effectLst/>
                          <a:latin typeface="Barlow" panose="00000500000000000000" pitchFamily="2" charset="0"/>
                          <a:cs typeface="Arial" panose="020B0604020202020204" pitchFamily="34" charset="0"/>
                        </a:rPr>
                        <a:t>Disengaged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3257520"/>
                  </a:ext>
                </a:extLst>
              </a:tr>
            </a:tbl>
          </a:graphicData>
        </a:graphic>
      </p:graphicFrame>
      <p:graphicFrame>
        <p:nvGraphicFramePr>
          <p:cNvPr id="9" name="Table 8">
            <a:extLst>
              <a:ext uri="{FF2B5EF4-FFF2-40B4-BE49-F238E27FC236}">
                <a16:creationId xmlns:a16="http://schemas.microsoft.com/office/drawing/2014/main" id="{633BB68C-DDCA-3D0B-A33F-CDBB25F3EC86}"/>
              </a:ext>
            </a:extLst>
          </p:cNvPr>
          <p:cNvGraphicFramePr>
            <a:graphicFrameLocks noGrp="1"/>
          </p:cNvGraphicFramePr>
          <p:nvPr>
            <p:extLst>
              <p:ext uri="{D42A27DB-BD31-4B8C-83A1-F6EECF244321}">
                <p14:modId xmlns:p14="http://schemas.microsoft.com/office/powerpoint/2010/main" val="2845049827"/>
              </p:ext>
            </p:extLst>
          </p:nvPr>
        </p:nvGraphicFramePr>
        <p:xfrm>
          <a:off x="2103256" y="1770869"/>
          <a:ext cx="8993369" cy="474880"/>
        </p:xfrm>
        <a:graphic>
          <a:graphicData uri="http://schemas.openxmlformats.org/drawingml/2006/table">
            <a:tbl>
              <a:tblPr>
                <a:tableStyleId>{5C22544A-7EE6-4342-B048-85BDC9FD1C3A}</a:tableStyleId>
              </a:tblPr>
              <a:tblGrid>
                <a:gridCol w="688731">
                  <a:extLst>
                    <a:ext uri="{9D8B030D-6E8A-4147-A177-3AD203B41FA5}">
                      <a16:colId xmlns:a16="http://schemas.microsoft.com/office/drawing/2014/main" val="3709234926"/>
                    </a:ext>
                  </a:extLst>
                </a:gridCol>
                <a:gridCol w="688731">
                  <a:extLst>
                    <a:ext uri="{9D8B030D-6E8A-4147-A177-3AD203B41FA5}">
                      <a16:colId xmlns:a16="http://schemas.microsoft.com/office/drawing/2014/main" val="3883002521"/>
                    </a:ext>
                  </a:extLst>
                </a:gridCol>
                <a:gridCol w="688731">
                  <a:extLst>
                    <a:ext uri="{9D8B030D-6E8A-4147-A177-3AD203B41FA5}">
                      <a16:colId xmlns:a16="http://schemas.microsoft.com/office/drawing/2014/main" val="3007076788"/>
                    </a:ext>
                  </a:extLst>
                </a:gridCol>
                <a:gridCol w="688731">
                  <a:extLst>
                    <a:ext uri="{9D8B030D-6E8A-4147-A177-3AD203B41FA5}">
                      <a16:colId xmlns:a16="http://schemas.microsoft.com/office/drawing/2014/main" val="1244867362"/>
                    </a:ext>
                  </a:extLst>
                </a:gridCol>
                <a:gridCol w="688731">
                  <a:extLst>
                    <a:ext uri="{9D8B030D-6E8A-4147-A177-3AD203B41FA5}">
                      <a16:colId xmlns:a16="http://schemas.microsoft.com/office/drawing/2014/main" val="432057250"/>
                    </a:ext>
                  </a:extLst>
                </a:gridCol>
                <a:gridCol w="688731">
                  <a:extLst>
                    <a:ext uri="{9D8B030D-6E8A-4147-A177-3AD203B41FA5}">
                      <a16:colId xmlns:a16="http://schemas.microsoft.com/office/drawing/2014/main" val="310742991"/>
                    </a:ext>
                  </a:extLst>
                </a:gridCol>
                <a:gridCol w="688731">
                  <a:extLst>
                    <a:ext uri="{9D8B030D-6E8A-4147-A177-3AD203B41FA5}">
                      <a16:colId xmlns:a16="http://schemas.microsoft.com/office/drawing/2014/main" val="1080360407"/>
                    </a:ext>
                  </a:extLst>
                </a:gridCol>
                <a:gridCol w="688731">
                  <a:extLst>
                    <a:ext uri="{9D8B030D-6E8A-4147-A177-3AD203B41FA5}">
                      <a16:colId xmlns:a16="http://schemas.microsoft.com/office/drawing/2014/main" val="3238095635"/>
                    </a:ext>
                  </a:extLst>
                </a:gridCol>
                <a:gridCol w="688731">
                  <a:extLst>
                    <a:ext uri="{9D8B030D-6E8A-4147-A177-3AD203B41FA5}">
                      <a16:colId xmlns:a16="http://schemas.microsoft.com/office/drawing/2014/main" val="3052726369"/>
                    </a:ext>
                  </a:extLst>
                </a:gridCol>
                <a:gridCol w="688731">
                  <a:extLst>
                    <a:ext uri="{9D8B030D-6E8A-4147-A177-3AD203B41FA5}">
                      <a16:colId xmlns:a16="http://schemas.microsoft.com/office/drawing/2014/main" val="1843971383"/>
                    </a:ext>
                  </a:extLst>
                </a:gridCol>
                <a:gridCol w="688731">
                  <a:extLst>
                    <a:ext uri="{9D8B030D-6E8A-4147-A177-3AD203B41FA5}">
                      <a16:colId xmlns:a16="http://schemas.microsoft.com/office/drawing/2014/main" val="363463608"/>
                    </a:ext>
                  </a:extLst>
                </a:gridCol>
                <a:gridCol w="688731">
                  <a:extLst>
                    <a:ext uri="{9D8B030D-6E8A-4147-A177-3AD203B41FA5}">
                      <a16:colId xmlns:a16="http://schemas.microsoft.com/office/drawing/2014/main" val="3608731353"/>
                    </a:ext>
                  </a:extLst>
                </a:gridCol>
                <a:gridCol w="728597">
                  <a:extLst>
                    <a:ext uri="{9D8B030D-6E8A-4147-A177-3AD203B41FA5}">
                      <a16:colId xmlns:a16="http://schemas.microsoft.com/office/drawing/2014/main" val="1251263775"/>
                    </a:ext>
                  </a:extLst>
                </a:gridCol>
              </a:tblGrid>
              <a:tr h="242286">
                <a:tc>
                  <a:txBody>
                    <a:bodyPr/>
                    <a:lstStyle/>
                    <a:p>
                      <a:pPr algn="ctr" rtl="0" fontAlgn="ctr">
                        <a:buNone/>
                      </a:pPr>
                      <a:r>
                        <a:rPr lang="en-IE" sz="1400" b="1" u="none" strike="noStrike">
                          <a:effectLst/>
                        </a:rPr>
                        <a:t>Feb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Dec ‘ 21</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‘22</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Nov ‘23</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‘24</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Aug ‘25</a:t>
                      </a: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400" b="1" i="0"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400" b="1" u="none" strike="noStrike">
                          <a:effectLst/>
                        </a:rPr>
                        <a:t>April  ‘26</a:t>
                      </a:r>
                      <a:endParaRPr lang="en-IE" sz="1400" b="1" i="0"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2882351112"/>
                  </a:ext>
                </a:extLst>
              </a:tr>
              <a:tr h="232594">
                <a:tc>
                  <a:txBody>
                    <a:bodyPr/>
                    <a:lstStyle/>
                    <a:p>
                      <a:pPr algn="ctr" rtl="0" fontAlgn="ctr">
                        <a:buNone/>
                      </a:pPr>
                      <a:r>
                        <a:rPr lang="en-IE" sz="1200" b="0" i="1" u="none" strike="noStrike">
                          <a:effectLst/>
                        </a:rPr>
                        <a:t>N - 3008</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- 2026</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- 2501</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- 2515</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- 2504</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- 2002</a:t>
                      </a: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endParaRPr lang="en-IE" sz="1200" b="0" i="1" u="none" strike="noStrike">
                        <a:solidFill>
                          <a:srgbClr val="000000"/>
                        </a:solidFill>
                        <a:effectLst/>
                        <a:latin typeface="Barlow" panose="00000500000000000000" pitchFamily="2" charset="0"/>
                      </a:endParaRPr>
                    </a:p>
                  </a:txBody>
                  <a:tcPr marL="9525" marR="9525" marT="9525" marB="0" anchor="ctr">
                    <a:noFill/>
                  </a:tcPr>
                </a:tc>
                <a:tc>
                  <a:txBody>
                    <a:bodyPr/>
                    <a:lstStyle/>
                    <a:p>
                      <a:pPr algn="ctr" rtl="0" fontAlgn="ctr">
                        <a:buNone/>
                      </a:pPr>
                      <a:r>
                        <a:rPr lang="en-IE" sz="1200" b="0" i="1" u="none" strike="noStrike">
                          <a:effectLst/>
                        </a:rPr>
                        <a:t>N - 2047</a:t>
                      </a:r>
                      <a:endParaRPr lang="en-IE" sz="1200" b="0" i="1" u="none" strike="noStrike">
                        <a:solidFill>
                          <a:srgbClr val="000000"/>
                        </a:solidFill>
                        <a:effectLst/>
                        <a:latin typeface="Barlow" panose="00000500000000000000" pitchFamily="2" charset="0"/>
                      </a:endParaRPr>
                    </a:p>
                  </a:txBody>
                  <a:tcPr marL="9525" marR="9525" marT="9525" marB="0" anchor="ctr">
                    <a:noFill/>
                  </a:tcPr>
                </a:tc>
                <a:extLst>
                  <a:ext uri="{0D108BD9-81ED-4DB2-BD59-A6C34878D82A}">
                    <a16:rowId xmlns:a16="http://schemas.microsoft.com/office/drawing/2014/main" val="567589872"/>
                  </a:ext>
                </a:extLst>
              </a:tr>
            </a:tbl>
          </a:graphicData>
        </a:graphic>
      </p:graphicFrame>
    </p:spTree>
    <p:extLst>
      <p:ext uri="{BB962C8B-B14F-4D97-AF65-F5344CB8AC3E}">
        <p14:creationId xmlns:p14="http://schemas.microsoft.com/office/powerpoint/2010/main" val="2030701335"/>
      </p:ext>
    </p:extLst>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02905-B302-B38A-A9BA-8BF62F02E37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4460AFD-D304-D7E9-0799-DC865A12FBC9}"/>
              </a:ext>
            </a:extLst>
          </p:cNvPr>
          <p:cNvSpPr>
            <a:spLocks noGrp="1"/>
          </p:cNvSpPr>
          <p:nvPr>
            <p:ph type="title"/>
          </p:nvPr>
        </p:nvSpPr>
        <p:spPr>
          <a:xfrm>
            <a:off x="450000" y="115056"/>
            <a:ext cx="11285432" cy="715669"/>
          </a:xfrm>
        </p:spPr>
        <p:txBody>
          <a:bodyPr lIns="0" tIns="45720" rIns="91440" bIns="45720" anchor="t">
            <a:noAutofit/>
          </a:bodyPr>
          <a:lstStyle/>
          <a:p>
            <a:r>
              <a:rPr lang="en-GB"/>
              <a:t>Actions the Government should prioritise to reduce the negative impacts of climate change x segments</a:t>
            </a:r>
            <a:endParaRPr lang="en-IE"/>
          </a:p>
        </p:txBody>
      </p:sp>
      <p:sp>
        <p:nvSpPr>
          <p:cNvPr id="3" name="Text Placeholder 2">
            <a:extLst>
              <a:ext uri="{FF2B5EF4-FFF2-40B4-BE49-F238E27FC236}">
                <a16:creationId xmlns:a16="http://schemas.microsoft.com/office/drawing/2014/main" id="{495CE3BF-6CFF-1E16-207F-F26937F6E86E}"/>
              </a:ext>
            </a:extLst>
          </p:cNvPr>
          <p:cNvSpPr>
            <a:spLocks noGrp="1"/>
          </p:cNvSpPr>
          <p:nvPr>
            <p:ph type="body" sz="quarter" idx="15"/>
          </p:nvPr>
        </p:nvSpPr>
        <p:spPr>
          <a:xfrm>
            <a:off x="450000" y="876939"/>
            <a:ext cx="11398289" cy="647945"/>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Given the lack of a defining action among the public</a:t>
            </a:r>
            <a:r>
              <a:rPr lang="en-US" sz="1400">
                <a:latin typeface="Barlow" panose="00000500000000000000" pitchFamily="2" charset="0"/>
                <a:cs typeface="Arial" panose="020B0604020202020204" pitchFamily="34" charset="0"/>
              </a:rPr>
              <a:t>, the segments outlook in terms of priorities are also wide spread, with the exception of Disengaged who display less engagement. </a:t>
            </a:r>
            <a:endPar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3F21798F-EDA1-827B-EB82-DB95009452D8}"/>
              </a:ext>
            </a:extLst>
          </p:cNvPr>
          <p:cNvSpPr>
            <a:spLocks noGrp="1"/>
          </p:cNvSpPr>
          <p:nvPr>
            <p:ph type="body" sz="quarter" idx="17"/>
          </p:nvPr>
        </p:nvSpPr>
        <p:spPr>
          <a:xfrm>
            <a:off x="450000" y="6123920"/>
            <a:ext cx="10770450" cy="348813"/>
          </a:xfrm>
        </p:spPr>
        <p:txBody>
          <a:bodyPr>
            <a:noAutofit/>
          </a:bodyPr>
          <a:lstStyle/>
          <a:p>
            <a:r>
              <a:rPr lang="en-US" sz="900">
                <a:latin typeface="Barlow" panose="00000500000000000000" pitchFamily="2" charset="0"/>
              </a:rPr>
              <a:t>Base: All Adults aged 18+ years- 2,047 Apr ’26</a:t>
            </a:r>
          </a:p>
          <a:p>
            <a:r>
              <a:rPr lang="en-US" sz="900">
                <a:latin typeface="Barlow" panose="00000500000000000000" pitchFamily="2" charset="0"/>
              </a:rPr>
              <a:t>Q</a:t>
            </a:r>
            <a:r>
              <a:rPr lang="en-GB" sz="900">
                <a:latin typeface="Barlow" panose="00000500000000000000" pitchFamily="2" charset="0"/>
              </a:rPr>
              <a:t> QB7_2. How much do you think climate change will impact    …</a:t>
            </a:r>
            <a:endParaRPr lang="en-IE" sz="900">
              <a:latin typeface="Barlow" panose="00000500000000000000" pitchFamily="2" charset="0"/>
            </a:endParaRPr>
          </a:p>
        </p:txBody>
      </p:sp>
      <p:grpSp>
        <p:nvGrpSpPr>
          <p:cNvPr id="9" name="Group 8">
            <a:extLst>
              <a:ext uri="{FF2B5EF4-FFF2-40B4-BE49-F238E27FC236}">
                <a16:creationId xmlns:a16="http://schemas.microsoft.com/office/drawing/2014/main" id="{BC5AB0A9-0AF3-A8FE-A356-29D285F82CE4}"/>
              </a:ext>
            </a:extLst>
          </p:cNvPr>
          <p:cNvGrpSpPr/>
          <p:nvPr/>
        </p:nvGrpSpPr>
        <p:grpSpPr>
          <a:xfrm>
            <a:off x="8747126" y="6249771"/>
            <a:ext cx="2359232" cy="445924"/>
            <a:chOff x="9641528" y="660370"/>
            <a:chExt cx="2436173" cy="581633"/>
          </a:xfrm>
        </p:grpSpPr>
        <p:sp>
          <p:nvSpPr>
            <p:cNvPr id="10" name="Rectangle 9">
              <a:extLst>
                <a:ext uri="{FF2B5EF4-FFF2-40B4-BE49-F238E27FC236}">
                  <a16:creationId xmlns:a16="http://schemas.microsoft.com/office/drawing/2014/main" id="{2C8FCB90-611D-4798-0942-4BE3B3A5B954}"/>
                </a:ext>
              </a:extLst>
            </p:cNvPr>
            <p:cNvSpPr/>
            <p:nvPr/>
          </p:nvSpPr>
          <p:spPr>
            <a:xfrm>
              <a:off x="9641529" y="960224"/>
              <a:ext cx="403181" cy="208348"/>
            </a:xfrm>
            <a:prstGeom prst="rect">
              <a:avLst/>
            </a:prstGeom>
            <a:solidFill>
              <a:schemeClr val="accent5">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1" name="TextBox 10">
              <a:extLst>
                <a:ext uri="{FF2B5EF4-FFF2-40B4-BE49-F238E27FC236}">
                  <a16:creationId xmlns:a16="http://schemas.microsoft.com/office/drawing/2014/main" id="{08A70AA4-C888-4485-472A-C2C377A562E8}"/>
                </a:ext>
              </a:extLst>
            </p:cNvPr>
            <p:cNvSpPr txBox="1"/>
            <p:nvPr/>
          </p:nvSpPr>
          <p:spPr>
            <a:xfrm>
              <a:off x="10044711" y="660370"/>
              <a:ext cx="2032990" cy="321154"/>
            </a:xfrm>
            <a:prstGeom prst="rect">
              <a:avLst/>
            </a:prstGeom>
            <a:noFill/>
          </p:spPr>
          <p:txBody>
            <a:bodyPr wrap="square" rtlCol="0">
              <a:spAutoFit/>
            </a:bodyPr>
            <a:lstStyle/>
            <a:p>
              <a:r>
                <a:rPr lang="en-IE" sz="1000">
                  <a:solidFill>
                    <a:schemeClr val="tx1">
                      <a:lumMod val="65000"/>
                      <a:lumOff val="35000"/>
                    </a:schemeClr>
                  </a:solidFill>
                </a:rPr>
                <a:t>Statistically higher than total</a:t>
              </a:r>
            </a:p>
          </p:txBody>
        </p:sp>
        <p:sp>
          <p:nvSpPr>
            <p:cNvPr id="12" name="Rectangle 11">
              <a:extLst>
                <a:ext uri="{FF2B5EF4-FFF2-40B4-BE49-F238E27FC236}">
                  <a16:creationId xmlns:a16="http://schemas.microsoft.com/office/drawing/2014/main" id="{12BA7ABA-03FB-45AC-D993-0CCD0C7AE512}"/>
                </a:ext>
              </a:extLst>
            </p:cNvPr>
            <p:cNvSpPr/>
            <p:nvPr/>
          </p:nvSpPr>
          <p:spPr>
            <a:xfrm>
              <a:off x="9641528" y="682884"/>
              <a:ext cx="403182" cy="217062"/>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3" name="TextBox 12">
              <a:extLst>
                <a:ext uri="{FF2B5EF4-FFF2-40B4-BE49-F238E27FC236}">
                  <a16:creationId xmlns:a16="http://schemas.microsoft.com/office/drawing/2014/main" id="{5C710E60-499C-BF47-8DFD-0EC1C0C6BA40}"/>
                </a:ext>
              </a:extLst>
            </p:cNvPr>
            <p:cNvSpPr txBox="1"/>
            <p:nvPr/>
          </p:nvSpPr>
          <p:spPr>
            <a:xfrm>
              <a:off x="10026209" y="920849"/>
              <a:ext cx="2032991" cy="321154"/>
            </a:xfrm>
            <a:prstGeom prst="rect">
              <a:avLst/>
            </a:prstGeom>
            <a:noFill/>
          </p:spPr>
          <p:txBody>
            <a:bodyPr wrap="square" rtlCol="0">
              <a:spAutoFit/>
            </a:bodyPr>
            <a:lstStyle/>
            <a:p>
              <a:r>
                <a:rPr lang="en-IE" sz="1000">
                  <a:solidFill>
                    <a:schemeClr val="tx1">
                      <a:lumMod val="65000"/>
                      <a:lumOff val="35000"/>
                    </a:schemeClr>
                  </a:solidFill>
                </a:rPr>
                <a:t>Statistically lower than total</a:t>
              </a:r>
            </a:p>
          </p:txBody>
        </p:sp>
      </p:grpSp>
      <p:graphicFrame>
        <p:nvGraphicFramePr>
          <p:cNvPr id="6" name="Table 5">
            <a:extLst>
              <a:ext uri="{FF2B5EF4-FFF2-40B4-BE49-F238E27FC236}">
                <a16:creationId xmlns:a16="http://schemas.microsoft.com/office/drawing/2014/main" id="{629ABBC2-5AE5-68CC-FD7E-EA13B8EABA66}"/>
              </a:ext>
            </a:extLst>
          </p:cNvPr>
          <p:cNvGraphicFramePr>
            <a:graphicFrameLocks noGrp="1"/>
          </p:cNvGraphicFramePr>
          <p:nvPr>
            <p:extLst>
              <p:ext uri="{D42A27DB-BD31-4B8C-83A1-F6EECF244321}">
                <p14:modId xmlns:p14="http://schemas.microsoft.com/office/powerpoint/2010/main" val="4139381423"/>
              </p:ext>
            </p:extLst>
          </p:nvPr>
        </p:nvGraphicFramePr>
        <p:xfrm>
          <a:off x="555171" y="1340823"/>
          <a:ext cx="10284444" cy="4746171"/>
        </p:xfrm>
        <a:graphic>
          <a:graphicData uri="http://schemas.openxmlformats.org/drawingml/2006/table">
            <a:tbl>
              <a:tblPr/>
              <a:tblGrid>
                <a:gridCol w="3592452">
                  <a:extLst>
                    <a:ext uri="{9D8B030D-6E8A-4147-A177-3AD203B41FA5}">
                      <a16:colId xmlns:a16="http://schemas.microsoft.com/office/drawing/2014/main" val="134483545"/>
                    </a:ext>
                  </a:extLst>
                </a:gridCol>
                <a:gridCol w="941115">
                  <a:extLst>
                    <a:ext uri="{9D8B030D-6E8A-4147-A177-3AD203B41FA5}">
                      <a16:colId xmlns:a16="http://schemas.microsoft.com/office/drawing/2014/main" val="1579957425"/>
                    </a:ext>
                  </a:extLst>
                </a:gridCol>
                <a:gridCol w="1045302">
                  <a:extLst>
                    <a:ext uri="{9D8B030D-6E8A-4147-A177-3AD203B41FA5}">
                      <a16:colId xmlns:a16="http://schemas.microsoft.com/office/drawing/2014/main" val="2752617065"/>
                    </a:ext>
                  </a:extLst>
                </a:gridCol>
                <a:gridCol w="941115">
                  <a:extLst>
                    <a:ext uri="{9D8B030D-6E8A-4147-A177-3AD203B41FA5}">
                      <a16:colId xmlns:a16="http://schemas.microsoft.com/office/drawing/2014/main" val="4154546956"/>
                    </a:ext>
                  </a:extLst>
                </a:gridCol>
                <a:gridCol w="941115">
                  <a:extLst>
                    <a:ext uri="{9D8B030D-6E8A-4147-A177-3AD203B41FA5}">
                      <a16:colId xmlns:a16="http://schemas.microsoft.com/office/drawing/2014/main" val="3216179976"/>
                    </a:ext>
                  </a:extLst>
                </a:gridCol>
                <a:gridCol w="941115">
                  <a:extLst>
                    <a:ext uri="{9D8B030D-6E8A-4147-A177-3AD203B41FA5}">
                      <a16:colId xmlns:a16="http://schemas.microsoft.com/office/drawing/2014/main" val="2466906318"/>
                    </a:ext>
                  </a:extLst>
                </a:gridCol>
                <a:gridCol w="941115">
                  <a:extLst>
                    <a:ext uri="{9D8B030D-6E8A-4147-A177-3AD203B41FA5}">
                      <a16:colId xmlns:a16="http://schemas.microsoft.com/office/drawing/2014/main" val="3422425813"/>
                    </a:ext>
                  </a:extLst>
                </a:gridCol>
                <a:gridCol w="941115">
                  <a:extLst>
                    <a:ext uri="{9D8B030D-6E8A-4147-A177-3AD203B41FA5}">
                      <a16:colId xmlns:a16="http://schemas.microsoft.com/office/drawing/2014/main" val="450950042"/>
                    </a:ext>
                  </a:extLst>
                </a:gridCol>
              </a:tblGrid>
              <a:tr h="84842">
                <a:tc rowSpan="2">
                  <a:txBody>
                    <a:bodyPr/>
                    <a:lstStyle/>
                    <a:p>
                      <a:pPr algn="l" rtl="0" fontAlgn="t">
                        <a:buNone/>
                      </a:pPr>
                      <a:endParaRPr lang="en-IE" sz="1100" b="1" i="0" u="none" strike="noStrike">
                        <a:solidFill>
                          <a:schemeClr val="bg1"/>
                        </a:solidFill>
                        <a:effectLst/>
                        <a:latin typeface="Barlow" panose="00000500000000000000" pitchFamily="2" charset="0"/>
                      </a:endParaRPr>
                    </a:p>
                  </a:txBody>
                  <a:tcPr marL="72000" marR="2408" marT="2408" marB="0" anchor="ctr">
                    <a:lnL w="12700" cap="flat" cmpd="sng" algn="ctr">
                      <a:solidFill>
                        <a:schemeClr val="tx1"/>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rowSpan="2">
                  <a:txBody>
                    <a:bodyPr/>
                    <a:lstStyle/>
                    <a:p>
                      <a:pPr algn="ctr" rtl="0" fontAlgn="ctr">
                        <a:buNone/>
                      </a:pPr>
                      <a:r>
                        <a:rPr lang="en-IE" sz="1100" b="1" i="0" u="none" strike="noStrike">
                          <a:solidFill>
                            <a:srgbClr val="FFFFFF"/>
                          </a:solidFill>
                          <a:effectLst/>
                          <a:latin typeface="Barlow" panose="00000500000000000000" pitchFamily="2" charset="0"/>
                        </a:rPr>
                        <a:t>Total</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gridSpan="6">
                  <a:txBody>
                    <a:bodyPr/>
                    <a:lstStyle/>
                    <a:p>
                      <a:pPr algn="ctr" rtl="0" fontAlgn="ctr">
                        <a:buNone/>
                      </a:pPr>
                      <a:r>
                        <a:rPr lang="en-IE" sz="1100" b="1" i="0" u="none" strike="noStrike">
                          <a:solidFill>
                            <a:srgbClr val="FFFFFF"/>
                          </a:solidFill>
                          <a:effectLst/>
                          <a:latin typeface="Barlow" panose="00000500000000000000" pitchFamily="2" charset="0"/>
                        </a:rPr>
                        <a:t>Segments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945468651"/>
                  </a:ext>
                </a:extLst>
              </a:tr>
              <a:tr h="143835">
                <a:tc vMerge="1">
                  <a:txBody>
                    <a:bodyPr/>
                    <a:lstStyle/>
                    <a:p>
                      <a:endParaRPr lang="en-IE"/>
                    </a:p>
                  </a:txBody>
                  <a:tcPr/>
                </a:tc>
                <a:tc vMerge="1">
                  <a:txBody>
                    <a:bodyPr/>
                    <a:lstStyle/>
                    <a:p>
                      <a:endParaRPr lang="en-IE"/>
                    </a:p>
                  </a:txBody>
                  <a:tcPr/>
                </a:tc>
                <a:tc>
                  <a:txBody>
                    <a:bodyPr/>
                    <a:lstStyle/>
                    <a:p>
                      <a:pPr algn="ctr" rtl="0" fontAlgn="ctr">
                        <a:buNone/>
                      </a:pPr>
                      <a:r>
                        <a:rPr lang="en-IE" sz="1100" b="1" i="0" u="none" strike="noStrike">
                          <a:solidFill>
                            <a:srgbClr val="FFFFFF"/>
                          </a:solidFill>
                          <a:effectLst/>
                          <a:latin typeface="Barlow" panose="00000500000000000000" pitchFamily="2" charset="0"/>
                        </a:rPr>
                        <a:t>Multilateralists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Community Champions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Disengaged</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Empathisers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Global Citizens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tc>
                  <a:txBody>
                    <a:bodyPr/>
                    <a:lstStyle/>
                    <a:p>
                      <a:pPr algn="ctr" rtl="0" fontAlgn="ctr">
                        <a:buNone/>
                      </a:pPr>
                      <a:r>
                        <a:rPr lang="en-IE" sz="1100" b="1" i="0" u="none" strike="noStrike">
                          <a:solidFill>
                            <a:srgbClr val="FFFFFF"/>
                          </a:solidFill>
                          <a:effectLst/>
                          <a:latin typeface="Barlow" panose="00000500000000000000" pitchFamily="2" charset="0"/>
                        </a:rPr>
                        <a:t>Pragmatists</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121B5A"/>
                    </a:solidFill>
                  </a:tcPr>
                </a:tc>
                <a:extLst>
                  <a:ext uri="{0D108BD9-81ED-4DB2-BD59-A6C34878D82A}">
                    <a16:rowId xmlns:a16="http://schemas.microsoft.com/office/drawing/2014/main" val="3481256306"/>
                  </a:ext>
                </a:extLst>
              </a:tr>
              <a:tr h="72431">
                <a:tc>
                  <a:txBody>
                    <a:bodyPr/>
                    <a:lstStyle/>
                    <a:p>
                      <a:pPr algn="l" rtl="0" fontAlgn="t">
                        <a:buNone/>
                      </a:pPr>
                      <a:r>
                        <a:rPr lang="en-IE" sz="1100" b="1" i="1" u="none" strike="noStrike">
                          <a:solidFill>
                            <a:srgbClr val="000000"/>
                          </a:solidFill>
                          <a:effectLst/>
                          <a:latin typeface="Barlow" panose="00000500000000000000" pitchFamily="2" charset="0"/>
                        </a:rPr>
                        <a:t>Base:</a:t>
                      </a:r>
                    </a:p>
                  </a:txBody>
                  <a:tcPr marL="72000" marR="2408" marT="2408" marB="0" anchor="ctr">
                    <a:lnL w="12700" cap="flat" cmpd="sng" algn="ctr">
                      <a:solidFill>
                        <a:schemeClr val="tx1"/>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2047</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396</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169</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355</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552</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321</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algn="ctr" rtl="0" fontAlgn="t">
                        <a:buNone/>
                      </a:pPr>
                      <a:r>
                        <a:rPr lang="en-IE" sz="1100" b="1" i="1" u="none" strike="noStrike">
                          <a:solidFill>
                            <a:srgbClr val="000000"/>
                          </a:solidFill>
                          <a:effectLst/>
                          <a:latin typeface="Barlow" panose="00000500000000000000" pitchFamily="2" charset="0"/>
                        </a:rPr>
                        <a:t>254</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extLst>
                  <a:ext uri="{0D108BD9-81ED-4DB2-BD59-A6C34878D82A}">
                    <a16:rowId xmlns:a16="http://schemas.microsoft.com/office/drawing/2014/main" val="3134104867"/>
                  </a:ext>
                </a:extLst>
              </a:tr>
              <a:tr h="72431">
                <a:tc>
                  <a:txBody>
                    <a:bodyPr/>
                    <a:lstStyle/>
                    <a:p>
                      <a:pPr algn="l" rtl="0" fontAlgn="t">
                        <a:buNone/>
                      </a:pPr>
                      <a:r>
                        <a:rPr lang="en-IE" sz="1100" b="0" i="0" u="none" strike="noStrike">
                          <a:solidFill>
                            <a:srgbClr val="000000"/>
                          </a:solidFill>
                          <a:effectLst/>
                          <a:latin typeface="Barlow" panose="00000500000000000000" pitchFamily="2" charset="0"/>
                        </a:rPr>
                        <a:t> </a:t>
                      </a:r>
                    </a:p>
                  </a:txBody>
                  <a:tcPr marL="72000" marR="2408" marT="2408" marB="0" anchor="ctr">
                    <a:lnL w="12700" cap="flat" cmpd="sng" algn="ctr">
                      <a:solidFill>
                        <a:schemeClr val="tx1"/>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rtl="0" fontAlgn="t">
                        <a:buNone/>
                      </a:pPr>
                      <a:r>
                        <a:rPr lang="en-IE" sz="1100" b="0" i="0" u="none" strike="noStrike">
                          <a:solidFill>
                            <a:srgbClr val="000000"/>
                          </a:solidFill>
                          <a:effectLst/>
                          <a:latin typeface="Barlow" panose="00000500000000000000" pitchFamily="2" charset="0"/>
                        </a:rPr>
                        <a:t>%</a:t>
                      </a:r>
                    </a:p>
                  </a:txBody>
                  <a:tcPr marL="2408" marR="2408" marT="2408" marB="0" anchor="ctr">
                    <a:lnL w="12700" cap="flat" cmpd="sng" algn="ctr">
                      <a:solidFill>
                        <a:srgbClr val="59595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38831188"/>
                  </a:ext>
                </a:extLst>
              </a:tr>
              <a:tr h="269189">
                <a:tc>
                  <a:txBody>
                    <a:bodyPr/>
                    <a:lstStyle/>
                    <a:p>
                      <a:pPr algn="l" fontAlgn="t">
                        <a:buNone/>
                      </a:pPr>
                      <a:r>
                        <a:rPr lang="en-GB" sz="1000" b="0" i="0" u="none" strike="noStrike">
                          <a:solidFill>
                            <a:srgbClr val="000000"/>
                          </a:solidFill>
                          <a:effectLst/>
                          <a:latin typeface="Barlow  "/>
                        </a:rPr>
                        <a:t>Incentivising increased use of renewable energy</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37</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39</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43</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26</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40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32</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47</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283820234"/>
                  </a:ext>
                </a:extLst>
              </a:tr>
              <a:tr h="269189">
                <a:tc>
                  <a:txBody>
                    <a:bodyPr/>
                    <a:lstStyle/>
                    <a:p>
                      <a:pPr algn="l" fontAlgn="t">
                        <a:buNone/>
                      </a:pPr>
                      <a:r>
                        <a:rPr lang="en-GB" sz="1000" b="0" i="0" u="none" strike="noStrike">
                          <a:solidFill>
                            <a:srgbClr val="000000"/>
                          </a:solidFill>
                          <a:effectLst/>
                          <a:latin typeface="Barlow  "/>
                        </a:rPr>
                        <a:t>Stricter regulation of high-emitting activities (e.g. data centres, private jets)</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36</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39</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51</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
                        </a:rPr>
                        <a:t>28</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36</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34</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38</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5854424"/>
                  </a:ext>
                </a:extLst>
              </a:tr>
              <a:tr h="269189">
                <a:tc>
                  <a:txBody>
                    <a:bodyPr/>
                    <a:lstStyle/>
                    <a:p>
                      <a:pPr algn="l" fontAlgn="t">
                        <a:buNone/>
                      </a:pPr>
                      <a:r>
                        <a:rPr lang="en-GB" sz="1000" b="0" i="0" u="none" strike="noStrike">
                          <a:solidFill>
                            <a:srgbClr val="000000"/>
                          </a:solidFill>
                          <a:effectLst/>
                          <a:latin typeface="Barlow  "/>
                        </a:rPr>
                        <a:t>Reducing consumption and encouraging reuse, repair, and recycling</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33</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33</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31</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23</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37</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33</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40</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8535616"/>
                  </a:ext>
                </a:extLst>
              </a:tr>
              <a:tr h="269189">
                <a:tc>
                  <a:txBody>
                    <a:bodyPr/>
                    <a:lstStyle/>
                    <a:p>
                      <a:pPr algn="l" fontAlgn="t">
                        <a:buNone/>
                      </a:pPr>
                      <a:r>
                        <a:rPr lang="en-IE" sz="1000" b="0" i="0" u="none" strike="noStrike">
                          <a:solidFill>
                            <a:srgbClr val="000000"/>
                          </a:solidFill>
                          <a:effectLst/>
                          <a:latin typeface="Barlow  "/>
                        </a:rPr>
                        <a:t>Halting deforestation and restoring nature</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32</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39</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
                        </a:rPr>
                        <a:t>36</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28</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29</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37</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70845473"/>
                  </a:ext>
                </a:extLst>
              </a:tr>
              <a:tr h="269189">
                <a:tc>
                  <a:txBody>
                    <a:bodyPr/>
                    <a:lstStyle/>
                    <a:p>
                      <a:pPr algn="l" fontAlgn="t">
                        <a:buNone/>
                      </a:pPr>
                      <a:r>
                        <a:rPr lang="en-GB" sz="1000" b="0" i="0" u="none" strike="noStrike">
                          <a:solidFill>
                            <a:srgbClr val="000000"/>
                          </a:solidFill>
                          <a:effectLst/>
                          <a:latin typeface="Barlow  "/>
                        </a:rPr>
                        <a:t>Increasing energy efficiency in heating and cooling buildings</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29</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26</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36</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22</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29</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27</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40</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506571260"/>
                  </a:ext>
                </a:extLst>
              </a:tr>
              <a:tr h="269189">
                <a:tc>
                  <a:txBody>
                    <a:bodyPr/>
                    <a:lstStyle/>
                    <a:p>
                      <a:pPr algn="l" fontAlgn="t">
                        <a:buNone/>
                      </a:pPr>
                      <a:r>
                        <a:rPr lang="en-GB" sz="1000" b="0" i="0" u="none" strike="noStrike">
                          <a:solidFill>
                            <a:srgbClr val="000000"/>
                          </a:solidFill>
                          <a:effectLst/>
                          <a:latin typeface="Barlow  "/>
                        </a:rPr>
                        <a:t>Taxing high earners and using the revenue to fund climate action</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21</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23</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
                        </a:rPr>
                        <a:t>11</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22</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25</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20</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25255405"/>
                  </a:ext>
                </a:extLst>
              </a:tr>
              <a:tr h="269189">
                <a:tc>
                  <a:txBody>
                    <a:bodyPr/>
                    <a:lstStyle/>
                    <a:p>
                      <a:pPr algn="l" fontAlgn="t">
                        <a:buNone/>
                      </a:pPr>
                      <a:r>
                        <a:rPr lang="en-GB" sz="1000" b="0" i="0" u="none" strike="noStrike">
                          <a:solidFill>
                            <a:srgbClr val="000000"/>
                          </a:solidFill>
                          <a:effectLst/>
                          <a:latin typeface="Barlow  "/>
                        </a:rPr>
                        <a:t>Banning the use of fossil fuels</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15</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20</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23</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
                        </a:rPr>
                        <a:t>9</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14</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19</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12</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2295927"/>
                  </a:ext>
                </a:extLst>
              </a:tr>
              <a:tr h="269189">
                <a:tc>
                  <a:txBody>
                    <a:bodyPr/>
                    <a:lstStyle/>
                    <a:p>
                      <a:pPr algn="l" fontAlgn="t">
                        <a:buNone/>
                      </a:pPr>
                      <a:r>
                        <a:rPr lang="en-GB" sz="1000" b="0" i="0" u="none" strike="noStrike">
                          <a:solidFill>
                            <a:srgbClr val="000000"/>
                          </a:solidFill>
                          <a:effectLst/>
                          <a:latin typeface="Barlow  "/>
                        </a:rPr>
                        <a:t>New technologies such as electric vehicles and clean cookstoves</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14</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17</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14</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11</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21</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
                        </a:rPr>
                        <a:t>15</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94470876"/>
                  </a:ext>
                </a:extLst>
              </a:tr>
              <a:tr h="269189">
                <a:tc>
                  <a:txBody>
                    <a:bodyPr/>
                    <a:lstStyle/>
                    <a:p>
                      <a:pPr algn="l" fontAlgn="t">
                        <a:buNone/>
                      </a:pPr>
                      <a:r>
                        <a:rPr lang="en-GB" sz="1000" b="0" i="0" u="none" strike="noStrike">
                          <a:solidFill>
                            <a:srgbClr val="000000"/>
                          </a:solidFill>
                          <a:effectLst/>
                          <a:latin typeface="Barlow  "/>
                        </a:rPr>
                        <a:t>Changing global food systems, including reducing meat consumption</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12</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13</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13</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8</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12</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19</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
                        </a:rPr>
                        <a:t>6</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67984700"/>
                  </a:ext>
                </a:extLst>
              </a:tr>
              <a:tr h="269189">
                <a:tc>
                  <a:txBody>
                    <a:bodyPr/>
                    <a:lstStyle/>
                    <a:p>
                      <a:pPr algn="l" fontAlgn="t">
                        <a:buNone/>
                      </a:pPr>
                      <a:r>
                        <a:rPr lang="en-GB" sz="1000" b="0" i="0" u="none" strike="noStrike">
                          <a:solidFill>
                            <a:srgbClr val="000000"/>
                          </a:solidFill>
                          <a:effectLst/>
                          <a:latin typeface="Barlow  "/>
                        </a:rPr>
                        <a:t>Tighter emissions standards for vehicles</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10</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11</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8</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8</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12</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12</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7</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71086680"/>
                  </a:ext>
                </a:extLst>
              </a:tr>
              <a:tr h="269189">
                <a:tc>
                  <a:txBody>
                    <a:bodyPr/>
                    <a:lstStyle/>
                    <a:p>
                      <a:pPr algn="l" fontAlgn="t">
                        <a:buNone/>
                      </a:pPr>
                      <a:r>
                        <a:rPr lang="en-GB" sz="1000" b="0" i="0" u="none" strike="noStrike">
                          <a:solidFill>
                            <a:srgbClr val="000000"/>
                          </a:solidFill>
                          <a:effectLst/>
                          <a:latin typeface="Barlow  "/>
                        </a:rPr>
                        <a:t>Taxing or limiting air travel</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9</a:t>
                      </a:r>
                    </a:p>
                  </a:txBody>
                  <a:tcPr marL="7620" marR="7620" marT="7620" marB="0" anchor="ctr">
                    <a:lnL w="12700" cap="flat" cmpd="sng" algn="ctr">
                      <a:solidFill>
                        <a:schemeClr val="bg1">
                          <a:lumMod val="5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7</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6</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7</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64273843"/>
                  </a:ext>
                </a:extLst>
              </a:tr>
              <a:tr h="269189">
                <a:tc>
                  <a:txBody>
                    <a:bodyPr/>
                    <a:lstStyle/>
                    <a:p>
                      <a:pPr algn="l" fontAlgn="t">
                        <a:buNone/>
                      </a:pPr>
                      <a:r>
                        <a:rPr lang="en-IE" sz="1000" b="0" i="0" u="none" strike="noStrike">
                          <a:solidFill>
                            <a:srgbClr val="000000"/>
                          </a:solidFill>
                          <a:effectLst/>
                          <a:latin typeface="Barlow  "/>
                        </a:rPr>
                        <a:t>Other</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2</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1</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5</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
                        </a:rPr>
                        <a:t>1</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0</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04213072"/>
                  </a:ext>
                </a:extLst>
              </a:tr>
              <a:tr h="269189">
                <a:tc>
                  <a:txBody>
                    <a:bodyPr/>
                    <a:lstStyle/>
                    <a:p>
                      <a:pPr algn="l" fontAlgn="t">
                        <a:buNone/>
                      </a:pPr>
                      <a:r>
                        <a:rPr lang="en-IE" sz="1000" b="0" i="0" u="none" strike="noStrike">
                          <a:solidFill>
                            <a:srgbClr val="000000"/>
                          </a:solidFill>
                          <a:effectLst/>
                          <a:latin typeface="Barlow  "/>
                        </a:rPr>
                        <a:t>None of the above</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5</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2</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16</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
                        </a:rPr>
                        <a:t>4</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1</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1</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05903842"/>
                  </a:ext>
                </a:extLst>
              </a:tr>
              <a:tr h="269189">
                <a:tc>
                  <a:txBody>
                    <a:bodyPr/>
                    <a:lstStyle/>
                    <a:p>
                      <a:pPr algn="l" fontAlgn="t">
                        <a:buNone/>
                      </a:pPr>
                      <a:r>
                        <a:rPr lang="en-IE" sz="1000" b="0" i="0" u="none" strike="noStrike">
                          <a:solidFill>
                            <a:srgbClr val="000000"/>
                          </a:solidFill>
                          <a:effectLst/>
                          <a:latin typeface="Barlow  "/>
                        </a:rPr>
                        <a:t>Don’t know</a:t>
                      </a:r>
                    </a:p>
                  </a:txBody>
                  <a:tcPr marL="7620" marR="7620" marT="7620" marB="0">
                    <a:lnL w="12700" cap="flat" cmpd="sng" algn="ctr">
                      <a:solidFill>
                        <a:schemeClr val="bg1">
                          <a:lumMod val="50000"/>
                        </a:schemeClr>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t" latinLnBrk="0" hangingPunct="1">
                        <a:buNone/>
                      </a:pPr>
                      <a:r>
                        <a:rPr lang="en-IE" sz="1100" b="0" i="0" u="none" strike="noStrike" kern="1200">
                          <a:solidFill>
                            <a:srgbClr val="000000"/>
                          </a:solidFill>
                          <a:effectLst/>
                          <a:latin typeface="Barlow" panose="00000500000000000000" pitchFamily="2" charset="0"/>
                          <a:ea typeface="+mn-ea"/>
                          <a:cs typeface="+mn-cs"/>
                        </a:rPr>
                        <a:t>4</a:t>
                      </a:r>
                    </a:p>
                  </a:txBody>
                  <a:tcPr marL="7620" marR="7620" marT="7620" marB="0" anchor="ctr">
                    <a:lnL w="12700" cap="flat" cmpd="sng" algn="ctr">
                      <a:solidFill>
                        <a:srgbClr val="59595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t">
                        <a:buNone/>
                      </a:pPr>
                      <a:r>
                        <a:rPr lang="en-IE" sz="1100" b="0" i="0" u="none" strike="noStrike">
                          <a:solidFill>
                            <a:srgbClr val="000000"/>
                          </a:solidFill>
                          <a:effectLst/>
                          <a:latin typeface="Barlow  "/>
                        </a:rPr>
                        <a:t>3</a:t>
                      </a: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t">
                        <a:buNone/>
                      </a:pPr>
                      <a:r>
                        <a:rPr lang="en-IE" sz="1100" b="0" i="0" u="none" strike="noStrike">
                          <a:solidFill>
                            <a:srgbClr val="000000"/>
                          </a:solidFill>
                          <a:effectLst/>
                          <a:latin typeface="Barlow  "/>
                        </a:rPr>
                        <a:t>10</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fontAlgn="t">
                        <a:buNone/>
                      </a:pPr>
                      <a:r>
                        <a:rPr lang="en-IE" sz="1100" b="0" i="0" u="none" strike="noStrike">
                          <a:solidFill>
                            <a:srgbClr val="000000"/>
                          </a:solidFill>
                          <a:effectLst/>
                          <a:latin typeface="Barlow  "/>
                        </a:rPr>
                        <a:t>5</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a:t>
                      </a:r>
                    </a:p>
                  </a:txBody>
                  <a:tcPr marL="7620" marR="7620" marT="7620"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t">
                        <a:buNone/>
                      </a:pPr>
                      <a:r>
                        <a:rPr lang="en-IE" sz="1100" b="0" i="0" u="none" strike="noStrike">
                          <a:solidFill>
                            <a:srgbClr val="000000"/>
                          </a:solidFill>
                          <a:effectLst/>
                          <a:latin typeface="Barlow  "/>
                        </a:rPr>
                        <a:t>3</a:t>
                      </a:r>
                    </a:p>
                  </a:txBody>
                  <a:tcPr marL="7620" marR="7620" marT="762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90097470"/>
                  </a:ext>
                </a:extLst>
              </a:tr>
            </a:tbl>
          </a:graphicData>
        </a:graphic>
      </p:graphicFrame>
    </p:spTree>
    <p:extLst>
      <p:ext uri="{BB962C8B-B14F-4D97-AF65-F5344CB8AC3E}">
        <p14:creationId xmlns:p14="http://schemas.microsoft.com/office/powerpoint/2010/main" val="2407300990"/>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BE074-4B49-14AD-E5FD-CDE23EB34F47}"/>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486EBCB-63C8-91D9-297B-707F8FC0A53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DC3055B9-1636-FFF2-32C1-E5204C0C476E}"/>
              </a:ext>
            </a:extLst>
          </p:cNvPr>
          <p:cNvSpPr>
            <a:spLocks noGrp="1"/>
          </p:cNvSpPr>
          <p:nvPr>
            <p:ph type="title"/>
          </p:nvPr>
        </p:nvSpPr>
        <p:spPr>
          <a:xfrm>
            <a:off x="2888806" y="11996"/>
            <a:ext cx="8286125" cy="715669"/>
          </a:xfrm>
        </p:spPr>
        <p:txBody>
          <a:bodyPr lIns="91440" tIns="45720" rIns="91440" bIns="45720" anchor="t">
            <a:normAutofit fontScale="90000"/>
          </a:bodyPr>
          <a:lstStyle/>
          <a:p>
            <a:br>
              <a:rPr lang="en-IE"/>
            </a:br>
            <a:r>
              <a:rPr lang="en-IE"/>
              <a:t>Identifying a</a:t>
            </a:r>
            <a:r>
              <a:rPr lang="en-GB" err="1"/>
              <a:t>ctions</a:t>
            </a:r>
            <a:r>
              <a:rPr lang="en-GB"/>
              <a:t> that would be most effective in reducing climate-related food insecurity</a:t>
            </a:r>
            <a:endParaRPr lang="en-IE"/>
          </a:p>
        </p:txBody>
      </p:sp>
      <p:sp>
        <p:nvSpPr>
          <p:cNvPr id="5" name="Content Placeholder 4">
            <a:extLst>
              <a:ext uri="{FF2B5EF4-FFF2-40B4-BE49-F238E27FC236}">
                <a16:creationId xmlns:a16="http://schemas.microsoft.com/office/drawing/2014/main" id="{3F2D335E-8BBF-49FC-CD43-B87B7FCC2DE3}"/>
              </a:ext>
            </a:extLst>
          </p:cNvPr>
          <p:cNvSpPr>
            <a:spLocks noGrp="1"/>
          </p:cNvSpPr>
          <p:nvPr>
            <p:ph type="body" sz="quarter" idx="17"/>
          </p:nvPr>
        </p:nvSpPr>
        <p:spPr>
          <a:xfrm>
            <a:off x="457200" y="6139757"/>
            <a:ext cx="9341700" cy="306687"/>
          </a:xfrm>
        </p:spPr>
        <p:txBody>
          <a:bodyPr/>
          <a:lstStyle/>
          <a:p>
            <a:pPr marL="357188" indent="-357188">
              <a:lnSpc>
                <a:spcPct val="100000"/>
              </a:lnSpc>
            </a:pPr>
            <a:r>
              <a:rPr lang="en-US" sz="900">
                <a:latin typeface="Barlow" panose="00000500000000000000" pitchFamily="2" charset="0"/>
                <a:cs typeface="Arial" panose="020B0604020202020204" pitchFamily="34" charset="0"/>
              </a:rPr>
              <a:t>Base: All Adults aged 18+ years- 2,047 </a:t>
            </a:r>
          </a:p>
          <a:p>
            <a:pPr marL="357188" indent="-357188"/>
            <a:r>
              <a:rPr lang="en-GB" sz="900">
                <a:latin typeface="Barlow" panose="00000500000000000000" pitchFamily="2" charset="0"/>
              </a:rPr>
              <a:t>QB7_12. Which of the following actions do you think would be most effective in reducing climate-related food insecurity? Please select up to THREE.</a:t>
            </a:r>
            <a:endParaRPr lang="en-IE" sz="900">
              <a:latin typeface="Barlow" panose="00000500000000000000" pitchFamily="2" charset="0"/>
            </a:endParaRPr>
          </a:p>
        </p:txBody>
      </p:sp>
      <p:graphicFrame>
        <p:nvGraphicFramePr>
          <p:cNvPr id="10" name="Chart 9">
            <a:extLst>
              <a:ext uri="{FF2B5EF4-FFF2-40B4-BE49-F238E27FC236}">
                <a16:creationId xmlns:a16="http://schemas.microsoft.com/office/drawing/2014/main" id="{826AE810-1F89-7090-F2E7-53C40DDFC6CA}"/>
              </a:ext>
            </a:extLst>
          </p:cNvPr>
          <p:cNvGraphicFramePr/>
          <p:nvPr>
            <p:extLst>
              <p:ext uri="{D42A27DB-BD31-4B8C-83A1-F6EECF244321}">
                <p14:modId xmlns:p14="http://schemas.microsoft.com/office/powerpoint/2010/main" val="1821366409"/>
              </p:ext>
            </p:extLst>
          </p:nvPr>
        </p:nvGraphicFramePr>
        <p:xfrm>
          <a:off x="2117558" y="1923552"/>
          <a:ext cx="10064817" cy="3825556"/>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E8424D23-CA57-962D-5E18-BE3812E0AD7F}"/>
              </a:ext>
            </a:extLst>
          </p:cNvPr>
          <p:cNvCxnSpPr>
            <a:cxnSpLocks/>
          </p:cNvCxnSpPr>
          <p:nvPr/>
        </p:nvCxnSpPr>
        <p:spPr>
          <a:xfrm>
            <a:off x="2815771" y="3066240"/>
            <a:ext cx="937622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EDA8D3A-7644-AB6D-B44A-9262F5174439}"/>
              </a:ext>
            </a:extLst>
          </p:cNvPr>
          <p:cNvCxnSpPr>
            <a:cxnSpLocks/>
          </p:cNvCxnSpPr>
          <p:nvPr/>
        </p:nvCxnSpPr>
        <p:spPr>
          <a:xfrm>
            <a:off x="2815771" y="3858267"/>
            <a:ext cx="937622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462818-6B5E-E71A-D519-803C9A060D41}"/>
              </a:ext>
            </a:extLst>
          </p:cNvPr>
          <p:cNvSpPr txBox="1"/>
          <p:nvPr/>
        </p:nvSpPr>
        <p:spPr>
          <a:xfrm>
            <a:off x="7807668" y="1554668"/>
            <a:ext cx="1967948" cy="368884"/>
          </a:xfrm>
          <a:prstGeom prst="rect">
            <a:avLst/>
          </a:prstGeom>
          <a:noFill/>
        </p:spPr>
        <p:txBody>
          <a:bodyPr wrap="square" lIns="0" tIns="0" rIns="0" bIns="0" rtlCol="0">
            <a:spAutoFit/>
          </a:bodyPr>
          <a:lstStyle>
            <a:defPPr>
              <a:defRPr lang="en-US"/>
            </a:defPPr>
            <a:lvl1pPr algn="ctr">
              <a:lnSpc>
                <a:spcPct val="115000"/>
              </a:lnSpc>
              <a:spcBef>
                <a:spcPts val="400"/>
              </a:spcBef>
              <a:spcAft>
                <a:spcPts val="400"/>
              </a:spcAft>
              <a:defRPr sz="1100" b="1">
                <a:solidFill>
                  <a:srgbClr val="000000"/>
                </a:solidFill>
                <a:latin typeface="Barlow" panose="00000500000000000000" pitchFamily="2" charset="0"/>
                <a:cs typeface="Arial" panose="020B0604020202020204" pitchFamily="34" charset="0"/>
              </a:defRPr>
            </a:lvl1pPr>
          </a:lstStyle>
          <a:p>
            <a:r>
              <a:rPr lang="en-GB"/>
              <a:t>Total </a:t>
            </a:r>
            <a:br>
              <a:rPr lang="en-GB"/>
            </a:br>
            <a:r>
              <a:rPr lang="en-GB"/>
              <a:t>April ‘26</a:t>
            </a:r>
            <a:endParaRPr lang="en-IE" err="1"/>
          </a:p>
        </p:txBody>
      </p:sp>
      <p:sp>
        <p:nvSpPr>
          <p:cNvPr id="11" name="Placeholder 1">
            <a:extLst>
              <a:ext uri="{FF2B5EF4-FFF2-40B4-BE49-F238E27FC236}">
                <a16:creationId xmlns:a16="http://schemas.microsoft.com/office/drawing/2014/main" id="{301B8BDE-C216-B878-5663-CF95F8F05187}"/>
              </a:ext>
            </a:extLst>
          </p:cNvPr>
          <p:cNvSpPr/>
          <p:nvPr/>
        </p:nvSpPr>
        <p:spPr>
          <a:xfrm rot="5400000">
            <a:off x="-1277572" y="1420357"/>
            <a:ext cx="5525294" cy="2661392"/>
          </a:xfrm>
          <a:prstGeom prst="snip1Rect">
            <a:avLst>
              <a:gd name="adj" fmla="val 124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44000" tIns="72000" rIns="72000" bIns="144000" rtlCol="0" anchor="t"/>
          <a:lstStyle/>
          <a:p>
            <a:pPr>
              <a:spcBef>
                <a:spcPts val="500"/>
              </a:spcBef>
              <a:spcAft>
                <a:spcPts val="500"/>
              </a:spcAft>
            </a:pPr>
            <a:endParaRPr lang="en-IE" sz="1600" b="1">
              <a:solidFill>
                <a:schemeClr val="bg1"/>
              </a:solidFill>
            </a:endParaRPr>
          </a:p>
          <a:p>
            <a:endParaRPr lang="en-IE" sz="1600">
              <a:solidFill>
                <a:schemeClr val="bg1"/>
              </a:solidFill>
            </a:endParaRPr>
          </a:p>
          <a:p>
            <a:endParaRPr lang="en-IE" sz="1600" b="1">
              <a:solidFill>
                <a:schemeClr val="bg1"/>
              </a:solidFill>
            </a:endParaRPr>
          </a:p>
          <a:p>
            <a:r>
              <a:rPr lang="en-IE" sz="1600" b="1">
                <a:solidFill>
                  <a:schemeClr val="bg1"/>
                </a:solidFill>
              </a:rPr>
              <a:t>There is a mix of proactive and reactive actions to be taken, with reducing food waste, supporting climate-resilient farming in developing countries, &amp; making global food systems more sustainable being the leading actions with over 2 in 5 mentioning at least one of these. </a:t>
            </a:r>
          </a:p>
          <a:p>
            <a:endParaRPr lang="en-IE" sz="1600" b="1">
              <a:solidFill>
                <a:schemeClr val="bg1"/>
              </a:solidFill>
            </a:endParaRPr>
          </a:p>
          <a:p>
            <a:endParaRPr lang="en-IE" sz="1600" b="1">
              <a:solidFill>
                <a:schemeClr val="bg1"/>
              </a:solidFill>
            </a:endParaRPr>
          </a:p>
        </p:txBody>
      </p:sp>
      <p:cxnSp>
        <p:nvCxnSpPr>
          <p:cNvPr id="6" name="Straight Connector 5">
            <a:extLst>
              <a:ext uri="{FF2B5EF4-FFF2-40B4-BE49-F238E27FC236}">
                <a16:creationId xmlns:a16="http://schemas.microsoft.com/office/drawing/2014/main" id="{D37030AE-5C92-FFEE-FFBF-973BD2AC6B1C}"/>
              </a:ext>
            </a:extLst>
          </p:cNvPr>
          <p:cNvCxnSpPr>
            <a:cxnSpLocks/>
          </p:cNvCxnSpPr>
          <p:nvPr/>
        </p:nvCxnSpPr>
        <p:spPr>
          <a:xfrm>
            <a:off x="2806146" y="4610755"/>
            <a:ext cx="937622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D58F6F9-3533-440E-F717-0168EB124A84}"/>
              </a:ext>
            </a:extLst>
          </p:cNvPr>
          <p:cNvCxnSpPr/>
          <p:nvPr/>
        </p:nvCxnSpPr>
        <p:spPr>
          <a:xfrm>
            <a:off x="9862311" y="2114721"/>
            <a:ext cx="17325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F537CF1-B20C-37D8-9E27-9EF6DC08FCB2}"/>
              </a:ext>
            </a:extLst>
          </p:cNvPr>
          <p:cNvSpPr txBox="1"/>
          <p:nvPr/>
        </p:nvSpPr>
        <p:spPr>
          <a:xfrm>
            <a:off x="10055570" y="2042078"/>
            <a:ext cx="2238721" cy="142540"/>
          </a:xfrm>
          <a:prstGeom prst="rect">
            <a:avLst/>
          </a:prstGeom>
          <a:noFill/>
        </p:spPr>
        <p:txBody>
          <a:bodyPr wrap="square" lIns="0" tIns="0" rIns="0" bIns="0" rtlCol="0">
            <a:spAutoFit/>
          </a:bodyPr>
          <a:lstStyle/>
          <a:p>
            <a:pPr algn="l">
              <a:lnSpc>
                <a:spcPct val="115000"/>
              </a:lnSpc>
              <a:spcBef>
                <a:spcPts val="400"/>
              </a:spcBef>
              <a:spcAft>
                <a:spcPts val="400"/>
              </a:spcAft>
            </a:pPr>
            <a:r>
              <a:rPr lang="en-GB" sz="900">
                <a:solidFill>
                  <a:schemeClr val="tx1"/>
                </a:solidFill>
              </a:rPr>
              <a:t>Highest amongst 65+ 57%</a:t>
            </a:r>
            <a:endParaRPr lang="en-IE" sz="900" err="1">
              <a:solidFill>
                <a:schemeClr val="tx1"/>
              </a:solidFill>
            </a:endParaRPr>
          </a:p>
        </p:txBody>
      </p:sp>
      <p:cxnSp>
        <p:nvCxnSpPr>
          <p:cNvPr id="21" name="Straight Arrow Connector 20">
            <a:extLst>
              <a:ext uri="{FF2B5EF4-FFF2-40B4-BE49-F238E27FC236}">
                <a16:creationId xmlns:a16="http://schemas.microsoft.com/office/drawing/2014/main" id="{5ECE9B29-F645-D6E1-75A3-7BD7086C1451}"/>
              </a:ext>
            </a:extLst>
          </p:cNvPr>
          <p:cNvCxnSpPr/>
          <p:nvPr/>
        </p:nvCxnSpPr>
        <p:spPr>
          <a:xfrm>
            <a:off x="9596387" y="2511004"/>
            <a:ext cx="17325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090E0B-4C77-C93B-8F1A-F0F5FA933E83}"/>
              </a:ext>
            </a:extLst>
          </p:cNvPr>
          <p:cNvSpPr txBox="1"/>
          <p:nvPr/>
        </p:nvSpPr>
        <p:spPr>
          <a:xfrm>
            <a:off x="9874767" y="2431264"/>
            <a:ext cx="1575711" cy="142540"/>
          </a:xfrm>
          <a:prstGeom prst="rect">
            <a:avLst/>
          </a:prstGeom>
          <a:noFill/>
        </p:spPr>
        <p:txBody>
          <a:bodyPr wrap="square" lIns="0" tIns="0" rIns="0" bIns="0" rtlCol="0">
            <a:spAutoFit/>
          </a:bodyPr>
          <a:lstStyle/>
          <a:p>
            <a:pPr algn="l">
              <a:lnSpc>
                <a:spcPct val="115000"/>
              </a:lnSpc>
              <a:spcBef>
                <a:spcPts val="400"/>
              </a:spcBef>
              <a:spcAft>
                <a:spcPts val="400"/>
              </a:spcAft>
            </a:pPr>
            <a:r>
              <a:rPr lang="en-GB" sz="900">
                <a:solidFill>
                  <a:schemeClr val="tx1"/>
                </a:solidFill>
              </a:rPr>
              <a:t>Highest amongst 65+ 49%</a:t>
            </a:r>
            <a:endParaRPr lang="en-IE" sz="900" err="1">
              <a:solidFill>
                <a:schemeClr val="tx1"/>
              </a:solidFill>
            </a:endParaRPr>
          </a:p>
        </p:txBody>
      </p:sp>
    </p:spTree>
    <p:extLst>
      <p:ext uri="{BB962C8B-B14F-4D97-AF65-F5344CB8AC3E}">
        <p14:creationId xmlns:p14="http://schemas.microsoft.com/office/powerpoint/2010/main" val="1355906800"/>
      </p:ext>
    </p:extLst>
  </p:cSld>
  <p:clrMapOvr>
    <a:masterClrMapping/>
  </p:clrMapOvr>
  <p:transition spd="slow">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768C-5C87-E720-B205-72B8177A1A04}"/>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F0EEBE1-9F7F-CFAD-3BAE-B3CC6D3F7B0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3029680-762F-D3BC-B583-561320E99025}"/>
              </a:ext>
            </a:extLst>
          </p:cNvPr>
          <p:cNvSpPr>
            <a:spLocks noGrp="1"/>
          </p:cNvSpPr>
          <p:nvPr>
            <p:ph type="title"/>
          </p:nvPr>
        </p:nvSpPr>
        <p:spPr/>
        <p:txBody>
          <a:bodyPr lIns="0" tIns="45720" rIns="91440" bIns="45720" anchor="t">
            <a:normAutofit fontScale="90000"/>
          </a:bodyPr>
          <a:lstStyle/>
          <a:p>
            <a:r>
              <a:rPr lang="en-IE"/>
              <a:t>Trust levels of various institutions when communicating on climate change and food insecurity</a:t>
            </a:r>
          </a:p>
        </p:txBody>
      </p:sp>
      <p:sp>
        <p:nvSpPr>
          <p:cNvPr id="3" name="Text Placeholder 2">
            <a:extLst>
              <a:ext uri="{FF2B5EF4-FFF2-40B4-BE49-F238E27FC236}">
                <a16:creationId xmlns:a16="http://schemas.microsoft.com/office/drawing/2014/main" id="{9CA07FE0-BD26-B2AA-8677-EB093ACAEF8B}"/>
              </a:ext>
            </a:extLst>
          </p:cNvPr>
          <p:cNvSpPr>
            <a:spLocks noGrp="1"/>
          </p:cNvSpPr>
          <p:nvPr>
            <p:ph type="body" sz="quarter" idx="15"/>
          </p:nvPr>
        </p:nvSpPr>
        <p:spPr>
          <a:xfrm>
            <a:off x="435023" y="830726"/>
            <a:ext cx="11317983" cy="646330"/>
          </a:xfrm>
        </p:spPr>
        <p:txBody>
          <a:bodyPr lIns="0">
            <a:normAutofit/>
          </a:bodyPr>
          <a:lstStyle/>
          <a:p>
            <a:pPr marL="0" marR="0" lvl="0" indent="0" algn="l" defTabSz="914400" rtl="0" eaLnBrk="1" fontAlgn="auto" latinLnBrk="0" hangingPunct="1">
              <a:lnSpc>
                <a:spcPct val="90000"/>
              </a:lnSpc>
              <a:spcBef>
                <a:spcPts val="1000"/>
              </a:spcBef>
              <a:spcAft>
                <a:spcPts val="0"/>
              </a:spcAft>
              <a:buClr>
                <a:srgbClr val="0000CC"/>
              </a:buClr>
              <a:buSzTx/>
              <a:buFont typeface="Arial" panose="020B0604020202020204" pitchFamily="34" charset="0"/>
              <a:buNone/>
              <a:tabLst/>
              <a:defRPr/>
            </a:pPr>
            <a:r>
              <a:rPr kumimoji="0" lang="en-US" sz="14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rPr>
              <a:t>It is encouraging to see the highest level of trust being assigned to scientists and academic researchers, followed by international development organization / NGOs. N</a:t>
            </a:r>
            <a:r>
              <a:rPr lang="en-US" sz="1400" err="1">
                <a:latin typeface="Barlow" panose="00000500000000000000" pitchFamily="2" charset="0"/>
                <a:cs typeface="Arial" panose="020B0604020202020204" pitchFamily="34" charset="0"/>
              </a:rPr>
              <a:t>ewspapers</a:t>
            </a:r>
            <a:r>
              <a:rPr lang="en-US" sz="1400">
                <a:latin typeface="Barlow" panose="00000500000000000000" pitchFamily="2" charset="0"/>
                <a:cs typeface="Arial" panose="020B0604020202020204" pitchFamily="34" charset="0"/>
              </a:rPr>
              <a:t> and the media are the least trustworthy, likely due to the proliferation of fake news and the public’s awareness of same. </a:t>
            </a:r>
            <a:endParaRPr kumimoji="0" lang="en-US" sz="1200" i="0" u="none" strike="noStrike" kern="1200" cap="none" spc="0" normalizeH="0" baseline="0" noProof="0">
              <a:ln>
                <a:noFill/>
              </a:ln>
              <a:effectLst/>
              <a:uLnTx/>
              <a:uFillTx/>
              <a:latin typeface="Barlow" panose="00000500000000000000" pitchFamily="2"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1177AECB-5348-4531-CCA6-A0E8FA4236ED}"/>
              </a:ext>
            </a:extLst>
          </p:cNvPr>
          <p:cNvSpPr>
            <a:spLocks noGrp="1"/>
          </p:cNvSpPr>
          <p:nvPr>
            <p:ph type="body" sz="quarter" idx="17"/>
          </p:nvPr>
        </p:nvSpPr>
        <p:spPr>
          <a:xfrm>
            <a:off x="457200" y="6133267"/>
            <a:ext cx="9341700" cy="333425"/>
          </a:xfrm>
        </p:spPr>
        <p:txBody>
          <a:bodyPr>
            <a:noAutofit/>
          </a:bodyPr>
          <a:lstStyle/>
          <a:p>
            <a:r>
              <a:rPr lang="en-US" sz="900">
                <a:latin typeface="Barlow" panose="00000500000000000000" pitchFamily="2" charset="0"/>
              </a:rPr>
              <a:t>Base: All Adults aged 18+ years- 2,047 Apr ’26</a:t>
            </a:r>
          </a:p>
          <a:p>
            <a:r>
              <a:rPr lang="en-GB" sz="900">
                <a:latin typeface="Barlow" panose="00000500000000000000" pitchFamily="2" charset="0"/>
              </a:rPr>
              <a:t>QB7_13. How much do you trust each of the following to provide accurate information about climate change and food insecurity?</a:t>
            </a:r>
            <a:endParaRPr lang="en-IE" sz="900">
              <a:latin typeface="Barlow" panose="00000500000000000000" pitchFamily="2" charset="0"/>
            </a:endParaRPr>
          </a:p>
        </p:txBody>
      </p:sp>
      <p:graphicFrame>
        <p:nvGraphicFramePr>
          <p:cNvPr id="9" name="Table 8">
            <a:extLst>
              <a:ext uri="{FF2B5EF4-FFF2-40B4-BE49-F238E27FC236}">
                <a16:creationId xmlns:a16="http://schemas.microsoft.com/office/drawing/2014/main" id="{A516C65A-8154-4F62-FA13-EF31DDAB972E}"/>
              </a:ext>
            </a:extLst>
          </p:cNvPr>
          <p:cNvGraphicFramePr>
            <a:graphicFrameLocks noGrp="1"/>
          </p:cNvGraphicFramePr>
          <p:nvPr>
            <p:extLst>
              <p:ext uri="{D42A27DB-BD31-4B8C-83A1-F6EECF244321}">
                <p14:modId xmlns:p14="http://schemas.microsoft.com/office/powerpoint/2010/main" val="3228790754"/>
              </p:ext>
            </p:extLst>
          </p:nvPr>
        </p:nvGraphicFramePr>
        <p:xfrm>
          <a:off x="2968488" y="1433045"/>
          <a:ext cx="7211379" cy="811007"/>
        </p:xfrm>
        <a:graphic>
          <a:graphicData uri="http://schemas.openxmlformats.org/drawingml/2006/table">
            <a:tbl>
              <a:tblPr>
                <a:tableStyleId>{5C22544A-7EE6-4342-B048-85BDC9FD1C3A}</a:tableStyleId>
              </a:tblPr>
              <a:tblGrid>
                <a:gridCol w="1169699">
                  <a:extLst>
                    <a:ext uri="{9D8B030D-6E8A-4147-A177-3AD203B41FA5}">
                      <a16:colId xmlns:a16="http://schemas.microsoft.com/office/drawing/2014/main" val="3960892181"/>
                    </a:ext>
                  </a:extLst>
                </a:gridCol>
                <a:gridCol w="1169699">
                  <a:extLst>
                    <a:ext uri="{9D8B030D-6E8A-4147-A177-3AD203B41FA5}">
                      <a16:colId xmlns:a16="http://schemas.microsoft.com/office/drawing/2014/main" val="830548572"/>
                    </a:ext>
                  </a:extLst>
                </a:gridCol>
                <a:gridCol w="1169699">
                  <a:extLst>
                    <a:ext uri="{9D8B030D-6E8A-4147-A177-3AD203B41FA5}">
                      <a16:colId xmlns:a16="http://schemas.microsoft.com/office/drawing/2014/main" val="2884704958"/>
                    </a:ext>
                  </a:extLst>
                </a:gridCol>
                <a:gridCol w="1221665">
                  <a:extLst>
                    <a:ext uri="{9D8B030D-6E8A-4147-A177-3AD203B41FA5}">
                      <a16:colId xmlns:a16="http://schemas.microsoft.com/office/drawing/2014/main" val="2096878900"/>
                    </a:ext>
                  </a:extLst>
                </a:gridCol>
                <a:gridCol w="1242607">
                  <a:extLst>
                    <a:ext uri="{9D8B030D-6E8A-4147-A177-3AD203B41FA5}">
                      <a16:colId xmlns:a16="http://schemas.microsoft.com/office/drawing/2014/main" val="2303756203"/>
                    </a:ext>
                  </a:extLst>
                </a:gridCol>
                <a:gridCol w="1238010">
                  <a:extLst>
                    <a:ext uri="{9D8B030D-6E8A-4147-A177-3AD203B41FA5}">
                      <a16:colId xmlns:a16="http://schemas.microsoft.com/office/drawing/2014/main" val="2005653847"/>
                    </a:ext>
                  </a:extLst>
                </a:gridCol>
              </a:tblGrid>
              <a:tr h="193787">
                <a:tc>
                  <a:txBody>
                    <a:bodyPr/>
                    <a:lstStyle/>
                    <a:p>
                      <a:pPr algn="ctr" fontAlgn="t">
                        <a:buNone/>
                      </a:pPr>
                      <a:r>
                        <a:rPr lang="en-IE" sz="1000" b="1" i="0" u="none" strike="noStrike" kern="1200">
                          <a:solidFill>
                            <a:srgbClr val="000000"/>
                          </a:solidFill>
                          <a:effectLst/>
                          <a:latin typeface="Barlow" panose="00000500000000000000" pitchFamily="2" charset="0"/>
                          <a:ea typeface="+mn-ea"/>
                          <a:cs typeface="+mn-cs"/>
                        </a:rPr>
                        <a:t>Scientists and academic researchers</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000" b="1" i="0" u="none" strike="noStrike" kern="1200">
                          <a:solidFill>
                            <a:srgbClr val="000000"/>
                          </a:solidFill>
                          <a:effectLst/>
                          <a:latin typeface="Barlow" panose="00000500000000000000" pitchFamily="2" charset="0"/>
                          <a:ea typeface="+mn-ea"/>
                          <a:cs typeface="+mn-cs"/>
                        </a:rPr>
                        <a:t>International development organisations/NGOs</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fr-FR" sz="1000" b="1" i="0" u="none" strike="noStrike" kern="1200">
                          <a:solidFill>
                            <a:srgbClr val="000000"/>
                          </a:solidFill>
                          <a:effectLst/>
                          <a:latin typeface="Barlow" panose="00000500000000000000" pitchFamily="2" charset="0"/>
                          <a:ea typeface="+mn-ea"/>
                          <a:cs typeface="+mn-cs"/>
                        </a:rPr>
                        <a:t>International organisations (e.g. UN </a:t>
                      </a:r>
                      <a:r>
                        <a:rPr lang="fr-FR" sz="1000" b="1" i="0" u="none" strike="noStrike" kern="1200" err="1">
                          <a:solidFill>
                            <a:srgbClr val="000000"/>
                          </a:solidFill>
                          <a:effectLst/>
                          <a:latin typeface="Barlow" panose="00000500000000000000" pitchFamily="2" charset="0"/>
                          <a:ea typeface="+mn-ea"/>
                          <a:cs typeface="+mn-cs"/>
                        </a:rPr>
                        <a:t>agencies</a:t>
                      </a:r>
                      <a:r>
                        <a:rPr lang="fr-FR" sz="1000" b="1" i="0" u="none" strike="noStrike" kern="1200">
                          <a:solidFill>
                            <a:srgbClr val="000000"/>
                          </a:solidFill>
                          <a:effectLst/>
                          <a:latin typeface="Barlow" panose="00000500000000000000" pitchFamily="2" charset="0"/>
                          <a:ea typeface="+mn-ea"/>
                          <a:cs typeface="+mn-cs"/>
                        </a:rPr>
                        <a:t>)</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000" b="1" i="0" u="none" strike="noStrike" kern="1200">
                          <a:solidFill>
                            <a:srgbClr val="000000"/>
                          </a:solidFill>
                          <a:effectLst/>
                          <a:latin typeface="Barlow" panose="00000500000000000000" pitchFamily="2" charset="0"/>
                          <a:ea typeface="+mn-ea"/>
                          <a:cs typeface="+mn-cs"/>
                        </a:rPr>
                        <a:t>The European Union</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000" b="1" i="0" u="none" strike="noStrike" kern="1200">
                          <a:solidFill>
                            <a:srgbClr val="000000"/>
                          </a:solidFill>
                          <a:effectLst/>
                          <a:latin typeface="Barlow" panose="00000500000000000000" pitchFamily="2" charset="0"/>
                          <a:ea typeface="+mn-ea"/>
                          <a:cs typeface="+mn-cs"/>
                        </a:rPr>
                        <a:t>The Irish government</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IE" sz="1000" b="1" i="0" u="none" strike="noStrike" kern="1200">
                          <a:solidFill>
                            <a:srgbClr val="000000"/>
                          </a:solidFill>
                          <a:effectLst/>
                          <a:latin typeface="Barlow" panose="00000500000000000000" pitchFamily="2" charset="0"/>
                          <a:ea typeface="+mn-ea"/>
                          <a:cs typeface="+mn-cs"/>
                        </a:rPr>
                        <a:t>Newspapers and the media</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9884036"/>
                  </a:ext>
                </a:extLst>
              </a:tr>
              <a:tr h="193787">
                <a:tc>
                  <a:txBody>
                    <a:bodyPr/>
                    <a:lstStyle/>
                    <a:p>
                      <a:pPr algn="ctr" fontAlgn="t">
                        <a:buNone/>
                      </a:pPr>
                      <a:r>
                        <a:rPr lang="en-GB" sz="1000" b="1" i="0" u="none" strike="noStrike" kern="1200">
                          <a:solidFill>
                            <a:srgbClr val="000000"/>
                          </a:solidFill>
                          <a:effectLst/>
                          <a:latin typeface="Barlow" panose="00000500000000000000" pitchFamily="2" charset="0"/>
                          <a:ea typeface="+mn-ea"/>
                          <a:cs typeface="+mn-cs"/>
                        </a:rPr>
                        <a:t>%</a:t>
                      </a:r>
                      <a:endParaRPr lang="en-IE" sz="1000" b="1" i="0" u="none" strike="noStrike" kern="1200">
                        <a:solidFill>
                          <a:srgbClr val="000000"/>
                        </a:solidFill>
                        <a:effectLst/>
                        <a:latin typeface="Barlow" panose="00000500000000000000" pitchFamily="2" charset="0"/>
                        <a:ea typeface="+mn-ea"/>
                        <a:cs typeface="+mn-cs"/>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GB" sz="1000" b="1" i="0" u="none" strike="noStrike" kern="1200">
                          <a:solidFill>
                            <a:srgbClr val="000000"/>
                          </a:solidFill>
                          <a:effectLst/>
                          <a:latin typeface="Barlow" panose="00000500000000000000" pitchFamily="2" charset="0"/>
                          <a:ea typeface="+mn-ea"/>
                          <a:cs typeface="+mn-cs"/>
                        </a:rPr>
                        <a:t>%</a:t>
                      </a:r>
                      <a:endParaRPr lang="en-IE" sz="1000" b="1" i="0" u="none" strike="noStrike" kern="1200">
                        <a:solidFill>
                          <a:srgbClr val="000000"/>
                        </a:solidFill>
                        <a:effectLst/>
                        <a:latin typeface="Barlow" panose="00000500000000000000" pitchFamily="2" charset="0"/>
                        <a:ea typeface="+mn-ea"/>
                        <a:cs typeface="+mn-cs"/>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fr-FR" sz="1000" b="1" i="0" u="none" strike="noStrike" kern="1200">
                          <a:solidFill>
                            <a:srgbClr val="000000"/>
                          </a:solidFill>
                          <a:effectLst/>
                          <a:latin typeface="Barlow" panose="00000500000000000000" pitchFamily="2" charset="0"/>
                          <a:ea typeface="+mn-ea"/>
                          <a:cs typeface="+mn-cs"/>
                        </a:rPr>
                        <a:t>%</a:t>
                      </a: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GB" sz="1000" b="1" i="0" u="none" strike="noStrike" kern="1200">
                          <a:solidFill>
                            <a:srgbClr val="000000"/>
                          </a:solidFill>
                          <a:effectLst/>
                          <a:latin typeface="Barlow" panose="00000500000000000000" pitchFamily="2" charset="0"/>
                          <a:ea typeface="+mn-ea"/>
                          <a:cs typeface="+mn-cs"/>
                        </a:rPr>
                        <a:t>%</a:t>
                      </a:r>
                      <a:endParaRPr lang="en-IE" sz="1000" b="1" i="0" u="none" strike="noStrike" kern="1200">
                        <a:solidFill>
                          <a:srgbClr val="000000"/>
                        </a:solidFill>
                        <a:effectLst/>
                        <a:latin typeface="Barlow" panose="00000500000000000000" pitchFamily="2" charset="0"/>
                        <a:ea typeface="+mn-ea"/>
                        <a:cs typeface="+mn-cs"/>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GB" sz="1000" b="1" i="0" u="none" strike="noStrike" kern="1200">
                          <a:solidFill>
                            <a:srgbClr val="000000"/>
                          </a:solidFill>
                          <a:effectLst/>
                          <a:latin typeface="Barlow" panose="00000500000000000000" pitchFamily="2" charset="0"/>
                          <a:ea typeface="+mn-ea"/>
                          <a:cs typeface="+mn-cs"/>
                        </a:rPr>
                        <a:t>%</a:t>
                      </a:r>
                      <a:endParaRPr lang="en-IE" sz="1000" b="1" i="0" u="none" strike="noStrike" kern="1200">
                        <a:solidFill>
                          <a:srgbClr val="000000"/>
                        </a:solidFill>
                        <a:effectLst/>
                        <a:latin typeface="Barlow" panose="00000500000000000000" pitchFamily="2" charset="0"/>
                        <a:ea typeface="+mn-ea"/>
                        <a:cs typeface="+mn-cs"/>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GB" sz="1000" b="1" i="0" u="none" strike="noStrike" kern="1200">
                          <a:solidFill>
                            <a:srgbClr val="000000"/>
                          </a:solidFill>
                          <a:effectLst/>
                          <a:latin typeface="Barlow" panose="00000500000000000000" pitchFamily="2" charset="0"/>
                          <a:ea typeface="+mn-ea"/>
                          <a:cs typeface="+mn-cs"/>
                        </a:rPr>
                        <a:t>%</a:t>
                      </a:r>
                      <a:endParaRPr lang="en-IE" sz="1000" b="1" i="0" u="none" strike="noStrike" kern="1200">
                        <a:solidFill>
                          <a:srgbClr val="000000"/>
                        </a:solidFill>
                        <a:effectLst/>
                        <a:latin typeface="Barlow" panose="00000500000000000000" pitchFamily="2" charset="0"/>
                        <a:ea typeface="+mn-ea"/>
                        <a:cs typeface="+mn-cs"/>
                      </a:endParaRPr>
                    </a:p>
                  </a:txBody>
                  <a:tcPr marL="108000" marR="10800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3809"/>
                  </a:ext>
                </a:extLst>
              </a:tr>
            </a:tbl>
          </a:graphicData>
        </a:graphic>
      </p:graphicFrame>
      <p:graphicFrame>
        <p:nvGraphicFramePr>
          <p:cNvPr id="8" name="Chart 7">
            <a:extLst>
              <a:ext uri="{FF2B5EF4-FFF2-40B4-BE49-F238E27FC236}">
                <a16:creationId xmlns:a16="http://schemas.microsoft.com/office/drawing/2014/main" id="{8D57E8D2-2364-EA0F-07D0-54461CC96AC0}"/>
              </a:ext>
            </a:extLst>
          </p:cNvPr>
          <p:cNvGraphicFramePr/>
          <p:nvPr>
            <p:extLst>
              <p:ext uri="{D42A27DB-BD31-4B8C-83A1-F6EECF244321}">
                <p14:modId xmlns:p14="http://schemas.microsoft.com/office/powerpoint/2010/main" val="4037982773"/>
              </p:ext>
            </p:extLst>
          </p:nvPr>
        </p:nvGraphicFramePr>
        <p:xfrm>
          <a:off x="2788113" y="2192725"/>
          <a:ext cx="7391753" cy="34876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E2B5F157-3C6E-921D-9AA3-5B3E9AF57564}"/>
              </a:ext>
            </a:extLst>
          </p:cNvPr>
          <p:cNvGraphicFramePr>
            <a:graphicFrameLocks noGrp="1"/>
          </p:cNvGraphicFramePr>
          <p:nvPr>
            <p:extLst>
              <p:ext uri="{D42A27DB-BD31-4B8C-83A1-F6EECF244321}">
                <p14:modId xmlns:p14="http://schemas.microsoft.com/office/powerpoint/2010/main" val="4185111502"/>
              </p:ext>
            </p:extLst>
          </p:nvPr>
        </p:nvGraphicFramePr>
        <p:xfrm>
          <a:off x="1076040" y="2233468"/>
          <a:ext cx="1872188" cy="3346274"/>
        </p:xfrm>
        <a:graphic>
          <a:graphicData uri="http://schemas.openxmlformats.org/drawingml/2006/table">
            <a:tbl>
              <a:tblPr>
                <a:tableStyleId>{5C22544A-7EE6-4342-B048-85BDC9FD1C3A}</a:tableStyleId>
              </a:tblPr>
              <a:tblGrid>
                <a:gridCol w="1872188">
                  <a:extLst>
                    <a:ext uri="{9D8B030D-6E8A-4147-A177-3AD203B41FA5}">
                      <a16:colId xmlns:a16="http://schemas.microsoft.com/office/drawing/2014/main" val="2192328915"/>
                    </a:ext>
                  </a:extLst>
                </a:gridCol>
              </a:tblGrid>
              <a:tr h="134347">
                <a:tc>
                  <a:txBody>
                    <a:bodyPr/>
                    <a:lstStyle/>
                    <a:p>
                      <a:pPr algn="r" fontAlgn="t"/>
                      <a:r>
                        <a:rPr lang="en-IE" sz="1000" b="0" i="0" u="none" strike="noStrike">
                          <a:solidFill>
                            <a:schemeClr val="tx1"/>
                          </a:solidFill>
                          <a:effectLst/>
                          <a:latin typeface="+mn-lt"/>
                        </a:rPr>
                        <a:t>0 – </a:t>
                      </a:r>
                      <a:r>
                        <a:rPr lang="en-GB" sz="1000" b="0" i="0" u="none" strike="noStrike">
                          <a:solidFill>
                            <a:schemeClr val="tx1"/>
                          </a:solidFill>
                          <a:effectLst/>
                          <a:latin typeface="+mn-lt"/>
                        </a:rPr>
                        <a:t>Do not trust</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549404"/>
                  </a:ext>
                </a:extLst>
              </a:tr>
              <a:tr h="0">
                <a:tc>
                  <a:txBody>
                    <a:bodyPr/>
                    <a:lstStyle/>
                    <a:p>
                      <a:pPr algn="r" fontAlgn="t"/>
                      <a:r>
                        <a:rPr lang="en-US" sz="1000" b="0" i="0" u="none" strike="noStrike">
                          <a:solidFill>
                            <a:schemeClr val="tx1"/>
                          </a:solidFill>
                          <a:effectLst/>
                          <a:latin typeface="+mn-lt"/>
                        </a:rPr>
                        <a:t>1</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7328114"/>
                  </a:ext>
                </a:extLst>
              </a:tr>
              <a:tr h="0">
                <a:tc>
                  <a:txBody>
                    <a:bodyPr/>
                    <a:lstStyle/>
                    <a:p>
                      <a:pPr algn="r" fontAlgn="t"/>
                      <a:r>
                        <a:rPr lang="en-US" sz="1000" b="0" i="0" u="none" strike="noStrike">
                          <a:solidFill>
                            <a:schemeClr val="tx1"/>
                          </a:solidFill>
                          <a:effectLst/>
                          <a:latin typeface="+mn-lt"/>
                        </a:rPr>
                        <a:t>2</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5942770"/>
                  </a:ext>
                </a:extLst>
              </a:tr>
              <a:tr h="0">
                <a:tc>
                  <a:txBody>
                    <a:bodyPr/>
                    <a:lstStyle/>
                    <a:p>
                      <a:pPr algn="r" fontAlgn="t"/>
                      <a:r>
                        <a:rPr lang="en-US" sz="1000" b="0" i="0" u="none" strike="noStrike">
                          <a:solidFill>
                            <a:schemeClr val="tx1"/>
                          </a:solidFill>
                          <a:effectLst/>
                          <a:latin typeface="+mn-lt"/>
                        </a:rPr>
                        <a:t>3</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1013034"/>
                  </a:ext>
                </a:extLst>
              </a:tr>
              <a:tr h="0">
                <a:tc>
                  <a:txBody>
                    <a:bodyPr/>
                    <a:lstStyle/>
                    <a:p>
                      <a:pPr algn="r" fontAlgn="t"/>
                      <a:r>
                        <a:rPr lang="en-US" sz="1000" b="0" i="0" u="none" strike="noStrike">
                          <a:solidFill>
                            <a:schemeClr val="tx1"/>
                          </a:solidFill>
                          <a:effectLst/>
                          <a:latin typeface="+mn-lt"/>
                        </a:rPr>
                        <a:t>4</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2899300"/>
                  </a:ext>
                </a:extLst>
              </a:tr>
              <a:tr h="0">
                <a:tc>
                  <a:txBody>
                    <a:bodyPr/>
                    <a:lstStyle/>
                    <a:p>
                      <a:pPr algn="r" fontAlgn="t"/>
                      <a:r>
                        <a:rPr lang="en-US" sz="1000" b="0" i="0" u="none" strike="noStrike">
                          <a:solidFill>
                            <a:schemeClr val="tx1"/>
                          </a:solidFill>
                          <a:effectLst/>
                          <a:latin typeface="+mn-lt"/>
                        </a:rPr>
                        <a:t>5- no </a:t>
                      </a:r>
                      <a:r>
                        <a:rPr lang="en-GB" sz="1000" b="0" i="0" u="none" strike="noStrike">
                          <a:solidFill>
                            <a:schemeClr val="tx1"/>
                          </a:solidFill>
                          <a:effectLst/>
                          <a:latin typeface="+mn-lt"/>
                        </a:rPr>
                        <a:t>trust nor great trust</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7677412"/>
                  </a:ext>
                </a:extLst>
              </a:tr>
              <a:tr h="259475">
                <a:tc>
                  <a:txBody>
                    <a:bodyPr/>
                    <a:lstStyle/>
                    <a:p>
                      <a:pPr algn="r" fontAlgn="t"/>
                      <a:r>
                        <a:rPr lang="en-US" sz="1000" b="0" i="0" u="none" strike="noStrike">
                          <a:solidFill>
                            <a:schemeClr val="tx1"/>
                          </a:solidFill>
                          <a:effectLst/>
                          <a:latin typeface="+mn-lt"/>
                        </a:rPr>
                        <a:t>6</a:t>
                      </a:r>
                      <a:endParaRPr lang="en-IE" sz="1000" b="0" i="0" u="none" strike="noStrike">
                        <a:solidFill>
                          <a:schemeClr val="tx1"/>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0223064"/>
                  </a:ext>
                </a:extLst>
              </a:tr>
              <a:tr h="500514">
                <a:tc>
                  <a:txBody>
                    <a:bodyPr/>
                    <a:lstStyle/>
                    <a:p>
                      <a:pPr algn="r" fontAlgn="t"/>
                      <a:r>
                        <a:rPr lang="en-IE" sz="1000" b="0" i="0" u="none" strike="noStrike">
                          <a:solidFill>
                            <a:schemeClr val="tx1"/>
                          </a:solidFill>
                          <a:effectLst/>
                          <a:latin typeface="+mn-lt"/>
                        </a:rPr>
                        <a:t>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6216343"/>
                  </a:ext>
                </a:extLst>
              </a:tr>
              <a:tr h="683394">
                <a:tc>
                  <a:txBody>
                    <a:bodyPr/>
                    <a:lstStyle/>
                    <a:p>
                      <a:pPr algn="r" fontAlgn="t"/>
                      <a:r>
                        <a:rPr lang="en-IE" sz="1000" b="0" i="0" u="none" strike="noStrike">
                          <a:solidFill>
                            <a:schemeClr val="tx1"/>
                          </a:solidFill>
                          <a:effectLst/>
                          <a:latin typeface="+mn-lt"/>
                        </a:rPr>
                        <a:t>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1271857"/>
                  </a:ext>
                </a:extLst>
              </a:tr>
              <a:tr h="375385">
                <a:tc>
                  <a:txBody>
                    <a:bodyPr/>
                    <a:lstStyle/>
                    <a:p>
                      <a:pPr algn="r" fontAlgn="t"/>
                      <a:r>
                        <a:rPr lang="en-IE" sz="1000" b="0" i="0" u="none" strike="noStrike">
                          <a:solidFill>
                            <a:schemeClr val="tx1"/>
                          </a:solidFill>
                          <a:effectLst/>
                          <a:latin typeface="+mn-lt"/>
                        </a:rPr>
                        <a:t>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23094"/>
                  </a:ext>
                </a:extLst>
              </a:tr>
              <a:tr h="423511">
                <a:tc>
                  <a:txBody>
                    <a:bodyPr/>
                    <a:lstStyle/>
                    <a:p>
                      <a:pPr algn="r" fontAlgn="t"/>
                      <a:r>
                        <a:rPr lang="en-US" sz="1000" b="0" i="0" u="none" strike="noStrike">
                          <a:solidFill>
                            <a:schemeClr val="tx1"/>
                          </a:solidFill>
                          <a:effectLst/>
                          <a:latin typeface="+mn-lt"/>
                        </a:rPr>
                        <a:t>10- A great deal of trust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3280807"/>
                  </a:ext>
                </a:extLst>
              </a:tr>
              <a:tr h="189595">
                <a:tc>
                  <a:txBody>
                    <a:bodyPr/>
                    <a:lstStyle/>
                    <a:p>
                      <a:pPr algn="r" fontAlgn="t"/>
                      <a:r>
                        <a:rPr lang="en-US" sz="1000" b="0" i="0" u="none" strike="noStrike">
                          <a:solidFill>
                            <a:schemeClr val="tx1"/>
                          </a:solidFill>
                          <a:effectLst/>
                          <a:latin typeface="+mn-lt"/>
                        </a:rPr>
                        <a:t>Don’t Know</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7973619"/>
                  </a:ext>
                </a:extLst>
              </a:tr>
            </a:tbl>
          </a:graphicData>
        </a:graphic>
      </p:graphicFrame>
      <p:graphicFrame>
        <p:nvGraphicFramePr>
          <p:cNvPr id="12" name="Table 44">
            <a:extLst>
              <a:ext uri="{FF2B5EF4-FFF2-40B4-BE49-F238E27FC236}">
                <a16:creationId xmlns:a16="http://schemas.microsoft.com/office/drawing/2014/main" id="{DF918A6E-9DF0-082A-C299-A2E7F8E2329B}"/>
              </a:ext>
            </a:extLst>
          </p:cNvPr>
          <p:cNvGraphicFramePr>
            <a:graphicFrameLocks noGrp="1"/>
          </p:cNvGraphicFramePr>
          <p:nvPr>
            <p:extLst>
              <p:ext uri="{D42A27DB-BD31-4B8C-83A1-F6EECF244321}">
                <p14:modId xmlns:p14="http://schemas.microsoft.com/office/powerpoint/2010/main" val="412313292"/>
              </p:ext>
            </p:extLst>
          </p:nvPr>
        </p:nvGraphicFramePr>
        <p:xfrm>
          <a:off x="1386037" y="5744901"/>
          <a:ext cx="8681986" cy="242316"/>
        </p:xfrm>
        <a:graphic>
          <a:graphicData uri="http://schemas.openxmlformats.org/drawingml/2006/table">
            <a:tbl>
              <a:tblPr>
                <a:tableStyleId>{5C22544A-7EE6-4342-B048-85BDC9FD1C3A}</a:tableStyleId>
              </a:tblPr>
              <a:tblGrid>
                <a:gridCol w="1541776">
                  <a:extLst>
                    <a:ext uri="{9D8B030D-6E8A-4147-A177-3AD203B41FA5}">
                      <a16:colId xmlns:a16="http://schemas.microsoft.com/office/drawing/2014/main" val="1015758193"/>
                    </a:ext>
                  </a:extLst>
                </a:gridCol>
                <a:gridCol w="950545">
                  <a:extLst>
                    <a:ext uri="{9D8B030D-6E8A-4147-A177-3AD203B41FA5}">
                      <a16:colId xmlns:a16="http://schemas.microsoft.com/office/drawing/2014/main" val="1024616161"/>
                    </a:ext>
                  </a:extLst>
                </a:gridCol>
                <a:gridCol w="1285711">
                  <a:extLst>
                    <a:ext uri="{9D8B030D-6E8A-4147-A177-3AD203B41FA5}">
                      <a16:colId xmlns:a16="http://schemas.microsoft.com/office/drawing/2014/main" val="3105327543"/>
                    </a:ext>
                  </a:extLst>
                </a:gridCol>
                <a:gridCol w="1333397">
                  <a:extLst>
                    <a:ext uri="{9D8B030D-6E8A-4147-A177-3AD203B41FA5}">
                      <a16:colId xmlns:a16="http://schemas.microsoft.com/office/drawing/2014/main" val="2198513577"/>
                    </a:ext>
                  </a:extLst>
                </a:gridCol>
                <a:gridCol w="1181206">
                  <a:extLst>
                    <a:ext uri="{9D8B030D-6E8A-4147-A177-3AD203B41FA5}">
                      <a16:colId xmlns:a16="http://schemas.microsoft.com/office/drawing/2014/main" val="2294376527"/>
                    </a:ext>
                  </a:extLst>
                </a:gridCol>
                <a:gridCol w="1155663">
                  <a:extLst>
                    <a:ext uri="{9D8B030D-6E8A-4147-A177-3AD203B41FA5}">
                      <a16:colId xmlns:a16="http://schemas.microsoft.com/office/drawing/2014/main" val="3892369339"/>
                    </a:ext>
                  </a:extLst>
                </a:gridCol>
                <a:gridCol w="1233688">
                  <a:extLst>
                    <a:ext uri="{9D8B030D-6E8A-4147-A177-3AD203B41FA5}">
                      <a16:colId xmlns:a16="http://schemas.microsoft.com/office/drawing/2014/main" val="2136529623"/>
                    </a:ext>
                  </a:extLst>
                </a:gridCol>
              </a:tblGrid>
              <a:tr h="171627">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1100" b="1"/>
                        <a:t>Mean</a:t>
                      </a:r>
                      <a:endParaRPr lang="en-IE" sz="1100" b="1"/>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t">
                        <a:buNone/>
                      </a:pPr>
                      <a:r>
                        <a:rPr lang="en-IE" sz="1100" b="1" kern="1200">
                          <a:solidFill>
                            <a:schemeClr val="dk1"/>
                          </a:solidFill>
                          <a:latin typeface="+mn-lt"/>
                          <a:ea typeface="+mn-ea"/>
                          <a:cs typeface="+mn-cs"/>
                        </a:rPr>
                        <a:t>6.81</a:t>
                      </a:r>
                    </a:p>
                  </a:txBody>
                  <a:tcPr marL="7620" marR="7620" marT="762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6.09</a:t>
                      </a:r>
                    </a:p>
                  </a:txBody>
                  <a:tcPr marL="7620" marR="7620" marT="762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5.84</a:t>
                      </a:r>
                    </a:p>
                  </a:txBody>
                  <a:tcPr marL="7620" marR="7620" marT="762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5.73</a:t>
                      </a:r>
                    </a:p>
                  </a:txBody>
                  <a:tcPr marL="7620" marR="7620" marT="762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5.53</a:t>
                      </a:r>
                    </a:p>
                  </a:txBody>
                  <a:tcPr marL="7620" marR="7620" marT="762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tc>
                  <a:txBody>
                    <a:bodyPr/>
                    <a:lstStyle/>
                    <a:p>
                      <a:pPr algn="ctr" fontAlgn="t">
                        <a:buNone/>
                      </a:pPr>
                      <a:r>
                        <a:rPr lang="en-IE" sz="1100" b="1" kern="1200">
                          <a:solidFill>
                            <a:schemeClr val="dk1"/>
                          </a:solidFill>
                          <a:latin typeface="+mn-lt"/>
                          <a:ea typeface="+mn-ea"/>
                          <a:cs typeface="+mn-cs"/>
                        </a:rPr>
                        <a:t>5.22</a:t>
                      </a:r>
                    </a:p>
                  </a:txBody>
                  <a:tcPr marL="7620" marR="7620" marT="762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7E7E8"/>
                    </a:solidFill>
                  </a:tcPr>
                </a:tc>
                <a:extLst>
                  <a:ext uri="{0D108BD9-81ED-4DB2-BD59-A6C34878D82A}">
                    <a16:rowId xmlns:a16="http://schemas.microsoft.com/office/drawing/2014/main" val="3495345944"/>
                  </a:ext>
                </a:extLst>
              </a:tr>
            </a:tbl>
          </a:graphicData>
        </a:graphic>
      </p:graphicFrame>
    </p:spTree>
    <p:extLst>
      <p:ext uri="{BB962C8B-B14F-4D97-AF65-F5344CB8AC3E}">
        <p14:creationId xmlns:p14="http://schemas.microsoft.com/office/powerpoint/2010/main" val="1023260728"/>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DD97526B-393C-402A-02AC-D6FF52943F5F}"/>
              </a:ext>
            </a:extLst>
          </p:cNvPr>
          <p:cNvSpPr>
            <a:spLocks noGrp="1"/>
          </p:cNvSpPr>
          <p:nvPr>
            <p:ph type="title"/>
          </p:nvPr>
        </p:nvSpPr>
        <p:spPr>
          <a:xfrm>
            <a:off x="432000" y="1350000"/>
            <a:ext cx="5664000" cy="1610016"/>
          </a:xfrm>
        </p:spPr>
        <p:txBody>
          <a:bodyPr/>
          <a:lstStyle/>
          <a:p>
            <a:r>
              <a:rPr lang="en-GB"/>
              <a:t>Key takeouts</a:t>
            </a:r>
          </a:p>
        </p:txBody>
      </p:sp>
      <p:sp>
        <p:nvSpPr>
          <p:cNvPr id="14" name="Freeform: Shape 13">
            <a:extLst>
              <a:ext uri="{FF2B5EF4-FFF2-40B4-BE49-F238E27FC236}">
                <a16:creationId xmlns:a16="http://schemas.microsoft.com/office/drawing/2014/main" id="{DE9A9BA0-2D58-2F62-2B8E-E3F0B6A5705E}"/>
              </a:ext>
              <a:ext uri="{C183D7F6-B498-43B3-948B-1728B52AA6E4}">
                <adec:decorative xmlns:adec="http://schemas.microsoft.com/office/drawing/2017/decorative" val="1"/>
              </a:ext>
            </a:extLst>
          </p:cNvPr>
          <p:cNvSpPr/>
          <p:nvPr/>
        </p:nvSpPr>
        <p:spPr>
          <a:xfrm rot="8100000">
            <a:off x="8422385" y="5570679"/>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Barlow"/>
              <a:ea typeface="+mn-ea"/>
              <a:cs typeface="+mn-cs"/>
            </a:endParaRPr>
          </a:p>
        </p:txBody>
      </p:sp>
    </p:spTree>
    <p:extLst>
      <p:ext uri="{BB962C8B-B14F-4D97-AF65-F5344CB8AC3E}">
        <p14:creationId xmlns:p14="http://schemas.microsoft.com/office/powerpoint/2010/main" val="49533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29CF-B067-1303-FDF5-4F7D4C5A4500}"/>
            </a:ext>
          </a:extLst>
        </p:cNvPr>
        <p:cNvGrpSpPr/>
        <p:nvPr/>
      </p:nvGrpSpPr>
      <p:grpSpPr>
        <a:xfrm>
          <a:off x="0" y="0"/>
          <a:ext cx="0" cy="0"/>
          <a:chOff x="0" y="0"/>
          <a:chExt cx="0" cy="0"/>
        </a:xfrm>
      </p:grpSpPr>
      <p:sp>
        <p:nvSpPr>
          <p:cNvPr id="20" name="Rectangle: Single Corner Snipped 19">
            <a:extLst>
              <a:ext uri="{FF2B5EF4-FFF2-40B4-BE49-F238E27FC236}">
                <a16:creationId xmlns:a16="http://schemas.microsoft.com/office/drawing/2014/main" id="{22711648-4691-9E8E-B446-C9AF7B2BD538}"/>
              </a:ext>
              <a:ext uri="{C183D7F6-B498-43B3-948B-1728B52AA6E4}">
                <adec:decorative xmlns:adec="http://schemas.microsoft.com/office/drawing/2017/decorative" val="1"/>
              </a:ext>
            </a:extLst>
          </p:cNvPr>
          <p:cNvSpPr/>
          <p:nvPr/>
        </p:nvSpPr>
        <p:spPr>
          <a:xfrm flipV="1">
            <a:off x="350830" y="1163993"/>
            <a:ext cx="3748263" cy="2388230"/>
          </a:xfrm>
          <a:prstGeom prst="snip1Rect">
            <a:avLst>
              <a:gd name="adj" fmla="val 33263"/>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11" name="Rectangle: Single Corner Snipped 10">
            <a:extLst>
              <a:ext uri="{FF2B5EF4-FFF2-40B4-BE49-F238E27FC236}">
                <a16:creationId xmlns:a16="http://schemas.microsoft.com/office/drawing/2014/main" id="{AD2CE712-4FFF-9266-B5E4-A34D7411A939}"/>
              </a:ext>
              <a:ext uri="{C183D7F6-B498-43B3-948B-1728B52AA6E4}">
                <adec:decorative xmlns:adec="http://schemas.microsoft.com/office/drawing/2017/decorative" val="1"/>
              </a:ext>
            </a:extLst>
          </p:cNvPr>
          <p:cNvSpPr/>
          <p:nvPr/>
        </p:nvSpPr>
        <p:spPr>
          <a:xfrm flipV="1">
            <a:off x="4221868" y="1163993"/>
            <a:ext cx="3748263" cy="2388231"/>
          </a:xfrm>
          <a:prstGeom prst="snip1Rect">
            <a:avLst>
              <a:gd name="adj" fmla="val 33263"/>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12" name="Rectangle: Single Corner Snipped 11">
            <a:extLst>
              <a:ext uri="{FF2B5EF4-FFF2-40B4-BE49-F238E27FC236}">
                <a16:creationId xmlns:a16="http://schemas.microsoft.com/office/drawing/2014/main" id="{53F36C5F-8976-CE01-C1F9-9596EFC1FCA4}"/>
              </a:ext>
              <a:ext uri="{C183D7F6-B498-43B3-948B-1728B52AA6E4}">
                <adec:decorative xmlns:adec="http://schemas.microsoft.com/office/drawing/2017/decorative" val="1"/>
              </a:ext>
            </a:extLst>
          </p:cNvPr>
          <p:cNvSpPr/>
          <p:nvPr/>
        </p:nvSpPr>
        <p:spPr>
          <a:xfrm flipV="1">
            <a:off x="8092907" y="1169663"/>
            <a:ext cx="3748263" cy="2416033"/>
          </a:xfrm>
          <a:prstGeom prst="snip1Rect">
            <a:avLst>
              <a:gd name="adj" fmla="val 33263"/>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2" name="Title 1">
            <a:extLst>
              <a:ext uri="{FF2B5EF4-FFF2-40B4-BE49-F238E27FC236}">
                <a16:creationId xmlns:a16="http://schemas.microsoft.com/office/drawing/2014/main" id="{481A2316-E7D9-FBCB-D023-A1AE8710D880}"/>
              </a:ext>
            </a:extLst>
          </p:cNvPr>
          <p:cNvSpPr>
            <a:spLocks noGrp="1"/>
          </p:cNvSpPr>
          <p:nvPr>
            <p:ph type="title"/>
          </p:nvPr>
        </p:nvSpPr>
        <p:spPr>
          <a:xfrm>
            <a:off x="472006" y="333737"/>
            <a:ext cx="11299088" cy="715669"/>
          </a:xfrm>
        </p:spPr>
        <p:txBody>
          <a:bodyPr/>
          <a:lstStyle/>
          <a:p>
            <a:r>
              <a:rPr lang="en-IE" noProof="0"/>
              <a:t>Key Talking Points</a:t>
            </a:r>
          </a:p>
        </p:txBody>
      </p:sp>
      <p:sp>
        <p:nvSpPr>
          <p:cNvPr id="13" name="TextBox 12">
            <a:extLst>
              <a:ext uri="{FF2B5EF4-FFF2-40B4-BE49-F238E27FC236}">
                <a16:creationId xmlns:a16="http://schemas.microsoft.com/office/drawing/2014/main" id="{C6441F1B-23B3-E781-07A4-F5AE17A21248}"/>
              </a:ext>
            </a:extLst>
          </p:cNvPr>
          <p:cNvSpPr txBox="1"/>
          <p:nvPr/>
        </p:nvSpPr>
        <p:spPr>
          <a:xfrm>
            <a:off x="350830" y="947155"/>
            <a:ext cx="272510" cy="984885"/>
          </a:xfrm>
          <a:prstGeom prst="rect">
            <a:avLst/>
          </a:prstGeom>
          <a:noFill/>
        </p:spPr>
        <p:txBody>
          <a:bodyPr wrap="none" lIns="0" tIns="0" rIns="0" bIns="0" rtlCol="0">
            <a:spAutoFit/>
          </a:bodyPr>
          <a:lstStyle/>
          <a:p>
            <a:pPr marL="0" marR="0" lvl="0" indent="0" algn="ctr" defTabSz="914400" rtl="0" eaLnBrk="1" fontAlgn="auto" latinLnBrk="0" hangingPunct="1">
              <a:lnSpc>
                <a:spcPct val="120000"/>
              </a:lnSpc>
              <a:spcBef>
                <a:spcPts val="400"/>
              </a:spcBef>
              <a:spcAft>
                <a:spcPts val="400"/>
              </a:spcAft>
              <a:buClrTx/>
              <a:buSzTx/>
              <a:buFontTx/>
              <a:buNone/>
              <a:tabLst/>
              <a:defRPr/>
            </a:pPr>
            <a:r>
              <a:rPr kumimoji="0" lang="en-IE" sz="6000" b="1" i="0" u="none" strike="noStrike" kern="1200" cap="none" spc="0" normalizeH="0" baseline="0" noProof="0">
                <a:ln>
                  <a:noFill/>
                </a:ln>
                <a:solidFill>
                  <a:srgbClr val="000000"/>
                </a:solidFill>
                <a:effectLst/>
                <a:uLnTx/>
                <a:uFillTx/>
                <a:latin typeface="Barlow"/>
                <a:ea typeface="+mn-ea"/>
                <a:cs typeface="+mn-cs"/>
              </a:rPr>
              <a:t>1</a:t>
            </a:r>
          </a:p>
        </p:txBody>
      </p:sp>
      <p:sp>
        <p:nvSpPr>
          <p:cNvPr id="29" name="TextBox 28">
            <a:extLst>
              <a:ext uri="{FF2B5EF4-FFF2-40B4-BE49-F238E27FC236}">
                <a16:creationId xmlns:a16="http://schemas.microsoft.com/office/drawing/2014/main" id="{4F5BB2BF-D433-21ED-8D77-B34CB629B88A}"/>
              </a:ext>
            </a:extLst>
          </p:cNvPr>
          <p:cNvSpPr txBox="1"/>
          <p:nvPr/>
        </p:nvSpPr>
        <p:spPr>
          <a:xfrm>
            <a:off x="4220269" y="947154"/>
            <a:ext cx="431208" cy="984885"/>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400"/>
              </a:spcBef>
              <a:spcAft>
                <a:spcPts val="400"/>
              </a:spcAft>
              <a:buClrTx/>
              <a:buSzTx/>
              <a:buFontTx/>
              <a:buNone/>
              <a:tabLst/>
              <a:defRPr/>
            </a:pPr>
            <a:r>
              <a:rPr kumimoji="0" lang="en-IE" sz="6000" b="1" i="0" u="none" strike="noStrike" kern="1200" cap="none" spc="0" normalizeH="0" baseline="0" noProof="0">
                <a:ln>
                  <a:noFill/>
                </a:ln>
                <a:solidFill>
                  <a:srgbClr val="000000"/>
                </a:solidFill>
                <a:effectLst/>
                <a:uLnTx/>
                <a:uFillTx/>
                <a:latin typeface="Barlow"/>
                <a:ea typeface="+mn-ea"/>
                <a:cs typeface="+mn-cs"/>
              </a:rPr>
              <a:t>2</a:t>
            </a:r>
          </a:p>
        </p:txBody>
      </p:sp>
      <p:sp>
        <p:nvSpPr>
          <p:cNvPr id="30" name="TextBox 29">
            <a:extLst>
              <a:ext uri="{FF2B5EF4-FFF2-40B4-BE49-F238E27FC236}">
                <a16:creationId xmlns:a16="http://schemas.microsoft.com/office/drawing/2014/main" id="{367D8EBC-90BE-DFFF-4BF7-5222A25F11C2}"/>
              </a:ext>
            </a:extLst>
          </p:cNvPr>
          <p:cNvSpPr txBox="1"/>
          <p:nvPr/>
        </p:nvSpPr>
        <p:spPr>
          <a:xfrm>
            <a:off x="8091307" y="947153"/>
            <a:ext cx="415178" cy="984885"/>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400"/>
              </a:spcBef>
              <a:spcAft>
                <a:spcPts val="400"/>
              </a:spcAft>
              <a:buClrTx/>
              <a:buSzTx/>
              <a:buFontTx/>
              <a:buNone/>
              <a:tabLst/>
              <a:defRPr/>
            </a:pPr>
            <a:r>
              <a:rPr kumimoji="0" lang="en-IE" sz="6000" b="1" i="0" u="none" strike="noStrike" kern="1200" cap="none" spc="0" normalizeH="0" baseline="0" noProof="0">
                <a:ln>
                  <a:noFill/>
                </a:ln>
                <a:solidFill>
                  <a:srgbClr val="000000"/>
                </a:solidFill>
                <a:effectLst/>
                <a:uLnTx/>
                <a:uFillTx/>
                <a:latin typeface="Barlow"/>
                <a:ea typeface="+mn-ea"/>
                <a:cs typeface="+mn-cs"/>
              </a:rPr>
              <a:t>3</a:t>
            </a:r>
          </a:p>
        </p:txBody>
      </p:sp>
      <p:sp>
        <p:nvSpPr>
          <p:cNvPr id="4" name="Diagonal Stripe 3">
            <a:extLst>
              <a:ext uri="{FF2B5EF4-FFF2-40B4-BE49-F238E27FC236}">
                <a16:creationId xmlns:a16="http://schemas.microsoft.com/office/drawing/2014/main" id="{03D8A8C9-10B1-6B51-3BF0-E0CCD7E9D2EC}"/>
              </a:ext>
              <a:ext uri="{C183D7F6-B498-43B3-948B-1728B52AA6E4}">
                <adec:decorative xmlns:adec="http://schemas.microsoft.com/office/drawing/2017/decorative" val="1"/>
              </a:ext>
            </a:extLst>
          </p:cNvPr>
          <p:cNvSpPr/>
          <p:nvPr/>
        </p:nvSpPr>
        <p:spPr>
          <a:xfrm rot="10800000">
            <a:off x="7141746" y="2731857"/>
            <a:ext cx="828383" cy="811730"/>
          </a:xfrm>
          <a:prstGeom prst="diagStripe">
            <a:avLst>
              <a:gd name="adj" fmla="val 4906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5" name="Diagonal Stripe 4">
            <a:extLst>
              <a:ext uri="{FF2B5EF4-FFF2-40B4-BE49-F238E27FC236}">
                <a16:creationId xmlns:a16="http://schemas.microsoft.com/office/drawing/2014/main" id="{E8CFD27D-B4DA-7B5C-92D6-552016ADFC79}"/>
              </a:ext>
              <a:ext uri="{C183D7F6-B498-43B3-948B-1728B52AA6E4}">
                <adec:decorative xmlns:adec="http://schemas.microsoft.com/office/drawing/2017/decorative" val="1"/>
              </a:ext>
            </a:extLst>
          </p:cNvPr>
          <p:cNvSpPr/>
          <p:nvPr/>
        </p:nvSpPr>
        <p:spPr>
          <a:xfrm rot="10800000">
            <a:off x="11012026" y="2731856"/>
            <a:ext cx="829144" cy="853839"/>
          </a:xfrm>
          <a:prstGeom prst="diagStripe">
            <a:avLst>
              <a:gd name="adj" fmla="val 4906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18" name="TextBox 17">
            <a:extLst>
              <a:ext uri="{FF2B5EF4-FFF2-40B4-BE49-F238E27FC236}">
                <a16:creationId xmlns:a16="http://schemas.microsoft.com/office/drawing/2014/main" id="{2E226817-82A0-2B0E-4DB2-CCB6ED9B2903}"/>
              </a:ext>
            </a:extLst>
          </p:cNvPr>
          <p:cNvSpPr txBox="1"/>
          <p:nvPr/>
        </p:nvSpPr>
        <p:spPr>
          <a:xfrm>
            <a:off x="749038" y="1213265"/>
            <a:ext cx="2873041" cy="1991571"/>
          </a:xfrm>
          <a:prstGeom prst="rect">
            <a:avLst/>
          </a:prstGeom>
          <a:noFill/>
        </p:spPr>
        <p:txBody>
          <a:bodyPr wrap="square" lIns="0" tIns="0" rIns="0" bIns="0" rtlCol="0">
            <a:spAutoFit/>
          </a:bodyPr>
          <a:lstStyle/>
          <a:p>
            <a:pPr algn="l">
              <a:lnSpc>
                <a:spcPct val="115000"/>
              </a:lnSpc>
              <a:spcBef>
                <a:spcPts val="400"/>
              </a:spcBef>
              <a:spcAft>
                <a:spcPts val="400"/>
              </a:spcAft>
            </a:pPr>
            <a:r>
              <a:rPr lang="en-GB" sz="1200" b="1"/>
              <a:t>Insularity continues to grow in the face of increasing financial pressure &amp; the impact of war </a:t>
            </a:r>
          </a:p>
          <a:p>
            <a:pPr algn="l">
              <a:lnSpc>
                <a:spcPct val="115000"/>
              </a:lnSpc>
              <a:spcBef>
                <a:spcPts val="400"/>
              </a:spcBef>
              <a:spcAft>
                <a:spcPts val="400"/>
              </a:spcAft>
            </a:pPr>
            <a:r>
              <a:rPr lang="en-GB" sz="1200"/>
              <a:t>The enduring cost-of-living and housing crises, as well as conflict are dominating worries. This is being met by continued declines in positivity toward diversity and overseas aid, as well as continued growth of the Disengaged segment.  </a:t>
            </a:r>
            <a:endParaRPr lang="en-IE" sz="1200" noProof="0">
              <a:solidFill>
                <a:schemeClr val="tx1"/>
              </a:solidFill>
            </a:endParaRPr>
          </a:p>
        </p:txBody>
      </p:sp>
      <p:sp>
        <p:nvSpPr>
          <p:cNvPr id="19" name="TextBox 18">
            <a:extLst>
              <a:ext uri="{FF2B5EF4-FFF2-40B4-BE49-F238E27FC236}">
                <a16:creationId xmlns:a16="http://schemas.microsoft.com/office/drawing/2014/main" id="{592EF901-3CAA-3E18-F088-144ABFE54D14}"/>
              </a:ext>
            </a:extLst>
          </p:cNvPr>
          <p:cNvSpPr txBox="1"/>
          <p:nvPr/>
        </p:nvSpPr>
        <p:spPr>
          <a:xfrm>
            <a:off x="4772653" y="1213265"/>
            <a:ext cx="2715065" cy="2133918"/>
          </a:xfrm>
          <a:prstGeom prst="rect">
            <a:avLst/>
          </a:prstGeom>
          <a:noFill/>
        </p:spPr>
        <p:txBody>
          <a:bodyPr wrap="square" lIns="0" tIns="0" rIns="0" bIns="0" rtlCol="0">
            <a:spAutoFit/>
          </a:bodyPr>
          <a:lstStyle/>
          <a:p>
            <a:pPr>
              <a:spcBef>
                <a:spcPts val="400"/>
              </a:spcBef>
              <a:spcAft>
                <a:spcPts val="400"/>
              </a:spcAft>
            </a:pPr>
            <a:r>
              <a:rPr lang="en-GB" sz="1200" b="1"/>
              <a:t>Ireland remains a generous nation, but there have been declines in assigned importance of ODA and appetite to help </a:t>
            </a:r>
          </a:p>
          <a:p>
            <a:pPr>
              <a:spcBef>
                <a:spcPts val="400"/>
              </a:spcBef>
              <a:spcAft>
                <a:spcPts val="400"/>
              </a:spcAft>
            </a:pPr>
            <a:r>
              <a:rPr lang="en-GB" sz="1200" noProof="0"/>
              <a:t>7 in 10 continue to </a:t>
            </a:r>
            <a:r>
              <a:rPr lang="en-GB" sz="1200"/>
              <a:t>place importance on overseas aid. However, since 2021, there has been a gradual decline in this space, highlighting the impact of the rising financial pressures being felt by the Irish public, fostering a continually growing movement toward insularity</a:t>
            </a:r>
            <a:r>
              <a:rPr lang="en-GB" sz="1200" noProof="0"/>
              <a:t>. </a:t>
            </a:r>
          </a:p>
        </p:txBody>
      </p:sp>
      <p:sp>
        <p:nvSpPr>
          <p:cNvPr id="24" name="TextBox 23">
            <a:extLst>
              <a:ext uri="{FF2B5EF4-FFF2-40B4-BE49-F238E27FC236}">
                <a16:creationId xmlns:a16="http://schemas.microsoft.com/office/drawing/2014/main" id="{69EC9358-C606-BD05-01DF-59D1DE7F160E}"/>
              </a:ext>
            </a:extLst>
          </p:cNvPr>
          <p:cNvSpPr txBox="1"/>
          <p:nvPr/>
        </p:nvSpPr>
        <p:spPr>
          <a:xfrm>
            <a:off x="8618682" y="1213265"/>
            <a:ext cx="2939932" cy="2318583"/>
          </a:xfrm>
          <a:prstGeom prst="rect">
            <a:avLst/>
          </a:prstGeom>
          <a:noFill/>
        </p:spPr>
        <p:txBody>
          <a:bodyPr wrap="square" lIns="0" tIns="0" rIns="0" bIns="0" rtlCol="0">
            <a:spAutoFit/>
          </a:bodyPr>
          <a:lstStyle/>
          <a:p>
            <a:pPr>
              <a:spcBef>
                <a:spcPts val="400"/>
              </a:spcBef>
              <a:spcAft>
                <a:spcPts val="400"/>
              </a:spcAft>
            </a:pPr>
            <a:r>
              <a:rPr lang="en-GB" sz="1200" b="1"/>
              <a:t>We continue to hold firm in our values &amp; understanding of poverty in developing countries</a:t>
            </a:r>
            <a:endParaRPr lang="en-GB" sz="1200" b="1" noProof="0"/>
          </a:p>
          <a:p>
            <a:pPr>
              <a:spcBef>
                <a:spcPts val="400"/>
              </a:spcBef>
              <a:spcAft>
                <a:spcPts val="400"/>
              </a:spcAft>
            </a:pPr>
            <a:r>
              <a:rPr lang="en-GB" sz="1200" noProof="0"/>
              <a:t>Although we are seeing increased insularity, the Irish public continues to show minimal blame toward those living in developing countries. Causes vary, but corruption &amp; war are the</a:t>
            </a:r>
            <a:r>
              <a:rPr lang="en-GB" sz="1200"/>
              <a:t> </a:t>
            </a:r>
            <a:r>
              <a:rPr lang="en-GB" sz="1200" noProof="0"/>
              <a:t>leading factors. In addition, m</a:t>
            </a:r>
            <a:r>
              <a:rPr lang="en-GB" sz="1200" noProof="0">
                <a:solidFill>
                  <a:schemeClr val="tx1"/>
                </a:solidFill>
              </a:rPr>
              <a:t>otivations for supporting overseas aid are rooted in positive, proactive values like 'human rights', 'shared humanity', and 'humanitarianism’. </a:t>
            </a:r>
            <a:endParaRPr lang="en-IE" sz="1200" noProof="0"/>
          </a:p>
        </p:txBody>
      </p:sp>
      <p:sp>
        <p:nvSpPr>
          <p:cNvPr id="31" name="Diagonal Stripe 30">
            <a:extLst>
              <a:ext uri="{FF2B5EF4-FFF2-40B4-BE49-F238E27FC236}">
                <a16:creationId xmlns:a16="http://schemas.microsoft.com/office/drawing/2014/main" id="{8AFE16C9-DBA4-7490-6A05-5AEF09FF29A2}"/>
              </a:ext>
              <a:ext uri="{C183D7F6-B498-43B3-948B-1728B52AA6E4}">
                <adec:decorative xmlns:adec="http://schemas.microsoft.com/office/drawing/2017/decorative" val="1"/>
              </a:ext>
            </a:extLst>
          </p:cNvPr>
          <p:cNvSpPr/>
          <p:nvPr/>
        </p:nvSpPr>
        <p:spPr>
          <a:xfrm rot="10800000">
            <a:off x="3309397" y="2731857"/>
            <a:ext cx="781250" cy="811730"/>
          </a:xfrm>
          <a:prstGeom prst="diagStripe">
            <a:avLst>
              <a:gd name="adj" fmla="val 4906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3" name="Rectangle: Single Corner Snipped 2">
            <a:extLst>
              <a:ext uri="{FF2B5EF4-FFF2-40B4-BE49-F238E27FC236}">
                <a16:creationId xmlns:a16="http://schemas.microsoft.com/office/drawing/2014/main" id="{1232D8E8-7479-5B07-DA0B-93EF1CBF0359}"/>
              </a:ext>
              <a:ext uri="{C183D7F6-B498-43B3-948B-1728B52AA6E4}">
                <adec:decorative xmlns:adec="http://schemas.microsoft.com/office/drawing/2017/decorative" val="1"/>
              </a:ext>
            </a:extLst>
          </p:cNvPr>
          <p:cNvSpPr/>
          <p:nvPr/>
        </p:nvSpPr>
        <p:spPr>
          <a:xfrm flipV="1">
            <a:off x="350830" y="3802749"/>
            <a:ext cx="3748263" cy="2465074"/>
          </a:xfrm>
          <a:prstGeom prst="snip1Rect">
            <a:avLst>
              <a:gd name="adj" fmla="val 33263"/>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6" name="Diagonal Stripe 5">
            <a:extLst>
              <a:ext uri="{FF2B5EF4-FFF2-40B4-BE49-F238E27FC236}">
                <a16:creationId xmlns:a16="http://schemas.microsoft.com/office/drawing/2014/main" id="{0A666DB9-8AB3-D39D-A2B3-7699693F561A}"/>
              </a:ext>
              <a:ext uri="{C183D7F6-B498-43B3-948B-1728B52AA6E4}">
                <adec:decorative xmlns:adec="http://schemas.microsoft.com/office/drawing/2017/decorative" val="1"/>
              </a:ext>
            </a:extLst>
          </p:cNvPr>
          <p:cNvSpPr/>
          <p:nvPr/>
        </p:nvSpPr>
        <p:spPr>
          <a:xfrm rot="10800000">
            <a:off x="3309396" y="5379249"/>
            <a:ext cx="781250" cy="888574"/>
          </a:xfrm>
          <a:prstGeom prst="diagStripe">
            <a:avLst>
              <a:gd name="adj" fmla="val 4906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7" name="Rectangle: Single Corner Snipped 6">
            <a:extLst>
              <a:ext uri="{FF2B5EF4-FFF2-40B4-BE49-F238E27FC236}">
                <a16:creationId xmlns:a16="http://schemas.microsoft.com/office/drawing/2014/main" id="{905F6EE7-FB3A-E341-FDE6-0B817D5E36F4}"/>
              </a:ext>
              <a:ext uri="{C183D7F6-B498-43B3-948B-1728B52AA6E4}">
                <adec:decorative xmlns:adec="http://schemas.microsoft.com/office/drawing/2017/decorative" val="1"/>
              </a:ext>
            </a:extLst>
          </p:cNvPr>
          <p:cNvSpPr/>
          <p:nvPr/>
        </p:nvSpPr>
        <p:spPr>
          <a:xfrm flipV="1">
            <a:off x="4221866" y="3802748"/>
            <a:ext cx="3748263" cy="2465075"/>
          </a:xfrm>
          <a:prstGeom prst="snip1Rect">
            <a:avLst>
              <a:gd name="adj" fmla="val 33263"/>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8" name="Rectangle: Single Corner Snipped 7">
            <a:extLst>
              <a:ext uri="{FF2B5EF4-FFF2-40B4-BE49-F238E27FC236}">
                <a16:creationId xmlns:a16="http://schemas.microsoft.com/office/drawing/2014/main" id="{407F39D5-5A7A-D4D6-62EA-C4BB95DDF5F5}"/>
              </a:ext>
              <a:ext uri="{C183D7F6-B498-43B3-948B-1728B52AA6E4}">
                <adec:decorative xmlns:adec="http://schemas.microsoft.com/office/drawing/2017/decorative" val="1"/>
              </a:ext>
            </a:extLst>
          </p:cNvPr>
          <p:cNvSpPr/>
          <p:nvPr/>
        </p:nvSpPr>
        <p:spPr>
          <a:xfrm flipV="1">
            <a:off x="8092906" y="3802749"/>
            <a:ext cx="3748263" cy="2465074"/>
          </a:xfrm>
          <a:prstGeom prst="snip1Rect">
            <a:avLst>
              <a:gd name="adj" fmla="val 33263"/>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9" name="Diagonal Stripe 8">
            <a:extLst>
              <a:ext uri="{FF2B5EF4-FFF2-40B4-BE49-F238E27FC236}">
                <a16:creationId xmlns:a16="http://schemas.microsoft.com/office/drawing/2014/main" id="{F5A70832-FE4C-E726-A0DF-19AAEB8F6B7C}"/>
              </a:ext>
              <a:ext uri="{C183D7F6-B498-43B3-948B-1728B52AA6E4}">
                <adec:decorative xmlns:adec="http://schemas.microsoft.com/office/drawing/2017/decorative" val="1"/>
              </a:ext>
            </a:extLst>
          </p:cNvPr>
          <p:cNvSpPr/>
          <p:nvPr/>
        </p:nvSpPr>
        <p:spPr>
          <a:xfrm rot="10800000">
            <a:off x="7141746" y="5379249"/>
            <a:ext cx="828383" cy="888574"/>
          </a:xfrm>
          <a:prstGeom prst="diagStripe">
            <a:avLst>
              <a:gd name="adj" fmla="val 49060"/>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10" name="Diagonal Stripe 9">
            <a:extLst>
              <a:ext uri="{FF2B5EF4-FFF2-40B4-BE49-F238E27FC236}">
                <a16:creationId xmlns:a16="http://schemas.microsoft.com/office/drawing/2014/main" id="{30193B5F-F62A-DE46-E0E2-31420C69CB81}"/>
              </a:ext>
              <a:ext uri="{C183D7F6-B498-43B3-948B-1728B52AA6E4}">
                <adec:decorative xmlns:adec="http://schemas.microsoft.com/office/drawing/2017/decorative" val="1"/>
              </a:ext>
            </a:extLst>
          </p:cNvPr>
          <p:cNvSpPr/>
          <p:nvPr/>
        </p:nvSpPr>
        <p:spPr>
          <a:xfrm rot="10800000">
            <a:off x="11039057" y="5379249"/>
            <a:ext cx="781250" cy="888574"/>
          </a:xfrm>
          <a:prstGeom prst="diagStripe">
            <a:avLst>
              <a:gd name="adj" fmla="val 4906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Barlow"/>
              <a:ea typeface="+mn-ea"/>
              <a:cs typeface="+mn-cs"/>
            </a:endParaRPr>
          </a:p>
        </p:txBody>
      </p:sp>
      <p:sp>
        <p:nvSpPr>
          <p:cNvPr id="14" name="TextBox 13">
            <a:extLst>
              <a:ext uri="{FF2B5EF4-FFF2-40B4-BE49-F238E27FC236}">
                <a16:creationId xmlns:a16="http://schemas.microsoft.com/office/drawing/2014/main" id="{FB753966-6877-2C28-D830-D12521071991}"/>
              </a:ext>
            </a:extLst>
          </p:cNvPr>
          <p:cNvSpPr txBox="1"/>
          <p:nvPr/>
        </p:nvSpPr>
        <p:spPr>
          <a:xfrm>
            <a:off x="350830" y="3585695"/>
            <a:ext cx="464871" cy="984885"/>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400"/>
              </a:spcBef>
              <a:spcAft>
                <a:spcPts val="400"/>
              </a:spcAft>
              <a:buClrTx/>
              <a:buSzTx/>
              <a:buFontTx/>
              <a:buNone/>
              <a:tabLst/>
              <a:defRPr/>
            </a:pPr>
            <a:r>
              <a:rPr kumimoji="0" lang="en-IE" sz="6000" b="1" i="0" u="none" strike="noStrike" kern="1200" cap="none" spc="0" normalizeH="0" baseline="0" noProof="0">
                <a:ln>
                  <a:noFill/>
                </a:ln>
                <a:solidFill>
                  <a:srgbClr val="000000"/>
                </a:solidFill>
                <a:effectLst/>
                <a:uLnTx/>
                <a:uFillTx/>
                <a:latin typeface="Barlow"/>
                <a:ea typeface="+mn-ea"/>
                <a:cs typeface="+mn-cs"/>
              </a:rPr>
              <a:t>4</a:t>
            </a:r>
          </a:p>
        </p:txBody>
      </p:sp>
      <p:sp>
        <p:nvSpPr>
          <p:cNvPr id="15" name="TextBox 14">
            <a:extLst>
              <a:ext uri="{FF2B5EF4-FFF2-40B4-BE49-F238E27FC236}">
                <a16:creationId xmlns:a16="http://schemas.microsoft.com/office/drawing/2014/main" id="{440CBE0B-C6CC-45C1-DF53-BE496381773A}"/>
              </a:ext>
            </a:extLst>
          </p:cNvPr>
          <p:cNvSpPr txBox="1"/>
          <p:nvPr/>
        </p:nvSpPr>
        <p:spPr>
          <a:xfrm>
            <a:off x="4221444" y="3585695"/>
            <a:ext cx="431208" cy="984885"/>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400"/>
              </a:spcBef>
              <a:spcAft>
                <a:spcPts val="400"/>
              </a:spcAft>
              <a:buClrTx/>
              <a:buSzTx/>
              <a:buFontTx/>
              <a:buNone/>
              <a:tabLst/>
              <a:defRPr/>
            </a:pPr>
            <a:r>
              <a:rPr kumimoji="0" lang="en-IE" sz="6000" b="1" i="0" u="none" strike="noStrike" kern="1200" cap="none" spc="0" normalizeH="0" baseline="0" noProof="0">
                <a:ln>
                  <a:noFill/>
                </a:ln>
                <a:solidFill>
                  <a:srgbClr val="000000"/>
                </a:solidFill>
                <a:effectLst/>
                <a:uLnTx/>
                <a:uFillTx/>
                <a:latin typeface="Barlow"/>
                <a:ea typeface="+mn-ea"/>
                <a:cs typeface="+mn-cs"/>
              </a:rPr>
              <a:t>5</a:t>
            </a:r>
          </a:p>
        </p:txBody>
      </p:sp>
      <p:sp>
        <p:nvSpPr>
          <p:cNvPr id="16" name="TextBox 15">
            <a:extLst>
              <a:ext uri="{FF2B5EF4-FFF2-40B4-BE49-F238E27FC236}">
                <a16:creationId xmlns:a16="http://schemas.microsoft.com/office/drawing/2014/main" id="{1C724853-A591-6B7B-F8E4-639A6DF393C6}"/>
              </a:ext>
            </a:extLst>
          </p:cNvPr>
          <p:cNvSpPr txBox="1"/>
          <p:nvPr/>
        </p:nvSpPr>
        <p:spPr>
          <a:xfrm>
            <a:off x="8091307" y="3585695"/>
            <a:ext cx="413575" cy="984885"/>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400"/>
              </a:spcBef>
              <a:spcAft>
                <a:spcPts val="400"/>
              </a:spcAft>
              <a:buClrTx/>
              <a:buSzTx/>
              <a:buFontTx/>
              <a:buNone/>
              <a:tabLst/>
              <a:defRPr/>
            </a:pPr>
            <a:r>
              <a:rPr kumimoji="0" lang="en-IE" sz="6000" b="1" i="0" u="none" strike="noStrike" kern="1200" cap="none" spc="0" normalizeH="0" baseline="0" noProof="0">
                <a:ln>
                  <a:noFill/>
                </a:ln>
                <a:solidFill>
                  <a:srgbClr val="000000"/>
                </a:solidFill>
                <a:effectLst/>
                <a:uLnTx/>
                <a:uFillTx/>
                <a:latin typeface="Barlow"/>
                <a:ea typeface="+mn-ea"/>
                <a:cs typeface="+mn-cs"/>
              </a:rPr>
              <a:t>6</a:t>
            </a:r>
          </a:p>
        </p:txBody>
      </p:sp>
      <p:sp>
        <p:nvSpPr>
          <p:cNvPr id="17" name="TextBox 16">
            <a:extLst>
              <a:ext uri="{FF2B5EF4-FFF2-40B4-BE49-F238E27FC236}">
                <a16:creationId xmlns:a16="http://schemas.microsoft.com/office/drawing/2014/main" id="{828ABBCA-600B-6BB2-8D9E-28F4FBAA718A}"/>
              </a:ext>
            </a:extLst>
          </p:cNvPr>
          <p:cNvSpPr txBox="1"/>
          <p:nvPr/>
        </p:nvSpPr>
        <p:spPr>
          <a:xfrm>
            <a:off x="826980" y="3839724"/>
            <a:ext cx="2955733" cy="2215735"/>
          </a:xfrm>
          <a:prstGeom prst="rect">
            <a:avLst/>
          </a:prstGeom>
          <a:noFill/>
        </p:spPr>
        <p:txBody>
          <a:bodyPr wrap="square" lIns="0" tIns="0" rIns="0" bIns="0" rtlCol="0">
            <a:spAutoFit/>
          </a:bodyPr>
          <a:lstStyle/>
          <a:p>
            <a:pPr algn="l">
              <a:lnSpc>
                <a:spcPct val="115000"/>
              </a:lnSpc>
              <a:spcBef>
                <a:spcPts val="400"/>
              </a:spcBef>
              <a:spcAft>
                <a:spcPts val="400"/>
              </a:spcAft>
            </a:pPr>
            <a:r>
              <a:rPr lang="en-GB" sz="1200" b="1" dirty="0"/>
              <a:t>Although we understand how poverty can unfold, our understanding of the benefits for us of addressing poverty is modest</a:t>
            </a:r>
          </a:p>
          <a:p>
            <a:pPr algn="l">
              <a:lnSpc>
                <a:spcPct val="115000"/>
              </a:lnSpc>
              <a:spcBef>
                <a:spcPts val="400"/>
              </a:spcBef>
              <a:spcAft>
                <a:spcPts val="400"/>
              </a:spcAft>
            </a:pPr>
            <a:r>
              <a:rPr lang="en-GB" sz="1200" dirty="0"/>
              <a:t>Only 1 in 3 agree that providing overseas aid helps to promote national security in Ireland, while less than half recognise the role of overseas aid in strengthening Ireland’s political influence in the world. Given the growing insularity, it might be impactful to highlight these benefits of overseas aid.</a:t>
            </a:r>
            <a:endParaRPr lang="en-IE" sz="1200" noProof="0" dirty="0">
              <a:solidFill>
                <a:schemeClr val="tx1"/>
              </a:solidFill>
            </a:endParaRPr>
          </a:p>
        </p:txBody>
      </p:sp>
      <p:sp>
        <p:nvSpPr>
          <p:cNvPr id="21" name="TextBox 20">
            <a:extLst>
              <a:ext uri="{FF2B5EF4-FFF2-40B4-BE49-F238E27FC236}">
                <a16:creationId xmlns:a16="http://schemas.microsoft.com/office/drawing/2014/main" id="{8539C156-691F-E7C4-404B-DADA5AB504E6}"/>
              </a:ext>
            </a:extLst>
          </p:cNvPr>
          <p:cNvSpPr txBox="1"/>
          <p:nvPr/>
        </p:nvSpPr>
        <p:spPr>
          <a:xfrm>
            <a:off x="4772654" y="3839723"/>
            <a:ext cx="2847010" cy="2428101"/>
          </a:xfrm>
          <a:prstGeom prst="rect">
            <a:avLst/>
          </a:prstGeom>
          <a:noFill/>
        </p:spPr>
        <p:txBody>
          <a:bodyPr wrap="square" lIns="0" tIns="0" rIns="0" bIns="0" rtlCol="0">
            <a:spAutoFit/>
          </a:bodyPr>
          <a:lstStyle/>
          <a:p>
            <a:pPr algn="l">
              <a:lnSpc>
                <a:spcPct val="115000"/>
              </a:lnSpc>
              <a:spcBef>
                <a:spcPts val="400"/>
              </a:spcBef>
              <a:spcAft>
                <a:spcPts val="400"/>
              </a:spcAft>
            </a:pPr>
            <a:r>
              <a:rPr lang="en-GB" sz="1200" b="1"/>
              <a:t>Trust continues to be fragile, with siloed influence becoming ever present</a:t>
            </a:r>
          </a:p>
          <a:p>
            <a:pPr algn="l">
              <a:lnSpc>
                <a:spcPct val="115000"/>
              </a:lnSpc>
              <a:spcBef>
                <a:spcPts val="400"/>
              </a:spcBef>
              <a:spcAft>
                <a:spcPts val="400"/>
              </a:spcAft>
            </a:pPr>
            <a:r>
              <a:rPr lang="en-GB" sz="1200"/>
              <a:t>Trust in institutions like the UN / EU and the Irish government remain modest, while trust in individuals continues to lead the way. This is also seen in regard to information sourcing with family being the second most cited sources, just behind TV. In a similar fashion, social media remains a leading source of information, likely reaffirming existing beliefs. </a:t>
            </a:r>
          </a:p>
        </p:txBody>
      </p:sp>
      <p:sp>
        <p:nvSpPr>
          <p:cNvPr id="22" name="TextBox 21">
            <a:extLst>
              <a:ext uri="{FF2B5EF4-FFF2-40B4-BE49-F238E27FC236}">
                <a16:creationId xmlns:a16="http://schemas.microsoft.com/office/drawing/2014/main" id="{E1672032-8204-ACB0-CA9B-301C7C7707CD}"/>
              </a:ext>
            </a:extLst>
          </p:cNvPr>
          <p:cNvSpPr txBox="1"/>
          <p:nvPr/>
        </p:nvSpPr>
        <p:spPr>
          <a:xfrm>
            <a:off x="8579588" y="3839723"/>
            <a:ext cx="2847010" cy="2215735"/>
          </a:xfrm>
          <a:prstGeom prst="rect">
            <a:avLst/>
          </a:prstGeom>
          <a:noFill/>
        </p:spPr>
        <p:txBody>
          <a:bodyPr wrap="square" lIns="0" tIns="0" rIns="0" bIns="0" rtlCol="0">
            <a:spAutoFit/>
          </a:bodyPr>
          <a:lstStyle/>
          <a:p>
            <a:pPr algn="l">
              <a:lnSpc>
                <a:spcPct val="115000"/>
              </a:lnSpc>
              <a:spcBef>
                <a:spcPts val="400"/>
              </a:spcBef>
              <a:spcAft>
                <a:spcPts val="400"/>
              </a:spcAft>
            </a:pPr>
            <a:r>
              <a:rPr lang="en-GB" sz="1200" b="1"/>
              <a:t>Although the impact of climate change is realised by most, the impact is distanced</a:t>
            </a:r>
          </a:p>
          <a:p>
            <a:pPr algn="l">
              <a:lnSpc>
                <a:spcPct val="115000"/>
              </a:lnSpc>
              <a:spcBef>
                <a:spcPts val="400"/>
              </a:spcBef>
              <a:spcAft>
                <a:spcPts val="400"/>
              </a:spcAft>
            </a:pPr>
            <a:r>
              <a:rPr lang="en-GB" sz="1200"/>
              <a:t>The vast majority have personal experience of climate change impacts; however, personal and immediate family impact perceptions are low. There is also a lack of recognition of the knock-on effects including migration and lower economic growth. There is an opportunity here to boost communications in this space.</a:t>
            </a:r>
          </a:p>
        </p:txBody>
      </p:sp>
    </p:spTree>
    <p:extLst>
      <p:ext uri="{BB962C8B-B14F-4D97-AF65-F5344CB8AC3E}">
        <p14:creationId xmlns:p14="http://schemas.microsoft.com/office/powerpoint/2010/main" val="1525784763"/>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EDEE273-A3F3-A4FB-C55B-59E11AA7481C}"/>
              </a:ext>
              <a:ext uri="{C183D7F6-B498-43B3-948B-1728B52AA6E4}">
                <adec:decorative xmlns:adec="http://schemas.microsoft.com/office/drawing/2017/decorative" val="1"/>
              </a:ext>
            </a:extLst>
          </p:cNvPr>
          <p:cNvSpPr/>
          <p:nvPr/>
        </p:nvSpPr>
        <p:spPr>
          <a:xfrm rot="16200000">
            <a:off x="7909248" y="2575248"/>
            <a:ext cx="4282751" cy="4282751"/>
          </a:xfrm>
          <a:prstGeom prst="rtTriangle">
            <a:avLst/>
          </a:prstGeom>
          <a:solidFill>
            <a:sysClr val="window" lastClr="FFFFFF"/>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6" name="Freeform: Shape 5">
            <a:extLst>
              <a:ext uri="{FF2B5EF4-FFF2-40B4-BE49-F238E27FC236}">
                <a16:creationId xmlns:a16="http://schemas.microsoft.com/office/drawing/2014/main" id="{87823B62-DD42-4BB5-0CA6-4875210A53A9}"/>
              </a:ext>
              <a:ext uri="{C183D7F6-B498-43B3-948B-1728B52AA6E4}">
                <adec:decorative xmlns:adec="http://schemas.microsoft.com/office/drawing/2017/decorative" val="1"/>
              </a:ext>
            </a:extLst>
          </p:cNvPr>
          <p:cNvSpPr/>
          <p:nvPr/>
        </p:nvSpPr>
        <p:spPr>
          <a:xfrm rot="8100000">
            <a:off x="9291773" y="2429101"/>
            <a:ext cx="5470722" cy="849981"/>
          </a:xfrm>
          <a:custGeom>
            <a:avLst/>
            <a:gdLst>
              <a:gd name="connsiteX0" fmla="*/ 849494 w 5470722"/>
              <a:gd name="connsiteY0" fmla="*/ 849981 h 849981"/>
              <a:gd name="connsiteX1" fmla="*/ 0 w 5470722"/>
              <a:gd name="connsiteY1" fmla="*/ 487 h 849981"/>
              <a:gd name="connsiteX2" fmla="*/ 2157495 w 5470722"/>
              <a:gd name="connsiteY2" fmla="*/ 487 h 849981"/>
              <a:gd name="connsiteX3" fmla="*/ 2157008 w 5470722"/>
              <a:gd name="connsiteY3" fmla="*/ 1 h 849981"/>
              <a:gd name="connsiteX4" fmla="*/ 4621228 w 5470722"/>
              <a:gd name="connsiteY4" fmla="*/ 0 h 849981"/>
              <a:gd name="connsiteX5" fmla="*/ 5470722 w 5470722"/>
              <a:gd name="connsiteY5" fmla="*/ 849494 h 849981"/>
              <a:gd name="connsiteX6" fmla="*/ 3313227 w 5470722"/>
              <a:gd name="connsiteY6" fmla="*/ 849494 h 849981"/>
              <a:gd name="connsiteX7" fmla="*/ 3313714 w 5470722"/>
              <a:gd name="connsiteY7" fmla="*/ 849981 h 84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0722" h="849981">
                <a:moveTo>
                  <a:pt x="849494" y="849981"/>
                </a:moveTo>
                <a:lnTo>
                  <a:pt x="0" y="487"/>
                </a:lnTo>
                <a:lnTo>
                  <a:pt x="2157495" y="487"/>
                </a:lnTo>
                <a:lnTo>
                  <a:pt x="2157008" y="1"/>
                </a:lnTo>
                <a:lnTo>
                  <a:pt x="4621228" y="0"/>
                </a:lnTo>
                <a:lnTo>
                  <a:pt x="5470722" y="849494"/>
                </a:lnTo>
                <a:lnTo>
                  <a:pt x="3313227" y="849494"/>
                </a:lnTo>
                <a:lnTo>
                  <a:pt x="3313714" y="849981"/>
                </a:lnTo>
                <a:close/>
              </a:path>
            </a:pathLst>
          </a:custGeom>
          <a:solidFill>
            <a:srgbClr val="E4C7EC"/>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0" cap="none" spc="0" normalizeH="0" baseline="0" noProof="0" err="1">
              <a:ln>
                <a:noFill/>
              </a:ln>
              <a:solidFill>
                <a:prstClr val="black"/>
              </a:solidFill>
              <a:effectLst/>
              <a:uLnTx/>
              <a:uFillTx/>
              <a:latin typeface="Barlow"/>
              <a:ea typeface="+mn-ea"/>
              <a:cs typeface="+mn-cs"/>
            </a:endParaRPr>
          </a:p>
        </p:txBody>
      </p:sp>
      <p:sp>
        <p:nvSpPr>
          <p:cNvPr id="2" name="Title">
            <a:extLst>
              <a:ext uri="{FF2B5EF4-FFF2-40B4-BE49-F238E27FC236}">
                <a16:creationId xmlns:a16="http://schemas.microsoft.com/office/drawing/2014/main" id="{966B115B-D967-7E43-5936-4436E4EB6BC8}"/>
              </a:ext>
            </a:extLst>
          </p:cNvPr>
          <p:cNvSpPr txBox="1"/>
          <p:nvPr/>
        </p:nvSpPr>
        <p:spPr>
          <a:xfrm>
            <a:off x="593639" y="916512"/>
            <a:ext cx="4332288" cy="1828193"/>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400"/>
              </a:spcBef>
              <a:spcAft>
                <a:spcPts val="400"/>
              </a:spcAft>
              <a:buClrTx/>
              <a:buSzTx/>
              <a:buFontTx/>
              <a:buNone/>
              <a:tabLst/>
              <a:defRPr/>
            </a:pPr>
            <a:r>
              <a:rPr kumimoji="0" lang="en-GB" sz="6600" b="1" i="0" u="none" strike="noStrike" kern="1200" cap="none" spc="0" normalizeH="0" baseline="0" noProof="0">
                <a:ln>
                  <a:noFill/>
                </a:ln>
                <a:solidFill>
                  <a:prstClr val="white"/>
                </a:solidFill>
                <a:effectLst/>
                <a:uLnTx/>
                <a:uFillTx/>
                <a:latin typeface="Barlow Semi Condensed Black" panose="00000A06000000000000" pitchFamily="2" charset="0"/>
              </a:rPr>
              <a:t>THANK</a:t>
            </a:r>
            <a:br>
              <a:rPr kumimoji="0" lang="en-GB" sz="6600" b="1" i="0" u="none" strike="noStrike" kern="1200" cap="none" spc="0" normalizeH="0" baseline="0" noProof="0">
                <a:ln>
                  <a:noFill/>
                </a:ln>
                <a:solidFill>
                  <a:prstClr val="white"/>
                </a:solidFill>
                <a:effectLst/>
                <a:uLnTx/>
                <a:uFillTx/>
                <a:latin typeface="Barlow Semi Condensed Black" panose="00000A06000000000000" pitchFamily="2" charset="0"/>
              </a:rPr>
            </a:br>
            <a:r>
              <a:rPr kumimoji="0" lang="en-GB" sz="6600" b="1" i="0" u="none" strike="noStrike" kern="1200" cap="none" spc="0" normalizeH="0" baseline="0" noProof="0">
                <a:ln>
                  <a:noFill/>
                </a:ln>
                <a:solidFill>
                  <a:prstClr val="white"/>
                </a:solidFill>
                <a:effectLst/>
                <a:uLnTx/>
                <a:uFillTx/>
                <a:latin typeface="Barlow Semi Condensed Black" panose="00000A06000000000000" pitchFamily="2" charset="0"/>
              </a:rPr>
              <a:t>YOU.</a:t>
            </a:r>
          </a:p>
        </p:txBody>
      </p:sp>
      <p:sp>
        <p:nvSpPr>
          <p:cNvPr id="3" name="Text Box 1">
            <a:extLst>
              <a:ext uri="{FF2B5EF4-FFF2-40B4-BE49-F238E27FC236}">
                <a16:creationId xmlns:a16="http://schemas.microsoft.com/office/drawing/2014/main" id="{F727C99C-7640-FD04-8ACE-33338B75075A}"/>
              </a:ext>
            </a:extLst>
          </p:cNvPr>
          <p:cNvSpPr txBox="1">
            <a:spLocks/>
          </p:cNvSpPr>
          <p:nvPr/>
        </p:nvSpPr>
        <p:spPr>
          <a:xfrm>
            <a:off x="749284" y="3098269"/>
            <a:ext cx="2358707" cy="1511300"/>
          </a:xfrm>
          <a:prstGeom prst="rect">
            <a:avLst/>
          </a:prstGeom>
        </p:spPr>
        <p:txBody>
          <a:bodyPr vert="horz" lIns="0" tIns="0" rIns="0" bIns="0" rtlCol="0">
            <a:normAutofit/>
          </a:bodyPr>
          <a:lstStyle>
            <a:lvl1pPr marL="0" indent="0" algn="l" defTabSz="914400" rtl="0" eaLnBrk="1" latinLnBrk="0" hangingPunct="1">
              <a:lnSpc>
                <a:spcPct val="110000"/>
              </a:lnSpc>
              <a:spcBef>
                <a:spcPts val="0"/>
              </a:spcBef>
              <a:spcAft>
                <a:spcPts val="0"/>
              </a:spcAft>
              <a:buSzPct val="50000"/>
              <a:buFont typeface="HelveticaNeueLT Std Lt Cn" panose="020B0406020202030204" pitchFamily="34" charset="0"/>
              <a:buNone/>
              <a:defRPr sz="1200" b="0" kern="1200">
                <a:solidFill>
                  <a:schemeClr val="bg1"/>
                </a:solidFill>
                <a:latin typeface="Arial" panose="020B0604020202020204" pitchFamily="34" charset="0"/>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200" kern="1200">
                <a:solidFill>
                  <a:schemeClr val="bg1"/>
                </a:solidFill>
                <a:latin typeface="Arial" panose="020B0604020202020204" pitchFamily="34" charset="0"/>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200" kern="1200">
                <a:solidFill>
                  <a:schemeClr val="bg1"/>
                </a:solidFill>
                <a:latin typeface="Arial" panose="020B0604020202020204" pitchFamily="34" charset="0"/>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Pct val="50000"/>
              <a:buFont typeface="HelveticaNeueLT Std Lt Cn" panose="020B0406020202030204" pitchFamily="34" charset="0"/>
              <a:buNone/>
              <a:tabLst/>
              <a:defRPr/>
            </a:pPr>
            <a:r>
              <a:rPr kumimoji="0" lang="en-GB" sz="1200" b="1" i="0" u="none" strike="noStrike" kern="1200" cap="none" spc="0" normalizeH="0" baseline="0" noProof="0">
                <a:ln>
                  <a:noFill/>
                </a:ln>
                <a:solidFill>
                  <a:prstClr val="white"/>
                </a:solidFill>
                <a:effectLst/>
                <a:uLnTx/>
                <a:uFillTx/>
                <a:latin typeface="Barlow" panose="00000500000000000000" pitchFamily="2" charset="0"/>
                <a:ea typeface="+mn-ea"/>
                <a:cs typeface="+mn-cs"/>
              </a:rPr>
              <a:t>Name: </a:t>
            </a:r>
          </a:p>
          <a:p>
            <a:pPr marL="0" marR="0" lvl="0" indent="0" algn="l" defTabSz="914400" rtl="0" eaLnBrk="1" fontAlgn="auto" latinLnBrk="0" hangingPunct="1">
              <a:lnSpc>
                <a:spcPct val="110000"/>
              </a:lnSpc>
              <a:spcBef>
                <a:spcPts val="0"/>
              </a:spcBef>
              <a:spcAft>
                <a:spcPts val="0"/>
              </a:spcAft>
              <a:buClrTx/>
              <a:buSzPct val="50000"/>
              <a:buFont typeface="HelveticaNeueLT Std Lt Cn" panose="020B0406020202030204" pitchFamily="34" charset="0"/>
              <a:buNone/>
              <a:tabLst/>
              <a:defRPr/>
            </a:pPr>
            <a:r>
              <a:rPr kumimoji="0" lang="en-GB" sz="1200" b="0" i="0" u="none" strike="noStrike" kern="1200" cap="none" spc="0" normalizeH="0" baseline="0" noProof="0">
                <a:ln>
                  <a:noFill/>
                </a:ln>
                <a:solidFill>
                  <a:prstClr val="white"/>
                </a:solidFill>
                <a:effectLst/>
                <a:uLnTx/>
                <a:uFillTx/>
                <a:latin typeface="Barlow" panose="00000500000000000000" pitchFamily="2" charset="0"/>
                <a:ea typeface="+mn-ea"/>
                <a:cs typeface="+mn-cs"/>
              </a:rPr>
              <a:t>Katie Kirkwood</a:t>
            </a:r>
          </a:p>
          <a:p>
            <a:pPr marL="0" marR="0" lvl="0" indent="0" algn="l" defTabSz="914400" rtl="0" eaLnBrk="1" fontAlgn="auto" latinLnBrk="0" hangingPunct="1">
              <a:lnSpc>
                <a:spcPct val="110000"/>
              </a:lnSpc>
              <a:spcBef>
                <a:spcPts val="0"/>
              </a:spcBef>
              <a:spcAft>
                <a:spcPts val="0"/>
              </a:spcAft>
              <a:buClrTx/>
              <a:buSzPct val="50000"/>
              <a:buFont typeface="HelveticaNeueLT Std Lt Cn" panose="020B0406020202030204" pitchFamily="34" charset="0"/>
              <a:buNone/>
              <a:tabLst/>
              <a:defRPr/>
            </a:pPr>
            <a:endParaRPr kumimoji="0" lang="en-GB" sz="12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110000"/>
              </a:lnSpc>
              <a:spcBef>
                <a:spcPts val="0"/>
              </a:spcBef>
              <a:spcAft>
                <a:spcPts val="0"/>
              </a:spcAft>
              <a:buClrTx/>
              <a:buSzPct val="50000"/>
              <a:buFont typeface="HelveticaNeueLT Std Lt Cn" panose="020B0406020202030204" pitchFamily="34" charset="0"/>
              <a:buNone/>
              <a:tabLst/>
              <a:defRPr/>
            </a:pPr>
            <a:r>
              <a:rPr kumimoji="0" lang="en-GB" sz="1200" b="1" i="0" u="none" strike="noStrike" kern="1200" cap="none" spc="0" normalizeH="0" baseline="0" noProof="0">
                <a:ln>
                  <a:noFill/>
                </a:ln>
                <a:solidFill>
                  <a:prstClr val="white"/>
                </a:solidFill>
                <a:effectLst/>
                <a:uLnTx/>
                <a:uFillTx/>
                <a:latin typeface="Barlow" panose="00000500000000000000" pitchFamily="2" charset="0"/>
                <a:ea typeface="+mn-ea"/>
                <a:cs typeface="+mn-cs"/>
              </a:rPr>
              <a:t>Details:</a:t>
            </a:r>
          </a:p>
          <a:p>
            <a:pPr marL="0" marR="0" lvl="0" indent="0" algn="l" defTabSz="914400" rtl="0" eaLnBrk="1" fontAlgn="auto" latinLnBrk="0" hangingPunct="1">
              <a:lnSpc>
                <a:spcPct val="110000"/>
              </a:lnSpc>
              <a:spcBef>
                <a:spcPts val="0"/>
              </a:spcBef>
              <a:spcAft>
                <a:spcPts val="0"/>
              </a:spcAft>
              <a:buClrTx/>
              <a:buSzPct val="50000"/>
              <a:buFont typeface="HelveticaNeueLT Std Lt Cn" panose="020B0406020202030204" pitchFamily="34" charset="0"/>
              <a:buNone/>
              <a:tabLst/>
              <a:defRPr/>
            </a:pPr>
            <a:r>
              <a:rPr kumimoji="0" lang="en-GB" sz="1200" b="0" i="0" u="none" strike="noStrike" kern="1200" cap="none" spc="0" normalizeH="0" baseline="0" noProof="0">
                <a:ln>
                  <a:noFill/>
                </a:ln>
                <a:solidFill>
                  <a:prstClr val="white"/>
                </a:solidFill>
                <a:effectLst/>
                <a:uLnTx/>
                <a:uFillTx/>
                <a:latin typeface="Barlow" panose="00000500000000000000" pitchFamily="2" charset="0"/>
                <a:ea typeface="+mn-ea"/>
                <a:cs typeface="+mn-cs"/>
                <a:hlinkClick r:id="rId2"/>
              </a:rPr>
              <a:t>Katie.Kirkwood@ipsos.com</a:t>
            </a:r>
            <a:r>
              <a:rPr kumimoji="0" lang="en-GB" sz="1200" b="0" i="0" u="none" strike="noStrike" kern="1200" cap="none" spc="0" normalizeH="0" baseline="0" noProof="0">
                <a:ln>
                  <a:noFill/>
                </a:ln>
                <a:solidFill>
                  <a:prstClr val="white"/>
                </a:solidFill>
                <a:effectLst/>
                <a:uLnTx/>
                <a:uFillTx/>
                <a:latin typeface="Barlow" panose="00000500000000000000" pitchFamily="2" charset="0"/>
                <a:ea typeface="+mn-ea"/>
                <a:cs typeface="+mn-cs"/>
              </a:rPr>
              <a:t> </a:t>
            </a:r>
          </a:p>
          <a:p>
            <a:pPr marL="0" marR="0" lvl="0" indent="0" algn="l" defTabSz="914400" rtl="0" eaLnBrk="1" fontAlgn="auto" latinLnBrk="0" hangingPunct="1">
              <a:lnSpc>
                <a:spcPct val="110000"/>
              </a:lnSpc>
              <a:spcBef>
                <a:spcPts val="0"/>
              </a:spcBef>
              <a:spcAft>
                <a:spcPts val="0"/>
              </a:spcAft>
              <a:buClrTx/>
              <a:buSzPct val="50000"/>
              <a:buFont typeface="HelveticaNeueLT Std Lt Cn" panose="020B0406020202030204" pitchFamily="34" charset="0"/>
              <a:buNone/>
              <a:tabLst/>
              <a:defRPr/>
            </a:pPr>
            <a:r>
              <a:rPr kumimoji="0" lang="en-GB" sz="1200" b="0" i="0" u="none" strike="noStrike" kern="1200" cap="none" spc="0" normalizeH="0" baseline="0" noProof="0">
                <a:ln>
                  <a:noFill/>
                </a:ln>
                <a:solidFill>
                  <a:prstClr val="white"/>
                </a:solidFill>
                <a:effectLst/>
                <a:uLnTx/>
                <a:uFillTx/>
                <a:latin typeface="Barlow" panose="00000500000000000000" pitchFamily="2" charset="0"/>
                <a:ea typeface="+mn-ea"/>
                <a:cs typeface="+mn-cs"/>
              </a:rPr>
              <a:t>01 205 7500</a:t>
            </a:r>
          </a:p>
        </p:txBody>
      </p:sp>
      <p:sp>
        <p:nvSpPr>
          <p:cNvPr id="4" name="TextBox 3">
            <a:extLst>
              <a:ext uri="{FF2B5EF4-FFF2-40B4-BE49-F238E27FC236}">
                <a16:creationId xmlns:a16="http://schemas.microsoft.com/office/drawing/2014/main" id="{63063541-11C7-119F-5298-03156D6769E9}"/>
              </a:ext>
            </a:extLst>
          </p:cNvPr>
          <p:cNvSpPr txBox="1"/>
          <p:nvPr/>
        </p:nvSpPr>
        <p:spPr>
          <a:xfrm>
            <a:off x="442913" y="5877229"/>
            <a:ext cx="2822332"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prstClr val="white"/>
                </a:solidFill>
                <a:effectLst/>
                <a:uLnTx/>
                <a:uFillTx/>
                <a:latin typeface="Barlow" panose="00000500000000000000" pitchFamily="2" charset="0"/>
                <a:ea typeface="+mn-ea"/>
                <a:cs typeface="+mn-cs"/>
              </a:rPr>
              <a:t>Milltown House, Mount Saint Annes,</a:t>
            </a:r>
            <a:br>
              <a:rPr kumimoji="0" lang="en-US" sz="1400" b="0" i="0" u="none" strike="noStrike" kern="1200" cap="none" spc="0" normalizeH="0" baseline="30000" noProof="0">
                <a:ln>
                  <a:noFill/>
                </a:ln>
                <a:solidFill>
                  <a:prstClr val="white"/>
                </a:solidFill>
                <a:effectLst/>
                <a:uLnTx/>
                <a:uFillTx/>
                <a:latin typeface="Barlow" panose="00000500000000000000" pitchFamily="2" charset="0"/>
                <a:ea typeface="+mn-ea"/>
                <a:cs typeface="+mn-cs"/>
              </a:rPr>
            </a:br>
            <a:r>
              <a:rPr kumimoji="0" lang="en-US" sz="1400" b="0" i="0" u="none" strike="noStrike" kern="1200" cap="none" spc="0" normalizeH="0" baseline="30000" noProof="0">
                <a:ln>
                  <a:noFill/>
                </a:ln>
                <a:solidFill>
                  <a:prstClr val="white"/>
                </a:solidFill>
                <a:effectLst/>
                <a:uLnTx/>
                <a:uFillTx/>
                <a:latin typeface="Barlow" panose="00000500000000000000" pitchFamily="2" charset="0"/>
                <a:ea typeface="+mn-ea"/>
                <a:cs typeface="+mn-cs"/>
              </a:rPr>
              <a:t>Milltown, Dublin 6, D06 Y822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white"/>
                </a:solidFill>
                <a:effectLst/>
                <a:uLnTx/>
                <a:uFillTx/>
                <a:latin typeface="Barlow" panose="00000500000000000000" pitchFamily="2" charset="0"/>
                <a:ea typeface="+mn-ea"/>
                <a:cs typeface="+mn-cs"/>
              </a:rPr>
              <a:t>+353 1 205 7500  |  info@ipsosbanda.ie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30000" noProof="0">
                <a:ln>
                  <a:noFill/>
                </a:ln>
                <a:solidFill>
                  <a:prstClr val="white"/>
                </a:solidFill>
                <a:effectLst/>
                <a:uLnTx/>
                <a:uFillTx/>
                <a:latin typeface="Barlow" panose="00000500000000000000" pitchFamily="2" charset="0"/>
                <a:ea typeface="+mn-ea"/>
                <a:cs typeface="+mn-cs"/>
              </a:rPr>
              <a:t>www.ipsosbanda.ie</a:t>
            </a:r>
            <a:endParaRPr kumimoji="0" lang="en-IE" sz="14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7" name="TextBox 6">
            <a:extLst>
              <a:ext uri="{FF2B5EF4-FFF2-40B4-BE49-F238E27FC236}">
                <a16:creationId xmlns:a16="http://schemas.microsoft.com/office/drawing/2014/main" id="{A99C1419-54CA-4709-9A63-A79C12BF5683}"/>
              </a:ext>
            </a:extLst>
          </p:cNvPr>
          <p:cNvSpPr txBox="1"/>
          <p:nvPr/>
        </p:nvSpPr>
        <p:spPr>
          <a:xfrm>
            <a:off x="1765176" y="5262191"/>
            <a:ext cx="110158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white"/>
                </a:solidFill>
                <a:effectLst/>
                <a:uLnTx/>
                <a:uFillTx/>
                <a:latin typeface="Barlow" panose="00000500000000000000" pitchFamily="2" charset="0"/>
                <a:ea typeface="+mn-ea"/>
                <a:cs typeface="+mn-cs"/>
              </a:rPr>
              <a:t>@IpsosBandA</a:t>
            </a:r>
          </a:p>
        </p:txBody>
      </p:sp>
      <p:sp>
        <p:nvSpPr>
          <p:cNvPr id="8" name="TextBox 7">
            <a:extLst>
              <a:ext uri="{FF2B5EF4-FFF2-40B4-BE49-F238E27FC236}">
                <a16:creationId xmlns:a16="http://schemas.microsoft.com/office/drawing/2014/main" id="{F265AD56-DBF5-73E4-E25B-E7A749E74219}"/>
              </a:ext>
            </a:extLst>
          </p:cNvPr>
          <p:cNvSpPr txBox="1"/>
          <p:nvPr/>
        </p:nvSpPr>
        <p:spPr>
          <a:xfrm>
            <a:off x="404705" y="5262191"/>
            <a:ext cx="1103187"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white"/>
                </a:solidFill>
                <a:effectLst/>
                <a:uLnTx/>
                <a:uFillTx/>
                <a:latin typeface="Barlow" panose="00000500000000000000" pitchFamily="2" charset="0"/>
                <a:ea typeface="+mn-ea"/>
                <a:cs typeface="+mn-cs"/>
              </a:rPr>
              <a:t>Ipsos B&amp;A</a:t>
            </a:r>
          </a:p>
        </p:txBody>
      </p:sp>
      <p:pic>
        <p:nvPicPr>
          <p:cNvPr id="9" name="Picture 4" descr="THE NEW FACEBOOK LOGO PNG 2024 - eDigital Agency">
            <a:extLst>
              <a:ext uri="{FF2B5EF4-FFF2-40B4-BE49-F238E27FC236}">
                <a16:creationId xmlns:a16="http://schemas.microsoft.com/office/drawing/2014/main" id="{B695DCC4-7EEE-2257-793A-51B6C7903A5E}"/>
              </a:ext>
            </a:extLst>
          </p:cNvPr>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3477853" y="4889725"/>
            <a:ext cx="306473" cy="3064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A81BD83-5C7B-1F76-E13F-EB427F9EE096}"/>
              </a:ext>
            </a:extLst>
          </p:cNvPr>
          <p:cNvSpPr txBox="1"/>
          <p:nvPr/>
        </p:nvSpPr>
        <p:spPr>
          <a:xfrm>
            <a:off x="3200524" y="5262191"/>
            <a:ext cx="861133"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white"/>
                </a:solidFill>
                <a:effectLst/>
                <a:uLnTx/>
                <a:uFillTx/>
                <a:latin typeface="Barlow" panose="00000500000000000000" pitchFamily="2" charset="0"/>
                <a:ea typeface="+mn-ea"/>
                <a:cs typeface="+mn-cs"/>
              </a:rPr>
              <a:t>Ipsos B&amp;A</a:t>
            </a:r>
          </a:p>
        </p:txBody>
      </p:sp>
      <p:pic>
        <p:nvPicPr>
          <p:cNvPr id="12" name="Picture 6" descr="Twitter X Logo PNG Vector (AI, EPS, PDF, SVG) Free Download">
            <a:extLst>
              <a:ext uri="{FF2B5EF4-FFF2-40B4-BE49-F238E27FC236}">
                <a16:creationId xmlns:a16="http://schemas.microsoft.com/office/drawing/2014/main" id="{CFF93F77-6A76-AB2B-C84F-9579F20EA27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162731" y="4889725"/>
            <a:ext cx="306474" cy="306474"/>
          </a:xfrm>
          <a:prstGeom prst="rect">
            <a:avLst/>
          </a:prstGeom>
          <a:noFill/>
          <a:extLst>
            <a:ext uri="{909E8E84-426E-40DD-AFC4-6F175D3DCCD1}">
              <a14:hiddenFill xmlns:a14="http://schemas.microsoft.com/office/drawing/2010/main">
                <a:solidFill>
                  <a:srgbClr val="FFFFFF"/>
                </a:solidFill>
              </a14:hiddenFill>
            </a:ext>
          </a:extLst>
        </p:spPr>
      </p:pic>
      <p:pic>
        <p:nvPicPr>
          <p:cNvPr id="13" name="object 4">
            <a:extLst>
              <a:ext uri="{FF2B5EF4-FFF2-40B4-BE49-F238E27FC236}">
                <a16:creationId xmlns:a16="http://schemas.microsoft.com/office/drawing/2014/main" id="{5434F1D5-AAD5-267C-EC55-BADD4ADBB717}"/>
              </a:ext>
            </a:extLst>
          </p:cNvPr>
          <p:cNvPicPr/>
          <p:nvPr/>
        </p:nvPicPr>
        <p:blipFill>
          <a:blip r:embed="rId5" cstate="screen">
            <a:extLst>
              <a:ext uri="{28A0092B-C50C-407E-A947-70E740481C1C}">
                <a14:useLocalDpi xmlns:a14="http://schemas.microsoft.com/office/drawing/2010/main"/>
              </a:ext>
            </a:extLst>
          </a:blip>
          <a:stretch>
            <a:fillRect/>
          </a:stretch>
        </p:blipFill>
        <p:spPr>
          <a:xfrm>
            <a:off x="763495" y="4891400"/>
            <a:ext cx="306472" cy="306472"/>
          </a:xfrm>
          <a:prstGeom prst="rect">
            <a:avLst/>
          </a:prstGeom>
        </p:spPr>
      </p:pic>
      <p:pic>
        <p:nvPicPr>
          <p:cNvPr id="10" name="Graphic 5">
            <a:extLst>
              <a:ext uri="{FF2B5EF4-FFF2-40B4-BE49-F238E27FC236}">
                <a16:creationId xmlns:a16="http://schemas.microsoft.com/office/drawing/2014/main" id="{FECCF6FB-CEEC-D59C-A3F3-BFE3C95A55C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954572" y="6102139"/>
            <a:ext cx="945897" cy="448056"/>
          </a:xfrm>
          <a:prstGeom prst="rect">
            <a:avLst/>
          </a:prstGeom>
        </p:spPr>
      </p:pic>
    </p:spTree>
    <p:extLst>
      <p:ext uri="{BB962C8B-B14F-4D97-AF65-F5344CB8AC3E}">
        <p14:creationId xmlns:p14="http://schemas.microsoft.com/office/powerpoint/2010/main" val="18973664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45E2FD0-79BE-A56A-181A-F2D2B8B2777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p:pic>
      <p:sp>
        <p:nvSpPr>
          <p:cNvPr id="8" name="Gradient">
            <a:extLst>
              <a:ext uri="{FF2B5EF4-FFF2-40B4-BE49-F238E27FC236}">
                <a16:creationId xmlns:a16="http://schemas.microsoft.com/office/drawing/2014/main" id="{CA3FC7F7-B588-6C76-9AB4-D6CD7D51EB41}"/>
              </a:ext>
              <a:ext uri="{C183D7F6-B498-43B3-948B-1728B52AA6E4}">
                <adec:decorative xmlns:adec="http://schemas.microsoft.com/office/drawing/2017/decorative" val="1"/>
              </a:ext>
            </a:extLst>
          </p:cNvPr>
          <p:cNvSpPr/>
          <p:nvPr/>
        </p:nvSpPr>
        <p:spPr bwMode="hidden">
          <a:xfrm flipV="1">
            <a:off x="-1" y="0"/>
            <a:ext cx="12192000" cy="6858000"/>
          </a:xfrm>
          <a:prstGeom prst="snip1Rect">
            <a:avLst>
              <a:gd name="adj" fmla="val 40794"/>
            </a:avLst>
          </a:prstGeom>
          <a:gradFill flip="none" rotWithShape="0">
            <a:gsLst>
              <a:gs pos="0">
                <a:schemeClr val="tx1"/>
              </a:gs>
              <a:gs pos="40000">
                <a:schemeClr val="tx1">
                  <a:alpha val="25000"/>
                </a:schemeClr>
              </a:gs>
              <a:gs pos="8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arlow"/>
              <a:ea typeface="+mn-ea"/>
              <a:cs typeface="+mn-cs"/>
            </a:endParaRPr>
          </a:p>
        </p:txBody>
      </p:sp>
      <p:sp>
        <p:nvSpPr>
          <p:cNvPr id="18" name="Title">
            <a:extLst>
              <a:ext uri="{FF2B5EF4-FFF2-40B4-BE49-F238E27FC236}">
                <a16:creationId xmlns:a16="http://schemas.microsoft.com/office/drawing/2014/main" id="{7D2DD2ED-BA35-01EC-1705-50737D0160F3}"/>
              </a:ext>
            </a:extLst>
          </p:cNvPr>
          <p:cNvSpPr>
            <a:spLocks noGrp="1"/>
          </p:cNvSpPr>
          <p:nvPr>
            <p:ph type="title"/>
          </p:nvPr>
        </p:nvSpPr>
        <p:spPr>
          <a:xfrm>
            <a:off x="432000" y="1350000"/>
            <a:ext cx="5127552" cy="715669"/>
          </a:xfrm>
        </p:spPr>
        <p:txBody>
          <a:bodyPr/>
          <a:lstStyle/>
          <a:p>
            <a:r>
              <a:rPr lang="en-IE" b="1">
                <a:latin typeface="Barlow" panose="00000500000000000000" pitchFamily="2" charset="0"/>
              </a:rPr>
              <a:t>Appendix: understanding  the Segments</a:t>
            </a:r>
          </a:p>
        </p:txBody>
      </p:sp>
      <p:sp>
        <p:nvSpPr>
          <p:cNvPr id="3" name="Parallelogram">
            <a:extLst>
              <a:ext uri="{FF2B5EF4-FFF2-40B4-BE49-F238E27FC236}">
                <a16:creationId xmlns:a16="http://schemas.microsoft.com/office/drawing/2014/main" id="{7AA5F906-8D4C-DA05-FFE9-3C58FFF986EC}"/>
              </a:ext>
              <a:ext uri="{C183D7F6-B498-43B3-948B-1728B52AA6E4}">
                <adec:decorative xmlns:adec="http://schemas.microsoft.com/office/drawing/2017/decorative" val="1"/>
              </a:ext>
            </a:extLst>
          </p:cNvPr>
          <p:cNvSpPr/>
          <p:nvPr/>
        </p:nvSpPr>
        <p:spPr>
          <a:xfrm flipH="1" flipV="1">
            <a:off x="9609093" y="3308328"/>
            <a:ext cx="2582907" cy="2582906"/>
          </a:xfrm>
          <a:custGeom>
            <a:avLst/>
            <a:gdLst>
              <a:gd name="connsiteX0" fmla="*/ 1310277 w 2582907"/>
              <a:gd name="connsiteY0" fmla="*/ 0 h 2582906"/>
              <a:gd name="connsiteX1" fmla="*/ 2582907 w 2582907"/>
              <a:gd name="connsiteY1" fmla="*/ 0 h 2582906"/>
              <a:gd name="connsiteX2" fmla="*/ 0 w 2582907"/>
              <a:gd name="connsiteY2" fmla="*/ 2582906 h 2582906"/>
              <a:gd name="connsiteX3" fmla="*/ 0 w 2582907"/>
              <a:gd name="connsiteY3" fmla="*/ 1310276 h 2582906"/>
              <a:gd name="connsiteX4" fmla="*/ 1310277 w 2582907"/>
              <a:gd name="connsiteY4" fmla="*/ 0 h 25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07" h="2582906">
                <a:moveTo>
                  <a:pt x="1310277" y="0"/>
                </a:moveTo>
                <a:lnTo>
                  <a:pt x="2582907" y="0"/>
                </a:lnTo>
                <a:lnTo>
                  <a:pt x="0" y="2582906"/>
                </a:lnTo>
                <a:lnTo>
                  <a:pt x="0" y="1310276"/>
                </a:lnTo>
                <a:lnTo>
                  <a:pt x="131027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Barlow"/>
              <a:ea typeface="+mn-ea"/>
              <a:cs typeface="+mn-cs"/>
            </a:endParaRPr>
          </a:p>
        </p:txBody>
      </p:sp>
      <p:sp>
        <p:nvSpPr>
          <p:cNvPr id="5" name="Classification">
            <a:extLst>
              <a:ext uri="{FF2B5EF4-FFF2-40B4-BE49-F238E27FC236}">
                <a16:creationId xmlns:a16="http://schemas.microsoft.com/office/drawing/2014/main" id="{D10077AA-3D96-EE51-27B8-8B49FA7AFA98}"/>
              </a:ext>
              <a:ext uri="{C183D7F6-B498-43B3-948B-1728B52AA6E4}">
                <adec:decorative xmlns:adec="http://schemas.microsoft.com/office/drawing/2017/decorative" val="1"/>
              </a:ext>
            </a:extLst>
          </p:cNvPr>
          <p:cNvSpPr txBox="1">
            <a:spLocks/>
          </p:cNvSpPr>
          <p:nvPr/>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Barlow"/>
                <a:ea typeface="+mn-ea"/>
                <a:cs typeface="+mn-cs"/>
              </a:rPr>
              <a:t>© Ipsos B&amp;A | Consumer Confidence | February 2025 |  Public </a:t>
            </a:r>
            <a:endParaRPr kumimoji="0" lang="en-IE" sz="800" b="0" i="0" u="none" strike="noStrike" kern="1200" cap="none" spc="0" normalizeH="0" baseline="0" noProof="0">
              <a:ln>
                <a:noFill/>
              </a:ln>
              <a:solidFill>
                <a:prstClr val="white"/>
              </a:solidFill>
              <a:effectLst/>
              <a:uLnTx/>
              <a:uFillTx/>
              <a:latin typeface="Barlow"/>
              <a:ea typeface="+mn-ea"/>
              <a:cs typeface="+mn-cs"/>
            </a:endParaRPr>
          </a:p>
        </p:txBody>
      </p:sp>
      <p:sp>
        <p:nvSpPr>
          <p:cNvPr id="2" name="Slide Number">
            <a:extLst>
              <a:ext uri="{FF2B5EF4-FFF2-40B4-BE49-F238E27FC236}">
                <a16:creationId xmlns:a16="http://schemas.microsoft.com/office/drawing/2014/main" id="{04A63365-4D4E-8C25-95B6-923E87A6F707}"/>
              </a:ext>
              <a:ext uri="{C183D7F6-B498-43B3-948B-1728B52AA6E4}">
                <adec:decorative xmlns:adec="http://schemas.microsoft.com/office/drawing/2017/decorative" val="1"/>
              </a:ext>
            </a:extLst>
          </p:cNvPr>
          <p:cNvSpPr txBox="1"/>
          <p:nvPr/>
        </p:nvSpPr>
        <p:spPr>
          <a:xfrm>
            <a:off x="5849681" y="6479951"/>
            <a:ext cx="492637" cy="140488"/>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400"/>
              </a:spcBef>
              <a:spcAft>
                <a:spcPts val="400"/>
              </a:spcAft>
              <a:buClrTx/>
              <a:buSzTx/>
              <a:buFontTx/>
              <a:buNone/>
              <a:tabLst/>
              <a:defRPr/>
            </a:pPr>
            <a:fld id="{42C674B8-9BBC-4FFF-A23E-570BB0655C41}" type="slidenum">
              <a:rPr kumimoji="0" lang="en-GB" sz="900" b="0" i="0" u="none" strike="noStrike" kern="1200" cap="none" spc="0" normalizeH="0" baseline="0" noProof="0" smtClean="0">
                <a:ln>
                  <a:noFill/>
                </a:ln>
                <a:solidFill>
                  <a:srgbClr val="000000"/>
                </a:solidFill>
                <a:effectLst/>
                <a:uLnTx/>
                <a:uFillTx/>
                <a:latin typeface="Barlow"/>
                <a:ea typeface="+mn-ea"/>
                <a:cs typeface="+mn-cs"/>
              </a:rPr>
              <a:pPr marL="0" marR="0" lvl="0" indent="0" algn="ctr" defTabSz="914400" rtl="0" eaLnBrk="1" fontAlgn="auto" latinLnBrk="0" hangingPunct="1">
                <a:lnSpc>
                  <a:spcPct val="110000"/>
                </a:lnSpc>
                <a:spcBef>
                  <a:spcPts val="400"/>
                </a:spcBef>
                <a:spcAft>
                  <a:spcPts val="400"/>
                </a:spcAft>
                <a:buClrTx/>
                <a:buSzTx/>
                <a:buFontTx/>
                <a:buNone/>
                <a:tabLst/>
                <a:defRPr/>
              </a:pPr>
              <a:t>76</a:t>
            </a:fld>
            <a:endParaRPr kumimoji="0" lang="en-GB" sz="900" b="0" i="0" u="none" strike="noStrike" kern="1200" cap="none" spc="0" normalizeH="0" baseline="0" noProof="0">
              <a:ln>
                <a:noFill/>
              </a:ln>
              <a:solidFill>
                <a:srgbClr val="000000"/>
              </a:solidFill>
              <a:effectLst/>
              <a:uLnTx/>
              <a:uFillTx/>
              <a:latin typeface="Barlow"/>
              <a:ea typeface="+mn-ea"/>
              <a:cs typeface="+mn-cs"/>
            </a:endParaRPr>
          </a:p>
        </p:txBody>
      </p:sp>
    </p:spTree>
    <p:extLst>
      <p:ext uri="{BB962C8B-B14F-4D97-AF65-F5344CB8AC3E}">
        <p14:creationId xmlns:p14="http://schemas.microsoft.com/office/powerpoint/2010/main" val="4147861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1723A-7274-83F8-3077-76DF1ADF9331}"/>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7257280-84F5-8D65-4696-23A9049242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p:pic>
      <p:sp>
        <p:nvSpPr>
          <p:cNvPr id="8" name="Gradient">
            <a:extLst>
              <a:ext uri="{FF2B5EF4-FFF2-40B4-BE49-F238E27FC236}">
                <a16:creationId xmlns:a16="http://schemas.microsoft.com/office/drawing/2014/main" id="{7A9BD872-076D-3AC9-8ACD-E6D5D3B0EF6D}"/>
              </a:ext>
              <a:ext uri="{C183D7F6-B498-43B3-948B-1728B52AA6E4}">
                <adec:decorative xmlns:adec="http://schemas.microsoft.com/office/drawing/2017/decorative" val="1"/>
              </a:ext>
            </a:extLst>
          </p:cNvPr>
          <p:cNvSpPr/>
          <p:nvPr/>
        </p:nvSpPr>
        <p:spPr bwMode="hidden">
          <a:xfrm flipV="1">
            <a:off x="0" y="0"/>
            <a:ext cx="12192000" cy="6858000"/>
          </a:xfrm>
          <a:prstGeom prst="snip1Rect">
            <a:avLst>
              <a:gd name="adj" fmla="val 40794"/>
            </a:avLst>
          </a:prstGeom>
          <a:gradFill flip="none" rotWithShape="0">
            <a:gsLst>
              <a:gs pos="0">
                <a:schemeClr val="tx1"/>
              </a:gs>
              <a:gs pos="40000">
                <a:schemeClr val="tx1">
                  <a:alpha val="25000"/>
                </a:schemeClr>
              </a:gs>
              <a:gs pos="8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arlow"/>
              <a:ea typeface="+mn-ea"/>
              <a:cs typeface="+mn-cs"/>
            </a:endParaRPr>
          </a:p>
        </p:txBody>
      </p:sp>
      <p:sp>
        <p:nvSpPr>
          <p:cNvPr id="18" name="Title">
            <a:extLst>
              <a:ext uri="{FF2B5EF4-FFF2-40B4-BE49-F238E27FC236}">
                <a16:creationId xmlns:a16="http://schemas.microsoft.com/office/drawing/2014/main" id="{C4CE3541-6920-DA27-AA6D-92797FEA9BB1}"/>
              </a:ext>
            </a:extLst>
          </p:cNvPr>
          <p:cNvSpPr>
            <a:spLocks noGrp="1"/>
          </p:cNvSpPr>
          <p:nvPr>
            <p:ph type="title"/>
          </p:nvPr>
        </p:nvSpPr>
        <p:spPr>
          <a:xfrm>
            <a:off x="432000" y="1350000"/>
            <a:ext cx="3077319" cy="715669"/>
          </a:xfrm>
        </p:spPr>
        <p:txBody>
          <a:bodyPr/>
          <a:lstStyle/>
          <a:p>
            <a:r>
              <a:rPr lang="en-US"/>
              <a:t>Segment pen portraits</a:t>
            </a:r>
            <a:endParaRPr lang="en-IE"/>
          </a:p>
        </p:txBody>
      </p:sp>
      <p:sp>
        <p:nvSpPr>
          <p:cNvPr id="3" name="Parallelogram">
            <a:extLst>
              <a:ext uri="{FF2B5EF4-FFF2-40B4-BE49-F238E27FC236}">
                <a16:creationId xmlns:a16="http://schemas.microsoft.com/office/drawing/2014/main" id="{59F185DD-D956-42F0-A617-66A1F62AA81B}"/>
              </a:ext>
              <a:ext uri="{C183D7F6-B498-43B3-948B-1728B52AA6E4}">
                <adec:decorative xmlns:adec="http://schemas.microsoft.com/office/drawing/2017/decorative" val="1"/>
              </a:ext>
            </a:extLst>
          </p:cNvPr>
          <p:cNvSpPr/>
          <p:nvPr/>
        </p:nvSpPr>
        <p:spPr>
          <a:xfrm flipH="1" flipV="1">
            <a:off x="9609093" y="3308328"/>
            <a:ext cx="2582907" cy="2582906"/>
          </a:xfrm>
          <a:custGeom>
            <a:avLst/>
            <a:gdLst>
              <a:gd name="connsiteX0" fmla="*/ 1310277 w 2582907"/>
              <a:gd name="connsiteY0" fmla="*/ 0 h 2582906"/>
              <a:gd name="connsiteX1" fmla="*/ 2582907 w 2582907"/>
              <a:gd name="connsiteY1" fmla="*/ 0 h 2582906"/>
              <a:gd name="connsiteX2" fmla="*/ 0 w 2582907"/>
              <a:gd name="connsiteY2" fmla="*/ 2582906 h 2582906"/>
              <a:gd name="connsiteX3" fmla="*/ 0 w 2582907"/>
              <a:gd name="connsiteY3" fmla="*/ 1310276 h 2582906"/>
              <a:gd name="connsiteX4" fmla="*/ 1310277 w 2582907"/>
              <a:gd name="connsiteY4" fmla="*/ 0 h 25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07" h="2582906">
                <a:moveTo>
                  <a:pt x="1310277" y="0"/>
                </a:moveTo>
                <a:lnTo>
                  <a:pt x="2582907" y="0"/>
                </a:lnTo>
                <a:lnTo>
                  <a:pt x="0" y="2582906"/>
                </a:lnTo>
                <a:lnTo>
                  <a:pt x="0" y="1310276"/>
                </a:lnTo>
                <a:lnTo>
                  <a:pt x="131027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Barlow"/>
              <a:ea typeface="+mn-ea"/>
              <a:cs typeface="+mn-cs"/>
            </a:endParaRPr>
          </a:p>
        </p:txBody>
      </p:sp>
      <p:sp>
        <p:nvSpPr>
          <p:cNvPr id="5" name="Classification">
            <a:extLst>
              <a:ext uri="{FF2B5EF4-FFF2-40B4-BE49-F238E27FC236}">
                <a16:creationId xmlns:a16="http://schemas.microsoft.com/office/drawing/2014/main" id="{CEBD955C-F9A3-BC83-0163-828541E4802E}"/>
              </a:ext>
              <a:ext uri="{C183D7F6-B498-43B3-948B-1728B52AA6E4}">
                <adec:decorative xmlns:adec="http://schemas.microsoft.com/office/drawing/2017/decorative" val="1"/>
              </a:ext>
            </a:extLst>
          </p:cNvPr>
          <p:cNvSpPr txBox="1">
            <a:spLocks/>
          </p:cNvSpPr>
          <p:nvPr/>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Barlow"/>
                <a:ea typeface="+mn-ea"/>
                <a:cs typeface="+mn-cs"/>
              </a:rPr>
              <a:t>© Ipsos B&amp;A | Consumer Confidence | February 2025 |  Public </a:t>
            </a:r>
            <a:endParaRPr kumimoji="0" lang="en-IE" sz="800" b="0" i="0" u="none" strike="noStrike" kern="1200" cap="none" spc="0" normalizeH="0" baseline="0" noProof="0">
              <a:ln>
                <a:noFill/>
              </a:ln>
              <a:solidFill>
                <a:prstClr val="white"/>
              </a:solidFill>
              <a:effectLst/>
              <a:uLnTx/>
              <a:uFillTx/>
              <a:latin typeface="Barlow"/>
              <a:ea typeface="+mn-ea"/>
              <a:cs typeface="+mn-cs"/>
            </a:endParaRPr>
          </a:p>
        </p:txBody>
      </p:sp>
      <p:sp>
        <p:nvSpPr>
          <p:cNvPr id="2" name="Slide Number">
            <a:extLst>
              <a:ext uri="{FF2B5EF4-FFF2-40B4-BE49-F238E27FC236}">
                <a16:creationId xmlns:a16="http://schemas.microsoft.com/office/drawing/2014/main" id="{393BF764-07A0-6362-5C49-1ED7E9C07A47}"/>
              </a:ext>
              <a:ext uri="{C183D7F6-B498-43B3-948B-1728B52AA6E4}">
                <adec:decorative xmlns:adec="http://schemas.microsoft.com/office/drawing/2017/decorative" val="1"/>
              </a:ext>
            </a:extLst>
          </p:cNvPr>
          <p:cNvSpPr txBox="1"/>
          <p:nvPr/>
        </p:nvSpPr>
        <p:spPr>
          <a:xfrm>
            <a:off x="5849681" y="6479951"/>
            <a:ext cx="492637" cy="140488"/>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400"/>
              </a:spcBef>
              <a:spcAft>
                <a:spcPts val="400"/>
              </a:spcAft>
              <a:buClrTx/>
              <a:buSzTx/>
              <a:buFontTx/>
              <a:buNone/>
              <a:tabLst/>
              <a:defRPr/>
            </a:pPr>
            <a:fld id="{42C674B8-9BBC-4FFF-A23E-570BB0655C41}" type="slidenum">
              <a:rPr kumimoji="0" lang="en-GB" sz="900" b="0" i="0" u="none" strike="noStrike" kern="1200" cap="none" spc="0" normalizeH="0" baseline="0" noProof="0" smtClean="0">
                <a:ln>
                  <a:noFill/>
                </a:ln>
                <a:solidFill>
                  <a:srgbClr val="000000"/>
                </a:solidFill>
                <a:effectLst/>
                <a:uLnTx/>
                <a:uFillTx/>
                <a:latin typeface="Barlow"/>
                <a:ea typeface="+mn-ea"/>
                <a:cs typeface="+mn-cs"/>
              </a:rPr>
              <a:pPr marL="0" marR="0" lvl="0" indent="0" algn="ctr" defTabSz="914400" rtl="0" eaLnBrk="1" fontAlgn="auto" latinLnBrk="0" hangingPunct="1">
                <a:lnSpc>
                  <a:spcPct val="110000"/>
                </a:lnSpc>
                <a:spcBef>
                  <a:spcPts val="400"/>
                </a:spcBef>
                <a:spcAft>
                  <a:spcPts val="400"/>
                </a:spcAft>
                <a:buClrTx/>
                <a:buSzTx/>
                <a:buFontTx/>
                <a:buNone/>
                <a:tabLst/>
                <a:defRPr/>
              </a:pPr>
              <a:t>77</a:t>
            </a:fld>
            <a:endParaRPr kumimoji="0" lang="en-GB" sz="900" b="0" i="0" u="none" strike="noStrike" kern="1200" cap="none" spc="0" normalizeH="0" baseline="0" noProof="0">
              <a:ln>
                <a:noFill/>
              </a:ln>
              <a:solidFill>
                <a:srgbClr val="000000"/>
              </a:solidFill>
              <a:effectLst/>
              <a:uLnTx/>
              <a:uFillTx/>
              <a:latin typeface="Barlow"/>
              <a:ea typeface="+mn-ea"/>
              <a:cs typeface="+mn-cs"/>
            </a:endParaRPr>
          </a:p>
        </p:txBody>
      </p:sp>
    </p:spTree>
    <p:extLst>
      <p:ext uri="{BB962C8B-B14F-4D97-AF65-F5344CB8AC3E}">
        <p14:creationId xmlns:p14="http://schemas.microsoft.com/office/powerpoint/2010/main" val="3534991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B138922-3D62-DB45-2EE0-678E76ECDB6A}"/>
              </a:ext>
            </a:extLst>
          </p:cNvPr>
          <p:cNvSpPr/>
          <p:nvPr/>
        </p:nvSpPr>
        <p:spPr>
          <a:xfrm>
            <a:off x="0" y="0"/>
            <a:ext cx="12286687" cy="6858000"/>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5" name="Rectangle 14">
            <a:extLst>
              <a:ext uri="{FF2B5EF4-FFF2-40B4-BE49-F238E27FC236}">
                <a16:creationId xmlns:a16="http://schemas.microsoft.com/office/drawing/2014/main" id="{6728A3DF-E561-440F-B037-2CB8A2803ADB}"/>
              </a:ext>
            </a:extLst>
          </p:cNvPr>
          <p:cNvSpPr/>
          <p:nvPr/>
        </p:nvSpPr>
        <p:spPr>
          <a:xfrm>
            <a:off x="-6479" y="1"/>
            <a:ext cx="1930363" cy="6858000"/>
          </a:xfrm>
          <a:prstGeom prst="rect">
            <a:avLst/>
          </a:prstGeom>
          <a:solidFill>
            <a:schemeClr val="accent5">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051996C5-F84C-4CE5-AA81-019EA1461ADD}"/>
              </a:ext>
            </a:extLst>
          </p:cNvPr>
          <p:cNvSpPr>
            <a:spLocks noGrp="1"/>
          </p:cNvSpPr>
          <p:nvPr>
            <p:ph type="title"/>
          </p:nvPr>
        </p:nvSpPr>
        <p:spPr>
          <a:xfrm>
            <a:off x="2051356" y="-65477"/>
            <a:ext cx="9438055" cy="715669"/>
          </a:xfrm>
        </p:spPr>
        <p:txBody>
          <a:bodyPr>
            <a:normAutofit/>
          </a:bodyPr>
          <a:lstStyle/>
          <a:p>
            <a:r>
              <a:rPr lang="en-IE">
                <a:solidFill>
                  <a:schemeClr val="tx1"/>
                </a:solidFill>
              </a:rPr>
              <a:t>Global Citizens</a:t>
            </a:r>
          </a:p>
        </p:txBody>
      </p:sp>
      <p:sp>
        <p:nvSpPr>
          <p:cNvPr id="28" name="Round Diagonal Corner Rectangle 27">
            <a:extLst>
              <a:ext uri="{FF2B5EF4-FFF2-40B4-BE49-F238E27FC236}">
                <a16:creationId xmlns:a16="http://schemas.microsoft.com/office/drawing/2014/main" id="{7A2A6FA9-EC2F-4675-8B05-336BA93E061D}"/>
              </a:ext>
            </a:extLst>
          </p:cNvPr>
          <p:cNvSpPr/>
          <p:nvPr/>
        </p:nvSpPr>
        <p:spPr>
          <a:xfrm>
            <a:off x="5988531" y="1412052"/>
            <a:ext cx="2520000" cy="360000"/>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Age</a:t>
            </a:r>
          </a:p>
        </p:txBody>
      </p:sp>
      <p:sp>
        <p:nvSpPr>
          <p:cNvPr id="43" name="Round Diagonal Corner Rectangle 27">
            <a:extLst>
              <a:ext uri="{FF2B5EF4-FFF2-40B4-BE49-F238E27FC236}">
                <a16:creationId xmlns:a16="http://schemas.microsoft.com/office/drawing/2014/main" id="{DA708D1A-2F9E-4155-BCE4-6D3D7FA4C007}"/>
              </a:ext>
            </a:extLst>
          </p:cNvPr>
          <p:cNvSpPr/>
          <p:nvPr/>
        </p:nvSpPr>
        <p:spPr>
          <a:xfrm>
            <a:off x="2722745" y="4759707"/>
            <a:ext cx="2520000" cy="360000"/>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Social Class</a:t>
            </a:r>
          </a:p>
        </p:txBody>
      </p:sp>
      <p:graphicFrame>
        <p:nvGraphicFramePr>
          <p:cNvPr id="39" name="Object 2">
            <a:extLst>
              <a:ext uri="{FF2B5EF4-FFF2-40B4-BE49-F238E27FC236}">
                <a16:creationId xmlns:a16="http://schemas.microsoft.com/office/drawing/2014/main" id="{960D34FF-0F8B-4A31-8A8D-5BFB99C3EA15}"/>
              </a:ext>
            </a:extLst>
          </p:cNvPr>
          <p:cNvGraphicFramePr>
            <a:graphicFrameLocks noChangeAspect="1"/>
          </p:cNvGraphicFramePr>
          <p:nvPr>
            <p:extLst>
              <p:ext uri="{D42A27DB-BD31-4B8C-83A1-F6EECF244321}">
                <p14:modId xmlns:p14="http://schemas.microsoft.com/office/powerpoint/2010/main" val="2142865790"/>
              </p:ext>
            </p:extLst>
          </p:nvPr>
        </p:nvGraphicFramePr>
        <p:xfrm>
          <a:off x="1564218" y="2054011"/>
          <a:ext cx="3497704" cy="826385"/>
        </p:xfrm>
        <a:graphic>
          <a:graphicData uri="http://schemas.openxmlformats.org/drawingml/2006/chart">
            <c:chart xmlns:c="http://schemas.openxmlformats.org/drawingml/2006/chart" xmlns:r="http://schemas.openxmlformats.org/officeDocument/2006/relationships" r:id="rId3"/>
          </a:graphicData>
        </a:graphic>
      </p:graphicFrame>
      <p:sp>
        <p:nvSpPr>
          <p:cNvPr id="50" name="Round Diagonal Corner Rectangle 27">
            <a:extLst>
              <a:ext uri="{FF2B5EF4-FFF2-40B4-BE49-F238E27FC236}">
                <a16:creationId xmlns:a16="http://schemas.microsoft.com/office/drawing/2014/main" id="{9C994F9F-9C11-4C33-8E85-4596593BDC97}"/>
              </a:ext>
            </a:extLst>
          </p:cNvPr>
          <p:cNvSpPr/>
          <p:nvPr/>
        </p:nvSpPr>
        <p:spPr>
          <a:xfrm>
            <a:off x="2722745" y="1412052"/>
            <a:ext cx="2520000" cy="360000"/>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Gender</a:t>
            </a:r>
          </a:p>
        </p:txBody>
      </p:sp>
      <p:graphicFrame>
        <p:nvGraphicFramePr>
          <p:cNvPr id="52" name="Object 2">
            <a:extLst>
              <a:ext uri="{FF2B5EF4-FFF2-40B4-BE49-F238E27FC236}">
                <a16:creationId xmlns:a16="http://schemas.microsoft.com/office/drawing/2014/main" id="{1F11C625-ED4E-4AEF-8DF0-41B261687F40}"/>
              </a:ext>
            </a:extLst>
          </p:cNvPr>
          <p:cNvGraphicFramePr>
            <a:graphicFrameLocks noChangeAspect="1"/>
          </p:cNvGraphicFramePr>
          <p:nvPr>
            <p:extLst>
              <p:ext uri="{D42A27DB-BD31-4B8C-83A1-F6EECF244321}">
                <p14:modId xmlns:p14="http://schemas.microsoft.com/office/powerpoint/2010/main" val="1153910989"/>
              </p:ext>
            </p:extLst>
          </p:nvPr>
        </p:nvGraphicFramePr>
        <p:xfrm>
          <a:off x="5332244" y="2025176"/>
          <a:ext cx="3251456" cy="1679797"/>
        </p:xfrm>
        <a:graphic>
          <a:graphicData uri="http://schemas.openxmlformats.org/drawingml/2006/chart">
            <c:chart xmlns:c="http://schemas.openxmlformats.org/drawingml/2006/chart" xmlns:r="http://schemas.openxmlformats.org/officeDocument/2006/relationships" r:id="rId4"/>
          </a:graphicData>
        </a:graphic>
      </p:graphicFrame>
      <p:sp>
        <p:nvSpPr>
          <p:cNvPr id="58" name="Rectangle 57">
            <a:extLst>
              <a:ext uri="{FF2B5EF4-FFF2-40B4-BE49-F238E27FC236}">
                <a16:creationId xmlns:a16="http://schemas.microsoft.com/office/drawing/2014/main" id="{48891ABF-0471-4C74-ABD2-B195C3FB4696}"/>
              </a:ext>
            </a:extLst>
          </p:cNvPr>
          <p:cNvSpPr/>
          <p:nvPr/>
        </p:nvSpPr>
        <p:spPr>
          <a:xfrm>
            <a:off x="1970048" y="672400"/>
            <a:ext cx="9706888" cy="65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600" b="1">
                <a:solidFill>
                  <a:schemeClr val="tx1"/>
                </a:solidFill>
              </a:rPr>
              <a:t>Global Citizens lean toward a younger demographic, with 2 in 5 being under 35. They are more </a:t>
            </a:r>
            <a:r>
              <a:rPr lang="en-US" sz="1600" b="1" err="1">
                <a:solidFill>
                  <a:schemeClr val="tx1"/>
                </a:solidFill>
              </a:rPr>
              <a:t>urbanised</a:t>
            </a:r>
            <a:r>
              <a:rPr lang="en-US" sz="1600" b="1">
                <a:solidFill>
                  <a:schemeClr val="tx1"/>
                </a:solidFill>
              </a:rPr>
              <a:t>, highly educated, and more likely to be middle class. </a:t>
            </a:r>
          </a:p>
        </p:txBody>
      </p:sp>
      <p:graphicFrame>
        <p:nvGraphicFramePr>
          <p:cNvPr id="53" name="Object 2">
            <a:extLst>
              <a:ext uri="{FF2B5EF4-FFF2-40B4-BE49-F238E27FC236}">
                <a16:creationId xmlns:a16="http://schemas.microsoft.com/office/drawing/2014/main" id="{0710CFBC-31BD-4961-9BCF-4ED567889ECC}"/>
              </a:ext>
            </a:extLst>
          </p:cNvPr>
          <p:cNvGraphicFramePr>
            <a:graphicFrameLocks noChangeAspect="1"/>
          </p:cNvGraphicFramePr>
          <p:nvPr>
            <p:extLst>
              <p:ext uri="{D42A27DB-BD31-4B8C-83A1-F6EECF244321}">
                <p14:modId xmlns:p14="http://schemas.microsoft.com/office/powerpoint/2010/main" val="4020875476"/>
              </p:ext>
            </p:extLst>
          </p:nvPr>
        </p:nvGraphicFramePr>
        <p:xfrm>
          <a:off x="5178476" y="4594302"/>
          <a:ext cx="3063732" cy="2152487"/>
        </p:xfrm>
        <a:graphic>
          <a:graphicData uri="http://schemas.openxmlformats.org/drawingml/2006/chart">
            <c:chart xmlns:c="http://schemas.openxmlformats.org/drawingml/2006/chart" xmlns:r="http://schemas.openxmlformats.org/officeDocument/2006/relationships" r:id="rId5"/>
          </a:graphicData>
        </a:graphic>
      </p:graphicFrame>
      <p:sp>
        <p:nvSpPr>
          <p:cNvPr id="57" name="Round Diagonal Corner Rectangle 27">
            <a:extLst>
              <a:ext uri="{FF2B5EF4-FFF2-40B4-BE49-F238E27FC236}">
                <a16:creationId xmlns:a16="http://schemas.microsoft.com/office/drawing/2014/main" id="{C87E72BF-35EA-484E-95DD-C061A6E8A375}"/>
              </a:ext>
            </a:extLst>
          </p:cNvPr>
          <p:cNvSpPr/>
          <p:nvPr/>
        </p:nvSpPr>
        <p:spPr>
          <a:xfrm>
            <a:off x="5988531" y="3958097"/>
            <a:ext cx="2520000" cy="360000"/>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Lifestage</a:t>
            </a:r>
          </a:p>
        </p:txBody>
      </p:sp>
      <p:sp>
        <p:nvSpPr>
          <p:cNvPr id="75" name="Round Diagonal Corner Rectangle 27">
            <a:extLst>
              <a:ext uri="{FF2B5EF4-FFF2-40B4-BE49-F238E27FC236}">
                <a16:creationId xmlns:a16="http://schemas.microsoft.com/office/drawing/2014/main" id="{D8CE2CFA-8A5E-40B4-9DCB-A3D3FF4AC481}"/>
              </a:ext>
            </a:extLst>
          </p:cNvPr>
          <p:cNvSpPr/>
          <p:nvPr/>
        </p:nvSpPr>
        <p:spPr>
          <a:xfrm>
            <a:off x="2722745" y="3139763"/>
            <a:ext cx="2520000" cy="360000"/>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Area Type</a:t>
            </a:r>
          </a:p>
        </p:txBody>
      </p:sp>
      <p:graphicFrame>
        <p:nvGraphicFramePr>
          <p:cNvPr id="79" name="Object 2">
            <a:extLst>
              <a:ext uri="{FF2B5EF4-FFF2-40B4-BE49-F238E27FC236}">
                <a16:creationId xmlns:a16="http://schemas.microsoft.com/office/drawing/2014/main" id="{BBFB2724-E2FA-4D48-A703-F65FDBC5C99C}"/>
              </a:ext>
            </a:extLst>
          </p:cNvPr>
          <p:cNvGraphicFramePr>
            <a:graphicFrameLocks noChangeAspect="1"/>
          </p:cNvGraphicFramePr>
          <p:nvPr>
            <p:extLst>
              <p:ext uri="{D42A27DB-BD31-4B8C-83A1-F6EECF244321}">
                <p14:modId xmlns:p14="http://schemas.microsoft.com/office/powerpoint/2010/main" val="323807937"/>
              </p:ext>
            </p:extLst>
          </p:nvPr>
        </p:nvGraphicFramePr>
        <p:xfrm>
          <a:off x="8153676" y="2160253"/>
          <a:ext cx="3990717" cy="2904228"/>
        </p:xfrm>
        <a:graphic>
          <a:graphicData uri="http://schemas.openxmlformats.org/drawingml/2006/chart">
            <c:chart xmlns:c="http://schemas.openxmlformats.org/drawingml/2006/chart" xmlns:r="http://schemas.openxmlformats.org/officeDocument/2006/relationships" r:id="rId6"/>
          </a:graphicData>
        </a:graphic>
      </p:graphicFrame>
      <p:sp>
        <p:nvSpPr>
          <p:cNvPr id="81" name="Round Diagonal Corner Rectangle 27">
            <a:extLst>
              <a:ext uri="{FF2B5EF4-FFF2-40B4-BE49-F238E27FC236}">
                <a16:creationId xmlns:a16="http://schemas.microsoft.com/office/drawing/2014/main" id="{09BB973A-FBC6-4078-9925-CA548FC9ECE2}"/>
              </a:ext>
            </a:extLst>
          </p:cNvPr>
          <p:cNvSpPr/>
          <p:nvPr/>
        </p:nvSpPr>
        <p:spPr>
          <a:xfrm>
            <a:off x="9577313" y="1401473"/>
            <a:ext cx="2520000" cy="360000"/>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Education Level</a:t>
            </a:r>
          </a:p>
        </p:txBody>
      </p:sp>
      <p:graphicFrame>
        <p:nvGraphicFramePr>
          <p:cNvPr id="87" name="Object 2">
            <a:extLst>
              <a:ext uri="{FF2B5EF4-FFF2-40B4-BE49-F238E27FC236}">
                <a16:creationId xmlns:a16="http://schemas.microsoft.com/office/drawing/2014/main" id="{E239689F-1DF9-4DF6-91DE-DAA95E70B782}"/>
              </a:ext>
            </a:extLst>
          </p:cNvPr>
          <p:cNvGraphicFramePr>
            <a:graphicFrameLocks noChangeAspect="1"/>
          </p:cNvGraphicFramePr>
          <p:nvPr>
            <p:extLst>
              <p:ext uri="{D42A27DB-BD31-4B8C-83A1-F6EECF244321}">
                <p14:modId xmlns:p14="http://schemas.microsoft.com/office/powerpoint/2010/main" val="3894535852"/>
              </p:ext>
            </p:extLst>
          </p:nvPr>
        </p:nvGraphicFramePr>
        <p:xfrm>
          <a:off x="2100026" y="3810101"/>
          <a:ext cx="2780131" cy="800883"/>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5E91C011-E2CC-429A-9AC0-5AB27B0720D2}"/>
              </a:ext>
            </a:extLst>
          </p:cNvPr>
          <p:cNvSpPr txBox="1"/>
          <p:nvPr/>
        </p:nvSpPr>
        <p:spPr>
          <a:xfrm>
            <a:off x="139264" y="4047723"/>
            <a:ext cx="1670650" cy="307777"/>
          </a:xfrm>
          <a:prstGeom prst="rect">
            <a:avLst/>
          </a:prstGeom>
          <a:noFill/>
        </p:spPr>
        <p:txBody>
          <a:bodyPr wrap="none" rtlCol="0">
            <a:spAutoFit/>
          </a:bodyPr>
          <a:lstStyle/>
          <a:p>
            <a:r>
              <a:rPr lang="en-IE" sz="1400" i="1"/>
              <a:t>678,000</a:t>
            </a:r>
            <a:r>
              <a:rPr lang="en-US" sz="1400" i="1"/>
              <a:t>  individuals</a:t>
            </a:r>
            <a:endParaRPr lang="en-IE" sz="1400" i="1"/>
          </a:p>
        </p:txBody>
      </p:sp>
      <p:graphicFrame>
        <p:nvGraphicFramePr>
          <p:cNvPr id="90" name="Object 2">
            <a:extLst>
              <a:ext uri="{FF2B5EF4-FFF2-40B4-BE49-F238E27FC236}">
                <a16:creationId xmlns:a16="http://schemas.microsoft.com/office/drawing/2014/main" id="{95023C84-2216-4617-BEE0-C19BCD5F53DC}"/>
              </a:ext>
            </a:extLst>
          </p:cNvPr>
          <p:cNvGraphicFramePr>
            <a:graphicFrameLocks noChangeAspect="1"/>
          </p:cNvGraphicFramePr>
          <p:nvPr>
            <p:extLst>
              <p:ext uri="{D42A27DB-BD31-4B8C-83A1-F6EECF244321}">
                <p14:modId xmlns:p14="http://schemas.microsoft.com/office/powerpoint/2010/main" val="4119894554"/>
              </p:ext>
            </p:extLst>
          </p:nvPr>
        </p:nvGraphicFramePr>
        <p:xfrm>
          <a:off x="2145170" y="5448537"/>
          <a:ext cx="2780131" cy="826385"/>
        </p:xfrm>
        <a:graphic>
          <a:graphicData uri="http://schemas.openxmlformats.org/drawingml/2006/chart">
            <c:chart xmlns:c="http://schemas.openxmlformats.org/drawingml/2006/chart" xmlns:r="http://schemas.openxmlformats.org/officeDocument/2006/relationships" r:id="rId8"/>
          </a:graphicData>
        </a:graphic>
      </p:graphicFrame>
      <p:sp>
        <p:nvSpPr>
          <p:cNvPr id="38" name="TextBox 37">
            <a:extLst>
              <a:ext uri="{FF2B5EF4-FFF2-40B4-BE49-F238E27FC236}">
                <a16:creationId xmlns:a16="http://schemas.microsoft.com/office/drawing/2014/main" id="{177B3628-2F86-4CC2-9D42-56AA21C324B5}"/>
              </a:ext>
            </a:extLst>
          </p:cNvPr>
          <p:cNvSpPr txBox="1"/>
          <p:nvPr/>
        </p:nvSpPr>
        <p:spPr>
          <a:xfrm>
            <a:off x="3175949" y="176571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41" name="TextBox 40">
            <a:extLst>
              <a:ext uri="{FF2B5EF4-FFF2-40B4-BE49-F238E27FC236}">
                <a16:creationId xmlns:a16="http://schemas.microsoft.com/office/drawing/2014/main" id="{39BF5C0C-25D9-48B5-99C9-DFD3ED40B013}"/>
              </a:ext>
            </a:extLst>
          </p:cNvPr>
          <p:cNvSpPr txBox="1"/>
          <p:nvPr/>
        </p:nvSpPr>
        <p:spPr>
          <a:xfrm>
            <a:off x="3789698" y="1765713"/>
            <a:ext cx="1058303" cy="415498"/>
          </a:xfrm>
          <a:prstGeom prst="rect">
            <a:avLst/>
          </a:prstGeom>
          <a:noFill/>
        </p:spPr>
        <p:txBody>
          <a:bodyPr wrap="none" rtlCol="0">
            <a:spAutoFit/>
          </a:bodyPr>
          <a:lstStyle/>
          <a:p>
            <a:pPr algn="ctr"/>
            <a:r>
              <a:rPr lang="en-US" sz="1050" b="1">
                <a:latin typeface="Barlow" panose="00000500000000000000" pitchFamily="2" charset="0"/>
              </a:rPr>
              <a:t>Global Citizens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51" name="Rectangle 50">
            <a:extLst>
              <a:ext uri="{FF2B5EF4-FFF2-40B4-BE49-F238E27FC236}">
                <a16:creationId xmlns:a16="http://schemas.microsoft.com/office/drawing/2014/main" id="{390CF359-2400-4B83-BC72-5FBAA55C1E55}"/>
              </a:ext>
            </a:extLst>
          </p:cNvPr>
          <p:cNvSpPr/>
          <p:nvPr/>
        </p:nvSpPr>
        <p:spPr>
          <a:xfrm>
            <a:off x="7239235" y="3389519"/>
            <a:ext cx="335148" cy="2589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Oval 43">
            <a:extLst>
              <a:ext uri="{FF2B5EF4-FFF2-40B4-BE49-F238E27FC236}">
                <a16:creationId xmlns:a16="http://schemas.microsoft.com/office/drawing/2014/main" id="{A1DDDAFC-D711-498B-8AA0-E37B82FD802C}"/>
              </a:ext>
            </a:extLst>
          </p:cNvPr>
          <p:cNvSpPr/>
          <p:nvPr/>
        </p:nvSpPr>
        <p:spPr>
          <a:xfrm>
            <a:off x="4101976" y="5506789"/>
            <a:ext cx="433746" cy="27644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6" name="Rectangle 55">
            <a:extLst>
              <a:ext uri="{FF2B5EF4-FFF2-40B4-BE49-F238E27FC236}">
                <a16:creationId xmlns:a16="http://schemas.microsoft.com/office/drawing/2014/main" id="{7FD0528C-64C8-4904-8C9B-36667494BABF}"/>
              </a:ext>
            </a:extLst>
          </p:cNvPr>
          <p:cNvSpPr/>
          <p:nvPr/>
        </p:nvSpPr>
        <p:spPr>
          <a:xfrm>
            <a:off x="7080957" y="6264028"/>
            <a:ext cx="335148" cy="27644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7" name="Chart 6">
            <a:extLst>
              <a:ext uri="{FF2B5EF4-FFF2-40B4-BE49-F238E27FC236}">
                <a16:creationId xmlns:a16="http://schemas.microsoft.com/office/drawing/2014/main" id="{B802E64B-8BC8-3EFC-8F51-2BE870660F98}"/>
              </a:ext>
            </a:extLst>
          </p:cNvPr>
          <p:cNvGraphicFramePr/>
          <p:nvPr>
            <p:extLst>
              <p:ext uri="{D42A27DB-BD31-4B8C-83A1-F6EECF244321}">
                <p14:modId xmlns:p14="http://schemas.microsoft.com/office/powerpoint/2010/main" val="2302704656"/>
              </p:ext>
            </p:extLst>
          </p:nvPr>
        </p:nvGraphicFramePr>
        <p:xfrm>
          <a:off x="148678" y="4660926"/>
          <a:ext cx="1788641" cy="1572663"/>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17153BEE-2312-8A7E-9C8F-EFA47EEE460B}"/>
              </a:ext>
            </a:extLst>
          </p:cNvPr>
          <p:cNvSpPr txBox="1"/>
          <p:nvPr/>
        </p:nvSpPr>
        <p:spPr>
          <a:xfrm>
            <a:off x="563770" y="5022473"/>
            <a:ext cx="808791" cy="701731"/>
          </a:xfrm>
          <a:prstGeom prst="rect">
            <a:avLst/>
          </a:prstGeom>
          <a:noFill/>
        </p:spPr>
        <p:txBody>
          <a:bodyPr wrap="square" rtlCol="0">
            <a:spAutoFit/>
          </a:bodyPr>
          <a:lstStyle/>
          <a:p>
            <a:pPr algn="ctr">
              <a:lnSpc>
                <a:spcPct val="90000"/>
              </a:lnSpc>
            </a:pPr>
            <a:r>
              <a:rPr lang="en-US" sz="1600" b="1">
                <a:solidFill>
                  <a:srgbClr val="D61D6E"/>
                </a:solidFill>
              </a:rPr>
              <a:t>16% </a:t>
            </a:r>
          </a:p>
          <a:p>
            <a:pPr algn="ctr">
              <a:lnSpc>
                <a:spcPct val="90000"/>
              </a:lnSpc>
            </a:pPr>
            <a:r>
              <a:rPr lang="en-US" sz="1400" b="1">
                <a:solidFill>
                  <a:srgbClr val="D61D6E"/>
                </a:solidFill>
              </a:rPr>
              <a:t>of All Adults</a:t>
            </a:r>
            <a:endParaRPr lang="en-IE" sz="1400" b="1">
              <a:solidFill>
                <a:srgbClr val="D61D6E"/>
              </a:solidFill>
            </a:endParaRPr>
          </a:p>
        </p:txBody>
      </p:sp>
      <p:sp>
        <p:nvSpPr>
          <p:cNvPr id="4" name="Oval 3">
            <a:extLst>
              <a:ext uri="{FF2B5EF4-FFF2-40B4-BE49-F238E27FC236}">
                <a16:creationId xmlns:a16="http://schemas.microsoft.com/office/drawing/2014/main" id="{23280A6A-87AF-5C87-DD4D-AF5E666E8821}"/>
              </a:ext>
            </a:extLst>
          </p:cNvPr>
          <p:cNvSpPr/>
          <p:nvPr/>
        </p:nvSpPr>
        <p:spPr>
          <a:xfrm>
            <a:off x="4107021" y="3877008"/>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Oval 2">
            <a:extLst>
              <a:ext uri="{FF2B5EF4-FFF2-40B4-BE49-F238E27FC236}">
                <a16:creationId xmlns:a16="http://schemas.microsoft.com/office/drawing/2014/main" id="{387DBBA6-5261-10ED-6C62-B31FDC45658C}"/>
              </a:ext>
            </a:extLst>
          </p:cNvPr>
          <p:cNvSpPr/>
          <p:nvPr/>
        </p:nvSpPr>
        <p:spPr>
          <a:xfrm>
            <a:off x="7253426" y="2103560"/>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FE8B963F-7936-3550-3F71-3DF37FF76296}"/>
              </a:ext>
            </a:extLst>
          </p:cNvPr>
          <p:cNvSpPr/>
          <p:nvPr/>
        </p:nvSpPr>
        <p:spPr>
          <a:xfrm>
            <a:off x="7293075" y="2420166"/>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6C2820BD-439C-897F-3BB3-171B93B692D0}"/>
              </a:ext>
            </a:extLst>
          </p:cNvPr>
          <p:cNvSpPr txBox="1"/>
          <p:nvPr/>
        </p:nvSpPr>
        <p:spPr>
          <a:xfrm>
            <a:off x="6544641" y="1769788"/>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0DB2A3C2-6FD9-4DD3-77FB-F663F93A76B5}"/>
              </a:ext>
            </a:extLst>
          </p:cNvPr>
          <p:cNvSpPr txBox="1"/>
          <p:nvPr/>
        </p:nvSpPr>
        <p:spPr>
          <a:xfrm>
            <a:off x="7158390" y="1769788"/>
            <a:ext cx="1058303" cy="415498"/>
          </a:xfrm>
          <a:prstGeom prst="rect">
            <a:avLst/>
          </a:prstGeom>
          <a:noFill/>
        </p:spPr>
        <p:txBody>
          <a:bodyPr wrap="none" rtlCol="0">
            <a:spAutoFit/>
          </a:bodyPr>
          <a:lstStyle/>
          <a:p>
            <a:pPr algn="ctr"/>
            <a:r>
              <a:rPr lang="en-US" sz="1050" b="1">
                <a:latin typeface="Barlow" panose="00000500000000000000" pitchFamily="2" charset="0"/>
              </a:rPr>
              <a:t>Global Citizens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3" name="TextBox 22">
            <a:extLst>
              <a:ext uri="{FF2B5EF4-FFF2-40B4-BE49-F238E27FC236}">
                <a16:creationId xmlns:a16="http://schemas.microsoft.com/office/drawing/2014/main" id="{CE074CCC-EF8C-8EF1-AC31-C7267D32865F}"/>
              </a:ext>
            </a:extLst>
          </p:cNvPr>
          <p:cNvSpPr txBox="1"/>
          <p:nvPr/>
        </p:nvSpPr>
        <p:spPr>
          <a:xfrm>
            <a:off x="10493736" y="1849420"/>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4" name="TextBox 23">
            <a:extLst>
              <a:ext uri="{FF2B5EF4-FFF2-40B4-BE49-F238E27FC236}">
                <a16:creationId xmlns:a16="http://schemas.microsoft.com/office/drawing/2014/main" id="{4C760F10-E037-9BFB-837F-940B6CA93AB7}"/>
              </a:ext>
            </a:extLst>
          </p:cNvPr>
          <p:cNvSpPr txBox="1"/>
          <p:nvPr/>
        </p:nvSpPr>
        <p:spPr>
          <a:xfrm>
            <a:off x="10958619" y="1849420"/>
            <a:ext cx="1058303" cy="415498"/>
          </a:xfrm>
          <a:prstGeom prst="rect">
            <a:avLst/>
          </a:prstGeom>
          <a:noFill/>
        </p:spPr>
        <p:txBody>
          <a:bodyPr wrap="none" rtlCol="0">
            <a:spAutoFit/>
          </a:bodyPr>
          <a:lstStyle/>
          <a:p>
            <a:pPr algn="ctr"/>
            <a:r>
              <a:rPr lang="en-US" sz="1050" b="1">
                <a:latin typeface="Barlow" panose="00000500000000000000" pitchFamily="2" charset="0"/>
              </a:rPr>
              <a:t>Global Citizens</a:t>
            </a:r>
          </a:p>
          <a:p>
            <a:pPr algn="ctr"/>
            <a:r>
              <a:rPr lang="en-US" sz="1050" b="1">
                <a:latin typeface="Barlow" panose="00000500000000000000" pitchFamily="2" charset="0"/>
              </a:rPr>
              <a:t>%</a:t>
            </a:r>
            <a:endParaRPr lang="en-IE" sz="1050" b="1">
              <a:latin typeface="Barlow" panose="00000500000000000000" pitchFamily="2" charset="0"/>
            </a:endParaRPr>
          </a:p>
        </p:txBody>
      </p:sp>
      <p:graphicFrame>
        <p:nvGraphicFramePr>
          <p:cNvPr id="25" name="Table 24">
            <a:extLst>
              <a:ext uri="{FF2B5EF4-FFF2-40B4-BE49-F238E27FC236}">
                <a16:creationId xmlns:a16="http://schemas.microsoft.com/office/drawing/2014/main" id="{7D693E5E-1C00-9324-747B-3BA1D8B5D38A}"/>
              </a:ext>
            </a:extLst>
          </p:cNvPr>
          <p:cNvGraphicFramePr>
            <a:graphicFrameLocks noGrp="1"/>
          </p:cNvGraphicFramePr>
          <p:nvPr>
            <p:extLst>
              <p:ext uri="{D42A27DB-BD31-4B8C-83A1-F6EECF244321}">
                <p14:modId xmlns:p14="http://schemas.microsoft.com/office/powerpoint/2010/main" val="3551063141"/>
              </p:ext>
            </p:extLst>
          </p:nvPr>
        </p:nvGraphicFramePr>
        <p:xfrm>
          <a:off x="8567509" y="4180192"/>
          <a:ext cx="1983366" cy="2499618"/>
        </p:xfrm>
        <a:graphic>
          <a:graphicData uri="http://schemas.openxmlformats.org/drawingml/2006/table">
            <a:tbl>
              <a:tblPr>
                <a:tableStyleId>{5C22544A-7EE6-4342-B048-85BDC9FD1C3A}</a:tableStyleId>
              </a:tblPr>
              <a:tblGrid>
                <a:gridCol w="1983366">
                  <a:extLst>
                    <a:ext uri="{9D8B030D-6E8A-4147-A177-3AD203B41FA5}">
                      <a16:colId xmlns:a16="http://schemas.microsoft.com/office/drawing/2014/main" val="2286587077"/>
                    </a:ext>
                  </a:extLst>
                </a:gridCol>
              </a:tblGrid>
              <a:tr h="2499618">
                <a:tc>
                  <a:txBody>
                    <a:bodyPr/>
                    <a:lstStyle/>
                    <a:p>
                      <a:pPr algn="r">
                        <a:spcBef>
                          <a:spcPts val="0"/>
                        </a:spcBef>
                        <a:spcAft>
                          <a:spcPts val="0"/>
                        </a:spcAft>
                      </a:pPr>
                      <a:endParaRPr lang="en-IE" sz="9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bl>
          </a:graphicData>
        </a:graphic>
      </p:graphicFrame>
      <p:sp>
        <p:nvSpPr>
          <p:cNvPr id="26" name="TextBox 25">
            <a:extLst>
              <a:ext uri="{FF2B5EF4-FFF2-40B4-BE49-F238E27FC236}">
                <a16:creationId xmlns:a16="http://schemas.microsoft.com/office/drawing/2014/main" id="{E8DE0744-BED1-9261-64B7-38671A1B62CA}"/>
              </a:ext>
            </a:extLst>
          </p:cNvPr>
          <p:cNvSpPr txBox="1"/>
          <p:nvPr/>
        </p:nvSpPr>
        <p:spPr>
          <a:xfrm>
            <a:off x="2994290" y="3495735"/>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7" name="TextBox 26">
            <a:extLst>
              <a:ext uri="{FF2B5EF4-FFF2-40B4-BE49-F238E27FC236}">
                <a16:creationId xmlns:a16="http://schemas.microsoft.com/office/drawing/2014/main" id="{3ECC2636-2C1A-4724-4A90-40D16C67645A}"/>
              </a:ext>
            </a:extLst>
          </p:cNvPr>
          <p:cNvSpPr txBox="1"/>
          <p:nvPr/>
        </p:nvSpPr>
        <p:spPr>
          <a:xfrm>
            <a:off x="3809058" y="3495735"/>
            <a:ext cx="1058303" cy="415498"/>
          </a:xfrm>
          <a:prstGeom prst="rect">
            <a:avLst/>
          </a:prstGeom>
          <a:noFill/>
        </p:spPr>
        <p:txBody>
          <a:bodyPr wrap="none" rtlCol="0">
            <a:spAutoFit/>
          </a:bodyPr>
          <a:lstStyle/>
          <a:p>
            <a:pPr algn="ctr"/>
            <a:r>
              <a:rPr lang="en-US" sz="1050" b="1">
                <a:latin typeface="Barlow" panose="00000500000000000000" pitchFamily="2" charset="0"/>
              </a:rPr>
              <a:t>Global Citizens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9" name="TextBox 28">
            <a:extLst>
              <a:ext uri="{FF2B5EF4-FFF2-40B4-BE49-F238E27FC236}">
                <a16:creationId xmlns:a16="http://schemas.microsoft.com/office/drawing/2014/main" id="{ECE0A6F4-C66F-EB74-3EA0-E342826D8E9B}"/>
              </a:ext>
            </a:extLst>
          </p:cNvPr>
          <p:cNvSpPr txBox="1"/>
          <p:nvPr/>
        </p:nvSpPr>
        <p:spPr>
          <a:xfrm>
            <a:off x="3106639" y="5159741"/>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0" name="TextBox 29">
            <a:extLst>
              <a:ext uri="{FF2B5EF4-FFF2-40B4-BE49-F238E27FC236}">
                <a16:creationId xmlns:a16="http://schemas.microsoft.com/office/drawing/2014/main" id="{E039B1D0-E459-B7CF-4DCC-EBF90F5D5A5A}"/>
              </a:ext>
            </a:extLst>
          </p:cNvPr>
          <p:cNvSpPr txBox="1"/>
          <p:nvPr/>
        </p:nvSpPr>
        <p:spPr>
          <a:xfrm>
            <a:off x="3771677" y="5159741"/>
            <a:ext cx="1058303" cy="415498"/>
          </a:xfrm>
          <a:prstGeom prst="rect">
            <a:avLst/>
          </a:prstGeom>
          <a:noFill/>
        </p:spPr>
        <p:txBody>
          <a:bodyPr wrap="none" rtlCol="0">
            <a:spAutoFit/>
          </a:bodyPr>
          <a:lstStyle/>
          <a:p>
            <a:pPr algn="ctr"/>
            <a:r>
              <a:rPr lang="en-US" sz="1050" b="1">
                <a:latin typeface="Barlow" panose="00000500000000000000" pitchFamily="2" charset="0"/>
              </a:rPr>
              <a:t>Global Citizens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31" name="TextBox 30">
            <a:extLst>
              <a:ext uri="{FF2B5EF4-FFF2-40B4-BE49-F238E27FC236}">
                <a16:creationId xmlns:a16="http://schemas.microsoft.com/office/drawing/2014/main" id="{F5EF3347-86EF-7538-2D46-D99C03812AF2}"/>
              </a:ext>
            </a:extLst>
          </p:cNvPr>
          <p:cNvSpPr txBox="1"/>
          <p:nvPr/>
        </p:nvSpPr>
        <p:spPr>
          <a:xfrm>
            <a:off x="6612198" y="4331699"/>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2" name="TextBox 31">
            <a:extLst>
              <a:ext uri="{FF2B5EF4-FFF2-40B4-BE49-F238E27FC236}">
                <a16:creationId xmlns:a16="http://schemas.microsoft.com/office/drawing/2014/main" id="{D672E6BE-13DE-24FA-59D6-0E32B2FDEF61}"/>
              </a:ext>
            </a:extLst>
          </p:cNvPr>
          <p:cNvSpPr txBox="1"/>
          <p:nvPr/>
        </p:nvSpPr>
        <p:spPr>
          <a:xfrm>
            <a:off x="7129901" y="4331699"/>
            <a:ext cx="1058303" cy="415498"/>
          </a:xfrm>
          <a:prstGeom prst="rect">
            <a:avLst/>
          </a:prstGeom>
          <a:noFill/>
        </p:spPr>
        <p:txBody>
          <a:bodyPr wrap="none" rtlCol="0">
            <a:spAutoFit/>
          </a:bodyPr>
          <a:lstStyle/>
          <a:p>
            <a:pPr algn="ctr"/>
            <a:r>
              <a:rPr lang="en-US" sz="1050" b="1">
                <a:latin typeface="Barlow" panose="00000500000000000000" pitchFamily="2" charset="0"/>
              </a:rPr>
              <a:t>Global Citizens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14" name="Rectangle 13">
            <a:extLst>
              <a:ext uri="{FF2B5EF4-FFF2-40B4-BE49-F238E27FC236}">
                <a16:creationId xmlns:a16="http://schemas.microsoft.com/office/drawing/2014/main" id="{D88C88A6-DEE4-5994-7572-41741C8B484F}"/>
              </a:ext>
            </a:extLst>
          </p:cNvPr>
          <p:cNvSpPr/>
          <p:nvPr/>
        </p:nvSpPr>
        <p:spPr>
          <a:xfrm>
            <a:off x="3937183" y="5851796"/>
            <a:ext cx="335148" cy="2589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Oval 19">
            <a:extLst>
              <a:ext uri="{FF2B5EF4-FFF2-40B4-BE49-F238E27FC236}">
                <a16:creationId xmlns:a16="http://schemas.microsoft.com/office/drawing/2014/main" id="{6568E113-D568-8FC1-6FD3-6A347232BC54}"/>
              </a:ext>
            </a:extLst>
          </p:cNvPr>
          <p:cNvSpPr/>
          <p:nvPr/>
        </p:nvSpPr>
        <p:spPr>
          <a:xfrm>
            <a:off x="7068363" y="4983551"/>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E85CBEC3-5268-1D49-638F-5130D2B81EB9}"/>
              </a:ext>
            </a:extLst>
          </p:cNvPr>
          <p:cNvSpPr/>
          <p:nvPr/>
        </p:nvSpPr>
        <p:spPr>
          <a:xfrm>
            <a:off x="3774907" y="4209352"/>
            <a:ext cx="335148" cy="2589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Rectangle 35">
            <a:extLst>
              <a:ext uri="{FF2B5EF4-FFF2-40B4-BE49-F238E27FC236}">
                <a16:creationId xmlns:a16="http://schemas.microsoft.com/office/drawing/2014/main" id="{17E6AB11-2F74-0862-6B14-591D7A21F66B}"/>
              </a:ext>
            </a:extLst>
          </p:cNvPr>
          <p:cNvSpPr/>
          <p:nvPr/>
        </p:nvSpPr>
        <p:spPr>
          <a:xfrm>
            <a:off x="9293021" y="24714"/>
            <a:ext cx="1706328" cy="4232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900">
              <a:solidFill>
                <a:schemeClr val="tx1"/>
              </a:solidFill>
              <a:latin typeface="Barlow" panose="00000500000000000000" pitchFamily="2" charset="0"/>
            </a:endParaRPr>
          </a:p>
        </p:txBody>
      </p:sp>
      <p:sp>
        <p:nvSpPr>
          <p:cNvPr id="37" name="Rectangle 36">
            <a:extLst>
              <a:ext uri="{FF2B5EF4-FFF2-40B4-BE49-F238E27FC236}">
                <a16:creationId xmlns:a16="http://schemas.microsoft.com/office/drawing/2014/main" id="{DB13B32B-4CA3-FFBF-20CB-471F9B0B74CE}"/>
              </a:ext>
            </a:extLst>
          </p:cNvPr>
          <p:cNvSpPr/>
          <p:nvPr/>
        </p:nvSpPr>
        <p:spPr>
          <a:xfrm>
            <a:off x="9420094" y="266512"/>
            <a:ext cx="320260" cy="1484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a:latin typeface="Barlow" panose="00000500000000000000" pitchFamily="2" charset="0"/>
            </a:endParaRPr>
          </a:p>
        </p:txBody>
      </p:sp>
      <p:sp>
        <p:nvSpPr>
          <p:cNvPr id="40" name="Oval 39">
            <a:extLst>
              <a:ext uri="{FF2B5EF4-FFF2-40B4-BE49-F238E27FC236}">
                <a16:creationId xmlns:a16="http://schemas.microsoft.com/office/drawing/2014/main" id="{1D74879D-93E2-2C8D-2ED6-C2B3DB08ABF2}"/>
              </a:ext>
            </a:extLst>
          </p:cNvPr>
          <p:cNvSpPr/>
          <p:nvPr/>
        </p:nvSpPr>
        <p:spPr>
          <a:xfrm>
            <a:off x="9420094" y="56212"/>
            <a:ext cx="320260" cy="17663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a:latin typeface="Barlow" panose="00000500000000000000" pitchFamily="2" charset="0"/>
            </a:endParaRPr>
          </a:p>
        </p:txBody>
      </p:sp>
      <p:sp>
        <p:nvSpPr>
          <p:cNvPr id="42" name="TextBox 41">
            <a:extLst>
              <a:ext uri="{FF2B5EF4-FFF2-40B4-BE49-F238E27FC236}">
                <a16:creationId xmlns:a16="http://schemas.microsoft.com/office/drawing/2014/main" id="{04CA0F49-BDD6-6537-6975-DF05A6D1BB3E}"/>
              </a:ext>
            </a:extLst>
          </p:cNvPr>
          <p:cNvSpPr txBox="1"/>
          <p:nvPr/>
        </p:nvSpPr>
        <p:spPr>
          <a:xfrm>
            <a:off x="9875148" y="75066"/>
            <a:ext cx="1332430" cy="353110"/>
          </a:xfrm>
          <a:prstGeom prst="rect">
            <a:avLst/>
          </a:prstGeom>
          <a:noFill/>
        </p:spPr>
        <p:txBody>
          <a:bodyPr wrap="square" lIns="0" tIns="0" rIns="0" bIns="0" rtlCol="0">
            <a:spAutoFit/>
          </a:bodyPr>
          <a:lstStyle/>
          <a:p>
            <a:pPr algn="l">
              <a:lnSpc>
                <a:spcPct val="115000"/>
              </a:lnSpc>
              <a:spcAft>
                <a:spcPts val="400"/>
              </a:spcAft>
            </a:pPr>
            <a:r>
              <a:rPr lang="en-IE" sz="900">
                <a:latin typeface="Barlow" panose="00000500000000000000" pitchFamily="2" charset="0"/>
              </a:rPr>
              <a:t>= Significantly higher</a:t>
            </a:r>
          </a:p>
          <a:p>
            <a:pPr algn="l">
              <a:lnSpc>
                <a:spcPct val="115000"/>
              </a:lnSpc>
              <a:spcAft>
                <a:spcPts val="400"/>
              </a:spcAft>
            </a:pPr>
            <a:r>
              <a:rPr lang="en-IE" sz="900">
                <a:solidFill>
                  <a:schemeClr val="tx1"/>
                </a:solidFill>
                <a:latin typeface="Barlow" panose="00000500000000000000" pitchFamily="2" charset="0"/>
              </a:rPr>
              <a:t>= Significantly lower</a:t>
            </a:r>
          </a:p>
        </p:txBody>
      </p:sp>
      <p:graphicFrame>
        <p:nvGraphicFramePr>
          <p:cNvPr id="6" name="Table 5">
            <a:extLst>
              <a:ext uri="{FF2B5EF4-FFF2-40B4-BE49-F238E27FC236}">
                <a16:creationId xmlns:a16="http://schemas.microsoft.com/office/drawing/2014/main" id="{1CFA718D-A61A-1715-CA83-7DC98DA437D3}"/>
              </a:ext>
            </a:extLst>
          </p:cNvPr>
          <p:cNvGraphicFramePr>
            <a:graphicFrameLocks noGrp="1"/>
          </p:cNvGraphicFramePr>
          <p:nvPr>
            <p:extLst>
              <p:ext uri="{D42A27DB-BD31-4B8C-83A1-F6EECF244321}">
                <p14:modId xmlns:p14="http://schemas.microsoft.com/office/powerpoint/2010/main" val="4200681651"/>
              </p:ext>
            </p:extLst>
          </p:nvPr>
        </p:nvGraphicFramePr>
        <p:xfrm>
          <a:off x="8848358" y="2241780"/>
          <a:ext cx="1814014" cy="2741984"/>
        </p:xfrm>
        <a:graphic>
          <a:graphicData uri="http://schemas.openxmlformats.org/drawingml/2006/table">
            <a:tbl>
              <a:tblPr>
                <a:tableStyleId>{5C22544A-7EE6-4342-B048-85BDC9FD1C3A}</a:tableStyleId>
              </a:tblPr>
              <a:tblGrid>
                <a:gridCol w="1814014">
                  <a:extLst>
                    <a:ext uri="{9D8B030D-6E8A-4147-A177-3AD203B41FA5}">
                      <a16:colId xmlns:a16="http://schemas.microsoft.com/office/drawing/2014/main" val="2286587077"/>
                    </a:ext>
                  </a:extLst>
                </a:gridCol>
              </a:tblGrid>
              <a:tr h="342748">
                <a:tc>
                  <a:txBody>
                    <a:bodyPr/>
                    <a:lstStyle/>
                    <a:p>
                      <a:pPr algn="r" rtl="0" fontAlgn="ctr">
                        <a:buNone/>
                      </a:pPr>
                      <a:r>
                        <a:rPr lang="en-IE" sz="900" b="0" i="0" u="none" strike="noStrike">
                          <a:solidFill>
                            <a:srgbClr val="000000"/>
                          </a:solidFill>
                          <a:effectLst/>
                          <a:latin typeface="Barlow" panose="00000500000000000000" pitchFamily="2" charset="0"/>
                        </a:rPr>
                        <a:t>Primary or below</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Lower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4849043"/>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Higher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7219224"/>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Post Leaving Certificate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676527"/>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Higher Certificate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31976"/>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Ordinary Degree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4394714"/>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Hons Bachelor degree/equivalent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2181031"/>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Postgraduate qualification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6574390"/>
                  </a:ext>
                </a:extLst>
              </a:tr>
            </a:tbl>
          </a:graphicData>
        </a:graphic>
      </p:graphicFrame>
      <p:sp>
        <p:nvSpPr>
          <p:cNvPr id="19" name="Oval 18">
            <a:extLst>
              <a:ext uri="{FF2B5EF4-FFF2-40B4-BE49-F238E27FC236}">
                <a16:creationId xmlns:a16="http://schemas.microsoft.com/office/drawing/2014/main" id="{802C2EBB-99FD-EB2B-4BE4-E1AA3ED17909}"/>
              </a:ext>
            </a:extLst>
          </p:cNvPr>
          <p:cNvSpPr/>
          <p:nvPr/>
        </p:nvSpPr>
        <p:spPr>
          <a:xfrm>
            <a:off x="11131758" y="4358303"/>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Oval 20">
            <a:extLst>
              <a:ext uri="{FF2B5EF4-FFF2-40B4-BE49-F238E27FC236}">
                <a16:creationId xmlns:a16="http://schemas.microsoft.com/office/drawing/2014/main" id="{4CCE7CEE-2653-F103-DC54-DF62049F5786}"/>
              </a:ext>
            </a:extLst>
          </p:cNvPr>
          <p:cNvSpPr/>
          <p:nvPr/>
        </p:nvSpPr>
        <p:spPr>
          <a:xfrm>
            <a:off x="11099135" y="4707110"/>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Rectangle 32">
            <a:extLst>
              <a:ext uri="{FF2B5EF4-FFF2-40B4-BE49-F238E27FC236}">
                <a16:creationId xmlns:a16="http://schemas.microsoft.com/office/drawing/2014/main" id="{A7082412-0E88-AC1E-DFFE-75443EBD1805}"/>
              </a:ext>
            </a:extLst>
          </p:cNvPr>
          <p:cNvSpPr/>
          <p:nvPr/>
        </p:nvSpPr>
        <p:spPr>
          <a:xfrm>
            <a:off x="11089227" y="3696286"/>
            <a:ext cx="335148" cy="2589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Rectangle 44">
            <a:extLst>
              <a:ext uri="{FF2B5EF4-FFF2-40B4-BE49-F238E27FC236}">
                <a16:creationId xmlns:a16="http://schemas.microsoft.com/office/drawing/2014/main" id="{51C6C44F-B9DC-6B0C-5D7D-A7F28230604F}"/>
              </a:ext>
            </a:extLst>
          </p:cNvPr>
          <p:cNvSpPr/>
          <p:nvPr/>
        </p:nvSpPr>
        <p:spPr>
          <a:xfrm>
            <a:off x="11099135" y="2644489"/>
            <a:ext cx="335148" cy="2589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88C4A6AA-8647-8F01-F5C4-0E6D9E4417B8}"/>
              </a:ext>
            </a:extLst>
          </p:cNvPr>
          <p:cNvSpPr txBox="1"/>
          <p:nvPr/>
        </p:nvSpPr>
        <p:spPr>
          <a:xfrm>
            <a:off x="169846" y="631254"/>
            <a:ext cx="1685007" cy="1077218"/>
          </a:xfrm>
          <a:prstGeom prst="rect">
            <a:avLst/>
          </a:prstGeom>
          <a:noFill/>
        </p:spPr>
        <p:txBody>
          <a:bodyPr wrap="square">
            <a:spAutoFit/>
          </a:bodyPr>
          <a:lstStyle/>
          <a:p>
            <a:r>
              <a:rPr lang="en-IE" sz="3200">
                <a:solidFill>
                  <a:schemeClr val="tx1"/>
                </a:solidFill>
                <a:latin typeface="+mj-lt"/>
              </a:rPr>
              <a:t>Who Are They?</a:t>
            </a:r>
            <a:endParaRPr lang="en-IE" sz="3200">
              <a:latin typeface="+mj-lt"/>
            </a:endParaRPr>
          </a:p>
        </p:txBody>
      </p:sp>
      <p:pic>
        <p:nvPicPr>
          <p:cNvPr id="63" name="Picture 62">
            <a:extLst>
              <a:ext uri="{FF2B5EF4-FFF2-40B4-BE49-F238E27FC236}">
                <a16:creationId xmlns:a16="http://schemas.microsoft.com/office/drawing/2014/main" id="{07AAE5D7-B602-5C76-4234-667E5F84F76F}"/>
              </a:ext>
            </a:extLst>
          </p:cNvPr>
          <p:cNvPicPr>
            <a:picLocks noChangeAspect="1"/>
          </p:cNvPicPr>
          <p:nvPr/>
        </p:nvPicPr>
        <p:blipFill>
          <a:blip r:embed="rId10">
            <a:extLst>
              <a:ext uri="{28A0092B-C50C-407E-A947-70E740481C1C}">
                <a14:useLocalDpi xmlns:a14="http://schemas.microsoft.com/office/drawing/2010/main" val="0"/>
              </a:ext>
            </a:extLst>
          </a:blip>
          <a:srcRect l="26917" t="11061" r="27640" b="4275"/>
          <a:stretch>
            <a:fillRect/>
          </a:stretch>
        </p:blipFill>
        <p:spPr>
          <a:xfrm>
            <a:off x="170265" y="1903004"/>
            <a:ext cx="1616256" cy="2005889"/>
          </a:xfrm>
          <a:prstGeom prst="rect">
            <a:avLst/>
          </a:prstGeom>
        </p:spPr>
      </p:pic>
    </p:spTree>
    <p:extLst>
      <p:ext uri="{BB962C8B-B14F-4D97-AF65-F5344CB8AC3E}">
        <p14:creationId xmlns:p14="http://schemas.microsoft.com/office/powerpoint/2010/main" val="848043105"/>
      </p:ext>
    </p:extLst>
  </p:cSld>
  <p:clrMapOvr>
    <a:masterClrMapping/>
  </p:clrMapOvr>
  <p:transition spd="slow">
    <p:wipe dir="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6F7B32C-E5AE-C499-84B3-AEA18D2D3A63}"/>
              </a:ext>
            </a:extLst>
          </p:cNvPr>
          <p:cNvSpPr/>
          <p:nvPr/>
        </p:nvSpPr>
        <p:spPr>
          <a:xfrm>
            <a:off x="-64655" y="-7044"/>
            <a:ext cx="12272596" cy="6906608"/>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2" name="Title 1">
            <a:extLst>
              <a:ext uri="{FF2B5EF4-FFF2-40B4-BE49-F238E27FC236}">
                <a16:creationId xmlns:a16="http://schemas.microsoft.com/office/drawing/2014/main" id="{051996C5-F84C-4CE5-AA81-019EA1461ADD}"/>
              </a:ext>
            </a:extLst>
          </p:cNvPr>
          <p:cNvSpPr>
            <a:spLocks noGrp="1"/>
          </p:cNvSpPr>
          <p:nvPr>
            <p:ph type="title"/>
          </p:nvPr>
        </p:nvSpPr>
        <p:spPr>
          <a:xfrm>
            <a:off x="328560" y="7043"/>
            <a:ext cx="11285432" cy="495754"/>
          </a:xfrm>
        </p:spPr>
        <p:txBody>
          <a:bodyPr>
            <a:normAutofit/>
          </a:bodyPr>
          <a:lstStyle/>
          <a:p>
            <a:r>
              <a:rPr lang="en-IE">
                <a:solidFill>
                  <a:schemeClr val="tx1"/>
                </a:solidFill>
              </a:rPr>
              <a:t>Global Citizens – Socio Cultural Profile</a:t>
            </a:r>
          </a:p>
        </p:txBody>
      </p:sp>
      <p:graphicFrame>
        <p:nvGraphicFramePr>
          <p:cNvPr id="39" name="Object 2">
            <a:extLst>
              <a:ext uri="{FF2B5EF4-FFF2-40B4-BE49-F238E27FC236}">
                <a16:creationId xmlns:a16="http://schemas.microsoft.com/office/drawing/2014/main" id="{960D34FF-0F8B-4A31-8A8D-5BFB99C3EA15}"/>
              </a:ext>
            </a:extLst>
          </p:cNvPr>
          <p:cNvGraphicFramePr>
            <a:graphicFrameLocks noChangeAspect="1"/>
          </p:cNvGraphicFramePr>
          <p:nvPr>
            <p:extLst>
              <p:ext uri="{D42A27DB-BD31-4B8C-83A1-F6EECF244321}">
                <p14:modId xmlns:p14="http://schemas.microsoft.com/office/powerpoint/2010/main" val="769921079"/>
              </p:ext>
            </p:extLst>
          </p:nvPr>
        </p:nvGraphicFramePr>
        <p:xfrm>
          <a:off x="2678034" y="1735131"/>
          <a:ext cx="3395123" cy="1731772"/>
        </p:xfrm>
        <a:graphic>
          <a:graphicData uri="http://schemas.openxmlformats.org/drawingml/2006/chart">
            <c:chart xmlns:c="http://schemas.openxmlformats.org/drawingml/2006/chart" xmlns:r="http://schemas.openxmlformats.org/officeDocument/2006/relationships" r:id="rId3"/>
          </a:graphicData>
        </a:graphic>
      </p:graphicFrame>
      <p:sp>
        <p:nvSpPr>
          <p:cNvPr id="50" name="Round Diagonal Corner Rectangle 27">
            <a:extLst>
              <a:ext uri="{FF2B5EF4-FFF2-40B4-BE49-F238E27FC236}">
                <a16:creationId xmlns:a16="http://schemas.microsoft.com/office/drawing/2014/main" id="{9C994F9F-9C11-4C33-8E85-4596593BDC97}"/>
              </a:ext>
            </a:extLst>
          </p:cNvPr>
          <p:cNvSpPr/>
          <p:nvPr/>
        </p:nvSpPr>
        <p:spPr>
          <a:xfrm>
            <a:off x="3367216" y="1161632"/>
            <a:ext cx="2916000" cy="340298"/>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Individual Identity</a:t>
            </a:r>
          </a:p>
        </p:txBody>
      </p:sp>
      <p:sp>
        <p:nvSpPr>
          <p:cNvPr id="75" name="Round Diagonal Corner Rectangle 27">
            <a:extLst>
              <a:ext uri="{FF2B5EF4-FFF2-40B4-BE49-F238E27FC236}">
                <a16:creationId xmlns:a16="http://schemas.microsoft.com/office/drawing/2014/main" id="{D8CE2CFA-8A5E-40B4-9DCB-A3D3FF4AC481}"/>
              </a:ext>
            </a:extLst>
          </p:cNvPr>
          <p:cNvSpPr/>
          <p:nvPr/>
        </p:nvSpPr>
        <p:spPr>
          <a:xfrm>
            <a:off x="2259474" y="3301623"/>
            <a:ext cx="2475608" cy="340298"/>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Ireland</a:t>
            </a:r>
          </a:p>
        </p:txBody>
      </p:sp>
      <p:graphicFrame>
        <p:nvGraphicFramePr>
          <p:cNvPr id="79" name="Object 2">
            <a:extLst>
              <a:ext uri="{FF2B5EF4-FFF2-40B4-BE49-F238E27FC236}">
                <a16:creationId xmlns:a16="http://schemas.microsoft.com/office/drawing/2014/main" id="{BBFB2724-E2FA-4D48-A703-F65FDBC5C99C}"/>
              </a:ext>
            </a:extLst>
          </p:cNvPr>
          <p:cNvGraphicFramePr>
            <a:graphicFrameLocks noChangeAspect="1"/>
          </p:cNvGraphicFramePr>
          <p:nvPr>
            <p:extLst>
              <p:ext uri="{D42A27DB-BD31-4B8C-83A1-F6EECF244321}">
                <p14:modId xmlns:p14="http://schemas.microsoft.com/office/powerpoint/2010/main" val="4003080611"/>
              </p:ext>
            </p:extLst>
          </p:nvPr>
        </p:nvGraphicFramePr>
        <p:xfrm>
          <a:off x="7645150" y="1758245"/>
          <a:ext cx="3888712" cy="1389923"/>
        </p:xfrm>
        <a:graphic>
          <a:graphicData uri="http://schemas.openxmlformats.org/drawingml/2006/chart">
            <c:chart xmlns:c="http://schemas.openxmlformats.org/drawingml/2006/chart" xmlns:r="http://schemas.openxmlformats.org/officeDocument/2006/relationships" r:id="rId4"/>
          </a:graphicData>
        </a:graphic>
      </p:graphicFrame>
      <p:sp>
        <p:nvSpPr>
          <p:cNvPr id="81" name="Round Diagonal Corner Rectangle 27">
            <a:extLst>
              <a:ext uri="{FF2B5EF4-FFF2-40B4-BE49-F238E27FC236}">
                <a16:creationId xmlns:a16="http://schemas.microsoft.com/office/drawing/2014/main" id="{09BB973A-FBC6-4078-9925-CA548FC9ECE2}"/>
              </a:ext>
            </a:extLst>
          </p:cNvPr>
          <p:cNvSpPr/>
          <p:nvPr/>
        </p:nvSpPr>
        <p:spPr>
          <a:xfrm>
            <a:off x="8357180" y="1156169"/>
            <a:ext cx="2916000" cy="340298"/>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Move to Diverse Society</a:t>
            </a:r>
          </a:p>
        </p:txBody>
      </p:sp>
      <p:graphicFrame>
        <p:nvGraphicFramePr>
          <p:cNvPr id="87" name="Object 2">
            <a:extLst>
              <a:ext uri="{FF2B5EF4-FFF2-40B4-BE49-F238E27FC236}">
                <a16:creationId xmlns:a16="http://schemas.microsoft.com/office/drawing/2014/main" id="{E239689F-1DF9-4DF6-91DE-DAA95E70B782}"/>
              </a:ext>
            </a:extLst>
          </p:cNvPr>
          <p:cNvGraphicFramePr>
            <a:graphicFrameLocks noChangeAspect="1"/>
          </p:cNvGraphicFramePr>
          <p:nvPr>
            <p:extLst>
              <p:ext uri="{D42A27DB-BD31-4B8C-83A1-F6EECF244321}">
                <p14:modId xmlns:p14="http://schemas.microsoft.com/office/powerpoint/2010/main" val="3648142884"/>
              </p:ext>
            </p:extLst>
          </p:nvPr>
        </p:nvGraphicFramePr>
        <p:xfrm>
          <a:off x="5994119" y="3870030"/>
          <a:ext cx="2838559" cy="2568430"/>
        </p:xfrm>
        <a:graphic>
          <a:graphicData uri="http://schemas.openxmlformats.org/drawingml/2006/chart">
            <c:chart xmlns:c="http://schemas.openxmlformats.org/drawingml/2006/chart" xmlns:r="http://schemas.openxmlformats.org/officeDocument/2006/relationships" r:id="rId5"/>
          </a:graphicData>
        </a:graphic>
      </p:graphicFrame>
      <p:sp>
        <p:nvSpPr>
          <p:cNvPr id="65" name="Oval 64">
            <a:extLst>
              <a:ext uri="{FF2B5EF4-FFF2-40B4-BE49-F238E27FC236}">
                <a16:creationId xmlns:a16="http://schemas.microsoft.com/office/drawing/2014/main" id="{F351AB7E-E21A-4EB6-88A2-32669C08B7B6}"/>
              </a:ext>
            </a:extLst>
          </p:cNvPr>
          <p:cNvSpPr/>
          <p:nvPr/>
        </p:nvSpPr>
        <p:spPr>
          <a:xfrm>
            <a:off x="10586762" y="1851134"/>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Round Diagonal Corner Rectangle 27">
            <a:extLst>
              <a:ext uri="{FF2B5EF4-FFF2-40B4-BE49-F238E27FC236}">
                <a16:creationId xmlns:a16="http://schemas.microsoft.com/office/drawing/2014/main" id="{A9EEC552-7945-4917-A20E-40E8BDA66947}"/>
              </a:ext>
            </a:extLst>
          </p:cNvPr>
          <p:cNvSpPr/>
          <p:nvPr/>
        </p:nvSpPr>
        <p:spPr>
          <a:xfrm>
            <a:off x="5391026" y="3301623"/>
            <a:ext cx="2752291" cy="340298"/>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Personally</a:t>
            </a:r>
          </a:p>
        </p:txBody>
      </p:sp>
      <p:sp>
        <p:nvSpPr>
          <p:cNvPr id="44" name="TextBox 43">
            <a:extLst>
              <a:ext uri="{FF2B5EF4-FFF2-40B4-BE49-F238E27FC236}">
                <a16:creationId xmlns:a16="http://schemas.microsoft.com/office/drawing/2014/main" id="{0A54E599-0E67-4E51-882E-B2CB6E91FA94}"/>
              </a:ext>
            </a:extLst>
          </p:cNvPr>
          <p:cNvSpPr txBox="1"/>
          <p:nvPr/>
        </p:nvSpPr>
        <p:spPr>
          <a:xfrm>
            <a:off x="3918730" y="1489378"/>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51" name="TextBox 50">
            <a:extLst>
              <a:ext uri="{FF2B5EF4-FFF2-40B4-BE49-F238E27FC236}">
                <a16:creationId xmlns:a16="http://schemas.microsoft.com/office/drawing/2014/main" id="{72904A50-38C4-4DF9-B9EE-2C3E0DD343F8}"/>
              </a:ext>
            </a:extLst>
          </p:cNvPr>
          <p:cNvSpPr txBox="1"/>
          <p:nvPr/>
        </p:nvSpPr>
        <p:spPr>
          <a:xfrm>
            <a:off x="4347438" y="1489378"/>
            <a:ext cx="1019831" cy="400110"/>
          </a:xfrm>
          <a:prstGeom prst="rect">
            <a:avLst/>
          </a:prstGeom>
          <a:noFill/>
        </p:spPr>
        <p:txBody>
          <a:bodyPr wrap="none" rtlCol="0">
            <a:spAutoFit/>
          </a:bodyPr>
          <a:lstStyle/>
          <a:p>
            <a:pPr algn="ctr"/>
            <a:r>
              <a:rPr lang="en-US" sz="1000" b="1">
                <a:latin typeface="Barlow" panose="00000500000000000000" pitchFamily="2" charset="0"/>
              </a:rPr>
              <a:t>Global Citizens</a:t>
            </a:r>
          </a:p>
          <a:p>
            <a:pPr algn="ctr"/>
            <a:r>
              <a:rPr lang="en-US" sz="1000" b="1">
                <a:latin typeface="Barlow" panose="00000500000000000000" pitchFamily="2" charset="0"/>
              </a:rPr>
              <a:t>%</a:t>
            </a:r>
            <a:endParaRPr lang="en-IE" sz="1000" b="1">
              <a:latin typeface="Barlow" panose="00000500000000000000" pitchFamily="2" charset="0"/>
            </a:endParaRPr>
          </a:p>
        </p:txBody>
      </p:sp>
      <p:sp>
        <p:nvSpPr>
          <p:cNvPr id="67" name="Rectangle 66">
            <a:extLst>
              <a:ext uri="{FF2B5EF4-FFF2-40B4-BE49-F238E27FC236}">
                <a16:creationId xmlns:a16="http://schemas.microsoft.com/office/drawing/2014/main" id="{054402DD-4B62-4833-982C-2DA02CD38D3B}"/>
              </a:ext>
            </a:extLst>
          </p:cNvPr>
          <p:cNvSpPr/>
          <p:nvPr/>
        </p:nvSpPr>
        <p:spPr>
          <a:xfrm>
            <a:off x="10317825" y="2245267"/>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1A15E055-1B9C-64C9-082E-748249264F71}"/>
              </a:ext>
            </a:extLst>
          </p:cNvPr>
          <p:cNvSpPr/>
          <p:nvPr/>
        </p:nvSpPr>
        <p:spPr>
          <a:xfrm>
            <a:off x="207981" y="550268"/>
            <a:ext cx="11730352" cy="44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300" b="1">
                <a:solidFill>
                  <a:schemeClr val="tx1"/>
                </a:solidFill>
              </a:rPr>
              <a:t>Nearly 2 in 3 Global Citizens primarily identify as global citizens. At a national level, they over-index on concerns around the homelessness situation, environment, and unemployment.  On a personal level, they are worried about climate change, populism, services in developing countries, and less so about immigration and economic issues. They are very socially / politically involved, over-indexing across all causes.</a:t>
            </a:r>
          </a:p>
        </p:txBody>
      </p:sp>
      <p:sp>
        <p:nvSpPr>
          <p:cNvPr id="12" name="Rectangle 11">
            <a:extLst>
              <a:ext uri="{FF2B5EF4-FFF2-40B4-BE49-F238E27FC236}">
                <a16:creationId xmlns:a16="http://schemas.microsoft.com/office/drawing/2014/main" id="{6FAD6C73-0C95-6316-2AEE-1B4A72473B86}"/>
              </a:ext>
            </a:extLst>
          </p:cNvPr>
          <p:cNvSpPr/>
          <p:nvPr/>
        </p:nvSpPr>
        <p:spPr>
          <a:xfrm>
            <a:off x="10243673" y="2653324"/>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Oval 12">
            <a:extLst>
              <a:ext uri="{FF2B5EF4-FFF2-40B4-BE49-F238E27FC236}">
                <a16:creationId xmlns:a16="http://schemas.microsoft.com/office/drawing/2014/main" id="{B02A18B9-E32F-140A-D6FB-8F0B7CFE3393}"/>
              </a:ext>
            </a:extLst>
          </p:cNvPr>
          <p:cNvSpPr/>
          <p:nvPr/>
        </p:nvSpPr>
        <p:spPr>
          <a:xfrm>
            <a:off x="7633616" y="4655408"/>
            <a:ext cx="323553" cy="2539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EE44D2A2-93B2-A54D-3075-CDD31279BD9C}"/>
              </a:ext>
            </a:extLst>
          </p:cNvPr>
          <p:cNvSpPr/>
          <p:nvPr/>
        </p:nvSpPr>
        <p:spPr>
          <a:xfrm>
            <a:off x="233781" y="1386493"/>
            <a:ext cx="1742939" cy="1929967"/>
          </a:xfrm>
          <a:prstGeom prst="rect">
            <a:avLst/>
          </a:prstGeom>
          <a:solidFill>
            <a:schemeClr val="accent5">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Oval 19">
            <a:extLst>
              <a:ext uri="{FF2B5EF4-FFF2-40B4-BE49-F238E27FC236}">
                <a16:creationId xmlns:a16="http://schemas.microsoft.com/office/drawing/2014/main" id="{3838AD8A-77F8-14B4-64CA-423935A2A3FB}"/>
              </a:ext>
            </a:extLst>
          </p:cNvPr>
          <p:cNvSpPr/>
          <p:nvPr/>
        </p:nvSpPr>
        <p:spPr>
          <a:xfrm>
            <a:off x="7582755" y="5154245"/>
            <a:ext cx="323552" cy="23492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7" name="Object 2">
            <a:extLst>
              <a:ext uri="{FF2B5EF4-FFF2-40B4-BE49-F238E27FC236}">
                <a16:creationId xmlns:a16="http://schemas.microsoft.com/office/drawing/2014/main" id="{17FAC336-79C9-92B4-5C89-F145693331A8}"/>
              </a:ext>
            </a:extLst>
          </p:cNvPr>
          <p:cNvGraphicFramePr>
            <a:graphicFrameLocks noChangeAspect="1"/>
          </p:cNvGraphicFramePr>
          <p:nvPr>
            <p:extLst>
              <p:ext uri="{D42A27DB-BD31-4B8C-83A1-F6EECF244321}">
                <p14:modId xmlns:p14="http://schemas.microsoft.com/office/powerpoint/2010/main" val="932846662"/>
              </p:ext>
            </p:extLst>
          </p:nvPr>
        </p:nvGraphicFramePr>
        <p:xfrm>
          <a:off x="723703" y="3888315"/>
          <a:ext cx="4046411" cy="278632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EA8103C5-CC53-7142-B074-DEC73E316DEE}"/>
              </a:ext>
            </a:extLst>
          </p:cNvPr>
          <p:cNvSpPr txBox="1"/>
          <p:nvPr/>
        </p:nvSpPr>
        <p:spPr>
          <a:xfrm>
            <a:off x="2746941" y="3660415"/>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15" name="TextBox 14">
            <a:extLst>
              <a:ext uri="{FF2B5EF4-FFF2-40B4-BE49-F238E27FC236}">
                <a16:creationId xmlns:a16="http://schemas.microsoft.com/office/drawing/2014/main" id="{D8A64824-2CB7-954E-EF30-A06254248410}"/>
              </a:ext>
            </a:extLst>
          </p:cNvPr>
          <p:cNvSpPr txBox="1"/>
          <p:nvPr/>
        </p:nvSpPr>
        <p:spPr>
          <a:xfrm>
            <a:off x="3520464" y="3660415"/>
            <a:ext cx="1151277" cy="246221"/>
          </a:xfrm>
          <a:prstGeom prst="rect">
            <a:avLst/>
          </a:prstGeom>
          <a:noFill/>
        </p:spPr>
        <p:txBody>
          <a:bodyPr wrap="none" rtlCol="0">
            <a:spAutoFit/>
          </a:bodyPr>
          <a:lstStyle/>
          <a:p>
            <a:r>
              <a:rPr lang="en-US" sz="1000" b="1">
                <a:latin typeface="Barlow" panose="00000500000000000000" pitchFamily="2" charset="0"/>
              </a:rPr>
              <a:t>Global Citizens %</a:t>
            </a:r>
            <a:endParaRPr lang="en-IE" sz="1000" b="1">
              <a:latin typeface="Barlow" panose="00000500000000000000" pitchFamily="2" charset="0"/>
            </a:endParaRPr>
          </a:p>
        </p:txBody>
      </p:sp>
      <p:sp>
        <p:nvSpPr>
          <p:cNvPr id="17" name="TextBox 16">
            <a:extLst>
              <a:ext uri="{FF2B5EF4-FFF2-40B4-BE49-F238E27FC236}">
                <a16:creationId xmlns:a16="http://schemas.microsoft.com/office/drawing/2014/main" id="{248E11DE-D5B4-15CB-B32F-9AB1722115D7}"/>
              </a:ext>
            </a:extLst>
          </p:cNvPr>
          <p:cNvSpPr txBox="1"/>
          <p:nvPr/>
        </p:nvSpPr>
        <p:spPr>
          <a:xfrm>
            <a:off x="6706503" y="3660415"/>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21" name="TextBox 20">
            <a:extLst>
              <a:ext uri="{FF2B5EF4-FFF2-40B4-BE49-F238E27FC236}">
                <a16:creationId xmlns:a16="http://schemas.microsoft.com/office/drawing/2014/main" id="{97F25D52-8876-42D1-CE7F-145A491680A9}"/>
              </a:ext>
            </a:extLst>
          </p:cNvPr>
          <p:cNvSpPr txBox="1"/>
          <p:nvPr/>
        </p:nvSpPr>
        <p:spPr>
          <a:xfrm>
            <a:off x="7283495" y="3660415"/>
            <a:ext cx="1151277" cy="246221"/>
          </a:xfrm>
          <a:prstGeom prst="rect">
            <a:avLst/>
          </a:prstGeom>
          <a:noFill/>
        </p:spPr>
        <p:txBody>
          <a:bodyPr wrap="none" rtlCol="0">
            <a:spAutoFit/>
          </a:bodyPr>
          <a:lstStyle/>
          <a:p>
            <a:r>
              <a:rPr lang="en-US" sz="1000" b="1">
                <a:latin typeface="Barlow" panose="00000500000000000000" pitchFamily="2" charset="0"/>
              </a:rPr>
              <a:t>Global Citizens %</a:t>
            </a:r>
            <a:endParaRPr lang="en-IE" sz="1000" b="1">
              <a:latin typeface="Barlow" panose="00000500000000000000" pitchFamily="2" charset="0"/>
            </a:endParaRPr>
          </a:p>
        </p:txBody>
      </p:sp>
      <p:graphicFrame>
        <p:nvGraphicFramePr>
          <p:cNvPr id="10" name="Object 2">
            <a:extLst>
              <a:ext uri="{FF2B5EF4-FFF2-40B4-BE49-F238E27FC236}">
                <a16:creationId xmlns:a16="http://schemas.microsoft.com/office/drawing/2014/main" id="{6458076D-4120-B330-8B10-F454FDFEA22E}"/>
              </a:ext>
            </a:extLst>
          </p:cNvPr>
          <p:cNvGraphicFramePr>
            <a:graphicFrameLocks noChangeAspect="1"/>
          </p:cNvGraphicFramePr>
          <p:nvPr>
            <p:extLst>
              <p:ext uri="{D42A27DB-BD31-4B8C-83A1-F6EECF244321}">
                <p14:modId xmlns:p14="http://schemas.microsoft.com/office/powerpoint/2010/main" val="3836561188"/>
              </p:ext>
            </p:extLst>
          </p:nvPr>
        </p:nvGraphicFramePr>
        <p:xfrm>
          <a:off x="7900606" y="3862039"/>
          <a:ext cx="4144706" cy="2604652"/>
        </p:xfrm>
        <a:graphic>
          <a:graphicData uri="http://schemas.openxmlformats.org/drawingml/2006/chart">
            <c:chart xmlns:c="http://schemas.openxmlformats.org/drawingml/2006/chart" xmlns:r="http://schemas.openxmlformats.org/officeDocument/2006/relationships" r:id="rId7"/>
          </a:graphicData>
        </a:graphic>
      </p:graphicFrame>
      <p:sp>
        <p:nvSpPr>
          <p:cNvPr id="14" name="Round Diagonal Corner Rectangle 27">
            <a:extLst>
              <a:ext uri="{FF2B5EF4-FFF2-40B4-BE49-F238E27FC236}">
                <a16:creationId xmlns:a16="http://schemas.microsoft.com/office/drawing/2014/main" id="{DD0563D5-EA28-F127-099C-A13CC9345F00}"/>
              </a:ext>
            </a:extLst>
          </p:cNvPr>
          <p:cNvSpPr/>
          <p:nvPr/>
        </p:nvSpPr>
        <p:spPr>
          <a:xfrm>
            <a:off x="9293021" y="3281632"/>
            <a:ext cx="2752291" cy="340298"/>
          </a:xfrm>
          <a:prstGeom prst="round2SameRect">
            <a:avLst>
              <a:gd name="adj1" fmla="val 0"/>
              <a:gd name="adj2" fmla="val 0"/>
            </a:avLst>
          </a:prstGeom>
          <a:solidFill>
            <a:srgbClr val="D61D6E"/>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Have been active in causes</a:t>
            </a:r>
          </a:p>
        </p:txBody>
      </p:sp>
      <p:sp>
        <p:nvSpPr>
          <p:cNvPr id="16" name="TextBox 15">
            <a:extLst>
              <a:ext uri="{FF2B5EF4-FFF2-40B4-BE49-F238E27FC236}">
                <a16:creationId xmlns:a16="http://schemas.microsoft.com/office/drawing/2014/main" id="{556C7685-AB94-3904-316A-F5B09A386C7B}"/>
              </a:ext>
            </a:extLst>
          </p:cNvPr>
          <p:cNvSpPr txBox="1"/>
          <p:nvPr/>
        </p:nvSpPr>
        <p:spPr>
          <a:xfrm>
            <a:off x="10141603" y="3668407"/>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18" name="TextBox 17">
            <a:extLst>
              <a:ext uri="{FF2B5EF4-FFF2-40B4-BE49-F238E27FC236}">
                <a16:creationId xmlns:a16="http://schemas.microsoft.com/office/drawing/2014/main" id="{755DC36A-FAFF-EF76-717D-E3EDDFCE8367}"/>
              </a:ext>
            </a:extLst>
          </p:cNvPr>
          <p:cNvSpPr txBox="1"/>
          <p:nvPr/>
        </p:nvSpPr>
        <p:spPr>
          <a:xfrm>
            <a:off x="10669167" y="3668407"/>
            <a:ext cx="1151277" cy="246221"/>
          </a:xfrm>
          <a:prstGeom prst="rect">
            <a:avLst/>
          </a:prstGeom>
          <a:noFill/>
        </p:spPr>
        <p:txBody>
          <a:bodyPr wrap="none" rtlCol="0">
            <a:spAutoFit/>
          </a:bodyPr>
          <a:lstStyle/>
          <a:p>
            <a:r>
              <a:rPr lang="en-US" sz="1000" b="1">
                <a:latin typeface="Barlow" panose="00000500000000000000" pitchFamily="2" charset="0"/>
              </a:rPr>
              <a:t>Global Citizens %</a:t>
            </a:r>
            <a:endParaRPr lang="en-IE" sz="1000" b="1">
              <a:latin typeface="Barlow" panose="00000500000000000000" pitchFamily="2" charset="0"/>
            </a:endParaRPr>
          </a:p>
        </p:txBody>
      </p:sp>
      <p:graphicFrame>
        <p:nvGraphicFramePr>
          <p:cNvPr id="38" name="Table 37">
            <a:extLst>
              <a:ext uri="{FF2B5EF4-FFF2-40B4-BE49-F238E27FC236}">
                <a16:creationId xmlns:a16="http://schemas.microsoft.com/office/drawing/2014/main" id="{FFCD705F-90DB-EB3A-EF0E-4A0289D15356}"/>
              </a:ext>
            </a:extLst>
          </p:cNvPr>
          <p:cNvGraphicFramePr>
            <a:graphicFrameLocks noGrp="1"/>
          </p:cNvGraphicFramePr>
          <p:nvPr>
            <p:extLst>
              <p:ext uri="{D42A27DB-BD31-4B8C-83A1-F6EECF244321}">
                <p14:modId xmlns:p14="http://schemas.microsoft.com/office/powerpoint/2010/main" val="353285619"/>
              </p:ext>
            </p:extLst>
          </p:nvPr>
        </p:nvGraphicFramePr>
        <p:xfrm>
          <a:off x="15941" y="3823855"/>
          <a:ext cx="2641666" cy="2706220"/>
        </p:xfrm>
        <a:graphic>
          <a:graphicData uri="http://schemas.openxmlformats.org/drawingml/2006/table">
            <a:tbl>
              <a:tblPr>
                <a:tableStyleId>{5C22544A-7EE6-4342-B048-85BDC9FD1C3A}</a:tableStyleId>
              </a:tblPr>
              <a:tblGrid>
                <a:gridCol w="2641666">
                  <a:extLst>
                    <a:ext uri="{9D8B030D-6E8A-4147-A177-3AD203B41FA5}">
                      <a16:colId xmlns:a16="http://schemas.microsoft.com/office/drawing/2014/main" val="2286587077"/>
                    </a:ext>
                  </a:extLst>
                </a:gridCol>
              </a:tblGrid>
              <a:tr h="263917">
                <a:tc>
                  <a:txBody>
                    <a:bodyPr/>
                    <a:lstStyle/>
                    <a:p>
                      <a:pPr algn="r" fontAlgn="t">
                        <a:buNone/>
                      </a:pPr>
                      <a:r>
                        <a:rPr lang="en-GB" sz="850" b="0" i="0" u="none" strike="noStrike">
                          <a:solidFill>
                            <a:srgbClr val="000000"/>
                          </a:solidFill>
                          <a:effectLst/>
                          <a:latin typeface="+mn-lt"/>
                        </a:rPr>
                        <a:t>House prices/Cost of Rent/Mortgage Repayment Rates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53814">
                <a:tc>
                  <a:txBody>
                    <a:bodyPr/>
                    <a:lstStyle/>
                    <a:p>
                      <a:pPr algn="r" fontAlgn="t">
                        <a:buNone/>
                      </a:pPr>
                      <a:r>
                        <a:rPr lang="en-GB" sz="850" b="0" i="0" u="none" strike="noStrike">
                          <a:solidFill>
                            <a:srgbClr val="000000"/>
                          </a:solidFill>
                          <a:effectLst/>
                          <a:latin typeface="+mn-lt"/>
                        </a:rPr>
                        <a:t>Household bills (e.g. food, energy,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6468846"/>
                  </a:ext>
                </a:extLst>
              </a:tr>
              <a:tr h="183816">
                <a:tc>
                  <a:txBody>
                    <a:bodyPr/>
                    <a:lstStyle/>
                    <a:p>
                      <a:pPr algn="r" fontAlgn="t">
                        <a:buNone/>
                      </a:pPr>
                      <a:r>
                        <a:rPr lang="en-IE" sz="850" b="0" i="0" u="none" strike="noStrike">
                          <a:solidFill>
                            <a:srgbClr val="000000"/>
                          </a:solidFill>
                          <a:effectLst/>
                          <a:latin typeface="+mn-lt"/>
                        </a:rPr>
                        <a:t>Health Services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2198">
                <a:tc>
                  <a:txBody>
                    <a:bodyPr/>
                    <a:lstStyle/>
                    <a:p>
                      <a:pPr algn="r" fontAlgn="t">
                        <a:buNone/>
                      </a:pPr>
                      <a:r>
                        <a:rPr lang="en-GB" sz="850" b="0" i="0" u="none" strike="noStrike">
                          <a:solidFill>
                            <a:srgbClr val="000000"/>
                          </a:solidFill>
                          <a:effectLst/>
                          <a:latin typeface="+mn-lt"/>
                        </a:rPr>
                        <a:t>The homeless situation/Lack of Local Authority Housing</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2546392"/>
                  </a:ext>
                </a:extLst>
              </a:tr>
              <a:tr h="136484">
                <a:tc>
                  <a:txBody>
                    <a:bodyPr/>
                    <a:lstStyle/>
                    <a:p>
                      <a:pPr algn="r" fontAlgn="t">
                        <a:buNone/>
                      </a:pPr>
                      <a:r>
                        <a:rPr lang="en-IE" sz="850" b="0" i="0" u="none" strike="noStrike">
                          <a:solidFill>
                            <a:srgbClr val="000000"/>
                          </a:solidFill>
                          <a:effectLst/>
                          <a:latin typeface="+mn-lt"/>
                        </a:rPr>
                        <a:t>Immigration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352487"/>
                  </a:ext>
                </a:extLst>
              </a:tr>
              <a:tr h="231149">
                <a:tc>
                  <a:txBody>
                    <a:bodyPr/>
                    <a:lstStyle/>
                    <a:p>
                      <a:pPr algn="r" fontAlgn="t">
                        <a:buNone/>
                      </a:pPr>
                      <a:r>
                        <a:rPr lang="en-IE" sz="850" b="0" i="0" u="none" strike="noStrike">
                          <a:solidFill>
                            <a:srgbClr val="000000"/>
                          </a:solidFill>
                          <a:effectLst/>
                          <a:latin typeface="+mn-lt"/>
                        </a:rPr>
                        <a:t>Crime, Law and Order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08101"/>
                  </a:ext>
                </a:extLst>
              </a:tr>
              <a:tr h="145676">
                <a:tc>
                  <a:txBody>
                    <a:bodyPr/>
                    <a:lstStyle/>
                    <a:p>
                      <a:pPr algn="r" fontAlgn="t">
                        <a:buNone/>
                      </a:pPr>
                      <a:r>
                        <a:rPr lang="en-IE" sz="850" b="0" i="0" u="none" strike="noStrike">
                          <a:solidFill>
                            <a:srgbClr val="000000"/>
                          </a:solidFill>
                          <a:effectLst/>
                          <a:latin typeface="+mn-lt"/>
                        </a:rPr>
                        <a:t>Management of the economy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4385">
                <a:tc>
                  <a:txBody>
                    <a:bodyPr/>
                    <a:lstStyle/>
                    <a:p>
                      <a:pPr algn="r" fontAlgn="t">
                        <a:buNone/>
                      </a:pPr>
                      <a:r>
                        <a:rPr lang="en-IE" sz="85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2198">
                <a:tc>
                  <a:txBody>
                    <a:bodyPr/>
                    <a:lstStyle/>
                    <a:p>
                      <a:pPr algn="r" fontAlgn="t">
                        <a:buNone/>
                      </a:pPr>
                      <a:r>
                        <a:rPr lang="en-IE" sz="850" b="0" i="0" u="none" strike="noStrike">
                          <a:solidFill>
                            <a:srgbClr val="000000"/>
                          </a:solidFill>
                          <a:effectLst/>
                          <a:latin typeface="+mn-lt"/>
                        </a:rPr>
                        <a:t>Sustainability / Environmental issues / Climate change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36484">
                <a:tc>
                  <a:txBody>
                    <a:bodyPr/>
                    <a:lstStyle/>
                    <a:p>
                      <a:pPr algn="r" fontAlgn="t">
                        <a:buNone/>
                      </a:pPr>
                      <a:r>
                        <a:rPr lang="en-IE" sz="850" b="0" i="0" u="none" strike="noStrike">
                          <a:solidFill>
                            <a:srgbClr val="000000"/>
                          </a:solidFill>
                          <a:effectLst/>
                          <a:latin typeface="+mn-lt"/>
                        </a:rPr>
                        <a:t>Traffic congestion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3576">
                <a:tc>
                  <a:txBody>
                    <a:bodyPr/>
                    <a:lstStyle/>
                    <a:p>
                      <a:pPr algn="r" fontAlgn="t">
                        <a:buNone/>
                      </a:pPr>
                      <a:r>
                        <a:rPr lang="en-IE" sz="850" b="0" i="0" u="none" strike="noStrike">
                          <a:solidFill>
                            <a:srgbClr val="000000"/>
                          </a:solidFill>
                          <a:effectLst/>
                          <a:latin typeface="+mn-lt"/>
                        </a:rPr>
                        <a:t>Unemployment/Jobs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45676">
                <a:tc>
                  <a:txBody>
                    <a:bodyPr/>
                    <a:lstStyle/>
                    <a:p>
                      <a:pPr algn="r" fontAlgn="t">
                        <a:buNone/>
                      </a:pPr>
                      <a:r>
                        <a:rPr lang="en-IE" sz="850" b="0" i="0" u="none" strike="noStrike">
                          <a:solidFill>
                            <a:srgbClr val="000000"/>
                          </a:solidFill>
                          <a:effectLst/>
                          <a:latin typeface="+mn-lt"/>
                        </a:rPr>
                        <a:t>Public transport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57621">
                <a:tc>
                  <a:txBody>
                    <a:bodyPr/>
                    <a:lstStyle/>
                    <a:p>
                      <a:pPr algn="r" fontAlgn="t">
                        <a:buNone/>
                      </a:pPr>
                      <a:r>
                        <a:rPr lang="en-IE" sz="850" b="0" i="0" u="none" strike="noStrike">
                          <a:solidFill>
                            <a:srgbClr val="000000"/>
                          </a:solidFill>
                          <a:effectLst/>
                          <a:latin typeface="+mn-lt"/>
                        </a:rPr>
                        <a:t>Rural decline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02198">
                <a:tc>
                  <a:txBody>
                    <a:bodyPr/>
                    <a:lstStyle/>
                    <a:p>
                      <a:pPr algn="r" fontAlgn="t">
                        <a:buNone/>
                      </a:pPr>
                      <a:r>
                        <a:rPr lang="en-IE" sz="850" b="0" i="0" u="none" strike="noStrike">
                          <a:solidFill>
                            <a:srgbClr val="000000"/>
                          </a:solidFill>
                          <a:effectLst/>
                          <a:latin typeface="+mn-lt"/>
                        </a:rPr>
                        <a:t>Ageing population/Pensions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145676">
                <a:tc>
                  <a:txBody>
                    <a:bodyPr/>
                    <a:lstStyle/>
                    <a:p>
                      <a:pPr algn="r" fontAlgn="t">
                        <a:buNone/>
                      </a:pPr>
                      <a:r>
                        <a:rPr lang="en-IE" sz="850" b="0" i="0" u="none" strike="noStrike">
                          <a:solidFill>
                            <a:srgbClr val="000000"/>
                          </a:solidFill>
                          <a:effectLst/>
                          <a:latin typeface="+mn-lt"/>
                        </a:rPr>
                        <a:t>Childcare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bl>
          </a:graphicData>
        </a:graphic>
      </p:graphicFrame>
      <p:graphicFrame>
        <p:nvGraphicFramePr>
          <p:cNvPr id="22" name="Table 21">
            <a:extLst>
              <a:ext uri="{FF2B5EF4-FFF2-40B4-BE49-F238E27FC236}">
                <a16:creationId xmlns:a16="http://schemas.microsoft.com/office/drawing/2014/main" id="{A10C1F70-AF79-192C-807A-7EDEF91DA81F}"/>
              </a:ext>
            </a:extLst>
          </p:cNvPr>
          <p:cNvGraphicFramePr>
            <a:graphicFrameLocks noGrp="1"/>
          </p:cNvGraphicFramePr>
          <p:nvPr>
            <p:extLst>
              <p:ext uri="{D42A27DB-BD31-4B8C-83A1-F6EECF244321}">
                <p14:modId xmlns:p14="http://schemas.microsoft.com/office/powerpoint/2010/main" val="2794774538"/>
              </p:ext>
            </p:extLst>
          </p:nvPr>
        </p:nvGraphicFramePr>
        <p:xfrm>
          <a:off x="4342250" y="3850319"/>
          <a:ext cx="2023863" cy="2531857"/>
        </p:xfrm>
        <a:graphic>
          <a:graphicData uri="http://schemas.openxmlformats.org/drawingml/2006/table">
            <a:tbl>
              <a:tblPr>
                <a:tableStyleId>{5C22544A-7EE6-4342-B048-85BDC9FD1C3A}</a:tableStyleId>
              </a:tblPr>
              <a:tblGrid>
                <a:gridCol w="2023863">
                  <a:extLst>
                    <a:ext uri="{9D8B030D-6E8A-4147-A177-3AD203B41FA5}">
                      <a16:colId xmlns:a16="http://schemas.microsoft.com/office/drawing/2014/main" val="2286587077"/>
                    </a:ext>
                  </a:extLst>
                </a:gridCol>
              </a:tblGrid>
              <a:tr h="269101">
                <a:tc>
                  <a:txBody>
                    <a:bodyPr/>
                    <a:lstStyle/>
                    <a:p>
                      <a:pPr algn="r" fontAlgn="t">
                        <a:buNone/>
                      </a:pPr>
                      <a:r>
                        <a:rPr lang="en-IE" sz="900" b="0" i="0" u="none" strike="noStrike" kern="1200">
                          <a:solidFill>
                            <a:srgbClr val="000000"/>
                          </a:solidFill>
                          <a:effectLst/>
                          <a:latin typeface="+mn-lt"/>
                          <a:ea typeface="+mn-ea"/>
                          <a:cs typeface="+mn-cs"/>
                        </a:rPr>
                        <a:t>War, conflict, terrorism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46832">
                <a:tc>
                  <a:txBody>
                    <a:bodyPr/>
                    <a:lstStyle/>
                    <a:p>
                      <a:pPr algn="r" fontAlgn="t">
                        <a:buNone/>
                      </a:pPr>
                      <a:r>
                        <a:rPr lang="en-GB" sz="900" b="0" i="0" u="none" strike="noStrike" kern="1200">
                          <a:solidFill>
                            <a:srgbClr val="000000"/>
                          </a:solidFill>
                          <a:effectLst/>
                          <a:latin typeface="+mn-lt"/>
                          <a:ea typeface="+mn-ea"/>
                          <a:cs typeface="+mn-cs"/>
                        </a:rPr>
                        <a:t>Economic crises, job security, wages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1930625"/>
                  </a:ext>
                </a:extLst>
              </a:tr>
              <a:tr h="270404">
                <a:tc>
                  <a:txBody>
                    <a:bodyPr/>
                    <a:lstStyle/>
                    <a:p>
                      <a:pPr algn="r" fontAlgn="t">
                        <a:buNone/>
                      </a:pPr>
                      <a:r>
                        <a:rPr lang="en-IE" sz="900" b="0" i="0" u="none" strike="noStrike" kern="1200">
                          <a:solidFill>
                            <a:srgbClr val="000000"/>
                          </a:solidFill>
                          <a:effectLst/>
                          <a:latin typeface="+mn-lt"/>
                          <a:ea typeface="+mn-ea"/>
                          <a:cs typeface="+mn-cs"/>
                        </a:rPr>
                        <a:t>Immigration, migration, refugees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757418"/>
                  </a:ext>
                </a:extLst>
              </a:tr>
              <a:tr h="270704">
                <a:tc>
                  <a:txBody>
                    <a:bodyPr/>
                    <a:lstStyle/>
                    <a:p>
                      <a:pPr algn="r" fontAlgn="t">
                        <a:buNone/>
                      </a:pPr>
                      <a:r>
                        <a:rPr lang="en-IE" sz="900" b="0" i="0" u="none" strike="noStrike" kern="1200">
                          <a:solidFill>
                            <a:srgbClr val="000000"/>
                          </a:solidFill>
                          <a:effectLst/>
                          <a:latin typeface="+mn-lt"/>
                          <a:ea typeface="+mn-ea"/>
                          <a:cs typeface="+mn-cs"/>
                        </a:rPr>
                        <a:t>Climate change, the environment, biodiversity, pollution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251142"/>
                  </a:ext>
                </a:extLst>
              </a:tr>
              <a:tr h="246832">
                <a:tc>
                  <a:txBody>
                    <a:bodyPr/>
                    <a:lstStyle/>
                    <a:p>
                      <a:pPr algn="r" fontAlgn="t">
                        <a:buNone/>
                      </a:pPr>
                      <a:r>
                        <a:rPr lang="en-GB" sz="900" b="0" i="0" u="none" strike="noStrike" kern="1200">
                          <a:solidFill>
                            <a:srgbClr val="000000"/>
                          </a:solidFill>
                          <a:effectLst/>
                          <a:latin typeface="+mn-lt"/>
                          <a:ea typeface="+mn-ea"/>
                          <a:cs typeface="+mn-cs"/>
                        </a:rPr>
                        <a:t>Inequality between the rich and the poor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0901">
                <a:tc>
                  <a:txBody>
                    <a:bodyPr/>
                    <a:lstStyle/>
                    <a:p>
                      <a:pPr algn="r" fontAlgn="t">
                        <a:buNone/>
                      </a:pPr>
                      <a:r>
                        <a:rPr lang="en-IE" sz="900" b="0" i="0" u="none" strike="noStrike" kern="1200">
                          <a:solidFill>
                            <a:srgbClr val="000000"/>
                          </a:solidFill>
                          <a:effectLst/>
                          <a:latin typeface="+mn-lt"/>
                          <a:ea typeface="+mn-ea"/>
                          <a:cs typeface="+mn-cs"/>
                        </a:rPr>
                        <a:t>Populism, nationalism, political extremism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49870">
                <a:tc>
                  <a:txBody>
                    <a:bodyPr/>
                    <a:lstStyle/>
                    <a:p>
                      <a:pPr algn="r" fontAlgn="t">
                        <a:buNone/>
                      </a:pPr>
                      <a:r>
                        <a:rPr lang="en-GB" sz="900" b="0" i="0" u="none" strike="noStrike" kern="1200">
                          <a:solidFill>
                            <a:srgbClr val="000000"/>
                          </a:solidFill>
                          <a:effectLst/>
                          <a:latin typeface="+mn-lt"/>
                          <a:ea typeface="+mn-ea"/>
                          <a:cs typeface="+mn-cs"/>
                        </a:rPr>
                        <a:t>Fake news, corruption of information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358218">
                <a:tc>
                  <a:txBody>
                    <a:bodyPr/>
                    <a:lstStyle/>
                    <a:p>
                      <a:pPr algn="r" fontAlgn="t">
                        <a:buNone/>
                      </a:pPr>
                      <a:r>
                        <a:rPr lang="en-GB" sz="900" b="0" i="0" u="none" strike="noStrike" kern="1200">
                          <a:solidFill>
                            <a:srgbClr val="000000"/>
                          </a:solidFill>
                          <a:effectLst/>
                          <a:latin typeface="+mn-lt"/>
                          <a:ea typeface="+mn-ea"/>
                          <a:cs typeface="+mn-cs"/>
                        </a:rPr>
                        <a:t>Education, healthcare, clean water and hunger in developing countries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63405">
                <a:tc>
                  <a:txBody>
                    <a:bodyPr/>
                    <a:lstStyle/>
                    <a:p>
                      <a:pPr algn="r" fontAlgn="t">
                        <a:buNone/>
                      </a:pPr>
                      <a:r>
                        <a:rPr lang="en-IE" sz="900" b="0" i="0" u="none" strike="noStrike" kern="1200">
                          <a:solidFill>
                            <a:srgbClr val="000000"/>
                          </a:solidFill>
                          <a:effectLst/>
                          <a:latin typeface="+mn-lt"/>
                          <a:ea typeface="+mn-ea"/>
                          <a:cs typeface="+mn-cs"/>
                        </a:rPr>
                        <a:t>Technology, automation, artificial intelligence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35696">
                <a:tc>
                  <a:txBody>
                    <a:bodyPr/>
                    <a:lstStyle/>
                    <a:p>
                      <a:pPr algn="r" fontAlgn="t">
                        <a:buNone/>
                      </a:pPr>
                      <a:r>
                        <a:rPr lang="en-IE" sz="900" b="0" i="0" u="none" strike="noStrike" kern="1200">
                          <a:solidFill>
                            <a:srgbClr val="000000"/>
                          </a:solidFill>
                          <a:effectLst/>
                          <a:latin typeface="+mn-lt"/>
                          <a:ea typeface="+mn-ea"/>
                          <a:cs typeface="+mn-cs"/>
                        </a:rPr>
                        <a:t>Global diseases and pandemics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bl>
          </a:graphicData>
        </a:graphic>
      </p:graphicFrame>
      <p:graphicFrame>
        <p:nvGraphicFramePr>
          <p:cNvPr id="23" name="Table 22">
            <a:extLst>
              <a:ext uri="{FF2B5EF4-FFF2-40B4-BE49-F238E27FC236}">
                <a16:creationId xmlns:a16="http://schemas.microsoft.com/office/drawing/2014/main" id="{6A3011AB-A1B3-54B8-486A-095422C04DF7}"/>
              </a:ext>
            </a:extLst>
          </p:cNvPr>
          <p:cNvGraphicFramePr>
            <a:graphicFrameLocks noGrp="1"/>
          </p:cNvGraphicFramePr>
          <p:nvPr>
            <p:extLst>
              <p:ext uri="{D42A27DB-BD31-4B8C-83A1-F6EECF244321}">
                <p14:modId xmlns:p14="http://schemas.microsoft.com/office/powerpoint/2010/main" val="759670132"/>
              </p:ext>
            </p:extLst>
          </p:nvPr>
        </p:nvGraphicFramePr>
        <p:xfrm>
          <a:off x="8308833" y="3862039"/>
          <a:ext cx="1882539" cy="2576419"/>
        </p:xfrm>
        <a:graphic>
          <a:graphicData uri="http://schemas.openxmlformats.org/drawingml/2006/table">
            <a:tbl>
              <a:tblPr>
                <a:tableStyleId>{5C22544A-7EE6-4342-B048-85BDC9FD1C3A}</a:tableStyleId>
              </a:tblPr>
              <a:tblGrid>
                <a:gridCol w="1882539">
                  <a:extLst>
                    <a:ext uri="{9D8B030D-6E8A-4147-A177-3AD203B41FA5}">
                      <a16:colId xmlns:a16="http://schemas.microsoft.com/office/drawing/2014/main" val="2286587077"/>
                    </a:ext>
                  </a:extLst>
                </a:gridCol>
              </a:tblGrid>
              <a:tr h="219521">
                <a:tc>
                  <a:txBody>
                    <a:bodyPr/>
                    <a:lstStyle/>
                    <a:p>
                      <a:pPr algn="r" fontAlgn="t">
                        <a:buNone/>
                      </a:pPr>
                      <a:r>
                        <a:rPr lang="en-IE" sz="900" b="0" i="0" u="none" strike="noStrike">
                          <a:solidFill>
                            <a:srgbClr val="000000"/>
                          </a:solidFill>
                          <a:effectLst/>
                          <a:latin typeface="+mn-lt"/>
                        </a:rPr>
                        <a:t>Local community issues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19521">
                <a:tc>
                  <a:txBody>
                    <a:bodyPr/>
                    <a:lstStyle/>
                    <a:p>
                      <a:pPr algn="r" fontAlgn="t">
                        <a:buNone/>
                      </a:pPr>
                      <a:r>
                        <a:rPr lang="en-IE" sz="90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6427717"/>
                  </a:ext>
                </a:extLst>
              </a:tr>
              <a:tr h="273417">
                <a:tc>
                  <a:txBody>
                    <a:bodyPr/>
                    <a:lstStyle/>
                    <a:p>
                      <a:pPr algn="r" fontAlgn="t">
                        <a:buNone/>
                      </a:pPr>
                      <a:r>
                        <a:rPr lang="en-GB" sz="900" b="0" i="0" u="none" strike="noStrike">
                          <a:solidFill>
                            <a:srgbClr val="000000"/>
                          </a:solidFill>
                          <a:effectLst/>
                          <a:latin typeface="+mn-lt"/>
                        </a:rPr>
                        <a:t>Climate change and the environment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0117228"/>
                  </a:ext>
                </a:extLst>
              </a:tr>
              <a:tr h="219521">
                <a:tc>
                  <a:txBody>
                    <a:bodyPr/>
                    <a:lstStyle/>
                    <a:p>
                      <a:pPr algn="r" fontAlgn="t">
                        <a:buNone/>
                      </a:pPr>
                      <a:r>
                        <a:rPr lang="en-IE" sz="900" b="0" i="0" u="none" strike="noStrike">
                          <a:solidFill>
                            <a:srgbClr val="000000"/>
                          </a:solidFill>
                          <a:effectLst/>
                          <a:latin typeface="+mn-lt"/>
                        </a:rPr>
                        <a:t>Animal welfare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392135"/>
                  </a:ext>
                </a:extLst>
              </a:tr>
              <a:tr h="273417">
                <a:tc>
                  <a:txBody>
                    <a:bodyPr/>
                    <a:lstStyle/>
                    <a:p>
                      <a:pPr algn="r" fontAlgn="t">
                        <a:buNone/>
                      </a:pPr>
                      <a:r>
                        <a:rPr lang="en-GB" sz="900" b="0" i="0" u="none" strike="noStrike">
                          <a:solidFill>
                            <a:srgbClr val="000000"/>
                          </a:solidFill>
                          <a:effectLst/>
                          <a:latin typeface="+mn-lt"/>
                        </a:rPr>
                        <a:t>Women’s rights and gender equality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19521">
                <a:tc>
                  <a:txBody>
                    <a:bodyPr/>
                    <a:lstStyle/>
                    <a:p>
                      <a:pPr algn="r" fontAlgn="t">
                        <a:buNone/>
                      </a:pPr>
                      <a:r>
                        <a:rPr lang="en-IE" sz="900" b="0" i="0" u="none" strike="noStrike">
                          <a:solidFill>
                            <a:srgbClr val="000000"/>
                          </a:solidFill>
                          <a:effectLst/>
                          <a:latin typeface="+mn-lt"/>
                        </a:rPr>
                        <a:t>Homelessness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19521">
                <a:tc>
                  <a:txBody>
                    <a:bodyPr/>
                    <a:lstStyle/>
                    <a:p>
                      <a:pPr algn="r" fontAlgn="t">
                        <a:buNone/>
                      </a:pPr>
                      <a:r>
                        <a:rPr lang="en-IE" sz="900" b="0" i="0" u="none" strike="noStrike">
                          <a:solidFill>
                            <a:srgbClr val="000000"/>
                          </a:solidFill>
                          <a:effectLst/>
                          <a:latin typeface="+mn-lt"/>
                        </a:rPr>
                        <a:t>Disability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19521">
                <a:tc>
                  <a:txBody>
                    <a:bodyPr/>
                    <a:lstStyle/>
                    <a:p>
                      <a:pPr algn="r" fontAlgn="t">
                        <a:buNone/>
                      </a:pPr>
                      <a:r>
                        <a:rPr lang="en-IE" sz="900" b="0" i="0" u="none" strike="noStrike">
                          <a:solidFill>
                            <a:srgbClr val="000000"/>
                          </a:solidFill>
                          <a:effectLst/>
                          <a:latin typeface="+mn-lt"/>
                        </a:rPr>
                        <a:t>Global poverty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73417">
                <a:tc>
                  <a:txBody>
                    <a:bodyPr/>
                    <a:lstStyle/>
                    <a:p>
                      <a:pPr algn="r" fontAlgn="t">
                        <a:buNone/>
                      </a:pPr>
                      <a:r>
                        <a:rPr lang="en-IE" sz="900" b="0" i="0" u="none" strike="noStrike">
                          <a:solidFill>
                            <a:srgbClr val="000000"/>
                          </a:solidFill>
                          <a:effectLst/>
                          <a:latin typeface="+mn-lt"/>
                        </a:rPr>
                        <a:t>Labour rights and unions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19521">
                <a:tc>
                  <a:txBody>
                    <a:bodyPr/>
                    <a:lstStyle/>
                    <a:p>
                      <a:pPr algn="r" fontAlgn="t">
                        <a:buNone/>
                      </a:pPr>
                      <a:r>
                        <a:rPr lang="en-GB" sz="900" b="0" i="0" u="none" strike="noStrike">
                          <a:solidFill>
                            <a:srgbClr val="000000"/>
                          </a:solidFill>
                          <a:effectLst/>
                          <a:latin typeface="+mn-lt"/>
                        </a:rPr>
                        <a:t>Immigrant and asylum seeker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19521">
                <a:tc>
                  <a:txBody>
                    <a:bodyPr/>
                    <a:lstStyle/>
                    <a:p>
                      <a:pPr algn="r" fontAlgn="t">
                        <a:buNone/>
                      </a:pPr>
                      <a:r>
                        <a:rPr lang="en-IE" sz="900" b="0" i="0" u="none" strike="noStrike">
                          <a:solidFill>
                            <a:srgbClr val="000000"/>
                          </a:solidFill>
                          <a:effectLst/>
                          <a:latin typeface="+mn-lt"/>
                        </a:rPr>
                        <a:t>LGBTQIA+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bl>
          </a:graphicData>
        </a:graphic>
      </p:graphicFrame>
      <p:graphicFrame>
        <p:nvGraphicFramePr>
          <p:cNvPr id="25" name="Table 24">
            <a:extLst>
              <a:ext uri="{FF2B5EF4-FFF2-40B4-BE49-F238E27FC236}">
                <a16:creationId xmlns:a16="http://schemas.microsoft.com/office/drawing/2014/main" id="{65ABFEA3-AC3D-718D-DE3A-9417DE874898}"/>
              </a:ext>
            </a:extLst>
          </p:cNvPr>
          <p:cNvGraphicFramePr>
            <a:graphicFrameLocks noGrp="1"/>
          </p:cNvGraphicFramePr>
          <p:nvPr>
            <p:extLst>
              <p:ext uri="{D42A27DB-BD31-4B8C-83A1-F6EECF244321}">
                <p14:modId xmlns:p14="http://schemas.microsoft.com/office/powerpoint/2010/main" val="475828085"/>
              </p:ext>
            </p:extLst>
          </p:nvPr>
        </p:nvGraphicFramePr>
        <p:xfrm>
          <a:off x="7533537" y="1743431"/>
          <a:ext cx="1893054" cy="1174776"/>
        </p:xfrm>
        <a:graphic>
          <a:graphicData uri="http://schemas.openxmlformats.org/drawingml/2006/table">
            <a:tbl>
              <a:tblPr>
                <a:tableStyleId>{5C22544A-7EE6-4342-B048-85BDC9FD1C3A}</a:tableStyleId>
              </a:tblPr>
              <a:tblGrid>
                <a:gridCol w="1893054">
                  <a:extLst>
                    <a:ext uri="{9D8B030D-6E8A-4147-A177-3AD203B41FA5}">
                      <a16:colId xmlns:a16="http://schemas.microsoft.com/office/drawing/2014/main" val="2286587077"/>
                    </a:ext>
                  </a:extLst>
                </a:gridCol>
              </a:tblGrid>
              <a:tr h="391592">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More positive than negative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91592">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More negative than positive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91592">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No strong opinion either way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26" name="Table 25">
            <a:extLst>
              <a:ext uri="{FF2B5EF4-FFF2-40B4-BE49-F238E27FC236}">
                <a16:creationId xmlns:a16="http://schemas.microsoft.com/office/drawing/2014/main" id="{67F3FC73-FEBB-E088-CFDC-C7FB1C92507E}"/>
              </a:ext>
            </a:extLst>
          </p:cNvPr>
          <p:cNvGraphicFramePr>
            <a:graphicFrameLocks noGrp="1"/>
          </p:cNvGraphicFramePr>
          <p:nvPr>
            <p:extLst>
              <p:ext uri="{D42A27DB-BD31-4B8C-83A1-F6EECF244321}">
                <p14:modId xmlns:p14="http://schemas.microsoft.com/office/powerpoint/2010/main" val="2659877348"/>
              </p:ext>
            </p:extLst>
          </p:nvPr>
        </p:nvGraphicFramePr>
        <p:xfrm>
          <a:off x="2123192" y="1826098"/>
          <a:ext cx="1756830" cy="1424148"/>
        </p:xfrm>
        <a:graphic>
          <a:graphicData uri="http://schemas.openxmlformats.org/drawingml/2006/table">
            <a:tbl>
              <a:tblPr>
                <a:tableStyleId>{5C22544A-7EE6-4342-B048-85BDC9FD1C3A}</a:tableStyleId>
              </a:tblPr>
              <a:tblGrid>
                <a:gridCol w="1756830">
                  <a:extLst>
                    <a:ext uri="{9D8B030D-6E8A-4147-A177-3AD203B41FA5}">
                      <a16:colId xmlns:a16="http://schemas.microsoft.com/office/drawing/2014/main" val="2286587077"/>
                    </a:ext>
                  </a:extLst>
                </a:gridCol>
              </a:tblGrid>
              <a:tr h="356037">
                <a:tc>
                  <a:txBody>
                    <a:bodyPr/>
                    <a:lstStyle/>
                    <a:p>
                      <a:pPr algn="r"/>
                      <a:r>
                        <a:rPr lang="en-GB" sz="900" b="0" i="0" u="none" strike="noStrike" baseline="0">
                          <a:solidFill>
                            <a:srgbClr val="000000"/>
                          </a:solidFill>
                          <a:latin typeface="Barlow" panose="00000500000000000000" pitchFamily="2" charset="0"/>
                        </a:rPr>
                        <a:t>As a citizen of the country, I most closely identify with</a:t>
                      </a:r>
                      <a:endParaRPr lang="en-IE" sz="9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56037">
                <a:tc>
                  <a:txBody>
                    <a:bodyPr/>
                    <a:lstStyle/>
                    <a:p>
                      <a:pPr algn="r"/>
                      <a:endParaRPr lang="en-GB" sz="900" b="0" i="0" u="none" strike="noStrike" baseline="0">
                        <a:solidFill>
                          <a:srgbClr val="000000"/>
                        </a:solidFill>
                        <a:latin typeface="Barlow" panose="00000500000000000000" pitchFamily="2" charset="0"/>
                      </a:endParaRPr>
                    </a:p>
                    <a:p>
                      <a:pPr algn="r"/>
                      <a:r>
                        <a:rPr lang="en-GB" sz="900" b="0" i="0" u="none" strike="noStrike" baseline="0">
                          <a:solidFill>
                            <a:srgbClr val="000000"/>
                          </a:solidFill>
                          <a:latin typeface="Barlow" panose="00000500000000000000" pitchFamily="2" charset="0"/>
                        </a:rPr>
                        <a:t>As a citizen  of my local community</a:t>
                      </a:r>
                      <a:endParaRPr lang="en-IE" sz="9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56037">
                <a:tc>
                  <a:txBody>
                    <a:bodyPr/>
                    <a:lstStyle/>
                    <a:p>
                      <a:pPr algn="r"/>
                      <a:r>
                        <a:rPr lang="en-IE" sz="900" b="0" i="0" u="none" strike="noStrike" baseline="0">
                          <a:solidFill>
                            <a:srgbClr val="000000"/>
                          </a:solidFill>
                          <a:latin typeface="Barlow" panose="00000500000000000000" pitchFamily="2" charset="0"/>
                        </a:rPr>
                        <a:t>As a European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560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sz="900" b="0" i="0" u="none" strike="noStrike" baseline="0">
                          <a:solidFill>
                            <a:srgbClr val="000000"/>
                          </a:solidFill>
                          <a:latin typeface="Barlow" panose="00000500000000000000" pitchFamily="2" charset="0"/>
                        </a:rPr>
                        <a:t>As a global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5964622"/>
                  </a:ext>
                </a:extLst>
              </a:tr>
            </a:tbl>
          </a:graphicData>
        </a:graphic>
      </p:graphicFrame>
      <p:sp>
        <p:nvSpPr>
          <p:cNvPr id="31" name="TextBox 30">
            <a:extLst>
              <a:ext uri="{FF2B5EF4-FFF2-40B4-BE49-F238E27FC236}">
                <a16:creationId xmlns:a16="http://schemas.microsoft.com/office/drawing/2014/main" id="{98FE21BE-E276-65C1-5197-F1351AD584AC}"/>
              </a:ext>
            </a:extLst>
          </p:cNvPr>
          <p:cNvSpPr txBox="1"/>
          <p:nvPr/>
        </p:nvSpPr>
        <p:spPr>
          <a:xfrm>
            <a:off x="9589506" y="1495350"/>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32" name="TextBox 31">
            <a:extLst>
              <a:ext uri="{FF2B5EF4-FFF2-40B4-BE49-F238E27FC236}">
                <a16:creationId xmlns:a16="http://schemas.microsoft.com/office/drawing/2014/main" id="{D8C8D566-6BA2-D80B-68B3-7FA34564D3A7}"/>
              </a:ext>
            </a:extLst>
          </p:cNvPr>
          <p:cNvSpPr txBox="1"/>
          <p:nvPr/>
        </p:nvSpPr>
        <p:spPr>
          <a:xfrm>
            <a:off x="10018214" y="1495350"/>
            <a:ext cx="1019831" cy="400110"/>
          </a:xfrm>
          <a:prstGeom prst="rect">
            <a:avLst/>
          </a:prstGeom>
          <a:noFill/>
        </p:spPr>
        <p:txBody>
          <a:bodyPr wrap="none" rtlCol="0">
            <a:spAutoFit/>
          </a:bodyPr>
          <a:lstStyle/>
          <a:p>
            <a:pPr algn="ctr"/>
            <a:r>
              <a:rPr lang="en-US" sz="1000" b="1">
                <a:latin typeface="Barlow" panose="00000500000000000000" pitchFamily="2" charset="0"/>
              </a:rPr>
              <a:t>Global Citizens</a:t>
            </a:r>
          </a:p>
          <a:p>
            <a:pPr algn="ctr"/>
            <a:r>
              <a:rPr lang="en-US" sz="1000" b="1">
                <a:latin typeface="Barlow" panose="00000500000000000000" pitchFamily="2" charset="0"/>
              </a:rPr>
              <a:t>%</a:t>
            </a:r>
            <a:endParaRPr lang="en-IE" sz="1000" b="1">
              <a:latin typeface="Barlow" panose="00000500000000000000" pitchFamily="2" charset="0"/>
            </a:endParaRPr>
          </a:p>
        </p:txBody>
      </p:sp>
      <p:sp>
        <p:nvSpPr>
          <p:cNvPr id="35" name="Rectangle 34">
            <a:extLst>
              <a:ext uri="{FF2B5EF4-FFF2-40B4-BE49-F238E27FC236}">
                <a16:creationId xmlns:a16="http://schemas.microsoft.com/office/drawing/2014/main" id="{14C54786-DB84-B415-4FEE-949771892FD8}"/>
              </a:ext>
            </a:extLst>
          </p:cNvPr>
          <p:cNvSpPr/>
          <p:nvPr/>
        </p:nvSpPr>
        <p:spPr>
          <a:xfrm>
            <a:off x="9293021" y="24714"/>
            <a:ext cx="1706328" cy="4232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900">
              <a:solidFill>
                <a:schemeClr val="tx1"/>
              </a:solidFill>
              <a:latin typeface="Barlow" panose="00000500000000000000" pitchFamily="2" charset="0"/>
            </a:endParaRPr>
          </a:p>
        </p:txBody>
      </p:sp>
      <p:sp>
        <p:nvSpPr>
          <p:cNvPr id="36" name="Rectangle 35">
            <a:extLst>
              <a:ext uri="{FF2B5EF4-FFF2-40B4-BE49-F238E27FC236}">
                <a16:creationId xmlns:a16="http://schemas.microsoft.com/office/drawing/2014/main" id="{35EF3058-2369-F582-45DB-743224469FEB}"/>
              </a:ext>
            </a:extLst>
          </p:cNvPr>
          <p:cNvSpPr/>
          <p:nvPr/>
        </p:nvSpPr>
        <p:spPr>
          <a:xfrm>
            <a:off x="9420094" y="266512"/>
            <a:ext cx="320260" cy="1484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a:latin typeface="Barlow" panose="00000500000000000000" pitchFamily="2" charset="0"/>
            </a:endParaRPr>
          </a:p>
        </p:txBody>
      </p:sp>
      <p:sp>
        <p:nvSpPr>
          <p:cNvPr id="37" name="Oval 36">
            <a:extLst>
              <a:ext uri="{FF2B5EF4-FFF2-40B4-BE49-F238E27FC236}">
                <a16:creationId xmlns:a16="http://schemas.microsoft.com/office/drawing/2014/main" id="{1B5512BB-4CFF-37BC-C7E0-C39AF4FC509E}"/>
              </a:ext>
            </a:extLst>
          </p:cNvPr>
          <p:cNvSpPr/>
          <p:nvPr/>
        </p:nvSpPr>
        <p:spPr>
          <a:xfrm>
            <a:off x="9420094" y="56212"/>
            <a:ext cx="320260" cy="17663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a:latin typeface="Barlow" panose="00000500000000000000" pitchFamily="2" charset="0"/>
            </a:endParaRPr>
          </a:p>
        </p:txBody>
      </p:sp>
      <p:sp>
        <p:nvSpPr>
          <p:cNvPr id="40" name="TextBox 39">
            <a:extLst>
              <a:ext uri="{FF2B5EF4-FFF2-40B4-BE49-F238E27FC236}">
                <a16:creationId xmlns:a16="http://schemas.microsoft.com/office/drawing/2014/main" id="{24BD33F5-17D8-2605-53BE-462E63F63F07}"/>
              </a:ext>
            </a:extLst>
          </p:cNvPr>
          <p:cNvSpPr txBox="1"/>
          <p:nvPr/>
        </p:nvSpPr>
        <p:spPr>
          <a:xfrm>
            <a:off x="9875148" y="56212"/>
            <a:ext cx="1332430" cy="353110"/>
          </a:xfrm>
          <a:prstGeom prst="rect">
            <a:avLst/>
          </a:prstGeom>
          <a:noFill/>
        </p:spPr>
        <p:txBody>
          <a:bodyPr wrap="square" lIns="0" tIns="0" rIns="0" bIns="0" rtlCol="0">
            <a:spAutoFit/>
          </a:bodyPr>
          <a:lstStyle/>
          <a:p>
            <a:pPr algn="l">
              <a:lnSpc>
                <a:spcPct val="115000"/>
              </a:lnSpc>
              <a:spcAft>
                <a:spcPts val="400"/>
              </a:spcAft>
            </a:pPr>
            <a:r>
              <a:rPr lang="en-IE" sz="900">
                <a:latin typeface="Barlow" panose="00000500000000000000" pitchFamily="2" charset="0"/>
              </a:rPr>
              <a:t>= Significantly higher</a:t>
            </a:r>
          </a:p>
          <a:p>
            <a:pPr algn="l">
              <a:lnSpc>
                <a:spcPct val="115000"/>
              </a:lnSpc>
              <a:spcAft>
                <a:spcPts val="400"/>
              </a:spcAft>
            </a:pPr>
            <a:r>
              <a:rPr lang="en-IE" sz="900">
                <a:solidFill>
                  <a:schemeClr val="tx1"/>
                </a:solidFill>
                <a:latin typeface="Barlow" panose="00000500000000000000" pitchFamily="2" charset="0"/>
              </a:rPr>
              <a:t>= Significantly lower</a:t>
            </a:r>
          </a:p>
        </p:txBody>
      </p:sp>
      <p:sp>
        <p:nvSpPr>
          <p:cNvPr id="42" name="Oval 41">
            <a:extLst>
              <a:ext uri="{FF2B5EF4-FFF2-40B4-BE49-F238E27FC236}">
                <a16:creationId xmlns:a16="http://schemas.microsoft.com/office/drawing/2014/main" id="{2D3681E6-8476-A6FC-BB3B-04EEF52D8B1E}"/>
              </a:ext>
            </a:extLst>
          </p:cNvPr>
          <p:cNvSpPr/>
          <p:nvPr/>
        </p:nvSpPr>
        <p:spPr>
          <a:xfrm>
            <a:off x="4521076" y="2599057"/>
            <a:ext cx="389682" cy="203624"/>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43" name="Oval 42">
            <a:extLst>
              <a:ext uri="{FF2B5EF4-FFF2-40B4-BE49-F238E27FC236}">
                <a16:creationId xmlns:a16="http://schemas.microsoft.com/office/drawing/2014/main" id="{8268F660-B220-BEB4-5BA0-3008922835F2}"/>
              </a:ext>
            </a:extLst>
          </p:cNvPr>
          <p:cNvSpPr/>
          <p:nvPr/>
        </p:nvSpPr>
        <p:spPr>
          <a:xfrm>
            <a:off x="4754971" y="2918208"/>
            <a:ext cx="389683" cy="23336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45" name="Rectangle 44">
            <a:extLst>
              <a:ext uri="{FF2B5EF4-FFF2-40B4-BE49-F238E27FC236}">
                <a16:creationId xmlns:a16="http://schemas.microsoft.com/office/drawing/2014/main" id="{2A4845DA-17E4-8087-60AE-A2121FC83A1F}"/>
              </a:ext>
            </a:extLst>
          </p:cNvPr>
          <p:cNvSpPr/>
          <p:nvPr/>
        </p:nvSpPr>
        <p:spPr>
          <a:xfrm>
            <a:off x="4496199" y="2234964"/>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47" name="Rectangle 46">
            <a:extLst>
              <a:ext uri="{FF2B5EF4-FFF2-40B4-BE49-F238E27FC236}">
                <a16:creationId xmlns:a16="http://schemas.microsoft.com/office/drawing/2014/main" id="{D605391F-8C8A-5BF7-64AA-EF759E57CA58}"/>
              </a:ext>
            </a:extLst>
          </p:cNvPr>
          <p:cNvSpPr/>
          <p:nvPr/>
        </p:nvSpPr>
        <p:spPr>
          <a:xfrm>
            <a:off x="4470850" y="1879234"/>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48" name="Rectangle 47">
            <a:extLst>
              <a:ext uri="{FF2B5EF4-FFF2-40B4-BE49-F238E27FC236}">
                <a16:creationId xmlns:a16="http://schemas.microsoft.com/office/drawing/2014/main" id="{ECFA4184-DF6B-D79E-0158-F074E48AA559}"/>
              </a:ext>
            </a:extLst>
          </p:cNvPr>
          <p:cNvSpPr/>
          <p:nvPr/>
        </p:nvSpPr>
        <p:spPr>
          <a:xfrm>
            <a:off x="3532493" y="424556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49" name="Rectangle 48">
            <a:extLst>
              <a:ext uri="{FF2B5EF4-FFF2-40B4-BE49-F238E27FC236}">
                <a16:creationId xmlns:a16="http://schemas.microsoft.com/office/drawing/2014/main" id="{FA0DF93F-9A23-62E0-619C-25DBEC5ACAEE}"/>
              </a:ext>
            </a:extLst>
          </p:cNvPr>
          <p:cNvSpPr/>
          <p:nvPr/>
        </p:nvSpPr>
        <p:spPr>
          <a:xfrm>
            <a:off x="3440580" y="4973268"/>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2" name="Oval 51">
            <a:extLst>
              <a:ext uri="{FF2B5EF4-FFF2-40B4-BE49-F238E27FC236}">
                <a16:creationId xmlns:a16="http://schemas.microsoft.com/office/drawing/2014/main" id="{B4738857-39C0-805E-544A-D0CC35D4FBEC}"/>
              </a:ext>
            </a:extLst>
          </p:cNvPr>
          <p:cNvSpPr/>
          <p:nvPr/>
        </p:nvSpPr>
        <p:spPr>
          <a:xfrm>
            <a:off x="3506383" y="5316473"/>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3" name="Oval 52">
            <a:extLst>
              <a:ext uri="{FF2B5EF4-FFF2-40B4-BE49-F238E27FC236}">
                <a16:creationId xmlns:a16="http://schemas.microsoft.com/office/drawing/2014/main" id="{AA1087EB-1742-6C66-0126-25EA6AD5DFAE}"/>
              </a:ext>
            </a:extLst>
          </p:cNvPr>
          <p:cNvSpPr/>
          <p:nvPr/>
        </p:nvSpPr>
        <p:spPr>
          <a:xfrm>
            <a:off x="3414534" y="5869624"/>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4" name="Oval 53">
            <a:extLst>
              <a:ext uri="{FF2B5EF4-FFF2-40B4-BE49-F238E27FC236}">
                <a16:creationId xmlns:a16="http://schemas.microsoft.com/office/drawing/2014/main" id="{1EED576C-9620-5B18-B114-21E7D59B7001}"/>
              </a:ext>
            </a:extLst>
          </p:cNvPr>
          <p:cNvSpPr/>
          <p:nvPr/>
        </p:nvSpPr>
        <p:spPr>
          <a:xfrm>
            <a:off x="3393974" y="5698561"/>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8" name="Oval 57">
            <a:extLst>
              <a:ext uri="{FF2B5EF4-FFF2-40B4-BE49-F238E27FC236}">
                <a16:creationId xmlns:a16="http://schemas.microsoft.com/office/drawing/2014/main" id="{2D269958-9CBE-2F17-B99F-242B4A52BA50}"/>
              </a:ext>
            </a:extLst>
          </p:cNvPr>
          <p:cNvSpPr/>
          <p:nvPr/>
        </p:nvSpPr>
        <p:spPr>
          <a:xfrm>
            <a:off x="7528489" y="5679482"/>
            <a:ext cx="323552" cy="23492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9" name="Rectangle 58">
            <a:extLst>
              <a:ext uri="{FF2B5EF4-FFF2-40B4-BE49-F238E27FC236}">
                <a16:creationId xmlns:a16="http://schemas.microsoft.com/office/drawing/2014/main" id="{9DF9B64D-16AD-4D97-FBB1-03086798A395}"/>
              </a:ext>
            </a:extLst>
          </p:cNvPr>
          <p:cNvSpPr/>
          <p:nvPr/>
        </p:nvSpPr>
        <p:spPr>
          <a:xfrm>
            <a:off x="7634530" y="4147145"/>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0" name="Rectangle 59">
            <a:extLst>
              <a:ext uri="{FF2B5EF4-FFF2-40B4-BE49-F238E27FC236}">
                <a16:creationId xmlns:a16="http://schemas.microsoft.com/office/drawing/2014/main" id="{ED8464D4-0497-4CC9-9E53-F3B33DB2E9E5}"/>
              </a:ext>
            </a:extLst>
          </p:cNvPr>
          <p:cNvSpPr/>
          <p:nvPr/>
        </p:nvSpPr>
        <p:spPr>
          <a:xfrm>
            <a:off x="7594552" y="4407878"/>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1" name="Oval 60">
            <a:extLst>
              <a:ext uri="{FF2B5EF4-FFF2-40B4-BE49-F238E27FC236}">
                <a16:creationId xmlns:a16="http://schemas.microsoft.com/office/drawing/2014/main" id="{E8AA5C0B-AEDB-13F7-E8BB-7C83D1813BC9}"/>
              </a:ext>
            </a:extLst>
          </p:cNvPr>
          <p:cNvSpPr/>
          <p:nvPr/>
        </p:nvSpPr>
        <p:spPr>
          <a:xfrm>
            <a:off x="10928778" y="4084813"/>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2" name="Oval 61">
            <a:extLst>
              <a:ext uri="{FF2B5EF4-FFF2-40B4-BE49-F238E27FC236}">
                <a16:creationId xmlns:a16="http://schemas.microsoft.com/office/drawing/2014/main" id="{C940C0AE-2A2F-31A9-FB41-14498251492E}"/>
              </a:ext>
            </a:extLst>
          </p:cNvPr>
          <p:cNvSpPr/>
          <p:nvPr/>
        </p:nvSpPr>
        <p:spPr>
          <a:xfrm>
            <a:off x="10943932" y="4308575"/>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Oval 62">
            <a:extLst>
              <a:ext uri="{FF2B5EF4-FFF2-40B4-BE49-F238E27FC236}">
                <a16:creationId xmlns:a16="http://schemas.microsoft.com/office/drawing/2014/main" id="{16046D6A-AFCC-CF38-29F3-5E987080C0E3}"/>
              </a:ext>
            </a:extLst>
          </p:cNvPr>
          <p:cNvSpPr/>
          <p:nvPr/>
        </p:nvSpPr>
        <p:spPr>
          <a:xfrm>
            <a:off x="10884483" y="4570346"/>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4" name="Oval 63">
            <a:extLst>
              <a:ext uri="{FF2B5EF4-FFF2-40B4-BE49-F238E27FC236}">
                <a16:creationId xmlns:a16="http://schemas.microsoft.com/office/drawing/2014/main" id="{08C2B00D-D5FE-E43A-91C2-185854916D99}"/>
              </a:ext>
            </a:extLst>
          </p:cNvPr>
          <p:cNvSpPr/>
          <p:nvPr/>
        </p:nvSpPr>
        <p:spPr>
          <a:xfrm>
            <a:off x="10899637" y="4769341"/>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6" name="Oval 65">
            <a:extLst>
              <a:ext uri="{FF2B5EF4-FFF2-40B4-BE49-F238E27FC236}">
                <a16:creationId xmlns:a16="http://schemas.microsoft.com/office/drawing/2014/main" id="{152AFB95-A248-3C5C-03A3-F48478FF9647}"/>
              </a:ext>
            </a:extLst>
          </p:cNvPr>
          <p:cNvSpPr/>
          <p:nvPr/>
        </p:nvSpPr>
        <p:spPr>
          <a:xfrm>
            <a:off x="10888869" y="5022968"/>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8" name="Oval 67">
            <a:extLst>
              <a:ext uri="{FF2B5EF4-FFF2-40B4-BE49-F238E27FC236}">
                <a16:creationId xmlns:a16="http://schemas.microsoft.com/office/drawing/2014/main" id="{E47185D1-D7F9-6444-6DE2-FB55EC8C103C}"/>
              </a:ext>
            </a:extLst>
          </p:cNvPr>
          <p:cNvSpPr/>
          <p:nvPr/>
        </p:nvSpPr>
        <p:spPr>
          <a:xfrm>
            <a:off x="10855219" y="5253625"/>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9" name="Oval 68">
            <a:extLst>
              <a:ext uri="{FF2B5EF4-FFF2-40B4-BE49-F238E27FC236}">
                <a16:creationId xmlns:a16="http://schemas.microsoft.com/office/drawing/2014/main" id="{DF9B1AEC-8B99-3DC2-A08B-422BAD42F2A0}"/>
              </a:ext>
            </a:extLst>
          </p:cNvPr>
          <p:cNvSpPr/>
          <p:nvPr/>
        </p:nvSpPr>
        <p:spPr>
          <a:xfrm>
            <a:off x="10840519" y="5514848"/>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0" name="Oval 69">
            <a:extLst>
              <a:ext uri="{FF2B5EF4-FFF2-40B4-BE49-F238E27FC236}">
                <a16:creationId xmlns:a16="http://schemas.microsoft.com/office/drawing/2014/main" id="{30C8A783-E96A-C42A-2EB6-1BBE9C5BF935}"/>
              </a:ext>
            </a:extLst>
          </p:cNvPr>
          <p:cNvSpPr/>
          <p:nvPr/>
        </p:nvSpPr>
        <p:spPr>
          <a:xfrm>
            <a:off x="10791954" y="5737909"/>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1" name="Oval 70">
            <a:extLst>
              <a:ext uri="{FF2B5EF4-FFF2-40B4-BE49-F238E27FC236}">
                <a16:creationId xmlns:a16="http://schemas.microsoft.com/office/drawing/2014/main" id="{C22ECA62-4866-E03A-0122-634CC1E505F5}"/>
              </a:ext>
            </a:extLst>
          </p:cNvPr>
          <p:cNvSpPr/>
          <p:nvPr/>
        </p:nvSpPr>
        <p:spPr>
          <a:xfrm>
            <a:off x="10827683" y="5980051"/>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2" name="Oval 71">
            <a:extLst>
              <a:ext uri="{FF2B5EF4-FFF2-40B4-BE49-F238E27FC236}">
                <a16:creationId xmlns:a16="http://schemas.microsoft.com/office/drawing/2014/main" id="{367BB2BA-80B5-1EEB-0D1C-11207757E74E}"/>
              </a:ext>
            </a:extLst>
          </p:cNvPr>
          <p:cNvSpPr/>
          <p:nvPr/>
        </p:nvSpPr>
        <p:spPr>
          <a:xfrm>
            <a:off x="10793181" y="6222193"/>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1B403401-E79D-1EF3-184F-6966DB396284}"/>
              </a:ext>
            </a:extLst>
          </p:cNvPr>
          <p:cNvSpPr txBox="1"/>
          <p:nvPr/>
        </p:nvSpPr>
        <p:spPr>
          <a:xfrm>
            <a:off x="250935" y="2988909"/>
            <a:ext cx="1670650" cy="307777"/>
          </a:xfrm>
          <a:prstGeom prst="rect">
            <a:avLst/>
          </a:prstGeom>
          <a:noFill/>
        </p:spPr>
        <p:txBody>
          <a:bodyPr wrap="none" rtlCol="0">
            <a:spAutoFit/>
          </a:bodyPr>
          <a:lstStyle/>
          <a:p>
            <a:r>
              <a:rPr lang="en-IE" sz="1400" i="1"/>
              <a:t>678,000</a:t>
            </a:r>
            <a:r>
              <a:rPr lang="en-US" sz="1400" i="1"/>
              <a:t>  individuals</a:t>
            </a:r>
            <a:endParaRPr lang="en-IE" sz="1400" i="1"/>
          </a:p>
        </p:txBody>
      </p:sp>
      <p:graphicFrame>
        <p:nvGraphicFramePr>
          <p:cNvPr id="27" name="Chart 26">
            <a:extLst>
              <a:ext uri="{FF2B5EF4-FFF2-40B4-BE49-F238E27FC236}">
                <a16:creationId xmlns:a16="http://schemas.microsoft.com/office/drawing/2014/main" id="{F3CBFE79-C5C7-9EB5-8518-9ABBE24DE7E5}"/>
              </a:ext>
            </a:extLst>
          </p:cNvPr>
          <p:cNvGraphicFramePr/>
          <p:nvPr>
            <p:extLst>
              <p:ext uri="{D42A27DB-BD31-4B8C-83A1-F6EECF244321}">
                <p14:modId xmlns:p14="http://schemas.microsoft.com/office/powerpoint/2010/main" val="1306996696"/>
              </p:ext>
            </p:extLst>
          </p:nvPr>
        </p:nvGraphicFramePr>
        <p:xfrm>
          <a:off x="251847" y="1520562"/>
          <a:ext cx="1788641" cy="1572663"/>
        </p:xfrm>
        <a:graphic>
          <a:graphicData uri="http://schemas.openxmlformats.org/drawingml/2006/chart">
            <c:chart xmlns:c="http://schemas.openxmlformats.org/drawingml/2006/chart" xmlns:r="http://schemas.openxmlformats.org/officeDocument/2006/relationships" r:id="rId8"/>
          </a:graphicData>
        </a:graphic>
      </p:graphicFrame>
      <p:sp>
        <p:nvSpPr>
          <p:cNvPr id="28" name="TextBox 27">
            <a:extLst>
              <a:ext uri="{FF2B5EF4-FFF2-40B4-BE49-F238E27FC236}">
                <a16:creationId xmlns:a16="http://schemas.microsoft.com/office/drawing/2014/main" id="{BE5081DB-3A1B-4A69-AA73-E17B75EC3D1E}"/>
              </a:ext>
            </a:extLst>
          </p:cNvPr>
          <p:cNvSpPr txBox="1"/>
          <p:nvPr/>
        </p:nvSpPr>
        <p:spPr>
          <a:xfrm>
            <a:off x="657852" y="1842870"/>
            <a:ext cx="808791" cy="701731"/>
          </a:xfrm>
          <a:prstGeom prst="rect">
            <a:avLst/>
          </a:prstGeom>
          <a:noFill/>
        </p:spPr>
        <p:txBody>
          <a:bodyPr wrap="square" rtlCol="0">
            <a:spAutoFit/>
          </a:bodyPr>
          <a:lstStyle/>
          <a:p>
            <a:pPr algn="ctr">
              <a:lnSpc>
                <a:spcPct val="90000"/>
              </a:lnSpc>
            </a:pPr>
            <a:r>
              <a:rPr lang="en-US" sz="1600" b="1">
                <a:solidFill>
                  <a:srgbClr val="D61D6E"/>
                </a:solidFill>
              </a:rPr>
              <a:t>16% </a:t>
            </a:r>
          </a:p>
          <a:p>
            <a:pPr algn="ctr">
              <a:lnSpc>
                <a:spcPct val="90000"/>
              </a:lnSpc>
            </a:pPr>
            <a:r>
              <a:rPr lang="en-US" sz="1400" b="1">
                <a:solidFill>
                  <a:srgbClr val="D61D6E"/>
                </a:solidFill>
              </a:rPr>
              <a:t>of All Adults</a:t>
            </a:r>
            <a:endParaRPr lang="en-IE" sz="1400" b="1">
              <a:solidFill>
                <a:srgbClr val="D61D6E"/>
              </a:solidFill>
            </a:endParaRPr>
          </a:p>
        </p:txBody>
      </p:sp>
      <p:sp>
        <p:nvSpPr>
          <p:cNvPr id="29" name="Oval 28">
            <a:extLst>
              <a:ext uri="{FF2B5EF4-FFF2-40B4-BE49-F238E27FC236}">
                <a16:creationId xmlns:a16="http://schemas.microsoft.com/office/drawing/2014/main" id="{ED88DF51-7C78-414A-AE9A-8E6A074CB1F5}"/>
              </a:ext>
            </a:extLst>
          </p:cNvPr>
          <p:cNvSpPr/>
          <p:nvPr/>
        </p:nvSpPr>
        <p:spPr>
          <a:xfrm>
            <a:off x="10932918" y="3868022"/>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Rectangle 29">
            <a:extLst>
              <a:ext uri="{FF2B5EF4-FFF2-40B4-BE49-F238E27FC236}">
                <a16:creationId xmlns:a16="http://schemas.microsoft.com/office/drawing/2014/main" id="{3E788FDC-1853-BB38-E9C2-F8230E15D918}"/>
              </a:ext>
            </a:extLst>
          </p:cNvPr>
          <p:cNvSpPr/>
          <p:nvPr/>
        </p:nvSpPr>
        <p:spPr>
          <a:xfrm>
            <a:off x="3484976" y="4619058"/>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4" name="Rectangle 33">
            <a:extLst>
              <a:ext uri="{FF2B5EF4-FFF2-40B4-BE49-F238E27FC236}">
                <a16:creationId xmlns:a16="http://schemas.microsoft.com/office/drawing/2014/main" id="{C71285C7-CD86-167E-D468-5915EB13E737}"/>
              </a:ext>
            </a:extLst>
          </p:cNvPr>
          <p:cNvSpPr/>
          <p:nvPr/>
        </p:nvSpPr>
        <p:spPr>
          <a:xfrm>
            <a:off x="3666513" y="4071953"/>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41" name="Oval 40">
            <a:extLst>
              <a:ext uri="{FF2B5EF4-FFF2-40B4-BE49-F238E27FC236}">
                <a16:creationId xmlns:a16="http://schemas.microsoft.com/office/drawing/2014/main" id="{E6ED4E2C-6166-6267-0944-0CF47DE157DB}"/>
              </a:ext>
            </a:extLst>
          </p:cNvPr>
          <p:cNvSpPr/>
          <p:nvPr/>
        </p:nvSpPr>
        <p:spPr>
          <a:xfrm>
            <a:off x="3635727" y="4434922"/>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pic>
        <p:nvPicPr>
          <p:cNvPr id="57" name="Graphic 5">
            <a:extLst>
              <a:ext uri="{FF2B5EF4-FFF2-40B4-BE49-F238E27FC236}">
                <a16:creationId xmlns:a16="http://schemas.microsoft.com/office/drawing/2014/main" id="{7902853C-B49D-0CB6-3A6E-0777CFAF74A6}"/>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1389657" y="6465857"/>
            <a:ext cx="722170" cy="342080"/>
          </a:xfrm>
          <a:prstGeom prst="rect">
            <a:avLst/>
          </a:prstGeom>
        </p:spPr>
      </p:pic>
      <p:pic>
        <p:nvPicPr>
          <p:cNvPr id="9" name="Picture 8">
            <a:extLst>
              <a:ext uri="{FF2B5EF4-FFF2-40B4-BE49-F238E27FC236}">
                <a16:creationId xmlns:a16="http://schemas.microsoft.com/office/drawing/2014/main" id="{8CAE0A13-3767-E5DB-1359-7BCC7355997A}"/>
              </a:ext>
            </a:extLst>
          </p:cNvPr>
          <p:cNvPicPr>
            <a:picLocks noChangeAspect="1"/>
          </p:cNvPicPr>
          <p:nvPr/>
        </p:nvPicPr>
        <p:blipFill rotWithShape="1">
          <a:blip r:embed="rId10">
            <a:extLst>
              <a:ext uri="{28A0092B-C50C-407E-A947-70E740481C1C}">
                <a14:useLocalDpi xmlns:a14="http://schemas.microsoft.com/office/drawing/2010/main" val="0"/>
              </a:ext>
            </a:extLst>
          </a:blip>
          <a:srcRect l="16693" r="16693"/>
          <a:stretch>
            <a:fillRect/>
          </a:stretch>
        </p:blipFill>
        <p:spPr>
          <a:xfrm>
            <a:off x="1478586" y="1088858"/>
            <a:ext cx="701731" cy="701731"/>
          </a:xfrm>
          <a:prstGeom prst="flowChartConnector">
            <a:avLst/>
          </a:prstGeom>
        </p:spPr>
      </p:pic>
    </p:spTree>
    <p:extLst>
      <p:ext uri="{BB962C8B-B14F-4D97-AF65-F5344CB8AC3E}">
        <p14:creationId xmlns:p14="http://schemas.microsoft.com/office/powerpoint/2010/main" val="4016975634"/>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26040-CC49-0575-BB60-A670C04A3E0E}"/>
            </a:ext>
          </a:extLst>
        </p:cNvPr>
        <p:cNvGrpSpPr/>
        <p:nvPr/>
      </p:nvGrpSpPr>
      <p:grpSpPr>
        <a:xfrm>
          <a:off x="0" y="0"/>
          <a:ext cx="0" cy="0"/>
          <a:chOff x="0" y="0"/>
          <a:chExt cx="0" cy="0"/>
        </a:xfrm>
      </p:grpSpPr>
      <p:sp>
        <p:nvSpPr>
          <p:cNvPr id="12" name="Title 4">
            <a:extLst>
              <a:ext uri="{FF2B5EF4-FFF2-40B4-BE49-F238E27FC236}">
                <a16:creationId xmlns:a16="http://schemas.microsoft.com/office/drawing/2014/main" id="{34E0B8D4-B897-F111-DB66-F56EB972C0D8}"/>
              </a:ext>
            </a:extLst>
          </p:cNvPr>
          <p:cNvSpPr>
            <a:spLocks noGrp="1"/>
          </p:cNvSpPr>
          <p:nvPr>
            <p:ph type="title"/>
          </p:nvPr>
        </p:nvSpPr>
        <p:spPr>
          <a:xfrm>
            <a:off x="432000" y="1350000"/>
            <a:ext cx="6095800" cy="1610016"/>
          </a:xfrm>
        </p:spPr>
        <p:txBody>
          <a:bodyPr/>
          <a:lstStyle/>
          <a:p>
            <a:r>
              <a:rPr lang="en-GB"/>
              <a:t>The big picture</a:t>
            </a:r>
          </a:p>
        </p:txBody>
      </p:sp>
      <p:sp>
        <p:nvSpPr>
          <p:cNvPr id="3" name="Text Placeholder 2">
            <a:extLst>
              <a:ext uri="{FF2B5EF4-FFF2-40B4-BE49-F238E27FC236}">
                <a16:creationId xmlns:a16="http://schemas.microsoft.com/office/drawing/2014/main" id="{487B4F2A-1C99-B9AA-BF31-534BFBF0EB7D}"/>
              </a:ext>
            </a:extLst>
          </p:cNvPr>
          <p:cNvSpPr>
            <a:spLocks noGrp="1"/>
          </p:cNvSpPr>
          <p:nvPr>
            <p:ph type="body" sz="quarter" idx="10"/>
          </p:nvPr>
        </p:nvSpPr>
        <p:spPr>
          <a:xfrm>
            <a:off x="9148762" y="1032463"/>
            <a:ext cx="2600325" cy="1820863"/>
          </a:xfrm>
        </p:spPr>
        <p:txBody>
          <a:bodyPr/>
          <a:lstStyle/>
          <a:p>
            <a:r>
              <a:rPr lang="en-GB" noProof="0"/>
              <a:t>02</a:t>
            </a:r>
          </a:p>
          <a:p>
            <a:endParaRPr lang="en-GB"/>
          </a:p>
        </p:txBody>
      </p:sp>
      <p:sp>
        <p:nvSpPr>
          <p:cNvPr id="14" name="Freeform: Shape 13">
            <a:extLst>
              <a:ext uri="{FF2B5EF4-FFF2-40B4-BE49-F238E27FC236}">
                <a16:creationId xmlns:a16="http://schemas.microsoft.com/office/drawing/2014/main" id="{F2B67E18-C24F-0CBA-BB1F-34F90E18AEBB}"/>
              </a:ext>
              <a:ext uri="{C183D7F6-B498-43B3-948B-1728B52AA6E4}">
                <adec:decorative xmlns:adec="http://schemas.microsoft.com/office/drawing/2017/decorative" val="1"/>
              </a:ext>
            </a:extLst>
          </p:cNvPr>
          <p:cNvSpPr/>
          <p:nvPr/>
        </p:nvSpPr>
        <p:spPr>
          <a:xfrm rot="8100000">
            <a:off x="8422385" y="5570679"/>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Barlow"/>
              <a:ea typeface="+mn-ea"/>
              <a:cs typeface="+mn-cs"/>
            </a:endParaRPr>
          </a:p>
        </p:txBody>
      </p:sp>
    </p:spTree>
    <p:extLst>
      <p:ext uri="{BB962C8B-B14F-4D97-AF65-F5344CB8AC3E}">
        <p14:creationId xmlns:p14="http://schemas.microsoft.com/office/powerpoint/2010/main" val="207155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1ED0332-A911-8746-5BD5-2D76B8BF42D3}"/>
              </a:ext>
            </a:extLst>
          </p:cNvPr>
          <p:cNvSpPr/>
          <p:nvPr/>
        </p:nvSpPr>
        <p:spPr>
          <a:xfrm>
            <a:off x="0" y="0"/>
            <a:ext cx="12192000" cy="6858000"/>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pic>
        <p:nvPicPr>
          <p:cNvPr id="36" name="Graphic 5">
            <a:extLst>
              <a:ext uri="{FF2B5EF4-FFF2-40B4-BE49-F238E27FC236}">
                <a16:creationId xmlns:a16="http://schemas.microsoft.com/office/drawing/2014/main" id="{68A2A1C2-75B6-B201-037D-D4780EC04AC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89657" y="6465857"/>
            <a:ext cx="722170" cy="342080"/>
          </a:xfrm>
          <a:prstGeom prst="rect">
            <a:avLst/>
          </a:prstGeom>
        </p:spPr>
      </p:pic>
      <p:sp>
        <p:nvSpPr>
          <p:cNvPr id="2" name="Title 1">
            <a:extLst>
              <a:ext uri="{FF2B5EF4-FFF2-40B4-BE49-F238E27FC236}">
                <a16:creationId xmlns:a16="http://schemas.microsoft.com/office/drawing/2014/main" id="{051996C5-F84C-4CE5-AA81-019EA1461ADD}"/>
              </a:ext>
            </a:extLst>
          </p:cNvPr>
          <p:cNvSpPr>
            <a:spLocks noGrp="1"/>
          </p:cNvSpPr>
          <p:nvPr>
            <p:ph type="title"/>
          </p:nvPr>
        </p:nvSpPr>
        <p:spPr>
          <a:xfrm>
            <a:off x="216422" y="126655"/>
            <a:ext cx="9787893" cy="370620"/>
          </a:xfrm>
        </p:spPr>
        <p:txBody>
          <a:bodyPr>
            <a:normAutofit fontScale="90000"/>
          </a:bodyPr>
          <a:lstStyle/>
          <a:p>
            <a:r>
              <a:rPr lang="en-IE">
                <a:solidFill>
                  <a:schemeClr val="tx1"/>
                </a:solidFill>
              </a:rPr>
              <a:t>Global Citizens – Overseas Aid Profile</a:t>
            </a:r>
          </a:p>
        </p:txBody>
      </p:sp>
      <p:sp>
        <p:nvSpPr>
          <p:cNvPr id="28" name="Round Diagonal Corner Rectangle 27">
            <a:extLst>
              <a:ext uri="{FF2B5EF4-FFF2-40B4-BE49-F238E27FC236}">
                <a16:creationId xmlns:a16="http://schemas.microsoft.com/office/drawing/2014/main" id="{7A2A6FA9-EC2F-4675-8B05-336BA93E061D}"/>
              </a:ext>
            </a:extLst>
          </p:cNvPr>
          <p:cNvSpPr/>
          <p:nvPr/>
        </p:nvSpPr>
        <p:spPr>
          <a:xfrm>
            <a:off x="5482610" y="1562241"/>
            <a:ext cx="2880000" cy="360000"/>
          </a:xfrm>
          <a:prstGeom prst="round2SameRect">
            <a:avLst>
              <a:gd name="adj1" fmla="val 0"/>
              <a:gd name="adj2" fmla="val 0"/>
            </a:avLst>
          </a:prstGeom>
          <a:solidFill>
            <a:srgbClr val="E50158">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Developing Country Poverty Concern</a:t>
            </a:r>
          </a:p>
        </p:txBody>
      </p:sp>
      <p:graphicFrame>
        <p:nvGraphicFramePr>
          <p:cNvPr id="39" name="Object 2">
            <a:extLst>
              <a:ext uri="{FF2B5EF4-FFF2-40B4-BE49-F238E27FC236}">
                <a16:creationId xmlns:a16="http://schemas.microsoft.com/office/drawing/2014/main" id="{960D34FF-0F8B-4A31-8A8D-5BFB99C3EA15}"/>
              </a:ext>
            </a:extLst>
          </p:cNvPr>
          <p:cNvGraphicFramePr>
            <a:graphicFrameLocks noChangeAspect="1"/>
          </p:cNvGraphicFramePr>
          <p:nvPr>
            <p:extLst>
              <p:ext uri="{D42A27DB-BD31-4B8C-83A1-F6EECF244321}">
                <p14:modId xmlns:p14="http://schemas.microsoft.com/office/powerpoint/2010/main" val="226864686"/>
              </p:ext>
            </p:extLst>
          </p:nvPr>
        </p:nvGraphicFramePr>
        <p:xfrm>
          <a:off x="2492432" y="2016002"/>
          <a:ext cx="2309077" cy="1089928"/>
        </p:xfrm>
        <a:graphic>
          <a:graphicData uri="http://schemas.openxmlformats.org/drawingml/2006/chart">
            <c:chart xmlns:c="http://schemas.openxmlformats.org/drawingml/2006/chart" xmlns:r="http://schemas.openxmlformats.org/officeDocument/2006/relationships" r:id="rId4"/>
          </a:graphicData>
        </a:graphic>
      </p:graphicFrame>
      <p:sp>
        <p:nvSpPr>
          <p:cNvPr id="50" name="Round Diagonal Corner Rectangle 27">
            <a:extLst>
              <a:ext uri="{FF2B5EF4-FFF2-40B4-BE49-F238E27FC236}">
                <a16:creationId xmlns:a16="http://schemas.microsoft.com/office/drawing/2014/main" id="{9C994F9F-9C11-4C33-8E85-4596593BDC97}"/>
              </a:ext>
            </a:extLst>
          </p:cNvPr>
          <p:cNvSpPr/>
          <p:nvPr/>
        </p:nvSpPr>
        <p:spPr>
          <a:xfrm>
            <a:off x="2220268" y="1562241"/>
            <a:ext cx="2880000" cy="360000"/>
          </a:xfrm>
          <a:prstGeom prst="round2SameRect">
            <a:avLst>
              <a:gd name="adj1" fmla="val 0"/>
              <a:gd name="adj2" fmla="val 0"/>
            </a:avLst>
          </a:prstGeom>
          <a:solidFill>
            <a:srgbClr val="E50158">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Minority Rights Concern</a:t>
            </a:r>
          </a:p>
        </p:txBody>
      </p:sp>
      <p:graphicFrame>
        <p:nvGraphicFramePr>
          <p:cNvPr id="52" name="Object 2">
            <a:extLst>
              <a:ext uri="{FF2B5EF4-FFF2-40B4-BE49-F238E27FC236}">
                <a16:creationId xmlns:a16="http://schemas.microsoft.com/office/drawing/2014/main" id="{1F11C625-ED4E-4AEF-8DF0-41B261687F40}"/>
              </a:ext>
            </a:extLst>
          </p:cNvPr>
          <p:cNvGraphicFramePr>
            <a:graphicFrameLocks noChangeAspect="1"/>
          </p:cNvGraphicFramePr>
          <p:nvPr>
            <p:extLst>
              <p:ext uri="{D42A27DB-BD31-4B8C-83A1-F6EECF244321}">
                <p14:modId xmlns:p14="http://schemas.microsoft.com/office/powerpoint/2010/main" val="3267939229"/>
              </p:ext>
            </p:extLst>
          </p:nvPr>
        </p:nvGraphicFramePr>
        <p:xfrm>
          <a:off x="5576350" y="2016002"/>
          <a:ext cx="2931902" cy="1160187"/>
        </p:xfrm>
        <a:graphic>
          <a:graphicData uri="http://schemas.openxmlformats.org/drawingml/2006/chart">
            <c:chart xmlns:c="http://schemas.openxmlformats.org/drawingml/2006/chart" xmlns:r="http://schemas.openxmlformats.org/officeDocument/2006/relationships" r:id="rId5"/>
          </a:graphicData>
        </a:graphic>
      </p:graphicFrame>
      <p:sp>
        <p:nvSpPr>
          <p:cNvPr id="75" name="Round Diagonal Corner Rectangle 27">
            <a:extLst>
              <a:ext uri="{FF2B5EF4-FFF2-40B4-BE49-F238E27FC236}">
                <a16:creationId xmlns:a16="http://schemas.microsoft.com/office/drawing/2014/main" id="{D8CE2CFA-8A5E-40B4-9DCB-A3D3FF4AC481}"/>
              </a:ext>
            </a:extLst>
          </p:cNvPr>
          <p:cNvSpPr/>
          <p:nvPr/>
        </p:nvSpPr>
        <p:spPr>
          <a:xfrm>
            <a:off x="9016832" y="1562241"/>
            <a:ext cx="2880000" cy="360000"/>
          </a:xfrm>
          <a:prstGeom prst="round2SameRect">
            <a:avLst>
              <a:gd name="adj1" fmla="val 0"/>
              <a:gd name="adj2" fmla="val 0"/>
            </a:avLst>
          </a:prstGeom>
          <a:solidFill>
            <a:srgbClr val="E50158">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Trust – Top 10 Rating</a:t>
            </a:r>
          </a:p>
        </p:txBody>
      </p:sp>
      <p:graphicFrame>
        <p:nvGraphicFramePr>
          <p:cNvPr id="87" name="Object 2">
            <a:extLst>
              <a:ext uri="{FF2B5EF4-FFF2-40B4-BE49-F238E27FC236}">
                <a16:creationId xmlns:a16="http://schemas.microsoft.com/office/drawing/2014/main" id="{E239689F-1DF9-4DF6-91DE-DAA95E70B782}"/>
              </a:ext>
            </a:extLst>
          </p:cNvPr>
          <p:cNvGraphicFramePr>
            <a:graphicFrameLocks noChangeAspect="1"/>
          </p:cNvGraphicFramePr>
          <p:nvPr>
            <p:extLst>
              <p:ext uri="{D42A27DB-BD31-4B8C-83A1-F6EECF244321}">
                <p14:modId xmlns:p14="http://schemas.microsoft.com/office/powerpoint/2010/main" val="4247598173"/>
              </p:ext>
            </p:extLst>
          </p:nvPr>
        </p:nvGraphicFramePr>
        <p:xfrm>
          <a:off x="9016832" y="2016002"/>
          <a:ext cx="2812801" cy="1491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Object 2">
            <a:extLst>
              <a:ext uri="{FF2B5EF4-FFF2-40B4-BE49-F238E27FC236}">
                <a16:creationId xmlns:a16="http://schemas.microsoft.com/office/drawing/2014/main" id="{A08728C6-73DB-4A82-BE36-EA7B336F6735}"/>
              </a:ext>
            </a:extLst>
          </p:cNvPr>
          <p:cNvGraphicFramePr>
            <a:graphicFrameLocks noChangeAspect="1"/>
          </p:cNvGraphicFramePr>
          <p:nvPr>
            <p:extLst>
              <p:ext uri="{D42A27DB-BD31-4B8C-83A1-F6EECF244321}">
                <p14:modId xmlns:p14="http://schemas.microsoft.com/office/powerpoint/2010/main" val="3796011275"/>
              </p:ext>
            </p:extLst>
          </p:nvPr>
        </p:nvGraphicFramePr>
        <p:xfrm>
          <a:off x="1223037" y="4034127"/>
          <a:ext cx="2940874" cy="2697218"/>
        </p:xfrm>
        <a:graphic>
          <a:graphicData uri="http://schemas.openxmlformats.org/drawingml/2006/chart">
            <c:chart xmlns:c="http://schemas.openxmlformats.org/drawingml/2006/chart" xmlns:r="http://schemas.openxmlformats.org/officeDocument/2006/relationships" r:id="rId7"/>
          </a:graphicData>
        </a:graphic>
      </p:graphicFrame>
      <p:sp>
        <p:nvSpPr>
          <p:cNvPr id="46" name="Round Diagonal Corner Rectangle 27">
            <a:extLst>
              <a:ext uri="{FF2B5EF4-FFF2-40B4-BE49-F238E27FC236}">
                <a16:creationId xmlns:a16="http://schemas.microsoft.com/office/drawing/2014/main" id="{A9EEC552-7945-4917-A20E-40E8BDA66947}"/>
              </a:ext>
            </a:extLst>
          </p:cNvPr>
          <p:cNvSpPr/>
          <p:nvPr/>
        </p:nvSpPr>
        <p:spPr>
          <a:xfrm>
            <a:off x="932700" y="3505743"/>
            <a:ext cx="3096000" cy="360000"/>
          </a:xfrm>
          <a:prstGeom prst="round2SameRect">
            <a:avLst>
              <a:gd name="adj1" fmla="val 0"/>
              <a:gd name="adj2" fmla="val 0"/>
            </a:avLst>
          </a:prstGeom>
          <a:solidFill>
            <a:srgbClr val="E50158">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Reasons to help Developing Countries</a:t>
            </a:r>
          </a:p>
        </p:txBody>
      </p:sp>
      <p:sp>
        <p:nvSpPr>
          <p:cNvPr id="3" name="Rectangle 2">
            <a:extLst>
              <a:ext uri="{FF2B5EF4-FFF2-40B4-BE49-F238E27FC236}">
                <a16:creationId xmlns:a16="http://schemas.microsoft.com/office/drawing/2014/main" id="{24BDC527-282F-4E3E-8730-55B8EA9E1BCC}"/>
              </a:ext>
            </a:extLst>
          </p:cNvPr>
          <p:cNvSpPr/>
          <p:nvPr/>
        </p:nvSpPr>
        <p:spPr>
          <a:xfrm>
            <a:off x="3718534" y="2656402"/>
            <a:ext cx="240261"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42" name="Object 2">
            <a:extLst>
              <a:ext uri="{FF2B5EF4-FFF2-40B4-BE49-F238E27FC236}">
                <a16:creationId xmlns:a16="http://schemas.microsoft.com/office/drawing/2014/main" id="{E514D713-2B1C-4D42-8EA5-C87A5D640688}"/>
              </a:ext>
            </a:extLst>
          </p:cNvPr>
          <p:cNvGraphicFramePr>
            <a:graphicFrameLocks noChangeAspect="1"/>
          </p:cNvGraphicFramePr>
          <p:nvPr>
            <p:extLst>
              <p:ext uri="{D42A27DB-BD31-4B8C-83A1-F6EECF244321}">
                <p14:modId xmlns:p14="http://schemas.microsoft.com/office/powerpoint/2010/main" val="164614673"/>
              </p:ext>
            </p:extLst>
          </p:nvPr>
        </p:nvGraphicFramePr>
        <p:xfrm>
          <a:off x="6252519" y="3996513"/>
          <a:ext cx="2686781" cy="2658584"/>
        </p:xfrm>
        <a:graphic>
          <a:graphicData uri="http://schemas.openxmlformats.org/drawingml/2006/chart">
            <c:chart xmlns:c="http://schemas.openxmlformats.org/drawingml/2006/chart" xmlns:r="http://schemas.openxmlformats.org/officeDocument/2006/relationships" r:id="rId8"/>
          </a:graphicData>
        </a:graphic>
      </p:graphicFrame>
      <p:sp>
        <p:nvSpPr>
          <p:cNvPr id="44" name="Round Diagonal Corner Rectangle 27">
            <a:extLst>
              <a:ext uri="{FF2B5EF4-FFF2-40B4-BE49-F238E27FC236}">
                <a16:creationId xmlns:a16="http://schemas.microsoft.com/office/drawing/2014/main" id="{3AC53C1A-F4EB-4992-9D92-D2D36E5C949E}"/>
              </a:ext>
            </a:extLst>
          </p:cNvPr>
          <p:cNvSpPr/>
          <p:nvPr/>
        </p:nvSpPr>
        <p:spPr>
          <a:xfrm>
            <a:off x="4974766" y="3505743"/>
            <a:ext cx="3096000" cy="360000"/>
          </a:xfrm>
          <a:prstGeom prst="round2SameRect">
            <a:avLst>
              <a:gd name="adj1" fmla="val 0"/>
              <a:gd name="adj2" fmla="val 0"/>
            </a:avLst>
          </a:prstGeom>
          <a:solidFill>
            <a:srgbClr val="E50158">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Causes of Poverty in Developing Countries (Top 10)</a:t>
            </a:r>
          </a:p>
        </p:txBody>
      </p:sp>
      <p:graphicFrame>
        <p:nvGraphicFramePr>
          <p:cNvPr id="63" name="Object 2">
            <a:extLst>
              <a:ext uri="{FF2B5EF4-FFF2-40B4-BE49-F238E27FC236}">
                <a16:creationId xmlns:a16="http://schemas.microsoft.com/office/drawing/2014/main" id="{4FD37FE7-61B3-412A-B08C-1C5BF36F5E6D}"/>
              </a:ext>
            </a:extLst>
          </p:cNvPr>
          <p:cNvGraphicFramePr>
            <a:graphicFrameLocks noChangeAspect="1"/>
          </p:cNvGraphicFramePr>
          <p:nvPr>
            <p:extLst>
              <p:ext uri="{D42A27DB-BD31-4B8C-83A1-F6EECF244321}">
                <p14:modId xmlns:p14="http://schemas.microsoft.com/office/powerpoint/2010/main" val="2053493877"/>
              </p:ext>
            </p:extLst>
          </p:nvPr>
        </p:nvGraphicFramePr>
        <p:xfrm>
          <a:off x="9791391" y="3996514"/>
          <a:ext cx="1960627" cy="2658584"/>
        </p:xfrm>
        <a:graphic>
          <a:graphicData uri="http://schemas.openxmlformats.org/drawingml/2006/chart">
            <c:chart xmlns:c="http://schemas.openxmlformats.org/drawingml/2006/chart" xmlns:r="http://schemas.openxmlformats.org/officeDocument/2006/relationships" r:id="rId9"/>
          </a:graphicData>
        </a:graphic>
      </p:graphicFrame>
      <p:sp>
        <p:nvSpPr>
          <p:cNvPr id="67" name="Round Diagonal Corner Rectangle 27">
            <a:extLst>
              <a:ext uri="{FF2B5EF4-FFF2-40B4-BE49-F238E27FC236}">
                <a16:creationId xmlns:a16="http://schemas.microsoft.com/office/drawing/2014/main" id="{F9DE55BD-33FE-42A5-90E3-E3E7C2768B6D}"/>
              </a:ext>
            </a:extLst>
          </p:cNvPr>
          <p:cNvSpPr/>
          <p:nvPr/>
        </p:nvSpPr>
        <p:spPr>
          <a:xfrm>
            <a:off x="9016833" y="3505743"/>
            <a:ext cx="3096000" cy="360000"/>
          </a:xfrm>
          <a:prstGeom prst="round2SameRect">
            <a:avLst>
              <a:gd name="adj1" fmla="val 0"/>
              <a:gd name="adj2" fmla="val 0"/>
            </a:avLst>
          </a:prstGeom>
          <a:solidFill>
            <a:srgbClr val="E50158">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Irish Government Support Priorities</a:t>
            </a:r>
          </a:p>
        </p:txBody>
      </p:sp>
      <p:sp>
        <p:nvSpPr>
          <p:cNvPr id="32" name="TextBox 31">
            <a:extLst>
              <a:ext uri="{FF2B5EF4-FFF2-40B4-BE49-F238E27FC236}">
                <a16:creationId xmlns:a16="http://schemas.microsoft.com/office/drawing/2014/main" id="{DDEEA09B-5D34-4563-9347-DD08A18C4825}"/>
              </a:ext>
            </a:extLst>
          </p:cNvPr>
          <p:cNvSpPr txBox="1"/>
          <p:nvPr/>
        </p:nvSpPr>
        <p:spPr>
          <a:xfrm>
            <a:off x="303899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71" name="Rectangle 70">
            <a:extLst>
              <a:ext uri="{FF2B5EF4-FFF2-40B4-BE49-F238E27FC236}">
                <a16:creationId xmlns:a16="http://schemas.microsoft.com/office/drawing/2014/main" id="{5E74195C-9115-474B-BBA7-97BD4C5EC120}"/>
              </a:ext>
            </a:extLst>
          </p:cNvPr>
          <p:cNvSpPr/>
          <p:nvPr/>
        </p:nvSpPr>
        <p:spPr>
          <a:xfrm>
            <a:off x="10770518" y="5556596"/>
            <a:ext cx="335148" cy="1897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6" name="TextBox 75">
            <a:extLst>
              <a:ext uri="{FF2B5EF4-FFF2-40B4-BE49-F238E27FC236}">
                <a16:creationId xmlns:a16="http://schemas.microsoft.com/office/drawing/2014/main" id="{B79F3B4F-C609-49C5-82DF-1F6C6558DE93}"/>
              </a:ext>
            </a:extLst>
          </p:cNvPr>
          <p:cNvSpPr txBox="1"/>
          <p:nvPr/>
        </p:nvSpPr>
        <p:spPr>
          <a:xfrm>
            <a:off x="3775542" y="1887020"/>
            <a:ext cx="1196161" cy="253916"/>
          </a:xfrm>
          <a:prstGeom prst="rect">
            <a:avLst/>
          </a:prstGeom>
          <a:noFill/>
        </p:spPr>
        <p:txBody>
          <a:bodyPr wrap="none" rtlCol="0">
            <a:spAutoFit/>
          </a:bodyPr>
          <a:lstStyle/>
          <a:p>
            <a:r>
              <a:rPr lang="en-US" sz="1050" b="1">
                <a:latin typeface="Barlow" panose="00000500000000000000" pitchFamily="2" charset="0"/>
              </a:rPr>
              <a:t>Global Citizens %</a:t>
            </a:r>
            <a:endParaRPr lang="en-IE" sz="1050" b="1">
              <a:latin typeface="Barlow" panose="00000500000000000000" pitchFamily="2" charset="0"/>
            </a:endParaRPr>
          </a:p>
        </p:txBody>
      </p:sp>
      <p:sp>
        <p:nvSpPr>
          <p:cNvPr id="88" name="Rectangle 87">
            <a:extLst>
              <a:ext uri="{FF2B5EF4-FFF2-40B4-BE49-F238E27FC236}">
                <a16:creationId xmlns:a16="http://schemas.microsoft.com/office/drawing/2014/main" id="{B3A29DDF-7F09-4E54-AE46-373FC0165555}"/>
              </a:ext>
            </a:extLst>
          </p:cNvPr>
          <p:cNvSpPr/>
          <p:nvPr/>
        </p:nvSpPr>
        <p:spPr>
          <a:xfrm>
            <a:off x="7112367" y="2764191"/>
            <a:ext cx="239777" cy="2745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Oval 48">
            <a:extLst>
              <a:ext uri="{FF2B5EF4-FFF2-40B4-BE49-F238E27FC236}">
                <a16:creationId xmlns:a16="http://schemas.microsoft.com/office/drawing/2014/main" id="{A429371A-4AE2-40B7-A3C3-89626D508EBE}"/>
              </a:ext>
            </a:extLst>
          </p:cNvPr>
          <p:cNvSpPr/>
          <p:nvPr/>
        </p:nvSpPr>
        <p:spPr>
          <a:xfrm>
            <a:off x="4097428" y="2064056"/>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Oval 50">
            <a:extLst>
              <a:ext uri="{FF2B5EF4-FFF2-40B4-BE49-F238E27FC236}">
                <a16:creationId xmlns:a16="http://schemas.microsoft.com/office/drawing/2014/main" id="{789E5D28-F8E0-4C81-84FB-F79698236DAB}"/>
              </a:ext>
            </a:extLst>
          </p:cNvPr>
          <p:cNvSpPr/>
          <p:nvPr/>
        </p:nvSpPr>
        <p:spPr>
          <a:xfrm>
            <a:off x="7427900" y="2085613"/>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AA514062-295E-DF52-A20E-DDAD6C3BA8BF}"/>
              </a:ext>
            </a:extLst>
          </p:cNvPr>
          <p:cNvSpPr/>
          <p:nvPr/>
        </p:nvSpPr>
        <p:spPr>
          <a:xfrm>
            <a:off x="145870" y="463114"/>
            <a:ext cx="12057701" cy="687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300" b="1">
                <a:solidFill>
                  <a:schemeClr val="tx1"/>
                </a:solidFill>
              </a:rPr>
              <a:t>Global Citizens tend to be are deeply concerned about poverty in developing countries, as well as minority rights. This segment places more trust than average in overseas aid </a:t>
            </a:r>
            <a:r>
              <a:rPr lang="en-US" sz="1300" b="1" err="1">
                <a:solidFill>
                  <a:schemeClr val="tx1"/>
                </a:solidFill>
              </a:rPr>
              <a:t>organisations</a:t>
            </a:r>
            <a:r>
              <a:rPr lang="en-US" sz="1300" b="1">
                <a:solidFill>
                  <a:schemeClr val="tx1"/>
                </a:solidFill>
              </a:rPr>
              <a:t>, multi-lateral </a:t>
            </a:r>
            <a:r>
              <a:rPr lang="en-US" sz="1300" b="1" err="1">
                <a:solidFill>
                  <a:schemeClr val="tx1"/>
                </a:solidFill>
              </a:rPr>
              <a:t>organisations</a:t>
            </a:r>
            <a:r>
              <a:rPr lang="en-US" sz="1300" b="1">
                <a:solidFill>
                  <a:schemeClr val="tx1"/>
                </a:solidFill>
              </a:rPr>
              <a:t>, as well as at governmental level. Global Citizens are driven to help developing countries mainly by shared humanity and human rights. This segment is acutely aware of the role of Western exploitation when considering causes of poverty in developing countries. </a:t>
            </a:r>
          </a:p>
        </p:txBody>
      </p:sp>
      <p:sp>
        <p:nvSpPr>
          <p:cNvPr id="11" name="Rectangle 10">
            <a:extLst>
              <a:ext uri="{FF2B5EF4-FFF2-40B4-BE49-F238E27FC236}">
                <a16:creationId xmlns:a16="http://schemas.microsoft.com/office/drawing/2014/main" id="{6B447F7E-B23F-0FEA-2FD5-E20BDA1CB39C}"/>
              </a:ext>
            </a:extLst>
          </p:cNvPr>
          <p:cNvSpPr/>
          <p:nvPr/>
        </p:nvSpPr>
        <p:spPr>
          <a:xfrm>
            <a:off x="85975" y="1482792"/>
            <a:ext cx="1742939" cy="1929967"/>
          </a:xfrm>
          <a:prstGeom prst="rect">
            <a:avLst/>
          </a:prstGeom>
          <a:solidFill>
            <a:schemeClr val="accent5">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Oval 22">
            <a:extLst>
              <a:ext uri="{FF2B5EF4-FFF2-40B4-BE49-F238E27FC236}">
                <a16:creationId xmlns:a16="http://schemas.microsoft.com/office/drawing/2014/main" id="{3E2C4F85-5212-AC4E-C2F1-F0AEA7B574E2}"/>
              </a:ext>
            </a:extLst>
          </p:cNvPr>
          <p:cNvSpPr/>
          <p:nvPr/>
        </p:nvSpPr>
        <p:spPr>
          <a:xfrm>
            <a:off x="3191080" y="4324009"/>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Oval 24">
            <a:extLst>
              <a:ext uri="{FF2B5EF4-FFF2-40B4-BE49-F238E27FC236}">
                <a16:creationId xmlns:a16="http://schemas.microsoft.com/office/drawing/2014/main" id="{7A4531BC-378C-D77B-BB46-8568D93A6EB0}"/>
              </a:ext>
            </a:extLst>
          </p:cNvPr>
          <p:cNvSpPr/>
          <p:nvPr/>
        </p:nvSpPr>
        <p:spPr>
          <a:xfrm>
            <a:off x="7629489" y="5423934"/>
            <a:ext cx="363883" cy="16618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26" name="Table 25">
            <a:extLst>
              <a:ext uri="{FF2B5EF4-FFF2-40B4-BE49-F238E27FC236}">
                <a16:creationId xmlns:a16="http://schemas.microsoft.com/office/drawing/2014/main" id="{C53EF1F3-F552-9FD3-097E-842A11C9261D}"/>
              </a:ext>
            </a:extLst>
          </p:cNvPr>
          <p:cNvGraphicFramePr>
            <a:graphicFrameLocks noGrp="1"/>
          </p:cNvGraphicFramePr>
          <p:nvPr>
            <p:extLst>
              <p:ext uri="{D42A27DB-BD31-4B8C-83A1-F6EECF244321}">
                <p14:modId xmlns:p14="http://schemas.microsoft.com/office/powerpoint/2010/main" val="1925381362"/>
              </p:ext>
            </p:extLst>
          </p:nvPr>
        </p:nvGraphicFramePr>
        <p:xfrm>
          <a:off x="8399514" y="4069290"/>
          <a:ext cx="1654941" cy="2585810"/>
        </p:xfrm>
        <a:graphic>
          <a:graphicData uri="http://schemas.openxmlformats.org/drawingml/2006/table">
            <a:tbl>
              <a:tblPr>
                <a:tableStyleId>{5C22544A-7EE6-4342-B048-85BDC9FD1C3A}</a:tableStyleId>
              </a:tblPr>
              <a:tblGrid>
                <a:gridCol w="1654941">
                  <a:extLst>
                    <a:ext uri="{9D8B030D-6E8A-4147-A177-3AD203B41FA5}">
                      <a16:colId xmlns:a16="http://schemas.microsoft.com/office/drawing/2014/main" val="2286587077"/>
                    </a:ext>
                  </a:extLst>
                </a:gridCol>
              </a:tblGrid>
              <a:tr h="206996">
                <a:tc>
                  <a:txBody>
                    <a:bodyPr/>
                    <a:lstStyle/>
                    <a:p>
                      <a:pPr algn="r" rtl="0" fontAlgn="t">
                        <a:buNone/>
                      </a:pPr>
                      <a:r>
                        <a:rPr lang="en-IE" sz="900" b="0" i="0" u="none" strike="noStrike">
                          <a:solidFill>
                            <a:srgbClr val="404040"/>
                          </a:solidFill>
                          <a:effectLst/>
                          <a:latin typeface="Barlow" panose="00000500000000000000" pitchFamily="2" charset="0"/>
                        </a:rPr>
                        <a:t>Governance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Agriculture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Infrastructure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Economic growth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Social  Protection systems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Disaster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Women’s equality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Energy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Environmental protection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32359">
                <a:tc>
                  <a:txBody>
                    <a:bodyPr/>
                    <a:lstStyle/>
                    <a:p>
                      <a:pPr algn="r" rtl="0" fontAlgn="t">
                        <a:buNone/>
                      </a:pPr>
                      <a:r>
                        <a:rPr lang="en-IE" sz="900" b="0" i="0" u="none" strike="noStrike">
                          <a:solidFill>
                            <a:srgbClr val="404040"/>
                          </a:solidFill>
                          <a:effectLst/>
                          <a:latin typeface="Barlow" panose="00000500000000000000" pitchFamily="2" charset="0"/>
                        </a:rPr>
                        <a:t>Family planning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Debt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83491">
                <a:tc>
                  <a:txBody>
                    <a:bodyPr/>
                    <a:lstStyle/>
                    <a:p>
                      <a:pPr algn="r" rtl="0" fontAlgn="t">
                        <a:buNone/>
                      </a:pPr>
                      <a:r>
                        <a:rPr lang="en-IE" sz="900" b="0" i="0" u="none" strike="noStrike">
                          <a:solidFill>
                            <a:srgbClr val="404040"/>
                          </a:solidFill>
                          <a:effectLst/>
                          <a:latin typeface="Barlow" panose="00000500000000000000" pitchFamily="2" charset="0"/>
                        </a:rPr>
                        <a:t>Migration and refugee flows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sp>
        <p:nvSpPr>
          <p:cNvPr id="9" name="TextBox 8">
            <a:extLst>
              <a:ext uri="{FF2B5EF4-FFF2-40B4-BE49-F238E27FC236}">
                <a16:creationId xmlns:a16="http://schemas.microsoft.com/office/drawing/2014/main" id="{12058023-5C3E-9971-5DB7-BF9F71FA40D4}"/>
              </a:ext>
            </a:extLst>
          </p:cNvPr>
          <p:cNvSpPr txBox="1"/>
          <p:nvPr/>
        </p:nvSpPr>
        <p:spPr>
          <a:xfrm>
            <a:off x="1705270" y="3888731"/>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0" name="TextBox 9">
            <a:extLst>
              <a:ext uri="{FF2B5EF4-FFF2-40B4-BE49-F238E27FC236}">
                <a16:creationId xmlns:a16="http://schemas.microsoft.com/office/drawing/2014/main" id="{A1CCDF49-15CD-5827-C1E6-F785A87A7E76}"/>
              </a:ext>
            </a:extLst>
          </p:cNvPr>
          <p:cNvSpPr txBox="1"/>
          <p:nvPr/>
        </p:nvSpPr>
        <p:spPr>
          <a:xfrm>
            <a:off x="2430056" y="3888731"/>
            <a:ext cx="1196161" cy="253916"/>
          </a:xfrm>
          <a:prstGeom prst="rect">
            <a:avLst/>
          </a:prstGeom>
          <a:noFill/>
        </p:spPr>
        <p:txBody>
          <a:bodyPr wrap="none" rtlCol="0">
            <a:spAutoFit/>
          </a:bodyPr>
          <a:lstStyle/>
          <a:p>
            <a:r>
              <a:rPr lang="en-US" sz="1050" b="1">
                <a:latin typeface="Barlow" panose="00000500000000000000" pitchFamily="2" charset="0"/>
              </a:rPr>
              <a:t>Global Citizens %</a:t>
            </a:r>
            <a:endParaRPr lang="en-IE" sz="1050" b="1">
              <a:latin typeface="Barlow" panose="00000500000000000000" pitchFamily="2" charset="0"/>
            </a:endParaRPr>
          </a:p>
        </p:txBody>
      </p:sp>
      <p:sp>
        <p:nvSpPr>
          <p:cNvPr id="15" name="TextBox 14">
            <a:extLst>
              <a:ext uri="{FF2B5EF4-FFF2-40B4-BE49-F238E27FC236}">
                <a16:creationId xmlns:a16="http://schemas.microsoft.com/office/drawing/2014/main" id="{804DB064-2584-4F82-44E2-DF8C8997584B}"/>
              </a:ext>
            </a:extLst>
          </p:cNvPr>
          <p:cNvSpPr txBox="1"/>
          <p:nvPr/>
        </p:nvSpPr>
        <p:spPr>
          <a:xfrm>
            <a:off x="7010257" y="3888731"/>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6" name="TextBox 15">
            <a:extLst>
              <a:ext uri="{FF2B5EF4-FFF2-40B4-BE49-F238E27FC236}">
                <a16:creationId xmlns:a16="http://schemas.microsoft.com/office/drawing/2014/main" id="{3658FD72-5595-AC43-5D6D-32B2689BF10A}"/>
              </a:ext>
            </a:extLst>
          </p:cNvPr>
          <p:cNvSpPr txBox="1"/>
          <p:nvPr/>
        </p:nvSpPr>
        <p:spPr>
          <a:xfrm>
            <a:off x="7570214" y="3888731"/>
            <a:ext cx="1196161" cy="253916"/>
          </a:xfrm>
          <a:prstGeom prst="rect">
            <a:avLst/>
          </a:prstGeom>
          <a:noFill/>
        </p:spPr>
        <p:txBody>
          <a:bodyPr wrap="none" rtlCol="0">
            <a:spAutoFit/>
          </a:bodyPr>
          <a:lstStyle/>
          <a:p>
            <a:r>
              <a:rPr lang="en-US" sz="1050" b="1">
                <a:latin typeface="Barlow" panose="00000500000000000000" pitchFamily="2" charset="0"/>
              </a:rPr>
              <a:t>Global Citizens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0BFC941B-2045-3427-EA42-39C96DD55E60}"/>
              </a:ext>
            </a:extLst>
          </p:cNvPr>
          <p:cNvSpPr txBox="1"/>
          <p:nvPr/>
        </p:nvSpPr>
        <p:spPr>
          <a:xfrm>
            <a:off x="10092560" y="3888731"/>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20" name="TextBox 19">
            <a:extLst>
              <a:ext uri="{FF2B5EF4-FFF2-40B4-BE49-F238E27FC236}">
                <a16:creationId xmlns:a16="http://schemas.microsoft.com/office/drawing/2014/main" id="{559587F2-8AA8-1997-6CAD-491A90B8FE43}"/>
              </a:ext>
            </a:extLst>
          </p:cNvPr>
          <p:cNvSpPr txBox="1"/>
          <p:nvPr/>
        </p:nvSpPr>
        <p:spPr>
          <a:xfrm>
            <a:off x="10657896" y="3888731"/>
            <a:ext cx="1196161" cy="253916"/>
          </a:xfrm>
          <a:prstGeom prst="rect">
            <a:avLst/>
          </a:prstGeom>
          <a:noFill/>
        </p:spPr>
        <p:txBody>
          <a:bodyPr wrap="none" rtlCol="0">
            <a:spAutoFit/>
          </a:bodyPr>
          <a:lstStyle/>
          <a:p>
            <a:r>
              <a:rPr lang="en-US" sz="1050" b="1">
                <a:latin typeface="Barlow" panose="00000500000000000000" pitchFamily="2" charset="0"/>
              </a:rPr>
              <a:t>Global Citizens %</a:t>
            </a:r>
            <a:endParaRPr lang="en-IE" sz="1050" b="1">
              <a:latin typeface="Barlow" panose="00000500000000000000" pitchFamily="2" charset="0"/>
            </a:endParaRPr>
          </a:p>
        </p:txBody>
      </p:sp>
      <p:graphicFrame>
        <p:nvGraphicFramePr>
          <p:cNvPr id="31" name="Table 30">
            <a:extLst>
              <a:ext uri="{FF2B5EF4-FFF2-40B4-BE49-F238E27FC236}">
                <a16:creationId xmlns:a16="http://schemas.microsoft.com/office/drawing/2014/main" id="{E557921F-35C8-37C3-8986-7FE7661BFDC3}"/>
              </a:ext>
            </a:extLst>
          </p:cNvPr>
          <p:cNvGraphicFramePr>
            <a:graphicFrameLocks noGrp="1"/>
          </p:cNvGraphicFramePr>
          <p:nvPr>
            <p:extLst>
              <p:ext uri="{D42A27DB-BD31-4B8C-83A1-F6EECF244321}">
                <p14:modId xmlns:p14="http://schemas.microsoft.com/office/powerpoint/2010/main" val="1608958980"/>
              </p:ext>
            </p:extLst>
          </p:nvPr>
        </p:nvGraphicFramePr>
        <p:xfrm>
          <a:off x="1779839" y="2046629"/>
          <a:ext cx="1040778" cy="873948"/>
        </p:xfrm>
        <a:graphic>
          <a:graphicData uri="http://schemas.openxmlformats.org/drawingml/2006/table">
            <a:tbl>
              <a:tblPr>
                <a:tableStyleId>{5C22544A-7EE6-4342-B048-85BDC9FD1C3A}</a:tableStyleId>
              </a:tblPr>
              <a:tblGrid>
                <a:gridCol w="1040778">
                  <a:extLst>
                    <a:ext uri="{9D8B030D-6E8A-4147-A177-3AD203B41FA5}">
                      <a16:colId xmlns:a16="http://schemas.microsoft.com/office/drawing/2014/main" val="2286587077"/>
                    </a:ext>
                  </a:extLst>
                </a:gridCol>
              </a:tblGrid>
              <a:tr h="27018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33574">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70187">
                <a:tc>
                  <a:txBody>
                    <a:bodyPr/>
                    <a:lstStyle/>
                    <a:p>
                      <a:pPr algn="r"/>
                      <a:r>
                        <a:rPr lang="en-IE" sz="950" b="0" i="1"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33" name="Table 32">
            <a:extLst>
              <a:ext uri="{FF2B5EF4-FFF2-40B4-BE49-F238E27FC236}">
                <a16:creationId xmlns:a16="http://schemas.microsoft.com/office/drawing/2014/main" id="{BA17DB06-4C31-CC27-F94C-F650A670351B}"/>
              </a:ext>
            </a:extLst>
          </p:cNvPr>
          <p:cNvGraphicFramePr>
            <a:graphicFrameLocks noGrp="1"/>
          </p:cNvGraphicFramePr>
          <p:nvPr>
            <p:extLst>
              <p:ext uri="{D42A27DB-BD31-4B8C-83A1-F6EECF244321}">
                <p14:modId xmlns:p14="http://schemas.microsoft.com/office/powerpoint/2010/main" val="3769525842"/>
              </p:ext>
            </p:extLst>
          </p:nvPr>
        </p:nvGraphicFramePr>
        <p:xfrm>
          <a:off x="68411" y="4118605"/>
          <a:ext cx="1597253" cy="2536487"/>
        </p:xfrm>
        <a:graphic>
          <a:graphicData uri="http://schemas.openxmlformats.org/drawingml/2006/table">
            <a:tbl>
              <a:tblPr>
                <a:tableStyleId>{5C22544A-7EE6-4342-B048-85BDC9FD1C3A}</a:tableStyleId>
              </a:tblPr>
              <a:tblGrid>
                <a:gridCol w="1597253">
                  <a:extLst>
                    <a:ext uri="{9D8B030D-6E8A-4147-A177-3AD203B41FA5}">
                      <a16:colId xmlns:a16="http://schemas.microsoft.com/office/drawing/2014/main" val="2286587077"/>
                    </a:ext>
                  </a:extLst>
                </a:gridCol>
              </a:tblGrid>
              <a:tr h="206690">
                <a:tc>
                  <a:txBody>
                    <a:bodyPr/>
                    <a:lstStyle/>
                    <a:p>
                      <a:pPr algn="r" fontAlgn="t">
                        <a:buNone/>
                      </a:pPr>
                      <a:r>
                        <a:rPr lang="en-IE" sz="900" b="0" i="0" u="none" strike="noStrike">
                          <a:solidFill>
                            <a:srgbClr val="000000"/>
                          </a:solidFill>
                          <a:effectLst/>
                          <a:latin typeface="+mn-lt"/>
                        </a:rPr>
                        <a:t>Human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6690">
                <a:tc>
                  <a:txBody>
                    <a:bodyPr/>
                    <a:lstStyle/>
                    <a:p>
                      <a:pPr algn="r" fontAlgn="t">
                        <a:buNone/>
                      </a:pPr>
                      <a:r>
                        <a:rPr lang="en-IE" sz="900" b="0" i="0" u="none" strike="noStrike">
                          <a:solidFill>
                            <a:srgbClr val="000000"/>
                          </a:solidFill>
                          <a:effectLst/>
                          <a:latin typeface="+mn-lt"/>
                        </a:rPr>
                        <a:t>Shared humanity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698304"/>
                  </a:ext>
                </a:extLst>
              </a:tr>
              <a:tr h="262897">
                <a:tc>
                  <a:txBody>
                    <a:bodyPr/>
                    <a:lstStyle/>
                    <a:p>
                      <a:pPr algn="r" fontAlgn="t">
                        <a:buNone/>
                      </a:pPr>
                      <a:r>
                        <a:rPr lang="en-IE" sz="900" b="0" i="0" u="none" strike="noStrike">
                          <a:solidFill>
                            <a:srgbClr val="000000"/>
                          </a:solidFill>
                          <a:effectLst/>
                          <a:latin typeface="+mn-lt"/>
                        </a:rPr>
                        <a:t>Humanitarianism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6690">
                <a:tc>
                  <a:txBody>
                    <a:bodyPr/>
                    <a:lstStyle/>
                    <a:p>
                      <a:pPr algn="r" fontAlgn="t">
                        <a:buNone/>
                      </a:pPr>
                      <a:r>
                        <a:rPr lang="en-IE" sz="900" b="0" i="0" u="none" strike="noStrike">
                          <a:solidFill>
                            <a:srgbClr val="000000"/>
                          </a:solidFill>
                          <a:effectLst/>
                          <a:latin typeface="+mn-lt"/>
                        </a:rPr>
                        <a:t>Empathy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6690">
                <a:tc>
                  <a:txBody>
                    <a:bodyPr/>
                    <a:lstStyle/>
                    <a:p>
                      <a:pPr algn="r" fontAlgn="t">
                        <a:buNone/>
                      </a:pPr>
                      <a:r>
                        <a:rPr lang="en-IE" sz="900" b="0" i="0" u="none" strike="noStrike">
                          <a:solidFill>
                            <a:srgbClr val="000000"/>
                          </a:solidFill>
                          <a:effectLst/>
                          <a:latin typeface="+mn-lt"/>
                        </a:rPr>
                        <a:t>Morality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1226303"/>
                  </a:ext>
                </a:extLst>
              </a:tr>
              <a:tr h="206690">
                <a:tc>
                  <a:txBody>
                    <a:bodyPr/>
                    <a:lstStyle/>
                    <a:p>
                      <a:pPr algn="r" fontAlgn="t">
                        <a:buNone/>
                      </a:pPr>
                      <a:r>
                        <a:rPr lang="en-IE" sz="900" b="0" i="0" u="none" strike="noStrike">
                          <a:solidFill>
                            <a:srgbClr val="000000"/>
                          </a:solidFill>
                          <a:effectLst/>
                          <a:latin typeface="+mn-lt"/>
                        </a:rPr>
                        <a:t>Justice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3134093"/>
                  </a:ext>
                </a:extLst>
              </a:tr>
              <a:tr h="206690">
                <a:tc>
                  <a:txBody>
                    <a:bodyPr/>
                    <a:lstStyle/>
                    <a:p>
                      <a:pPr algn="r" fontAlgn="t">
                        <a:buNone/>
                      </a:pPr>
                      <a:r>
                        <a:rPr lang="en-IE" sz="900" b="0" i="0" u="none" strike="noStrike">
                          <a:solidFill>
                            <a:srgbClr val="000000"/>
                          </a:solidFill>
                          <a:effectLst/>
                          <a:latin typeface="+mn-lt"/>
                        </a:rPr>
                        <a:t>Solidarity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7196313"/>
                  </a:ext>
                </a:extLst>
              </a:tr>
              <a:tr h="206690">
                <a:tc>
                  <a:txBody>
                    <a:bodyPr/>
                    <a:lstStyle/>
                    <a:p>
                      <a:pPr algn="r" fontAlgn="t">
                        <a:buNone/>
                      </a:pPr>
                      <a:r>
                        <a:rPr lang="en-IE" sz="900" b="0" i="0" u="none" strike="noStrike">
                          <a:solidFill>
                            <a:srgbClr val="000000"/>
                          </a:solidFill>
                          <a:effectLst/>
                          <a:latin typeface="+mn-lt"/>
                        </a:rPr>
                        <a:t>Charity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2906750"/>
                  </a:ext>
                </a:extLst>
              </a:tr>
              <a:tr h="206690">
                <a:tc>
                  <a:txBody>
                    <a:bodyPr/>
                    <a:lstStyle/>
                    <a:p>
                      <a:pPr algn="r" fontAlgn="t">
                        <a:buNone/>
                      </a:pPr>
                      <a:r>
                        <a:rPr lang="en-IE" sz="900" b="0" i="0" u="none" strike="noStrike">
                          <a:solidFill>
                            <a:srgbClr val="000000"/>
                          </a:solidFill>
                          <a:effectLst/>
                          <a:latin typeface="+mn-lt"/>
                        </a:rPr>
                        <a:t>Sympathy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7486539"/>
                  </a:ext>
                </a:extLst>
              </a:tr>
              <a:tr h="206690">
                <a:tc>
                  <a:txBody>
                    <a:bodyPr/>
                    <a:lstStyle/>
                    <a:p>
                      <a:pPr algn="r" fontAlgn="t">
                        <a:buNone/>
                      </a:pPr>
                      <a:r>
                        <a:rPr lang="en-IE" sz="900" b="0" i="0" u="none" strike="noStrike">
                          <a:solidFill>
                            <a:srgbClr val="000000"/>
                          </a:solidFill>
                          <a:effectLst/>
                          <a:latin typeface="+mn-lt"/>
                        </a:rPr>
                        <a:t>Duty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538791"/>
                  </a:ext>
                </a:extLst>
              </a:tr>
              <a:tr h="206690">
                <a:tc>
                  <a:txBody>
                    <a:bodyPr/>
                    <a:lstStyle/>
                    <a:p>
                      <a:pPr algn="r" fontAlgn="t">
                        <a:buNone/>
                      </a:pPr>
                      <a:r>
                        <a:rPr lang="en-IE" sz="900" b="0" i="0" u="none" strike="noStrike">
                          <a:solidFill>
                            <a:srgbClr val="000000"/>
                          </a:solidFill>
                          <a:effectLst/>
                          <a:latin typeface="+mn-lt"/>
                        </a:rPr>
                        <a:t>None of these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4738349"/>
                  </a:ext>
                </a:extLst>
              </a:tr>
              <a:tr h="206690">
                <a:tc>
                  <a:txBody>
                    <a:bodyPr/>
                    <a:lstStyle/>
                    <a:p>
                      <a:pPr algn="r" fontAlgn="t">
                        <a:buNone/>
                      </a:pPr>
                      <a:r>
                        <a:rPr lang="en-IE" sz="900" b="0" i="0" u="none" strike="noStrike">
                          <a:solidFill>
                            <a:srgbClr val="000000"/>
                          </a:solidFill>
                          <a:effectLst/>
                          <a:latin typeface="+mn-lt"/>
                        </a:rPr>
                        <a:t>Religious faith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6864686"/>
                  </a:ext>
                </a:extLst>
              </a:tr>
            </a:tbl>
          </a:graphicData>
        </a:graphic>
      </p:graphicFrame>
      <p:graphicFrame>
        <p:nvGraphicFramePr>
          <p:cNvPr id="34" name="Table 33">
            <a:extLst>
              <a:ext uri="{FF2B5EF4-FFF2-40B4-BE49-F238E27FC236}">
                <a16:creationId xmlns:a16="http://schemas.microsoft.com/office/drawing/2014/main" id="{2B9DED14-AEB7-7E5B-D9DC-B184A77B280E}"/>
              </a:ext>
            </a:extLst>
          </p:cNvPr>
          <p:cNvGraphicFramePr>
            <a:graphicFrameLocks noGrp="1"/>
          </p:cNvGraphicFramePr>
          <p:nvPr/>
        </p:nvGraphicFramePr>
        <p:xfrm>
          <a:off x="5037606" y="2033734"/>
          <a:ext cx="1085692" cy="998262"/>
        </p:xfrm>
        <a:graphic>
          <a:graphicData uri="http://schemas.openxmlformats.org/drawingml/2006/table">
            <a:tbl>
              <a:tblPr>
                <a:tableStyleId>{5C22544A-7EE6-4342-B048-85BDC9FD1C3A}</a:tableStyleId>
              </a:tblPr>
              <a:tblGrid>
                <a:gridCol w="1085692">
                  <a:extLst>
                    <a:ext uri="{9D8B030D-6E8A-4147-A177-3AD203B41FA5}">
                      <a16:colId xmlns:a16="http://schemas.microsoft.com/office/drawing/2014/main" val="2286587077"/>
                    </a:ext>
                  </a:extLst>
                </a:gridCol>
              </a:tblGrid>
              <a:tr h="30509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88068">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05097">
                <a:tc>
                  <a:txBody>
                    <a:bodyPr/>
                    <a:lstStyle/>
                    <a:p>
                      <a:pPr algn="r"/>
                      <a:r>
                        <a:rPr lang="en-IE" sz="950" b="0" i="0"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37" name="Table 36">
            <a:extLst>
              <a:ext uri="{FF2B5EF4-FFF2-40B4-BE49-F238E27FC236}">
                <a16:creationId xmlns:a16="http://schemas.microsoft.com/office/drawing/2014/main" id="{4F06B1B0-7F9C-697A-9126-160CB48E17C4}"/>
              </a:ext>
            </a:extLst>
          </p:cNvPr>
          <p:cNvGraphicFramePr>
            <a:graphicFrameLocks noGrp="1"/>
          </p:cNvGraphicFramePr>
          <p:nvPr/>
        </p:nvGraphicFramePr>
        <p:xfrm>
          <a:off x="8348813" y="2102893"/>
          <a:ext cx="1617955" cy="1231591"/>
        </p:xfrm>
        <a:graphic>
          <a:graphicData uri="http://schemas.openxmlformats.org/drawingml/2006/table">
            <a:tbl>
              <a:tblPr>
                <a:tableStyleId>{5C22544A-7EE6-4342-B048-85BDC9FD1C3A}</a:tableStyleId>
              </a:tblPr>
              <a:tblGrid>
                <a:gridCol w="1617955">
                  <a:extLst>
                    <a:ext uri="{9D8B030D-6E8A-4147-A177-3AD203B41FA5}">
                      <a16:colId xmlns:a16="http://schemas.microsoft.com/office/drawing/2014/main" val="2286587077"/>
                    </a:ext>
                  </a:extLst>
                </a:gridCol>
              </a:tblGrid>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People in general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Multilateral (EU &amp; UN)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3584427"/>
                  </a:ext>
                </a:extLst>
              </a:tr>
              <a:tr h="366700">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Irish Government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Overseas aid organisations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sp>
        <p:nvSpPr>
          <p:cNvPr id="40" name="Rectangle 39">
            <a:extLst>
              <a:ext uri="{FF2B5EF4-FFF2-40B4-BE49-F238E27FC236}">
                <a16:creationId xmlns:a16="http://schemas.microsoft.com/office/drawing/2014/main" id="{0CFBF216-D7C0-8BDA-42DA-5E380968E83E}"/>
              </a:ext>
            </a:extLst>
          </p:cNvPr>
          <p:cNvSpPr/>
          <p:nvPr/>
        </p:nvSpPr>
        <p:spPr>
          <a:xfrm>
            <a:off x="3629774" y="2352891"/>
            <a:ext cx="240261"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TextBox 42">
            <a:extLst>
              <a:ext uri="{FF2B5EF4-FFF2-40B4-BE49-F238E27FC236}">
                <a16:creationId xmlns:a16="http://schemas.microsoft.com/office/drawing/2014/main" id="{E7F02D47-F663-47C1-F42A-DAC378C8C2B3}"/>
              </a:ext>
            </a:extLst>
          </p:cNvPr>
          <p:cNvSpPr txBox="1"/>
          <p:nvPr/>
        </p:nvSpPr>
        <p:spPr>
          <a:xfrm>
            <a:off x="631014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45" name="TextBox 44">
            <a:extLst>
              <a:ext uri="{FF2B5EF4-FFF2-40B4-BE49-F238E27FC236}">
                <a16:creationId xmlns:a16="http://schemas.microsoft.com/office/drawing/2014/main" id="{8849736F-1A64-A106-24F1-1CC0E906D879}"/>
              </a:ext>
            </a:extLst>
          </p:cNvPr>
          <p:cNvSpPr txBox="1"/>
          <p:nvPr/>
        </p:nvSpPr>
        <p:spPr>
          <a:xfrm>
            <a:off x="7046692" y="1887020"/>
            <a:ext cx="1196161" cy="253916"/>
          </a:xfrm>
          <a:prstGeom prst="rect">
            <a:avLst/>
          </a:prstGeom>
          <a:noFill/>
        </p:spPr>
        <p:txBody>
          <a:bodyPr wrap="none" rtlCol="0">
            <a:spAutoFit/>
          </a:bodyPr>
          <a:lstStyle/>
          <a:p>
            <a:r>
              <a:rPr lang="en-US" sz="1050" b="1">
                <a:latin typeface="Barlow" panose="00000500000000000000" pitchFamily="2" charset="0"/>
              </a:rPr>
              <a:t>Global Citizens %</a:t>
            </a:r>
            <a:endParaRPr lang="en-IE" sz="1050" b="1">
              <a:latin typeface="Barlow" panose="00000500000000000000" pitchFamily="2" charset="0"/>
            </a:endParaRPr>
          </a:p>
        </p:txBody>
      </p:sp>
      <p:sp>
        <p:nvSpPr>
          <p:cNvPr id="47" name="TextBox 46">
            <a:extLst>
              <a:ext uri="{FF2B5EF4-FFF2-40B4-BE49-F238E27FC236}">
                <a16:creationId xmlns:a16="http://schemas.microsoft.com/office/drawing/2014/main" id="{55DD3603-2A4F-F18B-3A5D-AA47D57329E2}"/>
              </a:ext>
            </a:extLst>
          </p:cNvPr>
          <p:cNvSpPr txBox="1"/>
          <p:nvPr/>
        </p:nvSpPr>
        <p:spPr>
          <a:xfrm>
            <a:off x="10076215" y="1887020"/>
            <a:ext cx="546945" cy="253916"/>
          </a:xfrm>
          <a:prstGeom prst="rect">
            <a:avLst/>
          </a:prstGeom>
          <a:noFill/>
        </p:spPr>
        <p:txBody>
          <a:bodyPr wrap="none" rtlCol="0">
            <a:spAutoFit/>
          </a:bodyPr>
          <a:lstStyle/>
          <a:p>
            <a:r>
              <a:rPr lang="en-US" sz="1050" b="1">
                <a:latin typeface="Barlow" panose="00000500000000000000" pitchFamily="2" charset="0"/>
              </a:rPr>
              <a:t>Total  </a:t>
            </a:r>
            <a:endParaRPr lang="en-IE" sz="1050" b="1">
              <a:latin typeface="Barlow" panose="00000500000000000000" pitchFamily="2" charset="0"/>
            </a:endParaRPr>
          </a:p>
        </p:txBody>
      </p:sp>
      <p:sp>
        <p:nvSpPr>
          <p:cNvPr id="48" name="TextBox 47">
            <a:extLst>
              <a:ext uri="{FF2B5EF4-FFF2-40B4-BE49-F238E27FC236}">
                <a16:creationId xmlns:a16="http://schemas.microsoft.com/office/drawing/2014/main" id="{276A17FF-369C-F4A6-AED9-5F6EA3C3CCEC}"/>
              </a:ext>
            </a:extLst>
          </p:cNvPr>
          <p:cNvSpPr txBox="1"/>
          <p:nvPr/>
        </p:nvSpPr>
        <p:spPr>
          <a:xfrm>
            <a:off x="10812767" y="1887020"/>
            <a:ext cx="1085554" cy="253916"/>
          </a:xfrm>
          <a:prstGeom prst="rect">
            <a:avLst/>
          </a:prstGeom>
          <a:noFill/>
        </p:spPr>
        <p:txBody>
          <a:bodyPr wrap="none" rtlCol="0">
            <a:spAutoFit/>
          </a:bodyPr>
          <a:lstStyle/>
          <a:p>
            <a:r>
              <a:rPr lang="en-US" sz="1050" b="1">
                <a:latin typeface="Barlow" panose="00000500000000000000" pitchFamily="2" charset="0"/>
              </a:rPr>
              <a:t>Global Citizens </a:t>
            </a:r>
            <a:endParaRPr lang="en-IE" sz="1050" b="1">
              <a:latin typeface="Barlow" panose="00000500000000000000" pitchFamily="2" charset="0"/>
            </a:endParaRPr>
          </a:p>
        </p:txBody>
      </p:sp>
      <p:graphicFrame>
        <p:nvGraphicFramePr>
          <p:cNvPr id="54" name="Table 53">
            <a:extLst>
              <a:ext uri="{FF2B5EF4-FFF2-40B4-BE49-F238E27FC236}">
                <a16:creationId xmlns:a16="http://schemas.microsoft.com/office/drawing/2014/main" id="{27B2D04E-FC2C-8649-3C5F-1652E4D13FCC}"/>
              </a:ext>
            </a:extLst>
          </p:cNvPr>
          <p:cNvGraphicFramePr>
            <a:graphicFrameLocks noGrp="1"/>
          </p:cNvGraphicFramePr>
          <p:nvPr>
            <p:extLst>
              <p:ext uri="{D42A27DB-BD31-4B8C-83A1-F6EECF244321}">
                <p14:modId xmlns:p14="http://schemas.microsoft.com/office/powerpoint/2010/main" val="3396487414"/>
              </p:ext>
            </p:extLst>
          </p:nvPr>
        </p:nvGraphicFramePr>
        <p:xfrm>
          <a:off x="3689008" y="4074187"/>
          <a:ext cx="3103414" cy="2511340"/>
        </p:xfrm>
        <a:graphic>
          <a:graphicData uri="http://schemas.openxmlformats.org/drawingml/2006/table">
            <a:tbl>
              <a:tblPr firstRow="1" bandRow="1">
                <a:tableStyleId>{5C22544A-7EE6-4342-B048-85BDC9FD1C3A}</a:tableStyleId>
              </a:tblPr>
              <a:tblGrid>
                <a:gridCol w="3103414">
                  <a:extLst>
                    <a:ext uri="{9D8B030D-6E8A-4147-A177-3AD203B41FA5}">
                      <a16:colId xmlns:a16="http://schemas.microsoft.com/office/drawing/2014/main" val="3917721719"/>
                    </a:ext>
                  </a:extLst>
                </a:gridCol>
              </a:tblGrid>
              <a:tr h="294613">
                <a:tc>
                  <a:txBody>
                    <a:bodyPr/>
                    <a:lstStyle/>
                    <a:p>
                      <a:pPr algn="r" fontAlgn="t">
                        <a:buNone/>
                      </a:pPr>
                      <a:r>
                        <a:rPr lang="en-GB" sz="800" b="0" i="0" u="none" strike="noStrike">
                          <a:solidFill>
                            <a:srgbClr val="000000"/>
                          </a:solidFill>
                          <a:effectLst/>
                          <a:latin typeface="+mn-lt"/>
                        </a:rPr>
                        <a:t>Government and private sector corruption in those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0249234"/>
                  </a:ext>
                </a:extLst>
              </a:tr>
              <a:tr h="221673">
                <a:tc>
                  <a:txBody>
                    <a:bodyPr/>
                    <a:lstStyle/>
                    <a:p>
                      <a:pPr algn="r" fontAlgn="t">
                        <a:buNone/>
                      </a:pPr>
                      <a:r>
                        <a:rPr lang="en-IE" sz="800" b="0" i="0" u="none" strike="noStrike">
                          <a:solidFill>
                            <a:srgbClr val="000000"/>
                          </a:solidFill>
                          <a:effectLst/>
                          <a:latin typeface="+mn-lt"/>
                        </a:rPr>
                        <a:t>War and conflict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7060903"/>
                  </a:ext>
                </a:extLst>
              </a:tr>
              <a:tr h="286327">
                <a:tc>
                  <a:txBody>
                    <a:bodyPr/>
                    <a:lstStyle/>
                    <a:p>
                      <a:pPr algn="r" fontAlgn="t">
                        <a:buNone/>
                      </a:pPr>
                      <a:r>
                        <a:rPr lang="en-IE" sz="800" b="0" i="0" u="none" strike="noStrike">
                          <a:solidFill>
                            <a:srgbClr val="000000"/>
                          </a:solidFill>
                          <a:effectLst/>
                          <a:latin typeface="+mn-lt"/>
                        </a:rPr>
                        <a:t>Government inefficiency or incompetence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5464654"/>
                  </a:ext>
                </a:extLst>
              </a:tr>
              <a:tr h="203200">
                <a:tc>
                  <a:txBody>
                    <a:bodyPr/>
                    <a:lstStyle/>
                    <a:p>
                      <a:pPr algn="r" fontAlgn="t">
                        <a:buNone/>
                      </a:pPr>
                      <a:r>
                        <a:rPr lang="en-GB" sz="800" b="0" i="0" u="none" strike="noStrike">
                          <a:solidFill>
                            <a:srgbClr val="000000"/>
                          </a:solidFill>
                          <a:effectLst/>
                          <a:latin typeface="+mn-lt"/>
                        </a:rPr>
                        <a:t>Rich countries tend to exploit developing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3247"/>
                  </a:ext>
                </a:extLst>
              </a:tr>
              <a:tr h="314036">
                <a:tc>
                  <a:txBody>
                    <a:bodyPr/>
                    <a:lstStyle/>
                    <a:p>
                      <a:pPr algn="r" fontAlgn="t">
                        <a:buNone/>
                      </a:pPr>
                      <a:r>
                        <a:rPr lang="en-GB" sz="800" b="0" i="0" u="none" strike="noStrike">
                          <a:solidFill>
                            <a:srgbClr val="000000"/>
                          </a:solidFill>
                          <a:effectLst/>
                          <a:latin typeface="+mn-lt"/>
                        </a:rPr>
                        <a:t>Weak institutions in those countries (Judiciary, Parliament, Opposition Parties, Free Press, etc.) means there is little accountability</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4618122"/>
                  </a:ext>
                </a:extLst>
              </a:tr>
              <a:tr h="199217">
                <a:tc>
                  <a:txBody>
                    <a:bodyPr/>
                    <a:lstStyle/>
                    <a:p>
                      <a:pPr algn="r" fontAlgn="t">
                        <a:buNone/>
                      </a:pPr>
                      <a:r>
                        <a:rPr lang="en-GB" sz="800" b="0" i="0" u="none" strike="noStrike">
                          <a:solidFill>
                            <a:srgbClr val="000000"/>
                          </a:solidFill>
                          <a:effectLst/>
                          <a:latin typeface="+mn-lt"/>
                        </a:rPr>
                        <a:t>Wealthy countries support authoritarian regimes for their own political interests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668307"/>
                  </a:ext>
                </a:extLst>
              </a:tr>
              <a:tr h="189981">
                <a:tc>
                  <a:txBody>
                    <a:bodyPr/>
                    <a:lstStyle/>
                    <a:p>
                      <a:pPr algn="r" fontAlgn="t">
                        <a:buNone/>
                      </a:pPr>
                      <a:r>
                        <a:rPr lang="en-GB" sz="800" b="0" i="0" u="none" strike="noStrike">
                          <a:solidFill>
                            <a:srgbClr val="000000"/>
                          </a:solidFill>
                          <a:effectLst/>
                          <a:latin typeface="+mn-lt"/>
                        </a:rPr>
                        <a:t>The global economic system favours richer countries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4574162"/>
                  </a:ext>
                </a:extLst>
              </a:tr>
              <a:tr h="258618">
                <a:tc>
                  <a:txBody>
                    <a:bodyPr/>
                    <a:lstStyle/>
                    <a:p>
                      <a:pPr algn="r" fontAlgn="t">
                        <a:buNone/>
                      </a:pPr>
                      <a:r>
                        <a:rPr lang="en-IE" sz="800" b="0" i="0" u="none" strike="noStrike">
                          <a:solidFill>
                            <a:srgbClr val="000000"/>
                          </a:solidFill>
                          <a:effectLst/>
                          <a:latin typeface="+mn-lt"/>
                        </a:rPr>
                        <a:t>Legacy of colonialism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743334"/>
                  </a:ext>
                </a:extLst>
              </a:tr>
              <a:tr h="258618">
                <a:tc>
                  <a:txBody>
                    <a:bodyPr/>
                    <a:lstStyle/>
                    <a:p>
                      <a:pPr algn="r" fontAlgn="t">
                        <a:buNone/>
                      </a:pPr>
                      <a:r>
                        <a:rPr lang="en-GB" sz="800" b="0" i="0" u="none" strike="noStrike">
                          <a:solidFill>
                            <a:srgbClr val="000000"/>
                          </a:solidFill>
                          <a:effectLst/>
                          <a:latin typeface="+mn-lt"/>
                        </a:rPr>
                        <a:t>High debt burden for developing countries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2781095"/>
                  </a:ext>
                </a:extLst>
              </a:tr>
              <a:tr h="230909">
                <a:tc>
                  <a:txBody>
                    <a:bodyPr/>
                    <a:lstStyle/>
                    <a:p>
                      <a:pPr algn="r" fontAlgn="t">
                        <a:buNone/>
                      </a:pPr>
                      <a:r>
                        <a:rPr lang="en-GB" sz="800" b="0" i="0" u="none" strike="noStrike">
                          <a:solidFill>
                            <a:srgbClr val="000000"/>
                          </a:solidFill>
                          <a:effectLst/>
                          <a:latin typeface="+mn-lt"/>
                        </a:rPr>
                        <a:t>Insufficient spend on services such as health and education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5625054"/>
                  </a:ext>
                </a:extLst>
              </a:tr>
            </a:tbl>
          </a:graphicData>
        </a:graphic>
      </p:graphicFrame>
      <p:sp>
        <p:nvSpPr>
          <p:cNvPr id="66" name="Oval 65">
            <a:extLst>
              <a:ext uri="{FF2B5EF4-FFF2-40B4-BE49-F238E27FC236}">
                <a16:creationId xmlns:a16="http://schemas.microsoft.com/office/drawing/2014/main" id="{F7B963BF-3225-E9EC-E37C-37E48D6EE5BC}"/>
              </a:ext>
            </a:extLst>
          </p:cNvPr>
          <p:cNvSpPr/>
          <p:nvPr/>
        </p:nvSpPr>
        <p:spPr>
          <a:xfrm>
            <a:off x="10803531" y="6411355"/>
            <a:ext cx="363883" cy="21604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8" name="Rectangle 67">
            <a:extLst>
              <a:ext uri="{FF2B5EF4-FFF2-40B4-BE49-F238E27FC236}">
                <a16:creationId xmlns:a16="http://schemas.microsoft.com/office/drawing/2014/main" id="{5AFB366E-6152-27BF-B41F-57F050F73423}"/>
              </a:ext>
            </a:extLst>
          </p:cNvPr>
          <p:cNvSpPr/>
          <p:nvPr/>
        </p:nvSpPr>
        <p:spPr>
          <a:xfrm>
            <a:off x="10874420" y="4318006"/>
            <a:ext cx="335148" cy="1897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9" name="Rectangle 68">
            <a:extLst>
              <a:ext uri="{FF2B5EF4-FFF2-40B4-BE49-F238E27FC236}">
                <a16:creationId xmlns:a16="http://schemas.microsoft.com/office/drawing/2014/main" id="{5D61CABC-8D82-008B-9ADB-30277FFC433B}"/>
              </a:ext>
            </a:extLst>
          </p:cNvPr>
          <p:cNvSpPr/>
          <p:nvPr/>
        </p:nvSpPr>
        <p:spPr>
          <a:xfrm>
            <a:off x="7112367" y="2387197"/>
            <a:ext cx="230541"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2" name="Rectangle 71">
            <a:extLst>
              <a:ext uri="{FF2B5EF4-FFF2-40B4-BE49-F238E27FC236}">
                <a16:creationId xmlns:a16="http://schemas.microsoft.com/office/drawing/2014/main" id="{D4009CEE-63E5-D722-D8C6-F8C021305565}"/>
              </a:ext>
            </a:extLst>
          </p:cNvPr>
          <p:cNvSpPr/>
          <p:nvPr/>
        </p:nvSpPr>
        <p:spPr>
          <a:xfrm>
            <a:off x="2871619" y="6200737"/>
            <a:ext cx="151314"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732DBA5C-39C2-0C4F-EA4F-7791FB64D2BE}"/>
              </a:ext>
            </a:extLst>
          </p:cNvPr>
          <p:cNvSpPr txBox="1"/>
          <p:nvPr/>
        </p:nvSpPr>
        <p:spPr>
          <a:xfrm>
            <a:off x="163056" y="3076736"/>
            <a:ext cx="1670650" cy="307777"/>
          </a:xfrm>
          <a:prstGeom prst="rect">
            <a:avLst/>
          </a:prstGeom>
          <a:noFill/>
        </p:spPr>
        <p:txBody>
          <a:bodyPr wrap="none" rtlCol="0">
            <a:spAutoFit/>
          </a:bodyPr>
          <a:lstStyle/>
          <a:p>
            <a:r>
              <a:rPr lang="en-IE" sz="1400" i="1"/>
              <a:t>678,000</a:t>
            </a:r>
            <a:r>
              <a:rPr lang="en-US" sz="1400" i="1"/>
              <a:t>  individuals</a:t>
            </a:r>
            <a:endParaRPr lang="en-IE" sz="1400" i="1"/>
          </a:p>
        </p:txBody>
      </p:sp>
      <p:graphicFrame>
        <p:nvGraphicFramePr>
          <p:cNvPr id="7" name="Chart 6">
            <a:extLst>
              <a:ext uri="{FF2B5EF4-FFF2-40B4-BE49-F238E27FC236}">
                <a16:creationId xmlns:a16="http://schemas.microsoft.com/office/drawing/2014/main" id="{B51537EC-57D2-2258-8067-B4EF39DF54B7}"/>
              </a:ext>
            </a:extLst>
          </p:cNvPr>
          <p:cNvGraphicFramePr/>
          <p:nvPr>
            <p:extLst>
              <p:ext uri="{D42A27DB-BD31-4B8C-83A1-F6EECF244321}">
                <p14:modId xmlns:p14="http://schemas.microsoft.com/office/powerpoint/2010/main" val="3340010885"/>
              </p:ext>
            </p:extLst>
          </p:nvPr>
        </p:nvGraphicFramePr>
        <p:xfrm>
          <a:off x="163968" y="1608389"/>
          <a:ext cx="1788641" cy="1572663"/>
        </p:xfrm>
        <a:graphic>
          <a:graphicData uri="http://schemas.openxmlformats.org/drawingml/2006/chart">
            <c:chart xmlns:c="http://schemas.openxmlformats.org/drawingml/2006/chart" xmlns:r="http://schemas.openxmlformats.org/officeDocument/2006/relationships" r:id="rId10"/>
          </a:graphicData>
        </a:graphic>
      </p:graphicFrame>
      <p:sp>
        <p:nvSpPr>
          <p:cNvPr id="19" name="TextBox 18">
            <a:extLst>
              <a:ext uri="{FF2B5EF4-FFF2-40B4-BE49-F238E27FC236}">
                <a16:creationId xmlns:a16="http://schemas.microsoft.com/office/drawing/2014/main" id="{5F12D22D-F21D-A074-945C-C54E34D4F26C}"/>
              </a:ext>
            </a:extLst>
          </p:cNvPr>
          <p:cNvSpPr txBox="1"/>
          <p:nvPr/>
        </p:nvSpPr>
        <p:spPr>
          <a:xfrm>
            <a:off x="569973" y="1930697"/>
            <a:ext cx="808791" cy="701731"/>
          </a:xfrm>
          <a:prstGeom prst="rect">
            <a:avLst/>
          </a:prstGeom>
          <a:noFill/>
        </p:spPr>
        <p:txBody>
          <a:bodyPr wrap="square" rtlCol="0">
            <a:spAutoFit/>
          </a:bodyPr>
          <a:lstStyle/>
          <a:p>
            <a:pPr algn="ctr">
              <a:lnSpc>
                <a:spcPct val="90000"/>
              </a:lnSpc>
            </a:pPr>
            <a:r>
              <a:rPr lang="en-US" sz="1600" b="1">
                <a:solidFill>
                  <a:srgbClr val="D61D6E"/>
                </a:solidFill>
              </a:rPr>
              <a:t>16% </a:t>
            </a:r>
          </a:p>
          <a:p>
            <a:pPr algn="ctr">
              <a:lnSpc>
                <a:spcPct val="90000"/>
              </a:lnSpc>
            </a:pPr>
            <a:r>
              <a:rPr lang="en-US" sz="1400" b="1">
                <a:solidFill>
                  <a:srgbClr val="D61D6E"/>
                </a:solidFill>
              </a:rPr>
              <a:t>of All Adults</a:t>
            </a:r>
            <a:endParaRPr lang="en-IE" sz="1400" b="1">
              <a:solidFill>
                <a:srgbClr val="D61D6E"/>
              </a:solidFill>
            </a:endParaRPr>
          </a:p>
        </p:txBody>
      </p:sp>
      <p:sp>
        <p:nvSpPr>
          <p:cNvPr id="53" name="Rectangle 52">
            <a:extLst>
              <a:ext uri="{FF2B5EF4-FFF2-40B4-BE49-F238E27FC236}">
                <a16:creationId xmlns:a16="http://schemas.microsoft.com/office/drawing/2014/main" id="{B6531871-F312-71C7-DAF4-218F08716AF1}"/>
              </a:ext>
            </a:extLst>
          </p:cNvPr>
          <p:cNvSpPr/>
          <p:nvPr/>
        </p:nvSpPr>
        <p:spPr>
          <a:xfrm>
            <a:off x="9293021" y="24714"/>
            <a:ext cx="1706328" cy="4232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900">
              <a:solidFill>
                <a:schemeClr val="tx1"/>
              </a:solidFill>
              <a:latin typeface="Barlow" panose="00000500000000000000" pitchFamily="2" charset="0"/>
            </a:endParaRPr>
          </a:p>
        </p:txBody>
      </p:sp>
      <p:sp>
        <p:nvSpPr>
          <p:cNvPr id="56" name="Rectangle 55">
            <a:extLst>
              <a:ext uri="{FF2B5EF4-FFF2-40B4-BE49-F238E27FC236}">
                <a16:creationId xmlns:a16="http://schemas.microsoft.com/office/drawing/2014/main" id="{2C2A7819-5D38-064B-58B3-604F7C9A7EB4}"/>
              </a:ext>
            </a:extLst>
          </p:cNvPr>
          <p:cNvSpPr/>
          <p:nvPr/>
        </p:nvSpPr>
        <p:spPr>
          <a:xfrm>
            <a:off x="9420094" y="266512"/>
            <a:ext cx="320260" cy="1484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a:latin typeface="Barlow" panose="00000500000000000000" pitchFamily="2" charset="0"/>
            </a:endParaRPr>
          </a:p>
        </p:txBody>
      </p:sp>
      <p:sp>
        <p:nvSpPr>
          <p:cNvPr id="57" name="Oval 56">
            <a:extLst>
              <a:ext uri="{FF2B5EF4-FFF2-40B4-BE49-F238E27FC236}">
                <a16:creationId xmlns:a16="http://schemas.microsoft.com/office/drawing/2014/main" id="{1D42B9CC-D5E1-AB08-08CF-AE1BAE5F32E9}"/>
              </a:ext>
            </a:extLst>
          </p:cNvPr>
          <p:cNvSpPr/>
          <p:nvPr/>
        </p:nvSpPr>
        <p:spPr>
          <a:xfrm>
            <a:off x="9420094" y="56212"/>
            <a:ext cx="320260" cy="17663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a:latin typeface="Barlow" panose="00000500000000000000" pitchFamily="2" charset="0"/>
            </a:endParaRPr>
          </a:p>
        </p:txBody>
      </p:sp>
      <p:sp>
        <p:nvSpPr>
          <p:cNvPr id="61" name="TextBox 60">
            <a:extLst>
              <a:ext uri="{FF2B5EF4-FFF2-40B4-BE49-F238E27FC236}">
                <a16:creationId xmlns:a16="http://schemas.microsoft.com/office/drawing/2014/main" id="{96A1375E-B7B2-F509-DBA6-92645FF836B4}"/>
              </a:ext>
            </a:extLst>
          </p:cNvPr>
          <p:cNvSpPr txBox="1"/>
          <p:nvPr/>
        </p:nvSpPr>
        <p:spPr>
          <a:xfrm>
            <a:off x="9875148" y="56212"/>
            <a:ext cx="1332430" cy="353110"/>
          </a:xfrm>
          <a:prstGeom prst="rect">
            <a:avLst/>
          </a:prstGeom>
          <a:noFill/>
        </p:spPr>
        <p:txBody>
          <a:bodyPr wrap="square" lIns="0" tIns="0" rIns="0" bIns="0" rtlCol="0">
            <a:spAutoFit/>
          </a:bodyPr>
          <a:lstStyle/>
          <a:p>
            <a:pPr algn="l">
              <a:lnSpc>
                <a:spcPct val="115000"/>
              </a:lnSpc>
              <a:spcAft>
                <a:spcPts val="400"/>
              </a:spcAft>
            </a:pPr>
            <a:r>
              <a:rPr lang="en-IE" sz="900">
                <a:latin typeface="Barlow" panose="00000500000000000000" pitchFamily="2" charset="0"/>
              </a:rPr>
              <a:t>= Significantly higher</a:t>
            </a:r>
          </a:p>
          <a:p>
            <a:pPr algn="l">
              <a:lnSpc>
                <a:spcPct val="115000"/>
              </a:lnSpc>
              <a:spcAft>
                <a:spcPts val="400"/>
              </a:spcAft>
            </a:pPr>
            <a:r>
              <a:rPr lang="en-IE" sz="900">
                <a:solidFill>
                  <a:schemeClr val="tx1"/>
                </a:solidFill>
                <a:latin typeface="Barlow" panose="00000500000000000000" pitchFamily="2" charset="0"/>
              </a:rPr>
              <a:t>= Significantly lower</a:t>
            </a:r>
          </a:p>
        </p:txBody>
      </p:sp>
      <p:sp>
        <p:nvSpPr>
          <p:cNvPr id="74" name="Oval 73">
            <a:extLst>
              <a:ext uri="{FF2B5EF4-FFF2-40B4-BE49-F238E27FC236}">
                <a16:creationId xmlns:a16="http://schemas.microsoft.com/office/drawing/2014/main" id="{1320F9FA-3741-696D-7098-5DC681E05592}"/>
              </a:ext>
            </a:extLst>
          </p:cNvPr>
          <p:cNvSpPr/>
          <p:nvPr/>
        </p:nvSpPr>
        <p:spPr>
          <a:xfrm>
            <a:off x="10889873" y="6173029"/>
            <a:ext cx="363883" cy="21604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7" name="Oval 76">
            <a:extLst>
              <a:ext uri="{FF2B5EF4-FFF2-40B4-BE49-F238E27FC236}">
                <a16:creationId xmlns:a16="http://schemas.microsoft.com/office/drawing/2014/main" id="{0216DC0E-6229-58A8-9ABB-61B92AC1B2D0}"/>
              </a:ext>
            </a:extLst>
          </p:cNvPr>
          <p:cNvSpPr/>
          <p:nvPr/>
        </p:nvSpPr>
        <p:spPr>
          <a:xfrm>
            <a:off x="10921391" y="5792825"/>
            <a:ext cx="363883" cy="21604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8" name="Oval 77">
            <a:extLst>
              <a:ext uri="{FF2B5EF4-FFF2-40B4-BE49-F238E27FC236}">
                <a16:creationId xmlns:a16="http://schemas.microsoft.com/office/drawing/2014/main" id="{9F6A996F-FFB0-C393-F95E-02F9E41F18FA}"/>
              </a:ext>
            </a:extLst>
          </p:cNvPr>
          <p:cNvSpPr/>
          <p:nvPr/>
        </p:nvSpPr>
        <p:spPr>
          <a:xfrm>
            <a:off x="10973625" y="5336942"/>
            <a:ext cx="363883" cy="21604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9" name="Rectangle 78">
            <a:extLst>
              <a:ext uri="{FF2B5EF4-FFF2-40B4-BE49-F238E27FC236}">
                <a16:creationId xmlns:a16="http://schemas.microsoft.com/office/drawing/2014/main" id="{AA4DE55B-D1DE-29C5-D9A1-9A9EF288C174}"/>
              </a:ext>
            </a:extLst>
          </p:cNvPr>
          <p:cNvSpPr/>
          <p:nvPr/>
        </p:nvSpPr>
        <p:spPr>
          <a:xfrm>
            <a:off x="10985972" y="4102768"/>
            <a:ext cx="335148" cy="1897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26AE2C3A-9BF2-AA6D-0D45-0D1922856174}"/>
              </a:ext>
            </a:extLst>
          </p:cNvPr>
          <p:cNvSpPr/>
          <p:nvPr/>
        </p:nvSpPr>
        <p:spPr>
          <a:xfrm>
            <a:off x="7783721" y="4118605"/>
            <a:ext cx="255704" cy="1965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A075DF38-477E-75FE-E9A6-E19583B41BA0}"/>
              </a:ext>
            </a:extLst>
          </p:cNvPr>
          <p:cNvSpPr/>
          <p:nvPr/>
        </p:nvSpPr>
        <p:spPr>
          <a:xfrm>
            <a:off x="7705615" y="4372203"/>
            <a:ext cx="255704" cy="1965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Oval 26">
            <a:extLst>
              <a:ext uri="{FF2B5EF4-FFF2-40B4-BE49-F238E27FC236}">
                <a16:creationId xmlns:a16="http://schemas.microsoft.com/office/drawing/2014/main" id="{5FDB427A-8CBC-F751-44FA-92AE0953133B}"/>
              </a:ext>
            </a:extLst>
          </p:cNvPr>
          <p:cNvSpPr/>
          <p:nvPr/>
        </p:nvSpPr>
        <p:spPr>
          <a:xfrm>
            <a:off x="7688769" y="4894110"/>
            <a:ext cx="363883" cy="16618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Oval 28">
            <a:extLst>
              <a:ext uri="{FF2B5EF4-FFF2-40B4-BE49-F238E27FC236}">
                <a16:creationId xmlns:a16="http://schemas.microsoft.com/office/drawing/2014/main" id="{16205A2C-B126-9017-49FC-406F69990259}"/>
              </a:ext>
            </a:extLst>
          </p:cNvPr>
          <p:cNvSpPr/>
          <p:nvPr/>
        </p:nvSpPr>
        <p:spPr>
          <a:xfrm>
            <a:off x="7640705" y="5925774"/>
            <a:ext cx="363883" cy="16618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Picture 12">
            <a:extLst>
              <a:ext uri="{FF2B5EF4-FFF2-40B4-BE49-F238E27FC236}">
                <a16:creationId xmlns:a16="http://schemas.microsoft.com/office/drawing/2014/main" id="{68797BC6-9B91-3656-F0AD-57E5F7A80276}"/>
              </a:ext>
            </a:extLst>
          </p:cNvPr>
          <p:cNvPicPr>
            <a:picLocks noChangeAspect="1"/>
          </p:cNvPicPr>
          <p:nvPr/>
        </p:nvPicPr>
        <p:blipFill rotWithShape="1">
          <a:blip r:embed="rId11">
            <a:extLst>
              <a:ext uri="{28A0092B-C50C-407E-A947-70E740481C1C}">
                <a14:useLocalDpi xmlns:a14="http://schemas.microsoft.com/office/drawing/2010/main" val="0"/>
              </a:ext>
            </a:extLst>
          </a:blip>
          <a:srcRect l="16693" r="16693"/>
          <a:stretch>
            <a:fillRect/>
          </a:stretch>
        </p:blipFill>
        <p:spPr>
          <a:xfrm>
            <a:off x="1478586" y="1088858"/>
            <a:ext cx="701731" cy="701731"/>
          </a:xfrm>
          <a:prstGeom prst="flowChartConnector">
            <a:avLst/>
          </a:prstGeom>
        </p:spPr>
      </p:pic>
    </p:spTree>
    <p:extLst>
      <p:ext uri="{BB962C8B-B14F-4D97-AF65-F5344CB8AC3E}">
        <p14:creationId xmlns:p14="http://schemas.microsoft.com/office/powerpoint/2010/main" val="1138033459"/>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596DD52-163A-5982-8968-E1D1C5537439}"/>
              </a:ext>
            </a:extLst>
          </p:cNvPr>
          <p:cNvSpPr/>
          <p:nvPr/>
        </p:nvSpPr>
        <p:spPr>
          <a:xfrm>
            <a:off x="0" y="0"/>
            <a:ext cx="12192000" cy="6858000"/>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2" name="Title 1">
            <a:extLst>
              <a:ext uri="{FF2B5EF4-FFF2-40B4-BE49-F238E27FC236}">
                <a16:creationId xmlns:a16="http://schemas.microsoft.com/office/drawing/2014/main" id="{051996C5-F84C-4CE5-AA81-019EA1461ADD}"/>
              </a:ext>
            </a:extLst>
          </p:cNvPr>
          <p:cNvSpPr>
            <a:spLocks noGrp="1"/>
          </p:cNvSpPr>
          <p:nvPr>
            <p:ph type="title"/>
          </p:nvPr>
        </p:nvSpPr>
        <p:spPr>
          <a:xfrm>
            <a:off x="266424" y="-210145"/>
            <a:ext cx="11285432" cy="715669"/>
          </a:xfrm>
        </p:spPr>
        <p:txBody>
          <a:bodyPr>
            <a:normAutofit/>
          </a:bodyPr>
          <a:lstStyle/>
          <a:p>
            <a:r>
              <a:rPr lang="en-IE">
                <a:solidFill>
                  <a:schemeClr val="tx1"/>
                </a:solidFill>
              </a:rPr>
              <a:t>Global Citizens – How do we target them?</a:t>
            </a:r>
          </a:p>
        </p:txBody>
      </p:sp>
      <p:sp>
        <p:nvSpPr>
          <p:cNvPr id="16" name="Text Placeholder 15">
            <a:extLst>
              <a:ext uri="{FF2B5EF4-FFF2-40B4-BE49-F238E27FC236}">
                <a16:creationId xmlns:a16="http://schemas.microsoft.com/office/drawing/2014/main" id="{E458A14A-6523-4A88-8CD8-5DA3BA26A6F7}"/>
              </a:ext>
            </a:extLst>
          </p:cNvPr>
          <p:cNvSpPr>
            <a:spLocks noGrp="1"/>
          </p:cNvSpPr>
          <p:nvPr>
            <p:ph type="body" sz="quarter" idx="4294967295"/>
          </p:nvPr>
        </p:nvSpPr>
        <p:spPr>
          <a:xfrm>
            <a:off x="271760" y="525201"/>
            <a:ext cx="11659152" cy="850346"/>
          </a:xfrm>
        </p:spPr>
        <p:txBody>
          <a:bodyPr/>
          <a:lstStyle/>
          <a:p>
            <a:pPr>
              <a:lnSpc>
                <a:spcPct val="90000"/>
              </a:lnSpc>
              <a:spcBef>
                <a:spcPts val="0"/>
              </a:spcBef>
              <a:spcAft>
                <a:spcPts val="0"/>
              </a:spcAft>
            </a:pPr>
            <a:r>
              <a:rPr lang="en-US" sz="1400" b="1"/>
              <a:t>Global Citizens rely on multiple sources to source information and news, though there is less reliance on the traditional sources like TV and radio. Much like their spread in sourcing of information, Global Citizens display a mixed reliance on sources that shape their views and opinions, with less reliance on family and TV, but more reliance on social media, special interest groups, and podcasts, and celebrities. Multi-platform communications is vital for this segment. </a:t>
            </a:r>
          </a:p>
          <a:p>
            <a:endParaRPr lang="en-IE" sz="1400"/>
          </a:p>
        </p:txBody>
      </p:sp>
      <p:sp>
        <p:nvSpPr>
          <p:cNvPr id="75" name="Round Diagonal Corner Rectangle 27">
            <a:extLst>
              <a:ext uri="{FF2B5EF4-FFF2-40B4-BE49-F238E27FC236}">
                <a16:creationId xmlns:a16="http://schemas.microsoft.com/office/drawing/2014/main" id="{D8CE2CFA-8A5E-40B4-9DCB-A3D3FF4AC481}"/>
              </a:ext>
            </a:extLst>
          </p:cNvPr>
          <p:cNvSpPr/>
          <p:nvPr/>
        </p:nvSpPr>
        <p:spPr>
          <a:xfrm>
            <a:off x="3144999" y="1735082"/>
            <a:ext cx="3646219" cy="370620"/>
          </a:xfrm>
          <a:prstGeom prst="round2SameRect">
            <a:avLst>
              <a:gd name="adj1" fmla="val 0"/>
              <a:gd name="adj2" fmla="val 0"/>
            </a:avLst>
          </a:prstGeom>
          <a:solidFill>
            <a:srgbClr val="E50158">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Frequently Used for News/information</a:t>
            </a:r>
          </a:p>
        </p:txBody>
      </p:sp>
      <p:graphicFrame>
        <p:nvGraphicFramePr>
          <p:cNvPr id="41" name="Object 2">
            <a:extLst>
              <a:ext uri="{FF2B5EF4-FFF2-40B4-BE49-F238E27FC236}">
                <a16:creationId xmlns:a16="http://schemas.microsoft.com/office/drawing/2014/main" id="{A08728C6-73DB-4A82-BE36-EA7B336F6735}"/>
              </a:ext>
            </a:extLst>
          </p:cNvPr>
          <p:cNvGraphicFramePr>
            <a:graphicFrameLocks noChangeAspect="1"/>
          </p:cNvGraphicFramePr>
          <p:nvPr>
            <p:extLst>
              <p:ext uri="{D42A27DB-BD31-4B8C-83A1-F6EECF244321}">
                <p14:modId xmlns:p14="http://schemas.microsoft.com/office/powerpoint/2010/main" val="2134118752"/>
              </p:ext>
            </p:extLst>
          </p:nvPr>
        </p:nvGraphicFramePr>
        <p:xfrm>
          <a:off x="3539057" y="2257305"/>
          <a:ext cx="3642591" cy="1443590"/>
        </p:xfrm>
        <a:graphic>
          <a:graphicData uri="http://schemas.openxmlformats.org/drawingml/2006/chart">
            <c:chart xmlns:c="http://schemas.openxmlformats.org/drawingml/2006/chart" xmlns:r="http://schemas.openxmlformats.org/officeDocument/2006/relationships" r:id="rId3"/>
          </a:graphicData>
        </a:graphic>
      </p:graphicFrame>
      <p:sp>
        <p:nvSpPr>
          <p:cNvPr id="46" name="Round Diagonal Corner Rectangle 27">
            <a:extLst>
              <a:ext uri="{FF2B5EF4-FFF2-40B4-BE49-F238E27FC236}">
                <a16:creationId xmlns:a16="http://schemas.microsoft.com/office/drawing/2014/main" id="{A9EEC552-7945-4917-A20E-40E8BDA66947}"/>
              </a:ext>
            </a:extLst>
          </p:cNvPr>
          <p:cNvSpPr/>
          <p:nvPr/>
        </p:nvSpPr>
        <p:spPr>
          <a:xfrm>
            <a:off x="3144999" y="3812095"/>
            <a:ext cx="3646219" cy="318543"/>
          </a:xfrm>
          <a:prstGeom prst="round2SameRect">
            <a:avLst>
              <a:gd name="adj1" fmla="val 0"/>
              <a:gd name="adj2" fmla="val 0"/>
            </a:avLst>
          </a:prstGeom>
          <a:solidFill>
            <a:srgbClr val="E50158">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Greatest Influence on Views &amp; Opinions</a:t>
            </a:r>
          </a:p>
        </p:txBody>
      </p:sp>
      <p:graphicFrame>
        <p:nvGraphicFramePr>
          <p:cNvPr id="42" name="Object 2">
            <a:extLst>
              <a:ext uri="{FF2B5EF4-FFF2-40B4-BE49-F238E27FC236}">
                <a16:creationId xmlns:a16="http://schemas.microsoft.com/office/drawing/2014/main" id="{E514D713-2B1C-4D42-8EA5-C87A5D640688}"/>
              </a:ext>
            </a:extLst>
          </p:cNvPr>
          <p:cNvGraphicFramePr>
            <a:graphicFrameLocks noChangeAspect="1"/>
          </p:cNvGraphicFramePr>
          <p:nvPr>
            <p:extLst>
              <p:ext uri="{D42A27DB-BD31-4B8C-83A1-F6EECF244321}">
                <p14:modId xmlns:p14="http://schemas.microsoft.com/office/powerpoint/2010/main" val="273595993"/>
              </p:ext>
            </p:extLst>
          </p:nvPr>
        </p:nvGraphicFramePr>
        <p:xfrm>
          <a:off x="9293020" y="2247399"/>
          <a:ext cx="2928617" cy="3097599"/>
        </p:xfrm>
        <a:graphic>
          <a:graphicData uri="http://schemas.openxmlformats.org/drawingml/2006/chart">
            <c:chart xmlns:c="http://schemas.openxmlformats.org/drawingml/2006/chart" xmlns:r="http://schemas.openxmlformats.org/officeDocument/2006/relationships" r:id="rId4"/>
          </a:graphicData>
        </a:graphic>
      </p:graphicFrame>
      <p:sp>
        <p:nvSpPr>
          <p:cNvPr id="44" name="Round Diagonal Corner Rectangle 27">
            <a:extLst>
              <a:ext uri="{FF2B5EF4-FFF2-40B4-BE49-F238E27FC236}">
                <a16:creationId xmlns:a16="http://schemas.microsoft.com/office/drawing/2014/main" id="{3AC53C1A-F4EB-4992-9D92-D2D36E5C949E}"/>
              </a:ext>
            </a:extLst>
          </p:cNvPr>
          <p:cNvSpPr/>
          <p:nvPr/>
        </p:nvSpPr>
        <p:spPr>
          <a:xfrm>
            <a:off x="7955778" y="1735081"/>
            <a:ext cx="3646219" cy="370620"/>
          </a:xfrm>
          <a:prstGeom prst="round2SameRect">
            <a:avLst>
              <a:gd name="adj1" fmla="val 0"/>
              <a:gd name="adj2" fmla="val 0"/>
            </a:avLst>
          </a:prstGeom>
          <a:solidFill>
            <a:srgbClr val="E50158">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influential Prompting Social Change</a:t>
            </a:r>
          </a:p>
        </p:txBody>
      </p:sp>
      <p:graphicFrame>
        <p:nvGraphicFramePr>
          <p:cNvPr id="34" name="Object 2">
            <a:extLst>
              <a:ext uri="{FF2B5EF4-FFF2-40B4-BE49-F238E27FC236}">
                <a16:creationId xmlns:a16="http://schemas.microsoft.com/office/drawing/2014/main" id="{ABB79880-6232-45BE-A412-7C2D7D742BE5}"/>
              </a:ext>
            </a:extLst>
          </p:cNvPr>
          <p:cNvGraphicFramePr>
            <a:graphicFrameLocks noChangeAspect="1"/>
          </p:cNvGraphicFramePr>
          <p:nvPr>
            <p:extLst>
              <p:ext uri="{D42A27DB-BD31-4B8C-83A1-F6EECF244321}">
                <p14:modId xmlns:p14="http://schemas.microsoft.com/office/powerpoint/2010/main" val="2350888905"/>
              </p:ext>
            </p:extLst>
          </p:nvPr>
        </p:nvGraphicFramePr>
        <p:xfrm>
          <a:off x="3332494" y="4185187"/>
          <a:ext cx="3595746" cy="2535535"/>
        </p:xfrm>
        <a:graphic>
          <a:graphicData uri="http://schemas.openxmlformats.org/drawingml/2006/chart">
            <c:chart xmlns:c="http://schemas.openxmlformats.org/drawingml/2006/chart" xmlns:r="http://schemas.openxmlformats.org/officeDocument/2006/relationships" r:id="rId5"/>
          </a:graphicData>
        </a:graphic>
      </p:graphicFrame>
      <p:sp>
        <p:nvSpPr>
          <p:cNvPr id="36" name="Oval 35">
            <a:extLst>
              <a:ext uri="{FF2B5EF4-FFF2-40B4-BE49-F238E27FC236}">
                <a16:creationId xmlns:a16="http://schemas.microsoft.com/office/drawing/2014/main" id="{C9446587-5F2F-4C2E-9E0A-02B655DF7619}"/>
              </a:ext>
            </a:extLst>
          </p:cNvPr>
          <p:cNvSpPr/>
          <p:nvPr/>
        </p:nvSpPr>
        <p:spPr>
          <a:xfrm>
            <a:off x="5553658" y="4690099"/>
            <a:ext cx="335148" cy="2431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Box 29">
            <a:extLst>
              <a:ext uri="{FF2B5EF4-FFF2-40B4-BE49-F238E27FC236}">
                <a16:creationId xmlns:a16="http://schemas.microsoft.com/office/drawing/2014/main" id="{D43CC721-0AAB-4A28-8227-6143DEC1FB88}"/>
              </a:ext>
            </a:extLst>
          </p:cNvPr>
          <p:cNvSpPr txBox="1"/>
          <p:nvPr/>
        </p:nvSpPr>
        <p:spPr>
          <a:xfrm>
            <a:off x="5465970" y="2095596"/>
            <a:ext cx="1223412" cy="253916"/>
          </a:xfrm>
          <a:prstGeom prst="rect">
            <a:avLst/>
          </a:prstGeom>
          <a:noFill/>
        </p:spPr>
        <p:txBody>
          <a:bodyPr wrap="none" rtlCol="0">
            <a:spAutoFit/>
          </a:bodyPr>
          <a:lstStyle/>
          <a:p>
            <a:r>
              <a:rPr lang="en-US" sz="1050" b="1"/>
              <a:t>Global Citizens %</a:t>
            </a:r>
            <a:endParaRPr lang="en-IE" sz="1050" b="1"/>
          </a:p>
        </p:txBody>
      </p:sp>
      <p:sp>
        <p:nvSpPr>
          <p:cNvPr id="37" name="TextBox 36">
            <a:extLst>
              <a:ext uri="{FF2B5EF4-FFF2-40B4-BE49-F238E27FC236}">
                <a16:creationId xmlns:a16="http://schemas.microsoft.com/office/drawing/2014/main" id="{D3A895B9-CA9F-4122-8208-55123B25E70E}"/>
              </a:ext>
            </a:extLst>
          </p:cNvPr>
          <p:cNvSpPr txBox="1"/>
          <p:nvPr/>
        </p:nvSpPr>
        <p:spPr>
          <a:xfrm>
            <a:off x="4749038" y="2095596"/>
            <a:ext cx="657552" cy="253916"/>
          </a:xfrm>
          <a:prstGeom prst="rect">
            <a:avLst/>
          </a:prstGeom>
          <a:noFill/>
        </p:spPr>
        <p:txBody>
          <a:bodyPr wrap="none" rtlCol="0">
            <a:spAutoFit/>
          </a:bodyPr>
          <a:lstStyle/>
          <a:p>
            <a:r>
              <a:rPr lang="en-US" sz="1050" b="1"/>
              <a:t>Total % </a:t>
            </a:r>
            <a:endParaRPr lang="en-IE" sz="1050" b="1"/>
          </a:p>
        </p:txBody>
      </p:sp>
      <p:sp>
        <p:nvSpPr>
          <p:cNvPr id="38" name="TextBox 37">
            <a:extLst>
              <a:ext uri="{FF2B5EF4-FFF2-40B4-BE49-F238E27FC236}">
                <a16:creationId xmlns:a16="http://schemas.microsoft.com/office/drawing/2014/main" id="{5F852109-58E3-4B73-87DD-559F5E9A994A}"/>
              </a:ext>
            </a:extLst>
          </p:cNvPr>
          <p:cNvSpPr txBox="1"/>
          <p:nvPr/>
        </p:nvSpPr>
        <p:spPr>
          <a:xfrm>
            <a:off x="10817147" y="2069286"/>
            <a:ext cx="1230792" cy="253916"/>
          </a:xfrm>
          <a:prstGeom prst="rect">
            <a:avLst/>
          </a:prstGeom>
          <a:noFill/>
        </p:spPr>
        <p:txBody>
          <a:bodyPr wrap="square" rtlCol="0">
            <a:spAutoFit/>
          </a:bodyPr>
          <a:lstStyle/>
          <a:p>
            <a:r>
              <a:rPr lang="en-US" sz="1050" b="1"/>
              <a:t>Global Citizens %</a:t>
            </a:r>
            <a:endParaRPr lang="en-IE" sz="1050" b="1"/>
          </a:p>
        </p:txBody>
      </p:sp>
      <p:sp>
        <p:nvSpPr>
          <p:cNvPr id="39" name="TextBox 38">
            <a:extLst>
              <a:ext uri="{FF2B5EF4-FFF2-40B4-BE49-F238E27FC236}">
                <a16:creationId xmlns:a16="http://schemas.microsoft.com/office/drawing/2014/main" id="{B629F400-C591-47B4-8F0F-2D2D8C75CE8E}"/>
              </a:ext>
            </a:extLst>
          </p:cNvPr>
          <p:cNvSpPr txBox="1"/>
          <p:nvPr/>
        </p:nvSpPr>
        <p:spPr>
          <a:xfrm>
            <a:off x="10006116" y="2069286"/>
            <a:ext cx="637165" cy="253916"/>
          </a:xfrm>
          <a:prstGeom prst="rect">
            <a:avLst/>
          </a:prstGeom>
          <a:noFill/>
        </p:spPr>
        <p:txBody>
          <a:bodyPr wrap="square" rtlCol="0">
            <a:spAutoFit/>
          </a:bodyPr>
          <a:lstStyle/>
          <a:p>
            <a:r>
              <a:rPr lang="en-US" sz="1050" b="1"/>
              <a:t>Total % </a:t>
            </a:r>
            <a:endParaRPr lang="en-IE" sz="1050" b="1"/>
          </a:p>
        </p:txBody>
      </p:sp>
      <p:sp>
        <p:nvSpPr>
          <p:cNvPr id="6" name="Rectangle 5">
            <a:extLst>
              <a:ext uri="{FF2B5EF4-FFF2-40B4-BE49-F238E27FC236}">
                <a16:creationId xmlns:a16="http://schemas.microsoft.com/office/drawing/2014/main" id="{45EA303C-9CEF-D9C8-53F5-C288F27EE16D}"/>
              </a:ext>
            </a:extLst>
          </p:cNvPr>
          <p:cNvSpPr/>
          <p:nvPr/>
        </p:nvSpPr>
        <p:spPr>
          <a:xfrm>
            <a:off x="0" y="6110237"/>
            <a:ext cx="12189943" cy="837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sz="1300" b="1">
              <a:solidFill>
                <a:schemeClr val="tx1"/>
              </a:solidFill>
            </a:endParaRPr>
          </a:p>
        </p:txBody>
      </p:sp>
      <p:sp>
        <p:nvSpPr>
          <p:cNvPr id="4" name="Rectangle 3">
            <a:extLst>
              <a:ext uri="{FF2B5EF4-FFF2-40B4-BE49-F238E27FC236}">
                <a16:creationId xmlns:a16="http://schemas.microsoft.com/office/drawing/2014/main" id="{C1D50583-FB93-523D-E1E3-4AE7DD3FE782}"/>
              </a:ext>
            </a:extLst>
          </p:cNvPr>
          <p:cNvSpPr/>
          <p:nvPr/>
        </p:nvSpPr>
        <p:spPr>
          <a:xfrm>
            <a:off x="5356447" y="4497518"/>
            <a:ext cx="335148" cy="2216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ACD38755-85B5-2FB1-1C38-A382B32F2CDC}"/>
              </a:ext>
            </a:extLst>
          </p:cNvPr>
          <p:cNvSpPr/>
          <p:nvPr/>
        </p:nvSpPr>
        <p:spPr>
          <a:xfrm>
            <a:off x="232781" y="1753961"/>
            <a:ext cx="1742939" cy="1929967"/>
          </a:xfrm>
          <a:prstGeom prst="rect">
            <a:avLst/>
          </a:prstGeom>
          <a:solidFill>
            <a:schemeClr val="accent5">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017ABA53-D5B3-83D5-83F7-EB657A1E1253}"/>
              </a:ext>
            </a:extLst>
          </p:cNvPr>
          <p:cNvSpPr/>
          <p:nvPr/>
        </p:nvSpPr>
        <p:spPr>
          <a:xfrm>
            <a:off x="5469899" y="4272070"/>
            <a:ext cx="335148" cy="2216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A75B17BE-9F27-5853-6FC6-F82DBCEBC257}"/>
              </a:ext>
            </a:extLst>
          </p:cNvPr>
          <p:cNvSpPr txBox="1"/>
          <p:nvPr/>
        </p:nvSpPr>
        <p:spPr>
          <a:xfrm>
            <a:off x="4891380" y="4083657"/>
            <a:ext cx="1196161" cy="253916"/>
          </a:xfrm>
          <a:prstGeom prst="rect">
            <a:avLst/>
          </a:prstGeom>
          <a:noFill/>
        </p:spPr>
        <p:txBody>
          <a:bodyPr wrap="none" rtlCol="0">
            <a:spAutoFit/>
          </a:bodyPr>
          <a:lstStyle/>
          <a:p>
            <a:r>
              <a:rPr lang="en-US" sz="1050" b="1"/>
              <a:t>Global Citizens %</a:t>
            </a:r>
            <a:endParaRPr lang="en-IE" sz="1050" b="1"/>
          </a:p>
        </p:txBody>
      </p:sp>
      <p:sp>
        <p:nvSpPr>
          <p:cNvPr id="18" name="TextBox 17">
            <a:extLst>
              <a:ext uri="{FF2B5EF4-FFF2-40B4-BE49-F238E27FC236}">
                <a16:creationId xmlns:a16="http://schemas.microsoft.com/office/drawing/2014/main" id="{0214B34B-5369-9515-33E9-2C5AF784937F}"/>
              </a:ext>
            </a:extLst>
          </p:cNvPr>
          <p:cNvSpPr txBox="1"/>
          <p:nvPr/>
        </p:nvSpPr>
        <p:spPr>
          <a:xfrm>
            <a:off x="4174448" y="4083657"/>
            <a:ext cx="657552" cy="253916"/>
          </a:xfrm>
          <a:prstGeom prst="rect">
            <a:avLst/>
          </a:prstGeom>
          <a:noFill/>
        </p:spPr>
        <p:txBody>
          <a:bodyPr wrap="none" rtlCol="0">
            <a:spAutoFit/>
          </a:bodyPr>
          <a:lstStyle/>
          <a:p>
            <a:r>
              <a:rPr lang="en-US" sz="1050" b="1"/>
              <a:t>Total  %</a:t>
            </a:r>
            <a:endParaRPr lang="en-IE" sz="1050" b="1"/>
          </a:p>
        </p:txBody>
      </p:sp>
      <p:graphicFrame>
        <p:nvGraphicFramePr>
          <p:cNvPr id="19" name="Table 18">
            <a:extLst>
              <a:ext uri="{FF2B5EF4-FFF2-40B4-BE49-F238E27FC236}">
                <a16:creationId xmlns:a16="http://schemas.microsoft.com/office/drawing/2014/main" id="{12815568-797B-A3FA-73EE-4C3919F2B6C2}"/>
              </a:ext>
            </a:extLst>
          </p:cNvPr>
          <p:cNvGraphicFramePr>
            <a:graphicFrameLocks noGrp="1"/>
          </p:cNvGraphicFramePr>
          <p:nvPr>
            <p:extLst>
              <p:ext uri="{D42A27DB-BD31-4B8C-83A1-F6EECF244321}">
                <p14:modId xmlns:p14="http://schemas.microsoft.com/office/powerpoint/2010/main" val="2079786531"/>
              </p:ext>
            </p:extLst>
          </p:nvPr>
        </p:nvGraphicFramePr>
        <p:xfrm>
          <a:off x="7036221" y="2364218"/>
          <a:ext cx="2760032" cy="2895753"/>
        </p:xfrm>
        <a:graphic>
          <a:graphicData uri="http://schemas.openxmlformats.org/drawingml/2006/table">
            <a:tbl>
              <a:tblPr>
                <a:tableStyleId>{5C22544A-7EE6-4342-B048-85BDC9FD1C3A}</a:tableStyleId>
              </a:tblPr>
              <a:tblGrid>
                <a:gridCol w="2760032">
                  <a:extLst>
                    <a:ext uri="{9D8B030D-6E8A-4147-A177-3AD203B41FA5}">
                      <a16:colId xmlns:a16="http://schemas.microsoft.com/office/drawing/2014/main" val="2286587077"/>
                    </a:ext>
                  </a:extLst>
                </a:gridCol>
              </a:tblGrid>
              <a:tr h="222269">
                <a:tc>
                  <a:txBody>
                    <a:bodyPr/>
                    <a:lstStyle/>
                    <a:p>
                      <a:pPr algn="r" fontAlgn="t">
                        <a:buNone/>
                      </a:pPr>
                      <a:r>
                        <a:rPr lang="en-IE" sz="900" b="0" i="0" u="none" strike="noStrike">
                          <a:solidFill>
                            <a:srgbClr val="000000"/>
                          </a:solidFill>
                          <a:effectLst/>
                          <a:latin typeface="+mn-lt"/>
                        </a:rPr>
                        <a:t>Government policy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2714">
                <a:tc>
                  <a:txBody>
                    <a:bodyPr/>
                    <a:lstStyle/>
                    <a:p>
                      <a:pPr algn="r" fontAlgn="t">
                        <a:buNone/>
                      </a:pPr>
                      <a:r>
                        <a:rPr lang="en-GB" sz="900" b="0" i="0" u="none" strike="noStrike">
                          <a:solidFill>
                            <a:srgbClr val="000000"/>
                          </a:solidFill>
                          <a:effectLst/>
                          <a:latin typeface="+mn-lt"/>
                        </a:rPr>
                        <a:t>News and current affairs programmes/items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22269">
                <a:tc>
                  <a:txBody>
                    <a:bodyPr/>
                    <a:lstStyle/>
                    <a:p>
                      <a:pPr algn="r" fontAlgn="t">
                        <a:buNone/>
                      </a:pPr>
                      <a:r>
                        <a:rPr lang="en-IE" sz="900" b="0" i="0" u="none" strike="noStrike">
                          <a:solidFill>
                            <a:srgbClr val="000000"/>
                          </a:solidFill>
                          <a:effectLst/>
                          <a:latin typeface="+mn-lt"/>
                        </a:rPr>
                        <a:t>Social media (X (Twitter), Facebook,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82714">
                <a:tc>
                  <a:txBody>
                    <a:bodyPr/>
                    <a:lstStyle/>
                    <a:p>
                      <a:pPr algn="r" fontAlgn="t">
                        <a:buNone/>
                      </a:pPr>
                      <a:r>
                        <a:rPr lang="en-GB" sz="900" b="0" i="0" u="none" strike="noStrike">
                          <a:solidFill>
                            <a:srgbClr val="000000"/>
                          </a:solidFill>
                          <a:effectLst/>
                          <a:latin typeface="+mn-lt"/>
                        </a:rPr>
                        <a:t>Special interest groups/lobby groups/social campaigns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22269">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22269">
                <a:tc>
                  <a:txBody>
                    <a:bodyPr/>
                    <a:lstStyle/>
                    <a:p>
                      <a:pPr algn="r" fontAlgn="t">
                        <a:buNone/>
                      </a:pPr>
                      <a:r>
                        <a:rPr lang="en-IE" sz="900" b="0" i="0" u="none" strike="noStrike">
                          <a:solidFill>
                            <a:srgbClr val="000000"/>
                          </a:solidFill>
                          <a:effectLst/>
                          <a:latin typeface="+mn-lt"/>
                        </a:rPr>
                        <a:t>Local community groups/initiatives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82714">
                <a:tc>
                  <a:txBody>
                    <a:bodyPr/>
                    <a:lstStyle/>
                    <a:p>
                      <a:pPr algn="r" fontAlgn="t">
                        <a:buNone/>
                      </a:pPr>
                      <a:r>
                        <a:rPr lang="en-IE" sz="900" b="0" i="0" u="none" strike="noStrike">
                          <a:solidFill>
                            <a:srgbClr val="000000"/>
                          </a:solidFill>
                          <a:effectLst/>
                          <a:latin typeface="+mn-lt"/>
                        </a:rPr>
                        <a:t>Individual citizens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22269">
                <a:tc>
                  <a:txBody>
                    <a:bodyPr/>
                    <a:lstStyle/>
                    <a:p>
                      <a:pPr algn="r" fontAlgn="t">
                        <a:buNone/>
                      </a:pPr>
                      <a:r>
                        <a:rPr lang="fr-FR" sz="900" b="0" i="0" u="none" strike="noStrike">
                          <a:solidFill>
                            <a:srgbClr val="000000"/>
                          </a:solidFill>
                          <a:effectLst/>
                          <a:latin typeface="+mn-lt"/>
                        </a:rPr>
                        <a:t>Global organisations (e.g. UN, WHO, EU, IMF,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69459">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22269">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22269">
                <a:tc>
                  <a:txBody>
                    <a:bodyPr/>
                    <a:lstStyle/>
                    <a:p>
                      <a:pPr algn="r" fontAlgn="t">
                        <a:buNone/>
                      </a:pPr>
                      <a:r>
                        <a:rPr lang="en-IE" sz="900" b="0" i="0" u="none" strike="noStrike">
                          <a:solidFill>
                            <a:srgbClr val="000000"/>
                          </a:solidFill>
                          <a:effectLst/>
                          <a:latin typeface="+mn-lt"/>
                        </a:rPr>
                        <a:t>Wealthy individuals/philanthropists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22269">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20" name="Table 19">
            <a:extLst>
              <a:ext uri="{FF2B5EF4-FFF2-40B4-BE49-F238E27FC236}">
                <a16:creationId xmlns:a16="http://schemas.microsoft.com/office/drawing/2014/main" id="{7B375AE8-1E2A-60C7-9AE8-6FA6362BF34D}"/>
              </a:ext>
            </a:extLst>
          </p:cNvPr>
          <p:cNvGraphicFramePr>
            <a:graphicFrameLocks noGrp="1"/>
          </p:cNvGraphicFramePr>
          <p:nvPr>
            <p:extLst>
              <p:ext uri="{D42A27DB-BD31-4B8C-83A1-F6EECF244321}">
                <p14:modId xmlns:p14="http://schemas.microsoft.com/office/powerpoint/2010/main" val="3451634161"/>
              </p:ext>
            </p:extLst>
          </p:nvPr>
        </p:nvGraphicFramePr>
        <p:xfrm>
          <a:off x="1107144" y="4306054"/>
          <a:ext cx="2714046" cy="2394084"/>
        </p:xfrm>
        <a:graphic>
          <a:graphicData uri="http://schemas.openxmlformats.org/drawingml/2006/table">
            <a:tbl>
              <a:tblPr>
                <a:tableStyleId>{5C22544A-7EE6-4342-B048-85BDC9FD1C3A}</a:tableStyleId>
              </a:tblPr>
              <a:tblGrid>
                <a:gridCol w="2714046">
                  <a:extLst>
                    <a:ext uri="{9D8B030D-6E8A-4147-A177-3AD203B41FA5}">
                      <a16:colId xmlns:a16="http://schemas.microsoft.com/office/drawing/2014/main" val="2286587077"/>
                    </a:ext>
                  </a:extLst>
                </a:gridCol>
              </a:tblGrid>
              <a:tr h="199507">
                <a:tc>
                  <a:txBody>
                    <a:bodyPr/>
                    <a:lstStyle/>
                    <a:p>
                      <a:pPr algn="r" fontAlgn="t">
                        <a:buNone/>
                      </a:pPr>
                      <a:r>
                        <a:rPr lang="en-GB" sz="900" b="0" i="0" u="none" strike="noStrike">
                          <a:solidFill>
                            <a:srgbClr val="000000"/>
                          </a:solidFill>
                          <a:effectLst/>
                          <a:latin typeface="+mn-lt"/>
                        </a:rPr>
                        <a:t>TV news (either traditional or online TV)</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99507">
                <a:tc>
                  <a:txBody>
                    <a:bodyPr/>
                    <a:lstStyle/>
                    <a:p>
                      <a:pPr algn="r" fontAlgn="t">
                        <a:buNone/>
                      </a:pPr>
                      <a:r>
                        <a:rPr lang="en-IE" sz="900" b="0" i="0" u="none" strike="noStrike">
                          <a:solidFill>
                            <a:srgbClr val="000000"/>
                          </a:solidFill>
                          <a:effectLst/>
                          <a:latin typeface="+mn-lt"/>
                        </a:rPr>
                        <a:t>My family/family members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0071369"/>
                  </a:ext>
                </a:extLst>
              </a:tr>
              <a:tr h="199507">
                <a:tc>
                  <a:txBody>
                    <a:bodyPr/>
                    <a:lstStyle/>
                    <a:p>
                      <a:pPr algn="r" fontAlgn="t">
                        <a:buNone/>
                      </a:pPr>
                      <a:r>
                        <a:rPr lang="en-IE" sz="900" b="0" i="0" u="none" strike="noStrike">
                          <a:solidFill>
                            <a:srgbClr val="000000"/>
                          </a:solidFill>
                          <a:effectLst/>
                          <a:latin typeface="+mn-lt"/>
                        </a:rPr>
                        <a:t>Social Media (Facebook, X (Twitter), Instagram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6810069"/>
                  </a:ext>
                </a:extLst>
              </a:tr>
              <a:tr h="199507">
                <a:tc>
                  <a:txBody>
                    <a:bodyPr/>
                    <a:lstStyle/>
                    <a:p>
                      <a:pPr algn="r" fontAlgn="t">
                        <a:buNone/>
                      </a:pPr>
                      <a:r>
                        <a:rPr lang="en-IE" sz="900" b="0" i="0" u="none" strike="noStrike">
                          <a:solidFill>
                            <a:srgbClr val="000000"/>
                          </a:solidFill>
                          <a:effectLst/>
                          <a:latin typeface="+mn-lt"/>
                        </a:rPr>
                        <a:t>Friends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6997075"/>
                  </a:ext>
                </a:extLst>
              </a:tr>
              <a:tr h="199507">
                <a:tc>
                  <a:txBody>
                    <a:bodyPr/>
                    <a:lstStyle/>
                    <a:p>
                      <a:pPr algn="r" fontAlgn="t">
                        <a:buNone/>
                      </a:pPr>
                      <a:r>
                        <a:rPr lang="en-GB" sz="900" b="0" i="0" u="none" strike="noStrike">
                          <a:solidFill>
                            <a:srgbClr val="000000"/>
                          </a:solidFill>
                          <a:effectLst/>
                          <a:latin typeface="+mn-lt"/>
                        </a:rPr>
                        <a:t>Newspapers (either traditional print or online)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199507">
                <a:tc>
                  <a:txBody>
                    <a:bodyPr/>
                    <a:lstStyle/>
                    <a:p>
                      <a:pPr algn="r" fontAlgn="t">
                        <a:buNone/>
                      </a:pPr>
                      <a:r>
                        <a:rPr lang="en-GB" sz="900" b="0" i="0" u="none" strike="noStrike">
                          <a:solidFill>
                            <a:srgbClr val="000000"/>
                          </a:solidFill>
                          <a:effectLst/>
                          <a:latin typeface="+mn-lt"/>
                        </a:rPr>
                        <a:t>Radio news (either traditional or online radio)</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9507">
                <a:tc>
                  <a:txBody>
                    <a:bodyPr/>
                    <a:lstStyle/>
                    <a:p>
                      <a:pPr algn="r" fontAlgn="t">
                        <a:buNone/>
                      </a:pPr>
                      <a:r>
                        <a:rPr lang="en-IE" sz="900" b="0" i="0" u="none" strike="noStrike">
                          <a:solidFill>
                            <a:srgbClr val="000000"/>
                          </a:solidFill>
                          <a:effectLst/>
                          <a:latin typeface="+mn-lt"/>
                        </a:rPr>
                        <a:t>Special interest groups/representative 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99507">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99507">
                <a:tc>
                  <a:txBody>
                    <a:bodyPr/>
                    <a:lstStyle/>
                    <a:p>
                      <a:pPr algn="r" fontAlgn="t">
                        <a:buNone/>
                      </a:pPr>
                      <a:r>
                        <a:rPr lang="en-IE" sz="900" b="0" i="0" u="none" strike="noStrike">
                          <a:solidFill>
                            <a:srgbClr val="000000"/>
                          </a:solidFill>
                          <a:effectLst/>
                          <a:latin typeface="+mn-lt"/>
                        </a:rPr>
                        <a:t>Podcasts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99507">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99507">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99507">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bl>
          </a:graphicData>
        </a:graphic>
      </p:graphicFrame>
      <p:graphicFrame>
        <p:nvGraphicFramePr>
          <p:cNvPr id="21" name="Table 20">
            <a:extLst>
              <a:ext uri="{FF2B5EF4-FFF2-40B4-BE49-F238E27FC236}">
                <a16:creationId xmlns:a16="http://schemas.microsoft.com/office/drawing/2014/main" id="{59FFD154-345E-5D2B-F5DC-89D6C8F491C6}"/>
              </a:ext>
            </a:extLst>
          </p:cNvPr>
          <p:cNvGraphicFramePr>
            <a:graphicFrameLocks noGrp="1"/>
          </p:cNvGraphicFramePr>
          <p:nvPr>
            <p:extLst>
              <p:ext uri="{D42A27DB-BD31-4B8C-83A1-F6EECF244321}">
                <p14:modId xmlns:p14="http://schemas.microsoft.com/office/powerpoint/2010/main" val="1507079256"/>
              </p:ext>
            </p:extLst>
          </p:nvPr>
        </p:nvGraphicFramePr>
        <p:xfrm>
          <a:off x="1940258" y="2298384"/>
          <a:ext cx="1976597" cy="1382879"/>
        </p:xfrm>
        <a:graphic>
          <a:graphicData uri="http://schemas.openxmlformats.org/drawingml/2006/table">
            <a:tbl>
              <a:tblPr>
                <a:tableStyleId>{5C22544A-7EE6-4342-B048-85BDC9FD1C3A}</a:tableStyleId>
              </a:tblPr>
              <a:tblGrid>
                <a:gridCol w="1976597">
                  <a:extLst>
                    <a:ext uri="{9D8B030D-6E8A-4147-A177-3AD203B41FA5}">
                      <a16:colId xmlns:a16="http://schemas.microsoft.com/office/drawing/2014/main" val="2286587077"/>
                    </a:ext>
                  </a:extLst>
                </a:gridCol>
              </a:tblGrid>
              <a:tr h="256506">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TV (either traditional or online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Newspapers/press (either traditional print or online)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14825">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Social media sites/platforms (Facebook, X (Twitter), etc.)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Radio (either traditional or online radio)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81898">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Podcasts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bl>
          </a:graphicData>
        </a:graphic>
      </p:graphicFrame>
      <p:sp>
        <p:nvSpPr>
          <p:cNvPr id="13" name="TextBox 12">
            <a:extLst>
              <a:ext uri="{FF2B5EF4-FFF2-40B4-BE49-F238E27FC236}">
                <a16:creationId xmlns:a16="http://schemas.microsoft.com/office/drawing/2014/main" id="{2E33BE56-1C4C-8D11-D7E8-602045725893}"/>
              </a:ext>
            </a:extLst>
          </p:cNvPr>
          <p:cNvSpPr txBox="1"/>
          <p:nvPr/>
        </p:nvSpPr>
        <p:spPr>
          <a:xfrm>
            <a:off x="268413" y="3287496"/>
            <a:ext cx="1670650" cy="307777"/>
          </a:xfrm>
          <a:prstGeom prst="rect">
            <a:avLst/>
          </a:prstGeom>
          <a:noFill/>
        </p:spPr>
        <p:txBody>
          <a:bodyPr wrap="none" rtlCol="0">
            <a:spAutoFit/>
          </a:bodyPr>
          <a:lstStyle/>
          <a:p>
            <a:r>
              <a:rPr lang="en-IE" sz="1400" i="1"/>
              <a:t>678,000</a:t>
            </a:r>
            <a:r>
              <a:rPr lang="en-US" sz="1400" i="1"/>
              <a:t>  individuals</a:t>
            </a:r>
            <a:endParaRPr lang="en-IE" sz="1400" i="1"/>
          </a:p>
        </p:txBody>
      </p:sp>
      <p:graphicFrame>
        <p:nvGraphicFramePr>
          <p:cNvPr id="14" name="Chart 13">
            <a:extLst>
              <a:ext uri="{FF2B5EF4-FFF2-40B4-BE49-F238E27FC236}">
                <a16:creationId xmlns:a16="http://schemas.microsoft.com/office/drawing/2014/main" id="{BA493841-51DA-B49B-E887-B137E90AD019}"/>
              </a:ext>
            </a:extLst>
          </p:cNvPr>
          <p:cNvGraphicFramePr/>
          <p:nvPr>
            <p:extLst>
              <p:ext uri="{D42A27DB-BD31-4B8C-83A1-F6EECF244321}">
                <p14:modId xmlns:p14="http://schemas.microsoft.com/office/powerpoint/2010/main" val="3484886221"/>
              </p:ext>
            </p:extLst>
          </p:nvPr>
        </p:nvGraphicFramePr>
        <p:xfrm>
          <a:off x="262419" y="1819574"/>
          <a:ext cx="1788641" cy="1572663"/>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819D4D87-6719-0569-D0CE-E39DDBFD1B08}"/>
              </a:ext>
            </a:extLst>
          </p:cNvPr>
          <p:cNvSpPr txBox="1"/>
          <p:nvPr/>
        </p:nvSpPr>
        <p:spPr>
          <a:xfrm>
            <a:off x="675330" y="2172323"/>
            <a:ext cx="808791" cy="701731"/>
          </a:xfrm>
          <a:prstGeom prst="rect">
            <a:avLst/>
          </a:prstGeom>
          <a:noFill/>
        </p:spPr>
        <p:txBody>
          <a:bodyPr wrap="square" rtlCol="0">
            <a:spAutoFit/>
          </a:bodyPr>
          <a:lstStyle/>
          <a:p>
            <a:pPr algn="ctr">
              <a:lnSpc>
                <a:spcPct val="90000"/>
              </a:lnSpc>
            </a:pPr>
            <a:r>
              <a:rPr lang="en-US" sz="1600" b="1">
                <a:solidFill>
                  <a:srgbClr val="D61D6E"/>
                </a:solidFill>
              </a:rPr>
              <a:t>16% </a:t>
            </a:r>
          </a:p>
          <a:p>
            <a:pPr algn="ctr">
              <a:lnSpc>
                <a:spcPct val="90000"/>
              </a:lnSpc>
            </a:pPr>
            <a:r>
              <a:rPr lang="en-US" sz="1400" b="1">
                <a:solidFill>
                  <a:srgbClr val="D61D6E"/>
                </a:solidFill>
              </a:rPr>
              <a:t>of All Adults</a:t>
            </a:r>
            <a:endParaRPr lang="en-IE" sz="1400" b="1">
              <a:solidFill>
                <a:srgbClr val="D61D6E"/>
              </a:solidFill>
            </a:endParaRPr>
          </a:p>
        </p:txBody>
      </p:sp>
      <p:pic>
        <p:nvPicPr>
          <p:cNvPr id="25" name="Graphic 5">
            <a:extLst>
              <a:ext uri="{FF2B5EF4-FFF2-40B4-BE49-F238E27FC236}">
                <a16:creationId xmlns:a16="http://schemas.microsoft.com/office/drawing/2014/main" id="{FE6FD11F-9BDB-9BD7-458A-F6FCAA0D149B}"/>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1172185" y="6317600"/>
            <a:ext cx="722170" cy="342080"/>
          </a:xfrm>
          <a:prstGeom prst="rect">
            <a:avLst/>
          </a:prstGeom>
        </p:spPr>
      </p:pic>
      <p:sp>
        <p:nvSpPr>
          <p:cNvPr id="27" name="Rectangle 26">
            <a:extLst>
              <a:ext uri="{FF2B5EF4-FFF2-40B4-BE49-F238E27FC236}">
                <a16:creationId xmlns:a16="http://schemas.microsoft.com/office/drawing/2014/main" id="{51BB7AE3-5D5A-3279-F6B8-F1C56B58CE1E}"/>
              </a:ext>
            </a:extLst>
          </p:cNvPr>
          <p:cNvSpPr/>
          <p:nvPr/>
        </p:nvSpPr>
        <p:spPr>
          <a:xfrm>
            <a:off x="9293021" y="24714"/>
            <a:ext cx="1706328" cy="4232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900">
              <a:solidFill>
                <a:schemeClr val="tx1"/>
              </a:solidFill>
              <a:latin typeface="Barlow" panose="00000500000000000000" pitchFamily="2" charset="0"/>
            </a:endParaRPr>
          </a:p>
        </p:txBody>
      </p:sp>
      <p:sp>
        <p:nvSpPr>
          <p:cNvPr id="28" name="Rectangle 27">
            <a:extLst>
              <a:ext uri="{FF2B5EF4-FFF2-40B4-BE49-F238E27FC236}">
                <a16:creationId xmlns:a16="http://schemas.microsoft.com/office/drawing/2014/main" id="{A1DD01D1-A78A-C4F2-5B22-B9F40EC57EFE}"/>
              </a:ext>
            </a:extLst>
          </p:cNvPr>
          <p:cNvSpPr/>
          <p:nvPr/>
        </p:nvSpPr>
        <p:spPr>
          <a:xfrm>
            <a:off x="9420094" y="266512"/>
            <a:ext cx="320260" cy="1484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a:latin typeface="Barlow" panose="00000500000000000000" pitchFamily="2" charset="0"/>
            </a:endParaRPr>
          </a:p>
        </p:txBody>
      </p:sp>
      <p:sp>
        <p:nvSpPr>
          <p:cNvPr id="29" name="Oval 28">
            <a:extLst>
              <a:ext uri="{FF2B5EF4-FFF2-40B4-BE49-F238E27FC236}">
                <a16:creationId xmlns:a16="http://schemas.microsoft.com/office/drawing/2014/main" id="{662E1712-369C-D3D3-4075-F922E8DC3231}"/>
              </a:ext>
            </a:extLst>
          </p:cNvPr>
          <p:cNvSpPr/>
          <p:nvPr/>
        </p:nvSpPr>
        <p:spPr>
          <a:xfrm>
            <a:off x="9420094" y="56212"/>
            <a:ext cx="320260" cy="17663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a:latin typeface="Barlow" panose="00000500000000000000" pitchFamily="2" charset="0"/>
            </a:endParaRPr>
          </a:p>
        </p:txBody>
      </p:sp>
      <p:sp>
        <p:nvSpPr>
          <p:cNvPr id="31" name="TextBox 30">
            <a:extLst>
              <a:ext uri="{FF2B5EF4-FFF2-40B4-BE49-F238E27FC236}">
                <a16:creationId xmlns:a16="http://schemas.microsoft.com/office/drawing/2014/main" id="{309BC929-F68B-E267-D714-A20E89E3B7B2}"/>
              </a:ext>
            </a:extLst>
          </p:cNvPr>
          <p:cNvSpPr txBox="1"/>
          <p:nvPr/>
        </p:nvSpPr>
        <p:spPr>
          <a:xfrm>
            <a:off x="9875148" y="56212"/>
            <a:ext cx="1332430" cy="353110"/>
          </a:xfrm>
          <a:prstGeom prst="rect">
            <a:avLst/>
          </a:prstGeom>
          <a:noFill/>
        </p:spPr>
        <p:txBody>
          <a:bodyPr wrap="square" lIns="0" tIns="0" rIns="0" bIns="0" rtlCol="0">
            <a:spAutoFit/>
          </a:bodyPr>
          <a:lstStyle/>
          <a:p>
            <a:pPr algn="l">
              <a:lnSpc>
                <a:spcPct val="115000"/>
              </a:lnSpc>
              <a:spcAft>
                <a:spcPts val="400"/>
              </a:spcAft>
            </a:pPr>
            <a:r>
              <a:rPr lang="en-IE" sz="900">
                <a:latin typeface="Barlow" panose="00000500000000000000" pitchFamily="2" charset="0"/>
              </a:rPr>
              <a:t>= Significantly higher</a:t>
            </a:r>
          </a:p>
          <a:p>
            <a:pPr algn="l">
              <a:lnSpc>
                <a:spcPct val="115000"/>
              </a:lnSpc>
              <a:spcAft>
                <a:spcPts val="400"/>
              </a:spcAft>
            </a:pPr>
            <a:r>
              <a:rPr lang="en-IE" sz="900">
                <a:solidFill>
                  <a:schemeClr val="tx1"/>
                </a:solidFill>
                <a:latin typeface="Barlow" panose="00000500000000000000" pitchFamily="2" charset="0"/>
              </a:rPr>
              <a:t>= Significantly lower</a:t>
            </a:r>
          </a:p>
        </p:txBody>
      </p:sp>
      <p:sp>
        <p:nvSpPr>
          <p:cNvPr id="35" name="Oval 34">
            <a:extLst>
              <a:ext uri="{FF2B5EF4-FFF2-40B4-BE49-F238E27FC236}">
                <a16:creationId xmlns:a16="http://schemas.microsoft.com/office/drawing/2014/main" id="{A3FD9801-05CC-9180-9927-EFFA5883219B}"/>
              </a:ext>
            </a:extLst>
          </p:cNvPr>
          <p:cNvSpPr/>
          <p:nvPr/>
        </p:nvSpPr>
        <p:spPr>
          <a:xfrm>
            <a:off x="5302325" y="5447469"/>
            <a:ext cx="335148" cy="2431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Oval 42">
            <a:extLst>
              <a:ext uri="{FF2B5EF4-FFF2-40B4-BE49-F238E27FC236}">
                <a16:creationId xmlns:a16="http://schemas.microsoft.com/office/drawing/2014/main" id="{2E2D02EA-3BCF-9748-2B44-ABBDF2DEABF6}"/>
              </a:ext>
            </a:extLst>
          </p:cNvPr>
          <p:cNvSpPr/>
          <p:nvPr/>
        </p:nvSpPr>
        <p:spPr>
          <a:xfrm>
            <a:off x="5239016" y="5857598"/>
            <a:ext cx="335148" cy="2431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Rectangle 44">
            <a:extLst>
              <a:ext uri="{FF2B5EF4-FFF2-40B4-BE49-F238E27FC236}">
                <a16:creationId xmlns:a16="http://schemas.microsoft.com/office/drawing/2014/main" id="{F49847D9-3F00-B10A-2348-DA4054738F0E}"/>
              </a:ext>
            </a:extLst>
          </p:cNvPr>
          <p:cNvSpPr/>
          <p:nvPr/>
        </p:nvSpPr>
        <p:spPr>
          <a:xfrm>
            <a:off x="5223192" y="5270433"/>
            <a:ext cx="335148" cy="2216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7" name="Oval 46">
            <a:extLst>
              <a:ext uri="{FF2B5EF4-FFF2-40B4-BE49-F238E27FC236}">
                <a16:creationId xmlns:a16="http://schemas.microsoft.com/office/drawing/2014/main" id="{541904D3-605F-A020-1AAB-AD345E831097}"/>
              </a:ext>
            </a:extLst>
          </p:cNvPr>
          <p:cNvSpPr/>
          <p:nvPr/>
        </p:nvSpPr>
        <p:spPr>
          <a:xfrm>
            <a:off x="5302325" y="6262970"/>
            <a:ext cx="335148" cy="2431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71F68966-2BA6-7895-64F9-CD6C15F4F4DD}"/>
              </a:ext>
            </a:extLst>
          </p:cNvPr>
          <p:cNvSpPr/>
          <p:nvPr/>
        </p:nvSpPr>
        <p:spPr>
          <a:xfrm>
            <a:off x="5805047" y="2355400"/>
            <a:ext cx="335148" cy="2216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D1F2F8F8-2B33-0A2E-BC3F-86AA62392A0B}"/>
              </a:ext>
            </a:extLst>
          </p:cNvPr>
          <p:cNvSpPr/>
          <p:nvPr/>
        </p:nvSpPr>
        <p:spPr>
          <a:xfrm>
            <a:off x="5665680" y="3162697"/>
            <a:ext cx="335148" cy="2216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C28FC9DB-E53A-9BE1-4546-15943217CCC3}"/>
              </a:ext>
            </a:extLst>
          </p:cNvPr>
          <p:cNvSpPr/>
          <p:nvPr/>
        </p:nvSpPr>
        <p:spPr>
          <a:xfrm>
            <a:off x="5450263" y="3420889"/>
            <a:ext cx="335148" cy="2431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4" name="Picture 23">
            <a:extLst>
              <a:ext uri="{FF2B5EF4-FFF2-40B4-BE49-F238E27FC236}">
                <a16:creationId xmlns:a16="http://schemas.microsoft.com/office/drawing/2014/main" id="{C49E6681-63A0-45D7-16E6-F7E09654C9E2}"/>
              </a:ext>
            </a:extLst>
          </p:cNvPr>
          <p:cNvPicPr>
            <a:picLocks noChangeAspect="1"/>
          </p:cNvPicPr>
          <p:nvPr/>
        </p:nvPicPr>
        <p:blipFill rotWithShape="1">
          <a:blip r:embed="rId8">
            <a:extLst>
              <a:ext uri="{28A0092B-C50C-407E-A947-70E740481C1C}">
                <a14:useLocalDpi xmlns:a14="http://schemas.microsoft.com/office/drawing/2010/main" val="0"/>
              </a:ext>
            </a:extLst>
          </a:blip>
          <a:srcRect l="16693" r="16693"/>
          <a:stretch>
            <a:fillRect/>
          </a:stretch>
        </p:blipFill>
        <p:spPr>
          <a:xfrm>
            <a:off x="1445145" y="1389932"/>
            <a:ext cx="701731" cy="701731"/>
          </a:xfrm>
          <a:prstGeom prst="flowChartConnector">
            <a:avLst/>
          </a:prstGeom>
        </p:spPr>
      </p:pic>
    </p:spTree>
    <p:extLst>
      <p:ext uri="{BB962C8B-B14F-4D97-AF65-F5344CB8AC3E}">
        <p14:creationId xmlns:p14="http://schemas.microsoft.com/office/powerpoint/2010/main" val="96197439"/>
      </p:ext>
    </p:extLst>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14E642-60ED-103A-443B-A48883C3868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EF574AC1-9062-F8EC-FF0C-B1FF2EA4FA72}"/>
              </a:ext>
            </a:extLst>
          </p:cNvPr>
          <p:cNvSpPr/>
          <p:nvPr/>
        </p:nvSpPr>
        <p:spPr>
          <a:xfrm>
            <a:off x="4029" y="18346"/>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11" name="Rectangle 10">
            <a:extLst>
              <a:ext uri="{FF2B5EF4-FFF2-40B4-BE49-F238E27FC236}">
                <a16:creationId xmlns:a16="http://schemas.microsoft.com/office/drawing/2014/main" id="{72FA0FD8-AF6B-F0FE-161B-04F2FA66EED8}"/>
              </a:ext>
            </a:extLst>
          </p:cNvPr>
          <p:cNvSpPr/>
          <p:nvPr/>
        </p:nvSpPr>
        <p:spPr>
          <a:xfrm>
            <a:off x="-6479" y="1"/>
            <a:ext cx="1930363" cy="6858000"/>
          </a:xfrm>
          <a:prstGeom prst="rect">
            <a:avLst/>
          </a:prstGeom>
          <a:solidFill>
            <a:schemeClr val="bg2">
              <a:lumMod val="10000"/>
              <a:lumOff val="9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5168F4BC-3066-1DE3-AF08-B8F4FE2062BE}"/>
              </a:ext>
            </a:extLst>
          </p:cNvPr>
          <p:cNvSpPr txBox="1"/>
          <p:nvPr/>
        </p:nvSpPr>
        <p:spPr>
          <a:xfrm>
            <a:off x="169846" y="631254"/>
            <a:ext cx="1685007" cy="1077218"/>
          </a:xfrm>
          <a:prstGeom prst="rect">
            <a:avLst/>
          </a:prstGeom>
          <a:noFill/>
        </p:spPr>
        <p:txBody>
          <a:bodyPr wrap="square">
            <a:spAutoFit/>
          </a:bodyPr>
          <a:lstStyle/>
          <a:p>
            <a:r>
              <a:rPr lang="en-IE" sz="3200">
                <a:solidFill>
                  <a:schemeClr val="tx1"/>
                </a:solidFill>
                <a:latin typeface="+mj-lt"/>
              </a:rPr>
              <a:t>Who Are They?</a:t>
            </a:r>
            <a:endParaRPr lang="en-IE" sz="3200">
              <a:latin typeface="+mj-lt"/>
            </a:endParaRPr>
          </a:p>
        </p:txBody>
      </p:sp>
      <p:graphicFrame>
        <p:nvGraphicFramePr>
          <p:cNvPr id="9" name="Object 2">
            <a:extLst>
              <a:ext uri="{FF2B5EF4-FFF2-40B4-BE49-F238E27FC236}">
                <a16:creationId xmlns:a16="http://schemas.microsoft.com/office/drawing/2014/main" id="{B5E5B023-F055-0288-8F40-869368FF2A4C}"/>
              </a:ext>
            </a:extLst>
          </p:cNvPr>
          <p:cNvGraphicFramePr>
            <a:graphicFrameLocks noChangeAspect="1"/>
          </p:cNvGraphicFramePr>
          <p:nvPr>
            <p:extLst>
              <p:ext uri="{D42A27DB-BD31-4B8C-83A1-F6EECF244321}">
                <p14:modId xmlns:p14="http://schemas.microsoft.com/office/powerpoint/2010/main" val="255440204"/>
              </p:ext>
            </p:extLst>
          </p:nvPr>
        </p:nvGraphicFramePr>
        <p:xfrm>
          <a:off x="2145170" y="5372337"/>
          <a:ext cx="2780131" cy="8263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311FFBF-1A0E-3736-131E-93669BB47CE2}"/>
              </a:ext>
            </a:extLst>
          </p:cNvPr>
          <p:cNvSpPr>
            <a:spLocks noGrp="1"/>
          </p:cNvSpPr>
          <p:nvPr>
            <p:ph type="title"/>
          </p:nvPr>
        </p:nvSpPr>
        <p:spPr>
          <a:xfrm>
            <a:off x="2324100" y="-131257"/>
            <a:ext cx="9252504" cy="715669"/>
          </a:xfrm>
        </p:spPr>
        <p:txBody>
          <a:bodyPr>
            <a:normAutofit/>
          </a:bodyPr>
          <a:lstStyle/>
          <a:p>
            <a:r>
              <a:rPr lang="en-IE"/>
              <a:t>Community Champions – Who Are They?</a:t>
            </a:r>
            <a:endParaRPr lang="en-IE">
              <a:solidFill>
                <a:schemeClr val="tx1"/>
              </a:solidFill>
            </a:endParaRPr>
          </a:p>
        </p:txBody>
      </p:sp>
      <p:sp>
        <p:nvSpPr>
          <p:cNvPr id="28" name="Round Diagonal Corner Rectangle 27">
            <a:extLst>
              <a:ext uri="{FF2B5EF4-FFF2-40B4-BE49-F238E27FC236}">
                <a16:creationId xmlns:a16="http://schemas.microsoft.com/office/drawing/2014/main" id="{A656C790-DD7E-A9E4-98C5-08FEEDD392D2}"/>
              </a:ext>
            </a:extLst>
          </p:cNvPr>
          <p:cNvSpPr/>
          <p:nvPr/>
        </p:nvSpPr>
        <p:spPr>
          <a:xfrm>
            <a:off x="5988531" y="1412052"/>
            <a:ext cx="2520000" cy="360000"/>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Age</a:t>
            </a:r>
          </a:p>
        </p:txBody>
      </p:sp>
      <p:sp>
        <p:nvSpPr>
          <p:cNvPr id="43" name="Round Diagonal Corner Rectangle 27">
            <a:extLst>
              <a:ext uri="{FF2B5EF4-FFF2-40B4-BE49-F238E27FC236}">
                <a16:creationId xmlns:a16="http://schemas.microsoft.com/office/drawing/2014/main" id="{78BF8BD6-B130-6D77-433C-5FE5BE04EBF9}"/>
              </a:ext>
            </a:extLst>
          </p:cNvPr>
          <p:cNvSpPr/>
          <p:nvPr/>
        </p:nvSpPr>
        <p:spPr>
          <a:xfrm>
            <a:off x="2722745" y="4759707"/>
            <a:ext cx="2520000" cy="360000"/>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Social Class</a:t>
            </a:r>
          </a:p>
        </p:txBody>
      </p:sp>
      <p:sp>
        <p:nvSpPr>
          <p:cNvPr id="50" name="Round Diagonal Corner Rectangle 27">
            <a:extLst>
              <a:ext uri="{FF2B5EF4-FFF2-40B4-BE49-F238E27FC236}">
                <a16:creationId xmlns:a16="http://schemas.microsoft.com/office/drawing/2014/main" id="{45C8DCAF-C659-2B2B-ADBD-6B4211DCE04A}"/>
              </a:ext>
            </a:extLst>
          </p:cNvPr>
          <p:cNvSpPr/>
          <p:nvPr/>
        </p:nvSpPr>
        <p:spPr>
          <a:xfrm>
            <a:off x="2722745" y="1412052"/>
            <a:ext cx="2520000" cy="360000"/>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Gender</a:t>
            </a:r>
          </a:p>
        </p:txBody>
      </p:sp>
      <p:sp>
        <p:nvSpPr>
          <p:cNvPr id="58" name="Rectangle 57">
            <a:extLst>
              <a:ext uri="{FF2B5EF4-FFF2-40B4-BE49-F238E27FC236}">
                <a16:creationId xmlns:a16="http://schemas.microsoft.com/office/drawing/2014/main" id="{3E320F31-74E8-5F6D-5308-012CB8955DDD}"/>
              </a:ext>
            </a:extLst>
          </p:cNvPr>
          <p:cNvSpPr/>
          <p:nvPr/>
        </p:nvSpPr>
        <p:spPr>
          <a:xfrm>
            <a:off x="2270249" y="427126"/>
            <a:ext cx="9832166" cy="65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400" b="1">
                <a:solidFill>
                  <a:schemeClr val="tx1"/>
                </a:solidFill>
                <a:latin typeface="Barlow" panose="00000500000000000000" pitchFamily="2" charset="0"/>
              </a:rPr>
              <a:t>Community Champions mostly mirror the general population, though they are more middle class on average. </a:t>
            </a:r>
          </a:p>
        </p:txBody>
      </p:sp>
      <p:sp>
        <p:nvSpPr>
          <p:cNvPr id="57" name="Round Diagonal Corner Rectangle 27">
            <a:extLst>
              <a:ext uri="{FF2B5EF4-FFF2-40B4-BE49-F238E27FC236}">
                <a16:creationId xmlns:a16="http://schemas.microsoft.com/office/drawing/2014/main" id="{C3B0E4A7-0B55-F6F2-C59B-07A2DEC44A2D}"/>
              </a:ext>
            </a:extLst>
          </p:cNvPr>
          <p:cNvSpPr/>
          <p:nvPr/>
        </p:nvSpPr>
        <p:spPr>
          <a:xfrm>
            <a:off x="5988531" y="3958097"/>
            <a:ext cx="2520000" cy="360000"/>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Lifestage</a:t>
            </a:r>
          </a:p>
        </p:txBody>
      </p:sp>
      <p:sp>
        <p:nvSpPr>
          <p:cNvPr id="75" name="Round Diagonal Corner Rectangle 27">
            <a:extLst>
              <a:ext uri="{FF2B5EF4-FFF2-40B4-BE49-F238E27FC236}">
                <a16:creationId xmlns:a16="http://schemas.microsoft.com/office/drawing/2014/main" id="{55101900-0765-C76F-A33A-E299EAF9BC72}"/>
              </a:ext>
            </a:extLst>
          </p:cNvPr>
          <p:cNvSpPr/>
          <p:nvPr/>
        </p:nvSpPr>
        <p:spPr>
          <a:xfrm>
            <a:off x="2722745" y="3137423"/>
            <a:ext cx="2520000" cy="360000"/>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Area Type</a:t>
            </a:r>
          </a:p>
        </p:txBody>
      </p:sp>
      <p:sp>
        <p:nvSpPr>
          <p:cNvPr id="81" name="Round Diagonal Corner Rectangle 27">
            <a:extLst>
              <a:ext uri="{FF2B5EF4-FFF2-40B4-BE49-F238E27FC236}">
                <a16:creationId xmlns:a16="http://schemas.microsoft.com/office/drawing/2014/main" id="{3F639AC6-6076-B860-D71E-E90C6D284740}"/>
              </a:ext>
            </a:extLst>
          </p:cNvPr>
          <p:cNvSpPr/>
          <p:nvPr/>
        </p:nvSpPr>
        <p:spPr>
          <a:xfrm>
            <a:off x="9527823" y="1412052"/>
            <a:ext cx="2520000" cy="360000"/>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Education Level</a:t>
            </a:r>
          </a:p>
        </p:txBody>
      </p:sp>
      <p:sp>
        <p:nvSpPr>
          <p:cNvPr id="38" name="TextBox 37">
            <a:extLst>
              <a:ext uri="{FF2B5EF4-FFF2-40B4-BE49-F238E27FC236}">
                <a16:creationId xmlns:a16="http://schemas.microsoft.com/office/drawing/2014/main" id="{372DE982-BC80-D40B-1F3C-CBA61D3BC971}"/>
              </a:ext>
            </a:extLst>
          </p:cNvPr>
          <p:cNvSpPr txBox="1"/>
          <p:nvPr/>
        </p:nvSpPr>
        <p:spPr>
          <a:xfrm>
            <a:off x="3175949" y="176571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41" name="TextBox 40">
            <a:extLst>
              <a:ext uri="{FF2B5EF4-FFF2-40B4-BE49-F238E27FC236}">
                <a16:creationId xmlns:a16="http://schemas.microsoft.com/office/drawing/2014/main" id="{0B24C776-8DE1-174C-F748-9C4D693452B9}"/>
              </a:ext>
            </a:extLst>
          </p:cNvPr>
          <p:cNvSpPr txBox="1"/>
          <p:nvPr/>
        </p:nvSpPr>
        <p:spPr>
          <a:xfrm>
            <a:off x="3539631" y="1765713"/>
            <a:ext cx="1558440" cy="415498"/>
          </a:xfrm>
          <a:prstGeom prst="rect">
            <a:avLst/>
          </a:prstGeom>
          <a:noFill/>
        </p:spPr>
        <p:txBody>
          <a:bodyPr wrap="none" rtlCol="0">
            <a:spAutoFit/>
          </a:bodyPr>
          <a:lstStyle/>
          <a:p>
            <a:pPr algn="ctr"/>
            <a:r>
              <a:rPr lang="en-US" sz="1050" b="1">
                <a:latin typeface="Barlow" panose="00000500000000000000" pitchFamily="2" charset="0"/>
              </a:rPr>
              <a:t>Community Champions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44" name="Oval 43">
            <a:extLst>
              <a:ext uri="{FF2B5EF4-FFF2-40B4-BE49-F238E27FC236}">
                <a16:creationId xmlns:a16="http://schemas.microsoft.com/office/drawing/2014/main" id="{E03B51D0-E232-F47F-A916-F28F687A875E}"/>
              </a:ext>
            </a:extLst>
          </p:cNvPr>
          <p:cNvSpPr/>
          <p:nvPr/>
        </p:nvSpPr>
        <p:spPr>
          <a:xfrm>
            <a:off x="4101976" y="5430589"/>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451A3A9F-B73B-E9F4-7F79-C75236FF6F4A}"/>
              </a:ext>
            </a:extLst>
          </p:cNvPr>
          <p:cNvSpPr txBox="1"/>
          <p:nvPr/>
        </p:nvSpPr>
        <p:spPr>
          <a:xfrm>
            <a:off x="6544641" y="1769788"/>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BDCC911F-7A23-704E-83D2-AC24A2EC2A40}"/>
              </a:ext>
            </a:extLst>
          </p:cNvPr>
          <p:cNvSpPr txBox="1"/>
          <p:nvPr/>
        </p:nvSpPr>
        <p:spPr>
          <a:xfrm>
            <a:off x="6908322" y="1769788"/>
            <a:ext cx="1558440" cy="415498"/>
          </a:xfrm>
          <a:prstGeom prst="rect">
            <a:avLst/>
          </a:prstGeom>
          <a:noFill/>
        </p:spPr>
        <p:txBody>
          <a:bodyPr wrap="none" rtlCol="0">
            <a:spAutoFit/>
          </a:bodyPr>
          <a:lstStyle/>
          <a:p>
            <a:pPr algn="ctr"/>
            <a:r>
              <a:rPr lang="en-US" sz="1050" b="1">
                <a:latin typeface="Barlow" panose="00000500000000000000" pitchFamily="2" charset="0"/>
              </a:rPr>
              <a:t>Community Champions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3" name="TextBox 22">
            <a:extLst>
              <a:ext uri="{FF2B5EF4-FFF2-40B4-BE49-F238E27FC236}">
                <a16:creationId xmlns:a16="http://schemas.microsoft.com/office/drawing/2014/main" id="{3B4D8672-8C0F-4866-83B4-45A815C08E0F}"/>
              </a:ext>
            </a:extLst>
          </p:cNvPr>
          <p:cNvSpPr txBox="1"/>
          <p:nvPr/>
        </p:nvSpPr>
        <p:spPr>
          <a:xfrm>
            <a:off x="10332589" y="177386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4" name="TextBox 23">
            <a:extLst>
              <a:ext uri="{FF2B5EF4-FFF2-40B4-BE49-F238E27FC236}">
                <a16:creationId xmlns:a16="http://schemas.microsoft.com/office/drawing/2014/main" id="{DB3FC3F6-48CB-4D55-3A66-14481C6FE0D5}"/>
              </a:ext>
            </a:extLst>
          </p:cNvPr>
          <p:cNvSpPr txBox="1"/>
          <p:nvPr/>
        </p:nvSpPr>
        <p:spPr>
          <a:xfrm>
            <a:off x="10659061" y="1773863"/>
            <a:ext cx="1558440" cy="415498"/>
          </a:xfrm>
          <a:prstGeom prst="rect">
            <a:avLst/>
          </a:prstGeom>
          <a:noFill/>
        </p:spPr>
        <p:txBody>
          <a:bodyPr wrap="none" rtlCol="0">
            <a:spAutoFit/>
          </a:bodyPr>
          <a:lstStyle/>
          <a:p>
            <a:pPr algn="ctr"/>
            <a:r>
              <a:rPr lang="en-US" sz="1050" b="1">
                <a:latin typeface="Barlow" panose="00000500000000000000" pitchFamily="2" charset="0"/>
              </a:rPr>
              <a:t>Community Champions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6" name="TextBox 25">
            <a:extLst>
              <a:ext uri="{FF2B5EF4-FFF2-40B4-BE49-F238E27FC236}">
                <a16:creationId xmlns:a16="http://schemas.microsoft.com/office/drawing/2014/main" id="{CE96BE6D-0D75-AB28-2549-F537DFC8D138}"/>
              </a:ext>
            </a:extLst>
          </p:cNvPr>
          <p:cNvSpPr txBox="1"/>
          <p:nvPr/>
        </p:nvSpPr>
        <p:spPr>
          <a:xfrm>
            <a:off x="2994290" y="3493395"/>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7" name="TextBox 26">
            <a:extLst>
              <a:ext uri="{FF2B5EF4-FFF2-40B4-BE49-F238E27FC236}">
                <a16:creationId xmlns:a16="http://schemas.microsoft.com/office/drawing/2014/main" id="{69F62D0C-382A-725F-91C2-46A95295DFFC}"/>
              </a:ext>
            </a:extLst>
          </p:cNvPr>
          <p:cNvSpPr txBox="1"/>
          <p:nvPr/>
        </p:nvSpPr>
        <p:spPr>
          <a:xfrm>
            <a:off x="3558990" y="3493395"/>
            <a:ext cx="1558440" cy="415498"/>
          </a:xfrm>
          <a:prstGeom prst="rect">
            <a:avLst/>
          </a:prstGeom>
          <a:noFill/>
        </p:spPr>
        <p:txBody>
          <a:bodyPr wrap="none" rtlCol="0">
            <a:spAutoFit/>
          </a:bodyPr>
          <a:lstStyle/>
          <a:p>
            <a:pPr algn="ctr"/>
            <a:r>
              <a:rPr lang="en-US" sz="1050" b="1">
                <a:latin typeface="Barlow" panose="00000500000000000000" pitchFamily="2" charset="0"/>
              </a:rPr>
              <a:t>Community Champions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9" name="TextBox 28">
            <a:extLst>
              <a:ext uri="{FF2B5EF4-FFF2-40B4-BE49-F238E27FC236}">
                <a16:creationId xmlns:a16="http://schemas.microsoft.com/office/drawing/2014/main" id="{1EA3F261-A3E4-8191-AFAE-9142A6BFA4C7}"/>
              </a:ext>
            </a:extLst>
          </p:cNvPr>
          <p:cNvSpPr txBox="1"/>
          <p:nvPr/>
        </p:nvSpPr>
        <p:spPr>
          <a:xfrm>
            <a:off x="3106639" y="5083541"/>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0" name="TextBox 29">
            <a:extLst>
              <a:ext uri="{FF2B5EF4-FFF2-40B4-BE49-F238E27FC236}">
                <a16:creationId xmlns:a16="http://schemas.microsoft.com/office/drawing/2014/main" id="{A3C1FBA6-8A14-4F0B-E54B-E8832BF94D09}"/>
              </a:ext>
            </a:extLst>
          </p:cNvPr>
          <p:cNvSpPr txBox="1"/>
          <p:nvPr/>
        </p:nvSpPr>
        <p:spPr>
          <a:xfrm>
            <a:off x="3521609" y="5083541"/>
            <a:ext cx="1558440" cy="415498"/>
          </a:xfrm>
          <a:prstGeom prst="rect">
            <a:avLst/>
          </a:prstGeom>
          <a:noFill/>
        </p:spPr>
        <p:txBody>
          <a:bodyPr wrap="none" rtlCol="0">
            <a:spAutoFit/>
          </a:bodyPr>
          <a:lstStyle/>
          <a:p>
            <a:pPr algn="ctr"/>
            <a:r>
              <a:rPr lang="en-US" sz="1050" b="1">
                <a:latin typeface="Barlow" panose="00000500000000000000" pitchFamily="2" charset="0"/>
              </a:rPr>
              <a:t>Community Champions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31" name="TextBox 30">
            <a:extLst>
              <a:ext uri="{FF2B5EF4-FFF2-40B4-BE49-F238E27FC236}">
                <a16:creationId xmlns:a16="http://schemas.microsoft.com/office/drawing/2014/main" id="{ABE21B5D-D110-D754-B15F-482F2EF2772E}"/>
              </a:ext>
            </a:extLst>
          </p:cNvPr>
          <p:cNvSpPr txBox="1"/>
          <p:nvPr/>
        </p:nvSpPr>
        <p:spPr>
          <a:xfrm>
            <a:off x="6539817" y="4331699"/>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2" name="TextBox 31">
            <a:extLst>
              <a:ext uri="{FF2B5EF4-FFF2-40B4-BE49-F238E27FC236}">
                <a16:creationId xmlns:a16="http://schemas.microsoft.com/office/drawing/2014/main" id="{59921548-C192-F043-ACFE-F38562F2AE43}"/>
              </a:ext>
            </a:extLst>
          </p:cNvPr>
          <p:cNvSpPr txBox="1"/>
          <p:nvPr/>
        </p:nvSpPr>
        <p:spPr>
          <a:xfrm>
            <a:off x="6879833" y="4331699"/>
            <a:ext cx="1558440" cy="415498"/>
          </a:xfrm>
          <a:prstGeom prst="rect">
            <a:avLst/>
          </a:prstGeom>
          <a:noFill/>
        </p:spPr>
        <p:txBody>
          <a:bodyPr wrap="none" rtlCol="0">
            <a:spAutoFit/>
          </a:bodyPr>
          <a:lstStyle/>
          <a:p>
            <a:pPr algn="ctr"/>
            <a:r>
              <a:rPr lang="en-US" sz="1050" b="1">
                <a:latin typeface="Barlow" panose="00000500000000000000" pitchFamily="2" charset="0"/>
              </a:rPr>
              <a:t>Community Champions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2" name="TextBox 21">
            <a:extLst>
              <a:ext uri="{FF2B5EF4-FFF2-40B4-BE49-F238E27FC236}">
                <a16:creationId xmlns:a16="http://schemas.microsoft.com/office/drawing/2014/main" id="{090FA250-4B88-2740-9C46-5CCE3A09C465}"/>
              </a:ext>
            </a:extLst>
          </p:cNvPr>
          <p:cNvSpPr txBox="1"/>
          <p:nvPr/>
        </p:nvSpPr>
        <p:spPr>
          <a:xfrm>
            <a:off x="397640" y="4087764"/>
            <a:ext cx="1166578" cy="523220"/>
          </a:xfrm>
          <a:prstGeom prst="rect">
            <a:avLst/>
          </a:prstGeom>
          <a:noFill/>
        </p:spPr>
        <p:txBody>
          <a:bodyPr wrap="square" lIns="91440" tIns="45720" rIns="91440" bIns="45720" rtlCol="0" anchor="t">
            <a:spAutoFit/>
          </a:bodyPr>
          <a:lstStyle/>
          <a:p>
            <a:pPr algn="ctr"/>
            <a:r>
              <a:rPr lang="en-US" sz="1400" i="1"/>
              <a:t>319,000 individuals</a:t>
            </a:r>
            <a:endParaRPr lang="en-IE" sz="1400" i="1"/>
          </a:p>
        </p:txBody>
      </p:sp>
      <p:sp>
        <p:nvSpPr>
          <p:cNvPr id="37" name="Rectangle 36">
            <a:extLst>
              <a:ext uri="{FF2B5EF4-FFF2-40B4-BE49-F238E27FC236}">
                <a16:creationId xmlns:a16="http://schemas.microsoft.com/office/drawing/2014/main" id="{6C9F43AC-63A3-CBF2-FF53-CAFC529C43DD}"/>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35" name="Rectangle 34">
            <a:extLst>
              <a:ext uri="{FF2B5EF4-FFF2-40B4-BE49-F238E27FC236}">
                <a16:creationId xmlns:a16="http://schemas.microsoft.com/office/drawing/2014/main" id="{E93346B2-CD4F-4F16-5593-EAE814D96875}"/>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6" name="Oval 35">
            <a:extLst>
              <a:ext uri="{FF2B5EF4-FFF2-40B4-BE49-F238E27FC236}">
                <a16:creationId xmlns:a16="http://schemas.microsoft.com/office/drawing/2014/main" id="{9A44D60E-1841-ACAC-AF66-DCC697BCCC9F}"/>
              </a:ext>
            </a:extLst>
          </p:cNvPr>
          <p:cNvSpPr/>
          <p:nvPr/>
        </p:nvSpPr>
        <p:spPr>
          <a:xfrm>
            <a:off x="9420094" y="72938"/>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4" name="TextBox 33">
            <a:extLst>
              <a:ext uri="{FF2B5EF4-FFF2-40B4-BE49-F238E27FC236}">
                <a16:creationId xmlns:a16="http://schemas.microsoft.com/office/drawing/2014/main" id="{D233F501-C266-D8C3-3DC5-F4CA20241B08}"/>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graphicFrame>
        <p:nvGraphicFramePr>
          <p:cNvPr id="4" name="Object 2">
            <a:extLst>
              <a:ext uri="{FF2B5EF4-FFF2-40B4-BE49-F238E27FC236}">
                <a16:creationId xmlns:a16="http://schemas.microsoft.com/office/drawing/2014/main" id="{F06C6B0B-C852-9106-A499-0F53D231E951}"/>
              </a:ext>
            </a:extLst>
          </p:cNvPr>
          <p:cNvGraphicFramePr>
            <a:graphicFrameLocks noChangeAspect="1"/>
          </p:cNvGraphicFramePr>
          <p:nvPr>
            <p:extLst>
              <p:ext uri="{D42A27DB-BD31-4B8C-83A1-F6EECF244321}">
                <p14:modId xmlns:p14="http://schemas.microsoft.com/office/powerpoint/2010/main" val="111233045"/>
              </p:ext>
            </p:extLst>
          </p:nvPr>
        </p:nvGraphicFramePr>
        <p:xfrm>
          <a:off x="1564218" y="2054011"/>
          <a:ext cx="3497704" cy="8263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Object 2">
            <a:extLst>
              <a:ext uri="{FF2B5EF4-FFF2-40B4-BE49-F238E27FC236}">
                <a16:creationId xmlns:a16="http://schemas.microsoft.com/office/drawing/2014/main" id="{74E5B5AA-7AC5-EDB1-F73C-4969E3E45E1C}"/>
              </a:ext>
            </a:extLst>
          </p:cNvPr>
          <p:cNvGraphicFramePr>
            <a:graphicFrameLocks noChangeAspect="1"/>
          </p:cNvGraphicFramePr>
          <p:nvPr>
            <p:extLst>
              <p:ext uri="{D42A27DB-BD31-4B8C-83A1-F6EECF244321}">
                <p14:modId xmlns:p14="http://schemas.microsoft.com/office/powerpoint/2010/main" val="1787716345"/>
              </p:ext>
            </p:extLst>
          </p:nvPr>
        </p:nvGraphicFramePr>
        <p:xfrm>
          <a:off x="5332244" y="2025176"/>
          <a:ext cx="3251456" cy="16797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Object 2">
            <a:extLst>
              <a:ext uri="{FF2B5EF4-FFF2-40B4-BE49-F238E27FC236}">
                <a16:creationId xmlns:a16="http://schemas.microsoft.com/office/drawing/2014/main" id="{A19119D5-6F93-112D-D63B-B106C2E0F33D}"/>
              </a:ext>
            </a:extLst>
          </p:cNvPr>
          <p:cNvGraphicFramePr>
            <a:graphicFrameLocks noChangeAspect="1"/>
          </p:cNvGraphicFramePr>
          <p:nvPr>
            <p:extLst>
              <p:ext uri="{D42A27DB-BD31-4B8C-83A1-F6EECF244321}">
                <p14:modId xmlns:p14="http://schemas.microsoft.com/office/powerpoint/2010/main" val="1502449164"/>
              </p:ext>
            </p:extLst>
          </p:nvPr>
        </p:nvGraphicFramePr>
        <p:xfrm>
          <a:off x="5178476" y="4594302"/>
          <a:ext cx="3063732" cy="21524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Object 2">
            <a:extLst>
              <a:ext uri="{FF2B5EF4-FFF2-40B4-BE49-F238E27FC236}">
                <a16:creationId xmlns:a16="http://schemas.microsoft.com/office/drawing/2014/main" id="{DE0B02B0-A50F-2AF3-F9DC-16C7ABE90A6D}"/>
              </a:ext>
            </a:extLst>
          </p:cNvPr>
          <p:cNvGraphicFramePr>
            <a:graphicFrameLocks noChangeAspect="1"/>
          </p:cNvGraphicFramePr>
          <p:nvPr>
            <p:extLst>
              <p:ext uri="{D42A27DB-BD31-4B8C-83A1-F6EECF244321}">
                <p14:modId xmlns:p14="http://schemas.microsoft.com/office/powerpoint/2010/main" val="2711333235"/>
              </p:ext>
            </p:extLst>
          </p:nvPr>
        </p:nvGraphicFramePr>
        <p:xfrm>
          <a:off x="8153676" y="2160253"/>
          <a:ext cx="3990717" cy="290422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Object 2">
            <a:extLst>
              <a:ext uri="{FF2B5EF4-FFF2-40B4-BE49-F238E27FC236}">
                <a16:creationId xmlns:a16="http://schemas.microsoft.com/office/drawing/2014/main" id="{F67354B7-3156-32FC-DDE2-14C1399AAAC5}"/>
              </a:ext>
            </a:extLst>
          </p:cNvPr>
          <p:cNvGraphicFramePr>
            <a:graphicFrameLocks noChangeAspect="1"/>
          </p:cNvGraphicFramePr>
          <p:nvPr>
            <p:extLst>
              <p:ext uri="{D42A27DB-BD31-4B8C-83A1-F6EECF244321}">
                <p14:modId xmlns:p14="http://schemas.microsoft.com/office/powerpoint/2010/main" val="3062734266"/>
              </p:ext>
            </p:extLst>
          </p:nvPr>
        </p:nvGraphicFramePr>
        <p:xfrm>
          <a:off x="2100026" y="3810101"/>
          <a:ext cx="2780131" cy="80088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Table 9">
            <a:extLst>
              <a:ext uri="{FF2B5EF4-FFF2-40B4-BE49-F238E27FC236}">
                <a16:creationId xmlns:a16="http://schemas.microsoft.com/office/drawing/2014/main" id="{C700F63E-B35F-6816-3F0B-406F40EFD07A}"/>
              </a:ext>
            </a:extLst>
          </p:cNvPr>
          <p:cNvGraphicFramePr>
            <a:graphicFrameLocks noGrp="1"/>
          </p:cNvGraphicFramePr>
          <p:nvPr>
            <p:extLst>
              <p:ext uri="{D42A27DB-BD31-4B8C-83A1-F6EECF244321}">
                <p14:modId xmlns:p14="http://schemas.microsoft.com/office/powerpoint/2010/main" val="1960444540"/>
              </p:ext>
            </p:extLst>
          </p:nvPr>
        </p:nvGraphicFramePr>
        <p:xfrm>
          <a:off x="8848358" y="2241780"/>
          <a:ext cx="1814014" cy="2741984"/>
        </p:xfrm>
        <a:graphic>
          <a:graphicData uri="http://schemas.openxmlformats.org/drawingml/2006/table">
            <a:tbl>
              <a:tblPr>
                <a:tableStyleId>{5C22544A-7EE6-4342-B048-85BDC9FD1C3A}</a:tableStyleId>
              </a:tblPr>
              <a:tblGrid>
                <a:gridCol w="1814014">
                  <a:extLst>
                    <a:ext uri="{9D8B030D-6E8A-4147-A177-3AD203B41FA5}">
                      <a16:colId xmlns:a16="http://schemas.microsoft.com/office/drawing/2014/main" val="2286587077"/>
                    </a:ext>
                  </a:extLst>
                </a:gridCol>
              </a:tblGrid>
              <a:tr h="342748">
                <a:tc>
                  <a:txBody>
                    <a:bodyPr/>
                    <a:lstStyle/>
                    <a:p>
                      <a:pPr algn="r" rtl="0" fontAlgn="ctr">
                        <a:buNone/>
                      </a:pPr>
                      <a:r>
                        <a:rPr lang="en-IE" sz="900" b="0" i="0" u="none" strike="noStrike">
                          <a:solidFill>
                            <a:srgbClr val="000000"/>
                          </a:solidFill>
                          <a:effectLst/>
                          <a:latin typeface="Barlow" panose="00000500000000000000" pitchFamily="2" charset="0"/>
                        </a:rPr>
                        <a:t>Primary or below</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Lower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4849043"/>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Higher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7219224"/>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Post Leaving Certificate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676527"/>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Higher Certificate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31976"/>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Ordinary Degree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4394714"/>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Hons Bachelor degree/equivalent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2181031"/>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Postgraduate qualification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6574390"/>
                  </a:ext>
                </a:extLst>
              </a:tr>
            </a:tbl>
          </a:graphicData>
        </a:graphic>
      </p:graphicFrame>
      <p:graphicFrame>
        <p:nvGraphicFramePr>
          <p:cNvPr id="13" name="Chart 12">
            <a:extLst>
              <a:ext uri="{FF2B5EF4-FFF2-40B4-BE49-F238E27FC236}">
                <a16:creationId xmlns:a16="http://schemas.microsoft.com/office/drawing/2014/main" id="{5FB81DAB-6D59-B0D6-017E-A6AE9F837B48}"/>
              </a:ext>
            </a:extLst>
          </p:cNvPr>
          <p:cNvGraphicFramePr/>
          <p:nvPr>
            <p:extLst>
              <p:ext uri="{D42A27DB-BD31-4B8C-83A1-F6EECF244321}">
                <p14:modId xmlns:p14="http://schemas.microsoft.com/office/powerpoint/2010/main" val="1370730203"/>
              </p:ext>
            </p:extLst>
          </p:nvPr>
        </p:nvGraphicFramePr>
        <p:xfrm>
          <a:off x="168230" y="4653619"/>
          <a:ext cx="1788641" cy="1572663"/>
        </p:xfrm>
        <a:graphic>
          <a:graphicData uri="http://schemas.openxmlformats.org/drawingml/2006/chart">
            <c:chart xmlns:c="http://schemas.openxmlformats.org/drawingml/2006/chart" xmlns:r="http://schemas.openxmlformats.org/officeDocument/2006/relationships" r:id="rId9"/>
          </a:graphicData>
        </a:graphic>
      </p:graphicFrame>
      <p:sp>
        <p:nvSpPr>
          <p:cNvPr id="14" name="TextBox 13">
            <a:extLst>
              <a:ext uri="{FF2B5EF4-FFF2-40B4-BE49-F238E27FC236}">
                <a16:creationId xmlns:a16="http://schemas.microsoft.com/office/drawing/2014/main" id="{97699DF9-2334-81D1-7E14-F77D43B29439}"/>
              </a:ext>
            </a:extLst>
          </p:cNvPr>
          <p:cNvSpPr txBox="1"/>
          <p:nvPr/>
        </p:nvSpPr>
        <p:spPr>
          <a:xfrm>
            <a:off x="583963" y="4975927"/>
            <a:ext cx="808791" cy="701731"/>
          </a:xfrm>
          <a:prstGeom prst="rect">
            <a:avLst/>
          </a:prstGeom>
          <a:noFill/>
        </p:spPr>
        <p:txBody>
          <a:bodyPr wrap="square" lIns="91440" tIns="45720" rIns="91440" bIns="45720" rtlCol="0" anchor="t">
            <a:spAutoFit/>
          </a:bodyPr>
          <a:lstStyle/>
          <a:p>
            <a:pPr algn="ctr">
              <a:lnSpc>
                <a:spcPct val="90000"/>
              </a:lnSpc>
            </a:pPr>
            <a:r>
              <a:rPr lang="en-US" sz="1600" b="1">
                <a:solidFill>
                  <a:srgbClr val="1CA0D1"/>
                </a:solidFill>
              </a:rPr>
              <a:t>8% </a:t>
            </a:r>
          </a:p>
          <a:p>
            <a:pPr algn="ctr">
              <a:lnSpc>
                <a:spcPct val="90000"/>
              </a:lnSpc>
            </a:pPr>
            <a:r>
              <a:rPr lang="en-US" sz="1400" b="1">
                <a:solidFill>
                  <a:srgbClr val="1CA0D1"/>
                </a:solidFill>
              </a:rPr>
              <a:t>of All Adults</a:t>
            </a:r>
            <a:endParaRPr lang="en-IE" sz="1400" b="1">
              <a:solidFill>
                <a:srgbClr val="1CA0D1"/>
              </a:solidFill>
            </a:endParaRPr>
          </a:p>
        </p:txBody>
      </p:sp>
      <p:sp>
        <p:nvSpPr>
          <p:cNvPr id="19" name="Rectangle 18">
            <a:extLst>
              <a:ext uri="{FF2B5EF4-FFF2-40B4-BE49-F238E27FC236}">
                <a16:creationId xmlns:a16="http://schemas.microsoft.com/office/drawing/2014/main" id="{B9D2FF39-B4F2-AD07-1563-3D0A8D420160}"/>
              </a:ext>
            </a:extLst>
          </p:cNvPr>
          <p:cNvSpPr/>
          <p:nvPr/>
        </p:nvSpPr>
        <p:spPr>
          <a:xfrm>
            <a:off x="3894819" y="5822873"/>
            <a:ext cx="433746" cy="2137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42" name="Oval 41">
            <a:extLst>
              <a:ext uri="{FF2B5EF4-FFF2-40B4-BE49-F238E27FC236}">
                <a16:creationId xmlns:a16="http://schemas.microsoft.com/office/drawing/2014/main" id="{DDC92835-1CE1-3AE2-A5E4-EEC341CF977C}"/>
              </a:ext>
            </a:extLst>
          </p:cNvPr>
          <p:cNvSpPr/>
          <p:nvPr/>
        </p:nvSpPr>
        <p:spPr>
          <a:xfrm>
            <a:off x="11132331" y="4707323"/>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Rectangle 44">
            <a:extLst>
              <a:ext uri="{FF2B5EF4-FFF2-40B4-BE49-F238E27FC236}">
                <a16:creationId xmlns:a16="http://schemas.microsoft.com/office/drawing/2014/main" id="{88193B92-A35C-AB32-A265-5E35131AC082}"/>
              </a:ext>
            </a:extLst>
          </p:cNvPr>
          <p:cNvSpPr/>
          <p:nvPr/>
        </p:nvSpPr>
        <p:spPr>
          <a:xfrm>
            <a:off x="11118875" y="3345526"/>
            <a:ext cx="286257" cy="2003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pic>
        <p:nvPicPr>
          <p:cNvPr id="25" name="Picture 24">
            <a:extLst>
              <a:ext uri="{FF2B5EF4-FFF2-40B4-BE49-F238E27FC236}">
                <a16:creationId xmlns:a16="http://schemas.microsoft.com/office/drawing/2014/main" id="{40159870-A2D5-2353-67EC-8638D3B1FC56}"/>
              </a:ext>
            </a:extLst>
          </p:cNvPr>
          <p:cNvPicPr>
            <a:picLocks noChangeAspect="1"/>
          </p:cNvPicPr>
          <p:nvPr/>
        </p:nvPicPr>
        <p:blipFill>
          <a:blip r:embed="rId10">
            <a:extLst>
              <a:ext uri="{28A0092B-C50C-407E-A947-70E740481C1C}">
                <a14:useLocalDpi xmlns:a14="http://schemas.microsoft.com/office/drawing/2010/main" val="0"/>
              </a:ext>
            </a:extLst>
          </a:blip>
          <a:srcRect l="12860" r="28659"/>
          <a:stretch>
            <a:fillRect/>
          </a:stretch>
        </p:blipFill>
        <p:spPr>
          <a:xfrm>
            <a:off x="160037" y="1937803"/>
            <a:ext cx="1616256" cy="1973430"/>
          </a:xfrm>
          <a:prstGeom prst="rect">
            <a:avLst/>
          </a:prstGeom>
        </p:spPr>
      </p:pic>
    </p:spTree>
    <p:extLst>
      <p:ext uri="{BB962C8B-B14F-4D97-AF65-F5344CB8AC3E}">
        <p14:creationId xmlns:p14="http://schemas.microsoft.com/office/powerpoint/2010/main" val="2266869802"/>
      </p:ext>
    </p:extLst>
  </p:cSld>
  <p:clrMapOvr>
    <a:masterClrMapping/>
  </p:clrMapOvr>
  <p:transition spd="slow">
    <p:wipe dir="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CB9816-B698-A64D-1646-3E425B145897}"/>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084F57FD-5AFC-F0F1-58E3-D243BEA76FC7}"/>
              </a:ext>
            </a:extLst>
          </p:cNvPr>
          <p:cNvSpPr/>
          <p:nvPr/>
        </p:nvSpPr>
        <p:spPr>
          <a:xfrm>
            <a:off x="0" y="123543"/>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6" name="Object 2">
            <a:extLst>
              <a:ext uri="{FF2B5EF4-FFF2-40B4-BE49-F238E27FC236}">
                <a16:creationId xmlns:a16="http://schemas.microsoft.com/office/drawing/2014/main" id="{3765F7AA-D7AD-2EAB-C150-672B171C04EE}"/>
              </a:ext>
            </a:extLst>
          </p:cNvPr>
          <p:cNvGraphicFramePr>
            <a:graphicFrameLocks noChangeAspect="1"/>
          </p:cNvGraphicFramePr>
          <p:nvPr>
            <p:extLst>
              <p:ext uri="{D42A27DB-BD31-4B8C-83A1-F6EECF244321}">
                <p14:modId xmlns:p14="http://schemas.microsoft.com/office/powerpoint/2010/main" val="67941824"/>
              </p:ext>
            </p:extLst>
          </p:nvPr>
        </p:nvGraphicFramePr>
        <p:xfrm>
          <a:off x="2678034" y="1735131"/>
          <a:ext cx="3395123" cy="17317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Object 2">
            <a:extLst>
              <a:ext uri="{FF2B5EF4-FFF2-40B4-BE49-F238E27FC236}">
                <a16:creationId xmlns:a16="http://schemas.microsoft.com/office/drawing/2014/main" id="{47721A81-E58A-6637-DD4D-CB477922C1EC}"/>
              </a:ext>
            </a:extLst>
          </p:cNvPr>
          <p:cNvGraphicFramePr>
            <a:graphicFrameLocks noChangeAspect="1"/>
          </p:cNvGraphicFramePr>
          <p:nvPr>
            <p:extLst>
              <p:ext uri="{D42A27DB-BD31-4B8C-83A1-F6EECF244321}">
                <p14:modId xmlns:p14="http://schemas.microsoft.com/office/powerpoint/2010/main" val="4004352752"/>
              </p:ext>
            </p:extLst>
          </p:nvPr>
        </p:nvGraphicFramePr>
        <p:xfrm>
          <a:off x="7645150" y="1758245"/>
          <a:ext cx="3888712" cy="13899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Object 2">
            <a:extLst>
              <a:ext uri="{FF2B5EF4-FFF2-40B4-BE49-F238E27FC236}">
                <a16:creationId xmlns:a16="http://schemas.microsoft.com/office/drawing/2014/main" id="{23316C01-C88B-7891-A07A-CDD952555520}"/>
              </a:ext>
            </a:extLst>
          </p:cNvPr>
          <p:cNvGraphicFramePr>
            <a:graphicFrameLocks noChangeAspect="1"/>
          </p:cNvGraphicFramePr>
          <p:nvPr>
            <p:extLst>
              <p:ext uri="{D42A27DB-BD31-4B8C-83A1-F6EECF244321}">
                <p14:modId xmlns:p14="http://schemas.microsoft.com/office/powerpoint/2010/main" val="587729439"/>
              </p:ext>
            </p:extLst>
          </p:nvPr>
        </p:nvGraphicFramePr>
        <p:xfrm>
          <a:off x="5994119" y="4021073"/>
          <a:ext cx="2838559" cy="25684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Object 2">
            <a:extLst>
              <a:ext uri="{FF2B5EF4-FFF2-40B4-BE49-F238E27FC236}">
                <a16:creationId xmlns:a16="http://schemas.microsoft.com/office/drawing/2014/main" id="{D56FB433-FE59-418F-C682-78D4D221042B}"/>
              </a:ext>
            </a:extLst>
          </p:cNvPr>
          <p:cNvGraphicFramePr>
            <a:graphicFrameLocks noChangeAspect="1"/>
          </p:cNvGraphicFramePr>
          <p:nvPr>
            <p:extLst>
              <p:ext uri="{D42A27DB-BD31-4B8C-83A1-F6EECF244321}">
                <p14:modId xmlns:p14="http://schemas.microsoft.com/office/powerpoint/2010/main" val="3182367336"/>
              </p:ext>
            </p:extLst>
          </p:nvPr>
        </p:nvGraphicFramePr>
        <p:xfrm>
          <a:off x="723703" y="4039358"/>
          <a:ext cx="4046411" cy="27863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Object 2">
            <a:extLst>
              <a:ext uri="{FF2B5EF4-FFF2-40B4-BE49-F238E27FC236}">
                <a16:creationId xmlns:a16="http://schemas.microsoft.com/office/drawing/2014/main" id="{B797B632-1F08-EC52-7FD2-CCB047A23861}"/>
              </a:ext>
            </a:extLst>
          </p:cNvPr>
          <p:cNvGraphicFramePr>
            <a:graphicFrameLocks noChangeAspect="1"/>
          </p:cNvGraphicFramePr>
          <p:nvPr>
            <p:extLst>
              <p:ext uri="{D42A27DB-BD31-4B8C-83A1-F6EECF244321}">
                <p14:modId xmlns:p14="http://schemas.microsoft.com/office/powerpoint/2010/main" val="2599616979"/>
              </p:ext>
            </p:extLst>
          </p:nvPr>
        </p:nvGraphicFramePr>
        <p:xfrm>
          <a:off x="7900606" y="4013082"/>
          <a:ext cx="4144706" cy="26046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Table 21">
            <a:extLst>
              <a:ext uri="{FF2B5EF4-FFF2-40B4-BE49-F238E27FC236}">
                <a16:creationId xmlns:a16="http://schemas.microsoft.com/office/drawing/2014/main" id="{950C60FE-4779-70A6-5A2D-5A4CC4BBFF42}"/>
              </a:ext>
            </a:extLst>
          </p:cNvPr>
          <p:cNvGraphicFramePr>
            <a:graphicFrameLocks noGrp="1"/>
          </p:cNvGraphicFramePr>
          <p:nvPr>
            <p:extLst>
              <p:ext uri="{D42A27DB-BD31-4B8C-83A1-F6EECF244321}">
                <p14:modId xmlns:p14="http://schemas.microsoft.com/office/powerpoint/2010/main" val="4124096392"/>
              </p:ext>
            </p:extLst>
          </p:nvPr>
        </p:nvGraphicFramePr>
        <p:xfrm>
          <a:off x="15941" y="3974898"/>
          <a:ext cx="2641666" cy="2706220"/>
        </p:xfrm>
        <a:graphic>
          <a:graphicData uri="http://schemas.openxmlformats.org/drawingml/2006/table">
            <a:tbl>
              <a:tblPr>
                <a:tableStyleId>{5C22544A-7EE6-4342-B048-85BDC9FD1C3A}</a:tableStyleId>
              </a:tblPr>
              <a:tblGrid>
                <a:gridCol w="2641666">
                  <a:extLst>
                    <a:ext uri="{9D8B030D-6E8A-4147-A177-3AD203B41FA5}">
                      <a16:colId xmlns:a16="http://schemas.microsoft.com/office/drawing/2014/main" val="2286587077"/>
                    </a:ext>
                  </a:extLst>
                </a:gridCol>
              </a:tblGrid>
              <a:tr h="263917">
                <a:tc>
                  <a:txBody>
                    <a:bodyPr/>
                    <a:lstStyle/>
                    <a:p>
                      <a:pPr algn="r" fontAlgn="t">
                        <a:buNone/>
                      </a:pPr>
                      <a:r>
                        <a:rPr lang="en-GB" sz="850" b="0" i="0" u="none" strike="noStrike">
                          <a:solidFill>
                            <a:srgbClr val="000000"/>
                          </a:solidFill>
                          <a:effectLst/>
                          <a:latin typeface="+mn-lt"/>
                        </a:rPr>
                        <a:t>House prices/Cost of Rent/Mortgage Repayment Rates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53814">
                <a:tc>
                  <a:txBody>
                    <a:bodyPr/>
                    <a:lstStyle/>
                    <a:p>
                      <a:pPr algn="r" fontAlgn="t">
                        <a:buNone/>
                      </a:pPr>
                      <a:r>
                        <a:rPr lang="en-GB" sz="850" b="0" i="0" u="none" strike="noStrike">
                          <a:solidFill>
                            <a:srgbClr val="000000"/>
                          </a:solidFill>
                          <a:effectLst/>
                          <a:latin typeface="+mn-lt"/>
                        </a:rPr>
                        <a:t>Household bills (e.g. food, energy,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6468846"/>
                  </a:ext>
                </a:extLst>
              </a:tr>
              <a:tr h="183816">
                <a:tc>
                  <a:txBody>
                    <a:bodyPr/>
                    <a:lstStyle/>
                    <a:p>
                      <a:pPr algn="r" fontAlgn="t">
                        <a:buNone/>
                      </a:pPr>
                      <a:r>
                        <a:rPr lang="en-IE" sz="850" b="0" i="0" u="none" strike="noStrike">
                          <a:solidFill>
                            <a:srgbClr val="000000"/>
                          </a:solidFill>
                          <a:effectLst/>
                          <a:latin typeface="+mn-lt"/>
                        </a:rPr>
                        <a:t>Health Services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2198">
                <a:tc>
                  <a:txBody>
                    <a:bodyPr/>
                    <a:lstStyle/>
                    <a:p>
                      <a:pPr algn="r" fontAlgn="t">
                        <a:buNone/>
                      </a:pPr>
                      <a:r>
                        <a:rPr lang="en-GB" sz="850" b="0" i="0" u="none" strike="noStrike">
                          <a:solidFill>
                            <a:srgbClr val="000000"/>
                          </a:solidFill>
                          <a:effectLst/>
                          <a:latin typeface="+mn-lt"/>
                        </a:rPr>
                        <a:t>The homeless situation/Lack of Local Authority Housing</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2546392"/>
                  </a:ext>
                </a:extLst>
              </a:tr>
              <a:tr h="136484">
                <a:tc>
                  <a:txBody>
                    <a:bodyPr/>
                    <a:lstStyle/>
                    <a:p>
                      <a:pPr algn="r" fontAlgn="t">
                        <a:buNone/>
                      </a:pPr>
                      <a:r>
                        <a:rPr lang="en-IE" sz="850" b="0" i="0" u="none" strike="noStrike">
                          <a:solidFill>
                            <a:srgbClr val="000000"/>
                          </a:solidFill>
                          <a:effectLst/>
                          <a:latin typeface="+mn-lt"/>
                        </a:rPr>
                        <a:t>Immigration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352487"/>
                  </a:ext>
                </a:extLst>
              </a:tr>
              <a:tr h="231149">
                <a:tc>
                  <a:txBody>
                    <a:bodyPr/>
                    <a:lstStyle/>
                    <a:p>
                      <a:pPr algn="r" fontAlgn="t">
                        <a:buNone/>
                      </a:pPr>
                      <a:r>
                        <a:rPr lang="en-IE" sz="850" b="0" i="0" u="none" strike="noStrike">
                          <a:solidFill>
                            <a:srgbClr val="000000"/>
                          </a:solidFill>
                          <a:effectLst/>
                          <a:latin typeface="+mn-lt"/>
                        </a:rPr>
                        <a:t>Crime, Law and Order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08101"/>
                  </a:ext>
                </a:extLst>
              </a:tr>
              <a:tr h="145676">
                <a:tc>
                  <a:txBody>
                    <a:bodyPr/>
                    <a:lstStyle/>
                    <a:p>
                      <a:pPr algn="r" fontAlgn="t">
                        <a:buNone/>
                      </a:pPr>
                      <a:r>
                        <a:rPr lang="en-IE" sz="850" b="0" i="0" u="none" strike="noStrike">
                          <a:solidFill>
                            <a:srgbClr val="000000"/>
                          </a:solidFill>
                          <a:effectLst/>
                          <a:latin typeface="+mn-lt"/>
                        </a:rPr>
                        <a:t>Management of the economy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4385">
                <a:tc>
                  <a:txBody>
                    <a:bodyPr/>
                    <a:lstStyle/>
                    <a:p>
                      <a:pPr algn="r" fontAlgn="t">
                        <a:buNone/>
                      </a:pPr>
                      <a:r>
                        <a:rPr lang="en-IE" sz="85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2198">
                <a:tc>
                  <a:txBody>
                    <a:bodyPr/>
                    <a:lstStyle/>
                    <a:p>
                      <a:pPr algn="r" fontAlgn="t">
                        <a:buNone/>
                      </a:pPr>
                      <a:r>
                        <a:rPr lang="en-IE" sz="850" b="0" i="0" u="none" strike="noStrike">
                          <a:solidFill>
                            <a:srgbClr val="000000"/>
                          </a:solidFill>
                          <a:effectLst/>
                          <a:latin typeface="+mn-lt"/>
                        </a:rPr>
                        <a:t>Sustainability / Environmental issues / Climate change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36484">
                <a:tc>
                  <a:txBody>
                    <a:bodyPr/>
                    <a:lstStyle/>
                    <a:p>
                      <a:pPr algn="r" fontAlgn="t">
                        <a:buNone/>
                      </a:pPr>
                      <a:r>
                        <a:rPr lang="en-IE" sz="850" b="0" i="0" u="none" strike="noStrike">
                          <a:solidFill>
                            <a:srgbClr val="000000"/>
                          </a:solidFill>
                          <a:effectLst/>
                          <a:latin typeface="+mn-lt"/>
                        </a:rPr>
                        <a:t>Traffic congestion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3576">
                <a:tc>
                  <a:txBody>
                    <a:bodyPr/>
                    <a:lstStyle/>
                    <a:p>
                      <a:pPr algn="r" fontAlgn="t">
                        <a:buNone/>
                      </a:pPr>
                      <a:r>
                        <a:rPr lang="en-IE" sz="850" b="0" i="0" u="none" strike="noStrike">
                          <a:solidFill>
                            <a:srgbClr val="000000"/>
                          </a:solidFill>
                          <a:effectLst/>
                          <a:latin typeface="+mn-lt"/>
                        </a:rPr>
                        <a:t>Unemployment/Jobs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45676">
                <a:tc>
                  <a:txBody>
                    <a:bodyPr/>
                    <a:lstStyle/>
                    <a:p>
                      <a:pPr algn="r" fontAlgn="t">
                        <a:buNone/>
                      </a:pPr>
                      <a:r>
                        <a:rPr lang="en-IE" sz="850" b="0" i="0" u="none" strike="noStrike">
                          <a:solidFill>
                            <a:srgbClr val="000000"/>
                          </a:solidFill>
                          <a:effectLst/>
                          <a:latin typeface="+mn-lt"/>
                        </a:rPr>
                        <a:t>Public transport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57621">
                <a:tc>
                  <a:txBody>
                    <a:bodyPr/>
                    <a:lstStyle/>
                    <a:p>
                      <a:pPr algn="r" fontAlgn="t">
                        <a:buNone/>
                      </a:pPr>
                      <a:r>
                        <a:rPr lang="en-IE" sz="850" b="0" i="0" u="none" strike="noStrike">
                          <a:solidFill>
                            <a:srgbClr val="000000"/>
                          </a:solidFill>
                          <a:effectLst/>
                          <a:latin typeface="+mn-lt"/>
                        </a:rPr>
                        <a:t>Rural decline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02198">
                <a:tc>
                  <a:txBody>
                    <a:bodyPr/>
                    <a:lstStyle/>
                    <a:p>
                      <a:pPr algn="r" fontAlgn="t">
                        <a:buNone/>
                      </a:pPr>
                      <a:r>
                        <a:rPr lang="en-IE" sz="850" b="0" i="0" u="none" strike="noStrike">
                          <a:solidFill>
                            <a:srgbClr val="000000"/>
                          </a:solidFill>
                          <a:effectLst/>
                          <a:latin typeface="+mn-lt"/>
                        </a:rPr>
                        <a:t>Ageing population/Pensions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145676">
                <a:tc>
                  <a:txBody>
                    <a:bodyPr/>
                    <a:lstStyle/>
                    <a:p>
                      <a:pPr algn="r" fontAlgn="t">
                        <a:buNone/>
                      </a:pPr>
                      <a:r>
                        <a:rPr lang="en-IE" sz="850" b="0" i="0" u="none" strike="noStrike">
                          <a:solidFill>
                            <a:srgbClr val="000000"/>
                          </a:solidFill>
                          <a:effectLst/>
                          <a:latin typeface="+mn-lt"/>
                        </a:rPr>
                        <a:t>Childcare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bl>
          </a:graphicData>
        </a:graphic>
      </p:graphicFrame>
      <p:graphicFrame>
        <p:nvGraphicFramePr>
          <p:cNvPr id="23" name="Table 22">
            <a:extLst>
              <a:ext uri="{FF2B5EF4-FFF2-40B4-BE49-F238E27FC236}">
                <a16:creationId xmlns:a16="http://schemas.microsoft.com/office/drawing/2014/main" id="{D9109EC4-5FA4-822D-E42C-FE2A85C45DFC}"/>
              </a:ext>
            </a:extLst>
          </p:cNvPr>
          <p:cNvGraphicFramePr>
            <a:graphicFrameLocks noGrp="1"/>
          </p:cNvGraphicFramePr>
          <p:nvPr>
            <p:extLst>
              <p:ext uri="{D42A27DB-BD31-4B8C-83A1-F6EECF244321}">
                <p14:modId xmlns:p14="http://schemas.microsoft.com/office/powerpoint/2010/main" val="1024060016"/>
              </p:ext>
            </p:extLst>
          </p:nvPr>
        </p:nvGraphicFramePr>
        <p:xfrm>
          <a:off x="4342250" y="4001362"/>
          <a:ext cx="2023863" cy="2531857"/>
        </p:xfrm>
        <a:graphic>
          <a:graphicData uri="http://schemas.openxmlformats.org/drawingml/2006/table">
            <a:tbl>
              <a:tblPr>
                <a:tableStyleId>{5C22544A-7EE6-4342-B048-85BDC9FD1C3A}</a:tableStyleId>
              </a:tblPr>
              <a:tblGrid>
                <a:gridCol w="2023863">
                  <a:extLst>
                    <a:ext uri="{9D8B030D-6E8A-4147-A177-3AD203B41FA5}">
                      <a16:colId xmlns:a16="http://schemas.microsoft.com/office/drawing/2014/main" val="2286587077"/>
                    </a:ext>
                  </a:extLst>
                </a:gridCol>
              </a:tblGrid>
              <a:tr h="269101">
                <a:tc>
                  <a:txBody>
                    <a:bodyPr/>
                    <a:lstStyle/>
                    <a:p>
                      <a:pPr algn="r" fontAlgn="t">
                        <a:buNone/>
                      </a:pPr>
                      <a:r>
                        <a:rPr lang="en-IE" sz="900" b="0" i="0" u="none" strike="noStrike" kern="1200">
                          <a:solidFill>
                            <a:srgbClr val="000000"/>
                          </a:solidFill>
                          <a:effectLst/>
                          <a:latin typeface="+mn-lt"/>
                          <a:ea typeface="+mn-ea"/>
                          <a:cs typeface="+mn-cs"/>
                        </a:rPr>
                        <a:t>War, conflict, terrorism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46832">
                <a:tc>
                  <a:txBody>
                    <a:bodyPr/>
                    <a:lstStyle/>
                    <a:p>
                      <a:pPr algn="r" fontAlgn="t">
                        <a:buNone/>
                      </a:pPr>
                      <a:r>
                        <a:rPr lang="en-GB" sz="900" b="0" i="0" u="none" strike="noStrike" kern="1200">
                          <a:solidFill>
                            <a:srgbClr val="000000"/>
                          </a:solidFill>
                          <a:effectLst/>
                          <a:latin typeface="+mn-lt"/>
                          <a:ea typeface="+mn-ea"/>
                          <a:cs typeface="+mn-cs"/>
                        </a:rPr>
                        <a:t>Economic crises, job security, wages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1930625"/>
                  </a:ext>
                </a:extLst>
              </a:tr>
              <a:tr h="270404">
                <a:tc>
                  <a:txBody>
                    <a:bodyPr/>
                    <a:lstStyle/>
                    <a:p>
                      <a:pPr algn="r" fontAlgn="t">
                        <a:buNone/>
                      </a:pPr>
                      <a:r>
                        <a:rPr lang="en-IE" sz="900" b="0" i="0" u="none" strike="noStrike" kern="1200">
                          <a:solidFill>
                            <a:srgbClr val="000000"/>
                          </a:solidFill>
                          <a:effectLst/>
                          <a:latin typeface="+mn-lt"/>
                          <a:ea typeface="+mn-ea"/>
                          <a:cs typeface="+mn-cs"/>
                        </a:rPr>
                        <a:t>Immigration, migration, refugees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757418"/>
                  </a:ext>
                </a:extLst>
              </a:tr>
              <a:tr h="270704">
                <a:tc>
                  <a:txBody>
                    <a:bodyPr/>
                    <a:lstStyle/>
                    <a:p>
                      <a:pPr algn="r" fontAlgn="t">
                        <a:buNone/>
                      </a:pPr>
                      <a:r>
                        <a:rPr lang="en-IE" sz="900" b="0" i="0" u="none" strike="noStrike" kern="1200">
                          <a:solidFill>
                            <a:srgbClr val="000000"/>
                          </a:solidFill>
                          <a:effectLst/>
                          <a:latin typeface="+mn-lt"/>
                          <a:ea typeface="+mn-ea"/>
                          <a:cs typeface="+mn-cs"/>
                        </a:rPr>
                        <a:t>Climate change, the environment, biodiversity, pollution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251142"/>
                  </a:ext>
                </a:extLst>
              </a:tr>
              <a:tr h="246832">
                <a:tc>
                  <a:txBody>
                    <a:bodyPr/>
                    <a:lstStyle/>
                    <a:p>
                      <a:pPr algn="r" fontAlgn="t">
                        <a:buNone/>
                      </a:pPr>
                      <a:r>
                        <a:rPr lang="en-GB" sz="900" b="0" i="0" u="none" strike="noStrike" kern="1200">
                          <a:solidFill>
                            <a:srgbClr val="000000"/>
                          </a:solidFill>
                          <a:effectLst/>
                          <a:latin typeface="+mn-lt"/>
                          <a:ea typeface="+mn-ea"/>
                          <a:cs typeface="+mn-cs"/>
                        </a:rPr>
                        <a:t>Inequality between the rich and the poor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0901">
                <a:tc>
                  <a:txBody>
                    <a:bodyPr/>
                    <a:lstStyle/>
                    <a:p>
                      <a:pPr algn="r" fontAlgn="t">
                        <a:buNone/>
                      </a:pPr>
                      <a:r>
                        <a:rPr lang="en-IE" sz="900" b="0" i="0" u="none" strike="noStrike" kern="1200">
                          <a:solidFill>
                            <a:srgbClr val="000000"/>
                          </a:solidFill>
                          <a:effectLst/>
                          <a:latin typeface="+mn-lt"/>
                          <a:ea typeface="+mn-ea"/>
                          <a:cs typeface="+mn-cs"/>
                        </a:rPr>
                        <a:t>Populism, nationalism, political extremism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49870">
                <a:tc>
                  <a:txBody>
                    <a:bodyPr/>
                    <a:lstStyle/>
                    <a:p>
                      <a:pPr algn="r" fontAlgn="t">
                        <a:buNone/>
                      </a:pPr>
                      <a:r>
                        <a:rPr lang="en-GB" sz="900" b="0" i="0" u="none" strike="noStrike" kern="1200">
                          <a:solidFill>
                            <a:srgbClr val="000000"/>
                          </a:solidFill>
                          <a:effectLst/>
                          <a:latin typeface="+mn-lt"/>
                          <a:ea typeface="+mn-ea"/>
                          <a:cs typeface="+mn-cs"/>
                        </a:rPr>
                        <a:t>Fake news, corruption of information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358218">
                <a:tc>
                  <a:txBody>
                    <a:bodyPr/>
                    <a:lstStyle/>
                    <a:p>
                      <a:pPr algn="r" fontAlgn="t">
                        <a:buNone/>
                      </a:pPr>
                      <a:r>
                        <a:rPr lang="en-GB" sz="900" b="0" i="0" u="none" strike="noStrike" kern="1200">
                          <a:solidFill>
                            <a:srgbClr val="000000"/>
                          </a:solidFill>
                          <a:effectLst/>
                          <a:latin typeface="+mn-lt"/>
                          <a:ea typeface="+mn-ea"/>
                          <a:cs typeface="+mn-cs"/>
                        </a:rPr>
                        <a:t>Education, healthcare, clean water and hunger in developing countries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63405">
                <a:tc>
                  <a:txBody>
                    <a:bodyPr/>
                    <a:lstStyle/>
                    <a:p>
                      <a:pPr algn="r" fontAlgn="t">
                        <a:buNone/>
                      </a:pPr>
                      <a:r>
                        <a:rPr lang="en-IE" sz="900" b="0" i="0" u="none" strike="noStrike" kern="1200">
                          <a:solidFill>
                            <a:srgbClr val="000000"/>
                          </a:solidFill>
                          <a:effectLst/>
                          <a:latin typeface="+mn-lt"/>
                          <a:ea typeface="+mn-ea"/>
                          <a:cs typeface="+mn-cs"/>
                        </a:rPr>
                        <a:t>Technology, automation, artificial intelligence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35696">
                <a:tc>
                  <a:txBody>
                    <a:bodyPr/>
                    <a:lstStyle/>
                    <a:p>
                      <a:pPr algn="r" fontAlgn="t">
                        <a:buNone/>
                      </a:pPr>
                      <a:r>
                        <a:rPr lang="en-IE" sz="900" b="0" i="0" u="none" strike="noStrike" kern="1200">
                          <a:solidFill>
                            <a:srgbClr val="000000"/>
                          </a:solidFill>
                          <a:effectLst/>
                          <a:latin typeface="+mn-lt"/>
                          <a:ea typeface="+mn-ea"/>
                          <a:cs typeface="+mn-cs"/>
                        </a:rPr>
                        <a:t>Global diseases and pandemics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bl>
          </a:graphicData>
        </a:graphic>
      </p:graphicFrame>
      <p:graphicFrame>
        <p:nvGraphicFramePr>
          <p:cNvPr id="30" name="Table 29">
            <a:extLst>
              <a:ext uri="{FF2B5EF4-FFF2-40B4-BE49-F238E27FC236}">
                <a16:creationId xmlns:a16="http://schemas.microsoft.com/office/drawing/2014/main" id="{F10777C3-C0CF-FF4D-BF4B-E9AEC22E2A1B}"/>
              </a:ext>
            </a:extLst>
          </p:cNvPr>
          <p:cNvGraphicFramePr>
            <a:graphicFrameLocks noGrp="1"/>
          </p:cNvGraphicFramePr>
          <p:nvPr>
            <p:extLst>
              <p:ext uri="{D42A27DB-BD31-4B8C-83A1-F6EECF244321}">
                <p14:modId xmlns:p14="http://schemas.microsoft.com/office/powerpoint/2010/main" val="3256127712"/>
              </p:ext>
            </p:extLst>
          </p:nvPr>
        </p:nvGraphicFramePr>
        <p:xfrm>
          <a:off x="8308833" y="4013082"/>
          <a:ext cx="1882539" cy="2576419"/>
        </p:xfrm>
        <a:graphic>
          <a:graphicData uri="http://schemas.openxmlformats.org/drawingml/2006/table">
            <a:tbl>
              <a:tblPr>
                <a:tableStyleId>{5C22544A-7EE6-4342-B048-85BDC9FD1C3A}</a:tableStyleId>
              </a:tblPr>
              <a:tblGrid>
                <a:gridCol w="1882539">
                  <a:extLst>
                    <a:ext uri="{9D8B030D-6E8A-4147-A177-3AD203B41FA5}">
                      <a16:colId xmlns:a16="http://schemas.microsoft.com/office/drawing/2014/main" val="2286587077"/>
                    </a:ext>
                  </a:extLst>
                </a:gridCol>
              </a:tblGrid>
              <a:tr h="219521">
                <a:tc>
                  <a:txBody>
                    <a:bodyPr/>
                    <a:lstStyle/>
                    <a:p>
                      <a:pPr algn="r" fontAlgn="t">
                        <a:buNone/>
                      </a:pPr>
                      <a:r>
                        <a:rPr lang="en-IE" sz="900" b="0" i="0" u="none" strike="noStrike">
                          <a:solidFill>
                            <a:srgbClr val="000000"/>
                          </a:solidFill>
                          <a:effectLst/>
                          <a:latin typeface="+mn-lt"/>
                        </a:rPr>
                        <a:t>Local community issues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19521">
                <a:tc>
                  <a:txBody>
                    <a:bodyPr/>
                    <a:lstStyle/>
                    <a:p>
                      <a:pPr algn="r" fontAlgn="t">
                        <a:buNone/>
                      </a:pPr>
                      <a:r>
                        <a:rPr lang="en-IE" sz="90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6427717"/>
                  </a:ext>
                </a:extLst>
              </a:tr>
              <a:tr h="273417">
                <a:tc>
                  <a:txBody>
                    <a:bodyPr/>
                    <a:lstStyle/>
                    <a:p>
                      <a:pPr algn="r" fontAlgn="t">
                        <a:buNone/>
                      </a:pPr>
                      <a:r>
                        <a:rPr lang="en-GB" sz="900" b="0" i="0" u="none" strike="noStrike">
                          <a:solidFill>
                            <a:srgbClr val="000000"/>
                          </a:solidFill>
                          <a:effectLst/>
                          <a:latin typeface="+mn-lt"/>
                        </a:rPr>
                        <a:t>Climate change and the environment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0117228"/>
                  </a:ext>
                </a:extLst>
              </a:tr>
              <a:tr h="219521">
                <a:tc>
                  <a:txBody>
                    <a:bodyPr/>
                    <a:lstStyle/>
                    <a:p>
                      <a:pPr algn="r" fontAlgn="t">
                        <a:buNone/>
                      </a:pPr>
                      <a:r>
                        <a:rPr lang="en-IE" sz="900" b="0" i="0" u="none" strike="noStrike">
                          <a:solidFill>
                            <a:srgbClr val="000000"/>
                          </a:solidFill>
                          <a:effectLst/>
                          <a:latin typeface="+mn-lt"/>
                        </a:rPr>
                        <a:t>Animal welfare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392135"/>
                  </a:ext>
                </a:extLst>
              </a:tr>
              <a:tr h="273417">
                <a:tc>
                  <a:txBody>
                    <a:bodyPr/>
                    <a:lstStyle/>
                    <a:p>
                      <a:pPr algn="r" fontAlgn="t">
                        <a:buNone/>
                      </a:pPr>
                      <a:r>
                        <a:rPr lang="en-GB" sz="900" b="0" i="0" u="none" strike="noStrike">
                          <a:solidFill>
                            <a:srgbClr val="000000"/>
                          </a:solidFill>
                          <a:effectLst/>
                          <a:latin typeface="+mn-lt"/>
                        </a:rPr>
                        <a:t>Women’s rights and gender equality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19521">
                <a:tc>
                  <a:txBody>
                    <a:bodyPr/>
                    <a:lstStyle/>
                    <a:p>
                      <a:pPr algn="r" fontAlgn="t">
                        <a:buNone/>
                      </a:pPr>
                      <a:r>
                        <a:rPr lang="en-IE" sz="900" b="0" i="0" u="none" strike="noStrike">
                          <a:solidFill>
                            <a:srgbClr val="000000"/>
                          </a:solidFill>
                          <a:effectLst/>
                          <a:latin typeface="+mn-lt"/>
                        </a:rPr>
                        <a:t>Homelessness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19521">
                <a:tc>
                  <a:txBody>
                    <a:bodyPr/>
                    <a:lstStyle/>
                    <a:p>
                      <a:pPr algn="r" fontAlgn="t">
                        <a:buNone/>
                      </a:pPr>
                      <a:r>
                        <a:rPr lang="en-IE" sz="900" b="0" i="0" u="none" strike="noStrike">
                          <a:solidFill>
                            <a:srgbClr val="000000"/>
                          </a:solidFill>
                          <a:effectLst/>
                          <a:latin typeface="+mn-lt"/>
                        </a:rPr>
                        <a:t>Disability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19521">
                <a:tc>
                  <a:txBody>
                    <a:bodyPr/>
                    <a:lstStyle/>
                    <a:p>
                      <a:pPr algn="r" fontAlgn="t">
                        <a:buNone/>
                      </a:pPr>
                      <a:r>
                        <a:rPr lang="en-IE" sz="900" b="0" i="0" u="none" strike="noStrike">
                          <a:solidFill>
                            <a:srgbClr val="000000"/>
                          </a:solidFill>
                          <a:effectLst/>
                          <a:latin typeface="+mn-lt"/>
                        </a:rPr>
                        <a:t>Global poverty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73417">
                <a:tc>
                  <a:txBody>
                    <a:bodyPr/>
                    <a:lstStyle/>
                    <a:p>
                      <a:pPr algn="r" fontAlgn="t">
                        <a:buNone/>
                      </a:pPr>
                      <a:r>
                        <a:rPr lang="en-IE" sz="900" b="0" i="0" u="none" strike="noStrike">
                          <a:solidFill>
                            <a:srgbClr val="000000"/>
                          </a:solidFill>
                          <a:effectLst/>
                          <a:latin typeface="+mn-lt"/>
                        </a:rPr>
                        <a:t>Labour rights and unions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19521">
                <a:tc>
                  <a:txBody>
                    <a:bodyPr/>
                    <a:lstStyle/>
                    <a:p>
                      <a:pPr algn="r" fontAlgn="t">
                        <a:buNone/>
                      </a:pPr>
                      <a:r>
                        <a:rPr lang="en-GB" sz="900" b="0" i="0" u="none" strike="noStrike">
                          <a:solidFill>
                            <a:srgbClr val="000000"/>
                          </a:solidFill>
                          <a:effectLst/>
                          <a:latin typeface="+mn-lt"/>
                        </a:rPr>
                        <a:t>Immigrant and asylum seeker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19521">
                <a:tc>
                  <a:txBody>
                    <a:bodyPr/>
                    <a:lstStyle/>
                    <a:p>
                      <a:pPr algn="r" fontAlgn="t">
                        <a:buNone/>
                      </a:pPr>
                      <a:r>
                        <a:rPr lang="en-IE" sz="900" b="0" i="0" u="none" strike="noStrike">
                          <a:solidFill>
                            <a:srgbClr val="000000"/>
                          </a:solidFill>
                          <a:effectLst/>
                          <a:latin typeface="+mn-lt"/>
                        </a:rPr>
                        <a:t>LGBTQIA+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bl>
          </a:graphicData>
        </a:graphic>
      </p:graphicFrame>
      <p:graphicFrame>
        <p:nvGraphicFramePr>
          <p:cNvPr id="38" name="Table 37">
            <a:extLst>
              <a:ext uri="{FF2B5EF4-FFF2-40B4-BE49-F238E27FC236}">
                <a16:creationId xmlns:a16="http://schemas.microsoft.com/office/drawing/2014/main" id="{0A9B4E85-DEF3-0296-0DA0-80E1EA1FB757}"/>
              </a:ext>
            </a:extLst>
          </p:cNvPr>
          <p:cNvGraphicFramePr>
            <a:graphicFrameLocks noGrp="1"/>
          </p:cNvGraphicFramePr>
          <p:nvPr>
            <p:extLst>
              <p:ext uri="{D42A27DB-BD31-4B8C-83A1-F6EECF244321}">
                <p14:modId xmlns:p14="http://schemas.microsoft.com/office/powerpoint/2010/main" val="2030027210"/>
              </p:ext>
            </p:extLst>
          </p:nvPr>
        </p:nvGraphicFramePr>
        <p:xfrm>
          <a:off x="7533537" y="1743431"/>
          <a:ext cx="1893054" cy="1174776"/>
        </p:xfrm>
        <a:graphic>
          <a:graphicData uri="http://schemas.openxmlformats.org/drawingml/2006/table">
            <a:tbl>
              <a:tblPr>
                <a:tableStyleId>{5C22544A-7EE6-4342-B048-85BDC9FD1C3A}</a:tableStyleId>
              </a:tblPr>
              <a:tblGrid>
                <a:gridCol w="1893054">
                  <a:extLst>
                    <a:ext uri="{9D8B030D-6E8A-4147-A177-3AD203B41FA5}">
                      <a16:colId xmlns:a16="http://schemas.microsoft.com/office/drawing/2014/main" val="2286587077"/>
                    </a:ext>
                  </a:extLst>
                </a:gridCol>
              </a:tblGrid>
              <a:tr h="391592">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More positive than negative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91592">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More negative than positive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91592">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No strong opinion either way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40" name="Table 39">
            <a:extLst>
              <a:ext uri="{FF2B5EF4-FFF2-40B4-BE49-F238E27FC236}">
                <a16:creationId xmlns:a16="http://schemas.microsoft.com/office/drawing/2014/main" id="{1588D687-9AE8-A1EF-1296-5F3B3C3CBDEA}"/>
              </a:ext>
            </a:extLst>
          </p:cNvPr>
          <p:cNvGraphicFramePr>
            <a:graphicFrameLocks noGrp="1"/>
          </p:cNvGraphicFramePr>
          <p:nvPr>
            <p:extLst>
              <p:ext uri="{D42A27DB-BD31-4B8C-83A1-F6EECF244321}">
                <p14:modId xmlns:p14="http://schemas.microsoft.com/office/powerpoint/2010/main" val="2435295223"/>
              </p:ext>
            </p:extLst>
          </p:nvPr>
        </p:nvGraphicFramePr>
        <p:xfrm>
          <a:off x="2123192" y="1826098"/>
          <a:ext cx="1756830" cy="1424148"/>
        </p:xfrm>
        <a:graphic>
          <a:graphicData uri="http://schemas.openxmlformats.org/drawingml/2006/table">
            <a:tbl>
              <a:tblPr>
                <a:tableStyleId>{5C22544A-7EE6-4342-B048-85BDC9FD1C3A}</a:tableStyleId>
              </a:tblPr>
              <a:tblGrid>
                <a:gridCol w="1756830">
                  <a:extLst>
                    <a:ext uri="{9D8B030D-6E8A-4147-A177-3AD203B41FA5}">
                      <a16:colId xmlns:a16="http://schemas.microsoft.com/office/drawing/2014/main" val="2286587077"/>
                    </a:ext>
                  </a:extLst>
                </a:gridCol>
              </a:tblGrid>
              <a:tr h="356037">
                <a:tc>
                  <a:txBody>
                    <a:bodyPr/>
                    <a:lstStyle/>
                    <a:p>
                      <a:pPr algn="r"/>
                      <a:r>
                        <a:rPr lang="en-GB" sz="900" b="0" i="0" u="none" strike="noStrike" baseline="0">
                          <a:solidFill>
                            <a:srgbClr val="000000"/>
                          </a:solidFill>
                          <a:latin typeface="Barlow" panose="00000500000000000000" pitchFamily="2" charset="0"/>
                        </a:rPr>
                        <a:t>As a citizen of the country, I most closely identify with</a:t>
                      </a:r>
                      <a:endParaRPr lang="en-IE" sz="9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56037">
                <a:tc>
                  <a:txBody>
                    <a:bodyPr/>
                    <a:lstStyle/>
                    <a:p>
                      <a:pPr algn="r"/>
                      <a:endParaRPr lang="en-GB" sz="900" b="0" i="0" u="none" strike="noStrike" baseline="0">
                        <a:solidFill>
                          <a:srgbClr val="000000"/>
                        </a:solidFill>
                        <a:latin typeface="Barlow" panose="00000500000000000000" pitchFamily="2" charset="0"/>
                      </a:endParaRPr>
                    </a:p>
                    <a:p>
                      <a:pPr algn="r"/>
                      <a:r>
                        <a:rPr lang="en-GB" sz="900" b="0" i="0" u="none" strike="noStrike" baseline="0">
                          <a:solidFill>
                            <a:srgbClr val="000000"/>
                          </a:solidFill>
                          <a:latin typeface="Barlow" panose="00000500000000000000" pitchFamily="2" charset="0"/>
                        </a:rPr>
                        <a:t>As a citizen  of my local community</a:t>
                      </a:r>
                      <a:endParaRPr lang="en-IE" sz="9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56037">
                <a:tc>
                  <a:txBody>
                    <a:bodyPr/>
                    <a:lstStyle/>
                    <a:p>
                      <a:pPr algn="r"/>
                      <a:r>
                        <a:rPr lang="en-IE" sz="900" b="0" i="0" u="none" strike="noStrike" baseline="0">
                          <a:solidFill>
                            <a:srgbClr val="000000"/>
                          </a:solidFill>
                          <a:latin typeface="Barlow" panose="00000500000000000000" pitchFamily="2" charset="0"/>
                        </a:rPr>
                        <a:t>As a European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560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sz="900" b="0" i="0" u="none" strike="noStrike" baseline="0">
                          <a:solidFill>
                            <a:srgbClr val="000000"/>
                          </a:solidFill>
                          <a:latin typeface="Barlow" panose="00000500000000000000" pitchFamily="2" charset="0"/>
                        </a:rPr>
                        <a:t>As a global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5964622"/>
                  </a:ext>
                </a:extLst>
              </a:tr>
            </a:tbl>
          </a:graphicData>
        </a:graphic>
      </p:graphicFrame>
      <p:sp>
        <p:nvSpPr>
          <p:cNvPr id="2" name="Title 1">
            <a:extLst>
              <a:ext uri="{FF2B5EF4-FFF2-40B4-BE49-F238E27FC236}">
                <a16:creationId xmlns:a16="http://schemas.microsoft.com/office/drawing/2014/main" id="{07CD826D-3387-6462-9E9F-7F484BF2F3A4}"/>
              </a:ext>
            </a:extLst>
          </p:cNvPr>
          <p:cNvSpPr>
            <a:spLocks noGrp="1"/>
          </p:cNvSpPr>
          <p:nvPr>
            <p:ph type="title"/>
          </p:nvPr>
        </p:nvSpPr>
        <p:spPr>
          <a:xfrm>
            <a:off x="259581" y="163312"/>
            <a:ext cx="9787893" cy="370620"/>
          </a:xfrm>
        </p:spPr>
        <p:txBody>
          <a:bodyPr>
            <a:normAutofit fontScale="90000"/>
          </a:bodyPr>
          <a:lstStyle/>
          <a:p>
            <a:r>
              <a:rPr lang="en-IE">
                <a:solidFill>
                  <a:schemeClr val="tx1"/>
                </a:solidFill>
              </a:rPr>
              <a:t>Community Champions – Socio Cultural Profile</a:t>
            </a:r>
          </a:p>
        </p:txBody>
      </p:sp>
      <p:sp>
        <p:nvSpPr>
          <p:cNvPr id="50" name="Round Diagonal Corner Rectangle 27">
            <a:extLst>
              <a:ext uri="{FF2B5EF4-FFF2-40B4-BE49-F238E27FC236}">
                <a16:creationId xmlns:a16="http://schemas.microsoft.com/office/drawing/2014/main" id="{73BA9BD8-93DD-DEB3-C2D1-5A10500A55D8}"/>
              </a:ext>
            </a:extLst>
          </p:cNvPr>
          <p:cNvSpPr/>
          <p:nvPr/>
        </p:nvSpPr>
        <p:spPr>
          <a:xfrm>
            <a:off x="3367216" y="1161632"/>
            <a:ext cx="2916000" cy="340298"/>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Individual Identity</a:t>
            </a:r>
          </a:p>
        </p:txBody>
      </p:sp>
      <p:sp>
        <p:nvSpPr>
          <p:cNvPr id="81" name="Round Diagonal Corner Rectangle 27">
            <a:extLst>
              <a:ext uri="{FF2B5EF4-FFF2-40B4-BE49-F238E27FC236}">
                <a16:creationId xmlns:a16="http://schemas.microsoft.com/office/drawing/2014/main" id="{80DF8A03-7302-7324-F839-EED1F098DFEB}"/>
              </a:ext>
            </a:extLst>
          </p:cNvPr>
          <p:cNvSpPr/>
          <p:nvPr/>
        </p:nvSpPr>
        <p:spPr>
          <a:xfrm>
            <a:off x="8357180" y="1156169"/>
            <a:ext cx="2916000" cy="340298"/>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Move to Diverse Society</a:t>
            </a:r>
          </a:p>
        </p:txBody>
      </p:sp>
      <p:sp>
        <p:nvSpPr>
          <p:cNvPr id="65" name="Oval 64">
            <a:extLst>
              <a:ext uri="{FF2B5EF4-FFF2-40B4-BE49-F238E27FC236}">
                <a16:creationId xmlns:a16="http://schemas.microsoft.com/office/drawing/2014/main" id="{F5A5484F-EA43-3D30-690E-F2BB1F378125}"/>
              </a:ext>
            </a:extLst>
          </p:cNvPr>
          <p:cNvSpPr/>
          <p:nvPr/>
        </p:nvSpPr>
        <p:spPr>
          <a:xfrm>
            <a:off x="10586762" y="1851134"/>
            <a:ext cx="433746" cy="276441"/>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TextBox 43">
            <a:extLst>
              <a:ext uri="{FF2B5EF4-FFF2-40B4-BE49-F238E27FC236}">
                <a16:creationId xmlns:a16="http://schemas.microsoft.com/office/drawing/2014/main" id="{88EF7631-EAEC-CF53-F19F-1CE70F4DCC48}"/>
              </a:ext>
            </a:extLst>
          </p:cNvPr>
          <p:cNvSpPr txBox="1"/>
          <p:nvPr/>
        </p:nvSpPr>
        <p:spPr>
          <a:xfrm>
            <a:off x="3634324" y="1489378"/>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51" name="TextBox 50">
            <a:extLst>
              <a:ext uri="{FF2B5EF4-FFF2-40B4-BE49-F238E27FC236}">
                <a16:creationId xmlns:a16="http://schemas.microsoft.com/office/drawing/2014/main" id="{3CAF5FF9-42EC-F4DF-BA94-FF9376FD7358}"/>
              </a:ext>
            </a:extLst>
          </p:cNvPr>
          <p:cNvSpPr txBox="1"/>
          <p:nvPr/>
        </p:nvSpPr>
        <p:spPr>
          <a:xfrm>
            <a:off x="4109396" y="1489378"/>
            <a:ext cx="1495922" cy="400110"/>
          </a:xfrm>
          <a:prstGeom prst="rect">
            <a:avLst/>
          </a:prstGeom>
          <a:noFill/>
        </p:spPr>
        <p:txBody>
          <a:bodyPr wrap="none" rtlCol="0">
            <a:spAutoFit/>
          </a:bodyPr>
          <a:lstStyle/>
          <a:p>
            <a:pPr algn="ctr"/>
            <a:r>
              <a:rPr lang="en-US" sz="1000" b="1">
                <a:latin typeface="Barlow" panose="00000500000000000000" pitchFamily="2" charset="0"/>
              </a:rPr>
              <a:t>Community Champions</a:t>
            </a:r>
          </a:p>
          <a:p>
            <a:pPr algn="ctr"/>
            <a:r>
              <a:rPr lang="en-US" sz="1000" b="1">
                <a:latin typeface="Barlow" panose="00000500000000000000" pitchFamily="2" charset="0"/>
              </a:rPr>
              <a:t>%</a:t>
            </a:r>
            <a:endParaRPr lang="en-IE" sz="1000" b="1">
              <a:latin typeface="Barlow" panose="00000500000000000000" pitchFamily="2" charset="0"/>
            </a:endParaRPr>
          </a:p>
        </p:txBody>
      </p:sp>
      <p:sp>
        <p:nvSpPr>
          <p:cNvPr id="67" name="Rectangle 66">
            <a:extLst>
              <a:ext uri="{FF2B5EF4-FFF2-40B4-BE49-F238E27FC236}">
                <a16:creationId xmlns:a16="http://schemas.microsoft.com/office/drawing/2014/main" id="{9595817D-99B3-B2E8-6966-55756A6AC917}"/>
              </a:ext>
            </a:extLst>
          </p:cNvPr>
          <p:cNvSpPr/>
          <p:nvPr/>
        </p:nvSpPr>
        <p:spPr>
          <a:xfrm>
            <a:off x="10268397" y="2245267"/>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F6A20B9-B036-7A00-DE5F-E31D426138B9}"/>
              </a:ext>
            </a:extLst>
          </p:cNvPr>
          <p:cNvSpPr/>
          <p:nvPr/>
        </p:nvSpPr>
        <p:spPr>
          <a:xfrm>
            <a:off x="141715" y="626567"/>
            <a:ext cx="11730352" cy="44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300" b="1">
                <a:solidFill>
                  <a:schemeClr val="tx1"/>
                </a:solidFill>
                <a:latin typeface="Barlow" panose="00000500000000000000" pitchFamily="2" charset="0"/>
              </a:rPr>
              <a:t>Community Champions primarily identify themselves as a citizen of Ireland, followed by their local community. They view diversity in an overwhelmingly positive light. Community Champions show more personal concern for climate change, populism, and inequality, with climate change concerns also translating into concerns at a national level. Immigration is not a dominant concern for this group. Community Champions are very engaged in most causes. </a:t>
            </a:r>
          </a:p>
        </p:txBody>
      </p:sp>
      <p:sp>
        <p:nvSpPr>
          <p:cNvPr id="12" name="Rectangle 11">
            <a:extLst>
              <a:ext uri="{FF2B5EF4-FFF2-40B4-BE49-F238E27FC236}">
                <a16:creationId xmlns:a16="http://schemas.microsoft.com/office/drawing/2014/main" id="{666C8FF9-8B59-9555-B1B6-40FE7D4CF8CB}"/>
              </a:ext>
            </a:extLst>
          </p:cNvPr>
          <p:cNvSpPr/>
          <p:nvPr/>
        </p:nvSpPr>
        <p:spPr>
          <a:xfrm>
            <a:off x="10243673" y="2653324"/>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TextBox 30">
            <a:extLst>
              <a:ext uri="{FF2B5EF4-FFF2-40B4-BE49-F238E27FC236}">
                <a16:creationId xmlns:a16="http://schemas.microsoft.com/office/drawing/2014/main" id="{117149D4-2B31-4CC3-4BDF-E422D4544BD9}"/>
              </a:ext>
            </a:extLst>
          </p:cNvPr>
          <p:cNvSpPr txBox="1"/>
          <p:nvPr/>
        </p:nvSpPr>
        <p:spPr>
          <a:xfrm>
            <a:off x="9589506" y="1495350"/>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32" name="TextBox 31">
            <a:extLst>
              <a:ext uri="{FF2B5EF4-FFF2-40B4-BE49-F238E27FC236}">
                <a16:creationId xmlns:a16="http://schemas.microsoft.com/office/drawing/2014/main" id="{2A7F007A-528E-F74A-9B40-4C2EC9F5FD73}"/>
              </a:ext>
            </a:extLst>
          </p:cNvPr>
          <p:cNvSpPr txBox="1"/>
          <p:nvPr/>
        </p:nvSpPr>
        <p:spPr>
          <a:xfrm>
            <a:off x="10129450" y="1495350"/>
            <a:ext cx="1495923" cy="400110"/>
          </a:xfrm>
          <a:prstGeom prst="rect">
            <a:avLst/>
          </a:prstGeom>
          <a:noFill/>
        </p:spPr>
        <p:txBody>
          <a:bodyPr wrap="none" rtlCol="0">
            <a:spAutoFit/>
          </a:bodyPr>
          <a:lstStyle/>
          <a:p>
            <a:pPr algn="ctr"/>
            <a:r>
              <a:rPr lang="en-US" sz="1000" b="1">
                <a:latin typeface="Barlow" panose="00000500000000000000" pitchFamily="2" charset="0"/>
              </a:rPr>
              <a:t>Community Champions</a:t>
            </a:r>
          </a:p>
          <a:p>
            <a:pPr algn="ctr"/>
            <a:r>
              <a:rPr lang="en-US" sz="1000" b="1">
                <a:latin typeface="Barlow" panose="00000500000000000000" pitchFamily="2" charset="0"/>
              </a:rPr>
              <a:t>%</a:t>
            </a:r>
            <a:endParaRPr lang="en-IE" sz="1000" b="1">
              <a:latin typeface="Barlow" panose="00000500000000000000" pitchFamily="2" charset="0"/>
            </a:endParaRPr>
          </a:p>
        </p:txBody>
      </p:sp>
      <p:sp>
        <p:nvSpPr>
          <p:cNvPr id="4" name="Rectangle 3">
            <a:extLst>
              <a:ext uri="{FF2B5EF4-FFF2-40B4-BE49-F238E27FC236}">
                <a16:creationId xmlns:a16="http://schemas.microsoft.com/office/drawing/2014/main" id="{60B83CE5-877F-488A-D04E-ABA5E793C5FD}"/>
              </a:ext>
            </a:extLst>
          </p:cNvPr>
          <p:cNvSpPr/>
          <p:nvPr/>
        </p:nvSpPr>
        <p:spPr>
          <a:xfrm>
            <a:off x="141715" y="1333846"/>
            <a:ext cx="1634457" cy="2098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24" name="Chart 23">
            <a:extLst>
              <a:ext uri="{FF2B5EF4-FFF2-40B4-BE49-F238E27FC236}">
                <a16:creationId xmlns:a16="http://schemas.microsoft.com/office/drawing/2014/main" id="{DCA691FF-2387-5231-58CA-4B402E393861}"/>
              </a:ext>
            </a:extLst>
          </p:cNvPr>
          <p:cNvGraphicFramePr/>
          <p:nvPr>
            <p:extLst>
              <p:ext uri="{D42A27DB-BD31-4B8C-83A1-F6EECF244321}">
                <p14:modId xmlns:p14="http://schemas.microsoft.com/office/powerpoint/2010/main" val="2968168801"/>
              </p:ext>
            </p:extLst>
          </p:nvPr>
        </p:nvGraphicFramePr>
        <p:xfrm>
          <a:off x="72311" y="1414703"/>
          <a:ext cx="1788641" cy="1572663"/>
        </p:xfrm>
        <a:graphic>
          <a:graphicData uri="http://schemas.openxmlformats.org/drawingml/2006/chart">
            <c:chart xmlns:c="http://schemas.openxmlformats.org/drawingml/2006/chart" xmlns:r="http://schemas.openxmlformats.org/officeDocument/2006/relationships" r:id="rId8"/>
          </a:graphicData>
        </a:graphic>
      </p:graphicFrame>
      <p:sp>
        <p:nvSpPr>
          <p:cNvPr id="27" name="TextBox 26">
            <a:extLst>
              <a:ext uri="{FF2B5EF4-FFF2-40B4-BE49-F238E27FC236}">
                <a16:creationId xmlns:a16="http://schemas.microsoft.com/office/drawing/2014/main" id="{966BF846-A109-CAF5-759C-224C7BD92081}"/>
              </a:ext>
            </a:extLst>
          </p:cNvPr>
          <p:cNvSpPr txBox="1"/>
          <p:nvPr/>
        </p:nvSpPr>
        <p:spPr>
          <a:xfrm>
            <a:off x="488044" y="1737011"/>
            <a:ext cx="808791" cy="701731"/>
          </a:xfrm>
          <a:prstGeom prst="rect">
            <a:avLst/>
          </a:prstGeom>
          <a:noFill/>
        </p:spPr>
        <p:txBody>
          <a:bodyPr wrap="square" lIns="91440" tIns="45720" rIns="91440" bIns="45720" rtlCol="0" anchor="t">
            <a:spAutoFit/>
          </a:bodyPr>
          <a:lstStyle/>
          <a:p>
            <a:pPr algn="ctr">
              <a:lnSpc>
                <a:spcPct val="90000"/>
              </a:lnSpc>
            </a:pPr>
            <a:r>
              <a:rPr lang="en-US" sz="1600" b="1">
                <a:solidFill>
                  <a:srgbClr val="1CA0D1"/>
                </a:solidFill>
              </a:rPr>
              <a:t>8% </a:t>
            </a:r>
          </a:p>
          <a:p>
            <a:pPr algn="ctr">
              <a:lnSpc>
                <a:spcPct val="90000"/>
              </a:lnSpc>
            </a:pPr>
            <a:r>
              <a:rPr lang="en-US" sz="1400" b="1">
                <a:solidFill>
                  <a:srgbClr val="1CA0D1"/>
                </a:solidFill>
              </a:rPr>
              <a:t>of All Adults</a:t>
            </a:r>
            <a:endParaRPr lang="en-IE" sz="1400" b="1">
              <a:solidFill>
                <a:srgbClr val="1CA0D1"/>
              </a:solidFill>
            </a:endParaRPr>
          </a:p>
        </p:txBody>
      </p:sp>
      <p:sp>
        <p:nvSpPr>
          <p:cNvPr id="28" name="TextBox 27">
            <a:extLst>
              <a:ext uri="{FF2B5EF4-FFF2-40B4-BE49-F238E27FC236}">
                <a16:creationId xmlns:a16="http://schemas.microsoft.com/office/drawing/2014/main" id="{757A3A02-C2F8-FD82-3594-3711639ABEC0}"/>
              </a:ext>
            </a:extLst>
          </p:cNvPr>
          <p:cNvSpPr txBox="1"/>
          <p:nvPr/>
        </p:nvSpPr>
        <p:spPr>
          <a:xfrm>
            <a:off x="315321" y="2839898"/>
            <a:ext cx="1166578" cy="523220"/>
          </a:xfrm>
          <a:prstGeom prst="rect">
            <a:avLst/>
          </a:prstGeom>
          <a:noFill/>
        </p:spPr>
        <p:txBody>
          <a:bodyPr wrap="square" rtlCol="0">
            <a:spAutoFit/>
          </a:bodyPr>
          <a:lstStyle/>
          <a:p>
            <a:pPr algn="ctr"/>
            <a:r>
              <a:rPr lang="en-US" sz="1400" i="1"/>
              <a:t>319,000 individuals</a:t>
            </a:r>
            <a:endParaRPr lang="en-IE" sz="1400" i="1"/>
          </a:p>
        </p:txBody>
      </p:sp>
      <p:sp>
        <p:nvSpPr>
          <p:cNvPr id="34" name="Rectangle 33">
            <a:extLst>
              <a:ext uri="{FF2B5EF4-FFF2-40B4-BE49-F238E27FC236}">
                <a16:creationId xmlns:a16="http://schemas.microsoft.com/office/drawing/2014/main" id="{D691B844-C582-EF7E-7210-6946D8C9CE28}"/>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35" name="Rectangle 34">
            <a:extLst>
              <a:ext uri="{FF2B5EF4-FFF2-40B4-BE49-F238E27FC236}">
                <a16:creationId xmlns:a16="http://schemas.microsoft.com/office/drawing/2014/main" id="{7121F678-E493-3F65-1939-A4ACED1BDDDC}"/>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6" name="Oval 35">
            <a:extLst>
              <a:ext uri="{FF2B5EF4-FFF2-40B4-BE49-F238E27FC236}">
                <a16:creationId xmlns:a16="http://schemas.microsoft.com/office/drawing/2014/main" id="{1EBF523B-AE62-9218-4639-3BE0A390B9BB}"/>
              </a:ext>
            </a:extLst>
          </p:cNvPr>
          <p:cNvSpPr/>
          <p:nvPr/>
        </p:nvSpPr>
        <p:spPr>
          <a:xfrm>
            <a:off x="9420094" y="72938"/>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7" name="TextBox 36">
            <a:extLst>
              <a:ext uri="{FF2B5EF4-FFF2-40B4-BE49-F238E27FC236}">
                <a16:creationId xmlns:a16="http://schemas.microsoft.com/office/drawing/2014/main" id="{0F2EA524-FC17-EDEA-4B2D-2FE023BBADFB}"/>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42" name="Round Diagonal Corner Rectangle 27">
            <a:extLst>
              <a:ext uri="{FF2B5EF4-FFF2-40B4-BE49-F238E27FC236}">
                <a16:creationId xmlns:a16="http://schemas.microsoft.com/office/drawing/2014/main" id="{976C7F6D-29A8-E89C-27B0-8B394C24D5CB}"/>
              </a:ext>
            </a:extLst>
          </p:cNvPr>
          <p:cNvSpPr/>
          <p:nvPr/>
        </p:nvSpPr>
        <p:spPr>
          <a:xfrm>
            <a:off x="2148642" y="3440167"/>
            <a:ext cx="2475608" cy="340298"/>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Ireland</a:t>
            </a:r>
          </a:p>
        </p:txBody>
      </p:sp>
      <p:sp>
        <p:nvSpPr>
          <p:cNvPr id="45" name="Round Diagonal Corner Rectangle 27">
            <a:extLst>
              <a:ext uri="{FF2B5EF4-FFF2-40B4-BE49-F238E27FC236}">
                <a16:creationId xmlns:a16="http://schemas.microsoft.com/office/drawing/2014/main" id="{389FA42F-472C-E66F-86D6-5587E5DD6EE8}"/>
              </a:ext>
            </a:extLst>
          </p:cNvPr>
          <p:cNvSpPr/>
          <p:nvPr/>
        </p:nvSpPr>
        <p:spPr>
          <a:xfrm>
            <a:off x="5391026" y="3440167"/>
            <a:ext cx="2752291" cy="340298"/>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Personally</a:t>
            </a:r>
          </a:p>
        </p:txBody>
      </p:sp>
      <p:sp>
        <p:nvSpPr>
          <p:cNvPr id="47" name="Oval 46">
            <a:extLst>
              <a:ext uri="{FF2B5EF4-FFF2-40B4-BE49-F238E27FC236}">
                <a16:creationId xmlns:a16="http://schemas.microsoft.com/office/drawing/2014/main" id="{CF873A41-66A8-B441-3896-9AA055B65599}"/>
              </a:ext>
            </a:extLst>
          </p:cNvPr>
          <p:cNvSpPr/>
          <p:nvPr/>
        </p:nvSpPr>
        <p:spPr>
          <a:xfrm>
            <a:off x="7723675" y="4775993"/>
            <a:ext cx="323553" cy="2539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Oval 47">
            <a:extLst>
              <a:ext uri="{FF2B5EF4-FFF2-40B4-BE49-F238E27FC236}">
                <a16:creationId xmlns:a16="http://schemas.microsoft.com/office/drawing/2014/main" id="{1B1A232E-0A67-8DD0-BF53-3C062EF8F24F}"/>
              </a:ext>
            </a:extLst>
          </p:cNvPr>
          <p:cNvSpPr/>
          <p:nvPr/>
        </p:nvSpPr>
        <p:spPr>
          <a:xfrm>
            <a:off x="7715910" y="5072234"/>
            <a:ext cx="323552" cy="23492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2" name="TextBox 51">
            <a:extLst>
              <a:ext uri="{FF2B5EF4-FFF2-40B4-BE49-F238E27FC236}">
                <a16:creationId xmlns:a16="http://schemas.microsoft.com/office/drawing/2014/main" id="{30EC60B6-C3CE-7EB3-B10E-96AE4F853CC9}"/>
              </a:ext>
            </a:extLst>
          </p:cNvPr>
          <p:cNvSpPr txBox="1"/>
          <p:nvPr/>
        </p:nvSpPr>
        <p:spPr>
          <a:xfrm>
            <a:off x="2636109" y="379895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3" name="TextBox 52">
            <a:extLst>
              <a:ext uri="{FF2B5EF4-FFF2-40B4-BE49-F238E27FC236}">
                <a16:creationId xmlns:a16="http://schemas.microsoft.com/office/drawing/2014/main" id="{ADA57368-54C3-0F6E-60C4-EFDE0DC63BB0}"/>
              </a:ext>
            </a:extLst>
          </p:cNvPr>
          <p:cNvSpPr txBox="1"/>
          <p:nvPr/>
        </p:nvSpPr>
        <p:spPr>
          <a:xfrm>
            <a:off x="3237310" y="3798959"/>
            <a:ext cx="1627369" cy="246221"/>
          </a:xfrm>
          <a:prstGeom prst="rect">
            <a:avLst/>
          </a:prstGeom>
          <a:noFill/>
        </p:spPr>
        <p:txBody>
          <a:bodyPr wrap="none" rtlCol="0">
            <a:spAutoFit/>
          </a:bodyPr>
          <a:lstStyle/>
          <a:p>
            <a:r>
              <a:rPr lang="en-US" sz="1000" b="1">
                <a:latin typeface="Barlow" panose="00000500000000000000" pitchFamily="2" charset="0"/>
              </a:rPr>
              <a:t>Community Champions %</a:t>
            </a:r>
            <a:endParaRPr lang="en-IE" sz="1000" b="1">
              <a:latin typeface="Barlow" panose="00000500000000000000" pitchFamily="2" charset="0"/>
            </a:endParaRPr>
          </a:p>
        </p:txBody>
      </p:sp>
      <p:sp>
        <p:nvSpPr>
          <p:cNvPr id="54" name="TextBox 53">
            <a:extLst>
              <a:ext uri="{FF2B5EF4-FFF2-40B4-BE49-F238E27FC236}">
                <a16:creationId xmlns:a16="http://schemas.microsoft.com/office/drawing/2014/main" id="{A59E44A4-156D-2FC4-58F9-2ED16E5E6453}"/>
              </a:ext>
            </a:extLst>
          </p:cNvPr>
          <p:cNvSpPr txBox="1"/>
          <p:nvPr/>
        </p:nvSpPr>
        <p:spPr>
          <a:xfrm>
            <a:off x="6589223" y="380851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5" name="TextBox 54">
            <a:extLst>
              <a:ext uri="{FF2B5EF4-FFF2-40B4-BE49-F238E27FC236}">
                <a16:creationId xmlns:a16="http://schemas.microsoft.com/office/drawing/2014/main" id="{C239E71D-E4D4-6E36-91A4-849BC56824FE}"/>
              </a:ext>
            </a:extLst>
          </p:cNvPr>
          <p:cNvSpPr txBox="1"/>
          <p:nvPr/>
        </p:nvSpPr>
        <p:spPr>
          <a:xfrm>
            <a:off x="7111173" y="3798959"/>
            <a:ext cx="1627369" cy="246221"/>
          </a:xfrm>
          <a:prstGeom prst="rect">
            <a:avLst/>
          </a:prstGeom>
          <a:noFill/>
        </p:spPr>
        <p:txBody>
          <a:bodyPr wrap="none" rtlCol="0">
            <a:spAutoFit/>
          </a:bodyPr>
          <a:lstStyle/>
          <a:p>
            <a:r>
              <a:rPr lang="en-US" sz="1000" b="1">
                <a:latin typeface="Barlow" panose="00000500000000000000" pitchFamily="2" charset="0"/>
              </a:rPr>
              <a:t>Community Champions %</a:t>
            </a:r>
            <a:endParaRPr lang="en-IE" sz="1000" b="1">
              <a:latin typeface="Barlow" panose="00000500000000000000" pitchFamily="2" charset="0"/>
            </a:endParaRPr>
          </a:p>
        </p:txBody>
      </p:sp>
      <p:sp>
        <p:nvSpPr>
          <p:cNvPr id="57" name="Round Diagonal Corner Rectangle 27">
            <a:extLst>
              <a:ext uri="{FF2B5EF4-FFF2-40B4-BE49-F238E27FC236}">
                <a16:creationId xmlns:a16="http://schemas.microsoft.com/office/drawing/2014/main" id="{5B5D89E7-CD33-5A75-9F39-2E2F38C55666}"/>
              </a:ext>
            </a:extLst>
          </p:cNvPr>
          <p:cNvSpPr/>
          <p:nvPr/>
        </p:nvSpPr>
        <p:spPr>
          <a:xfrm>
            <a:off x="9293021" y="3420176"/>
            <a:ext cx="2752291" cy="340298"/>
          </a:xfrm>
          <a:prstGeom prst="round2SameRect">
            <a:avLst>
              <a:gd name="adj1" fmla="val 0"/>
              <a:gd name="adj2" fmla="val 0"/>
            </a:avLst>
          </a:prstGeom>
          <a:solidFill>
            <a:srgbClr val="1CA0D1"/>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Have been active in causes</a:t>
            </a:r>
          </a:p>
        </p:txBody>
      </p:sp>
      <p:sp>
        <p:nvSpPr>
          <p:cNvPr id="58" name="TextBox 57">
            <a:extLst>
              <a:ext uri="{FF2B5EF4-FFF2-40B4-BE49-F238E27FC236}">
                <a16:creationId xmlns:a16="http://schemas.microsoft.com/office/drawing/2014/main" id="{C0BFA51B-9C6C-E8EC-C9D4-64EC7E9FC2CC}"/>
              </a:ext>
            </a:extLst>
          </p:cNvPr>
          <p:cNvSpPr txBox="1"/>
          <p:nvPr/>
        </p:nvSpPr>
        <p:spPr>
          <a:xfrm>
            <a:off x="10066493" y="3806951"/>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9" name="TextBox 58">
            <a:extLst>
              <a:ext uri="{FF2B5EF4-FFF2-40B4-BE49-F238E27FC236}">
                <a16:creationId xmlns:a16="http://schemas.microsoft.com/office/drawing/2014/main" id="{AE570D7B-2730-6042-1C59-58B29E4D3711}"/>
              </a:ext>
            </a:extLst>
          </p:cNvPr>
          <p:cNvSpPr txBox="1"/>
          <p:nvPr/>
        </p:nvSpPr>
        <p:spPr>
          <a:xfrm>
            <a:off x="10546273" y="3806951"/>
            <a:ext cx="1627369" cy="246221"/>
          </a:xfrm>
          <a:prstGeom prst="rect">
            <a:avLst/>
          </a:prstGeom>
          <a:noFill/>
        </p:spPr>
        <p:txBody>
          <a:bodyPr wrap="none" rtlCol="0">
            <a:spAutoFit/>
          </a:bodyPr>
          <a:lstStyle/>
          <a:p>
            <a:r>
              <a:rPr lang="en-US" sz="1000" b="1">
                <a:latin typeface="Barlow" panose="00000500000000000000" pitchFamily="2" charset="0"/>
              </a:rPr>
              <a:t>Community Champions %</a:t>
            </a:r>
            <a:endParaRPr lang="en-IE" sz="1000" b="1">
              <a:latin typeface="Barlow" panose="00000500000000000000" pitchFamily="2" charset="0"/>
            </a:endParaRPr>
          </a:p>
        </p:txBody>
      </p:sp>
      <p:sp>
        <p:nvSpPr>
          <p:cNvPr id="63" name="Oval 62">
            <a:extLst>
              <a:ext uri="{FF2B5EF4-FFF2-40B4-BE49-F238E27FC236}">
                <a16:creationId xmlns:a16="http://schemas.microsoft.com/office/drawing/2014/main" id="{D1A9D46D-4A7C-E0A6-C019-DB7DFBF5BD34}"/>
              </a:ext>
            </a:extLst>
          </p:cNvPr>
          <p:cNvSpPr/>
          <p:nvPr/>
        </p:nvSpPr>
        <p:spPr>
          <a:xfrm>
            <a:off x="4640364" y="2215812"/>
            <a:ext cx="433985" cy="254678"/>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8" name="Oval 67">
            <a:extLst>
              <a:ext uri="{FF2B5EF4-FFF2-40B4-BE49-F238E27FC236}">
                <a16:creationId xmlns:a16="http://schemas.microsoft.com/office/drawing/2014/main" id="{6A307CB3-330A-17C9-93AA-0D7C72BA98AD}"/>
              </a:ext>
            </a:extLst>
          </p:cNvPr>
          <p:cNvSpPr/>
          <p:nvPr/>
        </p:nvSpPr>
        <p:spPr>
          <a:xfrm>
            <a:off x="3571522" y="5479881"/>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3" name="Rectangle 72">
            <a:extLst>
              <a:ext uri="{FF2B5EF4-FFF2-40B4-BE49-F238E27FC236}">
                <a16:creationId xmlns:a16="http://schemas.microsoft.com/office/drawing/2014/main" id="{DC83AC17-A49A-A202-3D31-D02790CE6E01}"/>
              </a:ext>
            </a:extLst>
          </p:cNvPr>
          <p:cNvSpPr/>
          <p:nvPr/>
        </p:nvSpPr>
        <p:spPr>
          <a:xfrm>
            <a:off x="7498070" y="4526465"/>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6" name="Oval 75">
            <a:extLst>
              <a:ext uri="{FF2B5EF4-FFF2-40B4-BE49-F238E27FC236}">
                <a16:creationId xmlns:a16="http://schemas.microsoft.com/office/drawing/2014/main" id="{9D0E5D59-9880-764D-20A6-4CF139B7096E}"/>
              </a:ext>
            </a:extLst>
          </p:cNvPr>
          <p:cNvSpPr/>
          <p:nvPr/>
        </p:nvSpPr>
        <p:spPr>
          <a:xfrm>
            <a:off x="10962011" y="3989145"/>
            <a:ext cx="360000" cy="29285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7" name="Oval 76">
            <a:extLst>
              <a:ext uri="{FF2B5EF4-FFF2-40B4-BE49-F238E27FC236}">
                <a16:creationId xmlns:a16="http://schemas.microsoft.com/office/drawing/2014/main" id="{DB732457-33B0-832B-D676-2A84146A6BE7}"/>
              </a:ext>
            </a:extLst>
          </p:cNvPr>
          <p:cNvSpPr/>
          <p:nvPr/>
        </p:nvSpPr>
        <p:spPr>
          <a:xfrm>
            <a:off x="10933876" y="4231835"/>
            <a:ext cx="360000" cy="29285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8" name="Oval 77">
            <a:extLst>
              <a:ext uri="{FF2B5EF4-FFF2-40B4-BE49-F238E27FC236}">
                <a16:creationId xmlns:a16="http://schemas.microsoft.com/office/drawing/2014/main" id="{8076D153-106D-F5E6-2A20-34727E1D5317}"/>
              </a:ext>
            </a:extLst>
          </p:cNvPr>
          <p:cNvSpPr/>
          <p:nvPr/>
        </p:nvSpPr>
        <p:spPr>
          <a:xfrm>
            <a:off x="10918362" y="4473977"/>
            <a:ext cx="360000" cy="29285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0" name="Oval 79">
            <a:extLst>
              <a:ext uri="{FF2B5EF4-FFF2-40B4-BE49-F238E27FC236}">
                <a16:creationId xmlns:a16="http://schemas.microsoft.com/office/drawing/2014/main" id="{BDCE36DB-E018-738A-FB25-79136B6B9B9E}"/>
              </a:ext>
            </a:extLst>
          </p:cNvPr>
          <p:cNvSpPr/>
          <p:nvPr/>
        </p:nvSpPr>
        <p:spPr>
          <a:xfrm>
            <a:off x="10918362" y="4692053"/>
            <a:ext cx="360000" cy="29285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2" name="Oval 81">
            <a:extLst>
              <a:ext uri="{FF2B5EF4-FFF2-40B4-BE49-F238E27FC236}">
                <a16:creationId xmlns:a16="http://schemas.microsoft.com/office/drawing/2014/main" id="{0F329408-F625-A51F-9FEC-87882C5D238E}"/>
              </a:ext>
            </a:extLst>
          </p:cNvPr>
          <p:cNvSpPr/>
          <p:nvPr/>
        </p:nvSpPr>
        <p:spPr>
          <a:xfrm>
            <a:off x="10883860" y="4934195"/>
            <a:ext cx="360000" cy="29285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3" name="Oval 82">
            <a:extLst>
              <a:ext uri="{FF2B5EF4-FFF2-40B4-BE49-F238E27FC236}">
                <a16:creationId xmlns:a16="http://schemas.microsoft.com/office/drawing/2014/main" id="{4375D639-1346-7100-8669-BF65BE0784C4}"/>
              </a:ext>
            </a:extLst>
          </p:cNvPr>
          <p:cNvSpPr/>
          <p:nvPr/>
        </p:nvSpPr>
        <p:spPr>
          <a:xfrm>
            <a:off x="10849358" y="5176337"/>
            <a:ext cx="360000" cy="29285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4" name="Oval 83">
            <a:extLst>
              <a:ext uri="{FF2B5EF4-FFF2-40B4-BE49-F238E27FC236}">
                <a16:creationId xmlns:a16="http://schemas.microsoft.com/office/drawing/2014/main" id="{FF4FE59C-8EC7-5A15-7001-8AB20B23AC41}"/>
              </a:ext>
            </a:extLst>
          </p:cNvPr>
          <p:cNvSpPr/>
          <p:nvPr/>
        </p:nvSpPr>
        <p:spPr>
          <a:xfrm>
            <a:off x="10915792" y="5427185"/>
            <a:ext cx="360000" cy="2841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5" name="Oval 84">
            <a:extLst>
              <a:ext uri="{FF2B5EF4-FFF2-40B4-BE49-F238E27FC236}">
                <a16:creationId xmlns:a16="http://schemas.microsoft.com/office/drawing/2014/main" id="{72420FD6-0034-3E76-4E95-2CDD571F3ED4}"/>
              </a:ext>
            </a:extLst>
          </p:cNvPr>
          <p:cNvSpPr/>
          <p:nvPr/>
        </p:nvSpPr>
        <p:spPr>
          <a:xfrm>
            <a:off x="10881290" y="5632256"/>
            <a:ext cx="360000" cy="2841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6" name="Oval 85">
            <a:extLst>
              <a:ext uri="{FF2B5EF4-FFF2-40B4-BE49-F238E27FC236}">
                <a16:creationId xmlns:a16="http://schemas.microsoft.com/office/drawing/2014/main" id="{A827C522-6207-1D51-7254-D14BF540D159}"/>
              </a:ext>
            </a:extLst>
          </p:cNvPr>
          <p:cNvSpPr/>
          <p:nvPr/>
        </p:nvSpPr>
        <p:spPr>
          <a:xfrm>
            <a:off x="10846788" y="5849684"/>
            <a:ext cx="360000" cy="2841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8" name="Oval 87">
            <a:extLst>
              <a:ext uri="{FF2B5EF4-FFF2-40B4-BE49-F238E27FC236}">
                <a16:creationId xmlns:a16="http://schemas.microsoft.com/office/drawing/2014/main" id="{D659FD53-6325-7525-2FA8-794C7872A9A1}"/>
              </a:ext>
            </a:extLst>
          </p:cNvPr>
          <p:cNvSpPr/>
          <p:nvPr/>
        </p:nvSpPr>
        <p:spPr>
          <a:xfrm>
            <a:off x="10849357" y="6079469"/>
            <a:ext cx="360000" cy="2841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9" name="Rectangle 88">
            <a:extLst>
              <a:ext uri="{FF2B5EF4-FFF2-40B4-BE49-F238E27FC236}">
                <a16:creationId xmlns:a16="http://schemas.microsoft.com/office/drawing/2014/main" id="{34E586D1-F27A-0B0C-D5CB-6D1EFBA47FD2}"/>
              </a:ext>
            </a:extLst>
          </p:cNvPr>
          <p:cNvSpPr/>
          <p:nvPr/>
        </p:nvSpPr>
        <p:spPr>
          <a:xfrm>
            <a:off x="4512836" y="2562995"/>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Oval 2">
            <a:extLst>
              <a:ext uri="{FF2B5EF4-FFF2-40B4-BE49-F238E27FC236}">
                <a16:creationId xmlns:a16="http://schemas.microsoft.com/office/drawing/2014/main" id="{83906E56-CC8B-4C49-035A-426485D86305}"/>
              </a:ext>
            </a:extLst>
          </p:cNvPr>
          <p:cNvSpPr/>
          <p:nvPr/>
        </p:nvSpPr>
        <p:spPr>
          <a:xfrm>
            <a:off x="10837305" y="6308208"/>
            <a:ext cx="360000" cy="2841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9CC5EFC8-CF1D-925E-B8BC-6BC2679FE171}"/>
              </a:ext>
            </a:extLst>
          </p:cNvPr>
          <p:cNvSpPr/>
          <p:nvPr/>
        </p:nvSpPr>
        <p:spPr>
          <a:xfrm>
            <a:off x="3465378" y="4738972"/>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EE179517-F84A-ED92-DF58-6A393E980758}"/>
              </a:ext>
            </a:extLst>
          </p:cNvPr>
          <p:cNvSpPr/>
          <p:nvPr/>
        </p:nvSpPr>
        <p:spPr>
          <a:xfrm>
            <a:off x="4668784" y="1848975"/>
            <a:ext cx="433985" cy="254678"/>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18" name="Oval 17">
            <a:extLst>
              <a:ext uri="{FF2B5EF4-FFF2-40B4-BE49-F238E27FC236}">
                <a16:creationId xmlns:a16="http://schemas.microsoft.com/office/drawing/2014/main" id="{A28837C9-0AAA-2DAD-48AE-AFD5D589FFC5}"/>
              </a:ext>
            </a:extLst>
          </p:cNvPr>
          <p:cNvSpPr/>
          <p:nvPr/>
        </p:nvSpPr>
        <p:spPr>
          <a:xfrm>
            <a:off x="7646976" y="5322766"/>
            <a:ext cx="323552" cy="23492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Rectangle 40">
            <a:extLst>
              <a:ext uri="{FF2B5EF4-FFF2-40B4-BE49-F238E27FC236}">
                <a16:creationId xmlns:a16="http://schemas.microsoft.com/office/drawing/2014/main" id="{4392E7D2-9825-CDE3-8112-24AD42885A94}"/>
              </a:ext>
            </a:extLst>
          </p:cNvPr>
          <p:cNvSpPr/>
          <p:nvPr/>
        </p:nvSpPr>
        <p:spPr>
          <a:xfrm>
            <a:off x="3477882" y="6025474"/>
            <a:ext cx="243728" cy="178759"/>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a:extLst>
              <a:ext uri="{FF2B5EF4-FFF2-40B4-BE49-F238E27FC236}">
                <a16:creationId xmlns:a16="http://schemas.microsoft.com/office/drawing/2014/main" id="{53B7A321-3D9C-0858-EE33-ED56A271CDDB}"/>
              </a:ext>
            </a:extLst>
          </p:cNvPr>
          <p:cNvPicPr>
            <a:picLocks noChangeAspect="1"/>
          </p:cNvPicPr>
          <p:nvPr/>
        </p:nvPicPr>
        <p:blipFill rotWithShape="1">
          <a:blip r:embed="rId9">
            <a:extLst>
              <a:ext uri="{28A0092B-C50C-407E-A947-70E740481C1C}">
                <a14:useLocalDpi xmlns:a14="http://schemas.microsoft.com/office/drawing/2010/main" val="0"/>
              </a:ext>
            </a:extLst>
          </a:blip>
          <a:srcRect l="13269" t="4969" r="28250" b="13131"/>
          <a:stretch>
            <a:fillRect/>
          </a:stretch>
        </p:blipFill>
        <p:spPr>
          <a:xfrm>
            <a:off x="1441217" y="1209218"/>
            <a:ext cx="701731" cy="701731"/>
          </a:xfrm>
          <a:prstGeom prst="flowChartConnector">
            <a:avLst/>
          </a:prstGeom>
        </p:spPr>
      </p:pic>
    </p:spTree>
    <p:extLst>
      <p:ext uri="{BB962C8B-B14F-4D97-AF65-F5344CB8AC3E}">
        <p14:creationId xmlns:p14="http://schemas.microsoft.com/office/powerpoint/2010/main" val="122882135"/>
      </p:ext>
    </p:extLst>
  </p:cSld>
  <p:clrMapOvr>
    <a:masterClrMapping/>
  </p:clrMapOvr>
  <p:transition spd="slow">
    <p:wipe dir="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F25497-CDF1-088D-00FF-EA9B23A16781}"/>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EE0C5E12-ACAA-DA46-3AA5-DC24B51CB68E}"/>
              </a:ext>
            </a:extLst>
          </p:cNvPr>
          <p:cNvSpPr/>
          <p:nvPr/>
        </p:nvSpPr>
        <p:spPr>
          <a:xfrm>
            <a:off x="0" y="38101"/>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2" name="Title 1">
            <a:extLst>
              <a:ext uri="{FF2B5EF4-FFF2-40B4-BE49-F238E27FC236}">
                <a16:creationId xmlns:a16="http://schemas.microsoft.com/office/drawing/2014/main" id="{85F27D16-9CFC-E27A-FC17-9B7BDB1362C2}"/>
              </a:ext>
            </a:extLst>
          </p:cNvPr>
          <p:cNvSpPr>
            <a:spLocks noGrp="1"/>
          </p:cNvSpPr>
          <p:nvPr>
            <p:ph type="title"/>
          </p:nvPr>
        </p:nvSpPr>
        <p:spPr>
          <a:xfrm>
            <a:off x="216422" y="126655"/>
            <a:ext cx="9787893" cy="370620"/>
          </a:xfrm>
        </p:spPr>
        <p:txBody>
          <a:bodyPr>
            <a:normAutofit fontScale="90000"/>
          </a:bodyPr>
          <a:lstStyle/>
          <a:p>
            <a:r>
              <a:rPr lang="en-IE">
                <a:solidFill>
                  <a:schemeClr val="tx1"/>
                </a:solidFill>
              </a:rPr>
              <a:t>Community Champions – Overseas Aid Profile</a:t>
            </a:r>
          </a:p>
        </p:txBody>
      </p:sp>
      <p:sp>
        <p:nvSpPr>
          <p:cNvPr id="28" name="Round Diagonal Corner Rectangle 27">
            <a:extLst>
              <a:ext uri="{FF2B5EF4-FFF2-40B4-BE49-F238E27FC236}">
                <a16:creationId xmlns:a16="http://schemas.microsoft.com/office/drawing/2014/main" id="{7869788F-7413-92C6-FBCD-169A1B95669B}"/>
              </a:ext>
            </a:extLst>
          </p:cNvPr>
          <p:cNvSpPr/>
          <p:nvPr/>
        </p:nvSpPr>
        <p:spPr>
          <a:xfrm>
            <a:off x="5482610" y="1562241"/>
            <a:ext cx="2880000" cy="360000"/>
          </a:xfrm>
          <a:prstGeom prst="round2SameRect">
            <a:avLst>
              <a:gd name="adj1" fmla="val 0"/>
              <a:gd name="adj2" fmla="val 0"/>
            </a:avLst>
          </a:prstGeom>
          <a:solidFill>
            <a:srgbClr val="00B0F0">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Developing Country Poverty Concern</a:t>
            </a:r>
          </a:p>
        </p:txBody>
      </p:sp>
      <p:sp>
        <p:nvSpPr>
          <p:cNvPr id="50" name="Round Diagonal Corner Rectangle 27">
            <a:extLst>
              <a:ext uri="{FF2B5EF4-FFF2-40B4-BE49-F238E27FC236}">
                <a16:creationId xmlns:a16="http://schemas.microsoft.com/office/drawing/2014/main" id="{A4235639-7920-F428-6610-60778AC7765F}"/>
              </a:ext>
            </a:extLst>
          </p:cNvPr>
          <p:cNvSpPr/>
          <p:nvPr/>
        </p:nvSpPr>
        <p:spPr>
          <a:xfrm>
            <a:off x="2220268" y="1562241"/>
            <a:ext cx="2880000" cy="360000"/>
          </a:xfrm>
          <a:prstGeom prst="round2SameRect">
            <a:avLst>
              <a:gd name="adj1" fmla="val 0"/>
              <a:gd name="adj2" fmla="val 0"/>
            </a:avLst>
          </a:prstGeom>
          <a:solidFill>
            <a:srgbClr val="00B0F0">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Minority Rights Concern</a:t>
            </a:r>
          </a:p>
        </p:txBody>
      </p:sp>
      <p:sp>
        <p:nvSpPr>
          <p:cNvPr id="75" name="Round Diagonal Corner Rectangle 27">
            <a:extLst>
              <a:ext uri="{FF2B5EF4-FFF2-40B4-BE49-F238E27FC236}">
                <a16:creationId xmlns:a16="http://schemas.microsoft.com/office/drawing/2014/main" id="{9EA39B35-9164-0F5A-8E74-68E956BA29C9}"/>
              </a:ext>
            </a:extLst>
          </p:cNvPr>
          <p:cNvSpPr/>
          <p:nvPr/>
        </p:nvSpPr>
        <p:spPr>
          <a:xfrm>
            <a:off x="9016832" y="1562241"/>
            <a:ext cx="2880000" cy="360000"/>
          </a:xfrm>
          <a:prstGeom prst="round2SameRect">
            <a:avLst>
              <a:gd name="adj1" fmla="val 0"/>
              <a:gd name="adj2" fmla="val 0"/>
            </a:avLst>
          </a:prstGeom>
          <a:solidFill>
            <a:srgbClr val="00B0F0">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Trust – Top 10 Rating</a:t>
            </a:r>
          </a:p>
        </p:txBody>
      </p:sp>
      <p:sp>
        <p:nvSpPr>
          <p:cNvPr id="46" name="Round Diagonal Corner Rectangle 27">
            <a:extLst>
              <a:ext uri="{FF2B5EF4-FFF2-40B4-BE49-F238E27FC236}">
                <a16:creationId xmlns:a16="http://schemas.microsoft.com/office/drawing/2014/main" id="{E11E3362-FF18-A63F-4320-0DAA61870CE8}"/>
              </a:ext>
            </a:extLst>
          </p:cNvPr>
          <p:cNvSpPr/>
          <p:nvPr/>
        </p:nvSpPr>
        <p:spPr>
          <a:xfrm>
            <a:off x="932700" y="3527502"/>
            <a:ext cx="3096000" cy="360000"/>
          </a:xfrm>
          <a:prstGeom prst="round2SameRect">
            <a:avLst>
              <a:gd name="adj1" fmla="val 0"/>
              <a:gd name="adj2" fmla="val 0"/>
            </a:avLst>
          </a:prstGeom>
          <a:solidFill>
            <a:srgbClr val="00B0F0">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Reasons to help Developing Countries</a:t>
            </a:r>
          </a:p>
        </p:txBody>
      </p:sp>
      <p:sp>
        <p:nvSpPr>
          <p:cNvPr id="8" name="Rectangle 7">
            <a:extLst>
              <a:ext uri="{FF2B5EF4-FFF2-40B4-BE49-F238E27FC236}">
                <a16:creationId xmlns:a16="http://schemas.microsoft.com/office/drawing/2014/main" id="{B75DF177-3856-0ED1-AACA-38598B0988E1}"/>
              </a:ext>
            </a:extLst>
          </p:cNvPr>
          <p:cNvSpPr/>
          <p:nvPr/>
        </p:nvSpPr>
        <p:spPr>
          <a:xfrm>
            <a:off x="142123" y="533151"/>
            <a:ext cx="12057701" cy="703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300" b="1">
                <a:solidFill>
                  <a:schemeClr val="tx1"/>
                </a:solidFill>
              </a:rPr>
              <a:t>There is significant concern about poverty in developing countries and minority rights. Community Champions are driven to support developing countries due to a sense of shared humanity, humanitarianism, morality, and solidarity. There is strong awareness of the Western world and its role in exploiting developing countries, with 3 in 5 viewing rich countries exploitation as a cause of poverty in developing countries. </a:t>
            </a:r>
          </a:p>
        </p:txBody>
      </p:sp>
      <p:sp>
        <p:nvSpPr>
          <p:cNvPr id="9" name="TextBox 8">
            <a:extLst>
              <a:ext uri="{FF2B5EF4-FFF2-40B4-BE49-F238E27FC236}">
                <a16:creationId xmlns:a16="http://schemas.microsoft.com/office/drawing/2014/main" id="{F1BCCD66-4618-D038-FBF4-BB4496D07154}"/>
              </a:ext>
            </a:extLst>
          </p:cNvPr>
          <p:cNvSpPr txBox="1"/>
          <p:nvPr/>
        </p:nvSpPr>
        <p:spPr>
          <a:xfrm>
            <a:off x="1705270" y="391049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graphicFrame>
        <p:nvGraphicFramePr>
          <p:cNvPr id="31" name="Table 30">
            <a:extLst>
              <a:ext uri="{FF2B5EF4-FFF2-40B4-BE49-F238E27FC236}">
                <a16:creationId xmlns:a16="http://schemas.microsoft.com/office/drawing/2014/main" id="{388E0635-FB30-186A-62C8-ED60EC1B6CED}"/>
              </a:ext>
            </a:extLst>
          </p:cNvPr>
          <p:cNvGraphicFramePr>
            <a:graphicFrameLocks noGrp="1"/>
          </p:cNvGraphicFramePr>
          <p:nvPr/>
        </p:nvGraphicFramePr>
        <p:xfrm>
          <a:off x="1779839" y="2046629"/>
          <a:ext cx="1040778" cy="873948"/>
        </p:xfrm>
        <a:graphic>
          <a:graphicData uri="http://schemas.openxmlformats.org/drawingml/2006/table">
            <a:tbl>
              <a:tblPr>
                <a:tableStyleId>{5C22544A-7EE6-4342-B048-85BDC9FD1C3A}</a:tableStyleId>
              </a:tblPr>
              <a:tblGrid>
                <a:gridCol w="1040778">
                  <a:extLst>
                    <a:ext uri="{9D8B030D-6E8A-4147-A177-3AD203B41FA5}">
                      <a16:colId xmlns:a16="http://schemas.microsoft.com/office/drawing/2014/main" val="2286587077"/>
                    </a:ext>
                  </a:extLst>
                </a:gridCol>
              </a:tblGrid>
              <a:tr h="27018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33574">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70187">
                <a:tc>
                  <a:txBody>
                    <a:bodyPr/>
                    <a:lstStyle/>
                    <a:p>
                      <a:pPr algn="r"/>
                      <a:r>
                        <a:rPr lang="en-IE" sz="950" b="0" i="0"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34" name="Table 33">
            <a:extLst>
              <a:ext uri="{FF2B5EF4-FFF2-40B4-BE49-F238E27FC236}">
                <a16:creationId xmlns:a16="http://schemas.microsoft.com/office/drawing/2014/main" id="{9A4CA37A-9E94-BF39-5361-6DCF00C26EF6}"/>
              </a:ext>
            </a:extLst>
          </p:cNvPr>
          <p:cNvGraphicFramePr>
            <a:graphicFrameLocks noGrp="1"/>
          </p:cNvGraphicFramePr>
          <p:nvPr/>
        </p:nvGraphicFramePr>
        <p:xfrm>
          <a:off x="5037606" y="2033734"/>
          <a:ext cx="1085692" cy="998262"/>
        </p:xfrm>
        <a:graphic>
          <a:graphicData uri="http://schemas.openxmlformats.org/drawingml/2006/table">
            <a:tbl>
              <a:tblPr>
                <a:tableStyleId>{5C22544A-7EE6-4342-B048-85BDC9FD1C3A}</a:tableStyleId>
              </a:tblPr>
              <a:tblGrid>
                <a:gridCol w="1085692">
                  <a:extLst>
                    <a:ext uri="{9D8B030D-6E8A-4147-A177-3AD203B41FA5}">
                      <a16:colId xmlns:a16="http://schemas.microsoft.com/office/drawing/2014/main" val="2286587077"/>
                    </a:ext>
                  </a:extLst>
                </a:gridCol>
              </a:tblGrid>
              <a:tr h="30509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88068">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05097">
                <a:tc>
                  <a:txBody>
                    <a:bodyPr/>
                    <a:lstStyle/>
                    <a:p>
                      <a:pPr algn="r"/>
                      <a:r>
                        <a:rPr lang="en-IE" sz="950" b="0" i="0"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sp>
        <p:nvSpPr>
          <p:cNvPr id="48" name="TextBox 47">
            <a:extLst>
              <a:ext uri="{FF2B5EF4-FFF2-40B4-BE49-F238E27FC236}">
                <a16:creationId xmlns:a16="http://schemas.microsoft.com/office/drawing/2014/main" id="{7707C27F-E8F0-3059-74EC-16429AB31E82}"/>
              </a:ext>
            </a:extLst>
          </p:cNvPr>
          <p:cNvSpPr txBox="1"/>
          <p:nvPr/>
        </p:nvSpPr>
        <p:spPr>
          <a:xfrm>
            <a:off x="10618647" y="1887020"/>
            <a:ext cx="1696298" cy="253916"/>
          </a:xfrm>
          <a:prstGeom prst="rect">
            <a:avLst/>
          </a:prstGeom>
          <a:noFill/>
        </p:spPr>
        <p:txBody>
          <a:bodyPr wrap="none" rtlCol="0">
            <a:spAutoFit/>
          </a:bodyPr>
          <a:lstStyle/>
          <a:p>
            <a:r>
              <a:rPr lang="en-US" sz="1050" b="1">
                <a:latin typeface="Barlow" panose="00000500000000000000" pitchFamily="2" charset="0"/>
              </a:rPr>
              <a:t>Community Champions %</a:t>
            </a:r>
            <a:endParaRPr lang="en-IE" sz="1050" b="1">
              <a:latin typeface="Barlow" panose="00000500000000000000" pitchFamily="2" charset="0"/>
            </a:endParaRPr>
          </a:p>
        </p:txBody>
      </p:sp>
      <p:sp>
        <p:nvSpPr>
          <p:cNvPr id="55" name="Rectangle 54">
            <a:extLst>
              <a:ext uri="{FF2B5EF4-FFF2-40B4-BE49-F238E27FC236}">
                <a16:creationId xmlns:a16="http://schemas.microsoft.com/office/drawing/2014/main" id="{F4CB93DA-523C-9BAE-B8C5-CC0D21A19608}"/>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58" name="Rectangle 57">
            <a:extLst>
              <a:ext uri="{FF2B5EF4-FFF2-40B4-BE49-F238E27FC236}">
                <a16:creationId xmlns:a16="http://schemas.microsoft.com/office/drawing/2014/main" id="{23DF556A-C0B6-41BF-5BD4-D7454FB15918}"/>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9" name="Oval 58">
            <a:extLst>
              <a:ext uri="{FF2B5EF4-FFF2-40B4-BE49-F238E27FC236}">
                <a16:creationId xmlns:a16="http://schemas.microsoft.com/office/drawing/2014/main" id="{EE207D28-9019-D9ED-E5A4-7EC09BDDE6F7}"/>
              </a:ext>
            </a:extLst>
          </p:cNvPr>
          <p:cNvSpPr/>
          <p:nvPr/>
        </p:nvSpPr>
        <p:spPr>
          <a:xfrm>
            <a:off x="9420094" y="72938"/>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0" name="TextBox 59">
            <a:extLst>
              <a:ext uri="{FF2B5EF4-FFF2-40B4-BE49-F238E27FC236}">
                <a16:creationId xmlns:a16="http://schemas.microsoft.com/office/drawing/2014/main" id="{C382FC03-E006-F75B-4438-0D9D097493AB}"/>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6" name="Rectangle 5">
            <a:extLst>
              <a:ext uri="{FF2B5EF4-FFF2-40B4-BE49-F238E27FC236}">
                <a16:creationId xmlns:a16="http://schemas.microsoft.com/office/drawing/2014/main" id="{D738C8FE-9DFE-ADBB-AA10-AD1561B95CC1}"/>
              </a:ext>
            </a:extLst>
          </p:cNvPr>
          <p:cNvSpPr/>
          <p:nvPr/>
        </p:nvSpPr>
        <p:spPr>
          <a:xfrm>
            <a:off x="85975" y="1409313"/>
            <a:ext cx="1634457" cy="2098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7" name="Chart 6">
            <a:extLst>
              <a:ext uri="{FF2B5EF4-FFF2-40B4-BE49-F238E27FC236}">
                <a16:creationId xmlns:a16="http://schemas.microsoft.com/office/drawing/2014/main" id="{9811BCDE-3689-D234-F648-863F69FD34A7}"/>
              </a:ext>
            </a:extLst>
          </p:cNvPr>
          <p:cNvGraphicFramePr/>
          <p:nvPr/>
        </p:nvGraphicFramePr>
        <p:xfrm>
          <a:off x="16571" y="1490170"/>
          <a:ext cx="1788641" cy="1572663"/>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342AAC79-5627-EB30-333A-5806E1EC7BBB}"/>
              </a:ext>
            </a:extLst>
          </p:cNvPr>
          <p:cNvSpPr txBox="1"/>
          <p:nvPr/>
        </p:nvSpPr>
        <p:spPr>
          <a:xfrm>
            <a:off x="432304" y="1812478"/>
            <a:ext cx="808791" cy="701731"/>
          </a:xfrm>
          <a:prstGeom prst="rect">
            <a:avLst/>
          </a:prstGeom>
          <a:noFill/>
        </p:spPr>
        <p:txBody>
          <a:bodyPr wrap="square" lIns="91440" tIns="45720" rIns="91440" bIns="45720" rtlCol="0" anchor="t">
            <a:spAutoFit/>
          </a:bodyPr>
          <a:lstStyle/>
          <a:p>
            <a:pPr algn="ctr">
              <a:lnSpc>
                <a:spcPct val="90000"/>
              </a:lnSpc>
            </a:pPr>
            <a:r>
              <a:rPr lang="en-US" sz="1600" b="1">
                <a:solidFill>
                  <a:srgbClr val="1CA0D1"/>
                </a:solidFill>
              </a:rPr>
              <a:t>8% </a:t>
            </a:r>
          </a:p>
          <a:p>
            <a:pPr algn="ctr">
              <a:lnSpc>
                <a:spcPct val="90000"/>
              </a:lnSpc>
            </a:pPr>
            <a:r>
              <a:rPr lang="en-US" sz="1400" b="1">
                <a:solidFill>
                  <a:srgbClr val="1CA0D1"/>
                </a:solidFill>
              </a:rPr>
              <a:t>of All Adults</a:t>
            </a:r>
            <a:endParaRPr lang="en-IE" sz="1400" b="1">
              <a:solidFill>
                <a:srgbClr val="1CA0D1"/>
              </a:solidFill>
            </a:endParaRPr>
          </a:p>
        </p:txBody>
      </p:sp>
      <p:sp>
        <p:nvSpPr>
          <p:cNvPr id="24" name="TextBox 23">
            <a:extLst>
              <a:ext uri="{FF2B5EF4-FFF2-40B4-BE49-F238E27FC236}">
                <a16:creationId xmlns:a16="http://schemas.microsoft.com/office/drawing/2014/main" id="{DE278CCE-3202-B18E-5AAE-1EB935B06694}"/>
              </a:ext>
            </a:extLst>
          </p:cNvPr>
          <p:cNvSpPr txBox="1"/>
          <p:nvPr/>
        </p:nvSpPr>
        <p:spPr>
          <a:xfrm>
            <a:off x="259581" y="2915365"/>
            <a:ext cx="1166578" cy="523220"/>
          </a:xfrm>
          <a:prstGeom prst="rect">
            <a:avLst/>
          </a:prstGeom>
          <a:noFill/>
        </p:spPr>
        <p:txBody>
          <a:bodyPr wrap="square" rtlCol="0">
            <a:spAutoFit/>
          </a:bodyPr>
          <a:lstStyle/>
          <a:p>
            <a:pPr algn="ctr"/>
            <a:r>
              <a:rPr lang="en-US" sz="1400" i="1"/>
              <a:t>319,000 individuals</a:t>
            </a:r>
            <a:endParaRPr lang="en-IE" sz="1400" i="1"/>
          </a:p>
        </p:txBody>
      </p:sp>
      <p:graphicFrame>
        <p:nvGraphicFramePr>
          <p:cNvPr id="14" name="Object 2">
            <a:extLst>
              <a:ext uri="{FF2B5EF4-FFF2-40B4-BE49-F238E27FC236}">
                <a16:creationId xmlns:a16="http://schemas.microsoft.com/office/drawing/2014/main" id="{60BD3F3D-E9E1-E5CF-AE44-57ACF0FD6EF5}"/>
              </a:ext>
            </a:extLst>
          </p:cNvPr>
          <p:cNvGraphicFramePr>
            <a:graphicFrameLocks noChangeAspect="1"/>
          </p:cNvGraphicFramePr>
          <p:nvPr>
            <p:extLst>
              <p:ext uri="{D42A27DB-BD31-4B8C-83A1-F6EECF244321}">
                <p14:modId xmlns:p14="http://schemas.microsoft.com/office/powerpoint/2010/main" val="2835667268"/>
              </p:ext>
            </p:extLst>
          </p:nvPr>
        </p:nvGraphicFramePr>
        <p:xfrm>
          <a:off x="1223037" y="4034127"/>
          <a:ext cx="2940874" cy="26972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Object 2">
            <a:extLst>
              <a:ext uri="{FF2B5EF4-FFF2-40B4-BE49-F238E27FC236}">
                <a16:creationId xmlns:a16="http://schemas.microsoft.com/office/drawing/2014/main" id="{75426C34-3D96-108B-19AF-A0D8A231B1F3}"/>
              </a:ext>
            </a:extLst>
          </p:cNvPr>
          <p:cNvGraphicFramePr>
            <a:graphicFrameLocks noChangeAspect="1"/>
          </p:cNvGraphicFramePr>
          <p:nvPr>
            <p:extLst>
              <p:ext uri="{D42A27DB-BD31-4B8C-83A1-F6EECF244321}">
                <p14:modId xmlns:p14="http://schemas.microsoft.com/office/powerpoint/2010/main" val="2071342436"/>
              </p:ext>
            </p:extLst>
          </p:nvPr>
        </p:nvGraphicFramePr>
        <p:xfrm>
          <a:off x="6252519" y="3996513"/>
          <a:ext cx="2686781" cy="26585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Object 2">
            <a:extLst>
              <a:ext uri="{FF2B5EF4-FFF2-40B4-BE49-F238E27FC236}">
                <a16:creationId xmlns:a16="http://schemas.microsoft.com/office/drawing/2014/main" id="{FF31B9A1-14F2-7094-6599-F7FB2D99BE2E}"/>
              </a:ext>
            </a:extLst>
          </p:cNvPr>
          <p:cNvGraphicFramePr>
            <a:graphicFrameLocks noChangeAspect="1"/>
          </p:cNvGraphicFramePr>
          <p:nvPr>
            <p:extLst>
              <p:ext uri="{D42A27DB-BD31-4B8C-83A1-F6EECF244321}">
                <p14:modId xmlns:p14="http://schemas.microsoft.com/office/powerpoint/2010/main" val="1801580399"/>
              </p:ext>
            </p:extLst>
          </p:nvPr>
        </p:nvGraphicFramePr>
        <p:xfrm>
          <a:off x="9791391" y="3996514"/>
          <a:ext cx="1960627" cy="26585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Table 37">
            <a:extLst>
              <a:ext uri="{FF2B5EF4-FFF2-40B4-BE49-F238E27FC236}">
                <a16:creationId xmlns:a16="http://schemas.microsoft.com/office/drawing/2014/main" id="{7BE95001-B71E-4B14-08DE-5CD57E542107}"/>
              </a:ext>
            </a:extLst>
          </p:cNvPr>
          <p:cNvGraphicFramePr>
            <a:graphicFrameLocks noGrp="1"/>
          </p:cNvGraphicFramePr>
          <p:nvPr>
            <p:extLst>
              <p:ext uri="{D42A27DB-BD31-4B8C-83A1-F6EECF244321}">
                <p14:modId xmlns:p14="http://schemas.microsoft.com/office/powerpoint/2010/main" val="1227970036"/>
              </p:ext>
            </p:extLst>
          </p:nvPr>
        </p:nvGraphicFramePr>
        <p:xfrm>
          <a:off x="8399514" y="4069290"/>
          <a:ext cx="1654941" cy="2585810"/>
        </p:xfrm>
        <a:graphic>
          <a:graphicData uri="http://schemas.openxmlformats.org/drawingml/2006/table">
            <a:tbl>
              <a:tblPr>
                <a:tableStyleId>{5C22544A-7EE6-4342-B048-85BDC9FD1C3A}</a:tableStyleId>
              </a:tblPr>
              <a:tblGrid>
                <a:gridCol w="1654941">
                  <a:extLst>
                    <a:ext uri="{9D8B030D-6E8A-4147-A177-3AD203B41FA5}">
                      <a16:colId xmlns:a16="http://schemas.microsoft.com/office/drawing/2014/main" val="2286587077"/>
                    </a:ext>
                  </a:extLst>
                </a:gridCol>
              </a:tblGrid>
              <a:tr h="206996">
                <a:tc>
                  <a:txBody>
                    <a:bodyPr/>
                    <a:lstStyle/>
                    <a:p>
                      <a:pPr algn="r" rtl="0" fontAlgn="t">
                        <a:buNone/>
                      </a:pPr>
                      <a:r>
                        <a:rPr lang="en-IE" sz="900" b="0" i="0" u="none" strike="noStrike">
                          <a:solidFill>
                            <a:srgbClr val="404040"/>
                          </a:solidFill>
                          <a:effectLst/>
                          <a:latin typeface="Barlow" panose="00000500000000000000" pitchFamily="2" charset="0"/>
                        </a:rPr>
                        <a:t>Governance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Agriculture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Infrastructure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Economic growth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Social  Protection systems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Disaster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Women’s equality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Energy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Environmental protection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32359">
                <a:tc>
                  <a:txBody>
                    <a:bodyPr/>
                    <a:lstStyle/>
                    <a:p>
                      <a:pPr algn="r" rtl="0" fontAlgn="t">
                        <a:buNone/>
                      </a:pPr>
                      <a:r>
                        <a:rPr lang="en-IE" sz="900" b="0" i="0" u="none" strike="noStrike">
                          <a:solidFill>
                            <a:srgbClr val="404040"/>
                          </a:solidFill>
                          <a:effectLst/>
                          <a:latin typeface="Barlow" panose="00000500000000000000" pitchFamily="2" charset="0"/>
                        </a:rPr>
                        <a:t>Family planning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Debt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83491">
                <a:tc>
                  <a:txBody>
                    <a:bodyPr/>
                    <a:lstStyle/>
                    <a:p>
                      <a:pPr algn="r" rtl="0" fontAlgn="t">
                        <a:buNone/>
                      </a:pPr>
                      <a:r>
                        <a:rPr lang="en-IE" sz="900" b="0" i="0" u="none" strike="noStrike">
                          <a:solidFill>
                            <a:srgbClr val="404040"/>
                          </a:solidFill>
                          <a:effectLst/>
                          <a:latin typeface="Barlow" panose="00000500000000000000" pitchFamily="2" charset="0"/>
                        </a:rPr>
                        <a:t>Migration and refugee flows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61" name="Table 60">
            <a:extLst>
              <a:ext uri="{FF2B5EF4-FFF2-40B4-BE49-F238E27FC236}">
                <a16:creationId xmlns:a16="http://schemas.microsoft.com/office/drawing/2014/main" id="{F1A3A6FB-7206-74ED-601D-950A8DFB0B71}"/>
              </a:ext>
            </a:extLst>
          </p:cNvPr>
          <p:cNvGraphicFramePr>
            <a:graphicFrameLocks noGrp="1"/>
          </p:cNvGraphicFramePr>
          <p:nvPr>
            <p:extLst>
              <p:ext uri="{D42A27DB-BD31-4B8C-83A1-F6EECF244321}">
                <p14:modId xmlns:p14="http://schemas.microsoft.com/office/powerpoint/2010/main" val="1350273243"/>
              </p:ext>
            </p:extLst>
          </p:nvPr>
        </p:nvGraphicFramePr>
        <p:xfrm>
          <a:off x="69104" y="4164406"/>
          <a:ext cx="1597253" cy="2487107"/>
        </p:xfrm>
        <a:graphic>
          <a:graphicData uri="http://schemas.openxmlformats.org/drawingml/2006/table">
            <a:tbl>
              <a:tblPr>
                <a:tableStyleId>{5C22544A-7EE6-4342-B048-85BDC9FD1C3A}</a:tableStyleId>
              </a:tblPr>
              <a:tblGrid>
                <a:gridCol w="1597253">
                  <a:extLst>
                    <a:ext uri="{9D8B030D-6E8A-4147-A177-3AD203B41FA5}">
                      <a16:colId xmlns:a16="http://schemas.microsoft.com/office/drawing/2014/main" val="2286587077"/>
                    </a:ext>
                  </a:extLst>
                </a:gridCol>
              </a:tblGrid>
              <a:tr h="204641">
                <a:tc>
                  <a:txBody>
                    <a:bodyPr/>
                    <a:lstStyle/>
                    <a:p>
                      <a:pPr algn="r" fontAlgn="t">
                        <a:buNone/>
                      </a:pPr>
                      <a:r>
                        <a:rPr lang="en-IE" sz="900" b="0" i="0" u="none" strike="noStrike">
                          <a:solidFill>
                            <a:srgbClr val="000000"/>
                          </a:solidFill>
                          <a:effectLst/>
                          <a:latin typeface="+mn-lt"/>
                        </a:rPr>
                        <a:t>Human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4641">
                <a:tc>
                  <a:txBody>
                    <a:bodyPr/>
                    <a:lstStyle/>
                    <a:p>
                      <a:pPr algn="r" fontAlgn="t">
                        <a:buNone/>
                      </a:pPr>
                      <a:r>
                        <a:rPr lang="en-IE" sz="900" b="0" i="0" u="none" strike="noStrike">
                          <a:solidFill>
                            <a:srgbClr val="000000"/>
                          </a:solidFill>
                          <a:effectLst/>
                          <a:latin typeface="+mn-lt"/>
                        </a:rPr>
                        <a:t>Shared humanity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698304"/>
                  </a:ext>
                </a:extLst>
              </a:tr>
              <a:tr h="236056">
                <a:tc>
                  <a:txBody>
                    <a:bodyPr/>
                    <a:lstStyle/>
                    <a:p>
                      <a:pPr algn="r" fontAlgn="t">
                        <a:buNone/>
                      </a:pPr>
                      <a:r>
                        <a:rPr lang="en-IE" sz="900" b="0" i="0" u="none" strike="noStrike">
                          <a:solidFill>
                            <a:srgbClr val="000000"/>
                          </a:solidFill>
                          <a:effectLst/>
                          <a:latin typeface="+mn-lt"/>
                        </a:rPr>
                        <a:t>Humanitarianism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4641">
                <a:tc>
                  <a:txBody>
                    <a:bodyPr/>
                    <a:lstStyle/>
                    <a:p>
                      <a:pPr algn="r" fontAlgn="t">
                        <a:buNone/>
                      </a:pPr>
                      <a:r>
                        <a:rPr lang="en-IE" sz="900" b="0" i="0" u="none" strike="noStrike">
                          <a:solidFill>
                            <a:srgbClr val="000000"/>
                          </a:solidFill>
                          <a:effectLst/>
                          <a:latin typeface="+mn-lt"/>
                        </a:rPr>
                        <a:t>Empathy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4641">
                <a:tc>
                  <a:txBody>
                    <a:bodyPr/>
                    <a:lstStyle/>
                    <a:p>
                      <a:pPr algn="r" fontAlgn="t">
                        <a:buNone/>
                      </a:pPr>
                      <a:r>
                        <a:rPr lang="en-IE" sz="900" b="0" i="0" u="none" strike="noStrike">
                          <a:solidFill>
                            <a:srgbClr val="000000"/>
                          </a:solidFill>
                          <a:effectLst/>
                          <a:latin typeface="+mn-lt"/>
                        </a:rPr>
                        <a:t>Morality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1226303"/>
                  </a:ext>
                </a:extLst>
              </a:tr>
              <a:tr h="204641">
                <a:tc>
                  <a:txBody>
                    <a:bodyPr/>
                    <a:lstStyle/>
                    <a:p>
                      <a:pPr algn="r" fontAlgn="t">
                        <a:buNone/>
                      </a:pPr>
                      <a:r>
                        <a:rPr lang="en-IE" sz="900" b="0" i="0" u="none" strike="noStrike">
                          <a:solidFill>
                            <a:srgbClr val="000000"/>
                          </a:solidFill>
                          <a:effectLst/>
                          <a:latin typeface="+mn-lt"/>
                        </a:rPr>
                        <a:t>Justice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3134093"/>
                  </a:ext>
                </a:extLst>
              </a:tr>
              <a:tr h="204641">
                <a:tc>
                  <a:txBody>
                    <a:bodyPr/>
                    <a:lstStyle/>
                    <a:p>
                      <a:pPr algn="r" fontAlgn="t">
                        <a:buNone/>
                      </a:pPr>
                      <a:r>
                        <a:rPr lang="en-IE" sz="900" b="0" i="0" u="none" strike="noStrike">
                          <a:solidFill>
                            <a:srgbClr val="000000"/>
                          </a:solidFill>
                          <a:effectLst/>
                          <a:latin typeface="+mn-lt"/>
                        </a:rPr>
                        <a:t>Solidarity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7196313"/>
                  </a:ext>
                </a:extLst>
              </a:tr>
              <a:tr h="204641">
                <a:tc>
                  <a:txBody>
                    <a:bodyPr/>
                    <a:lstStyle/>
                    <a:p>
                      <a:pPr algn="r" fontAlgn="t">
                        <a:buNone/>
                      </a:pPr>
                      <a:r>
                        <a:rPr lang="en-IE" sz="900" b="0" i="0" u="none" strike="noStrike">
                          <a:solidFill>
                            <a:srgbClr val="000000"/>
                          </a:solidFill>
                          <a:effectLst/>
                          <a:latin typeface="+mn-lt"/>
                        </a:rPr>
                        <a:t>Charity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2906750"/>
                  </a:ext>
                </a:extLst>
              </a:tr>
              <a:tr h="204641">
                <a:tc>
                  <a:txBody>
                    <a:bodyPr/>
                    <a:lstStyle/>
                    <a:p>
                      <a:pPr algn="r" fontAlgn="t">
                        <a:buNone/>
                      </a:pPr>
                      <a:r>
                        <a:rPr lang="en-IE" sz="900" b="0" i="0" u="none" strike="noStrike">
                          <a:solidFill>
                            <a:srgbClr val="000000"/>
                          </a:solidFill>
                          <a:effectLst/>
                          <a:latin typeface="+mn-lt"/>
                        </a:rPr>
                        <a:t>Sympathy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7486539"/>
                  </a:ext>
                </a:extLst>
              </a:tr>
              <a:tr h="204641">
                <a:tc>
                  <a:txBody>
                    <a:bodyPr/>
                    <a:lstStyle/>
                    <a:p>
                      <a:pPr algn="r" fontAlgn="t">
                        <a:buNone/>
                      </a:pPr>
                      <a:r>
                        <a:rPr lang="en-IE" sz="900" b="0" i="0" u="none" strike="noStrike">
                          <a:solidFill>
                            <a:srgbClr val="000000"/>
                          </a:solidFill>
                          <a:effectLst/>
                          <a:latin typeface="+mn-lt"/>
                        </a:rPr>
                        <a:t>Duty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538791"/>
                  </a:ext>
                </a:extLst>
              </a:tr>
              <a:tr h="204641">
                <a:tc>
                  <a:txBody>
                    <a:bodyPr/>
                    <a:lstStyle/>
                    <a:p>
                      <a:pPr algn="r" fontAlgn="t">
                        <a:buNone/>
                      </a:pPr>
                      <a:r>
                        <a:rPr lang="en-IE" sz="900" b="0" i="0" u="none" strike="noStrike">
                          <a:solidFill>
                            <a:srgbClr val="000000"/>
                          </a:solidFill>
                          <a:effectLst/>
                          <a:latin typeface="+mn-lt"/>
                        </a:rPr>
                        <a:t>None of these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4738349"/>
                  </a:ext>
                </a:extLst>
              </a:tr>
              <a:tr h="204641">
                <a:tc>
                  <a:txBody>
                    <a:bodyPr/>
                    <a:lstStyle/>
                    <a:p>
                      <a:pPr algn="r" fontAlgn="t">
                        <a:buNone/>
                      </a:pPr>
                      <a:r>
                        <a:rPr lang="en-IE" sz="900" b="0" i="0" u="none" strike="noStrike">
                          <a:solidFill>
                            <a:srgbClr val="000000"/>
                          </a:solidFill>
                          <a:effectLst/>
                          <a:latin typeface="+mn-lt"/>
                        </a:rPr>
                        <a:t>Religious faith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6864686"/>
                  </a:ext>
                </a:extLst>
              </a:tr>
            </a:tbl>
          </a:graphicData>
        </a:graphic>
      </p:graphicFrame>
      <p:graphicFrame>
        <p:nvGraphicFramePr>
          <p:cNvPr id="68" name="Table 67">
            <a:extLst>
              <a:ext uri="{FF2B5EF4-FFF2-40B4-BE49-F238E27FC236}">
                <a16:creationId xmlns:a16="http://schemas.microsoft.com/office/drawing/2014/main" id="{E582C382-01D4-5BB4-9A12-66F8FA0A83B3}"/>
              </a:ext>
            </a:extLst>
          </p:cNvPr>
          <p:cNvGraphicFramePr>
            <a:graphicFrameLocks noGrp="1"/>
          </p:cNvGraphicFramePr>
          <p:nvPr>
            <p:extLst>
              <p:ext uri="{D42A27DB-BD31-4B8C-83A1-F6EECF244321}">
                <p14:modId xmlns:p14="http://schemas.microsoft.com/office/powerpoint/2010/main" val="1873405252"/>
              </p:ext>
            </p:extLst>
          </p:nvPr>
        </p:nvGraphicFramePr>
        <p:xfrm>
          <a:off x="3689008" y="4074187"/>
          <a:ext cx="3103414" cy="2511340"/>
        </p:xfrm>
        <a:graphic>
          <a:graphicData uri="http://schemas.openxmlformats.org/drawingml/2006/table">
            <a:tbl>
              <a:tblPr firstRow="1" bandRow="1">
                <a:tableStyleId>{5C22544A-7EE6-4342-B048-85BDC9FD1C3A}</a:tableStyleId>
              </a:tblPr>
              <a:tblGrid>
                <a:gridCol w="3103414">
                  <a:extLst>
                    <a:ext uri="{9D8B030D-6E8A-4147-A177-3AD203B41FA5}">
                      <a16:colId xmlns:a16="http://schemas.microsoft.com/office/drawing/2014/main" val="3917721719"/>
                    </a:ext>
                  </a:extLst>
                </a:gridCol>
              </a:tblGrid>
              <a:tr h="294613">
                <a:tc>
                  <a:txBody>
                    <a:bodyPr/>
                    <a:lstStyle/>
                    <a:p>
                      <a:pPr algn="r" fontAlgn="t">
                        <a:buNone/>
                      </a:pPr>
                      <a:r>
                        <a:rPr lang="en-GB" sz="800" b="0" i="0" u="none" strike="noStrike">
                          <a:solidFill>
                            <a:srgbClr val="000000"/>
                          </a:solidFill>
                          <a:effectLst/>
                          <a:latin typeface="+mn-lt"/>
                        </a:rPr>
                        <a:t>Government and private sector corruption in those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0249234"/>
                  </a:ext>
                </a:extLst>
              </a:tr>
              <a:tr h="221673">
                <a:tc>
                  <a:txBody>
                    <a:bodyPr/>
                    <a:lstStyle/>
                    <a:p>
                      <a:pPr algn="r" fontAlgn="t">
                        <a:buNone/>
                      </a:pPr>
                      <a:r>
                        <a:rPr lang="en-IE" sz="800" b="0" i="0" u="none" strike="noStrike">
                          <a:solidFill>
                            <a:srgbClr val="000000"/>
                          </a:solidFill>
                          <a:effectLst/>
                          <a:latin typeface="+mn-lt"/>
                        </a:rPr>
                        <a:t>War and conflict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7060903"/>
                  </a:ext>
                </a:extLst>
              </a:tr>
              <a:tr h="286327">
                <a:tc>
                  <a:txBody>
                    <a:bodyPr/>
                    <a:lstStyle/>
                    <a:p>
                      <a:pPr algn="r" fontAlgn="t">
                        <a:buNone/>
                      </a:pPr>
                      <a:r>
                        <a:rPr lang="en-IE" sz="800" b="0" i="0" u="none" strike="noStrike">
                          <a:solidFill>
                            <a:srgbClr val="000000"/>
                          </a:solidFill>
                          <a:effectLst/>
                          <a:latin typeface="+mn-lt"/>
                        </a:rPr>
                        <a:t>Government inefficiency or incompetence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5464654"/>
                  </a:ext>
                </a:extLst>
              </a:tr>
              <a:tr h="203200">
                <a:tc>
                  <a:txBody>
                    <a:bodyPr/>
                    <a:lstStyle/>
                    <a:p>
                      <a:pPr algn="r" fontAlgn="t">
                        <a:buNone/>
                      </a:pPr>
                      <a:r>
                        <a:rPr lang="en-GB" sz="800" b="0" i="0" u="none" strike="noStrike">
                          <a:solidFill>
                            <a:srgbClr val="000000"/>
                          </a:solidFill>
                          <a:effectLst/>
                          <a:latin typeface="+mn-lt"/>
                        </a:rPr>
                        <a:t>Rich countries tend to exploit developing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3247"/>
                  </a:ext>
                </a:extLst>
              </a:tr>
              <a:tr h="314036">
                <a:tc>
                  <a:txBody>
                    <a:bodyPr/>
                    <a:lstStyle/>
                    <a:p>
                      <a:pPr algn="r" fontAlgn="t">
                        <a:buNone/>
                      </a:pPr>
                      <a:r>
                        <a:rPr lang="en-GB" sz="800" b="0" i="0" u="none" strike="noStrike">
                          <a:solidFill>
                            <a:srgbClr val="000000"/>
                          </a:solidFill>
                          <a:effectLst/>
                          <a:latin typeface="+mn-lt"/>
                        </a:rPr>
                        <a:t>Weak institutions in those countries (Judiciary, Parliament, Opposition Parties, Free Press, etc.) means there is little accountability</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4618122"/>
                  </a:ext>
                </a:extLst>
              </a:tr>
              <a:tr h="199217">
                <a:tc>
                  <a:txBody>
                    <a:bodyPr/>
                    <a:lstStyle/>
                    <a:p>
                      <a:pPr algn="r" fontAlgn="t">
                        <a:buNone/>
                      </a:pPr>
                      <a:r>
                        <a:rPr lang="en-GB" sz="800" b="0" i="0" u="none" strike="noStrike">
                          <a:solidFill>
                            <a:srgbClr val="000000"/>
                          </a:solidFill>
                          <a:effectLst/>
                          <a:latin typeface="+mn-lt"/>
                        </a:rPr>
                        <a:t>Wealthy countries support authoritarian regimes for their own political interests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668307"/>
                  </a:ext>
                </a:extLst>
              </a:tr>
              <a:tr h="189981">
                <a:tc>
                  <a:txBody>
                    <a:bodyPr/>
                    <a:lstStyle/>
                    <a:p>
                      <a:pPr algn="r" fontAlgn="t">
                        <a:buNone/>
                      </a:pPr>
                      <a:r>
                        <a:rPr lang="en-GB" sz="800" b="0" i="0" u="none" strike="noStrike">
                          <a:solidFill>
                            <a:srgbClr val="000000"/>
                          </a:solidFill>
                          <a:effectLst/>
                          <a:latin typeface="+mn-lt"/>
                        </a:rPr>
                        <a:t>The global economic system favours richer countries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4574162"/>
                  </a:ext>
                </a:extLst>
              </a:tr>
              <a:tr h="258618">
                <a:tc>
                  <a:txBody>
                    <a:bodyPr/>
                    <a:lstStyle/>
                    <a:p>
                      <a:pPr algn="r" fontAlgn="t">
                        <a:buNone/>
                      </a:pPr>
                      <a:r>
                        <a:rPr lang="en-IE" sz="800" b="0" i="0" u="none" strike="noStrike">
                          <a:solidFill>
                            <a:srgbClr val="000000"/>
                          </a:solidFill>
                          <a:effectLst/>
                          <a:latin typeface="+mn-lt"/>
                        </a:rPr>
                        <a:t>Legacy of colonialism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743334"/>
                  </a:ext>
                </a:extLst>
              </a:tr>
              <a:tr h="258618">
                <a:tc>
                  <a:txBody>
                    <a:bodyPr/>
                    <a:lstStyle/>
                    <a:p>
                      <a:pPr algn="r" fontAlgn="t">
                        <a:buNone/>
                      </a:pPr>
                      <a:r>
                        <a:rPr lang="en-GB" sz="800" b="0" i="0" u="none" strike="noStrike">
                          <a:solidFill>
                            <a:srgbClr val="000000"/>
                          </a:solidFill>
                          <a:effectLst/>
                          <a:latin typeface="+mn-lt"/>
                        </a:rPr>
                        <a:t>High debt burden for developing countries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2781095"/>
                  </a:ext>
                </a:extLst>
              </a:tr>
              <a:tr h="230909">
                <a:tc>
                  <a:txBody>
                    <a:bodyPr/>
                    <a:lstStyle/>
                    <a:p>
                      <a:pPr algn="r" fontAlgn="t">
                        <a:buNone/>
                      </a:pPr>
                      <a:r>
                        <a:rPr lang="en-GB" sz="800" b="0" i="0" u="none" strike="noStrike">
                          <a:solidFill>
                            <a:srgbClr val="000000"/>
                          </a:solidFill>
                          <a:effectLst/>
                          <a:latin typeface="+mn-lt"/>
                        </a:rPr>
                        <a:t>Insufficient spend on services such as health and education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5625054"/>
                  </a:ext>
                </a:extLst>
              </a:tr>
            </a:tbl>
          </a:graphicData>
        </a:graphic>
      </p:graphicFrame>
      <p:graphicFrame>
        <p:nvGraphicFramePr>
          <p:cNvPr id="74" name="Object 2">
            <a:extLst>
              <a:ext uri="{FF2B5EF4-FFF2-40B4-BE49-F238E27FC236}">
                <a16:creationId xmlns:a16="http://schemas.microsoft.com/office/drawing/2014/main" id="{9FB391F3-AD5E-5E72-25EF-183938074432}"/>
              </a:ext>
            </a:extLst>
          </p:cNvPr>
          <p:cNvGraphicFramePr>
            <a:graphicFrameLocks noChangeAspect="1"/>
          </p:cNvGraphicFramePr>
          <p:nvPr>
            <p:extLst>
              <p:ext uri="{D42A27DB-BD31-4B8C-83A1-F6EECF244321}">
                <p14:modId xmlns:p14="http://schemas.microsoft.com/office/powerpoint/2010/main" val="2773058596"/>
              </p:ext>
            </p:extLst>
          </p:nvPr>
        </p:nvGraphicFramePr>
        <p:xfrm>
          <a:off x="2492432" y="2016002"/>
          <a:ext cx="2309077" cy="108992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7" name="Object 2">
            <a:extLst>
              <a:ext uri="{FF2B5EF4-FFF2-40B4-BE49-F238E27FC236}">
                <a16:creationId xmlns:a16="http://schemas.microsoft.com/office/drawing/2014/main" id="{0EE6127C-D46A-B88E-5C4D-B1B0C99ACAC0}"/>
              </a:ext>
            </a:extLst>
          </p:cNvPr>
          <p:cNvGraphicFramePr>
            <a:graphicFrameLocks noChangeAspect="1"/>
          </p:cNvGraphicFramePr>
          <p:nvPr>
            <p:extLst>
              <p:ext uri="{D42A27DB-BD31-4B8C-83A1-F6EECF244321}">
                <p14:modId xmlns:p14="http://schemas.microsoft.com/office/powerpoint/2010/main" val="382871210"/>
              </p:ext>
            </p:extLst>
          </p:nvPr>
        </p:nvGraphicFramePr>
        <p:xfrm>
          <a:off x="5576350" y="2016002"/>
          <a:ext cx="2931902" cy="116018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8" name="Object 2">
            <a:extLst>
              <a:ext uri="{FF2B5EF4-FFF2-40B4-BE49-F238E27FC236}">
                <a16:creationId xmlns:a16="http://schemas.microsoft.com/office/drawing/2014/main" id="{B9A2BADB-3128-CE1E-B87E-BD68720F65BA}"/>
              </a:ext>
            </a:extLst>
          </p:cNvPr>
          <p:cNvGraphicFramePr>
            <a:graphicFrameLocks noChangeAspect="1"/>
          </p:cNvGraphicFramePr>
          <p:nvPr>
            <p:extLst>
              <p:ext uri="{D42A27DB-BD31-4B8C-83A1-F6EECF244321}">
                <p14:modId xmlns:p14="http://schemas.microsoft.com/office/powerpoint/2010/main" val="2368615137"/>
              </p:ext>
            </p:extLst>
          </p:nvPr>
        </p:nvGraphicFramePr>
        <p:xfrm>
          <a:off x="9016832" y="2016002"/>
          <a:ext cx="2812801" cy="1491705"/>
        </p:xfrm>
        <a:graphic>
          <a:graphicData uri="http://schemas.openxmlformats.org/drawingml/2006/chart">
            <c:chart xmlns:c="http://schemas.openxmlformats.org/drawingml/2006/chart" xmlns:r="http://schemas.openxmlformats.org/officeDocument/2006/relationships" r:id="rId9"/>
          </a:graphicData>
        </a:graphic>
      </p:graphicFrame>
      <p:sp>
        <p:nvSpPr>
          <p:cNvPr id="3" name="Rectangle 2">
            <a:extLst>
              <a:ext uri="{FF2B5EF4-FFF2-40B4-BE49-F238E27FC236}">
                <a16:creationId xmlns:a16="http://schemas.microsoft.com/office/drawing/2014/main" id="{53CC1228-DA0F-6F25-EF10-723284A3DBCB}"/>
              </a:ext>
            </a:extLst>
          </p:cNvPr>
          <p:cNvSpPr/>
          <p:nvPr/>
        </p:nvSpPr>
        <p:spPr>
          <a:xfrm>
            <a:off x="3388482" y="2667141"/>
            <a:ext cx="227412"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Round Diagonal Corner Rectangle 27">
            <a:extLst>
              <a:ext uri="{FF2B5EF4-FFF2-40B4-BE49-F238E27FC236}">
                <a16:creationId xmlns:a16="http://schemas.microsoft.com/office/drawing/2014/main" id="{3F59E7A9-CDAF-2696-975F-DB5976EDC95F}"/>
              </a:ext>
            </a:extLst>
          </p:cNvPr>
          <p:cNvSpPr/>
          <p:nvPr/>
        </p:nvSpPr>
        <p:spPr>
          <a:xfrm>
            <a:off x="4974766" y="3527502"/>
            <a:ext cx="3096000" cy="360000"/>
          </a:xfrm>
          <a:prstGeom prst="round2SameRect">
            <a:avLst>
              <a:gd name="adj1" fmla="val 0"/>
              <a:gd name="adj2" fmla="val 0"/>
            </a:avLst>
          </a:prstGeom>
          <a:solidFill>
            <a:srgbClr val="00B0F0">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Causes of Poverty in Developing Countries</a:t>
            </a:r>
          </a:p>
        </p:txBody>
      </p:sp>
      <p:sp>
        <p:nvSpPr>
          <p:cNvPr id="67" name="Round Diagonal Corner Rectangle 27">
            <a:extLst>
              <a:ext uri="{FF2B5EF4-FFF2-40B4-BE49-F238E27FC236}">
                <a16:creationId xmlns:a16="http://schemas.microsoft.com/office/drawing/2014/main" id="{F16702DA-A4E6-D017-83E8-681CB3BD9C97}"/>
              </a:ext>
            </a:extLst>
          </p:cNvPr>
          <p:cNvSpPr/>
          <p:nvPr/>
        </p:nvSpPr>
        <p:spPr>
          <a:xfrm>
            <a:off x="9016833" y="3527502"/>
            <a:ext cx="3096000" cy="360000"/>
          </a:xfrm>
          <a:prstGeom prst="round2SameRect">
            <a:avLst>
              <a:gd name="adj1" fmla="val 0"/>
              <a:gd name="adj2" fmla="val 0"/>
            </a:avLst>
          </a:prstGeom>
          <a:solidFill>
            <a:srgbClr val="00B0F0">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Irish Government Support Priorities</a:t>
            </a:r>
          </a:p>
        </p:txBody>
      </p:sp>
      <p:sp>
        <p:nvSpPr>
          <p:cNvPr id="32" name="TextBox 31">
            <a:extLst>
              <a:ext uri="{FF2B5EF4-FFF2-40B4-BE49-F238E27FC236}">
                <a16:creationId xmlns:a16="http://schemas.microsoft.com/office/drawing/2014/main" id="{5ADF1001-B85D-23F0-14C5-4F50379C6AA4}"/>
              </a:ext>
            </a:extLst>
          </p:cNvPr>
          <p:cNvSpPr txBox="1"/>
          <p:nvPr/>
        </p:nvSpPr>
        <p:spPr>
          <a:xfrm>
            <a:off x="303899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76" name="TextBox 75">
            <a:extLst>
              <a:ext uri="{FF2B5EF4-FFF2-40B4-BE49-F238E27FC236}">
                <a16:creationId xmlns:a16="http://schemas.microsoft.com/office/drawing/2014/main" id="{4553AA6E-5A0C-C6FE-16C8-AAE2F39378FC}"/>
              </a:ext>
            </a:extLst>
          </p:cNvPr>
          <p:cNvSpPr txBox="1"/>
          <p:nvPr/>
        </p:nvSpPr>
        <p:spPr>
          <a:xfrm>
            <a:off x="3693701" y="1895384"/>
            <a:ext cx="1669047" cy="253916"/>
          </a:xfrm>
          <a:prstGeom prst="rect">
            <a:avLst/>
          </a:prstGeom>
          <a:noFill/>
        </p:spPr>
        <p:txBody>
          <a:bodyPr wrap="none" rtlCol="0">
            <a:spAutoFit/>
          </a:bodyPr>
          <a:lstStyle/>
          <a:p>
            <a:r>
              <a:rPr lang="en-US" sz="1050" b="1">
                <a:latin typeface="Barlow" panose="00000500000000000000" pitchFamily="2" charset="0"/>
              </a:rPr>
              <a:t>Community Champions%</a:t>
            </a:r>
            <a:endParaRPr lang="en-IE" sz="1050" b="1">
              <a:latin typeface="Barlow" panose="00000500000000000000" pitchFamily="2" charset="0"/>
            </a:endParaRPr>
          </a:p>
        </p:txBody>
      </p:sp>
      <p:sp>
        <p:nvSpPr>
          <p:cNvPr id="88" name="Rectangle 87">
            <a:extLst>
              <a:ext uri="{FF2B5EF4-FFF2-40B4-BE49-F238E27FC236}">
                <a16:creationId xmlns:a16="http://schemas.microsoft.com/office/drawing/2014/main" id="{29F92769-C667-9698-23E5-88114E42E17E}"/>
              </a:ext>
            </a:extLst>
          </p:cNvPr>
          <p:cNvSpPr/>
          <p:nvPr/>
        </p:nvSpPr>
        <p:spPr>
          <a:xfrm>
            <a:off x="6715659" y="2763642"/>
            <a:ext cx="294597" cy="2539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Oval 48">
            <a:extLst>
              <a:ext uri="{FF2B5EF4-FFF2-40B4-BE49-F238E27FC236}">
                <a16:creationId xmlns:a16="http://schemas.microsoft.com/office/drawing/2014/main" id="{33A5EDBC-1EFE-8BDB-B776-262A6DBD6963}"/>
              </a:ext>
            </a:extLst>
          </p:cNvPr>
          <p:cNvSpPr/>
          <p:nvPr/>
        </p:nvSpPr>
        <p:spPr>
          <a:xfrm>
            <a:off x="3913300" y="2072900"/>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Oval 50">
            <a:extLst>
              <a:ext uri="{FF2B5EF4-FFF2-40B4-BE49-F238E27FC236}">
                <a16:creationId xmlns:a16="http://schemas.microsoft.com/office/drawing/2014/main" id="{7E2C82FA-023E-269C-038E-BA34A9C28647}"/>
              </a:ext>
            </a:extLst>
          </p:cNvPr>
          <p:cNvSpPr/>
          <p:nvPr/>
        </p:nvSpPr>
        <p:spPr>
          <a:xfrm>
            <a:off x="7131431" y="2063346"/>
            <a:ext cx="433746" cy="276441"/>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6" name="Oval 55">
            <a:extLst>
              <a:ext uri="{FF2B5EF4-FFF2-40B4-BE49-F238E27FC236}">
                <a16:creationId xmlns:a16="http://schemas.microsoft.com/office/drawing/2014/main" id="{BF36408B-78E6-2EBE-5AEB-0F22A4F9D6B3}"/>
              </a:ext>
            </a:extLst>
          </p:cNvPr>
          <p:cNvSpPr/>
          <p:nvPr/>
        </p:nvSpPr>
        <p:spPr>
          <a:xfrm>
            <a:off x="10973490" y="2109212"/>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7" name="Oval 56">
            <a:extLst>
              <a:ext uri="{FF2B5EF4-FFF2-40B4-BE49-F238E27FC236}">
                <a16:creationId xmlns:a16="http://schemas.microsoft.com/office/drawing/2014/main" id="{9751BADE-4E0F-D494-C470-9A4450C78D65}"/>
              </a:ext>
            </a:extLst>
          </p:cNvPr>
          <p:cNvSpPr/>
          <p:nvPr/>
        </p:nvSpPr>
        <p:spPr>
          <a:xfrm>
            <a:off x="10927770" y="3058366"/>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9499B378-E922-9901-CA0F-281754CF8095}"/>
              </a:ext>
            </a:extLst>
          </p:cNvPr>
          <p:cNvSpPr txBox="1"/>
          <p:nvPr/>
        </p:nvSpPr>
        <p:spPr>
          <a:xfrm>
            <a:off x="2430056" y="3910490"/>
            <a:ext cx="1696298" cy="253916"/>
          </a:xfrm>
          <a:prstGeom prst="rect">
            <a:avLst/>
          </a:prstGeom>
          <a:noFill/>
        </p:spPr>
        <p:txBody>
          <a:bodyPr wrap="none" rtlCol="0">
            <a:spAutoFit/>
          </a:bodyPr>
          <a:lstStyle/>
          <a:p>
            <a:r>
              <a:rPr lang="en-US" sz="1050" b="1">
                <a:latin typeface="Barlow" panose="00000500000000000000" pitchFamily="2" charset="0"/>
              </a:rPr>
              <a:t>Community Champions %</a:t>
            </a:r>
            <a:endParaRPr lang="en-IE" sz="1050" b="1">
              <a:latin typeface="Barlow" panose="00000500000000000000" pitchFamily="2" charset="0"/>
            </a:endParaRPr>
          </a:p>
        </p:txBody>
      </p:sp>
      <p:sp>
        <p:nvSpPr>
          <p:cNvPr id="15" name="TextBox 14">
            <a:extLst>
              <a:ext uri="{FF2B5EF4-FFF2-40B4-BE49-F238E27FC236}">
                <a16:creationId xmlns:a16="http://schemas.microsoft.com/office/drawing/2014/main" id="{B759396B-83DB-0FA5-D9F5-E596E5869089}"/>
              </a:ext>
            </a:extLst>
          </p:cNvPr>
          <p:cNvSpPr txBox="1"/>
          <p:nvPr/>
        </p:nvSpPr>
        <p:spPr>
          <a:xfrm>
            <a:off x="7010257" y="391049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6" name="TextBox 15">
            <a:extLst>
              <a:ext uri="{FF2B5EF4-FFF2-40B4-BE49-F238E27FC236}">
                <a16:creationId xmlns:a16="http://schemas.microsoft.com/office/drawing/2014/main" id="{41C108F3-1156-5CE6-DA39-3CAE2B558B08}"/>
              </a:ext>
            </a:extLst>
          </p:cNvPr>
          <p:cNvSpPr txBox="1"/>
          <p:nvPr/>
        </p:nvSpPr>
        <p:spPr>
          <a:xfrm>
            <a:off x="7524127" y="3900565"/>
            <a:ext cx="1696298" cy="253916"/>
          </a:xfrm>
          <a:prstGeom prst="rect">
            <a:avLst/>
          </a:prstGeom>
          <a:noFill/>
        </p:spPr>
        <p:txBody>
          <a:bodyPr wrap="none" rtlCol="0">
            <a:spAutoFit/>
          </a:bodyPr>
          <a:lstStyle/>
          <a:p>
            <a:r>
              <a:rPr lang="en-US" sz="1050" b="1">
                <a:latin typeface="Barlow" panose="00000500000000000000" pitchFamily="2" charset="0"/>
              </a:rPr>
              <a:t>Community Champions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299392B7-3EAA-8DF8-E6BB-8D59AB7B013E}"/>
              </a:ext>
            </a:extLst>
          </p:cNvPr>
          <p:cNvSpPr txBox="1"/>
          <p:nvPr/>
        </p:nvSpPr>
        <p:spPr>
          <a:xfrm>
            <a:off x="10092560" y="391049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20" name="TextBox 19">
            <a:extLst>
              <a:ext uri="{FF2B5EF4-FFF2-40B4-BE49-F238E27FC236}">
                <a16:creationId xmlns:a16="http://schemas.microsoft.com/office/drawing/2014/main" id="{349CA72F-9C40-DD0F-19CA-34C772D892C1}"/>
              </a:ext>
            </a:extLst>
          </p:cNvPr>
          <p:cNvSpPr txBox="1"/>
          <p:nvPr/>
        </p:nvSpPr>
        <p:spPr>
          <a:xfrm>
            <a:off x="10619796" y="3910490"/>
            <a:ext cx="1696298" cy="253916"/>
          </a:xfrm>
          <a:prstGeom prst="rect">
            <a:avLst/>
          </a:prstGeom>
          <a:noFill/>
        </p:spPr>
        <p:txBody>
          <a:bodyPr wrap="none" rtlCol="0">
            <a:spAutoFit/>
          </a:bodyPr>
          <a:lstStyle/>
          <a:p>
            <a:r>
              <a:rPr lang="en-US" sz="1050" b="1">
                <a:latin typeface="Barlow" panose="00000500000000000000" pitchFamily="2" charset="0"/>
              </a:rPr>
              <a:t>Community Champions %</a:t>
            </a:r>
            <a:endParaRPr lang="en-IE" sz="1050" b="1">
              <a:latin typeface="Barlow" panose="00000500000000000000" pitchFamily="2" charset="0"/>
            </a:endParaRPr>
          </a:p>
        </p:txBody>
      </p:sp>
      <p:sp>
        <p:nvSpPr>
          <p:cNvPr id="40" name="Rectangle 39">
            <a:extLst>
              <a:ext uri="{FF2B5EF4-FFF2-40B4-BE49-F238E27FC236}">
                <a16:creationId xmlns:a16="http://schemas.microsoft.com/office/drawing/2014/main" id="{28140916-7DC7-FF03-8205-B6D25603C379}"/>
              </a:ext>
            </a:extLst>
          </p:cNvPr>
          <p:cNvSpPr/>
          <p:nvPr/>
        </p:nvSpPr>
        <p:spPr>
          <a:xfrm>
            <a:off x="3421925" y="2370297"/>
            <a:ext cx="151314"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TextBox 42">
            <a:extLst>
              <a:ext uri="{FF2B5EF4-FFF2-40B4-BE49-F238E27FC236}">
                <a16:creationId xmlns:a16="http://schemas.microsoft.com/office/drawing/2014/main" id="{351B5164-298B-F805-7C2C-076317FB457D}"/>
              </a:ext>
            </a:extLst>
          </p:cNvPr>
          <p:cNvSpPr txBox="1"/>
          <p:nvPr/>
        </p:nvSpPr>
        <p:spPr>
          <a:xfrm>
            <a:off x="631014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45" name="TextBox 44">
            <a:extLst>
              <a:ext uri="{FF2B5EF4-FFF2-40B4-BE49-F238E27FC236}">
                <a16:creationId xmlns:a16="http://schemas.microsoft.com/office/drawing/2014/main" id="{17BDC473-3195-9FAC-ED08-ED018C200DFD}"/>
              </a:ext>
            </a:extLst>
          </p:cNvPr>
          <p:cNvSpPr txBox="1"/>
          <p:nvPr/>
        </p:nvSpPr>
        <p:spPr>
          <a:xfrm>
            <a:off x="7046692" y="1887020"/>
            <a:ext cx="1696298" cy="253916"/>
          </a:xfrm>
          <a:prstGeom prst="rect">
            <a:avLst/>
          </a:prstGeom>
          <a:noFill/>
        </p:spPr>
        <p:txBody>
          <a:bodyPr wrap="none" rtlCol="0">
            <a:spAutoFit/>
          </a:bodyPr>
          <a:lstStyle/>
          <a:p>
            <a:r>
              <a:rPr lang="en-US" sz="1050" b="1">
                <a:latin typeface="Barlow" panose="00000500000000000000" pitchFamily="2" charset="0"/>
              </a:rPr>
              <a:t>Community Champions %</a:t>
            </a:r>
            <a:endParaRPr lang="en-IE" sz="1050" b="1">
              <a:latin typeface="Barlow" panose="00000500000000000000" pitchFamily="2" charset="0"/>
            </a:endParaRPr>
          </a:p>
        </p:txBody>
      </p:sp>
      <p:sp>
        <p:nvSpPr>
          <p:cNvPr id="47" name="TextBox 46">
            <a:extLst>
              <a:ext uri="{FF2B5EF4-FFF2-40B4-BE49-F238E27FC236}">
                <a16:creationId xmlns:a16="http://schemas.microsoft.com/office/drawing/2014/main" id="{7A4FE44A-6357-DDD7-9B65-B371AA118CB0}"/>
              </a:ext>
            </a:extLst>
          </p:cNvPr>
          <p:cNvSpPr txBox="1"/>
          <p:nvPr/>
        </p:nvSpPr>
        <p:spPr>
          <a:xfrm>
            <a:off x="10076215"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69" name="Rectangle 68">
            <a:extLst>
              <a:ext uri="{FF2B5EF4-FFF2-40B4-BE49-F238E27FC236}">
                <a16:creationId xmlns:a16="http://schemas.microsoft.com/office/drawing/2014/main" id="{CA92A7B4-2293-92FD-3C44-9E0F85B5F1A7}"/>
              </a:ext>
            </a:extLst>
          </p:cNvPr>
          <p:cNvSpPr/>
          <p:nvPr/>
        </p:nvSpPr>
        <p:spPr>
          <a:xfrm>
            <a:off x="6816378" y="2386647"/>
            <a:ext cx="151314"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79" name="Table 78">
            <a:extLst>
              <a:ext uri="{FF2B5EF4-FFF2-40B4-BE49-F238E27FC236}">
                <a16:creationId xmlns:a16="http://schemas.microsoft.com/office/drawing/2014/main" id="{CD4298A5-1E69-E752-892D-83BFDBF6549D}"/>
              </a:ext>
            </a:extLst>
          </p:cNvPr>
          <p:cNvGraphicFramePr>
            <a:graphicFrameLocks noGrp="1"/>
          </p:cNvGraphicFramePr>
          <p:nvPr/>
        </p:nvGraphicFramePr>
        <p:xfrm>
          <a:off x="8348813" y="2102893"/>
          <a:ext cx="1617955" cy="1231591"/>
        </p:xfrm>
        <a:graphic>
          <a:graphicData uri="http://schemas.openxmlformats.org/drawingml/2006/table">
            <a:tbl>
              <a:tblPr>
                <a:tableStyleId>{5C22544A-7EE6-4342-B048-85BDC9FD1C3A}</a:tableStyleId>
              </a:tblPr>
              <a:tblGrid>
                <a:gridCol w="1617955">
                  <a:extLst>
                    <a:ext uri="{9D8B030D-6E8A-4147-A177-3AD203B41FA5}">
                      <a16:colId xmlns:a16="http://schemas.microsoft.com/office/drawing/2014/main" val="2286587077"/>
                    </a:ext>
                  </a:extLst>
                </a:gridCol>
              </a:tblGrid>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People in general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Multilateral (EU &amp; UN)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3584427"/>
                  </a:ext>
                </a:extLst>
              </a:tr>
              <a:tr h="366700">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Irish Government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Overseas aid organisations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sp>
        <p:nvSpPr>
          <p:cNvPr id="86" name="Oval 85">
            <a:extLst>
              <a:ext uri="{FF2B5EF4-FFF2-40B4-BE49-F238E27FC236}">
                <a16:creationId xmlns:a16="http://schemas.microsoft.com/office/drawing/2014/main" id="{C55FC281-7A7B-1AA1-4523-67F9E3A0051B}"/>
              </a:ext>
            </a:extLst>
          </p:cNvPr>
          <p:cNvSpPr/>
          <p:nvPr/>
        </p:nvSpPr>
        <p:spPr>
          <a:xfrm>
            <a:off x="2817505" y="4352171"/>
            <a:ext cx="348690" cy="21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9" name="Oval 88">
            <a:extLst>
              <a:ext uri="{FF2B5EF4-FFF2-40B4-BE49-F238E27FC236}">
                <a16:creationId xmlns:a16="http://schemas.microsoft.com/office/drawing/2014/main" id="{171C8553-DC7C-2D24-DDBB-926D2227E3B0}"/>
              </a:ext>
            </a:extLst>
          </p:cNvPr>
          <p:cNvSpPr/>
          <p:nvPr/>
        </p:nvSpPr>
        <p:spPr>
          <a:xfrm>
            <a:off x="2728800" y="4581218"/>
            <a:ext cx="348690" cy="21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0" name="Oval 89">
            <a:extLst>
              <a:ext uri="{FF2B5EF4-FFF2-40B4-BE49-F238E27FC236}">
                <a16:creationId xmlns:a16="http://schemas.microsoft.com/office/drawing/2014/main" id="{7FF93CCA-E74C-2FDC-3113-CF4899FB3A9E}"/>
              </a:ext>
            </a:extLst>
          </p:cNvPr>
          <p:cNvSpPr/>
          <p:nvPr/>
        </p:nvSpPr>
        <p:spPr>
          <a:xfrm>
            <a:off x="2579479" y="4979803"/>
            <a:ext cx="348690" cy="21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1" name="Oval 90">
            <a:extLst>
              <a:ext uri="{FF2B5EF4-FFF2-40B4-BE49-F238E27FC236}">
                <a16:creationId xmlns:a16="http://schemas.microsoft.com/office/drawing/2014/main" id="{768AFA09-B5A2-6250-E29A-B4148FD4B0AF}"/>
              </a:ext>
            </a:extLst>
          </p:cNvPr>
          <p:cNvSpPr/>
          <p:nvPr/>
        </p:nvSpPr>
        <p:spPr>
          <a:xfrm>
            <a:off x="2535623" y="5412526"/>
            <a:ext cx="348690" cy="21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2" name="Oval 91">
            <a:extLst>
              <a:ext uri="{FF2B5EF4-FFF2-40B4-BE49-F238E27FC236}">
                <a16:creationId xmlns:a16="http://schemas.microsoft.com/office/drawing/2014/main" id="{5961F589-705C-8066-A807-A595E04CD866}"/>
              </a:ext>
            </a:extLst>
          </p:cNvPr>
          <p:cNvSpPr/>
          <p:nvPr/>
        </p:nvSpPr>
        <p:spPr>
          <a:xfrm>
            <a:off x="2505418" y="6040158"/>
            <a:ext cx="348690" cy="21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4" name="Rectangle 93">
            <a:extLst>
              <a:ext uri="{FF2B5EF4-FFF2-40B4-BE49-F238E27FC236}">
                <a16:creationId xmlns:a16="http://schemas.microsoft.com/office/drawing/2014/main" id="{BA119E67-01D4-FE43-AD1A-3950854856D6}"/>
              </a:ext>
            </a:extLst>
          </p:cNvPr>
          <p:cNvSpPr/>
          <p:nvPr/>
        </p:nvSpPr>
        <p:spPr>
          <a:xfrm>
            <a:off x="2492498" y="5607436"/>
            <a:ext cx="156434" cy="2378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5" name="Rectangle 94">
            <a:extLst>
              <a:ext uri="{FF2B5EF4-FFF2-40B4-BE49-F238E27FC236}">
                <a16:creationId xmlns:a16="http://schemas.microsoft.com/office/drawing/2014/main" id="{DD5F03AA-E72A-520F-8E49-AE7E74178304}"/>
              </a:ext>
            </a:extLst>
          </p:cNvPr>
          <p:cNvSpPr/>
          <p:nvPr/>
        </p:nvSpPr>
        <p:spPr>
          <a:xfrm>
            <a:off x="2501262" y="5828579"/>
            <a:ext cx="156434" cy="2378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6" name="Rectangle 95">
            <a:extLst>
              <a:ext uri="{FF2B5EF4-FFF2-40B4-BE49-F238E27FC236}">
                <a16:creationId xmlns:a16="http://schemas.microsoft.com/office/drawing/2014/main" id="{10DADD74-A83D-2E25-A2B6-F65EDBC56EF9}"/>
              </a:ext>
            </a:extLst>
          </p:cNvPr>
          <p:cNvSpPr/>
          <p:nvPr/>
        </p:nvSpPr>
        <p:spPr>
          <a:xfrm>
            <a:off x="2507886" y="6429976"/>
            <a:ext cx="156434" cy="2378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7" name="Oval 96">
            <a:extLst>
              <a:ext uri="{FF2B5EF4-FFF2-40B4-BE49-F238E27FC236}">
                <a16:creationId xmlns:a16="http://schemas.microsoft.com/office/drawing/2014/main" id="{7D5B2304-9969-8940-4B8C-2D0E2A21557C}"/>
              </a:ext>
            </a:extLst>
          </p:cNvPr>
          <p:cNvSpPr/>
          <p:nvPr/>
        </p:nvSpPr>
        <p:spPr>
          <a:xfrm>
            <a:off x="10927770" y="5726343"/>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8" name="Rectangle 97">
            <a:extLst>
              <a:ext uri="{FF2B5EF4-FFF2-40B4-BE49-F238E27FC236}">
                <a16:creationId xmlns:a16="http://schemas.microsoft.com/office/drawing/2014/main" id="{A942EC4F-508A-5B0C-89B5-B093A861E01C}"/>
              </a:ext>
            </a:extLst>
          </p:cNvPr>
          <p:cNvSpPr/>
          <p:nvPr/>
        </p:nvSpPr>
        <p:spPr>
          <a:xfrm>
            <a:off x="10830889" y="5947486"/>
            <a:ext cx="151314"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9" name="Oval 98">
            <a:extLst>
              <a:ext uri="{FF2B5EF4-FFF2-40B4-BE49-F238E27FC236}">
                <a16:creationId xmlns:a16="http://schemas.microsoft.com/office/drawing/2014/main" id="{9DB13FE9-BE2B-0047-D5F3-2F26D08FB562}"/>
              </a:ext>
            </a:extLst>
          </p:cNvPr>
          <p:cNvSpPr/>
          <p:nvPr/>
        </p:nvSpPr>
        <p:spPr>
          <a:xfrm>
            <a:off x="7788512" y="5897374"/>
            <a:ext cx="348690" cy="21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0" name="Oval 99">
            <a:extLst>
              <a:ext uri="{FF2B5EF4-FFF2-40B4-BE49-F238E27FC236}">
                <a16:creationId xmlns:a16="http://schemas.microsoft.com/office/drawing/2014/main" id="{E44C11D2-7DDA-3EBF-A113-8E9A06B42570}"/>
              </a:ext>
            </a:extLst>
          </p:cNvPr>
          <p:cNvSpPr/>
          <p:nvPr/>
        </p:nvSpPr>
        <p:spPr>
          <a:xfrm>
            <a:off x="7690761" y="5643543"/>
            <a:ext cx="348690" cy="21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1" name="Oval 100">
            <a:extLst>
              <a:ext uri="{FF2B5EF4-FFF2-40B4-BE49-F238E27FC236}">
                <a16:creationId xmlns:a16="http://schemas.microsoft.com/office/drawing/2014/main" id="{AD33DCD1-A7CC-8E78-5072-E543E9477A58}"/>
              </a:ext>
            </a:extLst>
          </p:cNvPr>
          <p:cNvSpPr/>
          <p:nvPr/>
        </p:nvSpPr>
        <p:spPr>
          <a:xfrm>
            <a:off x="7788512" y="5378218"/>
            <a:ext cx="348690" cy="21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2" name="Oval 101">
            <a:extLst>
              <a:ext uri="{FF2B5EF4-FFF2-40B4-BE49-F238E27FC236}">
                <a16:creationId xmlns:a16="http://schemas.microsoft.com/office/drawing/2014/main" id="{9B0C5B47-BC41-6CDC-6386-F749E08A72CD}"/>
              </a:ext>
            </a:extLst>
          </p:cNvPr>
          <p:cNvSpPr/>
          <p:nvPr/>
        </p:nvSpPr>
        <p:spPr>
          <a:xfrm>
            <a:off x="7951708" y="4862585"/>
            <a:ext cx="348690" cy="21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3" name="Rectangle 102">
            <a:extLst>
              <a:ext uri="{FF2B5EF4-FFF2-40B4-BE49-F238E27FC236}">
                <a16:creationId xmlns:a16="http://schemas.microsoft.com/office/drawing/2014/main" id="{9F41FB20-602C-B942-D505-22732AC012BB}"/>
              </a:ext>
            </a:extLst>
          </p:cNvPr>
          <p:cNvSpPr/>
          <p:nvPr/>
        </p:nvSpPr>
        <p:spPr>
          <a:xfrm>
            <a:off x="7603309" y="4595677"/>
            <a:ext cx="227412"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4" name="Rectangle 103">
            <a:extLst>
              <a:ext uri="{FF2B5EF4-FFF2-40B4-BE49-F238E27FC236}">
                <a16:creationId xmlns:a16="http://schemas.microsoft.com/office/drawing/2014/main" id="{AE2DCF26-FCFB-7CB2-B9CC-D8F45E38D87A}"/>
              </a:ext>
            </a:extLst>
          </p:cNvPr>
          <p:cNvSpPr/>
          <p:nvPr/>
        </p:nvSpPr>
        <p:spPr>
          <a:xfrm>
            <a:off x="7702425" y="4340735"/>
            <a:ext cx="227412"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5" name="Rectangle 104">
            <a:extLst>
              <a:ext uri="{FF2B5EF4-FFF2-40B4-BE49-F238E27FC236}">
                <a16:creationId xmlns:a16="http://schemas.microsoft.com/office/drawing/2014/main" id="{9C935F1D-17DF-E257-BCCB-4BAB10017D5C}"/>
              </a:ext>
            </a:extLst>
          </p:cNvPr>
          <p:cNvSpPr/>
          <p:nvPr/>
        </p:nvSpPr>
        <p:spPr>
          <a:xfrm>
            <a:off x="7764597" y="4085793"/>
            <a:ext cx="227412"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6" name="Rectangle 105">
            <a:extLst>
              <a:ext uri="{FF2B5EF4-FFF2-40B4-BE49-F238E27FC236}">
                <a16:creationId xmlns:a16="http://schemas.microsoft.com/office/drawing/2014/main" id="{761BB271-60E2-B746-F40A-EDACC5F8DB16}"/>
              </a:ext>
            </a:extLst>
          </p:cNvPr>
          <p:cNvSpPr/>
          <p:nvPr/>
        </p:nvSpPr>
        <p:spPr>
          <a:xfrm>
            <a:off x="7547423" y="6372872"/>
            <a:ext cx="227412"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411E3599-9BF2-651E-24CB-575634050B8A}"/>
              </a:ext>
            </a:extLst>
          </p:cNvPr>
          <p:cNvPicPr>
            <a:picLocks noChangeAspect="1"/>
          </p:cNvPicPr>
          <p:nvPr/>
        </p:nvPicPr>
        <p:blipFill rotWithShape="1">
          <a:blip r:embed="rId10">
            <a:extLst>
              <a:ext uri="{28A0092B-C50C-407E-A947-70E740481C1C}">
                <a14:useLocalDpi xmlns:a14="http://schemas.microsoft.com/office/drawing/2010/main" val="0"/>
              </a:ext>
            </a:extLst>
          </a:blip>
          <a:srcRect l="13269" t="4969" r="28250" b="13131"/>
          <a:stretch>
            <a:fillRect/>
          </a:stretch>
        </p:blipFill>
        <p:spPr>
          <a:xfrm>
            <a:off x="1305285" y="1194404"/>
            <a:ext cx="701731" cy="701731"/>
          </a:xfrm>
          <a:prstGeom prst="flowChartConnector">
            <a:avLst/>
          </a:prstGeom>
        </p:spPr>
      </p:pic>
    </p:spTree>
    <p:extLst>
      <p:ext uri="{BB962C8B-B14F-4D97-AF65-F5344CB8AC3E}">
        <p14:creationId xmlns:p14="http://schemas.microsoft.com/office/powerpoint/2010/main" val="2941562825"/>
      </p:ext>
    </p:extLst>
  </p:cSld>
  <p:clrMapOvr>
    <a:masterClrMapping/>
  </p:clrMapOvr>
  <p:transition spd="slow">
    <p:wipe dir="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331491-E929-7EF0-BF8A-2533032839E6}"/>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48F3C2AE-DA29-A848-0E7C-A04CE029CB62}"/>
              </a:ext>
            </a:extLst>
          </p:cNvPr>
          <p:cNvSpPr/>
          <p:nvPr/>
        </p:nvSpPr>
        <p:spPr>
          <a:xfrm>
            <a:off x="0" y="0"/>
            <a:ext cx="12199824" cy="6858000"/>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7" name="Rectangle 6">
            <a:extLst>
              <a:ext uri="{FF2B5EF4-FFF2-40B4-BE49-F238E27FC236}">
                <a16:creationId xmlns:a16="http://schemas.microsoft.com/office/drawing/2014/main" id="{CB483A98-847E-D8E3-AA13-97BA9723A576}"/>
              </a:ext>
            </a:extLst>
          </p:cNvPr>
          <p:cNvSpPr/>
          <p:nvPr/>
        </p:nvSpPr>
        <p:spPr>
          <a:xfrm>
            <a:off x="4114" y="0"/>
            <a:ext cx="12187886" cy="691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 Placeholder 15">
            <a:extLst>
              <a:ext uri="{FF2B5EF4-FFF2-40B4-BE49-F238E27FC236}">
                <a16:creationId xmlns:a16="http://schemas.microsoft.com/office/drawing/2014/main" id="{82C81D2A-09A4-5453-6BD7-D9741BBE2ABB}"/>
              </a:ext>
            </a:extLst>
          </p:cNvPr>
          <p:cNvSpPr>
            <a:spLocks noGrp="1"/>
          </p:cNvSpPr>
          <p:nvPr>
            <p:ph type="body" sz="quarter" idx="49"/>
          </p:nvPr>
        </p:nvSpPr>
        <p:spPr>
          <a:xfrm>
            <a:off x="258898" y="701495"/>
            <a:ext cx="11826946" cy="755788"/>
          </a:xfrm>
        </p:spPr>
        <p:txBody>
          <a:bodyPr/>
          <a:lstStyle/>
          <a:p>
            <a:pPr>
              <a:lnSpc>
                <a:spcPct val="90000"/>
              </a:lnSpc>
            </a:pPr>
            <a:r>
              <a:rPr lang="en-US" b="1">
                <a:latin typeface="Barlow" panose="00000500000000000000" pitchFamily="2" charset="0"/>
              </a:rPr>
              <a:t>Community Champions are more on the traditional media sources, particularly Newspapers.  They also place more emphasis on expert information influencing their views with higher mentions of special interest groups, paired with minimal mentions of celebrities. They also recognize the role of grassroots activism in terms of influencing social change, with higher mentions of special interest groups / social campaigns. However, there is less recognition of the role of individual people. </a:t>
            </a:r>
            <a:endParaRPr lang="en-IE">
              <a:latin typeface="Barlow" panose="00000500000000000000" pitchFamily="2" charset="0"/>
            </a:endParaRPr>
          </a:p>
        </p:txBody>
      </p:sp>
      <p:sp>
        <p:nvSpPr>
          <p:cNvPr id="2" name="Title 1">
            <a:extLst>
              <a:ext uri="{FF2B5EF4-FFF2-40B4-BE49-F238E27FC236}">
                <a16:creationId xmlns:a16="http://schemas.microsoft.com/office/drawing/2014/main" id="{E25BDCCF-596F-6730-D806-DDFB7EE2512F}"/>
              </a:ext>
            </a:extLst>
          </p:cNvPr>
          <p:cNvSpPr>
            <a:spLocks noGrp="1"/>
          </p:cNvSpPr>
          <p:nvPr>
            <p:ph type="title"/>
          </p:nvPr>
        </p:nvSpPr>
        <p:spPr/>
        <p:txBody>
          <a:bodyPr>
            <a:normAutofit/>
          </a:bodyPr>
          <a:lstStyle/>
          <a:p>
            <a:r>
              <a:rPr lang="en-IE">
                <a:solidFill>
                  <a:schemeClr val="tx1"/>
                </a:solidFill>
              </a:rPr>
              <a:t>Community Champions – How do we target them?</a:t>
            </a:r>
          </a:p>
        </p:txBody>
      </p:sp>
      <p:sp>
        <p:nvSpPr>
          <p:cNvPr id="75" name="Round Diagonal Corner Rectangle 27">
            <a:extLst>
              <a:ext uri="{FF2B5EF4-FFF2-40B4-BE49-F238E27FC236}">
                <a16:creationId xmlns:a16="http://schemas.microsoft.com/office/drawing/2014/main" id="{F72368D5-9F02-91CE-05AA-1DE26A5DECF7}"/>
              </a:ext>
            </a:extLst>
          </p:cNvPr>
          <p:cNvSpPr/>
          <p:nvPr/>
        </p:nvSpPr>
        <p:spPr>
          <a:xfrm>
            <a:off x="3144999" y="1735082"/>
            <a:ext cx="3646219" cy="370620"/>
          </a:xfrm>
          <a:prstGeom prst="round2SameRect">
            <a:avLst>
              <a:gd name="adj1" fmla="val 0"/>
              <a:gd name="adj2" fmla="val 0"/>
            </a:avLst>
          </a:prstGeom>
          <a:solidFill>
            <a:srgbClr val="1CA0D1">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Frequently Used for News/information</a:t>
            </a:r>
          </a:p>
        </p:txBody>
      </p:sp>
      <p:graphicFrame>
        <p:nvGraphicFramePr>
          <p:cNvPr id="41" name="Object 2">
            <a:extLst>
              <a:ext uri="{FF2B5EF4-FFF2-40B4-BE49-F238E27FC236}">
                <a16:creationId xmlns:a16="http://schemas.microsoft.com/office/drawing/2014/main" id="{47CAEDBC-06D7-7D7C-56EE-0B26FF6502C5}"/>
              </a:ext>
            </a:extLst>
          </p:cNvPr>
          <p:cNvGraphicFramePr>
            <a:graphicFrameLocks noChangeAspect="1"/>
          </p:cNvGraphicFramePr>
          <p:nvPr>
            <p:extLst>
              <p:ext uri="{D42A27DB-BD31-4B8C-83A1-F6EECF244321}">
                <p14:modId xmlns:p14="http://schemas.microsoft.com/office/powerpoint/2010/main" val="959632015"/>
              </p:ext>
            </p:extLst>
          </p:nvPr>
        </p:nvGraphicFramePr>
        <p:xfrm>
          <a:off x="3363355" y="2263100"/>
          <a:ext cx="3642591" cy="1443590"/>
        </p:xfrm>
        <a:graphic>
          <a:graphicData uri="http://schemas.openxmlformats.org/drawingml/2006/chart">
            <c:chart xmlns:c="http://schemas.openxmlformats.org/drawingml/2006/chart" xmlns:r="http://schemas.openxmlformats.org/officeDocument/2006/relationships" r:id="rId3"/>
          </a:graphicData>
        </a:graphic>
      </p:graphicFrame>
      <p:sp>
        <p:nvSpPr>
          <p:cNvPr id="46" name="Round Diagonal Corner Rectangle 27">
            <a:extLst>
              <a:ext uri="{FF2B5EF4-FFF2-40B4-BE49-F238E27FC236}">
                <a16:creationId xmlns:a16="http://schemas.microsoft.com/office/drawing/2014/main" id="{DC09D2D1-E43C-469B-0084-42AFA490968F}"/>
              </a:ext>
            </a:extLst>
          </p:cNvPr>
          <p:cNvSpPr/>
          <p:nvPr/>
        </p:nvSpPr>
        <p:spPr>
          <a:xfrm>
            <a:off x="3144999" y="3812095"/>
            <a:ext cx="3646219" cy="318543"/>
          </a:xfrm>
          <a:prstGeom prst="round2SameRect">
            <a:avLst>
              <a:gd name="adj1" fmla="val 0"/>
              <a:gd name="adj2" fmla="val 0"/>
            </a:avLst>
          </a:prstGeom>
          <a:solidFill>
            <a:srgbClr val="1CA0D1">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Greatest Influence on Views &amp; Opinions</a:t>
            </a:r>
          </a:p>
        </p:txBody>
      </p:sp>
      <p:graphicFrame>
        <p:nvGraphicFramePr>
          <p:cNvPr id="42" name="Object 2">
            <a:extLst>
              <a:ext uri="{FF2B5EF4-FFF2-40B4-BE49-F238E27FC236}">
                <a16:creationId xmlns:a16="http://schemas.microsoft.com/office/drawing/2014/main" id="{938FC426-AD47-8577-06E6-08BD4C183E28}"/>
              </a:ext>
            </a:extLst>
          </p:cNvPr>
          <p:cNvGraphicFramePr>
            <a:graphicFrameLocks noChangeAspect="1"/>
          </p:cNvGraphicFramePr>
          <p:nvPr>
            <p:extLst>
              <p:ext uri="{D42A27DB-BD31-4B8C-83A1-F6EECF244321}">
                <p14:modId xmlns:p14="http://schemas.microsoft.com/office/powerpoint/2010/main" val="739991258"/>
              </p:ext>
            </p:extLst>
          </p:nvPr>
        </p:nvGraphicFramePr>
        <p:xfrm>
          <a:off x="9057924" y="2247399"/>
          <a:ext cx="3495360" cy="3404370"/>
        </p:xfrm>
        <a:graphic>
          <a:graphicData uri="http://schemas.openxmlformats.org/drawingml/2006/chart">
            <c:chart xmlns:c="http://schemas.openxmlformats.org/drawingml/2006/chart" xmlns:r="http://schemas.openxmlformats.org/officeDocument/2006/relationships" r:id="rId4"/>
          </a:graphicData>
        </a:graphic>
      </p:graphicFrame>
      <p:sp>
        <p:nvSpPr>
          <p:cNvPr id="44" name="Round Diagonal Corner Rectangle 27">
            <a:extLst>
              <a:ext uri="{FF2B5EF4-FFF2-40B4-BE49-F238E27FC236}">
                <a16:creationId xmlns:a16="http://schemas.microsoft.com/office/drawing/2014/main" id="{A8C3A108-97BC-36F3-E3E1-1E566D49636B}"/>
              </a:ext>
            </a:extLst>
          </p:cNvPr>
          <p:cNvSpPr/>
          <p:nvPr/>
        </p:nvSpPr>
        <p:spPr>
          <a:xfrm>
            <a:off x="8424668" y="1697359"/>
            <a:ext cx="3646219" cy="370620"/>
          </a:xfrm>
          <a:prstGeom prst="round2SameRect">
            <a:avLst>
              <a:gd name="adj1" fmla="val 0"/>
              <a:gd name="adj2" fmla="val 0"/>
            </a:avLst>
          </a:prstGeom>
          <a:solidFill>
            <a:srgbClr val="1CA0D1">
              <a:alpha val="69804"/>
            </a:srgb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influential Prompting Social Change</a:t>
            </a:r>
          </a:p>
        </p:txBody>
      </p:sp>
      <p:graphicFrame>
        <p:nvGraphicFramePr>
          <p:cNvPr id="34" name="Object 2">
            <a:extLst>
              <a:ext uri="{FF2B5EF4-FFF2-40B4-BE49-F238E27FC236}">
                <a16:creationId xmlns:a16="http://schemas.microsoft.com/office/drawing/2014/main" id="{053D9047-9C17-47D5-047D-E879B21A0897}"/>
              </a:ext>
            </a:extLst>
          </p:cNvPr>
          <p:cNvGraphicFramePr>
            <a:graphicFrameLocks noChangeAspect="1"/>
          </p:cNvGraphicFramePr>
          <p:nvPr>
            <p:extLst>
              <p:ext uri="{D42A27DB-BD31-4B8C-83A1-F6EECF244321}">
                <p14:modId xmlns:p14="http://schemas.microsoft.com/office/powerpoint/2010/main" val="3266587829"/>
              </p:ext>
            </p:extLst>
          </p:nvPr>
        </p:nvGraphicFramePr>
        <p:xfrm>
          <a:off x="3332494" y="4185187"/>
          <a:ext cx="3595746" cy="2763661"/>
        </p:xfrm>
        <a:graphic>
          <a:graphicData uri="http://schemas.openxmlformats.org/drawingml/2006/chart">
            <c:chart xmlns:c="http://schemas.openxmlformats.org/drawingml/2006/chart" xmlns:r="http://schemas.openxmlformats.org/officeDocument/2006/relationships" r:id="rId5"/>
          </a:graphicData>
        </a:graphic>
      </p:graphicFrame>
      <p:sp>
        <p:nvSpPr>
          <p:cNvPr id="36" name="Oval 35">
            <a:extLst>
              <a:ext uri="{FF2B5EF4-FFF2-40B4-BE49-F238E27FC236}">
                <a16:creationId xmlns:a16="http://schemas.microsoft.com/office/drawing/2014/main" id="{079B101C-F3CC-A5CE-0F5B-4920FDE09ED4}"/>
              </a:ext>
            </a:extLst>
          </p:cNvPr>
          <p:cNvSpPr/>
          <p:nvPr/>
        </p:nvSpPr>
        <p:spPr>
          <a:xfrm>
            <a:off x="5400237" y="5607480"/>
            <a:ext cx="335148" cy="2431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Box 29">
            <a:extLst>
              <a:ext uri="{FF2B5EF4-FFF2-40B4-BE49-F238E27FC236}">
                <a16:creationId xmlns:a16="http://schemas.microsoft.com/office/drawing/2014/main" id="{17E69354-7131-DBA6-080D-4253F56783BF}"/>
              </a:ext>
            </a:extLst>
          </p:cNvPr>
          <p:cNvSpPr txBox="1"/>
          <p:nvPr/>
        </p:nvSpPr>
        <p:spPr>
          <a:xfrm>
            <a:off x="5465970" y="2095596"/>
            <a:ext cx="1696298" cy="253916"/>
          </a:xfrm>
          <a:prstGeom prst="rect">
            <a:avLst/>
          </a:prstGeom>
          <a:noFill/>
        </p:spPr>
        <p:txBody>
          <a:bodyPr wrap="none" rtlCol="0">
            <a:spAutoFit/>
          </a:bodyPr>
          <a:lstStyle/>
          <a:p>
            <a:r>
              <a:rPr lang="en-US" sz="1050" b="1"/>
              <a:t>Community Champions %</a:t>
            </a:r>
            <a:endParaRPr lang="en-IE" sz="1050" b="1"/>
          </a:p>
        </p:txBody>
      </p:sp>
      <p:sp>
        <p:nvSpPr>
          <p:cNvPr id="33" name="Oval 32">
            <a:extLst>
              <a:ext uri="{FF2B5EF4-FFF2-40B4-BE49-F238E27FC236}">
                <a16:creationId xmlns:a16="http://schemas.microsoft.com/office/drawing/2014/main" id="{6687362C-FD9B-7EA3-A845-B28B773F68EB}"/>
              </a:ext>
            </a:extLst>
          </p:cNvPr>
          <p:cNvSpPr/>
          <p:nvPr/>
        </p:nvSpPr>
        <p:spPr>
          <a:xfrm>
            <a:off x="5766715" y="2613439"/>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TextBox 36">
            <a:extLst>
              <a:ext uri="{FF2B5EF4-FFF2-40B4-BE49-F238E27FC236}">
                <a16:creationId xmlns:a16="http://schemas.microsoft.com/office/drawing/2014/main" id="{5FFAE24C-9862-FB51-FFDC-916302EB7B15}"/>
              </a:ext>
            </a:extLst>
          </p:cNvPr>
          <p:cNvSpPr txBox="1"/>
          <p:nvPr/>
        </p:nvSpPr>
        <p:spPr>
          <a:xfrm>
            <a:off x="4302683" y="2095596"/>
            <a:ext cx="657552" cy="253916"/>
          </a:xfrm>
          <a:prstGeom prst="rect">
            <a:avLst/>
          </a:prstGeom>
          <a:noFill/>
        </p:spPr>
        <p:txBody>
          <a:bodyPr wrap="none" rtlCol="0">
            <a:spAutoFit/>
          </a:bodyPr>
          <a:lstStyle/>
          <a:p>
            <a:r>
              <a:rPr lang="en-US" sz="1050" b="1"/>
              <a:t>Total % </a:t>
            </a:r>
            <a:endParaRPr lang="en-IE" sz="1050" b="1"/>
          </a:p>
        </p:txBody>
      </p:sp>
      <p:sp>
        <p:nvSpPr>
          <p:cNvPr id="38" name="TextBox 37">
            <a:extLst>
              <a:ext uri="{FF2B5EF4-FFF2-40B4-BE49-F238E27FC236}">
                <a16:creationId xmlns:a16="http://schemas.microsoft.com/office/drawing/2014/main" id="{1BDEB30D-2E84-57B1-944A-F2D8D084F973}"/>
              </a:ext>
            </a:extLst>
          </p:cNvPr>
          <p:cNvSpPr txBox="1"/>
          <p:nvPr/>
        </p:nvSpPr>
        <p:spPr>
          <a:xfrm>
            <a:off x="10643281" y="2096222"/>
            <a:ext cx="1708707" cy="253916"/>
          </a:xfrm>
          <a:prstGeom prst="rect">
            <a:avLst/>
          </a:prstGeom>
          <a:noFill/>
        </p:spPr>
        <p:txBody>
          <a:bodyPr wrap="square" rtlCol="0">
            <a:spAutoFit/>
          </a:bodyPr>
          <a:lstStyle/>
          <a:p>
            <a:r>
              <a:rPr lang="en-US" sz="1050" b="1"/>
              <a:t>Community Champions%</a:t>
            </a:r>
            <a:endParaRPr lang="en-IE" sz="1050" b="1"/>
          </a:p>
        </p:txBody>
      </p:sp>
      <p:sp>
        <p:nvSpPr>
          <p:cNvPr id="39" name="TextBox 38">
            <a:extLst>
              <a:ext uri="{FF2B5EF4-FFF2-40B4-BE49-F238E27FC236}">
                <a16:creationId xmlns:a16="http://schemas.microsoft.com/office/drawing/2014/main" id="{2C2A108D-355D-F6FF-F5B2-3D27D7949BBA}"/>
              </a:ext>
            </a:extLst>
          </p:cNvPr>
          <p:cNvSpPr txBox="1"/>
          <p:nvPr/>
        </p:nvSpPr>
        <p:spPr>
          <a:xfrm>
            <a:off x="10006116" y="2069286"/>
            <a:ext cx="637165" cy="253916"/>
          </a:xfrm>
          <a:prstGeom prst="rect">
            <a:avLst/>
          </a:prstGeom>
          <a:noFill/>
        </p:spPr>
        <p:txBody>
          <a:bodyPr wrap="square" rtlCol="0">
            <a:spAutoFit/>
          </a:bodyPr>
          <a:lstStyle/>
          <a:p>
            <a:r>
              <a:rPr lang="en-US" sz="1050" b="1"/>
              <a:t>Total % </a:t>
            </a:r>
            <a:endParaRPr lang="en-IE" sz="1050" b="1"/>
          </a:p>
        </p:txBody>
      </p:sp>
      <p:sp>
        <p:nvSpPr>
          <p:cNvPr id="6" name="Rectangle 5">
            <a:extLst>
              <a:ext uri="{FF2B5EF4-FFF2-40B4-BE49-F238E27FC236}">
                <a16:creationId xmlns:a16="http://schemas.microsoft.com/office/drawing/2014/main" id="{A94F1168-4142-B226-09F2-4B9FC06E9FF3}"/>
              </a:ext>
            </a:extLst>
          </p:cNvPr>
          <p:cNvSpPr/>
          <p:nvPr/>
        </p:nvSpPr>
        <p:spPr>
          <a:xfrm>
            <a:off x="0" y="6110237"/>
            <a:ext cx="12189943" cy="837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sz="1300" b="1">
              <a:solidFill>
                <a:schemeClr val="tx1"/>
              </a:solidFill>
            </a:endParaRPr>
          </a:p>
        </p:txBody>
      </p:sp>
      <p:sp>
        <p:nvSpPr>
          <p:cNvPr id="12" name="Rectangle 11">
            <a:extLst>
              <a:ext uri="{FF2B5EF4-FFF2-40B4-BE49-F238E27FC236}">
                <a16:creationId xmlns:a16="http://schemas.microsoft.com/office/drawing/2014/main" id="{5254F82B-4F04-A5EF-345F-394063BFDE4A}"/>
              </a:ext>
            </a:extLst>
          </p:cNvPr>
          <p:cNvSpPr/>
          <p:nvPr/>
        </p:nvSpPr>
        <p:spPr>
          <a:xfrm>
            <a:off x="10850260" y="3991327"/>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1E6083D0-89C6-938A-4EA6-25287ADF0B7F}"/>
              </a:ext>
            </a:extLst>
          </p:cNvPr>
          <p:cNvSpPr txBox="1"/>
          <p:nvPr/>
        </p:nvSpPr>
        <p:spPr>
          <a:xfrm>
            <a:off x="4891380" y="4083657"/>
            <a:ext cx="1696298" cy="253916"/>
          </a:xfrm>
          <a:prstGeom prst="rect">
            <a:avLst/>
          </a:prstGeom>
          <a:noFill/>
        </p:spPr>
        <p:txBody>
          <a:bodyPr wrap="none" rtlCol="0">
            <a:spAutoFit/>
          </a:bodyPr>
          <a:lstStyle/>
          <a:p>
            <a:r>
              <a:rPr lang="en-US" sz="1050" b="1"/>
              <a:t>Community Champions %</a:t>
            </a:r>
            <a:endParaRPr lang="en-IE" sz="1050" b="1"/>
          </a:p>
        </p:txBody>
      </p:sp>
      <p:sp>
        <p:nvSpPr>
          <p:cNvPr id="18" name="TextBox 17">
            <a:extLst>
              <a:ext uri="{FF2B5EF4-FFF2-40B4-BE49-F238E27FC236}">
                <a16:creationId xmlns:a16="http://schemas.microsoft.com/office/drawing/2014/main" id="{8F856F5A-97C4-AB59-AC74-F94ECA1E4A76}"/>
              </a:ext>
            </a:extLst>
          </p:cNvPr>
          <p:cNvSpPr txBox="1"/>
          <p:nvPr/>
        </p:nvSpPr>
        <p:spPr>
          <a:xfrm>
            <a:off x="4174448" y="4083657"/>
            <a:ext cx="657552" cy="253916"/>
          </a:xfrm>
          <a:prstGeom prst="rect">
            <a:avLst/>
          </a:prstGeom>
          <a:noFill/>
        </p:spPr>
        <p:txBody>
          <a:bodyPr wrap="none" rtlCol="0">
            <a:spAutoFit/>
          </a:bodyPr>
          <a:lstStyle/>
          <a:p>
            <a:r>
              <a:rPr lang="en-US" sz="1050" b="1"/>
              <a:t>Total  %</a:t>
            </a:r>
            <a:endParaRPr lang="en-IE" sz="1050" b="1"/>
          </a:p>
        </p:txBody>
      </p:sp>
      <p:graphicFrame>
        <p:nvGraphicFramePr>
          <p:cNvPr id="19" name="Table 18">
            <a:extLst>
              <a:ext uri="{FF2B5EF4-FFF2-40B4-BE49-F238E27FC236}">
                <a16:creationId xmlns:a16="http://schemas.microsoft.com/office/drawing/2014/main" id="{D3CEDDA4-57D1-3BEF-EFF1-7271EC29CC1A}"/>
              </a:ext>
            </a:extLst>
          </p:cNvPr>
          <p:cNvGraphicFramePr>
            <a:graphicFrameLocks noGrp="1"/>
          </p:cNvGraphicFramePr>
          <p:nvPr>
            <p:extLst>
              <p:ext uri="{D42A27DB-BD31-4B8C-83A1-F6EECF244321}">
                <p14:modId xmlns:p14="http://schemas.microsoft.com/office/powerpoint/2010/main" val="4080894759"/>
              </p:ext>
            </p:extLst>
          </p:nvPr>
        </p:nvGraphicFramePr>
        <p:xfrm>
          <a:off x="6967801" y="2375175"/>
          <a:ext cx="2760032" cy="3232305"/>
        </p:xfrm>
        <a:graphic>
          <a:graphicData uri="http://schemas.openxmlformats.org/drawingml/2006/table">
            <a:tbl>
              <a:tblPr>
                <a:tableStyleId>{5C22544A-7EE6-4342-B048-85BDC9FD1C3A}</a:tableStyleId>
              </a:tblPr>
              <a:tblGrid>
                <a:gridCol w="2760032">
                  <a:extLst>
                    <a:ext uri="{9D8B030D-6E8A-4147-A177-3AD203B41FA5}">
                      <a16:colId xmlns:a16="http://schemas.microsoft.com/office/drawing/2014/main" val="2286587077"/>
                    </a:ext>
                  </a:extLst>
                </a:gridCol>
              </a:tblGrid>
              <a:tr h="251837">
                <a:tc>
                  <a:txBody>
                    <a:bodyPr/>
                    <a:lstStyle/>
                    <a:p>
                      <a:pPr algn="r" fontAlgn="t">
                        <a:buNone/>
                      </a:pPr>
                      <a:r>
                        <a:rPr lang="en-IE" sz="900" b="0" i="0" u="none" strike="noStrike">
                          <a:solidFill>
                            <a:srgbClr val="000000"/>
                          </a:solidFill>
                          <a:effectLst/>
                          <a:latin typeface="+mn-lt"/>
                        </a:rPr>
                        <a:t>Government policy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20323">
                <a:tc>
                  <a:txBody>
                    <a:bodyPr/>
                    <a:lstStyle/>
                    <a:p>
                      <a:pPr algn="r" fontAlgn="t">
                        <a:buNone/>
                      </a:pPr>
                      <a:r>
                        <a:rPr lang="en-GB" sz="900" b="0" i="0" u="none" strike="noStrike">
                          <a:solidFill>
                            <a:srgbClr val="000000"/>
                          </a:solidFill>
                          <a:effectLst/>
                          <a:latin typeface="+mn-lt"/>
                        </a:rPr>
                        <a:t>News and current affairs programmes/items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51837">
                <a:tc>
                  <a:txBody>
                    <a:bodyPr/>
                    <a:lstStyle/>
                    <a:p>
                      <a:pPr algn="r" fontAlgn="t">
                        <a:buNone/>
                      </a:pPr>
                      <a:r>
                        <a:rPr lang="en-IE" sz="900" b="0" i="0" u="none" strike="noStrike">
                          <a:solidFill>
                            <a:srgbClr val="000000"/>
                          </a:solidFill>
                          <a:effectLst/>
                          <a:latin typeface="+mn-lt"/>
                        </a:rPr>
                        <a:t>Social media (X (Twitter), Facebook, etc.)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25126">
                <a:tc>
                  <a:txBody>
                    <a:bodyPr/>
                    <a:lstStyle/>
                    <a:p>
                      <a:pPr algn="r" fontAlgn="t">
                        <a:buNone/>
                      </a:pPr>
                      <a:r>
                        <a:rPr lang="en-GB" sz="900" b="0" i="0" u="none" strike="noStrike">
                          <a:solidFill>
                            <a:srgbClr val="000000"/>
                          </a:solidFill>
                          <a:effectLst/>
                          <a:latin typeface="+mn-lt"/>
                        </a:rPr>
                        <a:t>Special interest groups/lobby groups/social campaigns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51837">
                <a:tc>
                  <a:txBody>
                    <a:bodyPr/>
                    <a:lstStyle/>
                    <a:p>
                      <a:pPr algn="r" fontAlgn="t">
                        <a:buNone/>
                      </a:pPr>
                      <a:r>
                        <a:rPr lang="en-IE" sz="900" b="0" i="0" u="none" strike="noStrike">
                          <a:solidFill>
                            <a:srgbClr val="000000"/>
                          </a:solidFill>
                          <a:effectLst/>
                          <a:latin typeface="+mn-lt"/>
                        </a:rPr>
                        <a:t>Political parties/organisations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51837">
                <a:tc>
                  <a:txBody>
                    <a:bodyPr/>
                    <a:lstStyle/>
                    <a:p>
                      <a:pPr algn="r" fontAlgn="t">
                        <a:buNone/>
                      </a:pPr>
                      <a:r>
                        <a:rPr lang="en-IE" sz="900" b="0" i="0" u="none" strike="noStrike">
                          <a:solidFill>
                            <a:srgbClr val="000000"/>
                          </a:solidFill>
                          <a:effectLst/>
                          <a:latin typeface="+mn-lt"/>
                        </a:rPr>
                        <a:t>Local community groups/initiatives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320323">
                <a:tc>
                  <a:txBody>
                    <a:bodyPr/>
                    <a:lstStyle/>
                    <a:p>
                      <a:pPr algn="r" fontAlgn="t">
                        <a:buNone/>
                      </a:pPr>
                      <a:r>
                        <a:rPr lang="en-IE" sz="900" b="0" i="0" u="none" strike="noStrike">
                          <a:solidFill>
                            <a:srgbClr val="000000"/>
                          </a:solidFill>
                          <a:effectLst/>
                          <a:latin typeface="+mn-lt"/>
                        </a:rPr>
                        <a:t>Individual citizens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51837">
                <a:tc>
                  <a:txBody>
                    <a:bodyPr/>
                    <a:lstStyle/>
                    <a:p>
                      <a:pPr algn="r" fontAlgn="t">
                        <a:buNone/>
                      </a:pPr>
                      <a:r>
                        <a:rPr lang="fr-FR" sz="900" b="0" i="0" u="none" strike="noStrike">
                          <a:solidFill>
                            <a:srgbClr val="000000"/>
                          </a:solidFill>
                          <a:effectLst/>
                          <a:latin typeface="+mn-lt"/>
                        </a:rPr>
                        <a:t>Global organisations (e.g. UN, WHO, EU, IMF, etc.)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51837">
                <a:tc>
                  <a:txBody>
                    <a:bodyPr/>
                    <a:lstStyle/>
                    <a:p>
                      <a:pPr algn="r" fontAlgn="t">
                        <a:buNone/>
                      </a:pPr>
                      <a:r>
                        <a:rPr lang="en-IE" sz="900" b="0" i="0" u="none" strike="noStrike">
                          <a:solidFill>
                            <a:srgbClr val="000000"/>
                          </a:solidFill>
                          <a:effectLst/>
                          <a:latin typeface="+mn-lt"/>
                        </a:rPr>
                        <a:t>Schools/colleges/universities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51837">
                <a:tc>
                  <a:txBody>
                    <a:bodyPr/>
                    <a:lstStyle/>
                    <a:p>
                      <a:pPr algn="r" fontAlgn="t">
                        <a:buNone/>
                      </a:pPr>
                      <a:r>
                        <a:rPr lang="en-IE" sz="900" b="0" i="0" u="none" strike="noStrike">
                          <a:solidFill>
                            <a:srgbClr val="000000"/>
                          </a:solidFill>
                          <a:effectLst/>
                          <a:latin typeface="+mn-lt"/>
                        </a:rPr>
                        <a:t>Celebrities/influencers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51837">
                <a:tc>
                  <a:txBody>
                    <a:bodyPr/>
                    <a:lstStyle/>
                    <a:p>
                      <a:pPr algn="r" fontAlgn="t">
                        <a:buNone/>
                      </a:pPr>
                      <a:r>
                        <a:rPr lang="en-IE" sz="900" b="0" i="0" u="none" strike="noStrike">
                          <a:solidFill>
                            <a:srgbClr val="000000"/>
                          </a:solidFill>
                          <a:effectLst/>
                          <a:latin typeface="+mn-lt"/>
                        </a:rPr>
                        <a:t>Wealthy individuals/philanthropists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51837">
                <a:tc>
                  <a:txBody>
                    <a:bodyPr/>
                    <a:lstStyle/>
                    <a:p>
                      <a:pPr algn="r" fontAlgn="t">
                        <a:buNone/>
                      </a:pPr>
                      <a:r>
                        <a:rPr lang="en-IE" sz="900" b="0" i="0" u="none" strike="noStrike">
                          <a:solidFill>
                            <a:srgbClr val="000000"/>
                          </a:solidFill>
                          <a:effectLst/>
                          <a:latin typeface="+mn-lt"/>
                        </a:rPr>
                        <a:t>Religious bodies/organisations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20" name="Table 19">
            <a:extLst>
              <a:ext uri="{FF2B5EF4-FFF2-40B4-BE49-F238E27FC236}">
                <a16:creationId xmlns:a16="http://schemas.microsoft.com/office/drawing/2014/main" id="{FE614484-E577-D953-3995-4554F4293707}"/>
              </a:ext>
            </a:extLst>
          </p:cNvPr>
          <p:cNvGraphicFramePr>
            <a:graphicFrameLocks noGrp="1"/>
          </p:cNvGraphicFramePr>
          <p:nvPr>
            <p:extLst>
              <p:ext uri="{D42A27DB-BD31-4B8C-83A1-F6EECF244321}">
                <p14:modId xmlns:p14="http://schemas.microsoft.com/office/powerpoint/2010/main" val="3411324683"/>
              </p:ext>
            </p:extLst>
          </p:nvPr>
        </p:nvGraphicFramePr>
        <p:xfrm>
          <a:off x="733726" y="4316828"/>
          <a:ext cx="3131665" cy="2607324"/>
        </p:xfrm>
        <a:graphic>
          <a:graphicData uri="http://schemas.openxmlformats.org/drawingml/2006/table">
            <a:tbl>
              <a:tblPr>
                <a:tableStyleId>{5C22544A-7EE6-4342-B048-85BDC9FD1C3A}</a:tableStyleId>
              </a:tblPr>
              <a:tblGrid>
                <a:gridCol w="3131665">
                  <a:extLst>
                    <a:ext uri="{9D8B030D-6E8A-4147-A177-3AD203B41FA5}">
                      <a16:colId xmlns:a16="http://schemas.microsoft.com/office/drawing/2014/main" val="2286587077"/>
                    </a:ext>
                  </a:extLst>
                </a:gridCol>
              </a:tblGrid>
              <a:tr h="217277">
                <a:tc>
                  <a:txBody>
                    <a:bodyPr/>
                    <a:lstStyle/>
                    <a:p>
                      <a:pPr marL="0" marR="0" lvl="0" indent="0" algn="r" defTabSz="914400" rtl="0" eaLnBrk="1" fontAlgn="t" latinLnBrk="0" hangingPunct="1">
                        <a:lnSpc>
                          <a:spcPct val="100000"/>
                        </a:lnSpc>
                        <a:spcBef>
                          <a:spcPts val="0"/>
                        </a:spcBef>
                        <a:spcAft>
                          <a:spcPts val="0"/>
                        </a:spcAft>
                        <a:buClrTx/>
                        <a:buSzTx/>
                        <a:buFontTx/>
                        <a:buNone/>
                        <a:tabLst/>
                        <a:defRPr/>
                      </a:pPr>
                      <a:r>
                        <a:rPr lang="en-GB" sz="1000" b="0" i="0" u="none" strike="noStrike" kern="1200">
                          <a:solidFill>
                            <a:srgbClr val="000000"/>
                          </a:solidFill>
                          <a:effectLst/>
                          <a:latin typeface="Barlow" panose="00000500000000000000" pitchFamily="2" charset="0"/>
                          <a:ea typeface="+mn-ea"/>
                          <a:cs typeface="+mn-cs"/>
                        </a:rPr>
                        <a:t>TV news (either traditional or online TV)</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17277">
                <a:tc>
                  <a:txBody>
                    <a:bodyPr/>
                    <a:lstStyle/>
                    <a:p>
                      <a:pPr marL="0" marR="0" lvl="0" indent="0" algn="r" defTabSz="914400" rtl="0" eaLnBrk="1" fontAlgn="t" latinLnBrk="0" hangingPunct="1">
                        <a:lnSpc>
                          <a:spcPct val="100000"/>
                        </a:lnSpc>
                        <a:spcBef>
                          <a:spcPts val="0"/>
                        </a:spcBef>
                        <a:spcAft>
                          <a:spcPts val="0"/>
                        </a:spcAft>
                        <a:buClrTx/>
                        <a:buSzTx/>
                        <a:buFontTx/>
                        <a:buNone/>
                        <a:tabLst/>
                        <a:defRPr/>
                      </a:pPr>
                      <a:r>
                        <a:rPr lang="en-IE" sz="1000" b="0" i="0" u="none" strike="noStrike" kern="1200">
                          <a:solidFill>
                            <a:srgbClr val="000000"/>
                          </a:solidFill>
                          <a:effectLst/>
                          <a:latin typeface="Barlow" panose="00000500000000000000" pitchFamily="2" charset="0"/>
                          <a:ea typeface="+mn-ea"/>
                          <a:cs typeface="+mn-cs"/>
                        </a:rPr>
                        <a:t>My family/family members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0071369"/>
                  </a:ext>
                </a:extLst>
              </a:tr>
              <a:tr h="217277">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Social Media (Facebook, X (Twitter), Instagram etc.)</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6810069"/>
                  </a:ext>
                </a:extLst>
              </a:tr>
              <a:tr h="217277">
                <a:tc>
                  <a:txBody>
                    <a:bodyPr/>
                    <a:lstStyle/>
                    <a:p>
                      <a:pPr marL="0" marR="0" lvl="0" indent="0" algn="r" defTabSz="914400" rtl="0" eaLnBrk="1" fontAlgn="t" latinLnBrk="0" hangingPunct="1">
                        <a:lnSpc>
                          <a:spcPct val="100000"/>
                        </a:lnSpc>
                        <a:spcBef>
                          <a:spcPts val="0"/>
                        </a:spcBef>
                        <a:spcAft>
                          <a:spcPts val="0"/>
                        </a:spcAft>
                        <a:buClrTx/>
                        <a:buSzTx/>
                        <a:buFontTx/>
                        <a:buNone/>
                        <a:tabLst/>
                        <a:defRPr/>
                      </a:pPr>
                      <a:r>
                        <a:rPr lang="en-IE" sz="1000" b="0" i="0" u="none" strike="noStrike" kern="1200">
                          <a:solidFill>
                            <a:srgbClr val="000000"/>
                          </a:solidFill>
                          <a:effectLst/>
                          <a:latin typeface="Barlow" panose="00000500000000000000" pitchFamily="2" charset="0"/>
                          <a:ea typeface="+mn-ea"/>
                          <a:cs typeface="+mn-cs"/>
                        </a:rPr>
                        <a:t>Friends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6997075"/>
                  </a:ext>
                </a:extLst>
              </a:tr>
              <a:tr h="217277">
                <a:tc>
                  <a:txBody>
                    <a:bodyPr/>
                    <a:lstStyle/>
                    <a:p>
                      <a:pPr marL="0" marR="0" lvl="0" indent="0" algn="r" defTabSz="914400" rtl="0" eaLnBrk="1" fontAlgn="t" latinLnBrk="0" hangingPunct="1">
                        <a:lnSpc>
                          <a:spcPct val="100000"/>
                        </a:lnSpc>
                        <a:spcBef>
                          <a:spcPts val="0"/>
                        </a:spcBef>
                        <a:spcAft>
                          <a:spcPts val="0"/>
                        </a:spcAft>
                        <a:buClrTx/>
                        <a:buSzTx/>
                        <a:buFontTx/>
                        <a:buNone/>
                        <a:tabLst/>
                        <a:defRPr/>
                      </a:pPr>
                      <a:r>
                        <a:rPr lang="en-GB" sz="1000" b="0" i="0" u="none" strike="noStrike" kern="1200">
                          <a:solidFill>
                            <a:srgbClr val="000000"/>
                          </a:solidFill>
                          <a:effectLst/>
                          <a:latin typeface="Barlow" panose="00000500000000000000" pitchFamily="2" charset="0"/>
                          <a:ea typeface="+mn-ea"/>
                          <a:cs typeface="+mn-cs"/>
                        </a:rPr>
                        <a:t>Newspapers (either traditional print or online)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17277">
                <a:tc>
                  <a:txBody>
                    <a:bodyPr/>
                    <a:lstStyle/>
                    <a:p>
                      <a:pPr algn="r" fontAlgn="t">
                        <a:buNone/>
                      </a:pPr>
                      <a:r>
                        <a:rPr lang="en-GB" sz="1000" b="0" i="0" u="none" strike="noStrike" kern="1200">
                          <a:solidFill>
                            <a:srgbClr val="000000"/>
                          </a:solidFill>
                          <a:effectLst/>
                          <a:latin typeface="Barlow" panose="00000500000000000000" pitchFamily="2" charset="0"/>
                          <a:ea typeface="+mn-ea"/>
                          <a:cs typeface="+mn-cs"/>
                        </a:rPr>
                        <a:t>Radio news (either traditional or online radio)</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17277">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Special interest groups/representative organisations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17277">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Political parties/organisations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17277">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Podcasts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17277">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Schools/colleges/universities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17277">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Celebrities/influencers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17277">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Religious bodies/organisations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bl>
          </a:graphicData>
        </a:graphic>
      </p:graphicFrame>
      <p:graphicFrame>
        <p:nvGraphicFramePr>
          <p:cNvPr id="21" name="Table 20">
            <a:extLst>
              <a:ext uri="{FF2B5EF4-FFF2-40B4-BE49-F238E27FC236}">
                <a16:creationId xmlns:a16="http://schemas.microsoft.com/office/drawing/2014/main" id="{D06798CF-1A3A-48A6-5A60-16DA10F0A3D2}"/>
              </a:ext>
            </a:extLst>
          </p:cNvPr>
          <p:cNvGraphicFramePr>
            <a:graphicFrameLocks noGrp="1"/>
          </p:cNvGraphicFramePr>
          <p:nvPr/>
        </p:nvGraphicFramePr>
        <p:xfrm>
          <a:off x="1745337" y="2323202"/>
          <a:ext cx="1954357" cy="1382879"/>
        </p:xfrm>
        <a:graphic>
          <a:graphicData uri="http://schemas.openxmlformats.org/drawingml/2006/table">
            <a:tbl>
              <a:tblPr>
                <a:tableStyleId>{5C22544A-7EE6-4342-B048-85BDC9FD1C3A}</a:tableStyleId>
              </a:tblPr>
              <a:tblGrid>
                <a:gridCol w="1954357">
                  <a:extLst>
                    <a:ext uri="{9D8B030D-6E8A-4147-A177-3AD203B41FA5}">
                      <a16:colId xmlns:a16="http://schemas.microsoft.com/office/drawing/2014/main" val="2286587077"/>
                    </a:ext>
                  </a:extLst>
                </a:gridCol>
              </a:tblGrid>
              <a:tr h="256506">
                <a:tc>
                  <a:txBody>
                    <a:bodyPr/>
                    <a:lstStyle/>
                    <a:p>
                      <a:pPr algn="r" fontAlgn="t">
                        <a:buNone/>
                      </a:pPr>
                      <a:r>
                        <a:rPr lang="en-GB" sz="1000" b="0" i="0" u="none" strike="noStrike" kern="1200">
                          <a:solidFill>
                            <a:srgbClr val="000000"/>
                          </a:solidFill>
                          <a:effectLst/>
                          <a:latin typeface="Barlow" panose="00000500000000000000" pitchFamily="2" charset="0"/>
                          <a:ea typeface="+mn-ea"/>
                          <a:cs typeface="+mn-cs"/>
                        </a:rPr>
                        <a:t>TV (either traditional or online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14825">
                <a:tc>
                  <a:txBody>
                    <a:bodyPr/>
                    <a:lstStyle/>
                    <a:p>
                      <a:pPr algn="r" fontAlgn="t">
                        <a:buNone/>
                      </a:pPr>
                      <a:r>
                        <a:rPr lang="en-GB" sz="1000" b="0" i="0" u="none" strike="noStrike" kern="1200">
                          <a:solidFill>
                            <a:srgbClr val="000000"/>
                          </a:solidFill>
                          <a:effectLst/>
                          <a:latin typeface="Barlow" panose="00000500000000000000" pitchFamily="2" charset="0"/>
                          <a:ea typeface="+mn-ea"/>
                          <a:cs typeface="+mn-cs"/>
                        </a:rPr>
                        <a:t>Newspapers/press (either traditional print or online)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14825">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Social media sites/platforms (Facebook, X (Twitter), etc.)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14825">
                <a:tc>
                  <a:txBody>
                    <a:bodyPr/>
                    <a:lstStyle/>
                    <a:p>
                      <a:pPr algn="r" fontAlgn="t">
                        <a:buNone/>
                      </a:pPr>
                      <a:r>
                        <a:rPr lang="en-GB" sz="1000" b="0" i="0" u="none" strike="noStrike" kern="1200">
                          <a:solidFill>
                            <a:srgbClr val="000000"/>
                          </a:solidFill>
                          <a:effectLst/>
                          <a:latin typeface="Barlow" panose="00000500000000000000" pitchFamily="2" charset="0"/>
                          <a:ea typeface="+mn-ea"/>
                          <a:cs typeface="+mn-cs"/>
                        </a:rPr>
                        <a:t>Radio (either traditional or online radio)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81898">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Podcasts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bl>
          </a:graphicData>
        </a:graphic>
      </p:graphicFrame>
      <p:sp>
        <p:nvSpPr>
          <p:cNvPr id="5" name="Rectangle 4">
            <a:extLst>
              <a:ext uri="{FF2B5EF4-FFF2-40B4-BE49-F238E27FC236}">
                <a16:creationId xmlns:a16="http://schemas.microsoft.com/office/drawing/2014/main" id="{7816FE0D-DE6D-9E25-89BB-5433991BCFCF}"/>
              </a:ext>
            </a:extLst>
          </p:cNvPr>
          <p:cNvSpPr/>
          <p:nvPr/>
        </p:nvSpPr>
        <p:spPr>
          <a:xfrm>
            <a:off x="110880" y="1761157"/>
            <a:ext cx="1634457" cy="2098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3" name="Chart 12">
            <a:extLst>
              <a:ext uri="{FF2B5EF4-FFF2-40B4-BE49-F238E27FC236}">
                <a16:creationId xmlns:a16="http://schemas.microsoft.com/office/drawing/2014/main" id="{87E23FCC-DA90-C8B7-DC90-F4C1B32D8D5D}"/>
              </a:ext>
            </a:extLst>
          </p:cNvPr>
          <p:cNvGraphicFramePr/>
          <p:nvPr/>
        </p:nvGraphicFramePr>
        <p:xfrm>
          <a:off x="41476" y="1842014"/>
          <a:ext cx="1788641" cy="1572663"/>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AC4346B7-D8FD-054A-1219-7B6AEB408555}"/>
              </a:ext>
            </a:extLst>
          </p:cNvPr>
          <p:cNvSpPr txBox="1"/>
          <p:nvPr/>
        </p:nvSpPr>
        <p:spPr>
          <a:xfrm>
            <a:off x="457209" y="2164322"/>
            <a:ext cx="808791" cy="701731"/>
          </a:xfrm>
          <a:prstGeom prst="rect">
            <a:avLst/>
          </a:prstGeom>
          <a:noFill/>
        </p:spPr>
        <p:txBody>
          <a:bodyPr wrap="square" lIns="91440" tIns="45720" rIns="91440" bIns="45720" rtlCol="0" anchor="t">
            <a:spAutoFit/>
          </a:bodyPr>
          <a:lstStyle/>
          <a:p>
            <a:pPr algn="ctr">
              <a:lnSpc>
                <a:spcPct val="90000"/>
              </a:lnSpc>
            </a:pPr>
            <a:r>
              <a:rPr lang="en-US" sz="1600" b="1">
                <a:solidFill>
                  <a:srgbClr val="1CA0D1"/>
                </a:solidFill>
              </a:rPr>
              <a:t>8% </a:t>
            </a:r>
          </a:p>
          <a:p>
            <a:pPr algn="ctr">
              <a:lnSpc>
                <a:spcPct val="90000"/>
              </a:lnSpc>
            </a:pPr>
            <a:r>
              <a:rPr lang="en-US" sz="1400" b="1">
                <a:solidFill>
                  <a:srgbClr val="1CA0D1"/>
                </a:solidFill>
              </a:rPr>
              <a:t>of All Adults</a:t>
            </a:r>
            <a:endParaRPr lang="en-IE" sz="1400" b="1">
              <a:solidFill>
                <a:srgbClr val="1CA0D1"/>
              </a:solidFill>
            </a:endParaRPr>
          </a:p>
        </p:txBody>
      </p:sp>
      <p:sp>
        <p:nvSpPr>
          <p:cNvPr id="15" name="TextBox 14">
            <a:extLst>
              <a:ext uri="{FF2B5EF4-FFF2-40B4-BE49-F238E27FC236}">
                <a16:creationId xmlns:a16="http://schemas.microsoft.com/office/drawing/2014/main" id="{44B7DD7B-34EA-8EEE-4C43-8E04B8496721}"/>
              </a:ext>
            </a:extLst>
          </p:cNvPr>
          <p:cNvSpPr txBox="1"/>
          <p:nvPr/>
        </p:nvSpPr>
        <p:spPr>
          <a:xfrm>
            <a:off x="284486" y="3267209"/>
            <a:ext cx="1166578" cy="523220"/>
          </a:xfrm>
          <a:prstGeom prst="rect">
            <a:avLst/>
          </a:prstGeom>
          <a:noFill/>
        </p:spPr>
        <p:txBody>
          <a:bodyPr wrap="square" rtlCol="0">
            <a:spAutoFit/>
          </a:bodyPr>
          <a:lstStyle/>
          <a:p>
            <a:pPr algn="ctr"/>
            <a:r>
              <a:rPr lang="en-US" sz="1400" i="1"/>
              <a:t>319,000 individuals</a:t>
            </a:r>
            <a:endParaRPr lang="en-IE" sz="1400" i="1"/>
          </a:p>
        </p:txBody>
      </p:sp>
      <p:sp>
        <p:nvSpPr>
          <p:cNvPr id="27" name="Rectangle 26">
            <a:extLst>
              <a:ext uri="{FF2B5EF4-FFF2-40B4-BE49-F238E27FC236}">
                <a16:creationId xmlns:a16="http://schemas.microsoft.com/office/drawing/2014/main" id="{345A127A-974C-6B81-52BC-E7F48D5F7B21}"/>
              </a:ext>
            </a:extLst>
          </p:cNvPr>
          <p:cNvSpPr/>
          <p:nvPr/>
        </p:nvSpPr>
        <p:spPr>
          <a:xfrm>
            <a:off x="2057" y="6118696"/>
            <a:ext cx="12221651" cy="73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00" b="1">
              <a:solidFill>
                <a:schemeClr val="tx1"/>
              </a:solidFill>
            </a:endParaRPr>
          </a:p>
        </p:txBody>
      </p:sp>
      <p:sp>
        <p:nvSpPr>
          <p:cNvPr id="29" name="Rectangle 28">
            <a:extLst>
              <a:ext uri="{FF2B5EF4-FFF2-40B4-BE49-F238E27FC236}">
                <a16:creationId xmlns:a16="http://schemas.microsoft.com/office/drawing/2014/main" id="{6CE22F10-6001-52D5-8BFD-BD1410703F1D}"/>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31" name="Rectangle 30">
            <a:extLst>
              <a:ext uri="{FF2B5EF4-FFF2-40B4-BE49-F238E27FC236}">
                <a16:creationId xmlns:a16="http://schemas.microsoft.com/office/drawing/2014/main" id="{B9AAEF1B-8AFB-F157-C9D3-ED01EB994B73}"/>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2" name="Oval 31">
            <a:extLst>
              <a:ext uri="{FF2B5EF4-FFF2-40B4-BE49-F238E27FC236}">
                <a16:creationId xmlns:a16="http://schemas.microsoft.com/office/drawing/2014/main" id="{6FD30BBC-0712-3E5A-2630-FBDCFB7D4FE3}"/>
              </a:ext>
            </a:extLst>
          </p:cNvPr>
          <p:cNvSpPr/>
          <p:nvPr/>
        </p:nvSpPr>
        <p:spPr>
          <a:xfrm>
            <a:off x="9420094" y="72938"/>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5" name="TextBox 34">
            <a:extLst>
              <a:ext uri="{FF2B5EF4-FFF2-40B4-BE49-F238E27FC236}">
                <a16:creationId xmlns:a16="http://schemas.microsoft.com/office/drawing/2014/main" id="{5173742D-92A2-F2F0-0B2B-FA6BCFCC6C07}"/>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4" name="Oval 3">
            <a:extLst>
              <a:ext uri="{FF2B5EF4-FFF2-40B4-BE49-F238E27FC236}">
                <a16:creationId xmlns:a16="http://schemas.microsoft.com/office/drawing/2014/main" id="{3FA24722-C0C2-B410-AA66-EE0E5F18FD12}"/>
              </a:ext>
            </a:extLst>
          </p:cNvPr>
          <p:cNvSpPr/>
          <p:nvPr/>
        </p:nvSpPr>
        <p:spPr>
          <a:xfrm>
            <a:off x="11160471" y="3182957"/>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63AD18B8-AD96-6EE2-A70F-8FE784BFB88F}"/>
              </a:ext>
            </a:extLst>
          </p:cNvPr>
          <p:cNvSpPr/>
          <p:nvPr/>
        </p:nvSpPr>
        <p:spPr>
          <a:xfrm>
            <a:off x="5152845" y="6504883"/>
            <a:ext cx="145721" cy="1892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CF11F01F-FAFB-62CF-EFF4-2B48CCF3D878}"/>
              </a:ext>
            </a:extLst>
          </p:cNvPr>
          <p:cNvPicPr>
            <a:picLocks noChangeAspect="1"/>
          </p:cNvPicPr>
          <p:nvPr/>
        </p:nvPicPr>
        <p:blipFill rotWithShape="1">
          <a:blip r:embed="rId7">
            <a:extLst>
              <a:ext uri="{28A0092B-C50C-407E-A947-70E740481C1C}">
                <a14:useLocalDpi xmlns:a14="http://schemas.microsoft.com/office/drawing/2010/main" val="0"/>
              </a:ext>
            </a:extLst>
          </a:blip>
          <a:srcRect l="13269" t="4969" r="28250" b="13131"/>
          <a:stretch>
            <a:fillRect/>
          </a:stretch>
        </p:blipFill>
        <p:spPr>
          <a:xfrm>
            <a:off x="1387175" y="1552349"/>
            <a:ext cx="701731" cy="701731"/>
          </a:xfrm>
          <a:prstGeom prst="flowChartConnector">
            <a:avLst/>
          </a:prstGeom>
        </p:spPr>
      </p:pic>
    </p:spTree>
    <p:extLst>
      <p:ext uri="{BB962C8B-B14F-4D97-AF65-F5344CB8AC3E}">
        <p14:creationId xmlns:p14="http://schemas.microsoft.com/office/powerpoint/2010/main" val="2924965646"/>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21CF25-A295-FD0B-77E5-FFB28BFFC3C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E8A8D7F-826A-765E-18B8-8EA287027DCC}"/>
              </a:ext>
            </a:extLst>
          </p:cNvPr>
          <p:cNvSpPr/>
          <p:nvPr/>
        </p:nvSpPr>
        <p:spPr>
          <a:xfrm>
            <a:off x="-9236" y="6614"/>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21" name="Object 2">
            <a:extLst>
              <a:ext uri="{FF2B5EF4-FFF2-40B4-BE49-F238E27FC236}">
                <a16:creationId xmlns:a16="http://schemas.microsoft.com/office/drawing/2014/main" id="{027B60A5-70B6-0896-3D80-F9575AAED749}"/>
              </a:ext>
            </a:extLst>
          </p:cNvPr>
          <p:cNvGraphicFramePr>
            <a:graphicFrameLocks noChangeAspect="1"/>
          </p:cNvGraphicFramePr>
          <p:nvPr>
            <p:extLst>
              <p:ext uri="{D42A27DB-BD31-4B8C-83A1-F6EECF244321}">
                <p14:modId xmlns:p14="http://schemas.microsoft.com/office/powerpoint/2010/main" val="1394377934"/>
              </p:ext>
            </p:extLst>
          </p:nvPr>
        </p:nvGraphicFramePr>
        <p:xfrm>
          <a:off x="5332244" y="2025176"/>
          <a:ext cx="3251456" cy="1679797"/>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D3399617-C232-1D0A-CCF7-208F8002B3C7}"/>
              </a:ext>
            </a:extLst>
          </p:cNvPr>
          <p:cNvSpPr/>
          <p:nvPr/>
        </p:nvSpPr>
        <p:spPr>
          <a:xfrm>
            <a:off x="-13648" y="-23714"/>
            <a:ext cx="1930363" cy="688171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a:extLst>
              <a:ext uri="{FF2B5EF4-FFF2-40B4-BE49-F238E27FC236}">
                <a16:creationId xmlns:a16="http://schemas.microsoft.com/office/drawing/2014/main" id="{E01B29B1-6CB4-06CC-0622-38E27242FC9A}"/>
              </a:ext>
            </a:extLst>
          </p:cNvPr>
          <p:cNvSpPr txBox="1"/>
          <p:nvPr/>
        </p:nvSpPr>
        <p:spPr>
          <a:xfrm>
            <a:off x="140394" y="631254"/>
            <a:ext cx="1685007" cy="1077218"/>
          </a:xfrm>
          <a:prstGeom prst="rect">
            <a:avLst/>
          </a:prstGeom>
          <a:noFill/>
        </p:spPr>
        <p:txBody>
          <a:bodyPr wrap="square">
            <a:spAutoFit/>
          </a:bodyPr>
          <a:lstStyle/>
          <a:p>
            <a:r>
              <a:rPr lang="en-IE" sz="3200">
                <a:solidFill>
                  <a:schemeClr val="tx1"/>
                </a:solidFill>
                <a:latin typeface="+mj-lt"/>
              </a:rPr>
              <a:t>Who Are They?</a:t>
            </a:r>
            <a:endParaRPr lang="en-IE" sz="3200">
              <a:latin typeface="+mj-lt"/>
            </a:endParaRPr>
          </a:p>
        </p:txBody>
      </p:sp>
      <p:sp>
        <p:nvSpPr>
          <p:cNvPr id="2" name="Title 1">
            <a:extLst>
              <a:ext uri="{FF2B5EF4-FFF2-40B4-BE49-F238E27FC236}">
                <a16:creationId xmlns:a16="http://schemas.microsoft.com/office/drawing/2014/main" id="{2A5B9B90-C479-9BCB-171F-F6ABAD980683}"/>
              </a:ext>
            </a:extLst>
          </p:cNvPr>
          <p:cNvSpPr>
            <a:spLocks noGrp="1"/>
          </p:cNvSpPr>
          <p:nvPr>
            <p:ph type="title"/>
          </p:nvPr>
        </p:nvSpPr>
        <p:spPr>
          <a:xfrm>
            <a:off x="2093730" y="0"/>
            <a:ext cx="9492602" cy="715669"/>
          </a:xfrm>
        </p:spPr>
        <p:txBody>
          <a:bodyPr>
            <a:normAutofit/>
          </a:bodyPr>
          <a:lstStyle/>
          <a:p>
            <a:r>
              <a:rPr lang="en-IE"/>
              <a:t>Multilateralists – Who Are They?</a:t>
            </a:r>
            <a:endParaRPr lang="en-IE">
              <a:solidFill>
                <a:schemeClr val="tx1"/>
              </a:solidFill>
            </a:endParaRPr>
          </a:p>
        </p:txBody>
      </p:sp>
      <p:sp>
        <p:nvSpPr>
          <p:cNvPr id="28" name="Round Diagonal Corner Rectangle 27">
            <a:extLst>
              <a:ext uri="{FF2B5EF4-FFF2-40B4-BE49-F238E27FC236}">
                <a16:creationId xmlns:a16="http://schemas.microsoft.com/office/drawing/2014/main" id="{DBACA65C-3E32-BAD1-7E3D-C8A916336D66}"/>
              </a:ext>
            </a:extLst>
          </p:cNvPr>
          <p:cNvSpPr/>
          <p:nvPr/>
        </p:nvSpPr>
        <p:spPr>
          <a:xfrm>
            <a:off x="5988531" y="1412052"/>
            <a:ext cx="2520000" cy="360000"/>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Age</a:t>
            </a:r>
          </a:p>
        </p:txBody>
      </p:sp>
      <p:sp>
        <p:nvSpPr>
          <p:cNvPr id="43" name="Round Diagonal Corner Rectangle 27">
            <a:extLst>
              <a:ext uri="{FF2B5EF4-FFF2-40B4-BE49-F238E27FC236}">
                <a16:creationId xmlns:a16="http://schemas.microsoft.com/office/drawing/2014/main" id="{CA0B00EF-8B94-B160-9538-6994C25B3C4B}"/>
              </a:ext>
            </a:extLst>
          </p:cNvPr>
          <p:cNvSpPr/>
          <p:nvPr/>
        </p:nvSpPr>
        <p:spPr>
          <a:xfrm>
            <a:off x="2722745" y="4759707"/>
            <a:ext cx="2520000" cy="360000"/>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Social Class</a:t>
            </a:r>
          </a:p>
        </p:txBody>
      </p:sp>
      <p:sp>
        <p:nvSpPr>
          <p:cNvPr id="50" name="Round Diagonal Corner Rectangle 27">
            <a:extLst>
              <a:ext uri="{FF2B5EF4-FFF2-40B4-BE49-F238E27FC236}">
                <a16:creationId xmlns:a16="http://schemas.microsoft.com/office/drawing/2014/main" id="{DE648656-5847-0D86-0C00-180CE4BCF40B}"/>
              </a:ext>
            </a:extLst>
          </p:cNvPr>
          <p:cNvSpPr/>
          <p:nvPr/>
        </p:nvSpPr>
        <p:spPr>
          <a:xfrm>
            <a:off x="2722745" y="1412052"/>
            <a:ext cx="2520000" cy="360000"/>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Gender</a:t>
            </a:r>
          </a:p>
        </p:txBody>
      </p:sp>
      <p:sp>
        <p:nvSpPr>
          <p:cNvPr id="58" name="Rectangle 57">
            <a:extLst>
              <a:ext uri="{FF2B5EF4-FFF2-40B4-BE49-F238E27FC236}">
                <a16:creationId xmlns:a16="http://schemas.microsoft.com/office/drawing/2014/main" id="{A3D3FD6D-C29B-D847-AFD2-5668F4DEEA8E}"/>
              </a:ext>
            </a:extLst>
          </p:cNvPr>
          <p:cNvSpPr/>
          <p:nvPr/>
        </p:nvSpPr>
        <p:spPr>
          <a:xfrm>
            <a:off x="2025812" y="662323"/>
            <a:ext cx="10087306" cy="65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400" b="1">
                <a:solidFill>
                  <a:schemeClr val="tx1"/>
                </a:solidFill>
                <a:latin typeface="Barlow" panose="00000500000000000000" pitchFamily="2" charset="0"/>
              </a:rPr>
              <a:t>While Multilateralists largely mirror the national picture, they are slightly older and more urban. </a:t>
            </a:r>
          </a:p>
        </p:txBody>
      </p:sp>
      <p:sp>
        <p:nvSpPr>
          <p:cNvPr id="57" name="Round Diagonal Corner Rectangle 27">
            <a:extLst>
              <a:ext uri="{FF2B5EF4-FFF2-40B4-BE49-F238E27FC236}">
                <a16:creationId xmlns:a16="http://schemas.microsoft.com/office/drawing/2014/main" id="{8861D8B3-1EDF-75E3-F8DB-7FE981B3D233}"/>
              </a:ext>
            </a:extLst>
          </p:cNvPr>
          <p:cNvSpPr/>
          <p:nvPr/>
        </p:nvSpPr>
        <p:spPr>
          <a:xfrm>
            <a:off x="5988531" y="3958097"/>
            <a:ext cx="2520000" cy="360000"/>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Lifestage</a:t>
            </a:r>
          </a:p>
        </p:txBody>
      </p:sp>
      <p:sp>
        <p:nvSpPr>
          <p:cNvPr id="75" name="Round Diagonal Corner Rectangle 27">
            <a:extLst>
              <a:ext uri="{FF2B5EF4-FFF2-40B4-BE49-F238E27FC236}">
                <a16:creationId xmlns:a16="http://schemas.microsoft.com/office/drawing/2014/main" id="{2A3D7FF5-76C3-ABD4-1910-408F4E769616}"/>
              </a:ext>
            </a:extLst>
          </p:cNvPr>
          <p:cNvSpPr/>
          <p:nvPr/>
        </p:nvSpPr>
        <p:spPr>
          <a:xfrm>
            <a:off x="2722745" y="3185809"/>
            <a:ext cx="2520000" cy="360000"/>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Area Type</a:t>
            </a:r>
          </a:p>
        </p:txBody>
      </p:sp>
      <p:sp>
        <p:nvSpPr>
          <p:cNvPr id="81" name="Round Diagonal Corner Rectangle 27">
            <a:extLst>
              <a:ext uri="{FF2B5EF4-FFF2-40B4-BE49-F238E27FC236}">
                <a16:creationId xmlns:a16="http://schemas.microsoft.com/office/drawing/2014/main" id="{6F769C4C-113E-4EF1-55FD-62B70B09DD6D}"/>
              </a:ext>
            </a:extLst>
          </p:cNvPr>
          <p:cNvSpPr/>
          <p:nvPr/>
        </p:nvSpPr>
        <p:spPr>
          <a:xfrm>
            <a:off x="9527823" y="1412052"/>
            <a:ext cx="2520000" cy="360000"/>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Education Level</a:t>
            </a:r>
          </a:p>
        </p:txBody>
      </p:sp>
      <p:sp>
        <p:nvSpPr>
          <p:cNvPr id="38" name="TextBox 37">
            <a:extLst>
              <a:ext uri="{FF2B5EF4-FFF2-40B4-BE49-F238E27FC236}">
                <a16:creationId xmlns:a16="http://schemas.microsoft.com/office/drawing/2014/main" id="{3535A383-B8C0-F9E6-DDF8-89D3AF8E4DA2}"/>
              </a:ext>
            </a:extLst>
          </p:cNvPr>
          <p:cNvSpPr txBox="1"/>
          <p:nvPr/>
        </p:nvSpPr>
        <p:spPr>
          <a:xfrm>
            <a:off x="3175949" y="176571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41" name="TextBox 40">
            <a:extLst>
              <a:ext uri="{FF2B5EF4-FFF2-40B4-BE49-F238E27FC236}">
                <a16:creationId xmlns:a16="http://schemas.microsoft.com/office/drawing/2014/main" id="{90A6CB0C-AA6F-F055-73C5-B8E84FC5C19C}"/>
              </a:ext>
            </a:extLst>
          </p:cNvPr>
          <p:cNvSpPr txBox="1"/>
          <p:nvPr/>
        </p:nvSpPr>
        <p:spPr>
          <a:xfrm>
            <a:off x="3890994" y="1765713"/>
            <a:ext cx="1072730" cy="415498"/>
          </a:xfrm>
          <a:prstGeom prst="rect">
            <a:avLst/>
          </a:prstGeom>
          <a:noFill/>
        </p:spPr>
        <p:txBody>
          <a:bodyPr wrap="none" rtlCol="0">
            <a:spAutoFit/>
          </a:bodyPr>
          <a:lstStyle/>
          <a:p>
            <a:pPr algn="ctr"/>
            <a:r>
              <a:rPr lang="en-US" sz="1050" b="1">
                <a:latin typeface="Barlow" panose="00000500000000000000" pitchFamily="2" charset="0"/>
              </a:rPr>
              <a:t>Multilateralists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4" name="Oval 3">
            <a:extLst>
              <a:ext uri="{FF2B5EF4-FFF2-40B4-BE49-F238E27FC236}">
                <a16:creationId xmlns:a16="http://schemas.microsoft.com/office/drawing/2014/main" id="{A2CE1421-7B37-74DC-BA67-5565FF9C4C09}"/>
              </a:ext>
            </a:extLst>
          </p:cNvPr>
          <p:cNvSpPr/>
          <p:nvPr/>
        </p:nvSpPr>
        <p:spPr>
          <a:xfrm>
            <a:off x="7322278" y="3382644"/>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64B08C3D-12B0-8F26-80DF-2B068CC5ACC8}"/>
              </a:ext>
            </a:extLst>
          </p:cNvPr>
          <p:cNvSpPr txBox="1"/>
          <p:nvPr/>
        </p:nvSpPr>
        <p:spPr>
          <a:xfrm>
            <a:off x="6544641" y="1769788"/>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40DCB27E-9C7E-47AD-DDDE-96D753E328FF}"/>
              </a:ext>
            </a:extLst>
          </p:cNvPr>
          <p:cNvSpPr txBox="1"/>
          <p:nvPr/>
        </p:nvSpPr>
        <p:spPr>
          <a:xfrm>
            <a:off x="7151177" y="1769788"/>
            <a:ext cx="1072730" cy="415498"/>
          </a:xfrm>
          <a:prstGeom prst="rect">
            <a:avLst/>
          </a:prstGeom>
          <a:noFill/>
        </p:spPr>
        <p:txBody>
          <a:bodyPr wrap="none" rtlCol="0">
            <a:spAutoFit/>
          </a:bodyPr>
          <a:lstStyle/>
          <a:p>
            <a:pPr algn="ctr"/>
            <a:r>
              <a:rPr lang="en-US" sz="1050" b="1">
                <a:latin typeface="Barlow" panose="00000500000000000000" pitchFamily="2" charset="0"/>
              </a:rPr>
              <a:t>Multilateralists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3" name="TextBox 22">
            <a:extLst>
              <a:ext uri="{FF2B5EF4-FFF2-40B4-BE49-F238E27FC236}">
                <a16:creationId xmlns:a16="http://schemas.microsoft.com/office/drawing/2014/main" id="{61CC280F-94B7-7399-C249-B1415B5D32B7}"/>
              </a:ext>
            </a:extLst>
          </p:cNvPr>
          <p:cNvSpPr txBox="1"/>
          <p:nvPr/>
        </p:nvSpPr>
        <p:spPr>
          <a:xfrm>
            <a:off x="10188207" y="177386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4" name="TextBox 23">
            <a:extLst>
              <a:ext uri="{FF2B5EF4-FFF2-40B4-BE49-F238E27FC236}">
                <a16:creationId xmlns:a16="http://schemas.microsoft.com/office/drawing/2014/main" id="{BF84E495-EB24-70B4-E01E-B385843E5236}"/>
              </a:ext>
            </a:extLst>
          </p:cNvPr>
          <p:cNvSpPr txBox="1"/>
          <p:nvPr/>
        </p:nvSpPr>
        <p:spPr>
          <a:xfrm>
            <a:off x="10901916" y="1773863"/>
            <a:ext cx="1072730" cy="415498"/>
          </a:xfrm>
          <a:prstGeom prst="rect">
            <a:avLst/>
          </a:prstGeom>
          <a:noFill/>
        </p:spPr>
        <p:txBody>
          <a:bodyPr wrap="none" rtlCol="0">
            <a:spAutoFit/>
          </a:bodyPr>
          <a:lstStyle/>
          <a:p>
            <a:pPr algn="ctr"/>
            <a:r>
              <a:rPr lang="en-US" sz="1050" b="1">
                <a:latin typeface="Barlow" panose="00000500000000000000" pitchFamily="2" charset="0"/>
              </a:rPr>
              <a:t>Multilateralists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6" name="TextBox 25">
            <a:extLst>
              <a:ext uri="{FF2B5EF4-FFF2-40B4-BE49-F238E27FC236}">
                <a16:creationId xmlns:a16="http://schemas.microsoft.com/office/drawing/2014/main" id="{5530F8B2-0721-8FF9-012D-E04E4B75C89D}"/>
              </a:ext>
            </a:extLst>
          </p:cNvPr>
          <p:cNvSpPr txBox="1"/>
          <p:nvPr/>
        </p:nvSpPr>
        <p:spPr>
          <a:xfrm>
            <a:off x="2994290" y="3541781"/>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7" name="TextBox 26">
            <a:extLst>
              <a:ext uri="{FF2B5EF4-FFF2-40B4-BE49-F238E27FC236}">
                <a16:creationId xmlns:a16="http://schemas.microsoft.com/office/drawing/2014/main" id="{5AB7B751-7130-D496-4218-3B8397A5CCEE}"/>
              </a:ext>
            </a:extLst>
          </p:cNvPr>
          <p:cNvSpPr txBox="1"/>
          <p:nvPr/>
        </p:nvSpPr>
        <p:spPr>
          <a:xfrm>
            <a:off x="3801845" y="3541781"/>
            <a:ext cx="1072730" cy="415498"/>
          </a:xfrm>
          <a:prstGeom prst="rect">
            <a:avLst/>
          </a:prstGeom>
          <a:noFill/>
        </p:spPr>
        <p:txBody>
          <a:bodyPr wrap="none" rtlCol="0">
            <a:spAutoFit/>
          </a:bodyPr>
          <a:lstStyle/>
          <a:p>
            <a:pPr algn="ctr"/>
            <a:r>
              <a:rPr lang="en-US" sz="1050" b="1">
                <a:latin typeface="Barlow" panose="00000500000000000000" pitchFamily="2" charset="0"/>
              </a:rPr>
              <a:t>Multilateralists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9" name="TextBox 28">
            <a:extLst>
              <a:ext uri="{FF2B5EF4-FFF2-40B4-BE49-F238E27FC236}">
                <a16:creationId xmlns:a16="http://schemas.microsoft.com/office/drawing/2014/main" id="{1B6D506A-9AE1-D859-3334-DFBCAF815529}"/>
              </a:ext>
            </a:extLst>
          </p:cNvPr>
          <p:cNvSpPr txBox="1"/>
          <p:nvPr/>
        </p:nvSpPr>
        <p:spPr>
          <a:xfrm>
            <a:off x="3106639" y="5083541"/>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1" name="TextBox 30">
            <a:extLst>
              <a:ext uri="{FF2B5EF4-FFF2-40B4-BE49-F238E27FC236}">
                <a16:creationId xmlns:a16="http://schemas.microsoft.com/office/drawing/2014/main" id="{BC24D62A-44D3-C544-C8C0-0A1937E2B45A}"/>
              </a:ext>
            </a:extLst>
          </p:cNvPr>
          <p:cNvSpPr txBox="1"/>
          <p:nvPr/>
        </p:nvSpPr>
        <p:spPr>
          <a:xfrm>
            <a:off x="6539817" y="4331699"/>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2" name="TextBox 31">
            <a:extLst>
              <a:ext uri="{FF2B5EF4-FFF2-40B4-BE49-F238E27FC236}">
                <a16:creationId xmlns:a16="http://schemas.microsoft.com/office/drawing/2014/main" id="{45859D0E-021D-9C3E-06CE-DD93AC50A9DC}"/>
              </a:ext>
            </a:extLst>
          </p:cNvPr>
          <p:cNvSpPr txBox="1"/>
          <p:nvPr/>
        </p:nvSpPr>
        <p:spPr>
          <a:xfrm>
            <a:off x="7122688" y="4331699"/>
            <a:ext cx="1072730" cy="415498"/>
          </a:xfrm>
          <a:prstGeom prst="rect">
            <a:avLst/>
          </a:prstGeom>
          <a:noFill/>
        </p:spPr>
        <p:txBody>
          <a:bodyPr wrap="none" rtlCol="0">
            <a:spAutoFit/>
          </a:bodyPr>
          <a:lstStyle/>
          <a:p>
            <a:pPr algn="ctr"/>
            <a:r>
              <a:rPr lang="en-US" sz="1050" b="1">
                <a:latin typeface="Barlow" panose="00000500000000000000" pitchFamily="2" charset="0"/>
              </a:rPr>
              <a:t>Multilateralists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37" name="Rectangle 36">
            <a:extLst>
              <a:ext uri="{FF2B5EF4-FFF2-40B4-BE49-F238E27FC236}">
                <a16:creationId xmlns:a16="http://schemas.microsoft.com/office/drawing/2014/main" id="{AE199694-4FAF-C3DD-62F6-5700C42C25F6}"/>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35" name="Rectangle 34">
            <a:extLst>
              <a:ext uri="{FF2B5EF4-FFF2-40B4-BE49-F238E27FC236}">
                <a16:creationId xmlns:a16="http://schemas.microsoft.com/office/drawing/2014/main" id="{FCBC25DB-F3D2-5930-360E-A2B09657D11C}"/>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Oval 35">
            <a:extLst>
              <a:ext uri="{FF2B5EF4-FFF2-40B4-BE49-F238E27FC236}">
                <a16:creationId xmlns:a16="http://schemas.microsoft.com/office/drawing/2014/main" id="{F8461387-B698-78B7-F2C3-6A7BA585C396}"/>
              </a:ext>
            </a:extLst>
          </p:cNvPr>
          <p:cNvSpPr/>
          <p:nvPr/>
        </p:nvSpPr>
        <p:spPr>
          <a:xfrm>
            <a:off x="9420094" y="72938"/>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TextBox 33">
            <a:extLst>
              <a:ext uri="{FF2B5EF4-FFF2-40B4-BE49-F238E27FC236}">
                <a16:creationId xmlns:a16="http://schemas.microsoft.com/office/drawing/2014/main" id="{817C5894-FCC5-EE15-088E-8927EDB5E28D}"/>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graphicFrame>
        <p:nvGraphicFramePr>
          <p:cNvPr id="3" name="Chart 2">
            <a:extLst>
              <a:ext uri="{FF2B5EF4-FFF2-40B4-BE49-F238E27FC236}">
                <a16:creationId xmlns:a16="http://schemas.microsoft.com/office/drawing/2014/main" id="{1E55E427-B820-686C-846E-CDC5857D35A2}"/>
              </a:ext>
            </a:extLst>
          </p:cNvPr>
          <p:cNvGraphicFramePr/>
          <p:nvPr>
            <p:extLst>
              <p:ext uri="{D42A27DB-BD31-4B8C-83A1-F6EECF244321}">
                <p14:modId xmlns:p14="http://schemas.microsoft.com/office/powerpoint/2010/main" val="495113597"/>
              </p:ext>
            </p:extLst>
          </p:nvPr>
        </p:nvGraphicFramePr>
        <p:xfrm>
          <a:off x="164582" y="4626059"/>
          <a:ext cx="1788641" cy="157266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D94D20C9-3F77-9D89-A36A-94FB6DC6674A}"/>
              </a:ext>
            </a:extLst>
          </p:cNvPr>
          <p:cNvSpPr txBox="1"/>
          <p:nvPr/>
        </p:nvSpPr>
        <p:spPr>
          <a:xfrm>
            <a:off x="481734" y="4939707"/>
            <a:ext cx="1002326" cy="701731"/>
          </a:xfrm>
          <a:prstGeom prst="rect">
            <a:avLst/>
          </a:prstGeom>
          <a:noFill/>
        </p:spPr>
        <p:txBody>
          <a:bodyPr wrap="square" rtlCol="0">
            <a:spAutoFit/>
          </a:bodyPr>
          <a:lstStyle/>
          <a:p>
            <a:pPr algn="ctr">
              <a:lnSpc>
                <a:spcPct val="90000"/>
              </a:lnSpc>
            </a:pPr>
            <a:r>
              <a:rPr lang="en-US" sz="1600" b="1">
                <a:solidFill>
                  <a:schemeClr val="tx2"/>
                </a:solidFill>
              </a:rPr>
              <a:t>19% </a:t>
            </a:r>
          </a:p>
          <a:p>
            <a:pPr algn="ctr">
              <a:lnSpc>
                <a:spcPct val="90000"/>
              </a:lnSpc>
            </a:pPr>
            <a:r>
              <a:rPr lang="en-US" sz="1400" b="1">
                <a:solidFill>
                  <a:schemeClr val="tx2"/>
                </a:solidFill>
              </a:rPr>
              <a:t>of </a:t>
            </a:r>
          </a:p>
          <a:p>
            <a:pPr algn="ctr">
              <a:lnSpc>
                <a:spcPct val="90000"/>
              </a:lnSpc>
            </a:pPr>
            <a:r>
              <a:rPr lang="en-US" sz="1400" b="1">
                <a:solidFill>
                  <a:schemeClr val="tx2"/>
                </a:solidFill>
              </a:rPr>
              <a:t>All Adults</a:t>
            </a:r>
            <a:endParaRPr lang="en-IE" sz="1400" b="1">
              <a:solidFill>
                <a:schemeClr val="tx2"/>
              </a:solidFill>
            </a:endParaRPr>
          </a:p>
        </p:txBody>
      </p:sp>
      <p:sp>
        <p:nvSpPr>
          <p:cNvPr id="6" name="TextBox 5">
            <a:extLst>
              <a:ext uri="{FF2B5EF4-FFF2-40B4-BE49-F238E27FC236}">
                <a16:creationId xmlns:a16="http://schemas.microsoft.com/office/drawing/2014/main" id="{9F9A26B5-4005-892F-B663-685AC43765B3}"/>
              </a:ext>
            </a:extLst>
          </p:cNvPr>
          <p:cNvSpPr txBox="1"/>
          <p:nvPr/>
        </p:nvSpPr>
        <p:spPr>
          <a:xfrm>
            <a:off x="399608" y="3794092"/>
            <a:ext cx="1166578" cy="523220"/>
          </a:xfrm>
          <a:prstGeom prst="rect">
            <a:avLst/>
          </a:prstGeom>
          <a:noFill/>
        </p:spPr>
        <p:txBody>
          <a:bodyPr wrap="square" rtlCol="0">
            <a:spAutoFit/>
          </a:bodyPr>
          <a:lstStyle/>
          <a:p>
            <a:pPr algn="ctr"/>
            <a:r>
              <a:rPr lang="en-US" sz="1400" i="1">
                <a:latin typeface="Barlow" panose="00000500000000000000" pitchFamily="2" charset="0"/>
              </a:rPr>
              <a:t>799,000 individuals</a:t>
            </a:r>
            <a:endParaRPr lang="en-IE" sz="1400" i="1">
              <a:latin typeface="Barlow" panose="00000500000000000000" pitchFamily="2" charset="0"/>
            </a:endParaRPr>
          </a:p>
        </p:txBody>
      </p:sp>
      <p:graphicFrame>
        <p:nvGraphicFramePr>
          <p:cNvPr id="14" name="Object 2">
            <a:extLst>
              <a:ext uri="{FF2B5EF4-FFF2-40B4-BE49-F238E27FC236}">
                <a16:creationId xmlns:a16="http://schemas.microsoft.com/office/drawing/2014/main" id="{DFD399DA-80B6-CAE0-65EE-267104ED8184}"/>
              </a:ext>
            </a:extLst>
          </p:cNvPr>
          <p:cNvGraphicFramePr>
            <a:graphicFrameLocks noChangeAspect="1"/>
          </p:cNvGraphicFramePr>
          <p:nvPr>
            <p:extLst>
              <p:ext uri="{D42A27DB-BD31-4B8C-83A1-F6EECF244321}">
                <p14:modId xmlns:p14="http://schemas.microsoft.com/office/powerpoint/2010/main" val="2382094828"/>
              </p:ext>
            </p:extLst>
          </p:nvPr>
        </p:nvGraphicFramePr>
        <p:xfrm>
          <a:off x="2145170" y="5372337"/>
          <a:ext cx="2780131" cy="8263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Object 2">
            <a:extLst>
              <a:ext uri="{FF2B5EF4-FFF2-40B4-BE49-F238E27FC236}">
                <a16:creationId xmlns:a16="http://schemas.microsoft.com/office/drawing/2014/main" id="{EFF727C9-2D3B-4645-CEB5-EE4E3D1871E1}"/>
              </a:ext>
            </a:extLst>
          </p:cNvPr>
          <p:cNvGraphicFramePr>
            <a:graphicFrameLocks noChangeAspect="1"/>
          </p:cNvGraphicFramePr>
          <p:nvPr>
            <p:extLst>
              <p:ext uri="{D42A27DB-BD31-4B8C-83A1-F6EECF244321}">
                <p14:modId xmlns:p14="http://schemas.microsoft.com/office/powerpoint/2010/main" val="874476394"/>
              </p:ext>
            </p:extLst>
          </p:nvPr>
        </p:nvGraphicFramePr>
        <p:xfrm>
          <a:off x="1564218" y="2054011"/>
          <a:ext cx="3497704" cy="82638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Object 2">
            <a:extLst>
              <a:ext uri="{FF2B5EF4-FFF2-40B4-BE49-F238E27FC236}">
                <a16:creationId xmlns:a16="http://schemas.microsoft.com/office/drawing/2014/main" id="{5A666777-0B1C-D941-6F13-B1A506C79DE0}"/>
              </a:ext>
            </a:extLst>
          </p:cNvPr>
          <p:cNvGraphicFramePr>
            <a:graphicFrameLocks noChangeAspect="1"/>
          </p:cNvGraphicFramePr>
          <p:nvPr>
            <p:extLst>
              <p:ext uri="{D42A27DB-BD31-4B8C-83A1-F6EECF244321}">
                <p14:modId xmlns:p14="http://schemas.microsoft.com/office/powerpoint/2010/main" val="368990976"/>
              </p:ext>
            </p:extLst>
          </p:nvPr>
        </p:nvGraphicFramePr>
        <p:xfrm>
          <a:off x="5178476" y="4594302"/>
          <a:ext cx="3063732" cy="215248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0" name="Object 2">
            <a:extLst>
              <a:ext uri="{FF2B5EF4-FFF2-40B4-BE49-F238E27FC236}">
                <a16:creationId xmlns:a16="http://schemas.microsoft.com/office/drawing/2014/main" id="{7EB73143-481C-4087-647A-DAA2C535466A}"/>
              </a:ext>
            </a:extLst>
          </p:cNvPr>
          <p:cNvGraphicFramePr>
            <a:graphicFrameLocks noChangeAspect="1"/>
          </p:cNvGraphicFramePr>
          <p:nvPr>
            <p:extLst>
              <p:ext uri="{D42A27DB-BD31-4B8C-83A1-F6EECF244321}">
                <p14:modId xmlns:p14="http://schemas.microsoft.com/office/powerpoint/2010/main" val="1216689048"/>
              </p:ext>
            </p:extLst>
          </p:nvPr>
        </p:nvGraphicFramePr>
        <p:xfrm>
          <a:off x="2100026" y="3810101"/>
          <a:ext cx="2780131" cy="80088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2" name="Object 2">
            <a:extLst>
              <a:ext uri="{FF2B5EF4-FFF2-40B4-BE49-F238E27FC236}">
                <a16:creationId xmlns:a16="http://schemas.microsoft.com/office/drawing/2014/main" id="{3994DBCD-DFEF-09F6-9ED3-F0CC373AC3CE}"/>
              </a:ext>
            </a:extLst>
          </p:cNvPr>
          <p:cNvGraphicFramePr>
            <a:graphicFrameLocks noChangeAspect="1"/>
          </p:cNvGraphicFramePr>
          <p:nvPr>
            <p:extLst>
              <p:ext uri="{D42A27DB-BD31-4B8C-83A1-F6EECF244321}">
                <p14:modId xmlns:p14="http://schemas.microsoft.com/office/powerpoint/2010/main" val="3021892603"/>
              </p:ext>
            </p:extLst>
          </p:nvPr>
        </p:nvGraphicFramePr>
        <p:xfrm>
          <a:off x="8153676" y="2160253"/>
          <a:ext cx="3990717" cy="290422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4" name="Table 43">
            <a:extLst>
              <a:ext uri="{FF2B5EF4-FFF2-40B4-BE49-F238E27FC236}">
                <a16:creationId xmlns:a16="http://schemas.microsoft.com/office/drawing/2014/main" id="{F8707355-9A80-A5EC-D2BE-E1488AD570A5}"/>
              </a:ext>
            </a:extLst>
          </p:cNvPr>
          <p:cNvGraphicFramePr>
            <a:graphicFrameLocks noGrp="1"/>
          </p:cNvGraphicFramePr>
          <p:nvPr>
            <p:extLst>
              <p:ext uri="{D42A27DB-BD31-4B8C-83A1-F6EECF244321}">
                <p14:modId xmlns:p14="http://schemas.microsoft.com/office/powerpoint/2010/main" val="711408631"/>
              </p:ext>
            </p:extLst>
          </p:nvPr>
        </p:nvGraphicFramePr>
        <p:xfrm>
          <a:off x="8848358" y="2241780"/>
          <a:ext cx="1814014" cy="2741984"/>
        </p:xfrm>
        <a:graphic>
          <a:graphicData uri="http://schemas.openxmlformats.org/drawingml/2006/table">
            <a:tbl>
              <a:tblPr>
                <a:tableStyleId>{5C22544A-7EE6-4342-B048-85BDC9FD1C3A}</a:tableStyleId>
              </a:tblPr>
              <a:tblGrid>
                <a:gridCol w="1814014">
                  <a:extLst>
                    <a:ext uri="{9D8B030D-6E8A-4147-A177-3AD203B41FA5}">
                      <a16:colId xmlns:a16="http://schemas.microsoft.com/office/drawing/2014/main" val="2286587077"/>
                    </a:ext>
                  </a:extLst>
                </a:gridCol>
              </a:tblGrid>
              <a:tr h="342748">
                <a:tc>
                  <a:txBody>
                    <a:bodyPr/>
                    <a:lstStyle/>
                    <a:p>
                      <a:pPr algn="r" rtl="0" fontAlgn="ctr">
                        <a:buNone/>
                      </a:pPr>
                      <a:r>
                        <a:rPr lang="en-IE" sz="900" b="0" i="0" u="none" strike="noStrike">
                          <a:solidFill>
                            <a:srgbClr val="000000"/>
                          </a:solidFill>
                          <a:effectLst/>
                          <a:latin typeface="Barlow" panose="00000500000000000000" pitchFamily="2" charset="0"/>
                        </a:rPr>
                        <a:t>Primary or below</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Lower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4849043"/>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Higher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7219224"/>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Post Leaving Certificate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676527"/>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Higher Certificate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31976"/>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Ordinary Degree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4394714"/>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Hons Bachelor degree/equivalent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2181031"/>
                  </a:ext>
                </a:extLst>
              </a:tr>
              <a:tr h="342748">
                <a:tc>
                  <a:txBody>
                    <a:bodyPr/>
                    <a:lstStyle/>
                    <a:p>
                      <a:pPr algn="r" rtl="0" fontAlgn="ctr">
                        <a:buNone/>
                      </a:pPr>
                      <a:r>
                        <a:rPr lang="en-IE" sz="900" b="0" i="0" u="none" strike="noStrike">
                          <a:solidFill>
                            <a:srgbClr val="000000"/>
                          </a:solidFill>
                          <a:effectLst/>
                          <a:latin typeface="Barlow" panose="00000500000000000000" pitchFamily="2" charset="0"/>
                        </a:rPr>
                        <a:t>Postgraduate qualification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6574390"/>
                  </a:ext>
                </a:extLst>
              </a:tr>
            </a:tbl>
          </a:graphicData>
        </a:graphic>
      </p:graphicFrame>
      <p:sp>
        <p:nvSpPr>
          <p:cNvPr id="30" name="TextBox 29">
            <a:extLst>
              <a:ext uri="{FF2B5EF4-FFF2-40B4-BE49-F238E27FC236}">
                <a16:creationId xmlns:a16="http://schemas.microsoft.com/office/drawing/2014/main" id="{DA5EE281-8DDC-4CE5-A78D-2A898CBF58E3}"/>
              </a:ext>
            </a:extLst>
          </p:cNvPr>
          <p:cNvSpPr txBox="1"/>
          <p:nvPr/>
        </p:nvSpPr>
        <p:spPr>
          <a:xfrm>
            <a:off x="3764464" y="5083541"/>
            <a:ext cx="1072730" cy="415498"/>
          </a:xfrm>
          <a:prstGeom prst="rect">
            <a:avLst/>
          </a:prstGeom>
          <a:noFill/>
        </p:spPr>
        <p:txBody>
          <a:bodyPr wrap="none" rtlCol="0">
            <a:spAutoFit/>
          </a:bodyPr>
          <a:lstStyle/>
          <a:p>
            <a:pPr algn="ctr"/>
            <a:r>
              <a:rPr lang="en-US" sz="1050" b="1">
                <a:latin typeface="Barlow" panose="00000500000000000000" pitchFamily="2" charset="0"/>
              </a:rPr>
              <a:t>Multilateralists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9" name="Oval 8">
            <a:extLst>
              <a:ext uri="{FF2B5EF4-FFF2-40B4-BE49-F238E27FC236}">
                <a16:creationId xmlns:a16="http://schemas.microsoft.com/office/drawing/2014/main" id="{0776EC9F-1822-F6AF-B3C3-10007959563D}"/>
              </a:ext>
            </a:extLst>
          </p:cNvPr>
          <p:cNvSpPr/>
          <p:nvPr/>
        </p:nvSpPr>
        <p:spPr>
          <a:xfrm>
            <a:off x="4096842" y="3859815"/>
            <a:ext cx="501954" cy="301545"/>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49E67B51-F03A-0410-82CC-B50BDAD4F7FC}"/>
              </a:ext>
            </a:extLst>
          </p:cNvPr>
          <p:cNvSpPr/>
          <p:nvPr/>
        </p:nvSpPr>
        <p:spPr>
          <a:xfrm>
            <a:off x="3776434" y="4243577"/>
            <a:ext cx="398401" cy="2231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7B877CC1-3411-A673-A84C-8E452BE33DE6}"/>
              </a:ext>
            </a:extLst>
          </p:cNvPr>
          <p:cNvSpPr/>
          <p:nvPr/>
        </p:nvSpPr>
        <p:spPr>
          <a:xfrm>
            <a:off x="7108524" y="5603534"/>
            <a:ext cx="335148" cy="27644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Oval 14">
            <a:extLst>
              <a:ext uri="{FF2B5EF4-FFF2-40B4-BE49-F238E27FC236}">
                <a16:creationId xmlns:a16="http://schemas.microsoft.com/office/drawing/2014/main" id="{3700CF7D-A6E2-756E-D04C-3BAE2299EF9E}"/>
              </a:ext>
            </a:extLst>
          </p:cNvPr>
          <p:cNvSpPr/>
          <p:nvPr/>
        </p:nvSpPr>
        <p:spPr>
          <a:xfrm>
            <a:off x="7148347" y="6227327"/>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Picture 12">
            <a:extLst>
              <a:ext uri="{FF2B5EF4-FFF2-40B4-BE49-F238E27FC236}">
                <a16:creationId xmlns:a16="http://schemas.microsoft.com/office/drawing/2014/main" id="{4B436FE5-5E23-0158-A9FC-92B3FD4D8BF3}"/>
              </a:ext>
            </a:extLst>
          </p:cNvPr>
          <p:cNvPicPr>
            <a:picLocks noChangeAspect="1"/>
          </p:cNvPicPr>
          <p:nvPr/>
        </p:nvPicPr>
        <p:blipFill>
          <a:blip r:embed="rId10">
            <a:extLst>
              <a:ext uri="{28A0092B-C50C-407E-A947-70E740481C1C}">
                <a14:useLocalDpi xmlns:a14="http://schemas.microsoft.com/office/drawing/2010/main" val="0"/>
              </a:ext>
            </a:extLst>
          </a:blip>
          <a:srcRect l="26057" t="-287" r="21464"/>
          <a:stretch>
            <a:fillRect/>
          </a:stretch>
        </p:blipFill>
        <p:spPr>
          <a:xfrm>
            <a:off x="181439" y="1738800"/>
            <a:ext cx="1569453" cy="1997907"/>
          </a:xfrm>
          <a:prstGeom prst="rect">
            <a:avLst/>
          </a:prstGeom>
        </p:spPr>
      </p:pic>
    </p:spTree>
    <p:extLst>
      <p:ext uri="{BB962C8B-B14F-4D97-AF65-F5344CB8AC3E}">
        <p14:creationId xmlns:p14="http://schemas.microsoft.com/office/powerpoint/2010/main" val="4225537883"/>
      </p:ext>
    </p:extLst>
  </p:cSld>
  <p:clrMapOvr>
    <a:masterClrMapping/>
  </p:clrMapOvr>
  <p:transition spd="slow">
    <p:wipe dir="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654AA08-329C-D938-5F4F-5B3D3D2143D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59A88D11-B3A1-7F1F-0384-73493361D291}"/>
              </a:ext>
            </a:extLst>
          </p:cNvPr>
          <p:cNvSpPr/>
          <p:nvPr/>
        </p:nvSpPr>
        <p:spPr>
          <a:xfrm>
            <a:off x="0" y="0"/>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2" name="Title 1">
            <a:extLst>
              <a:ext uri="{FF2B5EF4-FFF2-40B4-BE49-F238E27FC236}">
                <a16:creationId xmlns:a16="http://schemas.microsoft.com/office/drawing/2014/main" id="{9DC7CBBD-6295-A92B-65CF-5B3734B6FED5}"/>
              </a:ext>
            </a:extLst>
          </p:cNvPr>
          <p:cNvSpPr>
            <a:spLocks noGrp="1"/>
          </p:cNvSpPr>
          <p:nvPr>
            <p:ph type="title"/>
          </p:nvPr>
        </p:nvSpPr>
        <p:spPr>
          <a:xfrm>
            <a:off x="259581" y="163312"/>
            <a:ext cx="9787893" cy="370620"/>
          </a:xfrm>
        </p:spPr>
        <p:txBody>
          <a:bodyPr>
            <a:normAutofit fontScale="90000"/>
          </a:bodyPr>
          <a:lstStyle/>
          <a:p>
            <a:r>
              <a:rPr lang="en-IE"/>
              <a:t>Multilateralists</a:t>
            </a:r>
            <a:r>
              <a:rPr lang="en-IE">
                <a:solidFill>
                  <a:schemeClr val="tx1"/>
                </a:solidFill>
              </a:rPr>
              <a:t>– Socio Cultural Profile</a:t>
            </a:r>
          </a:p>
        </p:txBody>
      </p:sp>
      <p:graphicFrame>
        <p:nvGraphicFramePr>
          <p:cNvPr id="39" name="Object 2">
            <a:extLst>
              <a:ext uri="{FF2B5EF4-FFF2-40B4-BE49-F238E27FC236}">
                <a16:creationId xmlns:a16="http://schemas.microsoft.com/office/drawing/2014/main" id="{DD43F4E9-6431-3DD6-3CA9-7E4598AA2D82}"/>
              </a:ext>
            </a:extLst>
          </p:cNvPr>
          <p:cNvGraphicFramePr>
            <a:graphicFrameLocks noChangeAspect="1"/>
          </p:cNvGraphicFramePr>
          <p:nvPr>
            <p:extLst>
              <p:ext uri="{D42A27DB-BD31-4B8C-83A1-F6EECF244321}">
                <p14:modId xmlns:p14="http://schemas.microsoft.com/office/powerpoint/2010/main" val="2576095651"/>
              </p:ext>
            </p:extLst>
          </p:nvPr>
        </p:nvGraphicFramePr>
        <p:xfrm>
          <a:off x="2678034" y="1735131"/>
          <a:ext cx="3395123" cy="1731772"/>
        </p:xfrm>
        <a:graphic>
          <a:graphicData uri="http://schemas.openxmlformats.org/drawingml/2006/chart">
            <c:chart xmlns:c="http://schemas.openxmlformats.org/drawingml/2006/chart" xmlns:r="http://schemas.openxmlformats.org/officeDocument/2006/relationships" r:id="rId3"/>
          </a:graphicData>
        </a:graphic>
      </p:graphicFrame>
      <p:sp>
        <p:nvSpPr>
          <p:cNvPr id="50" name="Round Diagonal Corner Rectangle 27">
            <a:extLst>
              <a:ext uri="{FF2B5EF4-FFF2-40B4-BE49-F238E27FC236}">
                <a16:creationId xmlns:a16="http://schemas.microsoft.com/office/drawing/2014/main" id="{D5B4099D-5742-3B2D-A6BD-80685C02257F}"/>
              </a:ext>
            </a:extLst>
          </p:cNvPr>
          <p:cNvSpPr/>
          <p:nvPr/>
        </p:nvSpPr>
        <p:spPr>
          <a:xfrm>
            <a:off x="3367216" y="1161632"/>
            <a:ext cx="2916000" cy="340298"/>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Individual Identity</a:t>
            </a:r>
          </a:p>
        </p:txBody>
      </p:sp>
      <p:graphicFrame>
        <p:nvGraphicFramePr>
          <p:cNvPr id="79" name="Object 2">
            <a:extLst>
              <a:ext uri="{FF2B5EF4-FFF2-40B4-BE49-F238E27FC236}">
                <a16:creationId xmlns:a16="http://schemas.microsoft.com/office/drawing/2014/main" id="{924B891C-90B2-B795-5FEA-8B1BCF1FD409}"/>
              </a:ext>
            </a:extLst>
          </p:cNvPr>
          <p:cNvGraphicFramePr>
            <a:graphicFrameLocks noChangeAspect="1"/>
          </p:cNvGraphicFramePr>
          <p:nvPr>
            <p:extLst>
              <p:ext uri="{D42A27DB-BD31-4B8C-83A1-F6EECF244321}">
                <p14:modId xmlns:p14="http://schemas.microsoft.com/office/powerpoint/2010/main" val="4003611870"/>
              </p:ext>
            </p:extLst>
          </p:nvPr>
        </p:nvGraphicFramePr>
        <p:xfrm>
          <a:off x="7645150" y="1758245"/>
          <a:ext cx="3888712" cy="1389923"/>
        </p:xfrm>
        <a:graphic>
          <a:graphicData uri="http://schemas.openxmlformats.org/drawingml/2006/chart">
            <c:chart xmlns:c="http://schemas.openxmlformats.org/drawingml/2006/chart" xmlns:r="http://schemas.openxmlformats.org/officeDocument/2006/relationships" r:id="rId4"/>
          </a:graphicData>
        </a:graphic>
      </p:graphicFrame>
      <p:sp>
        <p:nvSpPr>
          <p:cNvPr id="81" name="Round Diagonal Corner Rectangle 27">
            <a:extLst>
              <a:ext uri="{FF2B5EF4-FFF2-40B4-BE49-F238E27FC236}">
                <a16:creationId xmlns:a16="http://schemas.microsoft.com/office/drawing/2014/main" id="{4E718BB2-365D-A607-D4E1-8AF51403CFB7}"/>
              </a:ext>
            </a:extLst>
          </p:cNvPr>
          <p:cNvSpPr/>
          <p:nvPr/>
        </p:nvSpPr>
        <p:spPr>
          <a:xfrm>
            <a:off x="8357180" y="1156169"/>
            <a:ext cx="2916000" cy="340298"/>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Move to Diverse Society</a:t>
            </a:r>
          </a:p>
        </p:txBody>
      </p:sp>
      <p:sp>
        <p:nvSpPr>
          <p:cNvPr id="65" name="Oval 64">
            <a:extLst>
              <a:ext uri="{FF2B5EF4-FFF2-40B4-BE49-F238E27FC236}">
                <a16:creationId xmlns:a16="http://schemas.microsoft.com/office/drawing/2014/main" id="{B6DC185B-5D2D-9108-B750-E727230327DA}"/>
              </a:ext>
            </a:extLst>
          </p:cNvPr>
          <p:cNvSpPr/>
          <p:nvPr/>
        </p:nvSpPr>
        <p:spPr>
          <a:xfrm>
            <a:off x="10586762" y="1851134"/>
            <a:ext cx="433746" cy="276441"/>
          </a:xfrm>
          <a:prstGeom prst="ellipse">
            <a:avLst/>
          </a:prstGeom>
          <a:noFill/>
          <a:ln>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44" name="TextBox 43">
            <a:extLst>
              <a:ext uri="{FF2B5EF4-FFF2-40B4-BE49-F238E27FC236}">
                <a16:creationId xmlns:a16="http://schemas.microsoft.com/office/drawing/2014/main" id="{BA0B1045-B338-BDB8-B30B-9D1B1275FA1B}"/>
              </a:ext>
            </a:extLst>
          </p:cNvPr>
          <p:cNvSpPr txBox="1"/>
          <p:nvPr/>
        </p:nvSpPr>
        <p:spPr>
          <a:xfrm>
            <a:off x="3918730" y="1489378"/>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51" name="TextBox 50">
            <a:extLst>
              <a:ext uri="{FF2B5EF4-FFF2-40B4-BE49-F238E27FC236}">
                <a16:creationId xmlns:a16="http://schemas.microsoft.com/office/drawing/2014/main" id="{443B459B-07CC-318F-E5E9-C2D69CBD3C01}"/>
              </a:ext>
            </a:extLst>
          </p:cNvPr>
          <p:cNvSpPr txBox="1"/>
          <p:nvPr/>
        </p:nvSpPr>
        <p:spPr>
          <a:xfrm>
            <a:off x="4340225" y="1489378"/>
            <a:ext cx="1034259" cy="400110"/>
          </a:xfrm>
          <a:prstGeom prst="rect">
            <a:avLst/>
          </a:prstGeom>
          <a:noFill/>
        </p:spPr>
        <p:txBody>
          <a:bodyPr wrap="none" rtlCol="0">
            <a:spAutoFit/>
          </a:bodyPr>
          <a:lstStyle/>
          <a:p>
            <a:pPr algn="ctr"/>
            <a:r>
              <a:rPr lang="en-US" sz="1000" b="1">
                <a:latin typeface="Barlow" panose="00000500000000000000" pitchFamily="2" charset="0"/>
              </a:rPr>
              <a:t>Multilateralists</a:t>
            </a:r>
          </a:p>
          <a:p>
            <a:pPr algn="ctr"/>
            <a:r>
              <a:rPr lang="en-US" sz="1000" b="1">
                <a:latin typeface="Barlow" panose="00000500000000000000" pitchFamily="2" charset="0"/>
              </a:rPr>
              <a:t>%</a:t>
            </a:r>
            <a:endParaRPr lang="en-IE" sz="1000" b="1">
              <a:latin typeface="Barlow" panose="00000500000000000000" pitchFamily="2" charset="0"/>
            </a:endParaRPr>
          </a:p>
        </p:txBody>
      </p:sp>
      <p:sp>
        <p:nvSpPr>
          <p:cNvPr id="67" name="Rectangle 66">
            <a:extLst>
              <a:ext uri="{FF2B5EF4-FFF2-40B4-BE49-F238E27FC236}">
                <a16:creationId xmlns:a16="http://schemas.microsoft.com/office/drawing/2014/main" id="{207E9A58-C304-2E13-D8D9-0B4F36B72701}"/>
              </a:ext>
            </a:extLst>
          </p:cNvPr>
          <p:cNvSpPr/>
          <p:nvPr/>
        </p:nvSpPr>
        <p:spPr>
          <a:xfrm>
            <a:off x="10317825" y="2245267"/>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CE53E00B-C102-236D-734E-7A63B2BF369A}"/>
              </a:ext>
            </a:extLst>
          </p:cNvPr>
          <p:cNvSpPr/>
          <p:nvPr/>
        </p:nvSpPr>
        <p:spPr>
          <a:xfrm>
            <a:off x="160236" y="649428"/>
            <a:ext cx="11730352" cy="44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300" b="1">
                <a:solidFill>
                  <a:schemeClr val="tx1"/>
                </a:solidFill>
              </a:rPr>
              <a:t>Multilateralists are much more likely to view themselves as European citizens. This segment is supportive of a diverse Ireland. Multilateralists show more concern regarding sustainability/environment and populism, with less concern given to immigration, both at a personal and country level. Given the higher concerns about environment, this segment stands out as being more active in environmental causes.</a:t>
            </a:r>
          </a:p>
        </p:txBody>
      </p:sp>
      <p:graphicFrame>
        <p:nvGraphicFramePr>
          <p:cNvPr id="25" name="Table 24">
            <a:extLst>
              <a:ext uri="{FF2B5EF4-FFF2-40B4-BE49-F238E27FC236}">
                <a16:creationId xmlns:a16="http://schemas.microsoft.com/office/drawing/2014/main" id="{3AD7A133-C80C-D30B-19A6-09AF852580DD}"/>
              </a:ext>
            </a:extLst>
          </p:cNvPr>
          <p:cNvGraphicFramePr>
            <a:graphicFrameLocks noGrp="1"/>
          </p:cNvGraphicFramePr>
          <p:nvPr/>
        </p:nvGraphicFramePr>
        <p:xfrm>
          <a:off x="7533537" y="1743431"/>
          <a:ext cx="1893054" cy="1174776"/>
        </p:xfrm>
        <a:graphic>
          <a:graphicData uri="http://schemas.openxmlformats.org/drawingml/2006/table">
            <a:tbl>
              <a:tblPr>
                <a:tableStyleId>{5C22544A-7EE6-4342-B048-85BDC9FD1C3A}</a:tableStyleId>
              </a:tblPr>
              <a:tblGrid>
                <a:gridCol w="1893054">
                  <a:extLst>
                    <a:ext uri="{9D8B030D-6E8A-4147-A177-3AD203B41FA5}">
                      <a16:colId xmlns:a16="http://schemas.microsoft.com/office/drawing/2014/main" val="2286587077"/>
                    </a:ext>
                  </a:extLst>
                </a:gridCol>
              </a:tblGrid>
              <a:tr h="391592">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More positive than negative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91592">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More negative than positive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91592">
                <a:tc>
                  <a:txBody>
                    <a:bodyPr/>
                    <a:lstStyle/>
                    <a:p>
                      <a:pPr algn="r" fontAlgn="t">
                        <a:buNone/>
                      </a:pPr>
                      <a:r>
                        <a:rPr lang="en-GB" sz="1000" b="0" i="0" u="none" strike="noStrike" kern="1200">
                          <a:solidFill>
                            <a:srgbClr val="000000"/>
                          </a:solidFill>
                          <a:effectLst/>
                          <a:latin typeface="Barlow" panose="00000500000000000000" pitchFamily="2" charset="0"/>
                          <a:ea typeface="+mn-ea"/>
                          <a:cs typeface="+mn-cs"/>
                        </a:rPr>
                        <a:t>No strong opinion either way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26" name="Table 25">
            <a:extLst>
              <a:ext uri="{FF2B5EF4-FFF2-40B4-BE49-F238E27FC236}">
                <a16:creationId xmlns:a16="http://schemas.microsoft.com/office/drawing/2014/main" id="{1899CB9E-0A57-E58D-C1C6-CE8CD9D81D38}"/>
              </a:ext>
            </a:extLst>
          </p:cNvPr>
          <p:cNvGraphicFramePr>
            <a:graphicFrameLocks noGrp="1"/>
          </p:cNvGraphicFramePr>
          <p:nvPr>
            <p:extLst>
              <p:ext uri="{D42A27DB-BD31-4B8C-83A1-F6EECF244321}">
                <p14:modId xmlns:p14="http://schemas.microsoft.com/office/powerpoint/2010/main" val="3578505045"/>
              </p:ext>
            </p:extLst>
          </p:nvPr>
        </p:nvGraphicFramePr>
        <p:xfrm>
          <a:off x="2122793" y="1734287"/>
          <a:ext cx="1756830" cy="1493124"/>
        </p:xfrm>
        <a:graphic>
          <a:graphicData uri="http://schemas.openxmlformats.org/drawingml/2006/table">
            <a:tbl>
              <a:tblPr>
                <a:tableStyleId>{5C22544A-7EE6-4342-B048-85BDC9FD1C3A}</a:tableStyleId>
              </a:tblPr>
              <a:tblGrid>
                <a:gridCol w="1756830">
                  <a:extLst>
                    <a:ext uri="{9D8B030D-6E8A-4147-A177-3AD203B41FA5}">
                      <a16:colId xmlns:a16="http://schemas.microsoft.com/office/drawing/2014/main" val="2286587077"/>
                    </a:ext>
                  </a:extLst>
                </a:gridCol>
              </a:tblGrid>
              <a:tr h="313969">
                <a:tc>
                  <a:txBody>
                    <a:bodyPr/>
                    <a:lstStyle/>
                    <a:p>
                      <a:pPr algn="r"/>
                      <a:r>
                        <a:rPr lang="en-GB" sz="1000" b="0" i="0" u="none" strike="noStrike" baseline="0">
                          <a:solidFill>
                            <a:srgbClr val="000000"/>
                          </a:solidFill>
                          <a:latin typeface="Barlow" panose="00000500000000000000" pitchFamily="2" charset="0"/>
                        </a:rPr>
                        <a:t>As a citizen of the country, I most closely identify with</a:t>
                      </a:r>
                      <a:endParaRPr lang="en-IE" sz="10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428452">
                <a:tc>
                  <a:txBody>
                    <a:bodyPr/>
                    <a:lstStyle/>
                    <a:p>
                      <a:pPr algn="r"/>
                      <a:endParaRPr lang="en-GB" sz="1000" b="0" i="0" u="none" strike="noStrike" baseline="0">
                        <a:solidFill>
                          <a:srgbClr val="000000"/>
                        </a:solidFill>
                        <a:latin typeface="Barlow" panose="00000500000000000000" pitchFamily="2" charset="0"/>
                      </a:endParaRPr>
                    </a:p>
                    <a:p>
                      <a:pPr algn="r"/>
                      <a:r>
                        <a:rPr lang="en-GB" sz="1000" b="0" i="0" u="none" strike="noStrike" baseline="0">
                          <a:solidFill>
                            <a:srgbClr val="000000"/>
                          </a:solidFill>
                          <a:latin typeface="Barlow" panose="00000500000000000000" pitchFamily="2" charset="0"/>
                        </a:rPr>
                        <a:t>As a citizen  of my local community</a:t>
                      </a:r>
                      <a:endParaRPr lang="en-IE" sz="10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56037">
                <a:tc>
                  <a:txBody>
                    <a:bodyPr/>
                    <a:lstStyle/>
                    <a:p>
                      <a:pPr algn="r"/>
                      <a:r>
                        <a:rPr lang="en-IE" sz="1000" b="0" i="0" u="none" strike="noStrike" baseline="0">
                          <a:solidFill>
                            <a:srgbClr val="000000"/>
                          </a:solidFill>
                          <a:latin typeface="Barlow" panose="00000500000000000000" pitchFamily="2" charset="0"/>
                        </a:rPr>
                        <a:t>As a European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560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sz="1000" b="0" i="0" u="none" strike="noStrike" baseline="0">
                          <a:solidFill>
                            <a:srgbClr val="000000"/>
                          </a:solidFill>
                          <a:latin typeface="Barlow" panose="00000500000000000000" pitchFamily="2" charset="0"/>
                        </a:rPr>
                        <a:t>As a global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5964622"/>
                  </a:ext>
                </a:extLst>
              </a:tr>
            </a:tbl>
          </a:graphicData>
        </a:graphic>
      </p:graphicFrame>
      <p:sp>
        <p:nvSpPr>
          <p:cNvPr id="31" name="TextBox 30">
            <a:extLst>
              <a:ext uri="{FF2B5EF4-FFF2-40B4-BE49-F238E27FC236}">
                <a16:creationId xmlns:a16="http://schemas.microsoft.com/office/drawing/2014/main" id="{03CD7B91-0C5B-F68F-64B1-AB62C58C9639}"/>
              </a:ext>
            </a:extLst>
          </p:cNvPr>
          <p:cNvSpPr txBox="1"/>
          <p:nvPr/>
        </p:nvSpPr>
        <p:spPr>
          <a:xfrm>
            <a:off x="9589506" y="1495350"/>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32" name="TextBox 31">
            <a:extLst>
              <a:ext uri="{FF2B5EF4-FFF2-40B4-BE49-F238E27FC236}">
                <a16:creationId xmlns:a16="http://schemas.microsoft.com/office/drawing/2014/main" id="{F1EB4500-BBCB-B5CF-DAEA-5E5A5B3D52E2}"/>
              </a:ext>
            </a:extLst>
          </p:cNvPr>
          <p:cNvSpPr txBox="1"/>
          <p:nvPr/>
        </p:nvSpPr>
        <p:spPr>
          <a:xfrm>
            <a:off x="10206542" y="1495350"/>
            <a:ext cx="1066637" cy="400110"/>
          </a:xfrm>
          <a:prstGeom prst="rect">
            <a:avLst/>
          </a:prstGeom>
          <a:noFill/>
        </p:spPr>
        <p:txBody>
          <a:bodyPr wrap="square" rtlCol="0">
            <a:spAutoFit/>
          </a:bodyPr>
          <a:lstStyle/>
          <a:p>
            <a:pPr algn="ctr"/>
            <a:r>
              <a:rPr lang="en-US" sz="1000" b="1">
                <a:latin typeface="Barlow" panose="00000500000000000000" pitchFamily="2" charset="0"/>
              </a:rPr>
              <a:t>Multilateralists %</a:t>
            </a:r>
            <a:endParaRPr lang="en-IE" sz="1000" b="1">
              <a:latin typeface="Barlow" panose="00000500000000000000" pitchFamily="2" charset="0"/>
            </a:endParaRPr>
          </a:p>
        </p:txBody>
      </p:sp>
      <p:sp>
        <p:nvSpPr>
          <p:cNvPr id="27" name="Round Diagonal Corner Rectangle 27">
            <a:extLst>
              <a:ext uri="{FF2B5EF4-FFF2-40B4-BE49-F238E27FC236}">
                <a16:creationId xmlns:a16="http://schemas.microsoft.com/office/drawing/2014/main" id="{02B2BE12-8E70-5C07-7A81-AC60572C853B}"/>
              </a:ext>
            </a:extLst>
          </p:cNvPr>
          <p:cNvSpPr/>
          <p:nvPr/>
        </p:nvSpPr>
        <p:spPr>
          <a:xfrm>
            <a:off x="2148642" y="3440167"/>
            <a:ext cx="2475608" cy="340298"/>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Ireland</a:t>
            </a:r>
          </a:p>
        </p:txBody>
      </p:sp>
      <p:sp>
        <p:nvSpPr>
          <p:cNvPr id="29" name="Round Diagonal Corner Rectangle 27">
            <a:extLst>
              <a:ext uri="{FF2B5EF4-FFF2-40B4-BE49-F238E27FC236}">
                <a16:creationId xmlns:a16="http://schemas.microsoft.com/office/drawing/2014/main" id="{02025F58-58D2-2887-6869-AA618C1931D0}"/>
              </a:ext>
            </a:extLst>
          </p:cNvPr>
          <p:cNvSpPr/>
          <p:nvPr/>
        </p:nvSpPr>
        <p:spPr>
          <a:xfrm>
            <a:off x="5391026" y="3440167"/>
            <a:ext cx="2752291" cy="340298"/>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Personally</a:t>
            </a:r>
          </a:p>
        </p:txBody>
      </p:sp>
      <p:sp>
        <p:nvSpPr>
          <p:cNvPr id="36" name="TextBox 35">
            <a:extLst>
              <a:ext uri="{FF2B5EF4-FFF2-40B4-BE49-F238E27FC236}">
                <a16:creationId xmlns:a16="http://schemas.microsoft.com/office/drawing/2014/main" id="{06D4AF2D-6B75-1482-3D00-31DC81C6A45C}"/>
              </a:ext>
            </a:extLst>
          </p:cNvPr>
          <p:cNvSpPr txBox="1"/>
          <p:nvPr/>
        </p:nvSpPr>
        <p:spPr>
          <a:xfrm>
            <a:off x="2636109" y="379895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37" name="TextBox 36">
            <a:extLst>
              <a:ext uri="{FF2B5EF4-FFF2-40B4-BE49-F238E27FC236}">
                <a16:creationId xmlns:a16="http://schemas.microsoft.com/office/drawing/2014/main" id="{7714899E-5A7E-474C-D2FD-5B58BD632AAC}"/>
              </a:ext>
            </a:extLst>
          </p:cNvPr>
          <p:cNvSpPr txBox="1"/>
          <p:nvPr/>
        </p:nvSpPr>
        <p:spPr>
          <a:xfrm>
            <a:off x="3237310" y="3798959"/>
            <a:ext cx="1165704" cy="246221"/>
          </a:xfrm>
          <a:prstGeom prst="rect">
            <a:avLst/>
          </a:prstGeom>
          <a:noFill/>
        </p:spPr>
        <p:txBody>
          <a:bodyPr wrap="none" rtlCol="0">
            <a:spAutoFit/>
          </a:bodyPr>
          <a:lstStyle/>
          <a:p>
            <a:r>
              <a:rPr lang="en-US" sz="1000" b="1">
                <a:latin typeface="Barlow" panose="00000500000000000000" pitchFamily="2" charset="0"/>
              </a:rPr>
              <a:t>Multilateralists %</a:t>
            </a:r>
            <a:endParaRPr lang="en-IE" sz="1000" b="1">
              <a:latin typeface="Barlow" panose="00000500000000000000" pitchFamily="2" charset="0"/>
            </a:endParaRPr>
          </a:p>
        </p:txBody>
      </p:sp>
      <p:sp>
        <p:nvSpPr>
          <p:cNvPr id="40" name="TextBox 39">
            <a:extLst>
              <a:ext uri="{FF2B5EF4-FFF2-40B4-BE49-F238E27FC236}">
                <a16:creationId xmlns:a16="http://schemas.microsoft.com/office/drawing/2014/main" id="{3FFA3C52-1AFB-4843-0516-32E1B4B7F5A0}"/>
              </a:ext>
            </a:extLst>
          </p:cNvPr>
          <p:cNvSpPr txBox="1"/>
          <p:nvPr/>
        </p:nvSpPr>
        <p:spPr>
          <a:xfrm>
            <a:off x="6706503" y="379895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41" name="TextBox 40">
            <a:extLst>
              <a:ext uri="{FF2B5EF4-FFF2-40B4-BE49-F238E27FC236}">
                <a16:creationId xmlns:a16="http://schemas.microsoft.com/office/drawing/2014/main" id="{346C8C48-59C6-DB98-5D1C-12A69602D5FF}"/>
              </a:ext>
            </a:extLst>
          </p:cNvPr>
          <p:cNvSpPr txBox="1"/>
          <p:nvPr/>
        </p:nvSpPr>
        <p:spPr>
          <a:xfrm>
            <a:off x="7387291" y="3798959"/>
            <a:ext cx="1165704" cy="246221"/>
          </a:xfrm>
          <a:prstGeom prst="rect">
            <a:avLst/>
          </a:prstGeom>
          <a:noFill/>
        </p:spPr>
        <p:txBody>
          <a:bodyPr wrap="none" rtlCol="0">
            <a:spAutoFit/>
          </a:bodyPr>
          <a:lstStyle/>
          <a:p>
            <a:r>
              <a:rPr lang="en-US" sz="1000" b="1">
                <a:latin typeface="Barlow" panose="00000500000000000000" pitchFamily="2" charset="0"/>
              </a:rPr>
              <a:t>Multilateralists %</a:t>
            </a:r>
            <a:endParaRPr lang="en-IE" sz="1000" b="1">
              <a:latin typeface="Barlow" panose="00000500000000000000" pitchFamily="2" charset="0"/>
            </a:endParaRPr>
          </a:p>
        </p:txBody>
      </p:sp>
      <p:sp>
        <p:nvSpPr>
          <p:cNvPr id="43" name="Round Diagonal Corner Rectangle 27">
            <a:extLst>
              <a:ext uri="{FF2B5EF4-FFF2-40B4-BE49-F238E27FC236}">
                <a16:creationId xmlns:a16="http://schemas.microsoft.com/office/drawing/2014/main" id="{0DB87F3C-2B10-25CA-7408-C3AFFE20BEAC}"/>
              </a:ext>
            </a:extLst>
          </p:cNvPr>
          <p:cNvSpPr/>
          <p:nvPr/>
        </p:nvSpPr>
        <p:spPr>
          <a:xfrm>
            <a:off x="9293021" y="3420176"/>
            <a:ext cx="2752291" cy="340298"/>
          </a:xfrm>
          <a:prstGeom prst="round2SameRect">
            <a:avLst>
              <a:gd name="adj1" fmla="val 0"/>
              <a:gd name="adj2" fmla="val 0"/>
            </a:avLst>
          </a:prstGeom>
          <a:solidFill>
            <a:schemeClr val="tx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Have been active in causes</a:t>
            </a:r>
          </a:p>
        </p:txBody>
      </p:sp>
      <p:sp>
        <p:nvSpPr>
          <p:cNvPr id="45" name="TextBox 44">
            <a:extLst>
              <a:ext uri="{FF2B5EF4-FFF2-40B4-BE49-F238E27FC236}">
                <a16:creationId xmlns:a16="http://schemas.microsoft.com/office/drawing/2014/main" id="{6A0D2479-56F8-6CC2-FCB6-97A0FF9AA988}"/>
              </a:ext>
            </a:extLst>
          </p:cNvPr>
          <p:cNvSpPr txBox="1"/>
          <p:nvPr/>
        </p:nvSpPr>
        <p:spPr>
          <a:xfrm>
            <a:off x="10141603" y="3806951"/>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47" name="TextBox 46">
            <a:extLst>
              <a:ext uri="{FF2B5EF4-FFF2-40B4-BE49-F238E27FC236}">
                <a16:creationId xmlns:a16="http://schemas.microsoft.com/office/drawing/2014/main" id="{CC6D40CC-1E1B-892C-5D77-30DF8F536E0E}"/>
              </a:ext>
            </a:extLst>
          </p:cNvPr>
          <p:cNvSpPr txBox="1"/>
          <p:nvPr/>
        </p:nvSpPr>
        <p:spPr>
          <a:xfrm>
            <a:off x="10859411" y="3806951"/>
            <a:ext cx="1165704" cy="246221"/>
          </a:xfrm>
          <a:prstGeom prst="rect">
            <a:avLst/>
          </a:prstGeom>
          <a:noFill/>
        </p:spPr>
        <p:txBody>
          <a:bodyPr wrap="none" rtlCol="0">
            <a:spAutoFit/>
          </a:bodyPr>
          <a:lstStyle/>
          <a:p>
            <a:r>
              <a:rPr lang="en-US" sz="1000" b="1">
                <a:latin typeface="Barlow" panose="00000500000000000000" pitchFamily="2" charset="0"/>
              </a:rPr>
              <a:t>Multilateralists %</a:t>
            </a:r>
            <a:endParaRPr lang="en-IE" sz="1000" b="1">
              <a:latin typeface="Barlow" panose="00000500000000000000" pitchFamily="2" charset="0"/>
            </a:endParaRPr>
          </a:p>
        </p:txBody>
      </p:sp>
      <p:sp>
        <p:nvSpPr>
          <p:cNvPr id="72" name="Rectangle 71">
            <a:extLst>
              <a:ext uri="{FF2B5EF4-FFF2-40B4-BE49-F238E27FC236}">
                <a16:creationId xmlns:a16="http://schemas.microsoft.com/office/drawing/2014/main" id="{884660D0-D7B9-8697-778F-F9A7305A8813}"/>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73" name="Rectangle 72">
            <a:extLst>
              <a:ext uri="{FF2B5EF4-FFF2-40B4-BE49-F238E27FC236}">
                <a16:creationId xmlns:a16="http://schemas.microsoft.com/office/drawing/2014/main" id="{F7D6EED5-6F18-0251-B348-7DBE241B955F}"/>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4" name="Oval 73">
            <a:extLst>
              <a:ext uri="{FF2B5EF4-FFF2-40B4-BE49-F238E27FC236}">
                <a16:creationId xmlns:a16="http://schemas.microsoft.com/office/drawing/2014/main" id="{83FC545D-A20D-63F2-FC1E-7A5BB4A79335}"/>
              </a:ext>
            </a:extLst>
          </p:cNvPr>
          <p:cNvSpPr/>
          <p:nvPr/>
        </p:nvSpPr>
        <p:spPr>
          <a:xfrm>
            <a:off x="9420094" y="72938"/>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6" name="TextBox 75">
            <a:extLst>
              <a:ext uri="{FF2B5EF4-FFF2-40B4-BE49-F238E27FC236}">
                <a16:creationId xmlns:a16="http://schemas.microsoft.com/office/drawing/2014/main" id="{91B09548-3A90-1093-D4C1-11859F06EF59}"/>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77" name="Oval 76">
            <a:extLst>
              <a:ext uri="{FF2B5EF4-FFF2-40B4-BE49-F238E27FC236}">
                <a16:creationId xmlns:a16="http://schemas.microsoft.com/office/drawing/2014/main" id="{16B5992D-DEB4-7E2E-07DB-12EBFCB7A856}"/>
              </a:ext>
            </a:extLst>
          </p:cNvPr>
          <p:cNvSpPr/>
          <p:nvPr/>
        </p:nvSpPr>
        <p:spPr>
          <a:xfrm>
            <a:off x="4708415" y="2611431"/>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7" name="Object 2">
            <a:extLst>
              <a:ext uri="{FF2B5EF4-FFF2-40B4-BE49-F238E27FC236}">
                <a16:creationId xmlns:a16="http://schemas.microsoft.com/office/drawing/2014/main" id="{BFBAA196-BDA9-BECC-03FE-1CC5902B44B7}"/>
              </a:ext>
            </a:extLst>
          </p:cNvPr>
          <p:cNvGraphicFramePr>
            <a:graphicFrameLocks noChangeAspect="1"/>
          </p:cNvGraphicFramePr>
          <p:nvPr>
            <p:extLst>
              <p:ext uri="{D42A27DB-BD31-4B8C-83A1-F6EECF244321}">
                <p14:modId xmlns:p14="http://schemas.microsoft.com/office/powerpoint/2010/main" val="3968261621"/>
              </p:ext>
            </p:extLst>
          </p:nvPr>
        </p:nvGraphicFramePr>
        <p:xfrm>
          <a:off x="5994119" y="4015708"/>
          <a:ext cx="2838559" cy="2568430"/>
        </p:xfrm>
        <a:graphic>
          <a:graphicData uri="http://schemas.openxmlformats.org/drawingml/2006/chart">
            <c:chart xmlns:c="http://schemas.openxmlformats.org/drawingml/2006/chart" xmlns:r="http://schemas.openxmlformats.org/officeDocument/2006/relationships" r:id="rId5"/>
          </a:graphicData>
        </a:graphic>
      </p:graphicFrame>
      <p:sp>
        <p:nvSpPr>
          <p:cNvPr id="8" name="Oval 7">
            <a:extLst>
              <a:ext uri="{FF2B5EF4-FFF2-40B4-BE49-F238E27FC236}">
                <a16:creationId xmlns:a16="http://schemas.microsoft.com/office/drawing/2014/main" id="{E4AA914C-CD50-8E97-7FE0-4CC082E9F746}"/>
              </a:ext>
            </a:extLst>
          </p:cNvPr>
          <p:cNvSpPr/>
          <p:nvPr/>
        </p:nvSpPr>
        <p:spPr>
          <a:xfrm>
            <a:off x="7633616" y="4801086"/>
            <a:ext cx="323553" cy="2539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6A98D227-F457-3C20-2583-676DE20885A6}"/>
              </a:ext>
            </a:extLst>
          </p:cNvPr>
          <p:cNvSpPr/>
          <p:nvPr/>
        </p:nvSpPr>
        <p:spPr>
          <a:xfrm>
            <a:off x="7582755" y="5299923"/>
            <a:ext cx="323552" cy="23492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0" name="Object 2">
            <a:extLst>
              <a:ext uri="{FF2B5EF4-FFF2-40B4-BE49-F238E27FC236}">
                <a16:creationId xmlns:a16="http://schemas.microsoft.com/office/drawing/2014/main" id="{A4D9404A-BB12-E164-74DC-D31217B60F54}"/>
              </a:ext>
            </a:extLst>
          </p:cNvPr>
          <p:cNvGraphicFramePr>
            <a:graphicFrameLocks noChangeAspect="1"/>
          </p:cNvGraphicFramePr>
          <p:nvPr>
            <p:extLst>
              <p:ext uri="{D42A27DB-BD31-4B8C-83A1-F6EECF244321}">
                <p14:modId xmlns:p14="http://schemas.microsoft.com/office/powerpoint/2010/main" val="1802393174"/>
              </p:ext>
            </p:extLst>
          </p:nvPr>
        </p:nvGraphicFramePr>
        <p:xfrm>
          <a:off x="723703" y="4033993"/>
          <a:ext cx="4046411" cy="27863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Object 2">
            <a:extLst>
              <a:ext uri="{FF2B5EF4-FFF2-40B4-BE49-F238E27FC236}">
                <a16:creationId xmlns:a16="http://schemas.microsoft.com/office/drawing/2014/main" id="{A88E0217-6A19-8950-8BBA-274E66AFF965}"/>
              </a:ext>
            </a:extLst>
          </p:cNvPr>
          <p:cNvGraphicFramePr>
            <a:graphicFrameLocks noChangeAspect="1"/>
          </p:cNvGraphicFramePr>
          <p:nvPr>
            <p:extLst>
              <p:ext uri="{D42A27DB-BD31-4B8C-83A1-F6EECF244321}">
                <p14:modId xmlns:p14="http://schemas.microsoft.com/office/powerpoint/2010/main" val="3230961660"/>
              </p:ext>
            </p:extLst>
          </p:nvPr>
        </p:nvGraphicFramePr>
        <p:xfrm>
          <a:off x="7900606" y="4007717"/>
          <a:ext cx="4144706" cy="26046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Table 11">
            <a:extLst>
              <a:ext uri="{FF2B5EF4-FFF2-40B4-BE49-F238E27FC236}">
                <a16:creationId xmlns:a16="http://schemas.microsoft.com/office/drawing/2014/main" id="{0A6808F1-65B6-BF0C-E142-6681CAF6355B}"/>
              </a:ext>
            </a:extLst>
          </p:cNvPr>
          <p:cNvGraphicFramePr>
            <a:graphicFrameLocks noGrp="1"/>
          </p:cNvGraphicFramePr>
          <p:nvPr>
            <p:extLst>
              <p:ext uri="{D42A27DB-BD31-4B8C-83A1-F6EECF244321}">
                <p14:modId xmlns:p14="http://schemas.microsoft.com/office/powerpoint/2010/main" val="330002550"/>
              </p:ext>
            </p:extLst>
          </p:nvPr>
        </p:nvGraphicFramePr>
        <p:xfrm>
          <a:off x="15941" y="3969533"/>
          <a:ext cx="2641666" cy="2706220"/>
        </p:xfrm>
        <a:graphic>
          <a:graphicData uri="http://schemas.openxmlformats.org/drawingml/2006/table">
            <a:tbl>
              <a:tblPr>
                <a:tableStyleId>{5C22544A-7EE6-4342-B048-85BDC9FD1C3A}</a:tableStyleId>
              </a:tblPr>
              <a:tblGrid>
                <a:gridCol w="2641666">
                  <a:extLst>
                    <a:ext uri="{9D8B030D-6E8A-4147-A177-3AD203B41FA5}">
                      <a16:colId xmlns:a16="http://schemas.microsoft.com/office/drawing/2014/main" val="2286587077"/>
                    </a:ext>
                  </a:extLst>
                </a:gridCol>
              </a:tblGrid>
              <a:tr h="263917">
                <a:tc>
                  <a:txBody>
                    <a:bodyPr/>
                    <a:lstStyle/>
                    <a:p>
                      <a:pPr algn="r" fontAlgn="t">
                        <a:buNone/>
                      </a:pPr>
                      <a:r>
                        <a:rPr lang="en-GB" sz="850" b="0" i="0" u="none" strike="noStrike">
                          <a:solidFill>
                            <a:srgbClr val="000000"/>
                          </a:solidFill>
                          <a:effectLst/>
                          <a:latin typeface="+mn-lt"/>
                        </a:rPr>
                        <a:t>House prices/Cost of Rent/Mortgage Repayment Rates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53814">
                <a:tc>
                  <a:txBody>
                    <a:bodyPr/>
                    <a:lstStyle/>
                    <a:p>
                      <a:pPr algn="r" fontAlgn="t">
                        <a:buNone/>
                      </a:pPr>
                      <a:r>
                        <a:rPr lang="en-GB" sz="850" b="0" i="0" u="none" strike="noStrike">
                          <a:solidFill>
                            <a:srgbClr val="000000"/>
                          </a:solidFill>
                          <a:effectLst/>
                          <a:latin typeface="+mn-lt"/>
                        </a:rPr>
                        <a:t>Household bills (e.g. food, energy,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6468846"/>
                  </a:ext>
                </a:extLst>
              </a:tr>
              <a:tr h="183816">
                <a:tc>
                  <a:txBody>
                    <a:bodyPr/>
                    <a:lstStyle/>
                    <a:p>
                      <a:pPr algn="r" fontAlgn="t">
                        <a:buNone/>
                      </a:pPr>
                      <a:r>
                        <a:rPr lang="en-IE" sz="850" b="0" i="0" u="none" strike="noStrike">
                          <a:solidFill>
                            <a:srgbClr val="000000"/>
                          </a:solidFill>
                          <a:effectLst/>
                          <a:latin typeface="+mn-lt"/>
                        </a:rPr>
                        <a:t>Health Services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2198">
                <a:tc>
                  <a:txBody>
                    <a:bodyPr/>
                    <a:lstStyle/>
                    <a:p>
                      <a:pPr algn="r" fontAlgn="t">
                        <a:buNone/>
                      </a:pPr>
                      <a:r>
                        <a:rPr lang="en-GB" sz="850" b="0" i="0" u="none" strike="noStrike">
                          <a:solidFill>
                            <a:srgbClr val="000000"/>
                          </a:solidFill>
                          <a:effectLst/>
                          <a:latin typeface="+mn-lt"/>
                        </a:rPr>
                        <a:t>The homeless situation/Lack of Local Authority Housing</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2546392"/>
                  </a:ext>
                </a:extLst>
              </a:tr>
              <a:tr h="136484">
                <a:tc>
                  <a:txBody>
                    <a:bodyPr/>
                    <a:lstStyle/>
                    <a:p>
                      <a:pPr algn="r" fontAlgn="t">
                        <a:buNone/>
                      </a:pPr>
                      <a:r>
                        <a:rPr lang="en-IE" sz="850" b="0" i="0" u="none" strike="noStrike">
                          <a:solidFill>
                            <a:srgbClr val="000000"/>
                          </a:solidFill>
                          <a:effectLst/>
                          <a:latin typeface="+mn-lt"/>
                        </a:rPr>
                        <a:t>Immigration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352487"/>
                  </a:ext>
                </a:extLst>
              </a:tr>
              <a:tr h="231149">
                <a:tc>
                  <a:txBody>
                    <a:bodyPr/>
                    <a:lstStyle/>
                    <a:p>
                      <a:pPr algn="r" fontAlgn="t">
                        <a:buNone/>
                      </a:pPr>
                      <a:r>
                        <a:rPr lang="en-IE" sz="850" b="0" i="0" u="none" strike="noStrike">
                          <a:solidFill>
                            <a:srgbClr val="000000"/>
                          </a:solidFill>
                          <a:effectLst/>
                          <a:latin typeface="+mn-lt"/>
                        </a:rPr>
                        <a:t>Crime, Law and Order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08101"/>
                  </a:ext>
                </a:extLst>
              </a:tr>
              <a:tr h="145676">
                <a:tc>
                  <a:txBody>
                    <a:bodyPr/>
                    <a:lstStyle/>
                    <a:p>
                      <a:pPr algn="r" fontAlgn="t">
                        <a:buNone/>
                      </a:pPr>
                      <a:r>
                        <a:rPr lang="en-IE" sz="850" b="0" i="0" u="none" strike="noStrike">
                          <a:solidFill>
                            <a:srgbClr val="000000"/>
                          </a:solidFill>
                          <a:effectLst/>
                          <a:latin typeface="+mn-lt"/>
                        </a:rPr>
                        <a:t>Management of the economy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4385">
                <a:tc>
                  <a:txBody>
                    <a:bodyPr/>
                    <a:lstStyle/>
                    <a:p>
                      <a:pPr algn="r" fontAlgn="t">
                        <a:buNone/>
                      </a:pPr>
                      <a:r>
                        <a:rPr lang="en-IE" sz="85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2198">
                <a:tc>
                  <a:txBody>
                    <a:bodyPr/>
                    <a:lstStyle/>
                    <a:p>
                      <a:pPr algn="r" fontAlgn="t">
                        <a:buNone/>
                      </a:pPr>
                      <a:r>
                        <a:rPr lang="en-IE" sz="850" b="0" i="0" u="none" strike="noStrike">
                          <a:solidFill>
                            <a:srgbClr val="000000"/>
                          </a:solidFill>
                          <a:effectLst/>
                          <a:latin typeface="+mn-lt"/>
                        </a:rPr>
                        <a:t>Sustainability / Environmental issues / Climate change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36484">
                <a:tc>
                  <a:txBody>
                    <a:bodyPr/>
                    <a:lstStyle/>
                    <a:p>
                      <a:pPr algn="r" fontAlgn="t">
                        <a:buNone/>
                      </a:pPr>
                      <a:r>
                        <a:rPr lang="en-IE" sz="850" b="0" i="0" u="none" strike="noStrike">
                          <a:solidFill>
                            <a:srgbClr val="000000"/>
                          </a:solidFill>
                          <a:effectLst/>
                          <a:latin typeface="+mn-lt"/>
                        </a:rPr>
                        <a:t>Traffic congestion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3576">
                <a:tc>
                  <a:txBody>
                    <a:bodyPr/>
                    <a:lstStyle/>
                    <a:p>
                      <a:pPr algn="r" fontAlgn="t">
                        <a:buNone/>
                      </a:pPr>
                      <a:r>
                        <a:rPr lang="en-IE" sz="850" b="0" i="0" u="none" strike="noStrike">
                          <a:solidFill>
                            <a:srgbClr val="000000"/>
                          </a:solidFill>
                          <a:effectLst/>
                          <a:latin typeface="+mn-lt"/>
                        </a:rPr>
                        <a:t>Unemployment/Jobs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45676">
                <a:tc>
                  <a:txBody>
                    <a:bodyPr/>
                    <a:lstStyle/>
                    <a:p>
                      <a:pPr algn="r" fontAlgn="t">
                        <a:buNone/>
                      </a:pPr>
                      <a:r>
                        <a:rPr lang="en-IE" sz="850" b="0" i="0" u="none" strike="noStrike">
                          <a:solidFill>
                            <a:srgbClr val="000000"/>
                          </a:solidFill>
                          <a:effectLst/>
                          <a:latin typeface="+mn-lt"/>
                        </a:rPr>
                        <a:t>Public transport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57621">
                <a:tc>
                  <a:txBody>
                    <a:bodyPr/>
                    <a:lstStyle/>
                    <a:p>
                      <a:pPr algn="r" fontAlgn="t">
                        <a:buNone/>
                      </a:pPr>
                      <a:r>
                        <a:rPr lang="en-IE" sz="850" b="0" i="0" u="none" strike="noStrike">
                          <a:solidFill>
                            <a:srgbClr val="000000"/>
                          </a:solidFill>
                          <a:effectLst/>
                          <a:latin typeface="+mn-lt"/>
                        </a:rPr>
                        <a:t>Rural decline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02198">
                <a:tc>
                  <a:txBody>
                    <a:bodyPr/>
                    <a:lstStyle/>
                    <a:p>
                      <a:pPr algn="r" fontAlgn="t">
                        <a:buNone/>
                      </a:pPr>
                      <a:r>
                        <a:rPr lang="en-IE" sz="850" b="0" i="0" u="none" strike="noStrike">
                          <a:solidFill>
                            <a:srgbClr val="000000"/>
                          </a:solidFill>
                          <a:effectLst/>
                          <a:latin typeface="+mn-lt"/>
                        </a:rPr>
                        <a:t>Ageing population/Pensions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145676">
                <a:tc>
                  <a:txBody>
                    <a:bodyPr/>
                    <a:lstStyle/>
                    <a:p>
                      <a:pPr algn="r" fontAlgn="t">
                        <a:buNone/>
                      </a:pPr>
                      <a:r>
                        <a:rPr lang="en-IE" sz="850" b="0" i="0" u="none" strike="noStrike">
                          <a:solidFill>
                            <a:srgbClr val="000000"/>
                          </a:solidFill>
                          <a:effectLst/>
                          <a:latin typeface="+mn-lt"/>
                        </a:rPr>
                        <a:t>Childcare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bl>
          </a:graphicData>
        </a:graphic>
      </p:graphicFrame>
      <p:graphicFrame>
        <p:nvGraphicFramePr>
          <p:cNvPr id="13" name="Table 12">
            <a:extLst>
              <a:ext uri="{FF2B5EF4-FFF2-40B4-BE49-F238E27FC236}">
                <a16:creationId xmlns:a16="http://schemas.microsoft.com/office/drawing/2014/main" id="{EC4C1ABB-8ED4-B14C-FFE8-E2FFDE6637B9}"/>
              </a:ext>
            </a:extLst>
          </p:cNvPr>
          <p:cNvGraphicFramePr>
            <a:graphicFrameLocks noGrp="1"/>
          </p:cNvGraphicFramePr>
          <p:nvPr>
            <p:extLst>
              <p:ext uri="{D42A27DB-BD31-4B8C-83A1-F6EECF244321}">
                <p14:modId xmlns:p14="http://schemas.microsoft.com/office/powerpoint/2010/main" val="3452784211"/>
              </p:ext>
            </p:extLst>
          </p:nvPr>
        </p:nvGraphicFramePr>
        <p:xfrm>
          <a:off x="4342250" y="3995997"/>
          <a:ext cx="2023863" cy="2531857"/>
        </p:xfrm>
        <a:graphic>
          <a:graphicData uri="http://schemas.openxmlformats.org/drawingml/2006/table">
            <a:tbl>
              <a:tblPr>
                <a:tableStyleId>{5C22544A-7EE6-4342-B048-85BDC9FD1C3A}</a:tableStyleId>
              </a:tblPr>
              <a:tblGrid>
                <a:gridCol w="2023863">
                  <a:extLst>
                    <a:ext uri="{9D8B030D-6E8A-4147-A177-3AD203B41FA5}">
                      <a16:colId xmlns:a16="http://schemas.microsoft.com/office/drawing/2014/main" val="2286587077"/>
                    </a:ext>
                  </a:extLst>
                </a:gridCol>
              </a:tblGrid>
              <a:tr h="269101">
                <a:tc>
                  <a:txBody>
                    <a:bodyPr/>
                    <a:lstStyle/>
                    <a:p>
                      <a:pPr algn="r" fontAlgn="t">
                        <a:buNone/>
                      </a:pPr>
                      <a:r>
                        <a:rPr lang="en-IE" sz="900" b="0" i="0" u="none" strike="noStrike" kern="1200">
                          <a:solidFill>
                            <a:srgbClr val="000000"/>
                          </a:solidFill>
                          <a:effectLst/>
                          <a:latin typeface="+mn-lt"/>
                          <a:ea typeface="+mn-ea"/>
                          <a:cs typeface="+mn-cs"/>
                        </a:rPr>
                        <a:t>War, conflict, terrorism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46832">
                <a:tc>
                  <a:txBody>
                    <a:bodyPr/>
                    <a:lstStyle/>
                    <a:p>
                      <a:pPr algn="r" fontAlgn="t">
                        <a:buNone/>
                      </a:pPr>
                      <a:r>
                        <a:rPr lang="en-GB" sz="900" b="0" i="0" u="none" strike="noStrike" kern="1200">
                          <a:solidFill>
                            <a:srgbClr val="000000"/>
                          </a:solidFill>
                          <a:effectLst/>
                          <a:latin typeface="+mn-lt"/>
                          <a:ea typeface="+mn-ea"/>
                          <a:cs typeface="+mn-cs"/>
                        </a:rPr>
                        <a:t>Economic crises, job security, wages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1930625"/>
                  </a:ext>
                </a:extLst>
              </a:tr>
              <a:tr h="270404">
                <a:tc>
                  <a:txBody>
                    <a:bodyPr/>
                    <a:lstStyle/>
                    <a:p>
                      <a:pPr algn="r" fontAlgn="t">
                        <a:buNone/>
                      </a:pPr>
                      <a:r>
                        <a:rPr lang="en-IE" sz="900" b="0" i="0" u="none" strike="noStrike" kern="1200">
                          <a:solidFill>
                            <a:srgbClr val="000000"/>
                          </a:solidFill>
                          <a:effectLst/>
                          <a:latin typeface="+mn-lt"/>
                          <a:ea typeface="+mn-ea"/>
                          <a:cs typeface="+mn-cs"/>
                        </a:rPr>
                        <a:t>Immigration, migration, refugees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757418"/>
                  </a:ext>
                </a:extLst>
              </a:tr>
              <a:tr h="270704">
                <a:tc>
                  <a:txBody>
                    <a:bodyPr/>
                    <a:lstStyle/>
                    <a:p>
                      <a:pPr algn="r" fontAlgn="t">
                        <a:buNone/>
                      </a:pPr>
                      <a:r>
                        <a:rPr lang="en-IE" sz="900" b="0" i="0" u="none" strike="noStrike" kern="1200">
                          <a:solidFill>
                            <a:srgbClr val="000000"/>
                          </a:solidFill>
                          <a:effectLst/>
                          <a:latin typeface="+mn-lt"/>
                          <a:ea typeface="+mn-ea"/>
                          <a:cs typeface="+mn-cs"/>
                        </a:rPr>
                        <a:t>Climate change, the environment, biodiversity, pollution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251142"/>
                  </a:ext>
                </a:extLst>
              </a:tr>
              <a:tr h="246832">
                <a:tc>
                  <a:txBody>
                    <a:bodyPr/>
                    <a:lstStyle/>
                    <a:p>
                      <a:pPr algn="r" fontAlgn="t">
                        <a:buNone/>
                      </a:pPr>
                      <a:r>
                        <a:rPr lang="en-GB" sz="900" b="0" i="0" u="none" strike="noStrike" kern="1200">
                          <a:solidFill>
                            <a:srgbClr val="000000"/>
                          </a:solidFill>
                          <a:effectLst/>
                          <a:latin typeface="+mn-lt"/>
                          <a:ea typeface="+mn-ea"/>
                          <a:cs typeface="+mn-cs"/>
                        </a:rPr>
                        <a:t>Inequality between the rich and the poor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0901">
                <a:tc>
                  <a:txBody>
                    <a:bodyPr/>
                    <a:lstStyle/>
                    <a:p>
                      <a:pPr algn="r" fontAlgn="t">
                        <a:buNone/>
                      </a:pPr>
                      <a:r>
                        <a:rPr lang="en-IE" sz="900" b="0" i="0" u="none" strike="noStrike" kern="1200">
                          <a:solidFill>
                            <a:srgbClr val="000000"/>
                          </a:solidFill>
                          <a:effectLst/>
                          <a:latin typeface="+mn-lt"/>
                          <a:ea typeface="+mn-ea"/>
                          <a:cs typeface="+mn-cs"/>
                        </a:rPr>
                        <a:t>Populism, nationalism, political extremism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49870">
                <a:tc>
                  <a:txBody>
                    <a:bodyPr/>
                    <a:lstStyle/>
                    <a:p>
                      <a:pPr algn="r" fontAlgn="t">
                        <a:buNone/>
                      </a:pPr>
                      <a:r>
                        <a:rPr lang="en-GB" sz="900" b="0" i="0" u="none" strike="noStrike" kern="1200">
                          <a:solidFill>
                            <a:srgbClr val="000000"/>
                          </a:solidFill>
                          <a:effectLst/>
                          <a:latin typeface="+mn-lt"/>
                          <a:ea typeface="+mn-ea"/>
                          <a:cs typeface="+mn-cs"/>
                        </a:rPr>
                        <a:t>Fake news, corruption of information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358218">
                <a:tc>
                  <a:txBody>
                    <a:bodyPr/>
                    <a:lstStyle/>
                    <a:p>
                      <a:pPr algn="r" fontAlgn="t">
                        <a:buNone/>
                      </a:pPr>
                      <a:r>
                        <a:rPr lang="en-GB" sz="900" b="0" i="0" u="none" strike="noStrike" kern="1200">
                          <a:solidFill>
                            <a:srgbClr val="000000"/>
                          </a:solidFill>
                          <a:effectLst/>
                          <a:latin typeface="+mn-lt"/>
                          <a:ea typeface="+mn-ea"/>
                          <a:cs typeface="+mn-cs"/>
                        </a:rPr>
                        <a:t>Education, healthcare, clean water and hunger in developing countries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63405">
                <a:tc>
                  <a:txBody>
                    <a:bodyPr/>
                    <a:lstStyle/>
                    <a:p>
                      <a:pPr algn="r" fontAlgn="t">
                        <a:buNone/>
                      </a:pPr>
                      <a:r>
                        <a:rPr lang="en-IE" sz="900" b="0" i="0" u="none" strike="noStrike" kern="1200">
                          <a:solidFill>
                            <a:srgbClr val="000000"/>
                          </a:solidFill>
                          <a:effectLst/>
                          <a:latin typeface="+mn-lt"/>
                          <a:ea typeface="+mn-ea"/>
                          <a:cs typeface="+mn-cs"/>
                        </a:rPr>
                        <a:t>Technology, automation, artificial intelligence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35696">
                <a:tc>
                  <a:txBody>
                    <a:bodyPr/>
                    <a:lstStyle/>
                    <a:p>
                      <a:pPr algn="r" fontAlgn="t">
                        <a:buNone/>
                      </a:pPr>
                      <a:r>
                        <a:rPr lang="en-IE" sz="900" b="0" i="0" u="none" strike="noStrike" kern="1200">
                          <a:solidFill>
                            <a:srgbClr val="000000"/>
                          </a:solidFill>
                          <a:effectLst/>
                          <a:latin typeface="+mn-lt"/>
                          <a:ea typeface="+mn-ea"/>
                          <a:cs typeface="+mn-cs"/>
                        </a:rPr>
                        <a:t>Global diseases and pandemics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bl>
          </a:graphicData>
        </a:graphic>
      </p:graphicFrame>
      <p:graphicFrame>
        <p:nvGraphicFramePr>
          <p:cNvPr id="14" name="Table 13">
            <a:extLst>
              <a:ext uri="{FF2B5EF4-FFF2-40B4-BE49-F238E27FC236}">
                <a16:creationId xmlns:a16="http://schemas.microsoft.com/office/drawing/2014/main" id="{BA47074F-8F6B-2BC4-75FB-2ADA6C861161}"/>
              </a:ext>
            </a:extLst>
          </p:cNvPr>
          <p:cNvGraphicFramePr>
            <a:graphicFrameLocks noGrp="1"/>
          </p:cNvGraphicFramePr>
          <p:nvPr>
            <p:extLst>
              <p:ext uri="{D42A27DB-BD31-4B8C-83A1-F6EECF244321}">
                <p14:modId xmlns:p14="http://schemas.microsoft.com/office/powerpoint/2010/main" val="3276182856"/>
              </p:ext>
            </p:extLst>
          </p:nvPr>
        </p:nvGraphicFramePr>
        <p:xfrm>
          <a:off x="8308833" y="4007717"/>
          <a:ext cx="1882539" cy="2576419"/>
        </p:xfrm>
        <a:graphic>
          <a:graphicData uri="http://schemas.openxmlformats.org/drawingml/2006/table">
            <a:tbl>
              <a:tblPr>
                <a:tableStyleId>{5C22544A-7EE6-4342-B048-85BDC9FD1C3A}</a:tableStyleId>
              </a:tblPr>
              <a:tblGrid>
                <a:gridCol w="1882539">
                  <a:extLst>
                    <a:ext uri="{9D8B030D-6E8A-4147-A177-3AD203B41FA5}">
                      <a16:colId xmlns:a16="http://schemas.microsoft.com/office/drawing/2014/main" val="2286587077"/>
                    </a:ext>
                  </a:extLst>
                </a:gridCol>
              </a:tblGrid>
              <a:tr h="219521">
                <a:tc>
                  <a:txBody>
                    <a:bodyPr/>
                    <a:lstStyle/>
                    <a:p>
                      <a:pPr algn="r" fontAlgn="t">
                        <a:buNone/>
                      </a:pPr>
                      <a:r>
                        <a:rPr lang="en-IE" sz="900" b="0" i="0" u="none" strike="noStrike">
                          <a:solidFill>
                            <a:srgbClr val="000000"/>
                          </a:solidFill>
                          <a:effectLst/>
                          <a:latin typeface="+mn-lt"/>
                        </a:rPr>
                        <a:t>Local community issues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19521">
                <a:tc>
                  <a:txBody>
                    <a:bodyPr/>
                    <a:lstStyle/>
                    <a:p>
                      <a:pPr algn="r" fontAlgn="t">
                        <a:buNone/>
                      </a:pPr>
                      <a:r>
                        <a:rPr lang="en-IE" sz="90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6427717"/>
                  </a:ext>
                </a:extLst>
              </a:tr>
              <a:tr h="273417">
                <a:tc>
                  <a:txBody>
                    <a:bodyPr/>
                    <a:lstStyle/>
                    <a:p>
                      <a:pPr algn="r" fontAlgn="t">
                        <a:buNone/>
                      </a:pPr>
                      <a:r>
                        <a:rPr lang="en-GB" sz="900" b="0" i="0" u="none" strike="noStrike">
                          <a:solidFill>
                            <a:srgbClr val="000000"/>
                          </a:solidFill>
                          <a:effectLst/>
                          <a:latin typeface="+mn-lt"/>
                        </a:rPr>
                        <a:t>Climate change and the environment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0117228"/>
                  </a:ext>
                </a:extLst>
              </a:tr>
              <a:tr h="219521">
                <a:tc>
                  <a:txBody>
                    <a:bodyPr/>
                    <a:lstStyle/>
                    <a:p>
                      <a:pPr algn="r" fontAlgn="t">
                        <a:buNone/>
                      </a:pPr>
                      <a:r>
                        <a:rPr lang="en-IE" sz="900" b="0" i="0" u="none" strike="noStrike">
                          <a:solidFill>
                            <a:srgbClr val="000000"/>
                          </a:solidFill>
                          <a:effectLst/>
                          <a:latin typeface="+mn-lt"/>
                        </a:rPr>
                        <a:t>Animal welfare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392135"/>
                  </a:ext>
                </a:extLst>
              </a:tr>
              <a:tr h="273417">
                <a:tc>
                  <a:txBody>
                    <a:bodyPr/>
                    <a:lstStyle/>
                    <a:p>
                      <a:pPr algn="r" fontAlgn="t">
                        <a:buNone/>
                      </a:pPr>
                      <a:r>
                        <a:rPr lang="en-GB" sz="900" b="0" i="0" u="none" strike="noStrike">
                          <a:solidFill>
                            <a:srgbClr val="000000"/>
                          </a:solidFill>
                          <a:effectLst/>
                          <a:latin typeface="+mn-lt"/>
                        </a:rPr>
                        <a:t>Women’s rights and gender equality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19521">
                <a:tc>
                  <a:txBody>
                    <a:bodyPr/>
                    <a:lstStyle/>
                    <a:p>
                      <a:pPr algn="r" fontAlgn="t">
                        <a:buNone/>
                      </a:pPr>
                      <a:r>
                        <a:rPr lang="en-IE" sz="900" b="0" i="0" u="none" strike="noStrike">
                          <a:solidFill>
                            <a:srgbClr val="000000"/>
                          </a:solidFill>
                          <a:effectLst/>
                          <a:latin typeface="+mn-lt"/>
                        </a:rPr>
                        <a:t>Homelessness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19521">
                <a:tc>
                  <a:txBody>
                    <a:bodyPr/>
                    <a:lstStyle/>
                    <a:p>
                      <a:pPr algn="r" fontAlgn="t">
                        <a:buNone/>
                      </a:pPr>
                      <a:r>
                        <a:rPr lang="en-IE" sz="900" b="0" i="0" u="none" strike="noStrike">
                          <a:solidFill>
                            <a:srgbClr val="000000"/>
                          </a:solidFill>
                          <a:effectLst/>
                          <a:latin typeface="+mn-lt"/>
                        </a:rPr>
                        <a:t>Disability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19521">
                <a:tc>
                  <a:txBody>
                    <a:bodyPr/>
                    <a:lstStyle/>
                    <a:p>
                      <a:pPr algn="r" fontAlgn="t">
                        <a:buNone/>
                      </a:pPr>
                      <a:r>
                        <a:rPr lang="en-IE" sz="900" b="0" i="0" u="none" strike="noStrike">
                          <a:solidFill>
                            <a:srgbClr val="000000"/>
                          </a:solidFill>
                          <a:effectLst/>
                          <a:latin typeface="+mn-lt"/>
                        </a:rPr>
                        <a:t>Global poverty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73417">
                <a:tc>
                  <a:txBody>
                    <a:bodyPr/>
                    <a:lstStyle/>
                    <a:p>
                      <a:pPr algn="r" fontAlgn="t">
                        <a:buNone/>
                      </a:pPr>
                      <a:r>
                        <a:rPr lang="en-IE" sz="900" b="0" i="0" u="none" strike="noStrike">
                          <a:solidFill>
                            <a:srgbClr val="000000"/>
                          </a:solidFill>
                          <a:effectLst/>
                          <a:latin typeface="+mn-lt"/>
                        </a:rPr>
                        <a:t>Labour rights and unions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19521">
                <a:tc>
                  <a:txBody>
                    <a:bodyPr/>
                    <a:lstStyle/>
                    <a:p>
                      <a:pPr algn="r" fontAlgn="t">
                        <a:buNone/>
                      </a:pPr>
                      <a:r>
                        <a:rPr lang="en-GB" sz="900" b="0" i="0" u="none" strike="noStrike">
                          <a:solidFill>
                            <a:srgbClr val="000000"/>
                          </a:solidFill>
                          <a:effectLst/>
                          <a:latin typeface="+mn-lt"/>
                        </a:rPr>
                        <a:t>Immigrant and asylum seeker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19521">
                <a:tc>
                  <a:txBody>
                    <a:bodyPr/>
                    <a:lstStyle/>
                    <a:p>
                      <a:pPr algn="r" fontAlgn="t">
                        <a:buNone/>
                      </a:pPr>
                      <a:r>
                        <a:rPr lang="en-IE" sz="900" b="0" i="0" u="none" strike="noStrike">
                          <a:solidFill>
                            <a:srgbClr val="000000"/>
                          </a:solidFill>
                          <a:effectLst/>
                          <a:latin typeface="+mn-lt"/>
                        </a:rPr>
                        <a:t>LGBTQIA+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bl>
          </a:graphicData>
        </a:graphic>
      </p:graphicFrame>
      <p:sp>
        <p:nvSpPr>
          <p:cNvPr id="17" name="Oval 16">
            <a:extLst>
              <a:ext uri="{FF2B5EF4-FFF2-40B4-BE49-F238E27FC236}">
                <a16:creationId xmlns:a16="http://schemas.microsoft.com/office/drawing/2014/main" id="{B0F86EAE-25D6-201B-E807-59DA786D3ECA}"/>
              </a:ext>
            </a:extLst>
          </p:cNvPr>
          <p:cNvSpPr/>
          <p:nvPr/>
        </p:nvSpPr>
        <p:spPr>
          <a:xfrm>
            <a:off x="3506383" y="5462151"/>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18" name="Oval 17">
            <a:extLst>
              <a:ext uri="{FF2B5EF4-FFF2-40B4-BE49-F238E27FC236}">
                <a16:creationId xmlns:a16="http://schemas.microsoft.com/office/drawing/2014/main" id="{147C13F8-E0DD-044E-3AE4-6A0A999A4619}"/>
              </a:ext>
            </a:extLst>
          </p:cNvPr>
          <p:cNvSpPr/>
          <p:nvPr/>
        </p:nvSpPr>
        <p:spPr>
          <a:xfrm>
            <a:off x="3414534" y="6015302"/>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19" name="Oval 18">
            <a:extLst>
              <a:ext uri="{FF2B5EF4-FFF2-40B4-BE49-F238E27FC236}">
                <a16:creationId xmlns:a16="http://schemas.microsoft.com/office/drawing/2014/main" id="{F24473AD-04B6-6C65-AD66-48EEF783E230}"/>
              </a:ext>
            </a:extLst>
          </p:cNvPr>
          <p:cNvSpPr/>
          <p:nvPr/>
        </p:nvSpPr>
        <p:spPr>
          <a:xfrm>
            <a:off x="3465222" y="6361622"/>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21" name="Rectangle 20">
            <a:extLst>
              <a:ext uri="{FF2B5EF4-FFF2-40B4-BE49-F238E27FC236}">
                <a16:creationId xmlns:a16="http://schemas.microsoft.com/office/drawing/2014/main" id="{6E32A397-C2DB-854E-FBCF-F9D0E527AA22}"/>
              </a:ext>
            </a:extLst>
          </p:cNvPr>
          <p:cNvSpPr/>
          <p:nvPr/>
        </p:nvSpPr>
        <p:spPr>
          <a:xfrm>
            <a:off x="7634530" y="4292823"/>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E9E82C90-535F-5F44-1612-3C5B1FB0021A}"/>
              </a:ext>
            </a:extLst>
          </p:cNvPr>
          <p:cNvSpPr/>
          <p:nvPr/>
        </p:nvSpPr>
        <p:spPr>
          <a:xfrm>
            <a:off x="7594552" y="4553556"/>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1" name="Rectangle 60">
            <a:extLst>
              <a:ext uri="{FF2B5EF4-FFF2-40B4-BE49-F238E27FC236}">
                <a16:creationId xmlns:a16="http://schemas.microsoft.com/office/drawing/2014/main" id="{899F2E70-E812-8793-330E-633C94497E7B}"/>
              </a:ext>
            </a:extLst>
          </p:cNvPr>
          <p:cNvSpPr/>
          <p:nvPr/>
        </p:nvSpPr>
        <p:spPr>
          <a:xfrm>
            <a:off x="3484976" y="4764736"/>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6" name="Rectangle 65">
            <a:extLst>
              <a:ext uri="{FF2B5EF4-FFF2-40B4-BE49-F238E27FC236}">
                <a16:creationId xmlns:a16="http://schemas.microsoft.com/office/drawing/2014/main" id="{7FE070D3-997B-7933-01C6-6D5273542477}"/>
              </a:ext>
            </a:extLst>
          </p:cNvPr>
          <p:cNvSpPr/>
          <p:nvPr/>
        </p:nvSpPr>
        <p:spPr>
          <a:xfrm>
            <a:off x="183584" y="1459704"/>
            <a:ext cx="1634457" cy="2098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75" name="Chart 74">
            <a:extLst>
              <a:ext uri="{FF2B5EF4-FFF2-40B4-BE49-F238E27FC236}">
                <a16:creationId xmlns:a16="http://schemas.microsoft.com/office/drawing/2014/main" id="{668A2DC4-ED0F-89CC-7214-AD791B0D8B93}"/>
              </a:ext>
            </a:extLst>
          </p:cNvPr>
          <p:cNvGraphicFramePr/>
          <p:nvPr>
            <p:extLst>
              <p:ext uri="{D42A27DB-BD31-4B8C-83A1-F6EECF244321}">
                <p14:modId xmlns:p14="http://schemas.microsoft.com/office/powerpoint/2010/main" val="3902444711"/>
              </p:ext>
            </p:extLst>
          </p:nvPr>
        </p:nvGraphicFramePr>
        <p:xfrm>
          <a:off x="206365" y="1825099"/>
          <a:ext cx="1788641" cy="1572663"/>
        </p:xfrm>
        <a:graphic>
          <a:graphicData uri="http://schemas.openxmlformats.org/drawingml/2006/chart">
            <c:chart xmlns:c="http://schemas.openxmlformats.org/drawingml/2006/chart" xmlns:r="http://schemas.openxmlformats.org/officeDocument/2006/relationships" r:id="rId8"/>
          </a:graphicData>
        </a:graphic>
      </p:graphicFrame>
      <p:sp>
        <p:nvSpPr>
          <p:cNvPr id="82" name="TextBox 81">
            <a:extLst>
              <a:ext uri="{FF2B5EF4-FFF2-40B4-BE49-F238E27FC236}">
                <a16:creationId xmlns:a16="http://schemas.microsoft.com/office/drawing/2014/main" id="{C6315BA1-B4B8-669B-ABA7-694D4598F63D}"/>
              </a:ext>
            </a:extLst>
          </p:cNvPr>
          <p:cNvSpPr txBox="1"/>
          <p:nvPr/>
        </p:nvSpPr>
        <p:spPr>
          <a:xfrm>
            <a:off x="539665" y="2085163"/>
            <a:ext cx="1002326" cy="701731"/>
          </a:xfrm>
          <a:prstGeom prst="rect">
            <a:avLst/>
          </a:prstGeom>
          <a:noFill/>
        </p:spPr>
        <p:txBody>
          <a:bodyPr wrap="square" rtlCol="0">
            <a:spAutoFit/>
          </a:bodyPr>
          <a:lstStyle/>
          <a:p>
            <a:pPr algn="ctr">
              <a:lnSpc>
                <a:spcPct val="90000"/>
              </a:lnSpc>
            </a:pPr>
            <a:r>
              <a:rPr lang="en-US" sz="1600" b="1">
                <a:solidFill>
                  <a:schemeClr val="tx2"/>
                </a:solidFill>
              </a:rPr>
              <a:t>19% </a:t>
            </a:r>
          </a:p>
          <a:p>
            <a:pPr algn="ctr">
              <a:lnSpc>
                <a:spcPct val="90000"/>
              </a:lnSpc>
            </a:pPr>
            <a:r>
              <a:rPr lang="en-US" sz="1400" b="1">
                <a:solidFill>
                  <a:schemeClr val="tx2"/>
                </a:solidFill>
              </a:rPr>
              <a:t>of </a:t>
            </a:r>
          </a:p>
          <a:p>
            <a:pPr algn="ctr">
              <a:lnSpc>
                <a:spcPct val="90000"/>
              </a:lnSpc>
            </a:pPr>
            <a:r>
              <a:rPr lang="en-US" sz="1400" b="1">
                <a:solidFill>
                  <a:schemeClr val="tx2"/>
                </a:solidFill>
              </a:rPr>
              <a:t>All Adults</a:t>
            </a:r>
            <a:endParaRPr lang="en-IE" sz="1400" b="1">
              <a:solidFill>
                <a:schemeClr val="tx2"/>
              </a:solidFill>
            </a:endParaRPr>
          </a:p>
        </p:txBody>
      </p:sp>
      <p:sp>
        <p:nvSpPr>
          <p:cNvPr id="83" name="TextBox 82">
            <a:extLst>
              <a:ext uri="{FF2B5EF4-FFF2-40B4-BE49-F238E27FC236}">
                <a16:creationId xmlns:a16="http://schemas.microsoft.com/office/drawing/2014/main" id="{C7732A0C-70E8-5B22-FBFF-8A052FF679A9}"/>
              </a:ext>
            </a:extLst>
          </p:cNvPr>
          <p:cNvSpPr txBox="1"/>
          <p:nvPr/>
        </p:nvSpPr>
        <p:spPr>
          <a:xfrm>
            <a:off x="457539" y="3082568"/>
            <a:ext cx="1166578" cy="523220"/>
          </a:xfrm>
          <a:prstGeom prst="rect">
            <a:avLst/>
          </a:prstGeom>
          <a:noFill/>
        </p:spPr>
        <p:txBody>
          <a:bodyPr wrap="square" rtlCol="0">
            <a:spAutoFit/>
          </a:bodyPr>
          <a:lstStyle/>
          <a:p>
            <a:pPr algn="ctr"/>
            <a:r>
              <a:rPr lang="en-US" sz="1400" i="1">
                <a:latin typeface="Barlow" panose="00000500000000000000" pitchFamily="2" charset="0"/>
              </a:rPr>
              <a:t>799,000 individuals</a:t>
            </a:r>
            <a:endParaRPr lang="en-IE" sz="1400" i="1">
              <a:latin typeface="Barlow" panose="00000500000000000000" pitchFamily="2" charset="0"/>
            </a:endParaRPr>
          </a:p>
        </p:txBody>
      </p:sp>
      <p:sp>
        <p:nvSpPr>
          <p:cNvPr id="84" name="Rectangle 83">
            <a:extLst>
              <a:ext uri="{FF2B5EF4-FFF2-40B4-BE49-F238E27FC236}">
                <a16:creationId xmlns:a16="http://schemas.microsoft.com/office/drawing/2014/main" id="{E7E0CAFD-5514-03F8-69F4-083E8A5EF43F}"/>
              </a:ext>
            </a:extLst>
          </p:cNvPr>
          <p:cNvSpPr/>
          <p:nvPr/>
        </p:nvSpPr>
        <p:spPr>
          <a:xfrm>
            <a:off x="7498174" y="5811010"/>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Oval 37">
            <a:extLst>
              <a:ext uri="{FF2B5EF4-FFF2-40B4-BE49-F238E27FC236}">
                <a16:creationId xmlns:a16="http://schemas.microsoft.com/office/drawing/2014/main" id="{A431D0D8-2820-2CB8-0875-CBEF6768783A}"/>
              </a:ext>
            </a:extLst>
          </p:cNvPr>
          <p:cNvSpPr/>
          <p:nvPr/>
        </p:nvSpPr>
        <p:spPr>
          <a:xfrm>
            <a:off x="11318555" y="4472785"/>
            <a:ext cx="377245" cy="2444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5" name="Oval 84">
            <a:extLst>
              <a:ext uri="{FF2B5EF4-FFF2-40B4-BE49-F238E27FC236}">
                <a16:creationId xmlns:a16="http://schemas.microsoft.com/office/drawing/2014/main" id="{7494B6DC-9F99-69C1-8AD1-D9139F5B21D3}"/>
              </a:ext>
            </a:extLst>
          </p:cNvPr>
          <p:cNvSpPr/>
          <p:nvPr/>
        </p:nvSpPr>
        <p:spPr>
          <a:xfrm>
            <a:off x="4624250" y="2551852"/>
            <a:ext cx="532212" cy="295674"/>
          </a:xfrm>
          <a:prstGeom prst="ellipse">
            <a:avLst/>
          </a:prstGeom>
          <a:noFill/>
          <a:ln>
            <a:solidFill>
              <a:srgbClr val="2DB57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pic>
        <p:nvPicPr>
          <p:cNvPr id="3" name="Picture 2">
            <a:extLst>
              <a:ext uri="{FF2B5EF4-FFF2-40B4-BE49-F238E27FC236}">
                <a16:creationId xmlns:a16="http://schemas.microsoft.com/office/drawing/2014/main" id="{B4B6493A-A2A6-99D1-A2A1-B11D53B84BAF}"/>
              </a:ext>
            </a:extLst>
          </p:cNvPr>
          <p:cNvPicPr>
            <a:picLocks noChangeAspect="1"/>
          </p:cNvPicPr>
          <p:nvPr/>
        </p:nvPicPr>
        <p:blipFill rotWithShape="1">
          <a:blip r:embed="rId9">
            <a:extLst>
              <a:ext uri="{28A0092B-C50C-407E-A947-70E740481C1C}">
                <a14:useLocalDpi xmlns:a14="http://schemas.microsoft.com/office/drawing/2010/main" val="0"/>
              </a:ext>
            </a:extLst>
          </a:blip>
          <a:srcRect l="26057" t="10466" r="21464" b="10753"/>
          <a:stretch>
            <a:fillRect/>
          </a:stretch>
        </p:blipFill>
        <p:spPr>
          <a:xfrm>
            <a:off x="1414689" y="1346699"/>
            <a:ext cx="701732" cy="701732"/>
          </a:xfrm>
          <a:prstGeom prst="flowChartConnector">
            <a:avLst/>
          </a:prstGeom>
        </p:spPr>
      </p:pic>
    </p:spTree>
    <p:extLst>
      <p:ext uri="{BB962C8B-B14F-4D97-AF65-F5344CB8AC3E}">
        <p14:creationId xmlns:p14="http://schemas.microsoft.com/office/powerpoint/2010/main" val="4211015625"/>
      </p:ext>
    </p:extLst>
  </p:cSld>
  <p:clrMapOvr>
    <a:masterClrMapping/>
  </p:clrMapOvr>
  <p:transition spd="slow">
    <p:wipe dir="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441CAC0-FEE4-51E4-7EA9-21169FBD540C}"/>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76449F0C-BED5-A7B5-015C-2358CAE86F42}"/>
              </a:ext>
            </a:extLst>
          </p:cNvPr>
          <p:cNvSpPr/>
          <p:nvPr/>
        </p:nvSpPr>
        <p:spPr>
          <a:xfrm>
            <a:off x="-7824" y="0"/>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63" name="Object 2">
            <a:extLst>
              <a:ext uri="{FF2B5EF4-FFF2-40B4-BE49-F238E27FC236}">
                <a16:creationId xmlns:a16="http://schemas.microsoft.com/office/drawing/2014/main" id="{9EF74127-2B71-C3D2-2631-9BDCAAF3E728}"/>
              </a:ext>
            </a:extLst>
          </p:cNvPr>
          <p:cNvGraphicFramePr>
            <a:graphicFrameLocks noChangeAspect="1"/>
          </p:cNvGraphicFramePr>
          <p:nvPr>
            <p:extLst>
              <p:ext uri="{D42A27DB-BD31-4B8C-83A1-F6EECF244321}">
                <p14:modId xmlns:p14="http://schemas.microsoft.com/office/powerpoint/2010/main" val="1810702445"/>
              </p:ext>
            </p:extLst>
          </p:nvPr>
        </p:nvGraphicFramePr>
        <p:xfrm>
          <a:off x="1223037" y="4034127"/>
          <a:ext cx="2940874" cy="26972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4" name="Object 2">
            <a:extLst>
              <a:ext uri="{FF2B5EF4-FFF2-40B4-BE49-F238E27FC236}">
                <a16:creationId xmlns:a16="http://schemas.microsoft.com/office/drawing/2014/main" id="{ED4FF235-DFA4-60CF-CD8A-0622A9290C31}"/>
              </a:ext>
            </a:extLst>
          </p:cNvPr>
          <p:cNvGraphicFramePr>
            <a:graphicFrameLocks noChangeAspect="1"/>
          </p:cNvGraphicFramePr>
          <p:nvPr>
            <p:extLst>
              <p:ext uri="{D42A27DB-BD31-4B8C-83A1-F6EECF244321}">
                <p14:modId xmlns:p14="http://schemas.microsoft.com/office/powerpoint/2010/main" val="505871655"/>
              </p:ext>
            </p:extLst>
          </p:nvPr>
        </p:nvGraphicFramePr>
        <p:xfrm>
          <a:off x="6252519" y="3996513"/>
          <a:ext cx="2686781" cy="26585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6" name="Object 2">
            <a:extLst>
              <a:ext uri="{FF2B5EF4-FFF2-40B4-BE49-F238E27FC236}">
                <a16:creationId xmlns:a16="http://schemas.microsoft.com/office/drawing/2014/main" id="{2428D91A-AAB9-FEA7-7958-B18A1E5F4766}"/>
              </a:ext>
            </a:extLst>
          </p:cNvPr>
          <p:cNvGraphicFramePr>
            <a:graphicFrameLocks noChangeAspect="1"/>
          </p:cNvGraphicFramePr>
          <p:nvPr>
            <p:extLst>
              <p:ext uri="{D42A27DB-BD31-4B8C-83A1-F6EECF244321}">
                <p14:modId xmlns:p14="http://schemas.microsoft.com/office/powerpoint/2010/main" val="27926924"/>
              </p:ext>
            </p:extLst>
          </p:nvPr>
        </p:nvGraphicFramePr>
        <p:xfrm>
          <a:off x="9791391" y="3996514"/>
          <a:ext cx="1960627" cy="26585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0" name="Table 69">
            <a:extLst>
              <a:ext uri="{FF2B5EF4-FFF2-40B4-BE49-F238E27FC236}">
                <a16:creationId xmlns:a16="http://schemas.microsoft.com/office/drawing/2014/main" id="{9685F3A3-BBFC-27F1-2BCA-77E1CAF58E56}"/>
              </a:ext>
            </a:extLst>
          </p:cNvPr>
          <p:cNvGraphicFramePr>
            <a:graphicFrameLocks noGrp="1"/>
          </p:cNvGraphicFramePr>
          <p:nvPr>
            <p:extLst>
              <p:ext uri="{D42A27DB-BD31-4B8C-83A1-F6EECF244321}">
                <p14:modId xmlns:p14="http://schemas.microsoft.com/office/powerpoint/2010/main" val="192748438"/>
              </p:ext>
            </p:extLst>
          </p:nvPr>
        </p:nvGraphicFramePr>
        <p:xfrm>
          <a:off x="8399514" y="4069290"/>
          <a:ext cx="1654941" cy="2585810"/>
        </p:xfrm>
        <a:graphic>
          <a:graphicData uri="http://schemas.openxmlformats.org/drawingml/2006/table">
            <a:tbl>
              <a:tblPr>
                <a:tableStyleId>{5C22544A-7EE6-4342-B048-85BDC9FD1C3A}</a:tableStyleId>
              </a:tblPr>
              <a:tblGrid>
                <a:gridCol w="1654941">
                  <a:extLst>
                    <a:ext uri="{9D8B030D-6E8A-4147-A177-3AD203B41FA5}">
                      <a16:colId xmlns:a16="http://schemas.microsoft.com/office/drawing/2014/main" val="2286587077"/>
                    </a:ext>
                  </a:extLst>
                </a:gridCol>
              </a:tblGrid>
              <a:tr h="206996">
                <a:tc>
                  <a:txBody>
                    <a:bodyPr/>
                    <a:lstStyle/>
                    <a:p>
                      <a:pPr algn="r" rtl="0" fontAlgn="t">
                        <a:buNone/>
                      </a:pPr>
                      <a:r>
                        <a:rPr lang="en-IE" sz="900" b="0" i="0" u="none" strike="noStrike">
                          <a:solidFill>
                            <a:srgbClr val="404040"/>
                          </a:solidFill>
                          <a:effectLst/>
                          <a:latin typeface="Barlow" panose="00000500000000000000" pitchFamily="2" charset="0"/>
                        </a:rPr>
                        <a:t>Governance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Agriculture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Infrastructure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Economic growth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Social  Protection systems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Disaster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Women’s equality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Energy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Environmental protection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32359">
                <a:tc>
                  <a:txBody>
                    <a:bodyPr/>
                    <a:lstStyle/>
                    <a:p>
                      <a:pPr algn="r" rtl="0" fontAlgn="t">
                        <a:buNone/>
                      </a:pPr>
                      <a:r>
                        <a:rPr lang="en-IE" sz="900" b="0" i="0" u="none" strike="noStrike">
                          <a:solidFill>
                            <a:srgbClr val="404040"/>
                          </a:solidFill>
                          <a:effectLst/>
                          <a:latin typeface="Barlow" panose="00000500000000000000" pitchFamily="2" charset="0"/>
                        </a:rPr>
                        <a:t>Family planning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Debt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83491">
                <a:tc>
                  <a:txBody>
                    <a:bodyPr/>
                    <a:lstStyle/>
                    <a:p>
                      <a:pPr algn="r" rtl="0" fontAlgn="t">
                        <a:buNone/>
                      </a:pPr>
                      <a:r>
                        <a:rPr lang="en-IE" sz="900" b="0" i="0" u="none" strike="noStrike">
                          <a:solidFill>
                            <a:srgbClr val="404040"/>
                          </a:solidFill>
                          <a:effectLst/>
                          <a:latin typeface="Barlow" panose="00000500000000000000" pitchFamily="2" charset="0"/>
                        </a:rPr>
                        <a:t>Migration and refugee flows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71" name="Table 70">
            <a:extLst>
              <a:ext uri="{FF2B5EF4-FFF2-40B4-BE49-F238E27FC236}">
                <a16:creationId xmlns:a16="http://schemas.microsoft.com/office/drawing/2014/main" id="{D1B02200-0BF8-02BC-6D31-DFC8E7C2502D}"/>
              </a:ext>
            </a:extLst>
          </p:cNvPr>
          <p:cNvGraphicFramePr>
            <a:graphicFrameLocks noGrp="1"/>
          </p:cNvGraphicFramePr>
          <p:nvPr>
            <p:extLst>
              <p:ext uri="{D42A27DB-BD31-4B8C-83A1-F6EECF244321}">
                <p14:modId xmlns:p14="http://schemas.microsoft.com/office/powerpoint/2010/main" val="3548600512"/>
              </p:ext>
            </p:extLst>
          </p:nvPr>
        </p:nvGraphicFramePr>
        <p:xfrm>
          <a:off x="68411" y="4118605"/>
          <a:ext cx="1597253" cy="2511342"/>
        </p:xfrm>
        <a:graphic>
          <a:graphicData uri="http://schemas.openxmlformats.org/drawingml/2006/table">
            <a:tbl>
              <a:tblPr>
                <a:tableStyleId>{5C22544A-7EE6-4342-B048-85BDC9FD1C3A}</a:tableStyleId>
              </a:tblPr>
              <a:tblGrid>
                <a:gridCol w="1597253">
                  <a:extLst>
                    <a:ext uri="{9D8B030D-6E8A-4147-A177-3AD203B41FA5}">
                      <a16:colId xmlns:a16="http://schemas.microsoft.com/office/drawing/2014/main" val="2286587077"/>
                    </a:ext>
                  </a:extLst>
                </a:gridCol>
              </a:tblGrid>
              <a:tr h="204641">
                <a:tc>
                  <a:txBody>
                    <a:bodyPr/>
                    <a:lstStyle/>
                    <a:p>
                      <a:pPr algn="r" fontAlgn="t">
                        <a:buNone/>
                      </a:pPr>
                      <a:r>
                        <a:rPr lang="en-IE" sz="900" b="0" i="0" u="none" strike="noStrike">
                          <a:solidFill>
                            <a:srgbClr val="000000"/>
                          </a:solidFill>
                          <a:effectLst/>
                          <a:latin typeface="+mn-lt"/>
                        </a:rPr>
                        <a:t>Human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4641">
                <a:tc>
                  <a:txBody>
                    <a:bodyPr/>
                    <a:lstStyle/>
                    <a:p>
                      <a:pPr algn="r" fontAlgn="t">
                        <a:buNone/>
                      </a:pPr>
                      <a:r>
                        <a:rPr lang="en-IE" sz="900" b="0" i="0" u="none" strike="noStrike">
                          <a:solidFill>
                            <a:srgbClr val="000000"/>
                          </a:solidFill>
                          <a:effectLst/>
                          <a:latin typeface="+mn-lt"/>
                        </a:rPr>
                        <a:t>Shared humanity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698304"/>
                  </a:ext>
                </a:extLst>
              </a:tr>
              <a:tr h="260291">
                <a:tc>
                  <a:txBody>
                    <a:bodyPr/>
                    <a:lstStyle/>
                    <a:p>
                      <a:pPr algn="r" fontAlgn="t">
                        <a:buNone/>
                      </a:pPr>
                      <a:r>
                        <a:rPr lang="en-IE" sz="900" b="0" i="0" u="none" strike="noStrike">
                          <a:solidFill>
                            <a:srgbClr val="000000"/>
                          </a:solidFill>
                          <a:effectLst/>
                          <a:latin typeface="+mn-lt"/>
                        </a:rPr>
                        <a:t>Humanitarianism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4641">
                <a:tc>
                  <a:txBody>
                    <a:bodyPr/>
                    <a:lstStyle/>
                    <a:p>
                      <a:pPr algn="r" fontAlgn="t">
                        <a:buNone/>
                      </a:pPr>
                      <a:r>
                        <a:rPr lang="en-IE" sz="900" b="0" i="0" u="none" strike="noStrike">
                          <a:solidFill>
                            <a:srgbClr val="000000"/>
                          </a:solidFill>
                          <a:effectLst/>
                          <a:latin typeface="+mn-lt"/>
                        </a:rPr>
                        <a:t>Empathy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4641">
                <a:tc>
                  <a:txBody>
                    <a:bodyPr/>
                    <a:lstStyle/>
                    <a:p>
                      <a:pPr algn="r" fontAlgn="t">
                        <a:buNone/>
                      </a:pPr>
                      <a:r>
                        <a:rPr lang="en-IE" sz="900" b="0" i="0" u="none" strike="noStrike">
                          <a:solidFill>
                            <a:srgbClr val="000000"/>
                          </a:solidFill>
                          <a:effectLst/>
                          <a:latin typeface="+mn-lt"/>
                        </a:rPr>
                        <a:t>Morality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1226303"/>
                  </a:ext>
                </a:extLst>
              </a:tr>
              <a:tr h="204641">
                <a:tc>
                  <a:txBody>
                    <a:bodyPr/>
                    <a:lstStyle/>
                    <a:p>
                      <a:pPr algn="r" fontAlgn="t">
                        <a:buNone/>
                      </a:pPr>
                      <a:r>
                        <a:rPr lang="en-IE" sz="900" b="0" i="0" u="none" strike="noStrike">
                          <a:solidFill>
                            <a:srgbClr val="000000"/>
                          </a:solidFill>
                          <a:effectLst/>
                          <a:latin typeface="+mn-lt"/>
                        </a:rPr>
                        <a:t>Justice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3134093"/>
                  </a:ext>
                </a:extLst>
              </a:tr>
              <a:tr h="204641">
                <a:tc>
                  <a:txBody>
                    <a:bodyPr/>
                    <a:lstStyle/>
                    <a:p>
                      <a:pPr algn="r" fontAlgn="t">
                        <a:buNone/>
                      </a:pPr>
                      <a:r>
                        <a:rPr lang="en-IE" sz="900" b="0" i="0" u="none" strike="noStrike">
                          <a:solidFill>
                            <a:srgbClr val="000000"/>
                          </a:solidFill>
                          <a:effectLst/>
                          <a:latin typeface="+mn-lt"/>
                        </a:rPr>
                        <a:t>Solidarity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7196313"/>
                  </a:ext>
                </a:extLst>
              </a:tr>
              <a:tr h="204641">
                <a:tc>
                  <a:txBody>
                    <a:bodyPr/>
                    <a:lstStyle/>
                    <a:p>
                      <a:pPr algn="r" fontAlgn="t">
                        <a:buNone/>
                      </a:pPr>
                      <a:r>
                        <a:rPr lang="en-IE" sz="900" b="0" i="0" u="none" strike="noStrike">
                          <a:solidFill>
                            <a:srgbClr val="000000"/>
                          </a:solidFill>
                          <a:effectLst/>
                          <a:latin typeface="+mn-lt"/>
                        </a:rPr>
                        <a:t>Charity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2906750"/>
                  </a:ext>
                </a:extLst>
              </a:tr>
              <a:tr h="204641">
                <a:tc>
                  <a:txBody>
                    <a:bodyPr/>
                    <a:lstStyle/>
                    <a:p>
                      <a:pPr algn="r" fontAlgn="t">
                        <a:buNone/>
                      </a:pPr>
                      <a:r>
                        <a:rPr lang="en-IE" sz="900" b="0" i="0" u="none" strike="noStrike">
                          <a:solidFill>
                            <a:srgbClr val="000000"/>
                          </a:solidFill>
                          <a:effectLst/>
                          <a:latin typeface="+mn-lt"/>
                        </a:rPr>
                        <a:t>Sympathy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7486539"/>
                  </a:ext>
                </a:extLst>
              </a:tr>
              <a:tr h="204641">
                <a:tc>
                  <a:txBody>
                    <a:bodyPr/>
                    <a:lstStyle/>
                    <a:p>
                      <a:pPr algn="r" fontAlgn="t">
                        <a:buNone/>
                      </a:pPr>
                      <a:r>
                        <a:rPr lang="en-IE" sz="900" b="0" i="0" u="none" strike="noStrike">
                          <a:solidFill>
                            <a:srgbClr val="000000"/>
                          </a:solidFill>
                          <a:effectLst/>
                          <a:latin typeface="+mn-lt"/>
                        </a:rPr>
                        <a:t>Duty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538791"/>
                  </a:ext>
                </a:extLst>
              </a:tr>
              <a:tr h="204641">
                <a:tc>
                  <a:txBody>
                    <a:bodyPr/>
                    <a:lstStyle/>
                    <a:p>
                      <a:pPr algn="r" fontAlgn="t">
                        <a:buNone/>
                      </a:pPr>
                      <a:r>
                        <a:rPr lang="en-IE" sz="900" b="0" i="0" u="none" strike="noStrike">
                          <a:solidFill>
                            <a:srgbClr val="000000"/>
                          </a:solidFill>
                          <a:effectLst/>
                          <a:latin typeface="+mn-lt"/>
                        </a:rPr>
                        <a:t>None of these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4738349"/>
                  </a:ext>
                </a:extLst>
              </a:tr>
              <a:tr h="204641">
                <a:tc>
                  <a:txBody>
                    <a:bodyPr/>
                    <a:lstStyle/>
                    <a:p>
                      <a:pPr algn="r" fontAlgn="t">
                        <a:buNone/>
                      </a:pPr>
                      <a:r>
                        <a:rPr lang="en-IE" sz="900" b="0" i="0" u="none" strike="noStrike">
                          <a:solidFill>
                            <a:srgbClr val="000000"/>
                          </a:solidFill>
                          <a:effectLst/>
                          <a:latin typeface="+mn-lt"/>
                        </a:rPr>
                        <a:t>Religious faith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6864686"/>
                  </a:ext>
                </a:extLst>
              </a:tr>
            </a:tbl>
          </a:graphicData>
        </a:graphic>
      </p:graphicFrame>
      <p:graphicFrame>
        <p:nvGraphicFramePr>
          <p:cNvPr id="72" name="Table 71">
            <a:extLst>
              <a:ext uri="{FF2B5EF4-FFF2-40B4-BE49-F238E27FC236}">
                <a16:creationId xmlns:a16="http://schemas.microsoft.com/office/drawing/2014/main" id="{ADFD2953-B2C2-9A3C-0E8F-39A8CD0BC380}"/>
              </a:ext>
            </a:extLst>
          </p:cNvPr>
          <p:cNvGraphicFramePr>
            <a:graphicFrameLocks noGrp="1"/>
          </p:cNvGraphicFramePr>
          <p:nvPr>
            <p:extLst>
              <p:ext uri="{D42A27DB-BD31-4B8C-83A1-F6EECF244321}">
                <p14:modId xmlns:p14="http://schemas.microsoft.com/office/powerpoint/2010/main" val="561513124"/>
              </p:ext>
            </p:extLst>
          </p:nvPr>
        </p:nvGraphicFramePr>
        <p:xfrm>
          <a:off x="3689008" y="4074187"/>
          <a:ext cx="3103414" cy="2511340"/>
        </p:xfrm>
        <a:graphic>
          <a:graphicData uri="http://schemas.openxmlformats.org/drawingml/2006/table">
            <a:tbl>
              <a:tblPr firstRow="1" bandRow="1">
                <a:tableStyleId>{5C22544A-7EE6-4342-B048-85BDC9FD1C3A}</a:tableStyleId>
              </a:tblPr>
              <a:tblGrid>
                <a:gridCol w="3103414">
                  <a:extLst>
                    <a:ext uri="{9D8B030D-6E8A-4147-A177-3AD203B41FA5}">
                      <a16:colId xmlns:a16="http://schemas.microsoft.com/office/drawing/2014/main" val="3917721719"/>
                    </a:ext>
                  </a:extLst>
                </a:gridCol>
              </a:tblGrid>
              <a:tr h="294613">
                <a:tc>
                  <a:txBody>
                    <a:bodyPr/>
                    <a:lstStyle/>
                    <a:p>
                      <a:pPr algn="r" fontAlgn="t">
                        <a:buNone/>
                      </a:pPr>
                      <a:r>
                        <a:rPr lang="en-GB" sz="800" b="0" i="0" u="none" strike="noStrike">
                          <a:solidFill>
                            <a:srgbClr val="000000"/>
                          </a:solidFill>
                          <a:effectLst/>
                          <a:latin typeface="+mn-lt"/>
                        </a:rPr>
                        <a:t>Government and private sector corruption in those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0249234"/>
                  </a:ext>
                </a:extLst>
              </a:tr>
              <a:tr h="221673">
                <a:tc>
                  <a:txBody>
                    <a:bodyPr/>
                    <a:lstStyle/>
                    <a:p>
                      <a:pPr algn="r" fontAlgn="t">
                        <a:buNone/>
                      </a:pPr>
                      <a:r>
                        <a:rPr lang="en-IE" sz="800" b="0" i="0" u="none" strike="noStrike">
                          <a:solidFill>
                            <a:srgbClr val="000000"/>
                          </a:solidFill>
                          <a:effectLst/>
                          <a:latin typeface="+mn-lt"/>
                        </a:rPr>
                        <a:t>War and conflict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7060903"/>
                  </a:ext>
                </a:extLst>
              </a:tr>
              <a:tr h="286327">
                <a:tc>
                  <a:txBody>
                    <a:bodyPr/>
                    <a:lstStyle/>
                    <a:p>
                      <a:pPr algn="r" fontAlgn="t">
                        <a:buNone/>
                      </a:pPr>
                      <a:r>
                        <a:rPr lang="en-IE" sz="800" b="0" i="0" u="none" strike="noStrike">
                          <a:solidFill>
                            <a:srgbClr val="000000"/>
                          </a:solidFill>
                          <a:effectLst/>
                          <a:latin typeface="+mn-lt"/>
                        </a:rPr>
                        <a:t>Government inefficiency or incompetence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5464654"/>
                  </a:ext>
                </a:extLst>
              </a:tr>
              <a:tr h="203200">
                <a:tc>
                  <a:txBody>
                    <a:bodyPr/>
                    <a:lstStyle/>
                    <a:p>
                      <a:pPr algn="r" fontAlgn="t">
                        <a:buNone/>
                      </a:pPr>
                      <a:r>
                        <a:rPr lang="en-GB" sz="800" b="0" i="0" u="none" strike="noStrike">
                          <a:solidFill>
                            <a:srgbClr val="000000"/>
                          </a:solidFill>
                          <a:effectLst/>
                          <a:latin typeface="+mn-lt"/>
                        </a:rPr>
                        <a:t>Rich countries tend to exploit developing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3247"/>
                  </a:ext>
                </a:extLst>
              </a:tr>
              <a:tr h="314036">
                <a:tc>
                  <a:txBody>
                    <a:bodyPr/>
                    <a:lstStyle/>
                    <a:p>
                      <a:pPr algn="r" fontAlgn="t">
                        <a:buNone/>
                      </a:pPr>
                      <a:r>
                        <a:rPr lang="en-GB" sz="800" b="0" i="0" u="none" strike="noStrike">
                          <a:solidFill>
                            <a:srgbClr val="000000"/>
                          </a:solidFill>
                          <a:effectLst/>
                          <a:latin typeface="+mn-lt"/>
                        </a:rPr>
                        <a:t>Weak institutions in those countries (Judiciary, Parliament, Opposition Parties, Free Press, etc.) means there is little accountability</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4618122"/>
                  </a:ext>
                </a:extLst>
              </a:tr>
              <a:tr h="199217">
                <a:tc>
                  <a:txBody>
                    <a:bodyPr/>
                    <a:lstStyle/>
                    <a:p>
                      <a:pPr algn="r" fontAlgn="t">
                        <a:buNone/>
                      </a:pPr>
                      <a:r>
                        <a:rPr lang="en-GB" sz="800" b="0" i="0" u="none" strike="noStrike">
                          <a:solidFill>
                            <a:srgbClr val="000000"/>
                          </a:solidFill>
                          <a:effectLst/>
                          <a:latin typeface="+mn-lt"/>
                        </a:rPr>
                        <a:t>Wealthy countries support authoritarian regimes for their own political interests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668307"/>
                  </a:ext>
                </a:extLst>
              </a:tr>
              <a:tr h="189981">
                <a:tc>
                  <a:txBody>
                    <a:bodyPr/>
                    <a:lstStyle/>
                    <a:p>
                      <a:pPr algn="r" fontAlgn="t">
                        <a:buNone/>
                      </a:pPr>
                      <a:r>
                        <a:rPr lang="en-GB" sz="800" b="0" i="0" u="none" strike="noStrike">
                          <a:solidFill>
                            <a:srgbClr val="000000"/>
                          </a:solidFill>
                          <a:effectLst/>
                          <a:latin typeface="+mn-lt"/>
                        </a:rPr>
                        <a:t>The global economic system favours richer countries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4574162"/>
                  </a:ext>
                </a:extLst>
              </a:tr>
              <a:tr h="258618">
                <a:tc>
                  <a:txBody>
                    <a:bodyPr/>
                    <a:lstStyle/>
                    <a:p>
                      <a:pPr algn="r" fontAlgn="t">
                        <a:buNone/>
                      </a:pPr>
                      <a:r>
                        <a:rPr lang="en-IE" sz="800" b="0" i="0" u="none" strike="noStrike">
                          <a:solidFill>
                            <a:srgbClr val="000000"/>
                          </a:solidFill>
                          <a:effectLst/>
                          <a:latin typeface="+mn-lt"/>
                        </a:rPr>
                        <a:t>Legacy of colonialism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743334"/>
                  </a:ext>
                </a:extLst>
              </a:tr>
              <a:tr h="258618">
                <a:tc>
                  <a:txBody>
                    <a:bodyPr/>
                    <a:lstStyle/>
                    <a:p>
                      <a:pPr algn="r" fontAlgn="t">
                        <a:buNone/>
                      </a:pPr>
                      <a:r>
                        <a:rPr lang="en-GB" sz="800" b="0" i="0" u="none" strike="noStrike">
                          <a:solidFill>
                            <a:srgbClr val="000000"/>
                          </a:solidFill>
                          <a:effectLst/>
                          <a:latin typeface="+mn-lt"/>
                        </a:rPr>
                        <a:t>High debt burden for developing countries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2781095"/>
                  </a:ext>
                </a:extLst>
              </a:tr>
              <a:tr h="230909">
                <a:tc>
                  <a:txBody>
                    <a:bodyPr/>
                    <a:lstStyle/>
                    <a:p>
                      <a:pPr algn="r" fontAlgn="t">
                        <a:buNone/>
                      </a:pPr>
                      <a:r>
                        <a:rPr lang="en-GB" sz="800" b="0" i="0" u="none" strike="noStrike">
                          <a:solidFill>
                            <a:srgbClr val="000000"/>
                          </a:solidFill>
                          <a:effectLst/>
                          <a:latin typeface="+mn-lt"/>
                        </a:rPr>
                        <a:t>Insufficient spend on services such as health and education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5625054"/>
                  </a:ext>
                </a:extLst>
              </a:tr>
            </a:tbl>
          </a:graphicData>
        </a:graphic>
      </p:graphicFrame>
      <p:graphicFrame>
        <p:nvGraphicFramePr>
          <p:cNvPr id="6" name="Object 2">
            <a:extLst>
              <a:ext uri="{FF2B5EF4-FFF2-40B4-BE49-F238E27FC236}">
                <a16:creationId xmlns:a16="http://schemas.microsoft.com/office/drawing/2014/main" id="{06F96B34-9648-5D51-35F6-D60D3F2424B8}"/>
              </a:ext>
            </a:extLst>
          </p:cNvPr>
          <p:cNvGraphicFramePr>
            <a:graphicFrameLocks noChangeAspect="1"/>
          </p:cNvGraphicFramePr>
          <p:nvPr>
            <p:extLst>
              <p:ext uri="{D42A27DB-BD31-4B8C-83A1-F6EECF244321}">
                <p14:modId xmlns:p14="http://schemas.microsoft.com/office/powerpoint/2010/main" val="870503663"/>
              </p:ext>
            </p:extLst>
          </p:nvPr>
        </p:nvGraphicFramePr>
        <p:xfrm>
          <a:off x="2492432" y="2016002"/>
          <a:ext cx="2309077" cy="10899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Object 2">
            <a:extLst>
              <a:ext uri="{FF2B5EF4-FFF2-40B4-BE49-F238E27FC236}">
                <a16:creationId xmlns:a16="http://schemas.microsoft.com/office/drawing/2014/main" id="{75F4186A-0EA0-AABD-6C82-64F1EEFAD6B4}"/>
              </a:ext>
            </a:extLst>
          </p:cNvPr>
          <p:cNvGraphicFramePr>
            <a:graphicFrameLocks noChangeAspect="1"/>
          </p:cNvGraphicFramePr>
          <p:nvPr>
            <p:extLst>
              <p:ext uri="{D42A27DB-BD31-4B8C-83A1-F6EECF244321}">
                <p14:modId xmlns:p14="http://schemas.microsoft.com/office/powerpoint/2010/main" val="3075587020"/>
              </p:ext>
            </p:extLst>
          </p:nvPr>
        </p:nvGraphicFramePr>
        <p:xfrm>
          <a:off x="5576350" y="2016002"/>
          <a:ext cx="2931902" cy="116018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Object 2">
            <a:extLst>
              <a:ext uri="{FF2B5EF4-FFF2-40B4-BE49-F238E27FC236}">
                <a16:creationId xmlns:a16="http://schemas.microsoft.com/office/drawing/2014/main" id="{16349A11-AE8F-AF9D-22C2-3E98EAB22FDA}"/>
              </a:ext>
            </a:extLst>
          </p:cNvPr>
          <p:cNvGraphicFramePr>
            <a:graphicFrameLocks noChangeAspect="1"/>
          </p:cNvGraphicFramePr>
          <p:nvPr>
            <p:extLst>
              <p:ext uri="{D42A27DB-BD31-4B8C-83A1-F6EECF244321}">
                <p14:modId xmlns:p14="http://schemas.microsoft.com/office/powerpoint/2010/main" val="2398334547"/>
              </p:ext>
            </p:extLst>
          </p:nvPr>
        </p:nvGraphicFramePr>
        <p:xfrm>
          <a:off x="9016832" y="2016002"/>
          <a:ext cx="2812801" cy="1491705"/>
        </p:xfrm>
        <a:graphic>
          <a:graphicData uri="http://schemas.openxmlformats.org/drawingml/2006/chart">
            <c:chart xmlns:c="http://schemas.openxmlformats.org/drawingml/2006/chart" xmlns:r="http://schemas.openxmlformats.org/officeDocument/2006/relationships" r:id="rId8"/>
          </a:graphicData>
        </a:graphic>
      </p:graphicFrame>
      <p:sp>
        <p:nvSpPr>
          <p:cNvPr id="2" name="Title 1">
            <a:extLst>
              <a:ext uri="{FF2B5EF4-FFF2-40B4-BE49-F238E27FC236}">
                <a16:creationId xmlns:a16="http://schemas.microsoft.com/office/drawing/2014/main" id="{193E0A07-46C8-9852-3593-86A3EC8F7C90}"/>
              </a:ext>
            </a:extLst>
          </p:cNvPr>
          <p:cNvSpPr>
            <a:spLocks noGrp="1"/>
          </p:cNvSpPr>
          <p:nvPr>
            <p:ph type="title"/>
          </p:nvPr>
        </p:nvSpPr>
        <p:spPr>
          <a:xfrm>
            <a:off x="216422" y="126655"/>
            <a:ext cx="9787893" cy="370620"/>
          </a:xfrm>
        </p:spPr>
        <p:txBody>
          <a:bodyPr>
            <a:normAutofit fontScale="90000"/>
          </a:bodyPr>
          <a:lstStyle/>
          <a:p>
            <a:r>
              <a:rPr lang="en-IE">
                <a:solidFill>
                  <a:schemeClr val="tx1"/>
                </a:solidFill>
              </a:rPr>
              <a:t>Multilateralists – Overseas Aid Profile</a:t>
            </a:r>
          </a:p>
        </p:txBody>
      </p:sp>
      <p:sp>
        <p:nvSpPr>
          <p:cNvPr id="28" name="Round Diagonal Corner Rectangle 27">
            <a:extLst>
              <a:ext uri="{FF2B5EF4-FFF2-40B4-BE49-F238E27FC236}">
                <a16:creationId xmlns:a16="http://schemas.microsoft.com/office/drawing/2014/main" id="{421F38C2-0CD7-A7B2-997B-5C320F5F90EB}"/>
              </a:ext>
            </a:extLst>
          </p:cNvPr>
          <p:cNvSpPr/>
          <p:nvPr/>
        </p:nvSpPr>
        <p:spPr>
          <a:xfrm>
            <a:off x="5482610" y="1562241"/>
            <a:ext cx="2880000" cy="360000"/>
          </a:xfrm>
          <a:prstGeom prst="round2SameRect">
            <a:avLst>
              <a:gd name="adj1" fmla="val 0"/>
              <a:gd name="adj2" fmla="val 0"/>
            </a:avLst>
          </a:prstGeom>
          <a:solidFill>
            <a:schemeClr val="tx2">
              <a:alpha val="69804"/>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Developing Country Poverty Concern</a:t>
            </a:r>
          </a:p>
        </p:txBody>
      </p:sp>
      <p:sp>
        <p:nvSpPr>
          <p:cNvPr id="50" name="Round Diagonal Corner Rectangle 27">
            <a:extLst>
              <a:ext uri="{FF2B5EF4-FFF2-40B4-BE49-F238E27FC236}">
                <a16:creationId xmlns:a16="http://schemas.microsoft.com/office/drawing/2014/main" id="{04641DE9-E738-639D-51CF-031705C44E54}"/>
              </a:ext>
            </a:extLst>
          </p:cNvPr>
          <p:cNvSpPr/>
          <p:nvPr/>
        </p:nvSpPr>
        <p:spPr>
          <a:xfrm>
            <a:off x="2220268" y="1562241"/>
            <a:ext cx="2880000" cy="360000"/>
          </a:xfrm>
          <a:prstGeom prst="round2SameRect">
            <a:avLst>
              <a:gd name="adj1" fmla="val 0"/>
              <a:gd name="adj2" fmla="val 0"/>
            </a:avLst>
          </a:prstGeom>
          <a:solidFill>
            <a:schemeClr val="tx2">
              <a:alpha val="69804"/>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Minority Rights Concern</a:t>
            </a:r>
          </a:p>
        </p:txBody>
      </p:sp>
      <p:sp>
        <p:nvSpPr>
          <p:cNvPr id="75" name="Round Diagonal Corner Rectangle 27">
            <a:extLst>
              <a:ext uri="{FF2B5EF4-FFF2-40B4-BE49-F238E27FC236}">
                <a16:creationId xmlns:a16="http://schemas.microsoft.com/office/drawing/2014/main" id="{50AE42F0-D6A9-2BA6-3F14-B37408AFD90F}"/>
              </a:ext>
            </a:extLst>
          </p:cNvPr>
          <p:cNvSpPr/>
          <p:nvPr/>
        </p:nvSpPr>
        <p:spPr>
          <a:xfrm>
            <a:off x="9016832" y="1562241"/>
            <a:ext cx="2880000" cy="360000"/>
          </a:xfrm>
          <a:prstGeom prst="round2SameRect">
            <a:avLst>
              <a:gd name="adj1" fmla="val 0"/>
              <a:gd name="adj2" fmla="val 0"/>
            </a:avLst>
          </a:prstGeom>
          <a:solidFill>
            <a:schemeClr val="tx2">
              <a:alpha val="69804"/>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Trust – Top 10 Rating</a:t>
            </a:r>
          </a:p>
        </p:txBody>
      </p:sp>
      <p:sp>
        <p:nvSpPr>
          <p:cNvPr id="46" name="Round Diagonal Corner Rectangle 27">
            <a:extLst>
              <a:ext uri="{FF2B5EF4-FFF2-40B4-BE49-F238E27FC236}">
                <a16:creationId xmlns:a16="http://schemas.microsoft.com/office/drawing/2014/main" id="{E30B4144-21E0-57D6-48C3-A26BD878B69E}"/>
              </a:ext>
            </a:extLst>
          </p:cNvPr>
          <p:cNvSpPr/>
          <p:nvPr/>
        </p:nvSpPr>
        <p:spPr>
          <a:xfrm>
            <a:off x="932700" y="3454405"/>
            <a:ext cx="3096000" cy="360000"/>
          </a:xfrm>
          <a:prstGeom prst="round2SameRect">
            <a:avLst>
              <a:gd name="adj1" fmla="val 0"/>
              <a:gd name="adj2" fmla="val 0"/>
            </a:avLst>
          </a:prstGeom>
          <a:solidFill>
            <a:schemeClr val="tx2">
              <a:alpha val="69804"/>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Reasons to help Developing Countries</a:t>
            </a:r>
          </a:p>
        </p:txBody>
      </p:sp>
      <p:sp>
        <p:nvSpPr>
          <p:cNvPr id="44" name="Round Diagonal Corner Rectangle 27">
            <a:extLst>
              <a:ext uri="{FF2B5EF4-FFF2-40B4-BE49-F238E27FC236}">
                <a16:creationId xmlns:a16="http://schemas.microsoft.com/office/drawing/2014/main" id="{BB619B3F-2A96-FF51-D41A-C24D721413D9}"/>
              </a:ext>
            </a:extLst>
          </p:cNvPr>
          <p:cNvSpPr/>
          <p:nvPr/>
        </p:nvSpPr>
        <p:spPr>
          <a:xfrm>
            <a:off x="4974766" y="3454405"/>
            <a:ext cx="3096000" cy="360000"/>
          </a:xfrm>
          <a:prstGeom prst="round2SameRect">
            <a:avLst>
              <a:gd name="adj1" fmla="val 0"/>
              <a:gd name="adj2" fmla="val 0"/>
            </a:avLst>
          </a:prstGeom>
          <a:solidFill>
            <a:schemeClr val="tx2">
              <a:alpha val="69804"/>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Causes of Poverty in Developing Countries</a:t>
            </a:r>
          </a:p>
        </p:txBody>
      </p:sp>
      <p:sp>
        <p:nvSpPr>
          <p:cNvPr id="67" name="Round Diagonal Corner Rectangle 27">
            <a:extLst>
              <a:ext uri="{FF2B5EF4-FFF2-40B4-BE49-F238E27FC236}">
                <a16:creationId xmlns:a16="http://schemas.microsoft.com/office/drawing/2014/main" id="{98EE8C91-777C-1513-5553-16085D5ADDA0}"/>
              </a:ext>
            </a:extLst>
          </p:cNvPr>
          <p:cNvSpPr/>
          <p:nvPr/>
        </p:nvSpPr>
        <p:spPr>
          <a:xfrm>
            <a:off x="9016833" y="3454405"/>
            <a:ext cx="3096000" cy="360000"/>
          </a:xfrm>
          <a:prstGeom prst="round2SameRect">
            <a:avLst>
              <a:gd name="adj1" fmla="val 0"/>
              <a:gd name="adj2" fmla="val 0"/>
            </a:avLst>
          </a:prstGeom>
          <a:solidFill>
            <a:schemeClr val="tx2">
              <a:alpha val="69804"/>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Irish Government Support Priorities</a:t>
            </a:r>
          </a:p>
        </p:txBody>
      </p:sp>
      <p:sp>
        <p:nvSpPr>
          <p:cNvPr id="32" name="TextBox 31">
            <a:extLst>
              <a:ext uri="{FF2B5EF4-FFF2-40B4-BE49-F238E27FC236}">
                <a16:creationId xmlns:a16="http://schemas.microsoft.com/office/drawing/2014/main" id="{A03542D8-93BA-7CA1-417B-C8B89F9C6237}"/>
              </a:ext>
            </a:extLst>
          </p:cNvPr>
          <p:cNvSpPr txBox="1"/>
          <p:nvPr/>
        </p:nvSpPr>
        <p:spPr>
          <a:xfrm>
            <a:off x="303899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76" name="TextBox 75">
            <a:extLst>
              <a:ext uri="{FF2B5EF4-FFF2-40B4-BE49-F238E27FC236}">
                <a16:creationId xmlns:a16="http://schemas.microsoft.com/office/drawing/2014/main" id="{56812477-F050-0CFB-7A47-D739C4FA4BC3}"/>
              </a:ext>
            </a:extLst>
          </p:cNvPr>
          <p:cNvSpPr txBox="1"/>
          <p:nvPr/>
        </p:nvSpPr>
        <p:spPr>
          <a:xfrm>
            <a:off x="3775542" y="1887020"/>
            <a:ext cx="1210588" cy="253916"/>
          </a:xfrm>
          <a:prstGeom prst="rect">
            <a:avLst/>
          </a:prstGeom>
          <a:noFill/>
        </p:spPr>
        <p:txBody>
          <a:bodyPr wrap="none" rtlCol="0">
            <a:spAutoFit/>
          </a:bodyPr>
          <a:lstStyle/>
          <a:p>
            <a:r>
              <a:rPr lang="en-US" sz="1050" b="1">
                <a:latin typeface="Barlow" panose="00000500000000000000" pitchFamily="2" charset="0"/>
              </a:rPr>
              <a:t>Multilateralists %</a:t>
            </a:r>
            <a:endParaRPr lang="en-IE" sz="1050" b="1">
              <a:latin typeface="Barlow" panose="00000500000000000000" pitchFamily="2" charset="0"/>
            </a:endParaRPr>
          </a:p>
        </p:txBody>
      </p:sp>
      <p:sp>
        <p:nvSpPr>
          <p:cNvPr id="51" name="Oval 50">
            <a:extLst>
              <a:ext uri="{FF2B5EF4-FFF2-40B4-BE49-F238E27FC236}">
                <a16:creationId xmlns:a16="http://schemas.microsoft.com/office/drawing/2014/main" id="{3C07478E-0BA6-BED2-6F7D-0AE3679F475F}"/>
              </a:ext>
            </a:extLst>
          </p:cNvPr>
          <p:cNvSpPr/>
          <p:nvPr/>
        </p:nvSpPr>
        <p:spPr>
          <a:xfrm>
            <a:off x="7451691" y="2081863"/>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9584DA03-BE64-9240-590A-F329B808FE54}"/>
              </a:ext>
            </a:extLst>
          </p:cNvPr>
          <p:cNvSpPr/>
          <p:nvPr/>
        </p:nvSpPr>
        <p:spPr>
          <a:xfrm>
            <a:off x="142123" y="505492"/>
            <a:ext cx="12057701" cy="703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300" b="1">
                <a:solidFill>
                  <a:schemeClr val="tx1"/>
                </a:solidFill>
              </a:rPr>
              <a:t>The majority of Multilateralists are concerned about minority rights and poverty in developing countries. They also attribute higher trust to all institutions and groups. They also largely align with the national view when considering reasons to support developing countries, the main causes of poverty, and priorities for government aid. </a:t>
            </a:r>
          </a:p>
        </p:txBody>
      </p:sp>
      <p:sp>
        <p:nvSpPr>
          <p:cNvPr id="9" name="TextBox 8">
            <a:extLst>
              <a:ext uri="{FF2B5EF4-FFF2-40B4-BE49-F238E27FC236}">
                <a16:creationId xmlns:a16="http://schemas.microsoft.com/office/drawing/2014/main" id="{3A60328F-37DB-14EA-C59C-FF3234510D83}"/>
              </a:ext>
            </a:extLst>
          </p:cNvPr>
          <p:cNvSpPr txBox="1"/>
          <p:nvPr/>
        </p:nvSpPr>
        <p:spPr>
          <a:xfrm>
            <a:off x="1705270" y="3837393"/>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0" name="TextBox 9">
            <a:extLst>
              <a:ext uri="{FF2B5EF4-FFF2-40B4-BE49-F238E27FC236}">
                <a16:creationId xmlns:a16="http://schemas.microsoft.com/office/drawing/2014/main" id="{B865621F-1604-6062-4C7E-25060C47194E}"/>
              </a:ext>
            </a:extLst>
          </p:cNvPr>
          <p:cNvSpPr txBox="1"/>
          <p:nvPr/>
        </p:nvSpPr>
        <p:spPr>
          <a:xfrm>
            <a:off x="2430056" y="3837393"/>
            <a:ext cx="1210588" cy="253916"/>
          </a:xfrm>
          <a:prstGeom prst="rect">
            <a:avLst/>
          </a:prstGeom>
          <a:noFill/>
        </p:spPr>
        <p:txBody>
          <a:bodyPr wrap="none" rtlCol="0">
            <a:spAutoFit/>
          </a:bodyPr>
          <a:lstStyle/>
          <a:p>
            <a:r>
              <a:rPr lang="en-US" sz="1050" b="1">
                <a:latin typeface="Barlow" panose="00000500000000000000" pitchFamily="2" charset="0"/>
              </a:rPr>
              <a:t>Multilateralists %</a:t>
            </a:r>
            <a:endParaRPr lang="en-IE" sz="1050" b="1">
              <a:latin typeface="Barlow" panose="00000500000000000000" pitchFamily="2" charset="0"/>
            </a:endParaRPr>
          </a:p>
        </p:txBody>
      </p:sp>
      <p:sp>
        <p:nvSpPr>
          <p:cNvPr id="15" name="TextBox 14">
            <a:extLst>
              <a:ext uri="{FF2B5EF4-FFF2-40B4-BE49-F238E27FC236}">
                <a16:creationId xmlns:a16="http://schemas.microsoft.com/office/drawing/2014/main" id="{09AEEFC1-09E7-27E8-74A8-BB3C636CA87F}"/>
              </a:ext>
            </a:extLst>
          </p:cNvPr>
          <p:cNvSpPr txBox="1"/>
          <p:nvPr/>
        </p:nvSpPr>
        <p:spPr>
          <a:xfrm>
            <a:off x="7010257" y="3837393"/>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6" name="TextBox 15">
            <a:extLst>
              <a:ext uri="{FF2B5EF4-FFF2-40B4-BE49-F238E27FC236}">
                <a16:creationId xmlns:a16="http://schemas.microsoft.com/office/drawing/2014/main" id="{3BC14AD2-581D-9D89-7561-C74A576DDFD4}"/>
              </a:ext>
            </a:extLst>
          </p:cNvPr>
          <p:cNvSpPr txBox="1"/>
          <p:nvPr/>
        </p:nvSpPr>
        <p:spPr>
          <a:xfrm>
            <a:off x="7570214" y="3837393"/>
            <a:ext cx="1183337" cy="253916"/>
          </a:xfrm>
          <a:prstGeom prst="rect">
            <a:avLst/>
          </a:prstGeom>
          <a:noFill/>
        </p:spPr>
        <p:txBody>
          <a:bodyPr wrap="none" rtlCol="0">
            <a:spAutoFit/>
          </a:bodyPr>
          <a:lstStyle/>
          <a:p>
            <a:r>
              <a:rPr lang="en-US" sz="1050" b="1">
                <a:latin typeface="Barlow" panose="00000500000000000000" pitchFamily="2" charset="0"/>
              </a:rPr>
              <a:t>Multilateralists%</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EC2B98B8-BC40-C402-38EE-A26802C61924}"/>
              </a:ext>
            </a:extLst>
          </p:cNvPr>
          <p:cNvSpPr txBox="1"/>
          <p:nvPr/>
        </p:nvSpPr>
        <p:spPr>
          <a:xfrm>
            <a:off x="10092560" y="3837393"/>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20" name="TextBox 19">
            <a:extLst>
              <a:ext uri="{FF2B5EF4-FFF2-40B4-BE49-F238E27FC236}">
                <a16:creationId xmlns:a16="http://schemas.microsoft.com/office/drawing/2014/main" id="{EE7122FA-3BB6-A694-C6E6-520739F7FFEF}"/>
              </a:ext>
            </a:extLst>
          </p:cNvPr>
          <p:cNvSpPr txBox="1"/>
          <p:nvPr/>
        </p:nvSpPr>
        <p:spPr>
          <a:xfrm>
            <a:off x="10657896" y="3837393"/>
            <a:ext cx="1210588" cy="253916"/>
          </a:xfrm>
          <a:prstGeom prst="rect">
            <a:avLst/>
          </a:prstGeom>
          <a:noFill/>
        </p:spPr>
        <p:txBody>
          <a:bodyPr wrap="none" rtlCol="0">
            <a:spAutoFit/>
          </a:bodyPr>
          <a:lstStyle/>
          <a:p>
            <a:r>
              <a:rPr lang="en-US" sz="1050" b="1">
                <a:latin typeface="Barlow" panose="00000500000000000000" pitchFamily="2" charset="0"/>
              </a:rPr>
              <a:t>Multilateralists %</a:t>
            </a:r>
            <a:endParaRPr lang="en-IE" sz="1050" b="1">
              <a:latin typeface="Barlow" panose="00000500000000000000" pitchFamily="2" charset="0"/>
            </a:endParaRPr>
          </a:p>
        </p:txBody>
      </p:sp>
      <p:sp>
        <p:nvSpPr>
          <p:cNvPr id="40" name="Rectangle 39">
            <a:extLst>
              <a:ext uri="{FF2B5EF4-FFF2-40B4-BE49-F238E27FC236}">
                <a16:creationId xmlns:a16="http://schemas.microsoft.com/office/drawing/2014/main" id="{8F90CFFC-DAB5-96EC-E019-B792B6E49F3F}"/>
              </a:ext>
            </a:extLst>
          </p:cNvPr>
          <p:cNvSpPr/>
          <p:nvPr/>
        </p:nvSpPr>
        <p:spPr>
          <a:xfrm>
            <a:off x="3679563" y="2359257"/>
            <a:ext cx="245285"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TextBox 42">
            <a:extLst>
              <a:ext uri="{FF2B5EF4-FFF2-40B4-BE49-F238E27FC236}">
                <a16:creationId xmlns:a16="http://schemas.microsoft.com/office/drawing/2014/main" id="{C49946B5-E88C-E85A-CC19-3209888BBA87}"/>
              </a:ext>
            </a:extLst>
          </p:cNvPr>
          <p:cNvSpPr txBox="1"/>
          <p:nvPr/>
        </p:nvSpPr>
        <p:spPr>
          <a:xfrm>
            <a:off x="631014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45" name="TextBox 44">
            <a:extLst>
              <a:ext uri="{FF2B5EF4-FFF2-40B4-BE49-F238E27FC236}">
                <a16:creationId xmlns:a16="http://schemas.microsoft.com/office/drawing/2014/main" id="{7E8B22F1-BCF7-D706-3CEC-FBF21FBDD4B1}"/>
              </a:ext>
            </a:extLst>
          </p:cNvPr>
          <p:cNvSpPr txBox="1"/>
          <p:nvPr/>
        </p:nvSpPr>
        <p:spPr>
          <a:xfrm>
            <a:off x="7046692" y="1887020"/>
            <a:ext cx="1210588" cy="253916"/>
          </a:xfrm>
          <a:prstGeom prst="rect">
            <a:avLst/>
          </a:prstGeom>
          <a:noFill/>
        </p:spPr>
        <p:txBody>
          <a:bodyPr wrap="none" rtlCol="0">
            <a:spAutoFit/>
          </a:bodyPr>
          <a:lstStyle/>
          <a:p>
            <a:r>
              <a:rPr lang="en-US" sz="1050" b="1">
                <a:latin typeface="Barlow" panose="00000500000000000000" pitchFamily="2" charset="0"/>
              </a:rPr>
              <a:t>Multilateralists %</a:t>
            </a:r>
            <a:endParaRPr lang="en-IE" sz="1050" b="1">
              <a:latin typeface="Barlow" panose="00000500000000000000" pitchFamily="2" charset="0"/>
            </a:endParaRPr>
          </a:p>
        </p:txBody>
      </p:sp>
      <p:sp>
        <p:nvSpPr>
          <p:cNvPr id="47" name="TextBox 46">
            <a:extLst>
              <a:ext uri="{FF2B5EF4-FFF2-40B4-BE49-F238E27FC236}">
                <a16:creationId xmlns:a16="http://schemas.microsoft.com/office/drawing/2014/main" id="{1481D6B9-E8FC-2AD5-4DB9-4580D245014B}"/>
              </a:ext>
            </a:extLst>
          </p:cNvPr>
          <p:cNvSpPr txBox="1"/>
          <p:nvPr/>
        </p:nvSpPr>
        <p:spPr>
          <a:xfrm>
            <a:off x="10076215"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48" name="TextBox 47">
            <a:extLst>
              <a:ext uri="{FF2B5EF4-FFF2-40B4-BE49-F238E27FC236}">
                <a16:creationId xmlns:a16="http://schemas.microsoft.com/office/drawing/2014/main" id="{29E23FB9-082F-938E-B5EA-76EE861654B1}"/>
              </a:ext>
            </a:extLst>
          </p:cNvPr>
          <p:cNvSpPr txBox="1"/>
          <p:nvPr/>
        </p:nvSpPr>
        <p:spPr>
          <a:xfrm>
            <a:off x="10763339" y="1887020"/>
            <a:ext cx="1210588" cy="253916"/>
          </a:xfrm>
          <a:prstGeom prst="rect">
            <a:avLst/>
          </a:prstGeom>
          <a:noFill/>
        </p:spPr>
        <p:txBody>
          <a:bodyPr wrap="none" rtlCol="0">
            <a:spAutoFit/>
          </a:bodyPr>
          <a:lstStyle/>
          <a:p>
            <a:r>
              <a:rPr lang="en-US" sz="1050" b="1">
                <a:latin typeface="Barlow" panose="00000500000000000000" pitchFamily="2" charset="0"/>
              </a:rPr>
              <a:t>Multilateralists %</a:t>
            </a:r>
            <a:endParaRPr lang="en-IE" sz="1050" b="1">
              <a:latin typeface="Barlow" panose="00000500000000000000" pitchFamily="2" charset="0"/>
            </a:endParaRPr>
          </a:p>
        </p:txBody>
      </p:sp>
      <p:sp>
        <p:nvSpPr>
          <p:cNvPr id="55" name="Rectangle 54">
            <a:extLst>
              <a:ext uri="{FF2B5EF4-FFF2-40B4-BE49-F238E27FC236}">
                <a16:creationId xmlns:a16="http://schemas.microsoft.com/office/drawing/2014/main" id="{00A5A869-F1EB-79F0-D36B-FCFFD454008C}"/>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58" name="Rectangle 57">
            <a:extLst>
              <a:ext uri="{FF2B5EF4-FFF2-40B4-BE49-F238E27FC236}">
                <a16:creationId xmlns:a16="http://schemas.microsoft.com/office/drawing/2014/main" id="{24E12102-11E2-6D74-D00B-EBE924070D6C}"/>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9" name="Oval 58">
            <a:extLst>
              <a:ext uri="{FF2B5EF4-FFF2-40B4-BE49-F238E27FC236}">
                <a16:creationId xmlns:a16="http://schemas.microsoft.com/office/drawing/2014/main" id="{44EE60CD-475D-78B9-B521-E92575722D0A}"/>
              </a:ext>
            </a:extLst>
          </p:cNvPr>
          <p:cNvSpPr/>
          <p:nvPr/>
        </p:nvSpPr>
        <p:spPr>
          <a:xfrm>
            <a:off x="9420094" y="72938"/>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0" name="TextBox 59">
            <a:extLst>
              <a:ext uri="{FF2B5EF4-FFF2-40B4-BE49-F238E27FC236}">
                <a16:creationId xmlns:a16="http://schemas.microsoft.com/office/drawing/2014/main" id="{8B8AC8EB-C3BE-8E7B-56D6-675BAA4900EE}"/>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68" name="Rectangle 67">
            <a:extLst>
              <a:ext uri="{FF2B5EF4-FFF2-40B4-BE49-F238E27FC236}">
                <a16:creationId xmlns:a16="http://schemas.microsoft.com/office/drawing/2014/main" id="{795090FD-2208-FC97-35F6-B8A6CABC8D86}"/>
              </a:ext>
            </a:extLst>
          </p:cNvPr>
          <p:cNvSpPr/>
          <p:nvPr/>
        </p:nvSpPr>
        <p:spPr>
          <a:xfrm>
            <a:off x="10890887" y="4291424"/>
            <a:ext cx="335148" cy="1897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9" name="Rectangle 68">
            <a:extLst>
              <a:ext uri="{FF2B5EF4-FFF2-40B4-BE49-F238E27FC236}">
                <a16:creationId xmlns:a16="http://schemas.microsoft.com/office/drawing/2014/main" id="{8E00AD9C-7FD1-ACA3-A5EE-14A6D1DA5633}"/>
              </a:ext>
            </a:extLst>
          </p:cNvPr>
          <p:cNvSpPr/>
          <p:nvPr/>
        </p:nvSpPr>
        <p:spPr>
          <a:xfrm>
            <a:off x="7160398" y="2400777"/>
            <a:ext cx="151314"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Oval 52">
            <a:extLst>
              <a:ext uri="{FF2B5EF4-FFF2-40B4-BE49-F238E27FC236}">
                <a16:creationId xmlns:a16="http://schemas.microsoft.com/office/drawing/2014/main" id="{9BE8576A-B9C0-49AE-C745-80FB45B03F27}"/>
              </a:ext>
            </a:extLst>
          </p:cNvPr>
          <p:cNvSpPr/>
          <p:nvPr/>
        </p:nvSpPr>
        <p:spPr>
          <a:xfrm>
            <a:off x="7609585" y="5614876"/>
            <a:ext cx="363883" cy="2539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33" name="Table 32">
            <a:extLst>
              <a:ext uri="{FF2B5EF4-FFF2-40B4-BE49-F238E27FC236}">
                <a16:creationId xmlns:a16="http://schemas.microsoft.com/office/drawing/2014/main" id="{9A4BA4AB-3DD7-9BC2-5531-CFEAB651AF3E}"/>
              </a:ext>
            </a:extLst>
          </p:cNvPr>
          <p:cNvGraphicFramePr>
            <a:graphicFrameLocks noGrp="1"/>
          </p:cNvGraphicFramePr>
          <p:nvPr>
            <p:extLst>
              <p:ext uri="{D42A27DB-BD31-4B8C-83A1-F6EECF244321}">
                <p14:modId xmlns:p14="http://schemas.microsoft.com/office/powerpoint/2010/main" val="1413691838"/>
              </p:ext>
            </p:extLst>
          </p:nvPr>
        </p:nvGraphicFramePr>
        <p:xfrm>
          <a:off x="1779839" y="2046629"/>
          <a:ext cx="1040778" cy="873948"/>
        </p:xfrm>
        <a:graphic>
          <a:graphicData uri="http://schemas.openxmlformats.org/drawingml/2006/table">
            <a:tbl>
              <a:tblPr>
                <a:tableStyleId>{5C22544A-7EE6-4342-B048-85BDC9FD1C3A}</a:tableStyleId>
              </a:tblPr>
              <a:tblGrid>
                <a:gridCol w="1040778">
                  <a:extLst>
                    <a:ext uri="{9D8B030D-6E8A-4147-A177-3AD203B41FA5}">
                      <a16:colId xmlns:a16="http://schemas.microsoft.com/office/drawing/2014/main" val="2286587077"/>
                    </a:ext>
                  </a:extLst>
                </a:gridCol>
              </a:tblGrid>
              <a:tr h="27018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33574">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70187">
                <a:tc>
                  <a:txBody>
                    <a:bodyPr/>
                    <a:lstStyle/>
                    <a:p>
                      <a:pPr algn="r"/>
                      <a:r>
                        <a:rPr lang="en-IE" sz="950" b="0" i="1"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39" name="Table 38">
            <a:extLst>
              <a:ext uri="{FF2B5EF4-FFF2-40B4-BE49-F238E27FC236}">
                <a16:creationId xmlns:a16="http://schemas.microsoft.com/office/drawing/2014/main" id="{6D24F71F-A6E3-1A5C-DC46-745B3C76F901}"/>
              </a:ext>
            </a:extLst>
          </p:cNvPr>
          <p:cNvGraphicFramePr>
            <a:graphicFrameLocks noGrp="1"/>
          </p:cNvGraphicFramePr>
          <p:nvPr/>
        </p:nvGraphicFramePr>
        <p:xfrm>
          <a:off x="5037606" y="2033734"/>
          <a:ext cx="1085692" cy="998262"/>
        </p:xfrm>
        <a:graphic>
          <a:graphicData uri="http://schemas.openxmlformats.org/drawingml/2006/table">
            <a:tbl>
              <a:tblPr>
                <a:tableStyleId>{5C22544A-7EE6-4342-B048-85BDC9FD1C3A}</a:tableStyleId>
              </a:tblPr>
              <a:tblGrid>
                <a:gridCol w="1085692">
                  <a:extLst>
                    <a:ext uri="{9D8B030D-6E8A-4147-A177-3AD203B41FA5}">
                      <a16:colId xmlns:a16="http://schemas.microsoft.com/office/drawing/2014/main" val="2286587077"/>
                    </a:ext>
                  </a:extLst>
                </a:gridCol>
              </a:tblGrid>
              <a:tr h="30509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88068">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05097">
                <a:tc>
                  <a:txBody>
                    <a:bodyPr/>
                    <a:lstStyle/>
                    <a:p>
                      <a:pPr algn="r"/>
                      <a:r>
                        <a:rPr lang="en-IE" sz="950" b="0" i="0"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41" name="Table 40">
            <a:extLst>
              <a:ext uri="{FF2B5EF4-FFF2-40B4-BE49-F238E27FC236}">
                <a16:creationId xmlns:a16="http://schemas.microsoft.com/office/drawing/2014/main" id="{F2C7B7FB-D830-A957-DDE2-583BAACEBD49}"/>
              </a:ext>
            </a:extLst>
          </p:cNvPr>
          <p:cNvGraphicFramePr>
            <a:graphicFrameLocks noGrp="1"/>
          </p:cNvGraphicFramePr>
          <p:nvPr/>
        </p:nvGraphicFramePr>
        <p:xfrm>
          <a:off x="8348813" y="2102893"/>
          <a:ext cx="1617955" cy="1231591"/>
        </p:xfrm>
        <a:graphic>
          <a:graphicData uri="http://schemas.openxmlformats.org/drawingml/2006/table">
            <a:tbl>
              <a:tblPr>
                <a:tableStyleId>{5C22544A-7EE6-4342-B048-85BDC9FD1C3A}</a:tableStyleId>
              </a:tblPr>
              <a:tblGrid>
                <a:gridCol w="1617955">
                  <a:extLst>
                    <a:ext uri="{9D8B030D-6E8A-4147-A177-3AD203B41FA5}">
                      <a16:colId xmlns:a16="http://schemas.microsoft.com/office/drawing/2014/main" val="2286587077"/>
                    </a:ext>
                  </a:extLst>
                </a:gridCol>
              </a:tblGrid>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People in general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Multilateral (EU &amp; UN)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3584427"/>
                  </a:ext>
                </a:extLst>
              </a:tr>
              <a:tr h="366700">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Irish Government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Overseas aid organisations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sp>
        <p:nvSpPr>
          <p:cNvPr id="52" name="Rectangle 51">
            <a:extLst>
              <a:ext uri="{FF2B5EF4-FFF2-40B4-BE49-F238E27FC236}">
                <a16:creationId xmlns:a16="http://schemas.microsoft.com/office/drawing/2014/main" id="{FAF94B16-002B-3FE1-3987-3EAE3A9E1DD7}"/>
              </a:ext>
            </a:extLst>
          </p:cNvPr>
          <p:cNvSpPr/>
          <p:nvPr/>
        </p:nvSpPr>
        <p:spPr>
          <a:xfrm>
            <a:off x="141715" y="1224662"/>
            <a:ext cx="1634457" cy="2169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57" name="Chart 56">
            <a:extLst>
              <a:ext uri="{FF2B5EF4-FFF2-40B4-BE49-F238E27FC236}">
                <a16:creationId xmlns:a16="http://schemas.microsoft.com/office/drawing/2014/main" id="{A91D258C-D673-6893-8ED3-92FA1BDF5738}"/>
              </a:ext>
            </a:extLst>
          </p:cNvPr>
          <p:cNvGraphicFramePr/>
          <p:nvPr>
            <p:extLst>
              <p:ext uri="{D42A27DB-BD31-4B8C-83A1-F6EECF244321}">
                <p14:modId xmlns:p14="http://schemas.microsoft.com/office/powerpoint/2010/main" val="1996949507"/>
              </p:ext>
            </p:extLst>
          </p:nvPr>
        </p:nvGraphicFramePr>
        <p:xfrm>
          <a:off x="180644" y="1536473"/>
          <a:ext cx="1788641" cy="1572663"/>
        </p:xfrm>
        <a:graphic>
          <a:graphicData uri="http://schemas.openxmlformats.org/drawingml/2006/chart">
            <c:chart xmlns:c="http://schemas.openxmlformats.org/drawingml/2006/chart" xmlns:r="http://schemas.openxmlformats.org/officeDocument/2006/relationships" r:id="rId9"/>
          </a:graphicData>
        </a:graphic>
      </p:graphicFrame>
      <p:sp>
        <p:nvSpPr>
          <p:cNvPr id="61" name="TextBox 60">
            <a:extLst>
              <a:ext uri="{FF2B5EF4-FFF2-40B4-BE49-F238E27FC236}">
                <a16:creationId xmlns:a16="http://schemas.microsoft.com/office/drawing/2014/main" id="{1400283D-E026-E4F1-DF40-F3D4CD447C6B}"/>
              </a:ext>
            </a:extLst>
          </p:cNvPr>
          <p:cNvSpPr txBox="1"/>
          <p:nvPr/>
        </p:nvSpPr>
        <p:spPr>
          <a:xfrm>
            <a:off x="497796" y="1850121"/>
            <a:ext cx="1002326" cy="701731"/>
          </a:xfrm>
          <a:prstGeom prst="rect">
            <a:avLst/>
          </a:prstGeom>
          <a:noFill/>
        </p:spPr>
        <p:txBody>
          <a:bodyPr wrap="square" rtlCol="0">
            <a:spAutoFit/>
          </a:bodyPr>
          <a:lstStyle/>
          <a:p>
            <a:pPr algn="ctr">
              <a:lnSpc>
                <a:spcPct val="90000"/>
              </a:lnSpc>
            </a:pPr>
            <a:r>
              <a:rPr lang="en-US" sz="1600" b="1">
                <a:solidFill>
                  <a:schemeClr val="tx2"/>
                </a:solidFill>
              </a:rPr>
              <a:t>19% </a:t>
            </a:r>
          </a:p>
          <a:p>
            <a:pPr algn="ctr">
              <a:lnSpc>
                <a:spcPct val="90000"/>
              </a:lnSpc>
            </a:pPr>
            <a:r>
              <a:rPr lang="en-US" sz="1400" b="1">
                <a:solidFill>
                  <a:schemeClr val="tx2"/>
                </a:solidFill>
              </a:rPr>
              <a:t>of </a:t>
            </a:r>
          </a:p>
          <a:p>
            <a:pPr algn="ctr">
              <a:lnSpc>
                <a:spcPct val="90000"/>
              </a:lnSpc>
            </a:pPr>
            <a:r>
              <a:rPr lang="en-US" sz="1400" b="1">
                <a:solidFill>
                  <a:schemeClr val="tx2"/>
                </a:solidFill>
              </a:rPr>
              <a:t>All Adults</a:t>
            </a:r>
            <a:endParaRPr lang="en-IE" sz="1400" b="1">
              <a:solidFill>
                <a:schemeClr val="tx2"/>
              </a:solidFill>
            </a:endParaRPr>
          </a:p>
        </p:txBody>
      </p:sp>
      <p:sp>
        <p:nvSpPr>
          <p:cNvPr id="62" name="TextBox 61">
            <a:extLst>
              <a:ext uri="{FF2B5EF4-FFF2-40B4-BE49-F238E27FC236}">
                <a16:creationId xmlns:a16="http://schemas.microsoft.com/office/drawing/2014/main" id="{0E10D19F-CC30-7C49-C8F0-2AF346209755}"/>
              </a:ext>
            </a:extLst>
          </p:cNvPr>
          <p:cNvSpPr txBox="1"/>
          <p:nvPr/>
        </p:nvSpPr>
        <p:spPr>
          <a:xfrm>
            <a:off x="415670" y="2847526"/>
            <a:ext cx="1166578" cy="523220"/>
          </a:xfrm>
          <a:prstGeom prst="rect">
            <a:avLst/>
          </a:prstGeom>
          <a:noFill/>
        </p:spPr>
        <p:txBody>
          <a:bodyPr wrap="square" rtlCol="0">
            <a:spAutoFit/>
          </a:bodyPr>
          <a:lstStyle/>
          <a:p>
            <a:pPr algn="ctr"/>
            <a:r>
              <a:rPr lang="en-US" sz="1400" i="1">
                <a:latin typeface="Barlow" panose="00000500000000000000" pitchFamily="2" charset="0"/>
              </a:rPr>
              <a:t>799,000 individuals</a:t>
            </a:r>
            <a:endParaRPr lang="en-IE" sz="1400" i="1">
              <a:latin typeface="Barlow" panose="00000500000000000000" pitchFamily="2" charset="0"/>
            </a:endParaRPr>
          </a:p>
        </p:txBody>
      </p:sp>
      <p:sp>
        <p:nvSpPr>
          <p:cNvPr id="49" name="Oval 48">
            <a:extLst>
              <a:ext uri="{FF2B5EF4-FFF2-40B4-BE49-F238E27FC236}">
                <a16:creationId xmlns:a16="http://schemas.microsoft.com/office/drawing/2014/main" id="{3C9ABF88-0848-F4FE-1C44-4061B810F319}"/>
              </a:ext>
            </a:extLst>
          </p:cNvPr>
          <p:cNvSpPr/>
          <p:nvPr/>
        </p:nvSpPr>
        <p:spPr>
          <a:xfrm>
            <a:off x="3977927" y="2075625"/>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3" name="Rectangle 72">
            <a:extLst>
              <a:ext uri="{FF2B5EF4-FFF2-40B4-BE49-F238E27FC236}">
                <a16:creationId xmlns:a16="http://schemas.microsoft.com/office/drawing/2014/main" id="{9057F9F8-EF5B-A836-D363-0D6E244D2FDB}"/>
              </a:ext>
            </a:extLst>
          </p:cNvPr>
          <p:cNvSpPr/>
          <p:nvPr/>
        </p:nvSpPr>
        <p:spPr>
          <a:xfrm>
            <a:off x="2480700" y="6216634"/>
            <a:ext cx="245285"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4" name="Rectangle 73">
            <a:extLst>
              <a:ext uri="{FF2B5EF4-FFF2-40B4-BE49-F238E27FC236}">
                <a16:creationId xmlns:a16="http://schemas.microsoft.com/office/drawing/2014/main" id="{3151AEF3-849D-E2FD-0FF3-C1D708D756BC}"/>
              </a:ext>
            </a:extLst>
          </p:cNvPr>
          <p:cNvSpPr/>
          <p:nvPr/>
        </p:nvSpPr>
        <p:spPr>
          <a:xfrm>
            <a:off x="7160398" y="2737277"/>
            <a:ext cx="218810"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928AD322-F00A-5FB7-FD56-5DACA85F018F}"/>
              </a:ext>
            </a:extLst>
          </p:cNvPr>
          <p:cNvPicPr>
            <a:picLocks noChangeAspect="1"/>
          </p:cNvPicPr>
          <p:nvPr/>
        </p:nvPicPr>
        <p:blipFill rotWithShape="1">
          <a:blip r:embed="rId10">
            <a:extLst>
              <a:ext uri="{28A0092B-C50C-407E-A947-70E740481C1C}">
                <a14:useLocalDpi xmlns:a14="http://schemas.microsoft.com/office/drawing/2010/main" val="0"/>
              </a:ext>
            </a:extLst>
          </a:blip>
          <a:srcRect l="26057" t="10466" r="21464" b="10753"/>
          <a:stretch>
            <a:fillRect/>
          </a:stretch>
        </p:blipFill>
        <p:spPr>
          <a:xfrm>
            <a:off x="1332314" y="1143368"/>
            <a:ext cx="701732" cy="701732"/>
          </a:xfrm>
          <a:prstGeom prst="flowChartConnector">
            <a:avLst/>
          </a:prstGeom>
        </p:spPr>
      </p:pic>
    </p:spTree>
    <p:extLst>
      <p:ext uri="{BB962C8B-B14F-4D97-AF65-F5344CB8AC3E}">
        <p14:creationId xmlns:p14="http://schemas.microsoft.com/office/powerpoint/2010/main" val="490745173"/>
      </p:ext>
    </p:extLst>
  </p:cSld>
  <p:clrMapOvr>
    <a:masterClrMapping/>
  </p:clrMapOvr>
  <p:transition spd="slow">
    <p:wipe dir="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1D804F-CCF2-0455-1006-E5CA0D77A856}"/>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CFBF4A64-8DFD-8DA3-0078-5FE6A9BEEF1E}"/>
              </a:ext>
            </a:extLst>
          </p:cNvPr>
          <p:cNvSpPr/>
          <p:nvPr/>
        </p:nvSpPr>
        <p:spPr>
          <a:xfrm>
            <a:off x="0" y="0"/>
            <a:ext cx="12199824" cy="6858000"/>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7" name="Rectangle 6">
            <a:extLst>
              <a:ext uri="{FF2B5EF4-FFF2-40B4-BE49-F238E27FC236}">
                <a16:creationId xmlns:a16="http://schemas.microsoft.com/office/drawing/2014/main" id="{EF8ED198-A3E4-E4C9-CB2C-22857497D48E}"/>
              </a:ext>
            </a:extLst>
          </p:cNvPr>
          <p:cNvSpPr/>
          <p:nvPr/>
        </p:nvSpPr>
        <p:spPr>
          <a:xfrm>
            <a:off x="4114" y="0"/>
            <a:ext cx="12187886" cy="691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 Placeholder 15">
            <a:extLst>
              <a:ext uri="{FF2B5EF4-FFF2-40B4-BE49-F238E27FC236}">
                <a16:creationId xmlns:a16="http://schemas.microsoft.com/office/drawing/2014/main" id="{5A0145E0-86AC-2662-FA7B-33DD2A6DDD38}"/>
              </a:ext>
            </a:extLst>
          </p:cNvPr>
          <p:cNvSpPr>
            <a:spLocks noGrp="1"/>
          </p:cNvSpPr>
          <p:nvPr>
            <p:ph type="body" sz="quarter" idx="49"/>
          </p:nvPr>
        </p:nvSpPr>
        <p:spPr>
          <a:xfrm>
            <a:off x="272690" y="715619"/>
            <a:ext cx="11931046" cy="550858"/>
          </a:xfrm>
        </p:spPr>
        <p:txBody>
          <a:bodyPr/>
          <a:lstStyle/>
          <a:p>
            <a:pPr>
              <a:lnSpc>
                <a:spcPct val="90000"/>
              </a:lnSpc>
            </a:pPr>
            <a:r>
              <a:rPr lang="en-US" b="1">
                <a:latin typeface="Barlow" panose="00000500000000000000" pitchFamily="2" charset="0"/>
              </a:rPr>
              <a:t>Multilateralists mirror the national picture in terms of media touchpoints, with a clear mix of sources in play. When focusing on influences on views and bringing about social change, Multilateralists place less emphasis on the individual, with less influence from friends, and less influence assigned to local groups, paired with increased mentions of global </a:t>
            </a:r>
            <a:r>
              <a:rPr lang="en-US" b="1" err="1">
                <a:latin typeface="Barlow" panose="00000500000000000000" pitchFamily="2" charset="0"/>
              </a:rPr>
              <a:t>organisations</a:t>
            </a:r>
            <a:r>
              <a:rPr lang="en-US" b="1">
                <a:latin typeface="Barlow" panose="00000500000000000000" pitchFamily="2" charset="0"/>
              </a:rPr>
              <a:t>. </a:t>
            </a:r>
          </a:p>
        </p:txBody>
      </p:sp>
      <p:sp>
        <p:nvSpPr>
          <p:cNvPr id="2" name="Title 1">
            <a:extLst>
              <a:ext uri="{FF2B5EF4-FFF2-40B4-BE49-F238E27FC236}">
                <a16:creationId xmlns:a16="http://schemas.microsoft.com/office/drawing/2014/main" id="{74811251-54EA-0A11-2991-5B4168E4ED26}"/>
              </a:ext>
            </a:extLst>
          </p:cNvPr>
          <p:cNvSpPr>
            <a:spLocks noGrp="1"/>
          </p:cNvSpPr>
          <p:nvPr>
            <p:ph type="title"/>
          </p:nvPr>
        </p:nvSpPr>
        <p:spPr/>
        <p:txBody>
          <a:bodyPr>
            <a:normAutofit/>
          </a:bodyPr>
          <a:lstStyle/>
          <a:p>
            <a:r>
              <a:rPr lang="en-IE">
                <a:solidFill>
                  <a:schemeClr val="tx1"/>
                </a:solidFill>
              </a:rPr>
              <a:t>Multilateralists – How do we target them?</a:t>
            </a:r>
          </a:p>
        </p:txBody>
      </p:sp>
      <p:sp>
        <p:nvSpPr>
          <p:cNvPr id="75" name="Round Diagonal Corner Rectangle 27">
            <a:extLst>
              <a:ext uri="{FF2B5EF4-FFF2-40B4-BE49-F238E27FC236}">
                <a16:creationId xmlns:a16="http://schemas.microsoft.com/office/drawing/2014/main" id="{01B290B6-B38E-2508-D0C1-B322949EE66E}"/>
              </a:ext>
            </a:extLst>
          </p:cNvPr>
          <p:cNvSpPr/>
          <p:nvPr/>
        </p:nvSpPr>
        <p:spPr>
          <a:xfrm>
            <a:off x="3144999" y="1735082"/>
            <a:ext cx="3646219" cy="370620"/>
          </a:xfrm>
          <a:prstGeom prst="round2SameRect">
            <a:avLst>
              <a:gd name="adj1" fmla="val 0"/>
              <a:gd name="adj2" fmla="val 0"/>
            </a:avLst>
          </a:prstGeom>
          <a:solidFill>
            <a:schemeClr val="tx2">
              <a:alpha val="69804"/>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Frequently Used for News/information</a:t>
            </a:r>
          </a:p>
        </p:txBody>
      </p:sp>
      <p:sp>
        <p:nvSpPr>
          <p:cNvPr id="46" name="Round Diagonal Corner Rectangle 27">
            <a:extLst>
              <a:ext uri="{FF2B5EF4-FFF2-40B4-BE49-F238E27FC236}">
                <a16:creationId xmlns:a16="http://schemas.microsoft.com/office/drawing/2014/main" id="{CAE0A106-943F-4C97-0EB3-94C0DE567C1A}"/>
              </a:ext>
            </a:extLst>
          </p:cNvPr>
          <p:cNvSpPr/>
          <p:nvPr/>
        </p:nvSpPr>
        <p:spPr>
          <a:xfrm>
            <a:off x="3144999" y="3812095"/>
            <a:ext cx="3646219" cy="318543"/>
          </a:xfrm>
          <a:prstGeom prst="round2SameRect">
            <a:avLst>
              <a:gd name="adj1" fmla="val 0"/>
              <a:gd name="adj2" fmla="val 0"/>
            </a:avLst>
          </a:prstGeom>
          <a:solidFill>
            <a:schemeClr val="tx2">
              <a:alpha val="69804"/>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Greatest Influence on Views &amp; Opinions</a:t>
            </a:r>
          </a:p>
        </p:txBody>
      </p:sp>
      <p:sp>
        <p:nvSpPr>
          <p:cNvPr id="44" name="Round Diagonal Corner Rectangle 27">
            <a:extLst>
              <a:ext uri="{FF2B5EF4-FFF2-40B4-BE49-F238E27FC236}">
                <a16:creationId xmlns:a16="http://schemas.microsoft.com/office/drawing/2014/main" id="{21252421-06D7-B5B1-CD95-817BBB793C32}"/>
              </a:ext>
            </a:extLst>
          </p:cNvPr>
          <p:cNvSpPr/>
          <p:nvPr/>
        </p:nvSpPr>
        <p:spPr>
          <a:xfrm>
            <a:off x="7955778" y="1735081"/>
            <a:ext cx="3646219" cy="370620"/>
          </a:xfrm>
          <a:prstGeom prst="round2SameRect">
            <a:avLst>
              <a:gd name="adj1" fmla="val 0"/>
              <a:gd name="adj2" fmla="val 0"/>
            </a:avLst>
          </a:prstGeom>
          <a:solidFill>
            <a:schemeClr val="tx2">
              <a:alpha val="69804"/>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influential Prompting Social Change</a:t>
            </a:r>
          </a:p>
        </p:txBody>
      </p:sp>
      <p:sp>
        <p:nvSpPr>
          <p:cNvPr id="30" name="TextBox 29">
            <a:extLst>
              <a:ext uri="{FF2B5EF4-FFF2-40B4-BE49-F238E27FC236}">
                <a16:creationId xmlns:a16="http://schemas.microsoft.com/office/drawing/2014/main" id="{3800414D-7D1E-A340-CE73-8BADEE7743E5}"/>
              </a:ext>
            </a:extLst>
          </p:cNvPr>
          <p:cNvSpPr txBox="1"/>
          <p:nvPr/>
        </p:nvSpPr>
        <p:spPr>
          <a:xfrm>
            <a:off x="5465970" y="2095596"/>
            <a:ext cx="1183337" cy="253916"/>
          </a:xfrm>
          <a:prstGeom prst="rect">
            <a:avLst/>
          </a:prstGeom>
          <a:noFill/>
        </p:spPr>
        <p:txBody>
          <a:bodyPr wrap="none" rtlCol="0">
            <a:spAutoFit/>
          </a:bodyPr>
          <a:lstStyle/>
          <a:p>
            <a:r>
              <a:rPr lang="en-US" sz="1050" b="1"/>
              <a:t>Multilateralists%</a:t>
            </a:r>
            <a:endParaRPr lang="en-IE" sz="1050" b="1"/>
          </a:p>
        </p:txBody>
      </p:sp>
      <p:sp>
        <p:nvSpPr>
          <p:cNvPr id="37" name="TextBox 36">
            <a:extLst>
              <a:ext uri="{FF2B5EF4-FFF2-40B4-BE49-F238E27FC236}">
                <a16:creationId xmlns:a16="http://schemas.microsoft.com/office/drawing/2014/main" id="{B9F34BFA-1E43-2DD8-D9DA-F2060A4418CB}"/>
              </a:ext>
            </a:extLst>
          </p:cNvPr>
          <p:cNvSpPr txBox="1"/>
          <p:nvPr/>
        </p:nvSpPr>
        <p:spPr>
          <a:xfrm>
            <a:off x="4749038" y="2095596"/>
            <a:ext cx="657552" cy="253916"/>
          </a:xfrm>
          <a:prstGeom prst="rect">
            <a:avLst/>
          </a:prstGeom>
          <a:noFill/>
        </p:spPr>
        <p:txBody>
          <a:bodyPr wrap="none" rtlCol="0">
            <a:spAutoFit/>
          </a:bodyPr>
          <a:lstStyle/>
          <a:p>
            <a:r>
              <a:rPr lang="en-US" sz="1050" b="1"/>
              <a:t>Total % </a:t>
            </a:r>
            <a:endParaRPr lang="en-IE" sz="1050" b="1"/>
          </a:p>
        </p:txBody>
      </p:sp>
      <p:sp>
        <p:nvSpPr>
          <p:cNvPr id="38" name="TextBox 37">
            <a:extLst>
              <a:ext uri="{FF2B5EF4-FFF2-40B4-BE49-F238E27FC236}">
                <a16:creationId xmlns:a16="http://schemas.microsoft.com/office/drawing/2014/main" id="{FFAC8FD6-64CB-C2A1-A703-5E4E59512137}"/>
              </a:ext>
            </a:extLst>
          </p:cNvPr>
          <p:cNvSpPr txBox="1"/>
          <p:nvPr/>
        </p:nvSpPr>
        <p:spPr>
          <a:xfrm>
            <a:off x="10676025" y="2069286"/>
            <a:ext cx="1555536" cy="253916"/>
          </a:xfrm>
          <a:prstGeom prst="rect">
            <a:avLst/>
          </a:prstGeom>
          <a:noFill/>
        </p:spPr>
        <p:txBody>
          <a:bodyPr wrap="square" rtlCol="0">
            <a:spAutoFit/>
          </a:bodyPr>
          <a:lstStyle/>
          <a:p>
            <a:r>
              <a:rPr lang="en-US" sz="1050" b="1"/>
              <a:t>Multilateralists %</a:t>
            </a:r>
            <a:endParaRPr lang="en-IE" sz="1050" b="1"/>
          </a:p>
        </p:txBody>
      </p:sp>
      <p:sp>
        <p:nvSpPr>
          <p:cNvPr id="39" name="TextBox 38">
            <a:extLst>
              <a:ext uri="{FF2B5EF4-FFF2-40B4-BE49-F238E27FC236}">
                <a16:creationId xmlns:a16="http://schemas.microsoft.com/office/drawing/2014/main" id="{9A31FDA6-AE88-6872-ABB5-2996A08667BD}"/>
              </a:ext>
            </a:extLst>
          </p:cNvPr>
          <p:cNvSpPr txBox="1"/>
          <p:nvPr/>
        </p:nvSpPr>
        <p:spPr>
          <a:xfrm>
            <a:off x="10006116" y="2069286"/>
            <a:ext cx="637165" cy="253916"/>
          </a:xfrm>
          <a:prstGeom prst="rect">
            <a:avLst/>
          </a:prstGeom>
          <a:noFill/>
        </p:spPr>
        <p:txBody>
          <a:bodyPr wrap="square" rtlCol="0">
            <a:spAutoFit/>
          </a:bodyPr>
          <a:lstStyle/>
          <a:p>
            <a:r>
              <a:rPr lang="en-US" sz="1050" b="1"/>
              <a:t>Total % </a:t>
            </a:r>
            <a:endParaRPr lang="en-IE" sz="1050" b="1"/>
          </a:p>
        </p:txBody>
      </p:sp>
      <p:sp>
        <p:nvSpPr>
          <p:cNvPr id="6" name="Rectangle 5">
            <a:extLst>
              <a:ext uri="{FF2B5EF4-FFF2-40B4-BE49-F238E27FC236}">
                <a16:creationId xmlns:a16="http://schemas.microsoft.com/office/drawing/2014/main" id="{AB386344-F6AE-A732-70F4-E77695321FA9}"/>
              </a:ext>
            </a:extLst>
          </p:cNvPr>
          <p:cNvSpPr/>
          <p:nvPr/>
        </p:nvSpPr>
        <p:spPr>
          <a:xfrm>
            <a:off x="0" y="6110237"/>
            <a:ext cx="12189943" cy="837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sz="1300" b="1">
              <a:solidFill>
                <a:schemeClr val="tx1"/>
              </a:solidFill>
            </a:endParaRPr>
          </a:p>
        </p:txBody>
      </p:sp>
      <p:sp>
        <p:nvSpPr>
          <p:cNvPr id="17" name="TextBox 16">
            <a:extLst>
              <a:ext uri="{FF2B5EF4-FFF2-40B4-BE49-F238E27FC236}">
                <a16:creationId xmlns:a16="http://schemas.microsoft.com/office/drawing/2014/main" id="{78C6EE1F-C7E8-FA4A-2705-DE53CBC85507}"/>
              </a:ext>
            </a:extLst>
          </p:cNvPr>
          <p:cNvSpPr txBox="1"/>
          <p:nvPr/>
        </p:nvSpPr>
        <p:spPr>
          <a:xfrm>
            <a:off x="4891380" y="4083657"/>
            <a:ext cx="1210588" cy="253916"/>
          </a:xfrm>
          <a:prstGeom prst="rect">
            <a:avLst/>
          </a:prstGeom>
          <a:noFill/>
        </p:spPr>
        <p:txBody>
          <a:bodyPr wrap="none" rtlCol="0">
            <a:spAutoFit/>
          </a:bodyPr>
          <a:lstStyle/>
          <a:p>
            <a:r>
              <a:rPr lang="en-US" sz="1050" b="1"/>
              <a:t>Multilateralists %</a:t>
            </a:r>
            <a:endParaRPr lang="en-IE" sz="1050" b="1"/>
          </a:p>
        </p:txBody>
      </p:sp>
      <p:sp>
        <p:nvSpPr>
          <p:cNvPr id="18" name="TextBox 17">
            <a:extLst>
              <a:ext uri="{FF2B5EF4-FFF2-40B4-BE49-F238E27FC236}">
                <a16:creationId xmlns:a16="http://schemas.microsoft.com/office/drawing/2014/main" id="{7ABAE4A3-CB5C-3902-AA6D-20DAED26660A}"/>
              </a:ext>
            </a:extLst>
          </p:cNvPr>
          <p:cNvSpPr txBox="1"/>
          <p:nvPr/>
        </p:nvSpPr>
        <p:spPr>
          <a:xfrm>
            <a:off x="4174448" y="4083657"/>
            <a:ext cx="657552" cy="253916"/>
          </a:xfrm>
          <a:prstGeom prst="rect">
            <a:avLst/>
          </a:prstGeom>
          <a:noFill/>
        </p:spPr>
        <p:txBody>
          <a:bodyPr wrap="none" rtlCol="0">
            <a:spAutoFit/>
          </a:bodyPr>
          <a:lstStyle/>
          <a:p>
            <a:r>
              <a:rPr lang="en-US" sz="1050" b="1"/>
              <a:t>Total  %</a:t>
            </a:r>
            <a:endParaRPr lang="en-IE" sz="1050" b="1"/>
          </a:p>
        </p:txBody>
      </p:sp>
      <p:sp>
        <p:nvSpPr>
          <p:cNvPr id="27" name="Rectangle 26">
            <a:extLst>
              <a:ext uri="{FF2B5EF4-FFF2-40B4-BE49-F238E27FC236}">
                <a16:creationId xmlns:a16="http://schemas.microsoft.com/office/drawing/2014/main" id="{7208048E-C627-7D9A-64B7-7B955689C001}"/>
              </a:ext>
            </a:extLst>
          </p:cNvPr>
          <p:cNvSpPr/>
          <p:nvPr/>
        </p:nvSpPr>
        <p:spPr>
          <a:xfrm>
            <a:off x="2057" y="6118696"/>
            <a:ext cx="12221651" cy="73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00" b="1">
              <a:solidFill>
                <a:schemeClr val="tx1"/>
              </a:solidFill>
            </a:endParaRPr>
          </a:p>
        </p:txBody>
      </p:sp>
      <p:sp>
        <p:nvSpPr>
          <p:cNvPr id="29" name="Rectangle 28">
            <a:extLst>
              <a:ext uri="{FF2B5EF4-FFF2-40B4-BE49-F238E27FC236}">
                <a16:creationId xmlns:a16="http://schemas.microsoft.com/office/drawing/2014/main" id="{ABB2D685-1511-6B2D-DA91-6796BE7CBAC7}"/>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31" name="Rectangle 30">
            <a:extLst>
              <a:ext uri="{FF2B5EF4-FFF2-40B4-BE49-F238E27FC236}">
                <a16:creationId xmlns:a16="http://schemas.microsoft.com/office/drawing/2014/main" id="{9BAE2BC9-7031-3998-187E-47676899AC8C}"/>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2" name="Oval 31">
            <a:extLst>
              <a:ext uri="{FF2B5EF4-FFF2-40B4-BE49-F238E27FC236}">
                <a16:creationId xmlns:a16="http://schemas.microsoft.com/office/drawing/2014/main" id="{C64EFC53-E3AE-FC84-87B2-FC1BA2574763}"/>
              </a:ext>
            </a:extLst>
          </p:cNvPr>
          <p:cNvSpPr/>
          <p:nvPr/>
        </p:nvSpPr>
        <p:spPr>
          <a:xfrm>
            <a:off x="9420094" y="72938"/>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5" name="TextBox 34">
            <a:extLst>
              <a:ext uri="{FF2B5EF4-FFF2-40B4-BE49-F238E27FC236}">
                <a16:creationId xmlns:a16="http://schemas.microsoft.com/office/drawing/2014/main" id="{4D1B335C-5374-5395-23AD-7F2EFDF96C85}"/>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graphicFrame>
        <p:nvGraphicFramePr>
          <p:cNvPr id="10" name="Object 2">
            <a:extLst>
              <a:ext uri="{FF2B5EF4-FFF2-40B4-BE49-F238E27FC236}">
                <a16:creationId xmlns:a16="http://schemas.microsoft.com/office/drawing/2014/main" id="{19522E3D-670F-5678-DDAC-A37D634E771C}"/>
              </a:ext>
            </a:extLst>
          </p:cNvPr>
          <p:cNvGraphicFramePr>
            <a:graphicFrameLocks noChangeAspect="1"/>
          </p:cNvGraphicFramePr>
          <p:nvPr>
            <p:extLst>
              <p:ext uri="{D42A27DB-BD31-4B8C-83A1-F6EECF244321}">
                <p14:modId xmlns:p14="http://schemas.microsoft.com/office/powerpoint/2010/main" val="1927908204"/>
              </p:ext>
            </p:extLst>
          </p:nvPr>
        </p:nvGraphicFramePr>
        <p:xfrm>
          <a:off x="3539057" y="2257305"/>
          <a:ext cx="3642591" cy="14435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Object 2">
            <a:extLst>
              <a:ext uri="{FF2B5EF4-FFF2-40B4-BE49-F238E27FC236}">
                <a16:creationId xmlns:a16="http://schemas.microsoft.com/office/drawing/2014/main" id="{49C6570B-3D65-1808-A7A4-15F6A31C5D64}"/>
              </a:ext>
            </a:extLst>
          </p:cNvPr>
          <p:cNvGraphicFramePr>
            <a:graphicFrameLocks noChangeAspect="1"/>
          </p:cNvGraphicFramePr>
          <p:nvPr>
            <p:extLst>
              <p:ext uri="{D42A27DB-BD31-4B8C-83A1-F6EECF244321}">
                <p14:modId xmlns:p14="http://schemas.microsoft.com/office/powerpoint/2010/main" val="4238784579"/>
              </p:ext>
            </p:extLst>
          </p:nvPr>
        </p:nvGraphicFramePr>
        <p:xfrm>
          <a:off x="9293020" y="2247399"/>
          <a:ext cx="2928617" cy="30975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Object 2">
            <a:extLst>
              <a:ext uri="{FF2B5EF4-FFF2-40B4-BE49-F238E27FC236}">
                <a16:creationId xmlns:a16="http://schemas.microsoft.com/office/drawing/2014/main" id="{A95AE2C1-FB51-7C6D-DA24-23317492745D}"/>
              </a:ext>
            </a:extLst>
          </p:cNvPr>
          <p:cNvGraphicFramePr>
            <a:graphicFrameLocks noChangeAspect="1"/>
          </p:cNvGraphicFramePr>
          <p:nvPr>
            <p:extLst>
              <p:ext uri="{D42A27DB-BD31-4B8C-83A1-F6EECF244321}">
                <p14:modId xmlns:p14="http://schemas.microsoft.com/office/powerpoint/2010/main" val="978609312"/>
              </p:ext>
            </p:extLst>
          </p:nvPr>
        </p:nvGraphicFramePr>
        <p:xfrm>
          <a:off x="3332494" y="4185187"/>
          <a:ext cx="3595746" cy="25355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Table 14">
            <a:extLst>
              <a:ext uri="{FF2B5EF4-FFF2-40B4-BE49-F238E27FC236}">
                <a16:creationId xmlns:a16="http://schemas.microsoft.com/office/drawing/2014/main" id="{9733BFFB-4D15-040E-6D7C-22A527CCABC4}"/>
              </a:ext>
            </a:extLst>
          </p:cNvPr>
          <p:cNvGraphicFramePr>
            <a:graphicFrameLocks noGrp="1"/>
          </p:cNvGraphicFramePr>
          <p:nvPr>
            <p:extLst>
              <p:ext uri="{D42A27DB-BD31-4B8C-83A1-F6EECF244321}">
                <p14:modId xmlns:p14="http://schemas.microsoft.com/office/powerpoint/2010/main" val="4211743796"/>
              </p:ext>
            </p:extLst>
          </p:nvPr>
        </p:nvGraphicFramePr>
        <p:xfrm>
          <a:off x="7036221" y="2364218"/>
          <a:ext cx="2760032" cy="2895753"/>
        </p:xfrm>
        <a:graphic>
          <a:graphicData uri="http://schemas.openxmlformats.org/drawingml/2006/table">
            <a:tbl>
              <a:tblPr>
                <a:tableStyleId>{5C22544A-7EE6-4342-B048-85BDC9FD1C3A}</a:tableStyleId>
              </a:tblPr>
              <a:tblGrid>
                <a:gridCol w="2760032">
                  <a:extLst>
                    <a:ext uri="{9D8B030D-6E8A-4147-A177-3AD203B41FA5}">
                      <a16:colId xmlns:a16="http://schemas.microsoft.com/office/drawing/2014/main" val="2286587077"/>
                    </a:ext>
                  </a:extLst>
                </a:gridCol>
              </a:tblGrid>
              <a:tr h="222269">
                <a:tc>
                  <a:txBody>
                    <a:bodyPr/>
                    <a:lstStyle/>
                    <a:p>
                      <a:pPr algn="r" fontAlgn="t">
                        <a:buNone/>
                      </a:pPr>
                      <a:r>
                        <a:rPr lang="en-IE" sz="900" b="0" i="0" u="none" strike="noStrike">
                          <a:solidFill>
                            <a:srgbClr val="000000"/>
                          </a:solidFill>
                          <a:effectLst/>
                          <a:latin typeface="+mn-lt"/>
                        </a:rPr>
                        <a:t>Government policy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2714">
                <a:tc>
                  <a:txBody>
                    <a:bodyPr/>
                    <a:lstStyle/>
                    <a:p>
                      <a:pPr algn="r" fontAlgn="t">
                        <a:buNone/>
                      </a:pPr>
                      <a:r>
                        <a:rPr lang="en-GB" sz="900" b="0" i="0" u="none" strike="noStrike">
                          <a:solidFill>
                            <a:srgbClr val="000000"/>
                          </a:solidFill>
                          <a:effectLst/>
                          <a:latin typeface="+mn-lt"/>
                        </a:rPr>
                        <a:t>News and current affairs programmes/items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22269">
                <a:tc>
                  <a:txBody>
                    <a:bodyPr/>
                    <a:lstStyle/>
                    <a:p>
                      <a:pPr algn="r" fontAlgn="t">
                        <a:buNone/>
                      </a:pPr>
                      <a:r>
                        <a:rPr lang="en-IE" sz="900" b="0" i="0" u="none" strike="noStrike">
                          <a:solidFill>
                            <a:srgbClr val="000000"/>
                          </a:solidFill>
                          <a:effectLst/>
                          <a:latin typeface="+mn-lt"/>
                        </a:rPr>
                        <a:t>Social media (X (Twitter), Facebook,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82714">
                <a:tc>
                  <a:txBody>
                    <a:bodyPr/>
                    <a:lstStyle/>
                    <a:p>
                      <a:pPr algn="r" fontAlgn="t">
                        <a:buNone/>
                      </a:pPr>
                      <a:r>
                        <a:rPr lang="en-GB" sz="900" b="0" i="0" u="none" strike="noStrike">
                          <a:solidFill>
                            <a:srgbClr val="000000"/>
                          </a:solidFill>
                          <a:effectLst/>
                          <a:latin typeface="+mn-lt"/>
                        </a:rPr>
                        <a:t>Special interest groups/lobby groups/social campaigns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22269">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22269">
                <a:tc>
                  <a:txBody>
                    <a:bodyPr/>
                    <a:lstStyle/>
                    <a:p>
                      <a:pPr algn="r" fontAlgn="t">
                        <a:buNone/>
                      </a:pPr>
                      <a:r>
                        <a:rPr lang="en-IE" sz="900" b="0" i="0" u="none" strike="noStrike">
                          <a:solidFill>
                            <a:srgbClr val="000000"/>
                          </a:solidFill>
                          <a:effectLst/>
                          <a:latin typeface="+mn-lt"/>
                        </a:rPr>
                        <a:t>Local community groups/initiatives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82714">
                <a:tc>
                  <a:txBody>
                    <a:bodyPr/>
                    <a:lstStyle/>
                    <a:p>
                      <a:pPr algn="r" fontAlgn="t">
                        <a:buNone/>
                      </a:pPr>
                      <a:r>
                        <a:rPr lang="en-IE" sz="900" b="0" i="0" u="none" strike="noStrike">
                          <a:solidFill>
                            <a:srgbClr val="000000"/>
                          </a:solidFill>
                          <a:effectLst/>
                          <a:latin typeface="+mn-lt"/>
                        </a:rPr>
                        <a:t>Individual citizens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22269">
                <a:tc>
                  <a:txBody>
                    <a:bodyPr/>
                    <a:lstStyle/>
                    <a:p>
                      <a:pPr algn="r" fontAlgn="t">
                        <a:buNone/>
                      </a:pPr>
                      <a:r>
                        <a:rPr lang="fr-FR" sz="900" b="0" i="0" u="none" strike="noStrike">
                          <a:solidFill>
                            <a:srgbClr val="000000"/>
                          </a:solidFill>
                          <a:effectLst/>
                          <a:latin typeface="+mn-lt"/>
                        </a:rPr>
                        <a:t>Global organisations (e.g. UN, WHO, EU, IMF,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69459">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22269">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22269">
                <a:tc>
                  <a:txBody>
                    <a:bodyPr/>
                    <a:lstStyle/>
                    <a:p>
                      <a:pPr algn="r" fontAlgn="t">
                        <a:buNone/>
                      </a:pPr>
                      <a:r>
                        <a:rPr lang="en-IE" sz="900" b="0" i="0" u="none" strike="noStrike">
                          <a:solidFill>
                            <a:srgbClr val="000000"/>
                          </a:solidFill>
                          <a:effectLst/>
                          <a:latin typeface="+mn-lt"/>
                        </a:rPr>
                        <a:t>Wealthy individuals/philanthropists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22269">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23" name="Table 22">
            <a:extLst>
              <a:ext uri="{FF2B5EF4-FFF2-40B4-BE49-F238E27FC236}">
                <a16:creationId xmlns:a16="http://schemas.microsoft.com/office/drawing/2014/main" id="{974C2F20-874D-8DDB-95F0-2878AAE51049}"/>
              </a:ext>
            </a:extLst>
          </p:cNvPr>
          <p:cNvGraphicFramePr>
            <a:graphicFrameLocks noGrp="1"/>
          </p:cNvGraphicFramePr>
          <p:nvPr>
            <p:extLst>
              <p:ext uri="{D42A27DB-BD31-4B8C-83A1-F6EECF244321}">
                <p14:modId xmlns:p14="http://schemas.microsoft.com/office/powerpoint/2010/main" val="162857811"/>
              </p:ext>
            </p:extLst>
          </p:nvPr>
        </p:nvGraphicFramePr>
        <p:xfrm>
          <a:off x="1107144" y="4306054"/>
          <a:ext cx="2714046" cy="2394084"/>
        </p:xfrm>
        <a:graphic>
          <a:graphicData uri="http://schemas.openxmlformats.org/drawingml/2006/table">
            <a:tbl>
              <a:tblPr>
                <a:tableStyleId>{5C22544A-7EE6-4342-B048-85BDC9FD1C3A}</a:tableStyleId>
              </a:tblPr>
              <a:tblGrid>
                <a:gridCol w="2714046">
                  <a:extLst>
                    <a:ext uri="{9D8B030D-6E8A-4147-A177-3AD203B41FA5}">
                      <a16:colId xmlns:a16="http://schemas.microsoft.com/office/drawing/2014/main" val="2286587077"/>
                    </a:ext>
                  </a:extLst>
                </a:gridCol>
              </a:tblGrid>
              <a:tr h="199507">
                <a:tc>
                  <a:txBody>
                    <a:bodyPr/>
                    <a:lstStyle/>
                    <a:p>
                      <a:pPr algn="r" fontAlgn="t">
                        <a:buNone/>
                      </a:pPr>
                      <a:r>
                        <a:rPr lang="en-GB" sz="900" b="0" i="0" u="none" strike="noStrike">
                          <a:solidFill>
                            <a:srgbClr val="000000"/>
                          </a:solidFill>
                          <a:effectLst/>
                          <a:latin typeface="+mn-lt"/>
                        </a:rPr>
                        <a:t>TV news (either traditional or online TV)</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99507">
                <a:tc>
                  <a:txBody>
                    <a:bodyPr/>
                    <a:lstStyle/>
                    <a:p>
                      <a:pPr algn="r" fontAlgn="t">
                        <a:buNone/>
                      </a:pPr>
                      <a:r>
                        <a:rPr lang="en-IE" sz="900" b="0" i="0" u="none" strike="noStrike">
                          <a:solidFill>
                            <a:srgbClr val="000000"/>
                          </a:solidFill>
                          <a:effectLst/>
                          <a:latin typeface="+mn-lt"/>
                        </a:rPr>
                        <a:t>My family/family members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0071369"/>
                  </a:ext>
                </a:extLst>
              </a:tr>
              <a:tr h="199507">
                <a:tc>
                  <a:txBody>
                    <a:bodyPr/>
                    <a:lstStyle/>
                    <a:p>
                      <a:pPr algn="r" fontAlgn="t">
                        <a:buNone/>
                      </a:pPr>
                      <a:r>
                        <a:rPr lang="en-IE" sz="900" b="0" i="0" u="none" strike="noStrike">
                          <a:solidFill>
                            <a:srgbClr val="000000"/>
                          </a:solidFill>
                          <a:effectLst/>
                          <a:latin typeface="+mn-lt"/>
                        </a:rPr>
                        <a:t>Social Media (Facebook, X (Twitter), Instagram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6810069"/>
                  </a:ext>
                </a:extLst>
              </a:tr>
              <a:tr h="199507">
                <a:tc>
                  <a:txBody>
                    <a:bodyPr/>
                    <a:lstStyle/>
                    <a:p>
                      <a:pPr algn="r" fontAlgn="t">
                        <a:buNone/>
                      </a:pPr>
                      <a:r>
                        <a:rPr lang="en-IE" sz="900" b="0" i="0" u="none" strike="noStrike">
                          <a:solidFill>
                            <a:srgbClr val="000000"/>
                          </a:solidFill>
                          <a:effectLst/>
                          <a:latin typeface="+mn-lt"/>
                        </a:rPr>
                        <a:t>Friends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6997075"/>
                  </a:ext>
                </a:extLst>
              </a:tr>
              <a:tr h="199507">
                <a:tc>
                  <a:txBody>
                    <a:bodyPr/>
                    <a:lstStyle/>
                    <a:p>
                      <a:pPr algn="r" fontAlgn="t">
                        <a:buNone/>
                      </a:pPr>
                      <a:r>
                        <a:rPr lang="en-GB" sz="900" b="0" i="0" u="none" strike="noStrike">
                          <a:solidFill>
                            <a:srgbClr val="000000"/>
                          </a:solidFill>
                          <a:effectLst/>
                          <a:latin typeface="+mn-lt"/>
                        </a:rPr>
                        <a:t>Newspapers (either traditional print or online)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199507">
                <a:tc>
                  <a:txBody>
                    <a:bodyPr/>
                    <a:lstStyle/>
                    <a:p>
                      <a:pPr algn="r" fontAlgn="t">
                        <a:buNone/>
                      </a:pPr>
                      <a:r>
                        <a:rPr lang="en-GB" sz="900" b="0" i="0" u="none" strike="noStrike">
                          <a:solidFill>
                            <a:srgbClr val="000000"/>
                          </a:solidFill>
                          <a:effectLst/>
                          <a:latin typeface="+mn-lt"/>
                        </a:rPr>
                        <a:t>Radio news (either traditional or online radio)</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9507">
                <a:tc>
                  <a:txBody>
                    <a:bodyPr/>
                    <a:lstStyle/>
                    <a:p>
                      <a:pPr algn="r" fontAlgn="t">
                        <a:buNone/>
                      </a:pPr>
                      <a:r>
                        <a:rPr lang="en-IE" sz="900" b="0" i="0" u="none" strike="noStrike">
                          <a:solidFill>
                            <a:srgbClr val="000000"/>
                          </a:solidFill>
                          <a:effectLst/>
                          <a:latin typeface="+mn-lt"/>
                        </a:rPr>
                        <a:t>Special interest groups/representative 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99507">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99507">
                <a:tc>
                  <a:txBody>
                    <a:bodyPr/>
                    <a:lstStyle/>
                    <a:p>
                      <a:pPr algn="r" fontAlgn="t">
                        <a:buNone/>
                      </a:pPr>
                      <a:r>
                        <a:rPr lang="en-IE" sz="900" b="0" i="0" u="none" strike="noStrike">
                          <a:solidFill>
                            <a:srgbClr val="000000"/>
                          </a:solidFill>
                          <a:effectLst/>
                          <a:latin typeface="+mn-lt"/>
                        </a:rPr>
                        <a:t>Podcasts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99507">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99507">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99507">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bl>
          </a:graphicData>
        </a:graphic>
      </p:graphicFrame>
      <p:graphicFrame>
        <p:nvGraphicFramePr>
          <p:cNvPr id="25" name="Table 24">
            <a:extLst>
              <a:ext uri="{FF2B5EF4-FFF2-40B4-BE49-F238E27FC236}">
                <a16:creationId xmlns:a16="http://schemas.microsoft.com/office/drawing/2014/main" id="{DE39855E-E467-74DD-77E1-DE7C1D831959}"/>
              </a:ext>
            </a:extLst>
          </p:cNvPr>
          <p:cNvGraphicFramePr>
            <a:graphicFrameLocks noGrp="1"/>
          </p:cNvGraphicFramePr>
          <p:nvPr>
            <p:extLst>
              <p:ext uri="{D42A27DB-BD31-4B8C-83A1-F6EECF244321}">
                <p14:modId xmlns:p14="http://schemas.microsoft.com/office/powerpoint/2010/main" val="4224736013"/>
              </p:ext>
            </p:extLst>
          </p:nvPr>
        </p:nvGraphicFramePr>
        <p:xfrm>
          <a:off x="1940258" y="2298384"/>
          <a:ext cx="1976597" cy="1382879"/>
        </p:xfrm>
        <a:graphic>
          <a:graphicData uri="http://schemas.openxmlformats.org/drawingml/2006/table">
            <a:tbl>
              <a:tblPr>
                <a:tableStyleId>{5C22544A-7EE6-4342-B048-85BDC9FD1C3A}</a:tableStyleId>
              </a:tblPr>
              <a:tblGrid>
                <a:gridCol w="1976597">
                  <a:extLst>
                    <a:ext uri="{9D8B030D-6E8A-4147-A177-3AD203B41FA5}">
                      <a16:colId xmlns:a16="http://schemas.microsoft.com/office/drawing/2014/main" val="2286587077"/>
                    </a:ext>
                  </a:extLst>
                </a:gridCol>
              </a:tblGrid>
              <a:tr h="256506">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TV (either traditional or online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Newspapers/press (either traditional print or online)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14825">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Social media sites/platforms (Facebook, X (Twitter), etc.)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Radio (either traditional or online radio)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81898">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Podcasts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bl>
          </a:graphicData>
        </a:graphic>
      </p:graphicFrame>
      <p:sp>
        <p:nvSpPr>
          <p:cNvPr id="19" name="Rectangle 18">
            <a:extLst>
              <a:ext uri="{FF2B5EF4-FFF2-40B4-BE49-F238E27FC236}">
                <a16:creationId xmlns:a16="http://schemas.microsoft.com/office/drawing/2014/main" id="{A76E06F4-4E29-9E8E-B312-0D2B0FFA97E2}"/>
              </a:ext>
            </a:extLst>
          </p:cNvPr>
          <p:cNvSpPr/>
          <p:nvPr/>
        </p:nvSpPr>
        <p:spPr>
          <a:xfrm>
            <a:off x="259101" y="1589150"/>
            <a:ext cx="1634457" cy="2313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21" name="Chart 20">
            <a:extLst>
              <a:ext uri="{FF2B5EF4-FFF2-40B4-BE49-F238E27FC236}">
                <a16:creationId xmlns:a16="http://schemas.microsoft.com/office/drawing/2014/main" id="{487CFB06-344D-4F30-9550-90DE76C3B880}"/>
              </a:ext>
            </a:extLst>
          </p:cNvPr>
          <p:cNvGraphicFramePr/>
          <p:nvPr>
            <p:extLst>
              <p:ext uri="{D42A27DB-BD31-4B8C-83A1-F6EECF244321}">
                <p14:modId xmlns:p14="http://schemas.microsoft.com/office/powerpoint/2010/main" val="524375007"/>
              </p:ext>
            </p:extLst>
          </p:nvPr>
        </p:nvGraphicFramePr>
        <p:xfrm>
          <a:off x="298030" y="1900961"/>
          <a:ext cx="1788641" cy="1572663"/>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a:extLst>
              <a:ext uri="{FF2B5EF4-FFF2-40B4-BE49-F238E27FC236}">
                <a16:creationId xmlns:a16="http://schemas.microsoft.com/office/drawing/2014/main" id="{91E13445-AAF8-A170-A1C2-649A4219BE9D}"/>
              </a:ext>
            </a:extLst>
          </p:cNvPr>
          <p:cNvSpPr txBox="1"/>
          <p:nvPr/>
        </p:nvSpPr>
        <p:spPr>
          <a:xfrm>
            <a:off x="615182" y="2214609"/>
            <a:ext cx="1002326" cy="701731"/>
          </a:xfrm>
          <a:prstGeom prst="rect">
            <a:avLst/>
          </a:prstGeom>
          <a:noFill/>
        </p:spPr>
        <p:txBody>
          <a:bodyPr wrap="square" rtlCol="0">
            <a:spAutoFit/>
          </a:bodyPr>
          <a:lstStyle/>
          <a:p>
            <a:pPr algn="ctr">
              <a:lnSpc>
                <a:spcPct val="90000"/>
              </a:lnSpc>
            </a:pPr>
            <a:r>
              <a:rPr lang="en-US" sz="1600" b="1">
                <a:solidFill>
                  <a:schemeClr val="tx2"/>
                </a:solidFill>
              </a:rPr>
              <a:t>19% </a:t>
            </a:r>
          </a:p>
          <a:p>
            <a:pPr algn="ctr">
              <a:lnSpc>
                <a:spcPct val="90000"/>
              </a:lnSpc>
            </a:pPr>
            <a:r>
              <a:rPr lang="en-US" sz="1400" b="1">
                <a:solidFill>
                  <a:schemeClr val="tx2"/>
                </a:solidFill>
              </a:rPr>
              <a:t>of </a:t>
            </a:r>
          </a:p>
          <a:p>
            <a:pPr algn="ctr">
              <a:lnSpc>
                <a:spcPct val="90000"/>
              </a:lnSpc>
            </a:pPr>
            <a:r>
              <a:rPr lang="en-US" sz="1400" b="1">
                <a:solidFill>
                  <a:schemeClr val="tx2"/>
                </a:solidFill>
              </a:rPr>
              <a:t>All Adults</a:t>
            </a:r>
            <a:endParaRPr lang="en-IE" sz="1400" b="1">
              <a:solidFill>
                <a:schemeClr val="tx2"/>
              </a:solidFill>
            </a:endParaRPr>
          </a:p>
        </p:txBody>
      </p:sp>
      <p:sp>
        <p:nvSpPr>
          <p:cNvPr id="28" name="TextBox 27">
            <a:extLst>
              <a:ext uri="{FF2B5EF4-FFF2-40B4-BE49-F238E27FC236}">
                <a16:creationId xmlns:a16="http://schemas.microsoft.com/office/drawing/2014/main" id="{B162F106-C32B-1158-E436-5E17B17D8F70}"/>
              </a:ext>
            </a:extLst>
          </p:cNvPr>
          <p:cNvSpPr txBox="1"/>
          <p:nvPr/>
        </p:nvSpPr>
        <p:spPr>
          <a:xfrm>
            <a:off x="533056" y="3266606"/>
            <a:ext cx="1166578" cy="523220"/>
          </a:xfrm>
          <a:prstGeom prst="rect">
            <a:avLst/>
          </a:prstGeom>
          <a:noFill/>
        </p:spPr>
        <p:txBody>
          <a:bodyPr wrap="square" rtlCol="0">
            <a:spAutoFit/>
          </a:bodyPr>
          <a:lstStyle/>
          <a:p>
            <a:pPr algn="ctr"/>
            <a:r>
              <a:rPr lang="en-US" sz="1400" i="1">
                <a:latin typeface="Barlow" panose="00000500000000000000" pitchFamily="2" charset="0"/>
              </a:rPr>
              <a:t>799,000 individuals</a:t>
            </a:r>
            <a:endParaRPr lang="en-IE" sz="1400" i="1">
              <a:latin typeface="Barlow" panose="00000500000000000000" pitchFamily="2" charset="0"/>
            </a:endParaRPr>
          </a:p>
        </p:txBody>
      </p:sp>
      <p:sp>
        <p:nvSpPr>
          <p:cNvPr id="12" name="Rectangle 11">
            <a:extLst>
              <a:ext uri="{FF2B5EF4-FFF2-40B4-BE49-F238E27FC236}">
                <a16:creationId xmlns:a16="http://schemas.microsoft.com/office/drawing/2014/main" id="{8BD3D1F5-1D25-A8A8-905B-F5E3F92F5B39}"/>
              </a:ext>
            </a:extLst>
          </p:cNvPr>
          <p:cNvSpPr/>
          <p:nvPr/>
        </p:nvSpPr>
        <p:spPr>
          <a:xfrm>
            <a:off x="10850260" y="3569745"/>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Rectangle 32">
            <a:extLst>
              <a:ext uri="{FF2B5EF4-FFF2-40B4-BE49-F238E27FC236}">
                <a16:creationId xmlns:a16="http://schemas.microsoft.com/office/drawing/2014/main" id="{AB4A8B94-49FD-486F-C0CC-915B7EA575CF}"/>
              </a:ext>
            </a:extLst>
          </p:cNvPr>
          <p:cNvSpPr/>
          <p:nvPr/>
        </p:nvSpPr>
        <p:spPr>
          <a:xfrm>
            <a:off x="5287311" y="4880360"/>
            <a:ext cx="357318" cy="2309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Rectangle 33">
            <a:extLst>
              <a:ext uri="{FF2B5EF4-FFF2-40B4-BE49-F238E27FC236}">
                <a16:creationId xmlns:a16="http://schemas.microsoft.com/office/drawing/2014/main" id="{23FF9F3D-28BC-A908-69AA-4AC7A86230F0}"/>
              </a:ext>
            </a:extLst>
          </p:cNvPr>
          <p:cNvSpPr/>
          <p:nvPr/>
        </p:nvSpPr>
        <p:spPr>
          <a:xfrm>
            <a:off x="5243190" y="5279292"/>
            <a:ext cx="357318" cy="2309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Oval 35">
            <a:extLst>
              <a:ext uri="{FF2B5EF4-FFF2-40B4-BE49-F238E27FC236}">
                <a16:creationId xmlns:a16="http://schemas.microsoft.com/office/drawing/2014/main" id="{5977A5CD-083C-7C5C-813E-41B68E521F7B}"/>
              </a:ext>
            </a:extLst>
          </p:cNvPr>
          <p:cNvSpPr/>
          <p:nvPr/>
        </p:nvSpPr>
        <p:spPr>
          <a:xfrm>
            <a:off x="10919915" y="4060409"/>
            <a:ext cx="357318" cy="253076"/>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pic>
        <p:nvPicPr>
          <p:cNvPr id="3" name="Picture 2">
            <a:extLst>
              <a:ext uri="{FF2B5EF4-FFF2-40B4-BE49-F238E27FC236}">
                <a16:creationId xmlns:a16="http://schemas.microsoft.com/office/drawing/2014/main" id="{BAD57E41-7E9B-41FC-E008-E9E48BF3002C}"/>
              </a:ext>
            </a:extLst>
          </p:cNvPr>
          <p:cNvPicPr>
            <a:picLocks noChangeAspect="1"/>
          </p:cNvPicPr>
          <p:nvPr/>
        </p:nvPicPr>
        <p:blipFill rotWithShape="1">
          <a:blip r:embed="rId7">
            <a:extLst>
              <a:ext uri="{28A0092B-C50C-407E-A947-70E740481C1C}">
                <a14:useLocalDpi xmlns:a14="http://schemas.microsoft.com/office/drawing/2010/main" val="0"/>
              </a:ext>
            </a:extLst>
          </a:blip>
          <a:srcRect l="26057" t="10466" r="21464" b="10753"/>
          <a:stretch>
            <a:fillRect/>
          </a:stretch>
        </p:blipFill>
        <p:spPr>
          <a:xfrm>
            <a:off x="1414689" y="1346699"/>
            <a:ext cx="701732" cy="701732"/>
          </a:xfrm>
          <a:prstGeom prst="flowChartConnector">
            <a:avLst/>
          </a:prstGeom>
        </p:spPr>
      </p:pic>
    </p:spTree>
    <p:extLst>
      <p:ext uri="{BB962C8B-B14F-4D97-AF65-F5344CB8AC3E}">
        <p14:creationId xmlns:p14="http://schemas.microsoft.com/office/powerpoint/2010/main" val="2408700353"/>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Arrow Connector 53">
            <a:extLst>
              <a:ext uri="{FF2B5EF4-FFF2-40B4-BE49-F238E27FC236}">
                <a16:creationId xmlns:a16="http://schemas.microsoft.com/office/drawing/2014/main" id="{8A91A33C-AAA0-D015-36D9-1C79CE9753BC}"/>
              </a:ext>
            </a:extLst>
          </p:cNvPr>
          <p:cNvCxnSpPr/>
          <p:nvPr/>
        </p:nvCxnSpPr>
        <p:spPr>
          <a:xfrm flipV="1">
            <a:off x="11479213" y="4253544"/>
            <a:ext cx="153989" cy="8509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DA6AA6D-803A-41FE-8617-4A56DA2F51AC}"/>
              </a:ext>
            </a:extLst>
          </p:cNvPr>
          <p:cNvSpPr>
            <a:spLocks noGrp="1"/>
          </p:cNvSpPr>
          <p:nvPr>
            <p:ph type="title"/>
          </p:nvPr>
        </p:nvSpPr>
        <p:spPr>
          <a:xfrm>
            <a:off x="440938" y="462794"/>
            <a:ext cx="11517780" cy="715669"/>
          </a:xfrm>
        </p:spPr>
        <p:txBody>
          <a:bodyPr>
            <a:noAutofit/>
          </a:bodyPr>
          <a:lstStyle/>
          <a:p>
            <a:r>
              <a:rPr lang="en-GB" sz="2400">
                <a:cs typeface="Arial"/>
              </a:rPr>
              <a:t>There was a sharp decline in sentiment in March, as the economic ramifications of the war in the Middle East became clearer. </a:t>
            </a:r>
            <a:endParaRPr lang="en-US" sz="2400">
              <a:cs typeface="Arial"/>
            </a:endParaRPr>
          </a:p>
        </p:txBody>
      </p:sp>
      <p:sp>
        <p:nvSpPr>
          <p:cNvPr id="2" name="Text Placeholder 1">
            <a:extLst>
              <a:ext uri="{FF2B5EF4-FFF2-40B4-BE49-F238E27FC236}">
                <a16:creationId xmlns:a16="http://schemas.microsoft.com/office/drawing/2014/main" id="{7D87C3BD-7713-5A58-2C83-65E0BAD41A09}"/>
              </a:ext>
            </a:extLst>
          </p:cNvPr>
          <p:cNvSpPr>
            <a:spLocks noGrp="1"/>
          </p:cNvSpPr>
          <p:nvPr>
            <p:ph type="body" sz="quarter" idx="18"/>
          </p:nvPr>
        </p:nvSpPr>
        <p:spPr>
          <a:xfrm>
            <a:off x="452897" y="5821988"/>
            <a:ext cx="11277975" cy="126701"/>
          </a:xfrm>
        </p:spPr>
        <p:txBody>
          <a:bodyPr/>
          <a:lstStyle/>
          <a:p>
            <a:endParaRPr lang="en-IE"/>
          </a:p>
        </p:txBody>
      </p:sp>
      <p:graphicFrame>
        <p:nvGraphicFramePr>
          <p:cNvPr id="30" name="Table 29">
            <a:extLst>
              <a:ext uri="{FF2B5EF4-FFF2-40B4-BE49-F238E27FC236}">
                <a16:creationId xmlns:a16="http://schemas.microsoft.com/office/drawing/2014/main" id="{483B75C4-899A-FEB7-8D6A-7399518EF4BB}"/>
              </a:ext>
            </a:extLst>
          </p:cNvPr>
          <p:cNvGraphicFramePr>
            <a:graphicFrameLocks noGrp="1"/>
          </p:cNvGraphicFramePr>
          <p:nvPr/>
        </p:nvGraphicFramePr>
        <p:xfrm>
          <a:off x="372316" y="1357873"/>
          <a:ext cx="11468036" cy="4801208"/>
        </p:xfrm>
        <a:graphic>
          <a:graphicData uri="http://schemas.openxmlformats.org/drawingml/2006/table">
            <a:tbl>
              <a:tblPr>
                <a:tableStyleId>{5C22544A-7EE6-4342-B048-85BDC9FD1C3A}</a:tableStyleId>
              </a:tblPr>
              <a:tblGrid>
                <a:gridCol w="1914307">
                  <a:extLst>
                    <a:ext uri="{9D8B030D-6E8A-4147-A177-3AD203B41FA5}">
                      <a16:colId xmlns:a16="http://schemas.microsoft.com/office/drawing/2014/main" val="20003"/>
                    </a:ext>
                  </a:extLst>
                </a:gridCol>
                <a:gridCol w="2007474">
                  <a:extLst>
                    <a:ext uri="{9D8B030D-6E8A-4147-A177-3AD203B41FA5}">
                      <a16:colId xmlns:a16="http://schemas.microsoft.com/office/drawing/2014/main" val="20004"/>
                    </a:ext>
                  </a:extLst>
                </a:gridCol>
                <a:gridCol w="462427">
                  <a:extLst>
                    <a:ext uri="{9D8B030D-6E8A-4147-A177-3AD203B41FA5}">
                      <a16:colId xmlns:a16="http://schemas.microsoft.com/office/drawing/2014/main" val="20006"/>
                    </a:ext>
                  </a:extLst>
                </a:gridCol>
                <a:gridCol w="1160123">
                  <a:extLst>
                    <a:ext uri="{9D8B030D-6E8A-4147-A177-3AD203B41FA5}">
                      <a16:colId xmlns:a16="http://schemas.microsoft.com/office/drawing/2014/main" val="20007"/>
                    </a:ext>
                  </a:extLst>
                </a:gridCol>
                <a:gridCol w="1740183">
                  <a:extLst>
                    <a:ext uri="{9D8B030D-6E8A-4147-A177-3AD203B41FA5}">
                      <a16:colId xmlns:a16="http://schemas.microsoft.com/office/drawing/2014/main" val="20008"/>
                    </a:ext>
                  </a:extLst>
                </a:gridCol>
                <a:gridCol w="2613065">
                  <a:extLst>
                    <a:ext uri="{9D8B030D-6E8A-4147-A177-3AD203B41FA5}">
                      <a16:colId xmlns:a16="http://schemas.microsoft.com/office/drawing/2014/main" val="20009"/>
                    </a:ext>
                  </a:extLst>
                </a:gridCol>
                <a:gridCol w="1570457">
                  <a:extLst>
                    <a:ext uri="{9D8B030D-6E8A-4147-A177-3AD203B41FA5}">
                      <a16:colId xmlns:a16="http://schemas.microsoft.com/office/drawing/2014/main" val="1591914244"/>
                    </a:ext>
                  </a:extLst>
                </a:gridCol>
              </a:tblGrid>
              <a:tr h="4801208">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IE" sz="1000" b="1" i="0" u="none" strike="noStrike">
                          <a:solidFill>
                            <a:srgbClr val="000000"/>
                          </a:solidFill>
                          <a:effectLst/>
                          <a:latin typeface="Barlow" panose="00000500000000000000" pitchFamily="2" charset="0"/>
                        </a:rPr>
                        <a:t>             </a:t>
                      </a: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32" name="TextBox 20">
            <a:extLst>
              <a:ext uri="{FF2B5EF4-FFF2-40B4-BE49-F238E27FC236}">
                <a16:creationId xmlns:a16="http://schemas.microsoft.com/office/drawing/2014/main" id="{FD7DC28B-987F-A6EF-A058-9ACC6FB6F57A}"/>
              </a:ext>
            </a:extLst>
          </p:cNvPr>
          <p:cNvSpPr txBox="1">
            <a:spLocks noChangeArrowheads="1"/>
          </p:cNvSpPr>
          <p:nvPr/>
        </p:nvSpPr>
        <p:spPr bwMode="auto">
          <a:xfrm>
            <a:off x="8894508" y="6167058"/>
            <a:ext cx="1679885" cy="362897"/>
          </a:xfrm>
          <a:prstGeom prst="rect">
            <a:avLst/>
          </a:prstGeom>
          <a:noFill/>
          <a:ln>
            <a:noFill/>
          </a:ln>
        </p:spPr>
        <p:txBody>
          <a:bodyPr wrap="square" lIns="82907" tIns="41454" rIns="82907" bIns="41454">
            <a:spAutoFit/>
          </a:bodyPr>
          <a:lstStyle>
            <a:lvl1pPr>
              <a:defRPr sz="1200">
                <a:solidFill>
                  <a:schemeClr val="tx1"/>
                </a:solidFill>
                <a:latin typeface="Trebuchet MS" pitchFamily="34" charset="0"/>
                <a:cs typeface="Arial" pitchFamily="34" charset="0"/>
              </a:defRPr>
            </a:lvl1pPr>
            <a:lvl2pPr marL="742950" indent="-285750">
              <a:defRPr sz="1200">
                <a:solidFill>
                  <a:schemeClr val="tx1"/>
                </a:solidFill>
                <a:latin typeface="Trebuchet MS" pitchFamily="34" charset="0"/>
                <a:cs typeface="Arial" pitchFamily="34" charset="0"/>
              </a:defRPr>
            </a:lvl2pPr>
            <a:lvl3pPr marL="1143000" indent="-228600">
              <a:defRPr sz="1200">
                <a:solidFill>
                  <a:schemeClr val="tx1"/>
                </a:solidFill>
                <a:latin typeface="Trebuchet MS" pitchFamily="34" charset="0"/>
                <a:cs typeface="Arial" pitchFamily="34" charset="0"/>
              </a:defRPr>
            </a:lvl3pPr>
            <a:lvl4pPr marL="1600200" indent="-228600">
              <a:defRPr sz="1200">
                <a:solidFill>
                  <a:schemeClr val="tx1"/>
                </a:solidFill>
                <a:latin typeface="Trebuchet MS" pitchFamily="34" charset="0"/>
                <a:cs typeface="Arial" pitchFamily="34" charset="0"/>
              </a:defRPr>
            </a:lvl4pPr>
            <a:lvl5pPr marL="2057400" indent="-22860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907" b="0" i="0" u="none" strike="noStrike" kern="1200" cap="none" spc="0" normalizeH="0" baseline="0" noProof="0">
                <a:ln>
                  <a:noFill/>
                </a:ln>
                <a:solidFill>
                  <a:srgbClr val="FFFFFF"/>
                </a:solidFill>
                <a:effectLst/>
                <a:uLnTx/>
                <a:uFillTx/>
                <a:latin typeface="Barlow"/>
                <a:ea typeface="+mn-ea"/>
                <a:cs typeface="Arial" pitchFamily="34" charset="0"/>
              </a:rPr>
              <a:t>Source: Ipsos B&amp;A Consumer Confidence Report</a:t>
            </a:r>
            <a:endParaRPr kumimoji="0" lang="en-US" altLang="en-US" sz="907" b="0" i="0" u="none" strike="noStrike" kern="1200" cap="none" spc="0" normalizeH="0" baseline="0" noProof="0">
              <a:ln>
                <a:noFill/>
              </a:ln>
              <a:solidFill>
                <a:srgbClr val="FFFFFF"/>
              </a:solidFill>
              <a:effectLst/>
              <a:uLnTx/>
              <a:uFillTx/>
              <a:latin typeface="Barlow"/>
              <a:ea typeface="+mn-ea"/>
              <a:cs typeface="Arial" pitchFamily="34" charset="0"/>
            </a:endParaRPr>
          </a:p>
        </p:txBody>
      </p:sp>
      <p:sp>
        <p:nvSpPr>
          <p:cNvPr id="35" name="Text Placeholder 6">
            <a:extLst>
              <a:ext uri="{FF2B5EF4-FFF2-40B4-BE49-F238E27FC236}">
                <a16:creationId xmlns:a16="http://schemas.microsoft.com/office/drawing/2014/main" id="{354F9257-3922-1137-36E7-A8D67F88F5D1}"/>
              </a:ext>
            </a:extLst>
          </p:cNvPr>
          <p:cNvSpPr txBox="1">
            <a:spLocks/>
          </p:cNvSpPr>
          <p:nvPr/>
        </p:nvSpPr>
        <p:spPr>
          <a:xfrm>
            <a:off x="661594" y="6169932"/>
            <a:ext cx="8804343" cy="260139"/>
          </a:xfrm>
          <a:prstGeom prst="rect">
            <a:avLst/>
          </a:prstGeom>
        </p:spPr>
        <p:txBody>
          <a:bodyPr/>
          <a:lstStyle>
            <a:lvl1pPr marL="228600" indent="-228600" algn="l" defTabSz="914400" rtl="0" eaLnBrk="1" latinLnBrk="0" hangingPunct="1">
              <a:lnSpc>
                <a:spcPct val="90000"/>
              </a:lnSpc>
              <a:spcBef>
                <a:spcPts val="1000"/>
              </a:spcBef>
              <a:buClr>
                <a:srgbClr val="0000CC"/>
              </a:buClr>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20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20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00CC"/>
              </a:buClr>
              <a:buSzTx/>
              <a:buFont typeface="Arial" panose="020B0604020202020204" pitchFamily="34" charset="0"/>
              <a:buNone/>
              <a:tabLst/>
              <a:defRPr/>
            </a:pPr>
            <a:r>
              <a:rPr kumimoji="0" lang="en-IE" sz="900" b="0" i="0" u="none" strike="noStrike" kern="1200" cap="none" spc="0" normalizeH="0" baseline="0" noProof="0">
                <a:ln>
                  <a:noFill/>
                </a:ln>
                <a:solidFill>
                  <a:srgbClr val="FFFFFF"/>
                </a:solidFill>
                <a:effectLst/>
                <a:uLnTx/>
                <a:uFillTx/>
                <a:latin typeface="Barlow"/>
                <a:ea typeface="+mn-ea"/>
                <a:cs typeface="Arial" panose="020B0604020202020204" pitchFamily="34" charset="0"/>
              </a:rPr>
              <a:t>Q.1  </a:t>
            </a:r>
            <a:r>
              <a:rPr kumimoji="0" lang="en-US" sz="900" b="0" i="0" u="none" strike="noStrike" kern="1200" cap="none" spc="0" normalizeH="0" baseline="0" noProof="0">
                <a:ln>
                  <a:noFill/>
                </a:ln>
                <a:solidFill>
                  <a:srgbClr val="FFFFFF"/>
                </a:solidFill>
                <a:effectLst/>
                <a:uLnTx/>
                <a:uFillTx/>
                <a:latin typeface="Barlow"/>
                <a:ea typeface="+mn-ea"/>
                <a:cs typeface="Arial" panose="020B0604020202020204" pitchFamily="34" charset="0"/>
              </a:rPr>
              <a:t>Thinking about the economy as a whole, do you think that the country is better off, worse off, or about the same as last year?</a:t>
            </a:r>
          </a:p>
          <a:p>
            <a:pPr marL="0" marR="0" lvl="0" indent="0" algn="l" defTabSz="914400" rtl="0" eaLnBrk="1" fontAlgn="auto" latinLnBrk="0" hangingPunct="1">
              <a:lnSpc>
                <a:spcPct val="90000"/>
              </a:lnSpc>
              <a:spcBef>
                <a:spcPts val="0"/>
              </a:spcBef>
              <a:spcAft>
                <a:spcPts val="0"/>
              </a:spcAft>
              <a:buClr>
                <a:srgbClr val="0000CC"/>
              </a:buClr>
              <a:buSzTx/>
              <a:buFont typeface="Arial" panose="020B0604020202020204" pitchFamily="34" charset="0"/>
              <a:buNone/>
              <a:tabLst/>
              <a:defRPr/>
            </a:pPr>
            <a:r>
              <a:rPr kumimoji="0" lang="en-US" sz="900" b="0" i="0" u="none" strike="noStrike" kern="1200" cap="none" spc="0" normalizeH="0" baseline="0" noProof="0">
                <a:ln>
                  <a:noFill/>
                </a:ln>
                <a:solidFill>
                  <a:srgbClr val="FFFFFF"/>
                </a:solidFill>
                <a:effectLst/>
                <a:uLnTx/>
                <a:uFillTx/>
                <a:latin typeface="Barlow"/>
                <a:ea typeface="+mn-ea"/>
                <a:cs typeface="Arial" panose="020B0604020202020204" pitchFamily="34" charset="0"/>
              </a:rPr>
              <a:t>Q.2  And what about the coming year, do you think that the country will be better off, worse off or about the same as this year?</a:t>
            </a:r>
          </a:p>
        </p:txBody>
      </p:sp>
      <p:cxnSp>
        <p:nvCxnSpPr>
          <p:cNvPr id="36" name="Straight Connector 35">
            <a:extLst>
              <a:ext uri="{FF2B5EF4-FFF2-40B4-BE49-F238E27FC236}">
                <a16:creationId xmlns:a16="http://schemas.microsoft.com/office/drawing/2014/main" id="{65FE3A03-CAA2-5252-3BD1-A5E080F90530}"/>
              </a:ext>
            </a:extLst>
          </p:cNvPr>
          <p:cNvCxnSpPr>
            <a:cxnSpLocks/>
          </p:cNvCxnSpPr>
          <p:nvPr/>
        </p:nvCxnSpPr>
        <p:spPr>
          <a:xfrm>
            <a:off x="3184980" y="1865250"/>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E3E8D3-BD11-EB20-F5D1-C550A50F1F81}"/>
              </a:ext>
            </a:extLst>
          </p:cNvPr>
          <p:cNvCxnSpPr>
            <a:cxnSpLocks/>
          </p:cNvCxnSpPr>
          <p:nvPr/>
        </p:nvCxnSpPr>
        <p:spPr>
          <a:xfrm>
            <a:off x="5049708" y="1865250"/>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81D6742-A0C9-395A-922B-E6B766F942A3}"/>
              </a:ext>
            </a:extLst>
          </p:cNvPr>
          <p:cNvCxnSpPr>
            <a:cxnSpLocks/>
          </p:cNvCxnSpPr>
          <p:nvPr/>
        </p:nvCxnSpPr>
        <p:spPr>
          <a:xfrm flipH="1">
            <a:off x="8809891" y="1865250"/>
            <a:ext cx="4955" cy="3779096"/>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EC833D53-BB3E-6458-460F-0693CA4ADABD}"/>
              </a:ext>
            </a:extLst>
          </p:cNvPr>
          <p:cNvSpPr/>
          <p:nvPr/>
        </p:nvSpPr>
        <p:spPr>
          <a:xfrm rot="14544947">
            <a:off x="8008461" y="1583523"/>
            <a:ext cx="2221311" cy="52470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Barlow"/>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C1BB7A6D-F363-C298-A4F1-017AD71D7C71}"/>
              </a:ext>
            </a:extLst>
          </p:cNvPr>
          <p:cNvCxnSpPr>
            <a:cxnSpLocks/>
          </p:cNvCxnSpPr>
          <p:nvPr/>
        </p:nvCxnSpPr>
        <p:spPr>
          <a:xfrm>
            <a:off x="6105530" y="1865250"/>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AD068C-5C7F-3305-1501-31559F105460}"/>
              </a:ext>
            </a:extLst>
          </p:cNvPr>
          <p:cNvCxnSpPr>
            <a:cxnSpLocks/>
          </p:cNvCxnSpPr>
          <p:nvPr/>
        </p:nvCxnSpPr>
        <p:spPr>
          <a:xfrm>
            <a:off x="4234371" y="1865250"/>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03B898A-BA8E-0B6F-9630-83F860AEBDEF}"/>
              </a:ext>
            </a:extLst>
          </p:cNvPr>
          <p:cNvCxnSpPr>
            <a:cxnSpLocks/>
          </p:cNvCxnSpPr>
          <p:nvPr/>
        </p:nvCxnSpPr>
        <p:spPr>
          <a:xfrm>
            <a:off x="10659494" y="1865250"/>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21D670B-B6EF-7B28-24A9-F3FB5474286A}"/>
              </a:ext>
            </a:extLst>
          </p:cNvPr>
          <p:cNvCxnSpPr>
            <a:cxnSpLocks/>
          </p:cNvCxnSpPr>
          <p:nvPr/>
        </p:nvCxnSpPr>
        <p:spPr>
          <a:xfrm>
            <a:off x="7153776" y="1865250"/>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5925728-E997-CF3A-D264-CE9B7F59B81E}"/>
              </a:ext>
            </a:extLst>
          </p:cNvPr>
          <p:cNvSpPr txBox="1"/>
          <p:nvPr/>
        </p:nvSpPr>
        <p:spPr>
          <a:xfrm>
            <a:off x="366350" y="1428419"/>
            <a:ext cx="3100251" cy="33855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1DAFAD"/>
                </a:solidFill>
                <a:effectLst/>
                <a:uLnTx/>
                <a:uFillTx/>
                <a:latin typeface="Barlow"/>
                <a:ea typeface="+mn-ea"/>
                <a:cs typeface="Arial" panose="020B0604020202020204" pitchFamily="34" charset="0"/>
              </a:rPr>
              <a:t>Current</a:t>
            </a:r>
            <a:r>
              <a:rPr kumimoji="0" lang="en-IE" sz="1600" b="1" i="0" u="none" strike="noStrike" kern="1200" cap="none" spc="0" normalizeH="0" baseline="0" noProof="0">
                <a:ln>
                  <a:noFill/>
                </a:ln>
                <a:solidFill>
                  <a:srgbClr val="00B0F0"/>
                </a:solidFill>
                <a:effectLst/>
                <a:uLnTx/>
                <a:uFillTx/>
                <a:latin typeface="Barlow"/>
                <a:ea typeface="+mn-ea"/>
                <a:cs typeface="Arial" panose="020B0604020202020204" pitchFamily="34" charset="0"/>
              </a:rPr>
              <a:t> </a:t>
            </a:r>
            <a:r>
              <a:rPr kumimoji="0" lang="en-IE" sz="1400" b="1" i="0" u="none" strike="noStrike" kern="1200" cap="none" spc="0" normalizeH="0" baseline="0" noProof="0">
                <a:ln>
                  <a:noFill/>
                </a:ln>
                <a:solidFill>
                  <a:srgbClr val="595959"/>
                </a:solidFill>
                <a:effectLst/>
                <a:uLnTx/>
                <a:uFillTx/>
                <a:latin typeface="Barlow"/>
                <a:ea typeface="+mn-ea"/>
                <a:cs typeface="Arial" panose="020B0604020202020204" pitchFamily="34" charset="0"/>
              </a:rPr>
              <a:t>vs. </a:t>
            </a:r>
            <a:r>
              <a:rPr kumimoji="0" lang="en-IE" sz="1600" b="1" i="0" u="none" strike="noStrike" kern="1200" cap="none" spc="0" normalizeH="0" baseline="0" noProof="0">
                <a:ln>
                  <a:noFill/>
                </a:ln>
                <a:solidFill>
                  <a:srgbClr val="FF740F"/>
                </a:solidFill>
                <a:effectLst/>
                <a:uLnTx/>
                <a:uFillTx/>
                <a:latin typeface="Barlow"/>
                <a:ea typeface="+mn-ea"/>
                <a:cs typeface="Arial" panose="020B0604020202020204" pitchFamily="34" charset="0"/>
              </a:rPr>
              <a:t>Looking Forward</a:t>
            </a:r>
          </a:p>
        </p:txBody>
      </p:sp>
      <p:graphicFrame>
        <p:nvGraphicFramePr>
          <p:cNvPr id="5" name="Table 4">
            <a:extLst>
              <a:ext uri="{FF2B5EF4-FFF2-40B4-BE49-F238E27FC236}">
                <a16:creationId xmlns:a16="http://schemas.microsoft.com/office/drawing/2014/main" id="{FF659795-C6D0-6DD1-3737-B957B85D681F}"/>
              </a:ext>
            </a:extLst>
          </p:cNvPr>
          <p:cNvGraphicFramePr>
            <a:graphicFrameLocks noGrp="1"/>
          </p:cNvGraphicFramePr>
          <p:nvPr/>
        </p:nvGraphicFramePr>
        <p:xfrm>
          <a:off x="812782" y="1843805"/>
          <a:ext cx="11027571" cy="4315276"/>
        </p:xfrm>
        <a:graphic>
          <a:graphicData uri="http://schemas.openxmlformats.org/drawingml/2006/table">
            <a:tbl>
              <a:tblPr>
                <a:tableStyleId>{5C22544A-7EE6-4342-B048-85BDC9FD1C3A}</a:tableStyleId>
              </a:tblPr>
              <a:tblGrid>
                <a:gridCol w="1840782">
                  <a:extLst>
                    <a:ext uri="{9D8B030D-6E8A-4147-A177-3AD203B41FA5}">
                      <a16:colId xmlns:a16="http://schemas.microsoft.com/office/drawing/2014/main" val="20003"/>
                    </a:ext>
                  </a:extLst>
                </a:gridCol>
                <a:gridCol w="1930371">
                  <a:extLst>
                    <a:ext uri="{9D8B030D-6E8A-4147-A177-3AD203B41FA5}">
                      <a16:colId xmlns:a16="http://schemas.microsoft.com/office/drawing/2014/main" val="20004"/>
                    </a:ext>
                  </a:extLst>
                </a:gridCol>
                <a:gridCol w="444666">
                  <a:extLst>
                    <a:ext uri="{9D8B030D-6E8A-4147-A177-3AD203B41FA5}">
                      <a16:colId xmlns:a16="http://schemas.microsoft.com/office/drawing/2014/main" val="20006"/>
                    </a:ext>
                  </a:extLst>
                </a:gridCol>
                <a:gridCol w="1115565">
                  <a:extLst>
                    <a:ext uri="{9D8B030D-6E8A-4147-A177-3AD203B41FA5}">
                      <a16:colId xmlns:a16="http://schemas.microsoft.com/office/drawing/2014/main" val="20007"/>
                    </a:ext>
                  </a:extLst>
                </a:gridCol>
                <a:gridCol w="1673346">
                  <a:extLst>
                    <a:ext uri="{9D8B030D-6E8A-4147-A177-3AD203B41FA5}">
                      <a16:colId xmlns:a16="http://schemas.microsoft.com/office/drawing/2014/main" val="20008"/>
                    </a:ext>
                  </a:extLst>
                </a:gridCol>
                <a:gridCol w="2512702">
                  <a:extLst>
                    <a:ext uri="{9D8B030D-6E8A-4147-A177-3AD203B41FA5}">
                      <a16:colId xmlns:a16="http://schemas.microsoft.com/office/drawing/2014/main" val="20009"/>
                    </a:ext>
                  </a:extLst>
                </a:gridCol>
                <a:gridCol w="1510139">
                  <a:extLst>
                    <a:ext uri="{9D8B030D-6E8A-4147-A177-3AD203B41FA5}">
                      <a16:colId xmlns:a16="http://schemas.microsoft.com/office/drawing/2014/main" val="1591914244"/>
                    </a:ext>
                  </a:extLst>
                </a:gridCol>
              </a:tblGrid>
              <a:tr h="4315276">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IE" sz="1000" b="1" i="0" u="none" strike="noStrike">
                          <a:solidFill>
                            <a:srgbClr val="000000"/>
                          </a:solidFill>
                          <a:effectLst/>
                          <a:latin typeface="Barlow" panose="00000500000000000000" pitchFamily="2" charset="0"/>
                        </a:rPr>
                        <a:t>             </a:t>
                      </a: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IE" sz="1000" b="1" i="0" u="none" strike="noStrike">
                        <a:solidFill>
                          <a:srgbClr val="000000"/>
                        </a:solidFill>
                        <a:effectLst/>
                        <a:latin typeface="Barlow" panose="00000500000000000000" pitchFamily="2" charset="0"/>
                      </a:endParaRPr>
                    </a:p>
                  </a:txBody>
                  <a:tcPr marL="5678" marR="5678" marT="567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6" name="Chart 5">
            <a:extLst>
              <a:ext uri="{FF2B5EF4-FFF2-40B4-BE49-F238E27FC236}">
                <a16:creationId xmlns:a16="http://schemas.microsoft.com/office/drawing/2014/main" id="{BE502652-1371-7C19-5F20-357E63886D26}"/>
              </a:ext>
            </a:extLst>
          </p:cNvPr>
          <p:cNvGraphicFramePr/>
          <p:nvPr/>
        </p:nvGraphicFramePr>
        <p:xfrm>
          <a:off x="319747" y="1691454"/>
          <a:ext cx="11567453" cy="43152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a:extLst>
              <a:ext uri="{FF2B5EF4-FFF2-40B4-BE49-F238E27FC236}">
                <a16:creationId xmlns:a16="http://schemas.microsoft.com/office/drawing/2014/main" id="{88E243C7-A865-9FCD-540F-953535D226A3}"/>
              </a:ext>
            </a:extLst>
          </p:cNvPr>
          <p:cNvSpPr/>
          <p:nvPr/>
        </p:nvSpPr>
        <p:spPr>
          <a:xfrm rot="3763969" flipH="1">
            <a:off x="632415" y="2986292"/>
            <a:ext cx="556812" cy="289075"/>
          </a:xfrm>
          <a:prstGeom prst="swooshArrow">
            <a:avLst>
              <a:gd name="adj1" fmla="val 1"/>
              <a:gd name="adj2" fmla="val 16553"/>
            </a:avLst>
          </a:prstGeom>
          <a:solidFill>
            <a:srgbClr val="FED402"/>
          </a:solidFill>
          <a:ln>
            <a:solidFill>
              <a:srgbClr val="FED40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Barlow"/>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A28EE05B-4C3F-296F-8FA7-0C2912C715D0}"/>
              </a:ext>
            </a:extLst>
          </p:cNvPr>
          <p:cNvCxnSpPr>
            <a:cxnSpLocks/>
          </p:cNvCxnSpPr>
          <p:nvPr/>
        </p:nvCxnSpPr>
        <p:spPr>
          <a:xfrm>
            <a:off x="1426402" y="1883722"/>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AD91DE-71D2-0592-B37C-603D04DF69AF}"/>
              </a:ext>
            </a:extLst>
          </p:cNvPr>
          <p:cNvCxnSpPr>
            <a:cxnSpLocks/>
          </p:cNvCxnSpPr>
          <p:nvPr/>
        </p:nvCxnSpPr>
        <p:spPr>
          <a:xfrm>
            <a:off x="2768470" y="1883722"/>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299552-518A-7618-FC68-F7239942BCF2}"/>
              </a:ext>
            </a:extLst>
          </p:cNvPr>
          <p:cNvCxnSpPr>
            <a:cxnSpLocks/>
          </p:cNvCxnSpPr>
          <p:nvPr/>
        </p:nvCxnSpPr>
        <p:spPr>
          <a:xfrm flipH="1">
            <a:off x="6606107" y="1865250"/>
            <a:ext cx="4955" cy="3779096"/>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D2633C-4E6B-D685-6D7F-902EAED89081}"/>
              </a:ext>
            </a:extLst>
          </p:cNvPr>
          <p:cNvCxnSpPr>
            <a:cxnSpLocks/>
          </p:cNvCxnSpPr>
          <p:nvPr/>
        </p:nvCxnSpPr>
        <p:spPr>
          <a:xfrm>
            <a:off x="3821315" y="1865250"/>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B278DB-F9DF-607B-C15E-595A5CF5622F}"/>
              </a:ext>
            </a:extLst>
          </p:cNvPr>
          <p:cNvCxnSpPr>
            <a:cxnSpLocks/>
          </p:cNvCxnSpPr>
          <p:nvPr/>
        </p:nvCxnSpPr>
        <p:spPr>
          <a:xfrm>
            <a:off x="2102323" y="1883722"/>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hape 22">
            <a:extLst>
              <a:ext uri="{FF2B5EF4-FFF2-40B4-BE49-F238E27FC236}">
                <a16:creationId xmlns:a16="http://schemas.microsoft.com/office/drawing/2014/main" id="{837EB106-5AC8-5617-1373-434D0CA95CA6}"/>
              </a:ext>
            </a:extLst>
          </p:cNvPr>
          <p:cNvSpPr/>
          <p:nvPr/>
        </p:nvSpPr>
        <p:spPr>
          <a:xfrm rot="4316767" flipH="1">
            <a:off x="2598344" y="3556043"/>
            <a:ext cx="269734" cy="324413"/>
          </a:xfrm>
          <a:prstGeom prst="swooshArrow">
            <a:avLst>
              <a:gd name="adj1" fmla="val 16310"/>
              <a:gd name="adj2" fmla="val 31370"/>
            </a:avLst>
          </a:prstGeom>
          <a:solidFill>
            <a:srgbClr val="FED402"/>
          </a:solidFill>
          <a:ln>
            <a:solidFill>
              <a:srgbClr val="FED40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Barlow"/>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2A1A4FB7-9A4F-1EFB-51F2-5B208906FD75}"/>
              </a:ext>
            </a:extLst>
          </p:cNvPr>
          <p:cNvCxnSpPr>
            <a:cxnSpLocks/>
          </p:cNvCxnSpPr>
          <p:nvPr/>
        </p:nvCxnSpPr>
        <p:spPr>
          <a:xfrm>
            <a:off x="5022946" y="1883722"/>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CCCFAC2-164B-DA13-9D67-D296C0A41019}"/>
              </a:ext>
            </a:extLst>
          </p:cNvPr>
          <p:cNvSpPr txBox="1"/>
          <p:nvPr/>
        </p:nvSpPr>
        <p:spPr>
          <a:xfrm>
            <a:off x="1769326" y="4001443"/>
            <a:ext cx="1188447" cy="369332"/>
          </a:xfrm>
          <a:prstGeom prst="rect">
            <a:avLst/>
          </a:prstGeom>
          <a:solidFill>
            <a:schemeClr val="bg1"/>
          </a:solidFill>
          <a:ln w="12700">
            <a:solidFill>
              <a:srgbClr val="FED40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High risk of No Deal Brexit</a:t>
            </a:r>
          </a:p>
        </p:txBody>
      </p:sp>
      <p:sp>
        <p:nvSpPr>
          <p:cNvPr id="65" name="Shape 64">
            <a:extLst>
              <a:ext uri="{FF2B5EF4-FFF2-40B4-BE49-F238E27FC236}">
                <a16:creationId xmlns:a16="http://schemas.microsoft.com/office/drawing/2014/main" id="{8B253CFD-4950-CAFD-4EFF-36BFE1AACEE8}"/>
              </a:ext>
            </a:extLst>
          </p:cNvPr>
          <p:cNvSpPr/>
          <p:nvPr/>
        </p:nvSpPr>
        <p:spPr>
          <a:xfrm rot="17748425">
            <a:off x="4764545" y="4256885"/>
            <a:ext cx="774380" cy="408369"/>
          </a:xfrm>
          <a:prstGeom prst="swooshArrow">
            <a:avLst>
              <a:gd name="adj1" fmla="val 16310"/>
              <a:gd name="adj2" fmla="val 31370"/>
            </a:avLst>
          </a:prstGeom>
          <a:solidFill>
            <a:srgbClr val="FED402"/>
          </a:solidFill>
          <a:ln>
            <a:solidFill>
              <a:srgbClr val="FED40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Barlow"/>
              <a:ea typeface="+mn-ea"/>
              <a:cs typeface="Arial" panose="020B0604020202020204" pitchFamily="34" charset="0"/>
            </a:endParaRPr>
          </a:p>
        </p:txBody>
      </p:sp>
      <p:sp>
        <p:nvSpPr>
          <p:cNvPr id="66" name="TextBox 65">
            <a:extLst>
              <a:ext uri="{FF2B5EF4-FFF2-40B4-BE49-F238E27FC236}">
                <a16:creationId xmlns:a16="http://schemas.microsoft.com/office/drawing/2014/main" id="{B19F46CA-E703-1A27-8040-5A730E567D53}"/>
              </a:ext>
            </a:extLst>
          </p:cNvPr>
          <p:cNvSpPr txBox="1"/>
          <p:nvPr/>
        </p:nvSpPr>
        <p:spPr>
          <a:xfrm>
            <a:off x="4736003" y="4975366"/>
            <a:ext cx="876094" cy="369332"/>
          </a:xfrm>
          <a:prstGeom prst="rect">
            <a:avLst/>
          </a:prstGeom>
          <a:solidFill>
            <a:schemeClr val="bg1"/>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U</a:t>
            </a:r>
            <a:r>
              <a:rPr kumimoji="0" lang="en-IE"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kraine invasion</a:t>
            </a:r>
          </a:p>
        </p:txBody>
      </p:sp>
      <p:pic>
        <p:nvPicPr>
          <p:cNvPr id="38" name="Graphic 37" descr="Badge Question Mark with solid fill">
            <a:extLst>
              <a:ext uri="{FF2B5EF4-FFF2-40B4-BE49-F238E27FC236}">
                <a16:creationId xmlns:a16="http://schemas.microsoft.com/office/drawing/2014/main" id="{9C7D1FD4-CE32-3B1A-24F6-9FC1443B04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1648" y="6220295"/>
            <a:ext cx="251637" cy="251637"/>
          </a:xfrm>
          <a:prstGeom prst="rect">
            <a:avLst/>
          </a:prstGeom>
        </p:spPr>
      </p:pic>
      <p:cxnSp>
        <p:nvCxnSpPr>
          <p:cNvPr id="34" name="Straight Connector 33">
            <a:extLst>
              <a:ext uri="{FF2B5EF4-FFF2-40B4-BE49-F238E27FC236}">
                <a16:creationId xmlns:a16="http://schemas.microsoft.com/office/drawing/2014/main" id="{0A12ABE0-09F2-784F-6A44-2BCB6BF6E5D5}"/>
              </a:ext>
            </a:extLst>
          </p:cNvPr>
          <p:cNvCxnSpPr>
            <a:cxnSpLocks/>
          </p:cNvCxnSpPr>
          <p:nvPr/>
        </p:nvCxnSpPr>
        <p:spPr>
          <a:xfrm>
            <a:off x="911338" y="1843805"/>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5F64644-C6B3-29A7-9B25-CA6ABAF1F1E9}"/>
              </a:ext>
            </a:extLst>
          </p:cNvPr>
          <p:cNvCxnSpPr>
            <a:cxnSpLocks/>
          </p:cNvCxnSpPr>
          <p:nvPr/>
        </p:nvCxnSpPr>
        <p:spPr>
          <a:xfrm>
            <a:off x="8195226" y="1883722"/>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842E2D1-5849-6A53-B1DD-FA19CEAA3482}"/>
              </a:ext>
            </a:extLst>
          </p:cNvPr>
          <p:cNvSpPr txBox="1"/>
          <p:nvPr/>
        </p:nvSpPr>
        <p:spPr>
          <a:xfrm>
            <a:off x="4032491" y="3665913"/>
            <a:ext cx="876094" cy="230832"/>
          </a:xfrm>
          <a:prstGeom prst="rect">
            <a:avLst/>
          </a:prstGeom>
          <a:solidFill>
            <a:schemeClr val="bg1"/>
          </a:solidFill>
          <a:ln w="127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Covid-19</a:t>
            </a:r>
          </a:p>
        </p:txBody>
      </p:sp>
      <p:sp>
        <p:nvSpPr>
          <p:cNvPr id="11" name="TextBox 10">
            <a:extLst>
              <a:ext uri="{FF2B5EF4-FFF2-40B4-BE49-F238E27FC236}">
                <a16:creationId xmlns:a16="http://schemas.microsoft.com/office/drawing/2014/main" id="{48F94996-9F38-F1EF-B68E-F3AD9CB34B3D}"/>
              </a:ext>
            </a:extLst>
          </p:cNvPr>
          <p:cNvSpPr txBox="1"/>
          <p:nvPr/>
        </p:nvSpPr>
        <p:spPr>
          <a:xfrm>
            <a:off x="1296111" y="3245252"/>
            <a:ext cx="914233" cy="230832"/>
          </a:xfrm>
          <a:prstGeom prst="rect">
            <a:avLst/>
          </a:prstGeom>
          <a:solidFill>
            <a:schemeClr val="bg1"/>
          </a:solidFill>
          <a:ln w="12700">
            <a:solidFill>
              <a:srgbClr val="FED40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Brexit vote</a:t>
            </a:r>
          </a:p>
        </p:txBody>
      </p:sp>
      <p:sp>
        <p:nvSpPr>
          <p:cNvPr id="8" name="Shape 7">
            <a:extLst>
              <a:ext uri="{FF2B5EF4-FFF2-40B4-BE49-F238E27FC236}">
                <a16:creationId xmlns:a16="http://schemas.microsoft.com/office/drawing/2014/main" id="{682136BE-B74D-20E7-E175-15840282EEE5}"/>
              </a:ext>
            </a:extLst>
          </p:cNvPr>
          <p:cNvSpPr/>
          <p:nvPr/>
        </p:nvSpPr>
        <p:spPr>
          <a:xfrm rot="3457309" flipH="1" flipV="1">
            <a:off x="1102647" y="2818867"/>
            <a:ext cx="693148" cy="232514"/>
          </a:xfrm>
          <a:prstGeom prst="swooshArrow">
            <a:avLst>
              <a:gd name="adj1" fmla="val 28531"/>
              <a:gd name="adj2" fmla="val 31370"/>
            </a:avLst>
          </a:prstGeom>
          <a:solidFill>
            <a:srgbClr val="FED402"/>
          </a:solidFill>
          <a:ln>
            <a:solidFill>
              <a:srgbClr val="FED40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Barlow"/>
              <a:ea typeface="+mn-ea"/>
              <a:cs typeface="Arial" panose="020B0604020202020204" pitchFamily="34" charset="0"/>
            </a:endParaRPr>
          </a:p>
        </p:txBody>
      </p:sp>
      <p:sp>
        <p:nvSpPr>
          <p:cNvPr id="13" name="TextBox 12">
            <a:extLst>
              <a:ext uri="{FF2B5EF4-FFF2-40B4-BE49-F238E27FC236}">
                <a16:creationId xmlns:a16="http://schemas.microsoft.com/office/drawing/2014/main" id="{CD88E481-A3AE-755C-9C0A-D5670D1A0669}"/>
              </a:ext>
            </a:extLst>
          </p:cNvPr>
          <p:cNvSpPr txBox="1"/>
          <p:nvPr/>
        </p:nvSpPr>
        <p:spPr>
          <a:xfrm>
            <a:off x="706345" y="3566765"/>
            <a:ext cx="1093979" cy="507831"/>
          </a:xfrm>
          <a:prstGeom prst="rect">
            <a:avLst/>
          </a:prstGeom>
          <a:solidFill>
            <a:schemeClr val="bg1"/>
          </a:solidFill>
          <a:ln w="12700">
            <a:solidFill>
              <a:srgbClr val="FED40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Govt uncertainty following General Election </a:t>
            </a:r>
          </a:p>
        </p:txBody>
      </p:sp>
      <p:sp>
        <p:nvSpPr>
          <p:cNvPr id="43" name="Shape 42">
            <a:extLst>
              <a:ext uri="{FF2B5EF4-FFF2-40B4-BE49-F238E27FC236}">
                <a16:creationId xmlns:a16="http://schemas.microsoft.com/office/drawing/2014/main" id="{325285B7-F3A3-E452-E4C7-66B0834D812B}"/>
              </a:ext>
            </a:extLst>
          </p:cNvPr>
          <p:cNvSpPr/>
          <p:nvPr/>
        </p:nvSpPr>
        <p:spPr>
          <a:xfrm rot="17748425">
            <a:off x="9185396" y="4025445"/>
            <a:ext cx="774380" cy="408369"/>
          </a:xfrm>
          <a:prstGeom prst="swooshArrow">
            <a:avLst>
              <a:gd name="adj1" fmla="val 16310"/>
              <a:gd name="adj2" fmla="val 31370"/>
            </a:avLst>
          </a:prstGeom>
          <a:solidFill>
            <a:srgbClr val="FED402"/>
          </a:solidFill>
          <a:ln>
            <a:solidFill>
              <a:srgbClr val="FED40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Barlow"/>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137B86F5-8D0B-74DB-7B69-90F639575D45}"/>
              </a:ext>
            </a:extLst>
          </p:cNvPr>
          <p:cNvCxnSpPr>
            <a:cxnSpLocks/>
          </p:cNvCxnSpPr>
          <p:nvPr/>
        </p:nvCxnSpPr>
        <p:spPr>
          <a:xfrm>
            <a:off x="9782555" y="1894283"/>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72A0E2E-40EC-BDD5-F4C3-EB0854D1A604}"/>
              </a:ext>
            </a:extLst>
          </p:cNvPr>
          <p:cNvSpPr txBox="1"/>
          <p:nvPr/>
        </p:nvSpPr>
        <p:spPr>
          <a:xfrm>
            <a:off x="7127612" y="2721776"/>
            <a:ext cx="1775032" cy="784830"/>
          </a:xfrm>
          <a:prstGeom prst="rect">
            <a:avLst/>
          </a:prstGeom>
          <a:solidFill>
            <a:schemeClr val="bg1"/>
          </a:solidFill>
          <a:ln w="12700">
            <a:solidFill>
              <a:srgbClr val="FFC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arlow"/>
                <a:ea typeface="+mn-ea"/>
                <a:cs typeface="Arial"/>
              </a:rPr>
              <a:t>March 2026  was -58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arlow"/>
                <a:ea typeface="+mn-ea"/>
                <a:cs typeface="Arial"/>
              </a:rPr>
              <a:t>vs.an overall 2025 average of -46%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arlow"/>
                <a:ea typeface="+mn-ea"/>
                <a:cs typeface="Arial"/>
              </a:rPr>
              <a:t>The 2024 average was  -29 and in  2023 we averaged -41</a:t>
            </a:r>
            <a:endParaRPr kumimoji="0" lang="en-IE" sz="900" b="0" i="0" u="none" strike="noStrike" kern="1200" cap="none" spc="0" normalizeH="0" baseline="0" noProof="0">
              <a:ln>
                <a:noFill/>
              </a:ln>
              <a:solidFill>
                <a:srgbClr val="000000"/>
              </a:solidFill>
              <a:effectLst/>
              <a:uLnTx/>
              <a:uFillTx/>
              <a:latin typeface="Barlow"/>
              <a:ea typeface="+mn-ea"/>
              <a:cs typeface="Arial"/>
            </a:endParaRPr>
          </a:p>
        </p:txBody>
      </p:sp>
      <p:sp>
        <p:nvSpPr>
          <p:cNvPr id="49" name="TextBox 48">
            <a:extLst>
              <a:ext uri="{FF2B5EF4-FFF2-40B4-BE49-F238E27FC236}">
                <a16:creationId xmlns:a16="http://schemas.microsoft.com/office/drawing/2014/main" id="{0FAB6281-E671-8A53-0084-94C6611C6D73}"/>
              </a:ext>
            </a:extLst>
          </p:cNvPr>
          <p:cNvSpPr txBox="1"/>
          <p:nvPr/>
        </p:nvSpPr>
        <p:spPr>
          <a:xfrm>
            <a:off x="8999965" y="4713868"/>
            <a:ext cx="876094" cy="369332"/>
          </a:xfrm>
          <a:prstGeom prst="rect">
            <a:avLst/>
          </a:prstGeom>
          <a:solidFill>
            <a:schemeClr val="bg1"/>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Re-election of Trump</a:t>
            </a:r>
            <a:endParaRPr kumimoji="0" lang="en-IE" sz="900" b="0" i="0" u="none" strike="noStrike" kern="1200" cap="none" spc="0" normalizeH="0" baseline="0" noProof="0">
              <a:ln>
                <a:noFill/>
              </a:ln>
              <a:solidFill>
                <a:srgbClr val="000000"/>
              </a:solidFill>
              <a:effectLst/>
              <a:uLnTx/>
              <a:uFillTx/>
              <a:latin typeface="Barlow"/>
              <a:ea typeface="+mn-ea"/>
              <a:cs typeface="Arial" panose="020B0604020202020204" pitchFamily="34" charset="0"/>
            </a:endParaRPr>
          </a:p>
        </p:txBody>
      </p:sp>
      <p:sp>
        <p:nvSpPr>
          <p:cNvPr id="50" name="TextBox 49">
            <a:extLst>
              <a:ext uri="{FF2B5EF4-FFF2-40B4-BE49-F238E27FC236}">
                <a16:creationId xmlns:a16="http://schemas.microsoft.com/office/drawing/2014/main" id="{F063E27C-2A7B-637F-11D2-144583477936}"/>
              </a:ext>
            </a:extLst>
          </p:cNvPr>
          <p:cNvSpPr txBox="1"/>
          <p:nvPr/>
        </p:nvSpPr>
        <p:spPr>
          <a:xfrm>
            <a:off x="9917164" y="5061151"/>
            <a:ext cx="939607" cy="507831"/>
          </a:xfrm>
          <a:prstGeom prst="rect">
            <a:avLst/>
          </a:prstGeom>
          <a:solidFill>
            <a:schemeClr val="bg1"/>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Tariff announcement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2</a:t>
            </a:r>
            <a:r>
              <a:rPr kumimoji="0" lang="en-US" sz="900" b="0" i="0" u="none" strike="noStrike" kern="1200" cap="none" spc="0" normalizeH="0" baseline="30000" noProof="0">
                <a:ln>
                  <a:noFill/>
                </a:ln>
                <a:solidFill>
                  <a:srgbClr val="000000"/>
                </a:solidFill>
                <a:effectLst/>
                <a:uLnTx/>
                <a:uFillTx/>
                <a:latin typeface="Barlow"/>
                <a:ea typeface="+mn-ea"/>
                <a:cs typeface="Arial" panose="020B0604020202020204" pitchFamily="34" charset="0"/>
              </a:rPr>
              <a:t>nd</a:t>
            </a:r>
            <a:r>
              <a:rPr kumimoji="0" lang="en-US"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 April 2025</a:t>
            </a:r>
            <a:endParaRPr kumimoji="0" lang="en-IE" sz="900" b="0" i="0" u="none" strike="noStrike" kern="1200" cap="none" spc="0" normalizeH="0" baseline="0" noProof="0">
              <a:ln>
                <a:noFill/>
              </a:ln>
              <a:solidFill>
                <a:srgbClr val="000000"/>
              </a:solidFill>
              <a:effectLst/>
              <a:uLnTx/>
              <a:uFillTx/>
              <a:latin typeface="Barlow"/>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07004A61-9EB4-BC12-4389-7FB57CC45805}"/>
              </a:ext>
            </a:extLst>
          </p:cNvPr>
          <p:cNvCxnSpPr>
            <a:cxnSpLocks/>
          </p:cNvCxnSpPr>
          <p:nvPr/>
        </p:nvCxnSpPr>
        <p:spPr>
          <a:xfrm>
            <a:off x="11392221" y="1836968"/>
            <a:ext cx="1" cy="376744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7EA2F2E-F929-140D-F40F-9B4BD2A8559C}"/>
              </a:ext>
            </a:extLst>
          </p:cNvPr>
          <p:cNvSpPr txBox="1"/>
          <p:nvPr/>
        </p:nvSpPr>
        <p:spPr>
          <a:xfrm>
            <a:off x="10891950" y="5059513"/>
            <a:ext cx="939607" cy="507831"/>
          </a:xfrm>
          <a:prstGeom prst="rect">
            <a:avLst/>
          </a:prstGeom>
          <a:solidFill>
            <a:schemeClr val="bg1"/>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Iranian War started 28</a:t>
            </a:r>
            <a:r>
              <a:rPr kumimoji="0" lang="en-US" sz="900" b="0" i="0" u="none" strike="noStrike" kern="1200" cap="none" spc="0" normalizeH="0" baseline="30000" noProof="0">
                <a:ln>
                  <a:noFill/>
                </a:ln>
                <a:solidFill>
                  <a:srgbClr val="000000"/>
                </a:solidFill>
                <a:effectLst/>
                <a:uLnTx/>
                <a:uFillTx/>
                <a:latin typeface="Barlow"/>
                <a:ea typeface="+mn-ea"/>
                <a:cs typeface="Arial" panose="020B0604020202020204" pitchFamily="34" charset="0"/>
              </a:rPr>
              <a:t>th</a:t>
            </a:r>
            <a:r>
              <a:rPr kumimoji="0" lang="en-US" sz="900" b="0" i="0" u="none" strike="noStrike" kern="1200" cap="none" spc="0" normalizeH="0" baseline="0" noProof="0">
                <a:ln>
                  <a:noFill/>
                </a:ln>
                <a:solidFill>
                  <a:srgbClr val="000000"/>
                </a:solidFill>
                <a:effectLst/>
                <a:uLnTx/>
                <a:uFillTx/>
                <a:latin typeface="Barlow"/>
                <a:ea typeface="+mn-ea"/>
                <a:cs typeface="Arial" panose="020B0604020202020204" pitchFamily="34" charset="0"/>
              </a:rPr>
              <a:t> February</a:t>
            </a:r>
            <a:endParaRPr kumimoji="0" lang="en-IE" sz="900" b="0" i="0" u="none" strike="noStrike" kern="1200" cap="none" spc="0" normalizeH="0" baseline="0" noProof="0">
              <a:ln>
                <a:noFill/>
              </a:ln>
              <a:solidFill>
                <a:srgbClr val="000000"/>
              </a:solidFill>
              <a:effectLst/>
              <a:uLnTx/>
              <a:uFillTx/>
              <a:latin typeface="Barlow"/>
              <a:ea typeface="+mn-ea"/>
              <a:cs typeface="Arial" panose="020B0604020202020204" pitchFamily="34" charset="0"/>
            </a:endParaRPr>
          </a:p>
        </p:txBody>
      </p:sp>
      <p:graphicFrame>
        <p:nvGraphicFramePr>
          <p:cNvPr id="14" name="Table 13">
            <a:extLst>
              <a:ext uri="{FF2B5EF4-FFF2-40B4-BE49-F238E27FC236}">
                <a16:creationId xmlns:a16="http://schemas.microsoft.com/office/drawing/2014/main" id="{91BDD987-D96E-B6A9-2D82-5D099952E92A}"/>
              </a:ext>
            </a:extLst>
          </p:cNvPr>
          <p:cNvGraphicFramePr>
            <a:graphicFrameLocks noGrp="1"/>
          </p:cNvGraphicFramePr>
          <p:nvPr/>
        </p:nvGraphicFramePr>
        <p:xfrm>
          <a:off x="9669693" y="1369816"/>
          <a:ext cx="2170660" cy="883920"/>
        </p:xfrm>
        <a:graphic>
          <a:graphicData uri="http://schemas.openxmlformats.org/drawingml/2006/table">
            <a:tbl>
              <a:tblPr firstRow="1" bandRow="1">
                <a:tableStyleId>{5C22544A-7EE6-4342-B048-85BDC9FD1C3A}</a:tableStyleId>
              </a:tblPr>
              <a:tblGrid>
                <a:gridCol w="1085330">
                  <a:extLst>
                    <a:ext uri="{9D8B030D-6E8A-4147-A177-3AD203B41FA5}">
                      <a16:colId xmlns:a16="http://schemas.microsoft.com/office/drawing/2014/main" val="1494849009"/>
                    </a:ext>
                  </a:extLst>
                </a:gridCol>
                <a:gridCol w="1085330">
                  <a:extLst>
                    <a:ext uri="{9D8B030D-6E8A-4147-A177-3AD203B41FA5}">
                      <a16:colId xmlns:a16="http://schemas.microsoft.com/office/drawing/2014/main" val="566565973"/>
                    </a:ext>
                  </a:extLst>
                </a:gridCol>
              </a:tblGrid>
              <a:tr h="371554">
                <a:tc gridSpan="2">
                  <a:txBody>
                    <a:bodyPr/>
                    <a:lstStyle/>
                    <a:p>
                      <a:pPr algn="ctr"/>
                      <a:r>
                        <a:rPr lang="en-GB" sz="1100">
                          <a:solidFill>
                            <a:schemeClr val="accent1"/>
                          </a:solidFill>
                        </a:rPr>
                        <a:t>Looking forward</a:t>
                      </a:r>
                    </a:p>
                    <a:p>
                      <a:pPr algn="ctr"/>
                      <a:r>
                        <a:rPr lang="en-GB" sz="800">
                          <a:solidFill>
                            <a:schemeClr val="accent1"/>
                          </a:solidFill>
                        </a:rPr>
                        <a:t>(Net Diff: Positive-Negative)</a:t>
                      </a:r>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solidFill>
                      <a:schemeClr val="bg1"/>
                    </a:solidFill>
                  </a:tcPr>
                </a:tc>
                <a:tc hMerge="1">
                  <a:txBody>
                    <a:bodyPr/>
                    <a:lstStyle/>
                    <a:p>
                      <a:endParaRPr lang="en-IE"/>
                    </a:p>
                  </a:txBody>
                  <a:tcPr/>
                </a:tc>
                <a:extLst>
                  <a:ext uri="{0D108BD9-81ED-4DB2-BD59-A6C34878D82A}">
                    <a16:rowId xmlns:a16="http://schemas.microsoft.com/office/drawing/2014/main" val="4040631557"/>
                  </a:ext>
                </a:extLst>
              </a:tr>
              <a:tr h="245226">
                <a:tc>
                  <a:txBody>
                    <a:bodyPr/>
                    <a:lstStyle/>
                    <a:p>
                      <a:pPr algn="r"/>
                      <a:r>
                        <a:rPr lang="en-GB" sz="1050">
                          <a:solidFill>
                            <a:schemeClr val="accent1"/>
                          </a:solidFill>
                        </a:rPr>
                        <a:t>Dublin</a:t>
                      </a:r>
                      <a:endParaRPr lang="en-IE" sz="1050">
                        <a:solidFill>
                          <a:schemeClr val="accent1"/>
                        </a:solidFill>
                      </a:endParaRPr>
                    </a:p>
                  </a:txBody>
                  <a:tcPr>
                    <a:lnL w="12700" cap="flat" cmpd="sng" algn="ctr">
                      <a:solidFill>
                        <a:schemeClr val="accent2">
                          <a:lumMod val="50000"/>
                        </a:schemeClr>
                      </a:solidFill>
                      <a:prstDash val="solid"/>
                      <a:round/>
                      <a:headEnd type="none" w="med" len="med"/>
                      <a:tailEnd type="none" w="med" len="med"/>
                    </a:lnL>
                    <a:solidFill>
                      <a:schemeClr val="bg1"/>
                    </a:solidFill>
                  </a:tcPr>
                </a:tc>
                <a:tc>
                  <a:txBody>
                    <a:bodyPr/>
                    <a:lstStyle/>
                    <a:p>
                      <a:pPr algn="ctr"/>
                      <a:r>
                        <a:rPr lang="en-GB" sz="1050" b="1">
                          <a:solidFill>
                            <a:srgbClr val="C00000"/>
                          </a:solidFill>
                        </a:rPr>
                        <a:t>-44</a:t>
                      </a:r>
                      <a:endParaRPr lang="en-IE" sz="1050" b="1">
                        <a:solidFill>
                          <a:srgbClr val="C00000"/>
                        </a:solidFill>
                      </a:endParaRPr>
                    </a:p>
                  </a:txBody>
                  <a:tcPr anchor="ctr">
                    <a:lnR w="12700" cap="flat" cmpd="sng" algn="ctr">
                      <a:solidFill>
                        <a:schemeClr val="accent2">
                          <a:lumMod val="5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772581200"/>
                  </a:ext>
                </a:extLst>
              </a:tr>
              <a:tr h="245226">
                <a:tc>
                  <a:txBody>
                    <a:bodyPr/>
                    <a:lstStyle/>
                    <a:p>
                      <a:pPr algn="r"/>
                      <a:r>
                        <a:rPr lang="en-GB" sz="1050">
                          <a:solidFill>
                            <a:schemeClr val="accent1"/>
                          </a:solidFill>
                        </a:rPr>
                        <a:t>Outside Dublin</a:t>
                      </a:r>
                      <a:endParaRPr lang="en-IE" sz="1050">
                        <a:solidFill>
                          <a:schemeClr val="accent1"/>
                        </a:solidFill>
                      </a:endParaRPr>
                    </a:p>
                  </a:txBody>
                  <a:tcPr>
                    <a:lnL w="12700" cap="flat" cmpd="sng" algn="ctr">
                      <a:solidFill>
                        <a:schemeClr val="accent2">
                          <a:lumMod val="50000"/>
                        </a:schemeClr>
                      </a:solidFill>
                      <a:prstDash val="solid"/>
                      <a:round/>
                      <a:headEnd type="none" w="med" len="med"/>
                      <a:tailEnd type="none" w="med" len="med"/>
                    </a:lnL>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pPr algn="ctr"/>
                      <a:r>
                        <a:rPr lang="en-GB" sz="1050" b="1">
                          <a:solidFill>
                            <a:srgbClr val="C00000"/>
                          </a:solidFill>
                        </a:rPr>
                        <a:t>-64</a:t>
                      </a:r>
                    </a:p>
                  </a:txBody>
                  <a:tcPr anchor="ctr">
                    <a:lnR w="12700" cap="flat" cmpd="sng" algn="ctr">
                      <a:solidFill>
                        <a:schemeClr val="accent2">
                          <a:lumMod val="50000"/>
                        </a:schemeClr>
                      </a:solidFill>
                      <a:prstDash val="solid"/>
                      <a:round/>
                      <a:headEnd type="none" w="med" len="med"/>
                      <a:tailEnd type="none" w="med" len="med"/>
                    </a:lnR>
                    <a:lnB w="12700" cap="flat" cmpd="sng" algn="ctr">
                      <a:solidFill>
                        <a:schemeClr val="accent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54303791"/>
                  </a:ext>
                </a:extLst>
              </a:tr>
            </a:tbl>
          </a:graphicData>
        </a:graphic>
      </p:graphicFrame>
      <p:sp>
        <p:nvSpPr>
          <p:cNvPr id="46" name="TextBox 45">
            <a:extLst>
              <a:ext uri="{FF2B5EF4-FFF2-40B4-BE49-F238E27FC236}">
                <a16:creationId xmlns:a16="http://schemas.microsoft.com/office/drawing/2014/main" id="{8201FA11-0F9E-7BAD-B6DA-CC2FEDF25361}"/>
              </a:ext>
            </a:extLst>
          </p:cNvPr>
          <p:cNvSpPr txBox="1"/>
          <p:nvPr/>
        </p:nvSpPr>
        <p:spPr>
          <a:xfrm>
            <a:off x="7506825" y="2314344"/>
            <a:ext cx="4205698" cy="369332"/>
          </a:xfrm>
          <a:prstGeom prst="rect">
            <a:avLst/>
          </a:prstGeom>
          <a:solidFill>
            <a:schemeClr val="bg1">
              <a:lumMod val="95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900" b="0" i="1" u="none" strike="noStrike" kern="1200" cap="none" spc="0" normalizeH="0" baseline="0" noProof="0">
                <a:ln>
                  <a:noFill/>
                </a:ln>
                <a:solidFill>
                  <a:srgbClr val="000000"/>
                </a:solidFill>
                <a:effectLst/>
                <a:uLnTx/>
                <a:uFillTx/>
                <a:latin typeface="Barlow"/>
                <a:ea typeface="+mn-ea"/>
                <a:cs typeface="Arial" panose="020B0604020202020204" pitchFamily="34" charset="0"/>
              </a:rPr>
              <a:t>*Figures in the graph represent the net difference between those thinking the country will be economically better off minus those thinking it will be worse off.</a:t>
            </a:r>
          </a:p>
        </p:txBody>
      </p:sp>
    </p:spTree>
    <p:extLst>
      <p:ext uri="{BB962C8B-B14F-4D97-AF65-F5344CB8AC3E}">
        <p14:creationId xmlns:p14="http://schemas.microsoft.com/office/powerpoint/2010/main" val="3204532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8B8354D-C7DB-EA33-D257-FF9ADFCFEEF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95630B8-C4EB-070D-C075-0FCF3CE52066}"/>
              </a:ext>
            </a:extLst>
          </p:cNvPr>
          <p:cNvSpPr/>
          <p:nvPr/>
        </p:nvSpPr>
        <p:spPr>
          <a:xfrm>
            <a:off x="0" y="0"/>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2"/>
              </a:solidFill>
            </a:endParaRPr>
          </a:p>
        </p:txBody>
      </p:sp>
      <p:graphicFrame>
        <p:nvGraphicFramePr>
          <p:cNvPr id="12" name="Object 2">
            <a:extLst>
              <a:ext uri="{FF2B5EF4-FFF2-40B4-BE49-F238E27FC236}">
                <a16:creationId xmlns:a16="http://schemas.microsoft.com/office/drawing/2014/main" id="{D38F1519-CE96-A64D-C15E-5AA3B6A015EF}"/>
              </a:ext>
            </a:extLst>
          </p:cNvPr>
          <p:cNvGraphicFramePr>
            <a:graphicFrameLocks noChangeAspect="1"/>
          </p:cNvGraphicFramePr>
          <p:nvPr/>
        </p:nvGraphicFramePr>
        <p:xfrm>
          <a:off x="5332244" y="2025176"/>
          <a:ext cx="3251456" cy="16797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Object 2">
            <a:extLst>
              <a:ext uri="{FF2B5EF4-FFF2-40B4-BE49-F238E27FC236}">
                <a16:creationId xmlns:a16="http://schemas.microsoft.com/office/drawing/2014/main" id="{8CFCD46A-1B90-2963-F557-E3ABACE22870}"/>
              </a:ext>
            </a:extLst>
          </p:cNvPr>
          <p:cNvGraphicFramePr>
            <a:graphicFrameLocks noChangeAspect="1"/>
          </p:cNvGraphicFramePr>
          <p:nvPr/>
        </p:nvGraphicFramePr>
        <p:xfrm>
          <a:off x="2145170" y="5372337"/>
          <a:ext cx="2780131" cy="8263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Object 2">
            <a:extLst>
              <a:ext uri="{FF2B5EF4-FFF2-40B4-BE49-F238E27FC236}">
                <a16:creationId xmlns:a16="http://schemas.microsoft.com/office/drawing/2014/main" id="{B326BE9A-6743-D64C-401E-3113531F5267}"/>
              </a:ext>
            </a:extLst>
          </p:cNvPr>
          <p:cNvGraphicFramePr>
            <a:graphicFrameLocks noChangeAspect="1"/>
          </p:cNvGraphicFramePr>
          <p:nvPr>
            <p:extLst>
              <p:ext uri="{D42A27DB-BD31-4B8C-83A1-F6EECF244321}">
                <p14:modId xmlns:p14="http://schemas.microsoft.com/office/powerpoint/2010/main" val="1291960213"/>
              </p:ext>
            </p:extLst>
          </p:nvPr>
        </p:nvGraphicFramePr>
        <p:xfrm>
          <a:off x="1564218" y="2054011"/>
          <a:ext cx="3497704" cy="8263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Object 2">
            <a:extLst>
              <a:ext uri="{FF2B5EF4-FFF2-40B4-BE49-F238E27FC236}">
                <a16:creationId xmlns:a16="http://schemas.microsoft.com/office/drawing/2014/main" id="{00D2C167-17FF-6BED-008D-3E62B4EEE00D}"/>
              </a:ext>
            </a:extLst>
          </p:cNvPr>
          <p:cNvGraphicFramePr>
            <a:graphicFrameLocks noChangeAspect="1"/>
          </p:cNvGraphicFramePr>
          <p:nvPr/>
        </p:nvGraphicFramePr>
        <p:xfrm>
          <a:off x="5178476" y="4594302"/>
          <a:ext cx="3063732" cy="21524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Object 2">
            <a:extLst>
              <a:ext uri="{FF2B5EF4-FFF2-40B4-BE49-F238E27FC236}">
                <a16:creationId xmlns:a16="http://schemas.microsoft.com/office/drawing/2014/main" id="{9768EAC7-6550-55EC-FF9F-E652E5C09A4A}"/>
              </a:ext>
            </a:extLst>
          </p:cNvPr>
          <p:cNvGraphicFramePr>
            <a:graphicFrameLocks noChangeAspect="1"/>
          </p:cNvGraphicFramePr>
          <p:nvPr>
            <p:extLst>
              <p:ext uri="{D42A27DB-BD31-4B8C-83A1-F6EECF244321}">
                <p14:modId xmlns:p14="http://schemas.microsoft.com/office/powerpoint/2010/main" val="2536572724"/>
              </p:ext>
            </p:extLst>
          </p:nvPr>
        </p:nvGraphicFramePr>
        <p:xfrm>
          <a:off x="2100026" y="3810101"/>
          <a:ext cx="2780131" cy="8008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Object 2">
            <a:extLst>
              <a:ext uri="{FF2B5EF4-FFF2-40B4-BE49-F238E27FC236}">
                <a16:creationId xmlns:a16="http://schemas.microsoft.com/office/drawing/2014/main" id="{55D03286-A1AB-59B1-99AD-244D74582513}"/>
              </a:ext>
            </a:extLst>
          </p:cNvPr>
          <p:cNvGraphicFramePr>
            <a:graphicFrameLocks noChangeAspect="1"/>
          </p:cNvGraphicFramePr>
          <p:nvPr/>
        </p:nvGraphicFramePr>
        <p:xfrm>
          <a:off x="8153676" y="2160253"/>
          <a:ext cx="3990717" cy="2904228"/>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a:extLst>
              <a:ext uri="{FF2B5EF4-FFF2-40B4-BE49-F238E27FC236}">
                <a16:creationId xmlns:a16="http://schemas.microsoft.com/office/drawing/2014/main" id="{7D08C8C0-0F62-6238-A891-AED9CDBE7CBD}"/>
              </a:ext>
            </a:extLst>
          </p:cNvPr>
          <p:cNvSpPr/>
          <p:nvPr/>
        </p:nvSpPr>
        <p:spPr>
          <a:xfrm>
            <a:off x="-6479" y="1"/>
            <a:ext cx="1930363" cy="6858000"/>
          </a:xfrm>
          <a:prstGeom prst="rect">
            <a:avLst/>
          </a:prstGeom>
          <a:solidFill>
            <a:srgbClr val="DE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2C96A7DA-C941-262C-A6D6-F8FB4AAEC58B}"/>
              </a:ext>
            </a:extLst>
          </p:cNvPr>
          <p:cNvSpPr>
            <a:spLocks noGrp="1"/>
          </p:cNvSpPr>
          <p:nvPr>
            <p:ph type="title"/>
          </p:nvPr>
        </p:nvSpPr>
        <p:spPr>
          <a:xfrm>
            <a:off x="2352674" y="0"/>
            <a:ext cx="9233657" cy="715669"/>
          </a:xfrm>
        </p:spPr>
        <p:txBody>
          <a:bodyPr>
            <a:normAutofit/>
          </a:bodyPr>
          <a:lstStyle/>
          <a:p>
            <a:r>
              <a:rPr lang="en-IE"/>
              <a:t>Pragmatists – Who Are They?</a:t>
            </a:r>
            <a:endParaRPr lang="en-IE">
              <a:solidFill>
                <a:schemeClr val="tx1"/>
              </a:solidFill>
            </a:endParaRPr>
          </a:p>
        </p:txBody>
      </p:sp>
      <p:sp>
        <p:nvSpPr>
          <p:cNvPr id="28" name="Round Diagonal Corner Rectangle 27">
            <a:extLst>
              <a:ext uri="{FF2B5EF4-FFF2-40B4-BE49-F238E27FC236}">
                <a16:creationId xmlns:a16="http://schemas.microsoft.com/office/drawing/2014/main" id="{E7FB17CD-0A66-AB3E-5542-60D1AA801027}"/>
              </a:ext>
            </a:extLst>
          </p:cNvPr>
          <p:cNvSpPr/>
          <p:nvPr/>
        </p:nvSpPr>
        <p:spPr>
          <a:xfrm>
            <a:off x="5988531" y="1412052"/>
            <a:ext cx="2520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Age</a:t>
            </a:r>
          </a:p>
        </p:txBody>
      </p:sp>
      <p:sp>
        <p:nvSpPr>
          <p:cNvPr id="43" name="Round Diagonal Corner Rectangle 27">
            <a:extLst>
              <a:ext uri="{FF2B5EF4-FFF2-40B4-BE49-F238E27FC236}">
                <a16:creationId xmlns:a16="http://schemas.microsoft.com/office/drawing/2014/main" id="{BA846C40-BE6A-6C73-493C-C5F2C862E0C5}"/>
              </a:ext>
            </a:extLst>
          </p:cNvPr>
          <p:cNvSpPr/>
          <p:nvPr/>
        </p:nvSpPr>
        <p:spPr>
          <a:xfrm>
            <a:off x="2722745" y="4759707"/>
            <a:ext cx="2520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Social Class</a:t>
            </a:r>
          </a:p>
        </p:txBody>
      </p:sp>
      <p:sp>
        <p:nvSpPr>
          <p:cNvPr id="50" name="Round Diagonal Corner Rectangle 27">
            <a:extLst>
              <a:ext uri="{FF2B5EF4-FFF2-40B4-BE49-F238E27FC236}">
                <a16:creationId xmlns:a16="http://schemas.microsoft.com/office/drawing/2014/main" id="{4CD908D3-C03B-B759-C4DD-9D203E973142}"/>
              </a:ext>
            </a:extLst>
          </p:cNvPr>
          <p:cNvSpPr/>
          <p:nvPr/>
        </p:nvSpPr>
        <p:spPr>
          <a:xfrm>
            <a:off x="2722745" y="1412052"/>
            <a:ext cx="2520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Gender</a:t>
            </a:r>
          </a:p>
        </p:txBody>
      </p:sp>
      <p:sp>
        <p:nvSpPr>
          <p:cNvPr id="58" name="Rectangle 57">
            <a:extLst>
              <a:ext uri="{FF2B5EF4-FFF2-40B4-BE49-F238E27FC236}">
                <a16:creationId xmlns:a16="http://schemas.microsoft.com/office/drawing/2014/main" id="{8C6EBC0B-F712-2E92-0038-FB205EE2B274}"/>
              </a:ext>
            </a:extLst>
          </p:cNvPr>
          <p:cNvSpPr/>
          <p:nvPr/>
        </p:nvSpPr>
        <p:spPr>
          <a:xfrm>
            <a:off x="2275237" y="675294"/>
            <a:ext cx="9812138" cy="65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400" b="1">
                <a:solidFill>
                  <a:schemeClr val="tx1"/>
                </a:solidFill>
                <a:latin typeface="Barlow" panose="00000500000000000000" pitchFamily="2" charset="0"/>
              </a:rPr>
              <a:t>Pragmatists are the oldest of the segments on average, with 2 in 5  being 65 or older. Outside of this, the segment largely mirrors the national picture, albeit some signs of lower levels of education acquired. </a:t>
            </a:r>
          </a:p>
        </p:txBody>
      </p:sp>
      <p:sp>
        <p:nvSpPr>
          <p:cNvPr id="57" name="Round Diagonal Corner Rectangle 27">
            <a:extLst>
              <a:ext uri="{FF2B5EF4-FFF2-40B4-BE49-F238E27FC236}">
                <a16:creationId xmlns:a16="http://schemas.microsoft.com/office/drawing/2014/main" id="{483676F3-9D2D-803D-CC5C-705BE5D7BB85}"/>
              </a:ext>
            </a:extLst>
          </p:cNvPr>
          <p:cNvSpPr/>
          <p:nvPr/>
        </p:nvSpPr>
        <p:spPr>
          <a:xfrm>
            <a:off x="5988531" y="3958097"/>
            <a:ext cx="2520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Lifestage</a:t>
            </a:r>
          </a:p>
        </p:txBody>
      </p:sp>
      <p:sp>
        <p:nvSpPr>
          <p:cNvPr id="75" name="Round Diagonal Corner Rectangle 27">
            <a:extLst>
              <a:ext uri="{FF2B5EF4-FFF2-40B4-BE49-F238E27FC236}">
                <a16:creationId xmlns:a16="http://schemas.microsoft.com/office/drawing/2014/main" id="{571B27D6-1FC9-BB7C-AA01-D1BF8331D397}"/>
              </a:ext>
            </a:extLst>
          </p:cNvPr>
          <p:cNvSpPr/>
          <p:nvPr/>
        </p:nvSpPr>
        <p:spPr>
          <a:xfrm>
            <a:off x="2722745" y="3065063"/>
            <a:ext cx="2520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Area Type</a:t>
            </a:r>
          </a:p>
        </p:txBody>
      </p:sp>
      <p:sp>
        <p:nvSpPr>
          <p:cNvPr id="81" name="Round Diagonal Corner Rectangle 27">
            <a:extLst>
              <a:ext uri="{FF2B5EF4-FFF2-40B4-BE49-F238E27FC236}">
                <a16:creationId xmlns:a16="http://schemas.microsoft.com/office/drawing/2014/main" id="{3A61BE44-5ADB-8F10-EE19-32EA254BD941}"/>
              </a:ext>
            </a:extLst>
          </p:cNvPr>
          <p:cNvSpPr/>
          <p:nvPr/>
        </p:nvSpPr>
        <p:spPr>
          <a:xfrm>
            <a:off x="9527823" y="1412052"/>
            <a:ext cx="2520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Education Level</a:t>
            </a:r>
          </a:p>
        </p:txBody>
      </p:sp>
      <p:sp>
        <p:nvSpPr>
          <p:cNvPr id="38" name="TextBox 37">
            <a:extLst>
              <a:ext uri="{FF2B5EF4-FFF2-40B4-BE49-F238E27FC236}">
                <a16:creationId xmlns:a16="http://schemas.microsoft.com/office/drawing/2014/main" id="{3C0794C8-DFBF-DF7B-5068-36467988500E}"/>
              </a:ext>
            </a:extLst>
          </p:cNvPr>
          <p:cNvSpPr txBox="1"/>
          <p:nvPr/>
        </p:nvSpPr>
        <p:spPr>
          <a:xfrm>
            <a:off x="3175949" y="176571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41" name="TextBox 40">
            <a:extLst>
              <a:ext uri="{FF2B5EF4-FFF2-40B4-BE49-F238E27FC236}">
                <a16:creationId xmlns:a16="http://schemas.microsoft.com/office/drawing/2014/main" id="{872E2218-48E9-9575-A80B-DBB1952BEA59}"/>
              </a:ext>
            </a:extLst>
          </p:cNvPr>
          <p:cNvSpPr txBox="1"/>
          <p:nvPr/>
        </p:nvSpPr>
        <p:spPr>
          <a:xfrm>
            <a:off x="3833065" y="1765713"/>
            <a:ext cx="910611" cy="415498"/>
          </a:xfrm>
          <a:prstGeom prst="rect">
            <a:avLst/>
          </a:prstGeom>
          <a:noFill/>
        </p:spPr>
        <p:txBody>
          <a:bodyPr wrap="square" rtlCol="0">
            <a:spAutoFit/>
          </a:bodyPr>
          <a:lstStyle/>
          <a:p>
            <a:pPr algn="ctr"/>
            <a:r>
              <a:rPr lang="en-US" sz="1050" b="1">
                <a:latin typeface="Barlow" panose="00000500000000000000" pitchFamily="2" charset="0"/>
              </a:rPr>
              <a:t>Pragmatists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4" name="Oval 3">
            <a:extLst>
              <a:ext uri="{FF2B5EF4-FFF2-40B4-BE49-F238E27FC236}">
                <a16:creationId xmlns:a16="http://schemas.microsoft.com/office/drawing/2014/main" id="{3EC5C4EC-0CDD-155E-B7D5-F02124BB7B42}"/>
              </a:ext>
            </a:extLst>
          </p:cNvPr>
          <p:cNvSpPr/>
          <p:nvPr/>
        </p:nvSpPr>
        <p:spPr>
          <a:xfrm>
            <a:off x="7407890" y="3398908"/>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ECBEFDA9-5077-6B94-4BD5-D8497F80909B}"/>
              </a:ext>
            </a:extLst>
          </p:cNvPr>
          <p:cNvSpPr txBox="1"/>
          <p:nvPr/>
        </p:nvSpPr>
        <p:spPr>
          <a:xfrm>
            <a:off x="6544641" y="1769788"/>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1CA6FEAC-AE0B-2CBF-1733-A1B71516C691}"/>
              </a:ext>
            </a:extLst>
          </p:cNvPr>
          <p:cNvSpPr txBox="1"/>
          <p:nvPr/>
        </p:nvSpPr>
        <p:spPr>
          <a:xfrm>
            <a:off x="7229722" y="1769788"/>
            <a:ext cx="915636" cy="415498"/>
          </a:xfrm>
          <a:prstGeom prst="rect">
            <a:avLst/>
          </a:prstGeom>
          <a:noFill/>
        </p:spPr>
        <p:txBody>
          <a:bodyPr wrap="none" rtlCol="0">
            <a:spAutoFit/>
          </a:bodyPr>
          <a:lstStyle/>
          <a:p>
            <a:pPr algn="ctr"/>
            <a:r>
              <a:rPr lang="en-US" sz="1050" b="1">
                <a:latin typeface="Barlow" panose="00000500000000000000" pitchFamily="2" charset="0"/>
              </a:rPr>
              <a:t>Pragmatists</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3" name="TextBox 22">
            <a:extLst>
              <a:ext uri="{FF2B5EF4-FFF2-40B4-BE49-F238E27FC236}">
                <a16:creationId xmlns:a16="http://schemas.microsoft.com/office/drawing/2014/main" id="{AC64D0C7-9721-A5A9-B732-FCEC22454523}"/>
              </a:ext>
            </a:extLst>
          </p:cNvPr>
          <p:cNvSpPr txBox="1"/>
          <p:nvPr/>
        </p:nvSpPr>
        <p:spPr>
          <a:xfrm>
            <a:off x="10188207" y="177386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4" name="TextBox 23">
            <a:extLst>
              <a:ext uri="{FF2B5EF4-FFF2-40B4-BE49-F238E27FC236}">
                <a16:creationId xmlns:a16="http://schemas.microsoft.com/office/drawing/2014/main" id="{AE03C5EA-194F-A188-3C3C-39D05F8ED6E1}"/>
              </a:ext>
            </a:extLst>
          </p:cNvPr>
          <p:cNvSpPr txBox="1"/>
          <p:nvPr/>
        </p:nvSpPr>
        <p:spPr>
          <a:xfrm>
            <a:off x="10966838" y="1773863"/>
            <a:ext cx="942886" cy="415498"/>
          </a:xfrm>
          <a:prstGeom prst="rect">
            <a:avLst/>
          </a:prstGeom>
          <a:noFill/>
        </p:spPr>
        <p:txBody>
          <a:bodyPr wrap="none" rtlCol="0">
            <a:spAutoFit/>
          </a:bodyPr>
          <a:lstStyle/>
          <a:p>
            <a:pPr algn="ctr"/>
            <a:r>
              <a:rPr lang="en-US" sz="1050" b="1">
                <a:latin typeface="Barlow" panose="00000500000000000000" pitchFamily="2" charset="0"/>
              </a:rPr>
              <a:t>Pragmatists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6" name="TextBox 25">
            <a:extLst>
              <a:ext uri="{FF2B5EF4-FFF2-40B4-BE49-F238E27FC236}">
                <a16:creationId xmlns:a16="http://schemas.microsoft.com/office/drawing/2014/main" id="{4DFCDF6C-7C97-CD80-7ADE-6A0D4A32252D}"/>
              </a:ext>
            </a:extLst>
          </p:cNvPr>
          <p:cNvSpPr txBox="1"/>
          <p:nvPr/>
        </p:nvSpPr>
        <p:spPr>
          <a:xfrm>
            <a:off x="2994290" y="3421035"/>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7" name="TextBox 26">
            <a:extLst>
              <a:ext uri="{FF2B5EF4-FFF2-40B4-BE49-F238E27FC236}">
                <a16:creationId xmlns:a16="http://schemas.microsoft.com/office/drawing/2014/main" id="{FDD6BE5F-E0A6-673A-BBF4-A092783EEDFD}"/>
              </a:ext>
            </a:extLst>
          </p:cNvPr>
          <p:cNvSpPr txBox="1"/>
          <p:nvPr/>
        </p:nvSpPr>
        <p:spPr>
          <a:xfrm>
            <a:off x="3866767" y="3421035"/>
            <a:ext cx="942886" cy="415498"/>
          </a:xfrm>
          <a:prstGeom prst="rect">
            <a:avLst/>
          </a:prstGeom>
          <a:noFill/>
        </p:spPr>
        <p:txBody>
          <a:bodyPr wrap="none" rtlCol="0">
            <a:spAutoFit/>
          </a:bodyPr>
          <a:lstStyle/>
          <a:p>
            <a:pPr algn="ctr"/>
            <a:r>
              <a:rPr lang="en-US" sz="1050" b="1">
                <a:latin typeface="Barlow" panose="00000500000000000000" pitchFamily="2" charset="0"/>
              </a:rPr>
              <a:t>Pragmatists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9" name="TextBox 28">
            <a:extLst>
              <a:ext uri="{FF2B5EF4-FFF2-40B4-BE49-F238E27FC236}">
                <a16:creationId xmlns:a16="http://schemas.microsoft.com/office/drawing/2014/main" id="{A3ABE584-4806-F205-186A-BD58BF7B09ED}"/>
              </a:ext>
            </a:extLst>
          </p:cNvPr>
          <p:cNvSpPr txBox="1"/>
          <p:nvPr/>
        </p:nvSpPr>
        <p:spPr>
          <a:xfrm>
            <a:off x="3106639" y="5083541"/>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0" name="TextBox 29">
            <a:extLst>
              <a:ext uri="{FF2B5EF4-FFF2-40B4-BE49-F238E27FC236}">
                <a16:creationId xmlns:a16="http://schemas.microsoft.com/office/drawing/2014/main" id="{8AE749E1-4AB0-441D-36AE-D945E2CE64CE}"/>
              </a:ext>
            </a:extLst>
          </p:cNvPr>
          <p:cNvSpPr txBox="1"/>
          <p:nvPr/>
        </p:nvSpPr>
        <p:spPr>
          <a:xfrm>
            <a:off x="3829386" y="5083541"/>
            <a:ext cx="942886" cy="415498"/>
          </a:xfrm>
          <a:prstGeom prst="rect">
            <a:avLst/>
          </a:prstGeom>
          <a:noFill/>
        </p:spPr>
        <p:txBody>
          <a:bodyPr wrap="none" rtlCol="0">
            <a:spAutoFit/>
          </a:bodyPr>
          <a:lstStyle/>
          <a:p>
            <a:pPr algn="ctr"/>
            <a:r>
              <a:rPr lang="en-US" sz="1050" b="1">
                <a:latin typeface="Barlow" panose="00000500000000000000" pitchFamily="2" charset="0"/>
              </a:rPr>
              <a:t>Pragmatists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31" name="TextBox 30">
            <a:extLst>
              <a:ext uri="{FF2B5EF4-FFF2-40B4-BE49-F238E27FC236}">
                <a16:creationId xmlns:a16="http://schemas.microsoft.com/office/drawing/2014/main" id="{7DDD3579-A950-D481-8C57-8DA83C31ADD8}"/>
              </a:ext>
            </a:extLst>
          </p:cNvPr>
          <p:cNvSpPr txBox="1"/>
          <p:nvPr/>
        </p:nvSpPr>
        <p:spPr>
          <a:xfrm>
            <a:off x="6539817" y="4331699"/>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2" name="TextBox 31">
            <a:extLst>
              <a:ext uri="{FF2B5EF4-FFF2-40B4-BE49-F238E27FC236}">
                <a16:creationId xmlns:a16="http://schemas.microsoft.com/office/drawing/2014/main" id="{68A12E1A-339D-96C2-023B-76347AED3375}"/>
              </a:ext>
            </a:extLst>
          </p:cNvPr>
          <p:cNvSpPr txBox="1"/>
          <p:nvPr/>
        </p:nvSpPr>
        <p:spPr>
          <a:xfrm>
            <a:off x="6901004" y="4331699"/>
            <a:ext cx="942886" cy="415498"/>
          </a:xfrm>
          <a:prstGeom prst="rect">
            <a:avLst/>
          </a:prstGeom>
          <a:noFill/>
        </p:spPr>
        <p:txBody>
          <a:bodyPr wrap="none" rtlCol="0">
            <a:spAutoFit/>
          </a:bodyPr>
          <a:lstStyle/>
          <a:p>
            <a:pPr algn="ctr"/>
            <a:r>
              <a:rPr lang="en-US" sz="1050" b="1">
                <a:latin typeface="Barlow" panose="00000500000000000000" pitchFamily="2" charset="0"/>
              </a:rPr>
              <a:t>Pragmatists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37" name="Rectangle 36">
            <a:extLst>
              <a:ext uri="{FF2B5EF4-FFF2-40B4-BE49-F238E27FC236}">
                <a16:creationId xmlns:a16="http://schemas.microsoft.com/office/drawing/2014/main" id="{76EEFC86-4FD6-9770-B134-77BFD3BB0F3D}"/>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35" name="Rectangle 34">
            <a:extLst>
              <a:ext uri="{FF2B5EF4-FFF2-40B4-BE49-F238E27FC236}">
                <a16:creationId xmlns:a16="http://schemas.microsoft.com/office/drawing/2014/main" id="{7D06F185-517A-2CCB-08B9-2FAB22BC18BA}"/>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Oval 35">
            <a:extLst>
              <a:ext uri="{FF2B5EF4-FFF2-40B4-BE49-F238E27FC236}">
                <a16:creationId xmlns:a16="http://schemas.microsoft.com/office/drawing/2014/main" id="{220872E7-C481-2BCE-C297-D86977D5F0E5}"/>
              </a:ext>
            </a:extLst>
          </p:cNvPr>
          <p:cNvSpPr/>
          <p:nvPr/>
        </p:nvSpPr>
        <p:spPr>
          <a:xfrm>
            <a:off x="9420094" y="72938"/>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TextBox 33">
            <a:extLst>
              <a:ext uri="{FF2B5EF4-FFF2-40B4-BE49-F238E27FC236}">
                <a16:creationId xmlns:a16="http://schemas.microsoft.com/office/drawing/2014/main" id="{A0C5709D-7C13-D0AF-015E-85E2C595BB67}"/>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14" name="TextBox 13">
            <a:extLst>
              <a:ext uri="{FF2B5EF4-FFF2-40B4-BE49-F238E27FC236}">
                <a16:creationId xmlns:a16="http://schemas.microsoft.com/office/drawing/2014/main" id="{FE3F141D-1178-431E-A224-F9D5411968C9}"/>
              </a:ext>
            </a:extLst>
          </p:cNvPr>
          <p:cNvSpPr txBox="1"/>
          <p:nvPr/>
        </p:nvSpPr>
        <p:spPr>
          <a:xfrm>
            <a:off x="154258" y="3937227"/>
            <a:ext cx="150926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a:ln>
                  <a:noFill/>
                </a:ln>
                <a:solidFill>
                  <a:prstClr val="black"/>
                </a:solidFill>
                <a:effectLst/>
                <a:uLnTx/>
                <a:uFillTx/>
                <a:latin typeface="Barlow" panose="00000500000000000000" pitchFamily="2" charset="0"/>
                <a:ea typeface="+mn-ea"/>
                <a:cs typeface="+mn-cs"/>
              </a:rPr>
              <a:t>502,000 individuals</a:t>
            </a:r>
            <a:endParaRPr kumimoji="0" lang="en-IE" sz="1400" i="1"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22" name="Rectangle 21">
            <a:extLst>
              <a:ext uri="{FF2B5EF4-FFF2-40B4-BE49-F238E27FC236}">
                <a16:creationId xmlns:a16="http://schemas.microsoft.com/office/drawing/2014/main" id="{6E1BD5E9-3860-9B8C-CEA3-3D03C9693568}"/>
              </a:ext>
            </a:extLst>
          </p:cNvPr>
          <p:cNvSpPr/>
          <p:nvPr/>
        </p:nvSpPr>
        <p:spPr>
          <a:xfrm>
            <a:off x="7192872" y="2155215"/>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Rectangle 32">
            <a:extLst>
              <a:ext uri="{FF2B5EF4-FFF2-40B4-BE49-F238E27FC236}">
                <a16:creationId xmlns:a16="http://schemas.microsoft.com/office/drawing/2014/main" id="{51D838BC-3C8B-6F0B-036C-27322E3577B4}"/>
              </a:ext>
            </a:extLst>
          </p:cNvPr>
          <p:cNvSpPr/>
          <p:nvPr/>
        </p:nvSpPr>
        <p:spPr>
          <a:xfrm>
            <a:off x="7154473" y="2461491"/>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Rectangle 39">
            <a:extLst>
              <a:ext uri="{FF2B5EF4-FFF2-40B4-BE49-F238E27FC236}">
                <a16:creationId xmlns:a16="http://schemas.microsoft.com/office/drawing/2014/main" id="{AB0E3699-3651-FCEE-A5E1-65725FFD4357}"/>
              </a:ext>
            </a:extLst>
          </p:cNvPr>
          <p:cNvSpPr/>
          <p:nvPr/>
        </p:nvSpPr>
        <p:spPr>
          <a:xfrm>
            <a:off x="7272708" y="280412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Rectangle 41">
            <a:extLst>
              <a:ext uri="{FF2B5EF4-FFF2-40B4-BE49-F238E27FC236}">
                <a16:creationId xmlns:a16="http://schemas.microsoft.com/office/drawing/2014/main" id="{D2A8F5A7-3BC6-C403-4F2F-E385EDB1B6E4}"/>
              </a:ext>
            </a:extLst>
          </p:cNvPr>
          <p:cNvSpPr/>
          <p:nvPr/>
        </p:nvSpPr>
        <p:spPr>
          <a:xfrm>
            <a:off x="7130450" y="502426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Rectangle 43">
            <a:extLst>
              <a:ext uri="{FF2B5EF4-FFF2-40B4-BE49-F238E27FC236}">
                <a16:creationId xmlns:a16="http://schemas.microsoft.com/office/drawing/2014/main" id="{DE727938-01A4-AA66-A41E-BA974F2660A5}"/>
              </a:ext>
            </a:extLst>
          </p:cNvPr>
          <p:cNvSpPr/>
          <p:nvPr/>
        </p:nvSpPr>
        <p:spPr>
          <a:xfrm>
            <a:off x="7130450" y="5322121"/>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Oval 44">
            <a:extLst>
              <a:ext uri="{FF2B5EF4-FFF2-40B4-BE49-F238E27FC236}">
                <a16:creationId xmlns:a16="http://schemas.microsoft.com/office/drawing/2014/main" id="{F2D0C414-AEBD-A99E-241C-924B2B91D700}"/>
              </a:ext>
            </a:extLst>
          </p:cNvPr>
          <p:cNvSpPr/>
          <p:nvPr/>
        </p:nvSpPr>
        <p:spPr>
          <a:xfrm>
            <a:off x="7192872" y="6215512"/>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7" name="Rectangle 46">
            <a:extLst>
              <a:ext uri="{FF2B5EF4-FFF2-40B4-BE49-F238E27FC236}">
                <a16:creationId xmlns:a16="http://schemas.microsoft.com/office/drawing/2014/main" id="{46552556-7A7B-0733-C4D1-DD4F1EC54A76}"/>
              </a:ext>
            </a:extLst>
          </p:cNvPr>
          <p:cNvSpPr/>
          <p:nvPr/>
        </p:nvSpPr>
        <p:spPr>
          <a:xfrm>
            <a:off x="11154259" y="4395149"/>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090C63C6-E710-7649-798C-2752BE61CB7F}"/>
              </a:ext>
            </a:extLst>
          </p:cNvPr>
          <p:cNvSpPr txBox="1"/>
          <p:nvPr/>
        </p:nvSpPr>
        <p:spPr>
          <a:xfrm>
            <a:off x="169846" y="631254"/>
            <a:ext cx="1685007" cy="1077218"/>
          </a:xfrm>
          <a:prstGeom prst="rect">
            <a:avLst/>
          </a:prstGeom>
          <a:noFill/>
        </p:spPr>
        <p:txBody>
          <a:bodyPr wrap="square">
            <a:spAutoFit/>
          </a:bodyPr>
          <a:lstStyle/>
          <a:p>
            <a:r>
              <a:rPr lang="en-IE" sz="3200">
                <a:solidFill>
                  <a:schemeClr val="tx1"/>
                </a:solidFill>
                <a:latin typeface="+mj-lt"/>
              </a:rPr>
              <a:t>Who Are They?</a:t>
            </a:r>
            <a:endParaRPr lang="en-IE" sz="3200">
              <a:latin typeface="+mj-lt"/>
            </a:endParaRPr>
          </a:p>
        </p:txBody>
      </p:sp>
      <p:graphicFrame>
        <p:nvGraphicFramePr>
          <p:cNvPr id="9" name="Chart 8">
            <a:extLst>
              <a:ext uri="{FF2B5EF4-FFF2-40B4-BE49-F238E27FC236}">
                <a16:creationId xmlns:a16="http://schemas.microsoft.com/office/drawing/2014/main" id="{E44B87B1-6BBA-B0BC-6FC2-5BDDB6491184}"/>
              </a:ext>
            </a:extLst>
          </p:cNvPr>
          <p:cNvGraphicFramePr/>
          <p:nvPr>
            <p:extLst>
              <p:ext uri="{D42A27DB-BD31-4B8C-83A1-F6EECF244321}">
                <p14:modId xmlns:p14="http://schemas.microsoft.com/office/powerpoint/2010/main" val="3243576740"/>
              </p:ext>
            </p:extLst>
          </p:nvPr>
        </p:nvGraphicFramePr>
        <p:xfrm>
          <a:off x="113244" y="4586005"/>
          <a:ext cx="1788641" cy="1572663"/>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FF114CBB-548B-210B-D3D8-2AA7F2FCD0E8}"/>
              </a:ext>
            </a:extLst>
          </p:cNvPr>
          <p:cNvSpPr txBox="1"/>
          <p:nvPr/>
        </p:nvSpPr>
        <p:spPr>
          <a:xfrm>
            <a:off x="528977" y="4867369"/>
            <a:ext cx="808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12%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of All Adults</a:t>
            </a:r>
            <a:endParaRPr kumimoji="0" lang="en-IE"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endParaRPr>
          </a:p>
        </p:txBody>
      </p:sp>
      <p:sp>
        <p:nvSpPr>
          <p:cNvPr id="55" name="Oval 54">
            <a:extLst>
              <a:ext uri="{FF2B5EF4-FFF2-40B4-BE49-F238E27FC236}">
                <a16:creationId xmlns:a16="http://schemas.microsoft.com/office/drawing/2014/main" id="{D5738196-6AD8-B6AC-BDB9-2B7D581D016F}"/>
              </a:ext>
            </a:extLst>
          </p:cNvPr>
          <p:cNvSpPr/>
          <p:nvPr/>
        </p:nvSpPr>
        <p:spPr>
          <a:xfrm>
            <a:off x="7339113" y="3081526"/>
            <a:ext cx="433746" cy="27644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56" name="Table 55">
            <a:extLst>
              <a:ext uri="{FF2B5EF4-FFF2-40B4-BE49-F238E27FC236}">
                <a16:creationId xmlns:a16="http://schemas.microsoft.com/office/drawing/2014/main" id="{539041A7-A66F-9C81-B98F-1C035AB6794E}"/>
              </a:ext>
            </a:extLst>
          </p:cNvPr>
          <p:cNvGraphicFramePr>
            <a:graphicFrameLocks noGrp="1"/>
          </p:cNvGraphicFramePr>
          <p:nvPr/>
        </p:nvGraphicFramePr>
        <p:xfrm>
          <a:off x="8848358" y="2241780"/>
          <a:ext cx="1814014" cy="2782480"/>
        </p:xfrm>
        <a:graphic>
          <a:graphicData uri="http://schemas.openxmlformats.org/drawingml/2006/table">
            <a:tbl>
              <a:tblPr>
                <a:tableStyleId>{5C22544A-7EE6-4342-B048-85BDC9FD1C3A}</a:tableStyleId>
              </a:tblPr>
              <a:tblGrid>
                <a:gridCol w="1814014">
                  <a:extLst>
                    <a:ext uri="{9D8B030D-6E8A-4147-A177-3AD203B41FA5}">
                      <a16:colId xmlns:a16="http://schemas.microsoft.com/office/drawing/2014/main" val="2286587077"/>
                    </a:ext>
                  </a:extLst>
                </a:gridCol>
              </a:tblGrid>
              <a:tr h="347810">
                <a:tc>
                  <a:txBody>
                    <a:bodyPr/>
                    <a:lstStyle/>
                    <a:p>
                      <a:pPr algn="r" rtl="0" fontAlgn="ctr">
                        <a:buNone/>
                      </a:pPr>
                      <a:r>
                        <a:rPr lang="en-IE" sz="900" b="0" i="0" u="none" strike="noStrike">
                          <a:solidFill>
                            <a:srgbClr val="000000"/>
                          </a:solidFill>
                          <a:effectLst/>
                          <a:latin typeface="Barlow" panose="00000500000000000000" pitchFamily="2" charset="0"/>
                        </a:rPr>
                        <a:t>Primary or below</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Lower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4849043"/>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Higher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7219224"/>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Post Leaving Certificate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676527"/>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Higher Certificate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31976"/>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Ordinary Degree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4394714"/>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Hons Bachelor degree/equivalent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2181031"/>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Postgraduate qualification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6574390"/>
                  </a:ext>
                </a:extLst>
              </a:tr>
            </a:tbl>
          </a:graphicData>
        </a:graphic>
      </p:graphicFrame>
      <p:pic>
        <p:nvPicPr>
          <p:cNvPr id="25" name="Picture 24">
            <a:extLst>
              <a:ext uri="{FF2B5EF4-FFF2-40B4-BE49-F238E27FC236}">
                <a16:creationId xmlns:a16="http://schemas.microsoft.com/office/drawing/2014/main" id="{FEBE855D-1847-98F8-F109-20D8E7953B39}"/>
              </a:ext>
            </a:extLst>
          </p:cNvPr>
          <p:cNvPicPr>
            <a:picLocks noChangeAspect="1"/>
          </p:cNvPicPr>
          <p:nvPr/>
        </p:nvPicPr>
        <p:blipFill>
          <a:blip r:embed="rId10">
            <a:extLst>
              <a:ext uri="{28A0092B-C50C-407E-A947-70E740481C1C}">
                <a14:useLocalDpi xmlns:a14="http://schemas.microsoft.com/office/drawing/2010/main" val="0"/>
              </a:ext>
            </a:extLst>
          </a:blip>
          <a:srcRect l="35739" t="13081" r="25593" b="13083"/>
          <a:stretch>
            <a:fillRect/>
          </a:stretch>
        </p:blipFill>
        <p:spPr>
          <a:xfrm>
            <a:off x="140395" y="1738800"/>
            <a:ext cx="1569454" cy="1997907"/>
          </a:xfrm>
          <a:prstGeom prst="rect">
            <a:avLst/>
          </a:prstGeom>
        </p:spPr>
      </p:pic>
    </p:spTree>
    <p:extLst>
      <p:ext uri="{BB962C8B-B14F-4D97-AF65-F5344CB8AC3E}">
        <p14:creationId xmlns:p14="http://schemas.microsoft.com/office/powerpoint/2010/main" val="1195058017"/>
      </p:ext>
    </p:extLst>
  </p:cSld>
  <p:clrMapOvr>
    <a:masterClrMapping/>
  </p:clrMapOvr>
  <p:transition spd="slow">
    <p:wipe dir="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784941-9E39-4982-14CB-E0E9A828473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D777714-590F-86D0-9CA0-EC3CC6ADA27A}"/>
              </a:ext>
            </a:extLst>
          </p:cNvPr>
          <p:cNvSpPr/>
          <p:nvPr/>
        </p:nvSpPr>
        <p:spPr>
          <a:xfrm>
            <a:off x="-4058" y="0"/>
            <a:ext cx="12203882"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12" name="Object 2">
            <a:extLst>
              <a:ext uri="{FF2B5EF4-FFF2-40B4-BE49-F238E27FC236}">
                <a16:creationId xmlns:a16="http://schemas.microsoft.com/office/drawing/2014/main" id="{9FD4BE5A-42C4-0F5E-1775-253B01BFBD0D}"/>
              </a:ext>
            </a:extLst>
          </p:cNvPr>
          <p:cNvGraphicFramePr>
            <a:graphicFrameLocks noChangeAspect="1"/>
          </p:cNvGraphicFramePr>
          <p:nvPr/>
        </p:nvGraphicFramePr>
        <p:xfrm>
          <a:off x="5992094" y="3998842"/>
          <a:ext cx="2838559" cy="25684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Object 2">
            <a:extLst>
              <a:ext uri="{FF2B5EF4-FFF2-40B4-BE49-F238E27FC236}">
                <a16:creationId xmlns:a16="http://schemas.microsoft.com/office/drawing/2014/main" id="{E5A96B82-22F0-98A0-96FE-7661CB9AC521}"/>
              </a:ext>
            </a:extLst>
          </p:cNvPr>
          <p:cNvGraphicFramePr>
            <a:graphicFrameLocks noChangeAspect="1"/>
          </p:cNvGraphicFramePr>
          <p:nvPr/>
        </p:nvGraphicFramePr>
        <p:xfrm>
          <a:off x="721678" y="4017127"/>
          <a:ext cx="4046411" cy="2786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Object 2">
            <a:extLst>
              <a:ext uri="{FF2B5EF4-FFF2-40B4-BE49-F238E27FC236}">
                <a16:creationId xmlns:a16="http://schemas.microsoft.com/office/drawing/2014/main" id="{D83FD3B8-ED42-4B3A-B066-0A8A72F4570F}"/>
              </a:ext>
            </a:extLst>
          </p:cNvPr>
          <p:cNvGraphicFramePr>
            <a:graphicFrameLocks noChangeAspect="1"/>
          </p:cNvGraphicFramePr>
          <p:nvPr/>
        </p:nvGraphicFramePr>
        <p:xfrm>
          <a:off x="7898581" y="3990851"/>
          <a:ext cx="4144706" cy="2604652"/>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0DDA4C89-F2AB-FC3E-7624-CB1D4F56212A}"/>
              </a:ext>
            </a:extLst>
          </p:cNvPr>
          <p:cNvSpPr/>
          <p:nvPr/>
        </p:nvSpPr>
        <p:spPr>
          <a:xfrm>
            <a:off x="259581" y="1229638"/>
            <a:ext cx="1664303" cy="2530836"/>
          </a:xfrm>
          <a:prstGeom prst="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B7ACBC22-4F20-5049-C92C-CDA11B7D2A07}"/>
              </a:ext>
            </a:extLst>
          </p:cNvPr>
          <p:cNvSpPr>
            <a:spLocks noGrp="1"/>
          </p:cNvSpPr>
          <p:nvPr>
            <p:ph type="title"/>
          </p:nvPr>
        </p:nvSpPr>
        <p:spPr>
          <a:xfrm>
            <a:off x="259581" y="163312"/>
            <a:ext cx="9787893" cy="370620"/>
          </a:xfrm>
        </p:spPr>
        <p:txBody>
          <a:bodyPr>
            <a:normAutofit fontScale="90000"/>
          </a:bodyPr>
          <a:lstStyle/>
          <a:p>
            <a:r>
              <a:rPr lang="en-IE">
                <a:solidFill>
                  <a:schemeClr val="tx1"/>
                </a:solidFill>
              </a:rPr>
              <a:t>Pragmatists – Socio Cultural Profile</a:t>
            </a:r>
          </a:p>
        </p:txBody>
      </p:sp>
      <p:sp>
        <p:nvSpPr>
          <p:cNvPr id="5" name="Rectangle 4">
            <a:extLst>
              <a:ext uri="{FF2B5EF4-FFF2-40B4-BE49-F238E27FC236}">
                <a16:creationId xmlns:a16="http://schemas.microsoft.com/office/drawing/2014/main" id="{13F11A4A-A4DB-655B-35BE-B7C3EB843D61}"/>
              </a:ext>
            </a:extLst>
          </p:cNvPr>
          <p:cNvSpPr/>
          <p:nvPr/>
        </p:nvSpPr>
        <p:spPr>
          <a:xfrm>
            <a:off x="165992" y="584440"/>
            <a:ext cx="11721207" cy="44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300" b="1">
                <a:solidFill>
                  <a:schemeClr val="tx1"/>
                </a:solidFill>
                <a:latin typeface="Barlow" panose="00000500000000000000" pitchFamily="2" charset="0"/>
              </a:rPr>
              <a:t>Pragmatists identify primarily as citizens of Ireland but largely appreciate the value of growing diversity. Concerns around health services, the homeless situation, and populism are more frequent among this segment. As this is usually an older segment, there is less social / political engagement.</a:t>
            </a:r>
          </a:p>
        </p:txBody>
      </p:sp>
      <p:graphicFrame>
        <p:nvGraphicFramePr>
          <p:cNvPr id="4" name="Object 2">
            <a:extLst>
              <a:ext uri="{FF2B5EF4-FFF2-40B4-BE49-F238E27FC236}">
                <a16:creationId xmlns:a16="http://schemas.microsoft.com/office/drawing/2014/main" id="{34316772-9179-F7A8-9827-4FB129D309F4}"/>
              </a:ext>
            </a:extLst>
          </p:cNvPr>
          <p:cNvGraphicFramePr>
            <a:graphicFrameLocks noChangeAspect="1"/>
          </p:cNvGraphicFramePr>
          <p:nvPr/>
        </p:nvGraphicFramePr>
        <p:xfrm>
          <a:off x="2678034" y="1735131"/>
          <a:ext cx="3395123" cy="1731772"/>
        </p:xfrm>
        <a:graphic>
          <a:graphicData uri="http://schemas.openxmlformats.org/drawingml/2006/chart">
            <c:chart xmlns:c="http://schemas.openxmlformats.org/drawingml/2006/chart" xmlns:r="http://schemas.openxmlformats.org/officeDocument/2006/relationships" r:id="rId6"/>
          </a:graphicData>
        </a:graphic>
      </p:graphicFrame>
      <p:sp>
        <p:nvSpPr>
          <p:cNvPr id="24" name="Round Diagonal Corner Rectangle 27">
            <a:extLst>
              <a:ext uri="{FF2B5EF4-FFF2-40B4-BE49-F238E27FC236}">
                <a16:creationId xmlns:a16="http://schemas.microsoft.com/office/drawing/2014/main" id="{394705CF-B79D-1B77-9E70-2F6FE97DAA69}"/>
              </a:ext>
            </a:extLst>
          </p:cNvPr>
          <p:cNvSpPr/>
          <p:nvPr/>
        </p:nvSpPr>
        <p:spPr>
          <a:xfrm>
            <a:off x="3367216" y="1161632"/>
            <a:ext cx="2916000" cy="340298"/>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Individual Identity</a:t>
            </a:r>
          </a:p>
        </p:txBody>
      </p:sp>
      <p:graphicFrame>
        <p:nvGraphicFramePr>
          <p:cNvPr id="27" name="Object 2">
            <a:extLst>
              <a:ext uri="{FF2B5EF4-FFF2-40B4-BE49-F238E27FC236}">
                <a16:creationId xmlns:a16="http://schemas.microsoft.com/office/drawing/2014/main" id="{568A2286-E995-B6F3-870D-063FBF81D11E}"/>
              </a:ext>
            </a:extLst>
          </p:cNvPr>
          <p:cNvGraphicFramePr>
            <a:graphicFrameLocks noChangeAspect="1"/>
          </p:cNvGraphicFramePr>
          <p:nvPr/>
        </p:nvGraphicFramePr>
        <p:xfrm>
          <a:off x="7645150" y="1758245"/>
          <a:ext cx="3888712" cy="1389923"/>
        </p:xfrm>
        <a:graphic>
          <a:graphicData uri="http://schemas.openxmlformats.org/drawingml/2006/chart">
            <c:chart xmlns:c="http://schemas.openxmlformats.org/drawingml/2006/chart" xmlns:r="http://schemas.openxmlformats.org/officeDocument/2006/relationships" r:id="rId7"/>
          </a:graphicData>
        </a:graphic>
      </p:graphicFrame>
      <p:sp>
        <p:nvSpPr>
          <p:cNvPr id="28" name="Round Diagonal Corner Rectangle 27">
            <a:extLst>
              <a:ext uri="{FF2B5EF4-FFF2-40B4-BE49-F238E27FC236}">
                <a16:creationId xmlns:a16="http://schemas.microsoft.com/office/drawing/2014/main" id="{A55AFF20-1BC1-5D0F-106F-BE530B0E7674}"/>
              </a:ext>
            </a:extLst>
          </p:cNvPr>
          <p:cNvSpPr/>
          <p:nvPr/>
        </p:nvSpPr>
        <p:spPr>
          <a:xfrm>
            <a:off x="8357180" y="1156169"/>
            <a:ext cx="2916000" cy="340298"/>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Move to Diverse Society</a:t>
            </a:r>
          </a:p>
        </p:txBody>
      </p:sp>
      <p:sp>
        <p:nvSpPr>
          <p:cNvPr id="30" name="TextBox 29">
            <a:extLst>
              <a:ext uri="{FF2B5EF4-FFF2-40B4-BE49-F238E27FC236}">
                <a16:creationId xmlns:a16="http://schemas.microsoft.com/office/drawing/2014/main" id="{08A992FA-FCEC-5AB2-E52C-B3F91D159418}"/>
              </a:ext>
            </a:extLst>
          </p:cNvPr>
          <p:cNvSpPr txBox="1"/>
          <p:nvPr/>
        </p:nvSpPr>
        <p:spPr>
          <a:xfrm>
            <a:off x="3918730" y="1489378"/>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34" name="TextBox 33">
            <a:extLst>
              <a:ext uri="{FF2B5EF4-FFF2-40B4-BE49-F238E27FC236}">
                <a16:creationId xmlns:a16="http://schemas.microsoft.com/office/drawing/2014/main" id="{81A53CAE-FBD5-4788-6F72-BA64D8D48290}"/>
              </a:ext>
            </a:extLst>
          </p:cNvPr>
          <p:cNvSpPr txBox="1"/>
          <p:nvPr/>
        </p:nvSpPr>
        <p:spPr>
          <a:xfrm>
            <a:off x="4340225" y="1489378"/>
            <a:ext cx="1034259" cy="400110"/>
          </a:xfrm>
          <a:prstGeom prst="rect">
            <a:avLst/>
          </a:prstGeom>
          <a:noFill/>
        </p:spPr>
        <p:txBody>
          <a:bodyPr wrap="none" rtlCol="0">
            <a:spAutoFit/>
          </a:bodyPr>
          <a:lstStyle/>
          <a:p>
            <a:pPr algn="ctr"/>
            <a:r>
              <a:rPr lang="en-US" sz="1000" b="1">
                <a:latin typeface="Barlow" panose="00000500000000000000" pitchFamily="2" charset="0"/>
              </a:rPr>
              <a:t>Multilateralists</a:t>
            </a:r>
          </a:p>
          <a:p>
            <a:pPr algn="ctr"/>
            <a:r>
              <a:rPr lang="en-US" sz="1000" b="1">
                <a:latin typeface="Barlow" panose="00000500000000000000" pitchFamily="2" charset="0"/>
              </a:rPr>
              <a:t>%</a:t>
            </a:r>
            <a:endParaRPr lang="en-IE" sz="1000" b="1">
              <a:latin typeface="Barlow" panose="00000500000000000000" pitchFamily="2" charset="0"/>
            </a:endParaRPr>
          </a:p>
        </p:txBody>
      </p:sp>
      <p:sp>
        <p:nvSpPr>
          <p:cNvPr id="35" name="Rectangle 34">
            <a:extLst>
              <a:ext uri="{FF2B5EF4-FFF2-40B4-BE49-F238E27FC236}">
                <a16:creationId xmlns:a16="http://schemas.microsoft.com/office/drawing/2014/main" id="{E4E9EC2C-3897-31DD-490A-2284BBF2C6B2}"/>
              </a:ext>
            </a:extLst>
          </p:cNvPr>
          <p:cNvSpPr/>
          <p:nvPr/>
        </p:nvSpPr>
        <p:spPr>
          <a:xfrm>
            <a:off x="10317825" y="2245267"/>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36" name="Table 35">
            <a:extLst>
              <a:ext uri="{FF2B5EF4-FFF2-40B4-BE49-F238E27FC236}">
                <a16:creationId xmlns:a16="http://schemas.microsoft.com/office/drawing/2014/main" id="{C1984F6E-EBEE-82D2-0EB4-BF640AE1EC6B}"/>
              </a:ext>
            </a:extLst>
          </p:cNvPr>
          <p:cNvGraphicFramePr>
            <a:graphicFrameLocks noGrp="1"/>
          </p:cNvGraphicFramePr>
          <p:nvPr/>
        </p:nvGraphicFramePr>
        <p:xfrm>
          <a:off x="7533537" y="1743431"/>
          <a:ext cx="1893054" cy="1174776"/>
        </p:xfrm>
        <a:graphic>
          <a:graphicData uri="http://schemas.openxmlformats.org/drawingml/2006/table">
            <a:tbl>
              <a:tblPr>
                <a:tableStyleId>{5C22544A-7EE6-4342-B048-85BDC9FD1C3A}</a:tableStyleId>
              </a:tblPr>
              <a:tblGrid>
                <a:gridCol w="1893054">
                  <a:extLst>
                    <a:ext uri="{9D8B030D-6E8A-4147-A177-3AD203B41FA5}">
                      <a16:colId xmlns:a16="http://schemas.microsoft.com/office/drawing/2014/main" val="2286587077"/>
                    </a:ext>
                  </a:extLst>
                </a:gridCol>
              </a:tblGrid>
              <a:tr h="391592">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More positive than negative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91592">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More negative than positive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91592">
                <a:tc>
                  <a:txBody>
                    <a:bodyPr/>
                    <a:lstStyle/>
                    <a:p>
                      <a:pPr algn="r" fontAlgn="t">
                        <a:buNone/>
                      </a:pPr>
                      <a:r>
                        <a:rPr lang="en-GB" sz="1000" b="0" i="0" u="none" strike="noStrike" kern="1200">
                          <a:solidFill>
                            <a:srgbClr val="000000"/>
                          </a:solidFill>
                          <a:effectLst/>
                          <a:latin typeface="Barlow" panose="00000500000000000000" pitchFamily="2" charset="0"/>
                          <a:ea typeface="+mn-ea"/>
                          <a:cs typeface="+mn-cs"/>
                        </a:rPr>
                        <a:t>No strong opinion either way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37" name="Table 36">
            <a:extLst>
              <a:ext uri="{FF2B5EF4-FFF2-40B4-BE49-F238E27FC236}">
                <a16:creationId xmlns:a16="http://schemas.microsoft.com/office/drawing/2014/main" id="{8A4A7DAA-2F44-A104-8079-BCB2A0171142}"/>
              </a:ext>
            </a:extLst>
          </p:cNvPr>
          <p:cNvGraphicFramePr>
            <a:graphicFrameLocks noGrp="1"/>
          </p:cNvGraphicFramePr>
          <p:nvPr>
            <p:extLst>
              <p:ext uri="{D42A27DB-BD31-4B8C-83A1-F6EECF244321}">
                <p14:modId xmlns:p14="http://schemas.microsoft.com/office/powerpoint/2010/main" val="3292788339"/>
              </p:ext>
            </p:extLst>
          </p:nvPr>
        </p:nvGraphicFramePr>
        <p:xfrm>
          <a:off x="2131583" y="1790478"/>
          <a:ext cx="1756830" cy="1432595"/>
        </p:xfrm>
        <a:graphic>
          <a:graphicData uri="http://schemas.openxmlformats.org/drawingml/2006/table">
            <a:tbl>
              <a:tblPr>
                <a:tableStyleId>{5C22544A-7EE6-4342-B048-85BDC9FD1C3A}</a:tableStyleId>
              </a:tblPr>
              <a:tblGrid>
                <a:gridCol w="1756830">
                  <a:extLst>
                    <a:ext uri="{9D8B030D-6E8A-4147-A177-3AD203B41FA5}">
                      <a16:colId xmlns:a16="http://schemas.microsoft.com/office/drawing/2014/main" val="2286587077"/>
                    </a:ext>
                  </a:extLst>
                </a:gridCol>
              </a:tblGrid>
              <a:tr h="240446">
                <a:tc>
                  <a:txBody>
                    <a:bodyPr/>
                    <a:lstStyle/>
                    <a:p>
                      <a:pPr algn="r"/>
                      <a:r>
                        <a:rPr lang="en-GB" sz="1000" b="0" i="0" u="none" strike="noStrike" baseline="0">
                          <a:solidFill>
                            <a:srgbClr val="000000"/>
                          </a:solidFill>
                          <a:latin typeface="Barlow" panose="00000500000000000000" pitchFamily="2" charset="0"/>
                        </a:rPr>
                        <a:t>As a citizen of the country, I most closely identify with</a:t>
                      </a:r>
                      <a:endParaRPr lang="en-IE" sz="10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56037">
                <a:tc>
                  <a:txBody>
                    <a:bodyPr/>
                    <a:lstStyle/>
                    <a:p>
                      <a:pPr algn="r"/>
                      <a:endParaRPr lang="en-GB" sz="1000" b="0" i="0" u="none" strike="noStrike" baseline="0">
                        <a:solidFill>
                          <a:srgbClr val="000000"/>
                        </a:solidFill>
                        <a:latin typeface="Barlow" panose="00000500000000000000" pitchFamily="2" charset="0"/>
                      </a:endParaRPr>
                    </a:p>
                    <a:p>
                      <a:pPr algn="r"/>
                      <a:r>
                        <a:rPr lang="en-GB" sz="1000" b="0" i="0" u="none" strike="noStrike" baseline="0">
                          <a:solidFill>
                            <a:srgbClr val="000000"/>
                          </a:solidFill>
                          <a:latin typeface="Barlow" panose="00000500000000000000" pitchFamily="2" charset="0"/>
                        </a:rPr>
                        <a:t>As a citizen  of my local community</a:t>
                      </a:r>
                      <a:endParaRPr lang="en-IE" sz="10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95508">
                <a:tc>
                  <a:txBody>
                    <a:bodyPr/>
                    <a:lstStyle/>
                    <a:p>
                      <a:pPr algn="r"/>
                      <a:r>
                        <a:rPr lang="en-IE" sz="1000" b="0" i="0" u="none" strike="noStrike" baseline="0">
                          <a:solidFill>
                            <a:srgbClr val="000000"/>
                          </a:solidFill>
                          <a:latin typeface="Barlow" panose="00000500000000000000" pitchFamily="2" charset="0"/>
                        </a:rPr>
                        <a:t>As a European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560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sz="1000" b="0" i="0" u="none" strike="noStrike" baseline="0">
                          <a:solidFill>
                            <a:srgbClr val="000000"/>
                          </a:solidFill>
                          <a:latin typeface="Barlow" panose="00000500000000000000" pitchFamily="2" charset="0"/>
                        </a:rPr>
                        <a:t>As a global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5964622"/>
                  </a:ext>
                </a:extLst>
              </a:tr>
            </a:tbl>
          </a:graphicData>
        </a:graphic>
      </p:graphicFrame>
      <p:sp>
        <p:nvSpPr>
          <p:cNvPr id="40" name="TextBox 39">
            <a:extLst>
              <a:ext uri="{FF2B5EF4-FFF2-40B4-BE49-F238E27FC236}">
                <a16:creationId xmlns:a16="http://schemas.microsoft.com/office/drawing/2014/main" id="{3D552A36-282E-DEA5-702E-3B7ECA712541}"/>
              </a:ext>
            </a:extLst>
          </p:cNvPr>
          <p:cNvSpPr txBox="1"/>
          <p:nvPr/>
        </p:nvSpPr>
        <p:spPr>
          <a:xfrm>
            <a:off x="9589506" y="1495350"/>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41" name="TextBox 40">
            <a:extLst>
              <a:ext uri="{FF2B5EF4-FFF2-40B4-BE49-F238E27FC236}">
                <a16:creationId xmlns:a16="http://schemas.microsoft.com/office/drawing/2014/main" id="{80F708F9-3BE6-3E1B-F6EB-4C9B2D1112E0}"/>
              </a:ext>
            </a:extLst>
          </p:cNvPr>
          <p:cNvSpPr txBox="1"/>
          <p:nvPr/>
        </p:nvSpPr>
        <p:spPr>
          <a:xfrm>
            <a:off x="9945278" y="1495350"/>
            <a:ext cx="1165704" cy="246221"/>
          </a:xfrm>
          <a:prstGeom prst="rect">
            <a:avLst/>
          </a:prstGeom>
          <a:noFill/>
        </p:spPr>
        <p:txBody>
          <a:bodyPr wrap="none" rtlCol="0">
            <a:spAutoFit/>
          </a:bodyPr>
          <a:lstStyle/>
          <a:p>
            <a:pPr algn="ctr"/>
            <a:r>
              <a:rPr lang="en-US" sz="1000" b="1">
                <a:latin typeface="Barlow" panose="00000500000000000000" pitchFamily="2" charset="0"/>
              </a:rPr>
              <a:t>Multilateralists %</a:t>
            </a:r>
            <a:endParaRPr lang="en-IE" sz="1000" b="1">
              <a:latin typeface="Barlow" panose="00000500000000000000" pitchFamily="2" charset="0"/>
            </a:endParaRPr>
          </a:p>
        </p:txBody>
      </p:sp>
      <p:sp>
        <p:nvSpPr>
          <p:cNvPr id="42" name="Round Diagonal Corner Rectangle 27">
            <a:extLst>
              <a:ext uri="{FF2B5EF4-FFF2-40B4-BE49-F238E27FC236}">
                <a16:creationId xmlns:a16="http://schemas.microsoft.com/office/drawing/2014/main" id="{2E859BB4-5A3B-41B7-E917-CD3103D1DD23}"/>
              </a:ext>
            </a:extLst>
          </p:cNvPr>
          <p:cNvSpPr/>
          <p:nvPr/>
        </p:nvSpPr>
        <p:spPr>
          <a:xfrm>
            <a:off x="2148642" y="3440167"/>
            <a:ext cx="2475608" cy="340298"/>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Ireland</a:t>
            </a:r>
          </a:p>
        </p:txBody>
      </p:sp>
      <p:sp>
        <p:nvSpPr>
          <p:cNvPr id="45" name="Round Diagonal Corner Rectangle 27">
            <a:extLst>
              <a:ext uri="{FF2B5EF4-FFF2-40B4-BE49-F238E27FC236}">
                <a16:creationId xmlns:a16="http://schemas.microsoft.com/office/drawing/2014/main" id="{71CB1AE4-A842-42E9-9163-A473260BA0D3}"/>
              </a:ext>
            </a:extLst>
          </p:cNvPr>
          <p:cNvSpPr/>
          <p:nvPr/>
        </p:nvSpPr>
        <p:spPr>
          <a:xfrm>
            <a:off x="5391026" y="3440167"/>
            <a:ext cx="2752291" cy="340298"/>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Personally</a:t>
            </a:r>
          </a:p>
        </p:txBody>
      </p:sp>
      <p:sp>
        <p:nvSpPr>
          <p:cNvPr id="48" name="Oval 47">
            <a:extLst>
              <a:ext uri="{FF2B5EF4-FFF2-40B4-BE49-F238E27FC236}">
                <a16:creationId xmlns:a16="http://schemas.microsoft.com/office/drawing/2014/main" id="{1309E0CE-9AE2-4CE1-E1ED-3D251127DA56}"/>
              </a:ext>
            </a:extLst>
          </p:cNvPr>
          <p:cNvSpPr/>
          <p:nvPr/>
        </p:nvSpPr>
        <p:spPr>
          <a:xfrm>
            <a:off x="7582755" y="5292789"/>
            <a:ext cx="323552" cy="23492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2" name="TextBox 51">
            <a:extLst>
              <a:ext uri="{FF2B5EF4-FFF2-40B4-BE49-F238E27FC236}">
                <a16:creationId xmlns:a16="http://schemas.microsoft.com/office/drawing/2014/main" id="{0566472A-C8EF-6DB8-B771-3883DE0FD468}"/>
              </a:ext>
            </a:extLst>
          </p:cNvPr>
          <p:cNvSpPr txBox="1"/>
          <p:nvPr/>
        </p:nvSpPr>
        <p:spPr>
          <a:xfrm>
            <a:off x="2636109" y="379895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3" name="TextBox 52">
            <a:extLst>
              <a:ext uri="{FF2B5EF4-FFF2-40B4-BE49-F238E27FC236}">
                <a16:creationId xmlns:a16="http://schemas.microsoft.com/office/drawing/2014/main" id="{FEC1EE43-8FBE-F78E-C6F4-14B536CA1477}"/>
              </a:ext>
            </a:extLst>
          </p:cNvPr>
          <p:cNvSpPr txBox="1"/>
          <p:nvPr/>
        </p:nvSpPr>
        <p:spPr>
          <a:xfrm>
            <a:off x="3237310" y="3798959"/>
            <a:ext cx="1165704" cy="246221"/>
          </a:xfrm>
          <a:prstGeom prst="rect">
            <a:avLst/>
          </a:prstGeom>
          <a:noFill/>
        </p:spPr>
        <p:txBody>
          <a:bodyPr wrap="none" rtlCol="0">
            <a:spAutoFit/>
          </a:bodyPr>
          <a:lstStyle/>
          <a:p>
            <a:r>
              <a:rPr lang="en-US" sz="1000" b="1">
                <a:latin typeface="Barlow" panose="00000500000000000000" pitchFamily="2" charset="0"/>
              </a:rPr>
              <a:t>Multilateralists %</a:t>
            </a:r>
            <a:endParaRPr lang="en-IE" sz="1000" b="1">
              <a:latin typeface="Barlow" panose="00000500000000000000" pitchFamily="2" charset="0"/>
            </a:endParaRPr>
          </a:p>
        </p:txBody>
      </p:sp>
      <p:sp>
        <p:nvSpPr>
          <p:cNvPr id="54" name="TextBox 53">
            <a:extLst>
              <a:ext uri="{FF2B5EF4-FFF2-40B4-BE49-F238E27FC236}">
                <a16:creationId xmlns:a16="http://schemas.microsoft.com/office/drawing/2014/main" id="{1FBB8583-E93B-D0FB-87D3-E87076B0A804}"/>
              </a:ext>
            </a:extLst>
          </p:cNvPr>
          <p:cNvSpPr txBox="1"/>
          <p:nvPr/>
        </p:nvSpPr>
        <p:spPr>
          <a:xfrm>
            <a:off x="6585183" y="378967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5" name="TextBox 54">
            <a:extLst>
              <a:ext uri="{FF2B5EF4-FFF2-40B4-BE49-F238E27FC236}">
                <a16:creationId xmlns:a16="http://schemas.microsoft.com/office/drawing/2014/main" id="{30B18CC9-FA1E-41AE-1028-B04E6236C2F1}"/>
              </a:ext>
            </a:extLst>
          </p:cNvPr>
          <p:cNvSpPr txBox="1"/>
          <p:nvPr/>
        </p:nvSpPr>
        <p:spPr>
          <a:xfrm>
            <a:off x="7111173" y="3798959"/>
            <a:ext cx="1165704" cy="246221"/>
          </a:xfrm>
          <a:prstGeom prst="rect">
            <a:avLst/>
          </a:prstGeom>
          <a:noFill/>
        </p:spPr>
        <p:txBody>
          <a:bodyPr wrap="none" rtlCol="0">
            <a:spAutoFit/>
          </a:bodyPr>
          <a:lstStyle/>
          <a:p>
            <a:r>
              <a:rPr lang="en-US" sz="1000" b="1">
                <a:latin typeface="Barlow" panose="00000500000000000000" pitchFamily="2" charset="0"/>
              </a:rPr>
              <a:t>Multilateralists %</a:t>
            </a:r>
            <a:endParaRPr lang="en-IE" sz="1000" b="1">
              <a:latin typeface="Barlow" panose="00000500000000000000" pitchFamily="2" charset="0"/>
            </a:endParaRPr>
          </a:p>
        </p:txBody>
      </p:sp>
      <p:sp>
        <p:nvSpPr>
          <p:cNvPr id="57" name="Round Diagonal Corner Rectangle 27">
            <a:extLst>
              <a:ext uri="{FF2B5EF4-FFF2-40B4-BE49-F238E27FC236}">
                <a16:creationId xmlns:a16="http://schemas.microsoft.com/office/drawing/2014/main" id="{BF6756C9-4605-AAC1-EAE7-D744A64141ED}"/>
              </a:ext>
            </a:extLst>
          </p:cNvPr>
          <p:cNvSpPr/>
          <p:nvPr/>
        </p:nvSpPr>
        <p:spPr>
          <a:xfrm>
            <a:off x="9293021" y="3420176"/>
            <a:ext cx="2752291" cy="340298"/>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Have been active in causes</a:t>
            </a:r>
          </a:p>
        </p:txBody>
      </p:sp>
      <p:sp>
        <p:nvSpPr>
          <p:cNvPr id="58" name="TextBox 57">
            <a:extLst>
              <a:ext uri="{FF2B5EF4-FFF2-40B4-BE49-F238E27FC236}">
                <a16:creationId xmlns:a16="http://schemas.microsoft.com/office/drawing/2014/main" id="{F94BB8C5-2A32-2063-3E75-7CE3096BC187}"/>
              </a:ext>
            </a:extLst>
          </p:cNvPr>
          <p:cNvSpPr txBox="1"/>
          <p:nvPr/>
        </p:nvSpPr>
        <p:spPr>
          <a:xfrm>
            <a:off x="10141603" y="3806951"/>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9" name="TextBox 58">
            <a:extLst>
              <a:ext uri="{FF2B5EF4-FFF2-40B4-BE49-F238E27FC236}">
                <a16:creationId xmlns:a16="http://schemas.microsoft.com/office/drawing/2014/main" id="{80AA791A-7ADA-3380-63EE-528E6EE247ED}"/>
              </a:ext>
            </a:extLst>
          </p:cNvPr>
          <p:cNvSpPr txBox="1"/>
          <p:nvPr/>
        </p:nvSpPr>
        <p:spPr>
          <a:xfrm>
            <a:off x="10621125" y="3806951"/>
            <a:ext cx="1165704" cy="246221"/>
          </a:xfrm>
          <a:prstGeom prst="rect">
            <a:avLst/>
          </a:prstGeom>
          <a:noFill/>
        </p:spPr>
        <p:txBody>
          <a:bodyPr wrap="none" rtlCol="0">
            <a:spAutoFit/>
          </a:bodyPr>
          <a:lstStyle/>
          <a:p>
            <a:r>
              <a:rPr lang="en-US" sz="1000" b="1">
                <a:latin typeface="Barlow" panose="00000500000000000000" pitchFamily="2" charset="0"/>
              </a:rPr>
              <a:t>Multilateralists %</a:t>
            </a:r>
            <a:endParaRPr lang="en-IE" sz="1000" b="1">
              <a:latin typeface="Barlow" panose="00000500000000000000" pitchFamily="2" charset="0"/>
            </a:endParaRPr>
          </a:p>
        </p:txBody>
      </p:sp>
      <p:sp>
        <p:nvSpPr>
          <p:cNvPr id="63" name="Oval 62">
            <a:extLst>
              <a:ext uri="{FF2B5EF4-FFF2-40B4-BE49-F238E27FC236}">
                <a16:creationId xmlns:a16="http://schemas.microsoft.com/office/drawing/2014/main" id="{147745BC-A6BC-3663-B2DE-B0BE3F649539}"/>
              </a:ext>
            </a:extLst>
          </p:cNvPr>
          <p:cNvSpPr/>
          <p:nvPr/>
        </p:nvSpPr>
        <p:spPr>
          <a:xfrm>
            <a:off x="3693254" y="4407633"/>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4" name="Rectangle 63">
            <a:extLst>
              <a:ext uri="{FF2B5EF4-FFF2-40B4-BE49-F238E27FC236}">
                <a16:creationId xmlns:a16="http://schemas.microsoft.com/office/drawing/2014/main" id="{A201671B-3686-FC53-6DF2-7FC7AEDF146B}"/>
              </a:ext>
            </a:extLst>
          </p:cNvPr>
          <p:cNvSpPr/>
          <p:nvPr/>
        </p:nvSpPr>
        <p:spPr>
          <a:xfrm>
            <a:off x="7644167" y="4528980"/>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0" name="Oval 69">
            <a:extLst>
              <a:ext uri="{FF2B5EF4-FFF2-40B4-BE49-F238E27FC236}">
                <a16:creationId xmlns:a16="http://schemas.microsoft.com/office/drawing/2014/main" id="{EECDEFEA-A46C-0D93-1328-B526816711C2}"/>
              </a:ext>
            </a:extLst>
          </p:cNvPr>
          <p:cNvSpPr/>
          <p:nvPr/>
        </p:nvSpPr>
        <p:spPr>
          <a:xfrm>
            <a:off x="4798241" y="1876459"/>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2" name="Rectangle 71">
            <a:extLst>
              <a:ext uri="{FF2B5EF4-FFF2-40B4-BE49-F238E27FC236}">
                <a16:creationId xmlns:a16="http://schemas.microsoft.com/office/drawing/2014/main" id="{C82209EA-2763-8660-841C-F5D01A85846F}"/>
              </a:ext>
            </a:extLst>
          </p:cNvPr>
          <p:cNvSpPr/>
          <p:nvPr/>
        </p:nvSpPr>
        <p:spPr>
          <a:xfrm>
            <a:off x="-91937" y="6246273"/>
            <a:ext cx="9531772" cy="73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nSpc>
                <a:spcPct val="90000"/>
              </a:lnSpc>
            </a:pPr>
            <a:endParaRPr lang="en-US" sz="1300" b="1">
              <a:solidFill>
                <a:schemeClr val="tx1"/>
              </a:solidFill>
            </a:endParaRPr>
          </a:p>
        </p:txBody>
      </p:sp>
      <p:sp>
        <p:nvSpPr>
          <p:cNvPr id="78" name="Rectangle 77">
            <a:extLst>
              <a:ext uri="{FF2B5EF4-FFF2-40B4-BE49-F238E27FC236}">
                <a16:creationId xmlns:a16="http://schemas.microsoft.com/office/drawing/2014/main" id="{3C26F935-6EC4-5E84-C6FC-E1ED718EFCA8}"/>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80" name="Rectangle 79">
            <a:extLst>
              <a:ext uri="{FF2B5EF4-FFF2-40B4-BE49-F238E27FC236}">
                <a16:creationId xmlns:a16="http://schemas.microsoft.com/office/drawing/2014/main" id="{DB159EA0-FF29-B231-74C0-6FD62CD66478}"/>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2" name="Oval 81">
            <a:extLst>
              <a:ext uri="{FF2B5EF4-FFF2-40B4-BE49-F238E27FC236}">
                <a16:creationId xmlns:a16="http://schemas.microsoft.com/office/drawing/2014/main" id="{F29810FD-1A4F-6CD5-3392-F9DCCF304357}"/>
              </a:ext>
            </a:extLst>
          </p:cNvPr>
          <p:cNvSpPr/>
          <p:nvPr/>
        </p:nvSpPr>
        <p:spPr>
          <a:xfrm>
            <a:off x="9420094" y="72938"/>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3" name="TextBox 82">
            <a:extLst>
              <a:ext uri="{FF2B5EF4-FFF2-40B4-BE49-F238E27FC236}">
                <a16:creationId xmlns:a16="http://schemas.microsoft.com/office/drawing/2014/main" id="{28760B0A-94D3-7160-A2F8-DB80C454CD67}"/>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84" name="Rectangle 83">
            <a:extLst>
              <a:ext uri="{FF2B5EF4-FFF2-40B4-BE49-F238E27FC236}">
                <a16:creationId xmlns:a16="http://schemas.microsoft.com/office/drawing/2014/main" id="{9478058E-7FC3-611B-F666-14E65DDB864F}"/>
              </a:ext>
            </a:extLst>
          </p:cNvPr>
          <p:cNvSpPr/>
          <p:nvPr/>
        </p:nvSpPr>
        <p:spPr>
          <a:xfrm>
            <a:off x="4505888" y="2593516"/>
            <a:ext cx="320260" cy="5682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5" name="Rectangle 84">
            <a:extLst>
              <a:ext uri="{FF2B5EF4-FFF2-40B4-BE49-F238E27FC236}">
                <a16:creationId xmlns:a16="http://schemas.microsoft.com/office/drawing/2014/main" id="{21CF6D13-42F9-3671-A43C-072D05FAF39F}"/>
              </a:ext>
            </a:extLst>
          </p:cNvPr>
          <p:cNvSpPr/>
          <p:nvPr/>
        </p:nvSpPr>
        <p:spPr>
          <a:xfrm>
            <a:off x="3468508" y="526947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8" name="Rectangle 87">
            <a:extLst>
              <a:ext uri="{FF2B5EF4-FFF2-40B4-BE49-F238E27FC236}">
                <a16:creationId xmlns:a16="http://schemas.microsoft.com/office/drawing/2014/main" id="{AB31C100-19A0-5D3B-4E39-5D7DF35B3617}"/>
              </a:ext>
            </a:extLst>
          </p:cNvPr>
          <p:cNvSpPr/>
          <p:nvPr/>
        </p:nvSpPr>
        <p:spPr>
          <a:xfrm>
            <a:off x="3468508" y="5810684"/>
            <a:ext cx="320260" cy="162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2" name="Rectangle 91">
            <a:extLst>
              <a:ext uri="{FF2B5EF4-FFF2-40B4-BE49-F238E27FC236}">
                <a16:creationId xmlns:a16="http://schemas.microsoft.com/office/drawing/2014/main" id="{EF220323-C914-983D-B44D-FDC7D594CA9E}"/>
              </a:ext>
            </a:extLst>
          </p:cNvPr>
          <p:cNvSpPr/>
          <p:nvPr/>
        </p:nvSpPr>
        <p:spPr>
          <a:xfrm>
            <a:off x="11177654" y="4232435"/>
            <a:ext cx="268937" cy="22945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3" name="Rectangle 92">
            <a:extLst>
              <a:ext uri="{FF2B5EF4-FFF2-40B4-BE49-F238E27FC236}">
                <a16:creationId xmlns:a16="http://schemas.microsoft.com/office/drawing/2014/main" id="{DF3B86C2-7FD8-C272-6ADC-70BE76A0BE32}"/>
              </a:ext>
            </a:extLst>
          </p:cNvPr>
          <p:cNvSpPr/>
          <p:nvPr/>
        </p:nvSpPr>
        <p:spPr>
          <a:xfrm>
            <a:off x="11200177" y="4449050"/>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4" name="Rectangle 93">
            <a:extLst>
              <a:ext uri="{FF2B5EF4-FFF2-40B4-BE49-F238E27FC236}">
                <a16:creationId xmlns:a16="http://schemas.microsoft.com/office/drawing/2014/main" id="{CD001239-827A-BF28-4F25-240335EB91E7}"/>
              </a:ext>
            </a:extLst>
          </p:cNvPr>
          <p:cNvSpPr/>
          <p:nvPr/>
        </p:nvSpPr>
        <p:spPr>
          <a:xfrm>
            <a:off x="11118557" y="4686884"/>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5" name="Rectangle 94">
            <a:extLst>
              <a:ext uri="{FF2B5EF4-FFF2-40B4-BE49-F238E27FC236}">
                <a16:creationId xmlns:a16="http://schemas.microsoft.com/office/drawing/2014/main" id="{41D146CE-7B1E-4CBA-D077-08BD87AD089B}"/>
              </a:ext>
            </a:extLst>
          </p:cNvPr>
          <p:cNvSpPr/>
          <p:nvPr/>
        </p:nvSpPr>
        <p:spPr>
          <a:xfrm>
            <a:off x="11069508" y="4951987"/>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6" name="Rectangle 95">
            <a:extLst>
              <a:ext uri="{FF2B5EF4-FFF2-40B4-BE49-F238E27FC236}">
                <a16:creationId xmlns:a16="http://schemas.microsoft.com/office/drawing/2014/main" id="{C88A2174-EBD7-8361-9825-17DBD94305B1}"/>
              </a:ext>
            </a:extLst>
          </p:cNvPr>
          <p:cNvSpPr/>
          <p:nvPr/>
        </p:nvSpPr>
        <p:spPr>
          <a:xfrm>
            <a:off x="11097201" y="5177389"/>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7" name="Rectangle 96">
            <a:extLst>
              <a:ext uri="{FF2B5EF4-FFF2-40B4-BE49-F238E27FC236}">
                <a16:creationId xmlns:a16="http://schemas.microsoft.com/office/drawing/2014/main" id="{10C31F14-F1DC-DD17-732E-80E660AF29DE}"/>
              </a:ext>
            </a:extLst>
          </p:cNvPr>
          <p:cNvSpPr/>
          <p:nvPr/>
        </p:nvSpPr>
        <p:spPr>
          <a:xfrm>
            <a:off x="11043186" y="5402791"/>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8" name="Rectangle 97">
            <a:extLst>
              <a:ext uri="{FF2B5EF4-FFF2-40B4-BE49-F238E27FC236}">
                <a16:creationId xmlns:a16="http://schemas.microsoft.com/office/drawing/2014/main" id="{AE8BF32F-08E7-8BBD-EB26-15DC68A563B7}"/>
              </a:ext>
            </a:extLst>
          </p:cNvPr>
          <p:cNvSpPr/>
          <p:nvPr/>
        </p:nvSpPr>
        <p:spPr>
          <a:xfrm>
            <a:off x="11092634" y="5612554"/>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9" name="Rectangle 98">
            <a:extLst>
              <a:ext uri="{FF2B5EF4-FFF2-40B4-BE49-F238E27FC236}">
                <a16:creationId xmlns:a16="http://schemas.microsoft.com/office/drawing/2014/main" id="{3A1A757B-D2B5-8D37-9AE0-49B3FFC9B8C4}"/>
              </a:ext>
            </a:extLst>
          </p:cNvPr>
          <p:cNvSpPr/>
          <p:nvPr/>
        </p:nvSpPr>
        <p:spPr>
          <a:xfrm>
            <a:off x="10984089" y="5867625"/>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0" name="Rectangle 99">
            <a:extLst>
              <a:ext uri="{FF2B5EF4-FFF2-40B4-BE49-F238E27FC236}">
                <a16:creationId xmlns:a16="http://schemas.microsoft.com/office/drawing/2014/main" id="{BF7814DE-A46C-17B3-7180-BFC157DA0068}"/>
              </a:ext>
            </a:extLst>
          </p:cNvPr>
          <p:cNvSpPr/>
          <p:nvPr/>
        </p:nvSpPr>
        <p:spPr>
          <a:xfrm>
            <a:off x="10963935" y="6107577"/>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1" name="Rectangle 100">
            <a:extLst>
              <a:ext uri="{FF2B5EF4-FFF2-40B4-BE49-F238E27FC236}">
                <a16:creationId xmlns:a16="http://schemas.microsoft.com/office/drawing/2014/main" id="{72E67045-E39B-C568-DCDA-855944F64D6F}"/>
              </a:ext>
            </a:extLst>
          </p:cNvPr>
          <p:cNvSpPr/>
          <p:nvPr/>
        </p:nvSpPr>
        <p:spPr>
          <a:xfrm>
            <a:off x="11004243" y="6335949"/>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2" name="Oval 101">
            <a:extLst>
              <a:ext uri="{FF2B5EF4-FFF2-40B4-BE49-F238E27FC236}">
                <a16:creationId xmlns:a16="http://schemas.microsoft.com/office/drawing/2014/main" id="{CCFC0FAE-5EEC-DE52-2A27-A76061BCD64F}"/>
              </a:ext>
            </a:extLst>
          </p:cNvPr>
          <p:cNvSpPr/>
          <p:nvPr/>
        </p:nvSpPr>
        <p:spPr>
          <a:xfrm>
            <a:off x="3675918" y="4583341"/>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 name="TextBox 6">
            <a:extLst>
              <a:ext uri="{FF2B5EF4-FFF2-40B4-BE49-F238E27FC236}">
                <a16:creationId xmlns:a16="http://schemas.microsoft.com/office/drawing/2014/main" id="{E6393CF6-4E81-52AE-F400-C6E9F27DF024}"/>
              </a:ext>
            </a:extLst>
          </p:cNvPr>
          <p:cNvSpPr txBox="1"/>
          <p:nvPr/>
        </p:nvSpPr>
        <p:spPr>
          <a:xfrm>
            <a:off x="293398" y="2953975"/>
            <a:ext cx="150926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a:ln>
                  <a:noFill/>
                </a:ln>
                <a:solidFill>
                  <a:prstClr val="black"/>
                </a:solidFill>
                <a:effectLst/>
                <a:uLnTx/>
                <a:uFillTx/>
                <a:latin typeface="Barlow" panose="00000500000000000000" pitchFamily="2" charset="0"/>
                <a:ea typeface="+mn-ea"/>
                <a:cs typeface="+mn-cs"/>
              </a:rPr>
              <a:t>502,000 individuals</a:t>
            </a:r>
            <a:endParaRPr kumimoji="0" lang="en-IE" sz="1400" i="1"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aphicFrame>
        <p:nvGraphicFramePr>
          <p:cNvPr id="8" name="Chart 7">
            <a:extLst>
              <a:ext uri="{FF2B5EF4-FFF2-40B4-BE49-F238E27FC236}">
                <a16:creationId xmlns:a16="http://schemas.microsoft.com/office/drawing/2014/main" id="{007303D3-0A5B-2074-474A-731A1B8CD25B}"/>
              </a:ext>
            </a:extLst>
          </p:cNvPr>
          <p:cNvGraphicFramePr/>
          <p:nvPr/>
        </p:nvGraphicFramePr>
        <p:xfrm>
          <a:off x="252735" y="1561266"/>
          <a:ext cx="1788641" cy="1572663"/>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Box 8">
            <a:extLst>
              <a:ext uri="{FF2B5EF4-FFF2-40B4-BE49-F238E27FC236}">
                <a16:creationId xmlns:a16="http://schemas.microsoft.com/office/drawing/2014/main" id="{2B35737F-FA23-4E58-4806-5A27B9454581}"/>
              </a:ext>
            </a:extLst>
          </p:cNvPr>
          <p:cNvSpPr txBox="1"/>
          <p:nvPr/>
        </p:nvSpPr>
        <p:spPr>
          <a:xfrm>
            <a:off x="668468" y="1842630"/>
            <a:ext cx="808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12%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of All Adults</a:t>
            </a:r>
            <a:endParaRPr kumimoji="0" lang="en-IE"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endParaRPr>
          </a:p>
        </p:txBody>
      </p:sp>
      <p:graphicFrame>
        <p:nvGraphicFramePr>
          <p:cNvPr id="15" name="Table 14">
            <a:extLst>
              <a:ext uri="{FF2B5EF4-FFF2-40B4-BE49-F238E27FC236}">
                <a16:creationId xmlns:a16="http://schemas.microsoft.com/office/drawing/2014/main" id="{F85D46D2-A71C-CA0A-C517-369E23FD88A7}"/>
              </a:ext>
            </a:extLst>
          </p:cNvPr>
          <p:cNvGraphicFramePr>
            <a:graphicFrameLocks noGrp="1"/>
          </p:cNvGraphicFramePr>
          <p:nvPr/>
        </p:nvGraphicFramePr>
        <p:xfrm>
          <a:off x="13916" y="3952667"/>
          <a:ext cx="2641666" cy="2706220"/>
        </p:xfrm>
        <a:graphic>
          <a:graphicData uri="http://schemas.openxmlformats.org/drawingml/2006/table">
            <a:tbl>
              <a:tblPr>
                <a:tableStyleId>{5C22544A-7EE6-4342-B048-85BDC9FD1C3A}</a:tableStyleId>
              </a:tblPr>
              <a:tblGrid>
                <a:gridCol w="2641666">
                  <a:extLst>
                    <a:ext uri="{9D8B030D-6E8A-4147-A177-3AD203B41FA5}">
                      <a16:colId xmlns:a16="http://schemas.microsoft.com/office/drawing/2014/main" val="2286587077"/>
                    </a:ext>
                  </a:extLst>
                </a:gridCol>
              </a:tblGrid>
              <a:tr h="263917">
                <a:tc>
                  <a:txBody>
                    <a:bodyPr/>
                    <a:lstStyle/>
                    <a:p>
                      <a:pPr algn="r" fontAlgn="t">
                        <a:buNone/>
                      </a:pPr>
                      <a:r>
                        <a:rPr lang="en-GB" sz="850" b="0" i="0" u="none" strike="noStrike">
                          <a:solidFill>
                            <a:srgbClr val="000000"/>
                          </a:solidFill>
                          <a:effectLst/>
                          <a:latin typeface="+mn-lt"/>
                        </a:rPr>
                        <a:t>House prices/Cost of Rent/Mortgage Repayment Rates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53814">
                <a:tc>
                  <a:txBody>
                    <a:bodyPr/>
                    <a:lstStyle/>
                    <a:p>
                      <a:pPr algn="r" fontAlgn="t">
                        <a:buNone/>
                      </a:pPr>
                      <a:r>
                        <a:rPr lang="en-GB" sz="850" b="0" i="0" u="none" strike="noStrike">
                          <a:solidFill>
                            <a:srgbClr val="000000"/>
                          </a:solidFill>
                          <a:effectLst/>
                          <a:latin typeface="+mn-lt"/>
                        </a:rPr>
                        <a:t>Household bills (e.g. food, energy,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6468846"/>
                  </a:ext>
                </a:extLst>
              </a:tr>
              <a:tr h="183816">
                <a:tc>
                  <a:txBody>
                    <a:bodyPr/>
                    <a:lstStyle/>
                    <a:p>
                      <a:pPr algn="r" fontAlgn="t">
                        <a:buNone/>
                      </a:pPr>
                      <a:r>
                        <a:rPr lang="en-IE" sz="850" b="0" i="0" u="none" strike="noStrike">
                          <a:solidFill>
                            <a:srgbClr val="000000"/>
                          </a:solidFill>
                          <a:effectLst/>
                          <a:latin typeface="+mn-lt"/>
                        </a:rPr>
                        <a:t>Health Services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2198">
                <a:tc>
                  <a:txBody>
                    <a:bodyPr/>
                    <a:lstStyle/>
                    <a:p>
                      <a:pPr algn="r" fontAlgn="t">
                        <a:buNone/>
                      </a:pPr>
                      <a:r>
                        <a:rPr lang="en-GB" sz="850" b="0" i="0" u="none" strike="noStrike">
                          <a:solidFill>
                            <a:srgbClr val="000000"/>
                          </a:solidFill>
                          <a:effectLst/>
                          <a:latin typeface="+mn-lt"/>
                        </a:rPr>
                        <a:t>The homeless situation/Lack of Local Authority Housing</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2546392"/>
                  </a:ext>
                </a:extLst>
              </a:tr>
              <a:tr h="136484">
                <a:tc>
                  <a:txBody>
                    <a:bodyPr/>
                    <a:lstStyle/>
                    <a:p>
                      <a:pPr algn="r" fontAlgn="t">
                        <a:buNone/>
                      </a:pPr>
                      <a:r>
                        <a:rPr lang="en-IE" sz="850" b="0" i="0" u="none" strike="noStrike">
                          <a:solidFill>
                            <a:srgbClr val="000000"/>
                          </a:solidFill>
                          <a:effectLst/>
                          <a:latin typeface="+mn-lt"/>
                        </a:rPr>
                        <a:t>Immigration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352487"/>
                  </a:ext>
                </a:extLst>
              </a:tr>
              <a:tr h="231149">
                <a:tc>
                  <a:txBody>
                    <a:bodyPr/>
                    <a:lstStyle/>
                    <a:p>
                      <a:pPr algn="r" fontAlgn="t">
                        <a:buNone/>
                      </a:pPr>
                      <a:r>
                        <a:rPr lang="en-IE" sz="850" b="0" i="0" u="none" strike="noStrike">
                          <a:solidFill>
                            <a:srgbClr val="000000"/>
                          </a:solidFill>
                          <a:effectLst/>
                          <a:latin typeface="+mn-lt"/>
                        </a:rPr>
                        <a:t>Crime, Law and Order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08101"/>
                  </a:ext>
                </a:extLst>
              </a:tr>
              <a:tr h="145676">
                <a:tc>
                  <a:txBody>
                    <a:bodyPr/>
                    <a:lstStyle/>
                    <a:p>
                      <a:pPr algn="r" fontAlgn="t">
                        <a:buNone/>
                      </a:pPr>
                      <a:r>
                        <a:rPr lang="en-IE" sz="850" b="0" i="0" u="none" strike="noStrike">
                          <a:solidFill>
                            <a:srgbClr val="000000"/>
                          </a:solidFill>
                          <a:effectLst/>
                          <a:latin typeface="+mn-lt"/>
                        </a:rPr>
                        <a:t>Management of the economy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4385">
                <a:tc>
                  <a:txBody>
                    <a:bodyPr/>
                    <a:lstStyle/>
                    <a:p>
                      <a:pPr algn="r" fontAlgn="t">
                        <a:buNone/>
                      </a:pPr>
                      <a:r>
                        <a:rPr lang="en-IE" sz="85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2198">
                <a:tc>
                  <a:txBody>
                    <a:bodyPr/>
                    <a:lstStyle/>
                    <a:p>
                      <a:pPr algn="r" fontAlgn="t">
                        <a:buNone/>
                      </a:pPr>
                      <a:r>
                        <a:rPr lang="en-IE" sz="850" b="0" i="0" u="none" strike="noStrike">
                          <a:solidFill>
                            <a:srgbClr val="000000"/>
                          </a:solidFill>
                          <a:effectLst/>
                          <a:latin typeface="+mn-lt"/>
                        </a:rPr>
                        <a:t>Sustainability / Environmental issues / Climate change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36484">
                <a:tc>
                  <a:txBody>
                    <a:bodyPr/>
                    <a:lstStyle/>
                    <a:p>
                      <a:pPr algn="r" fontAlgn="t">
                        <a:buNone/>
                      </a:pPr>
                      <a:r>
                        <a:rPr lang="en-IE" sz="850" b="0" i="0" u="none" strike="noStrike">
                          <a:solidFill>
                            <a:srgbClr val="000000"/>
                          </a:solidFill>
                          <a:effectLst/>
                          <a:latin typeface="+mn-lt"/>
                        </a:rPr>
                        <a:t>Traffic congestion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3576">
                <a:tc>
                  <a:txBody>
                    <a:bodyPr/>
                    <a:lstStyle/>
                    <a:p>
                      <a:pPr algn="r" fontAlgn="t">
                        <a:buNone/>
                      </a:pPr>
                      <a:r>
                        <a:rPr lang="en-IE" sz="850" b="0" i="0" u="none" strike="noStrike">
                          <a:solidFill>
                            <a:srgbClr val="000000"/>
                          </a:solidFill>
                          <a:effectLst/>
                          <a:latin typeface="+mn-lt"/>
                        </a:rPr>
                        <a:t>Unemployment/Jobs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45676">
                <a:tc>
                  <a:txBody>
                    <a:bodyPr/>
                    <a:lstStyle/>
                    <a:p>
                      <a:pPr algn="r" fontAlgn="t">
                        <a:buNone/>
                      </a:pPr>
                      <a:r>
                        <a:rPr lang="en-IE" sz="850" b="0" i="0" u="none" strike="noStrike">
                          <a:solidFill>
                            <a:srgbClr val="000000"/>
                          </a:solidFill>
                          <a:effectLst/>
                          <a:latin typeface="+mn-lt"/>
                        </a:rPr>
                        <a:t>Public transport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57621">
                <a:tc>
                  <a:txBody>
                    <a:bodyPr/>
                    <a:lstStyle/>
                    <a:p>
                      <a:pPr algn="r" fontAlgn="t">
                        <a:buNone/>
                      </a:pPr>
                      <a:r>
                        <a:rPr lang="en-IE" sz="850" b="0" i="0" u="none" strike="noStrike">
                          <a:solidFill>
                            <a:srgbClr val="000000"/>
                          </a:solidFill>
                          <a:effectLst/>
                          <a:latin typeface="+mn-lt"/>
                        </a:rPr>
                        <a:t>Rural decline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02198">
                <a:tc>
                  <a:txBody>
                    <a:bodyPr/>
                    <a:lstStyle/>
                    <a:p>
                      <a:pPr algn="r" fontAlgn="t">
                        <a:buNone/>
                      </a:pPr>
                      <a:r>
                        <a:rPr lang="en-IE" sz="850" b="0" i="0" u="none" strike="noStrike">
                          <a:solidFill>
                            <a:srgbClr val="000000"/>
                          </a:solidFill>
                          <a:effectLst/>
                          <a:latin typeface="+mn-lt"/>
                        </a:rPr>
                        <a:t>Ageing population/Pensions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145676">
                <a:tc>
                  <a:txBody>
                    <a:bodyPr/>
                    <a:lstStyle/>
                    <a:p>
                      <a:pPr algn="r" fontAlgn="t">
                        <a:buNone/>
                      </a:pPr>
                      <a:r>
                        <a:rPr lang="en-IE" sz="850" b="0" i="0" u="none" strike="noStrike">
                          <a:solidFill>
                            <a:srgbClr val="000000"/>
                          </a:solidFill>
                          <a:effectLst/>
                          <a:latin typeface="+mn-lt"/>
                        </a:rPr>
                        <a:t>Childcare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bl>
          </a:graphicData>
        </a:graphic>
      </p:graphicFrame>
      <p:graphicFrame>
        <p:nvGraphicFramePr>
          <p:cNvPr id="16" name="Table 15">
            <a:extLst>
              <a:ext uri="{FF2B5EF4-FFF2-40B4-BE49-F238E27FC236}">
                <a16:creationId xmlns:a16="http://schemas.microsoft.com/office/drawing/2014/main" id="{07181A50-CECE-5412-FF99-02C99E026AA2}"/>
              </a:ext>
            </a:extLst>
          </p:cNvPr>
          <p:cNvGraphicFramePr>
            <a:graphicFrameLocks noGrp="1"/>
          </p:cNvGraphicFramePr>
          <p:nvPr/>
        </p:nvGraphicFramePr>
        <p:xfrm>
          <a:off x="4340225" y="3979131"/>
          <a:ext cx="2023863" cy="2531857"/>
        </p:xfrm>
        <a:graphic>
          <a:graphicData uri="http://schemas.openxmlformats.org/drawingml/2006/table">
            <a:tbl>
              <a:tblPr>
                <a:tableStyleId>{5C22544A-7EE6-4342-B048-85BDC9FD1C3A}</a:tableStyleId>
              </a:tblPr>
              <a:tblGrid>
                <a:gridCol w="2023863">
                  <a:extLst>
                    <a:ext uri="{9D8B030D-6E8A-4147-A177-3AD203B41FA5}">
                      <a16:colId xmlns:a16="http://schemas.microsoft.com/office/drawing/2014/main" val="2286587077"/>
                    </a:ext>
                  </a:extLst>
                </a:gridCol>
              </a:tblGrid>
              <a:tr h="269101">
                <a:tc>
                  <a:txBody>
                    <a:bodyPr/>
                    <a:lstStyle/>
                    <a:p>
                      <a:pPr algn="r" fontAlgn="t">
                        <a:buNone/>
                      </a:pPr>
                      <a:r>
                        <a:rPr lang="en-IE" sz="900" b="0" i="0" u="none" strike="noStrike" kern="1200">
                          <a:solidFill>
                            <a:srgbClr val="000000"/>
                          </a:solidFill>
                          <a:effectLst/>
                          <a:latin typeface="+mn-lt"/>
                          <a:ea typeface="+mn-ea"/>
                          <a:cs typeface="+mn-cs"/>
                        </a:rPr>
                        <a:t>War, conflict, terrorism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46832">
                <a:tc>
                  <a:txBody>
                    <a:bodyPr/>
                    <a:lstStyle/>
                    <a:p>
                      <a:pPr algn="r" fontAlgn="t">
                        <a:buNone/>
                      </a:pPr>
                      <a:r>
                        <a:rPr lang="en-GB" sz="900" b="0" i="0" u="none" strike="noStrike" kern="1200">
                          <a:solidFill>
                            <a:srgbClr val="000000"/>
                          </a:solidFill>
                          <a:effectLst/>
                          <a:latin typeface="+mn-lt"/>
                          <a:ea typeface="+mn-ea"/>
                          <a:cs typeface="+mn-cs"/>
                        </a:rPr>
                        <a:t>Economic crises, job security, wages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1930625"/>
                  </a:ext>
                </a:extLst>
              </a:tr>
              <a:tr h="270404">
                <a:tc>
                  <a:txBody>
                    <a:bodyPr/>
                    <a:lstStyle/>
                    <a:p>
                      <a:pPr algn="r" fontAlgn="t">
                        <a:buNone/>
                      </a:pPr>
                      <a:r>
                        <a:rPr lang="en-IE" sz="900" b="0" i="0" u="none" strike="noStrike" kern="1200">
                          <a:solidFill>
                            <a:srgbClr val="000000"/>
                          </a:solidFill>
                          <a:effectLst/>
                          <a:latin typeface="+mn-lt"/>
                          <a:ea typeface="+mn-ea"/>
                          <a:cs typeface="+mn-cs"/>
                        </a:rPr>
                        <a:t>Immigration, migration, refugees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757418"/>
                  </a:ext>
                </a:extLst>
              </a:tr>
              <a:tr h="270704">
                <a:tc>
                  <a:txBody>
                    <a:bodyPr/>
                    <a:lstStyle/>
                    <a:p>
                      <a:pPr algn="r" fontAlgn="t">
                        <a:buNone/>
                      </a:pPr>
                      <a:r>
                        <a:rPr lang="en-IE" sz="900" b="0" i="0" u="none" strike="noStrike" kern="1200">
                          <a:solidFill>
                            <a:srgbClr val="000000"/>
                          </a:solidFill>
                          <a:effectLst/>
                          <a:latin typeface="+mn-lt"/>
                          <a:ea typeface="+mn-ea"/>
                          <a:cs typeface="+mn-cs"/>
                        </a:rPr>
                        <a:t>Climate change, the environment, biodiversity, pollution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251142"/>
                  </a:ext>
                </a:extLst>
              </a:tr>
              <a:tr h="246832">
                <a:tc>
                  <a:txBody>
                    <a:bodyPr/>
                    <a:lstStyle/>
                    <a:p>
                      <a:pPr algn="r" fontAlgn="t">
                        <a:buNone/>
                      </a:pPr>
                      <a:r>
                        <a:rPr lang="en-GB" sz="900" b="0" i="0" u="none" strike="noStrike" kern="1200">
                          <a:solidFill>
                            <a:srgbClr val="000000"/>
                          </a:solidFill>
                          <a:effectLst/>
                          <a:latin typeface="+mn-lt"/>
                          <a:ea typeface="+mn-ea"/>
                          <a:cs typeface="+mn-cs"/>
                        </a:rPr>
                        <a:t>Inequality between the rich and the poor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0901">
                <a:tc>
                  <a:txBody>
                    <a:bodyPr/>
                    <a:lstStyle/>
                    <a:p>
                      <a:pPr algn="r" fontAlgn="t">
                        <a:buNone/>
                      </a:pPr>
                      <a:r>
                        <a:rPr lang="en-IE" sz="900" b="0" i="0" u="none" strike="noStrike" kern="1200">
                          <a:solidFill>
                            <a:srgbClr val="000000"/>
                          </a:solidFill>
                          <a:effectLst/>
                          <a:latin typeface="+mn-lt"/>
                          <a:ea typeface="+mn-ea"/>
                          <a:cs typeface="+mn-cs"/>
                        </a:rPr>
                        <a:t>Populism, nationalism, political extremism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49870">
                <a:tc>
                  <a:txBody>
                    <a:bodyPr/>
                    <a:lstStyle/>
                    <a:p>
                      <a:pPr algn="r" fontAlgn="t">
                        <a:buNone/>
                      </a:pPr>
                      <a:r>
                        <a:rPr lang="en-GB" sz="900" b="0" i="0" u="none" strike="noStrike" kern="1200">
                          <a:solidFill>
                            <a:srgbClr val="000000"/>
                          </a:solidFill>
                          <a:effectLst/>
                          <a:latin typeface="+mn-lt"/>
                          <a:ea typeface="+mn-ea"/>
                          <a:cs typeface="+mn-cs"/>
                        </a:rPr>
                        <a:t>Fake news, corruption of information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358218">
                <a:tc>
                  <a:txBody>
                    <a:bodyPr/>
                    <a:lstStyle/>
                    <a:p>
                      <a:pPr algn="r" fontAlgn="t">
                        <a:buNone/>
                      </a:pPr>
                      <a:r>
                        <a:rPr lang="en-GB" sz="900" b="0" i="0" u="none" strike="noStrike" kern="1200">
                          <a:solidFill>
                            <a:srgbClr val="000000"/>
                          </a:solidFill>
                          <a:effectLst/>
                          <a:latin typeface="+mn-lt"/>
                          <a:ea typeface="+mn-ea"/>
                          <a:cs typeface="+mn-cs"/>
                        </a:rPr>
                        <a:t>Education, healthcare, clean water and hunger in developing countries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63405">
                <a:tc>
                  <a:txBody>
                    <a:bodyPr/>
                    <a:lstStyle/>
                    <a:p>
                      <a:pPr algn="r" fontAlgn="t">
                        <a:buNone/>
                      </a:pPr>
                      <a:r>
                        <a:rPr lang="en-IE" sz="900" b="0" i="0" u="none" strike="noStrike" kern="1200">
                          <a:solidFill>
                            <a:srgbClr val="000000"/>
                          </a:solidFill>
                          <a:effectLst/>
                          <a:latin typeface="+mn-lt"/>
                          <a:ea typeface="+mn-ea"/>
                          <a:cs typeface="+mn-cs"/>
                        </a:rPr>
                        <a:t>Technology, automation, artificial intelligence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35696">
                <a:tc>
                  <a:txBody>
                    <a:bodyPr/>
                    <a:lstStyle/>
                    <a:p>
                      <a:pPr algn="r" fontAlgn="t">
                        <a:buNone/>
                      </a:pPr>
                      <a:r>
                        <a:rPr lang="en-IE" sz="900" b="0" i="0" u="none" strike="noStrike" kern="1200">
                          <a:solidFill>
                            <a:srgbClr val="000000"/>
                          </a:solidFill>
                          <a:effectLst/>
                          <a:latin typeface="+mn-lt"/>
                          <a:ea typeface="+mn-ea"/>
                          <a:cs typeface="+mn-cs"/>
                        </a:rPr>
                        <a:t>Global diseases and pandemics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bl>
          </a:graphicData>
        </a:graphic>
      </p:graphicFrame>
      <p:graphicFrame>
        <p:nvGraphicFramePr>
          <p:cNvPr id="17" name="Table 16">
            <a:extLst>
              <a:ext uri="{FF2B5EF4-FFF2-40B4-BE49-F238E27FC236}">
                <a16:creationId xmlns:a16="http://schemas.microsoft.com/office/drawing/2014/main" id="{93EF1E6B-DF77-05E9-3FE7-C09C3C587D8C}"/>
              </a:ext>
            </a:extLst>
          </p:cNvPr>
          <p:cNvGraphicFramePr>
            <a:graphicFrameLocks noGrp="1"/>
          </p:cNvGraphicFramePr>
          <p:nvPr/>
        </p:nvGraphicFramePr>
        <p:xfrm>
          <a:off x="8306808" y="3990851"/>
          <a:ext cx="1882539" cy="2576419"/>
        </p:xfrm>
        <a:graphic>
          <a:graphicData uri="http://schemas.openxmlformats.org/drawingml/2006/table">
            <a:tbl>
              <a:tblPr>
                <a:tableStyleId>{5C22544A-7EE6-4342-B048-85BDC9FD1C3A}</a:tableStyleId>
              </a:tblPr>
              <a:tblGrid>
                <a:gridCol w="1882539">
                  <a:extLst>
                    <a:ext uri="{9D8B030D-6E8A-4147-A177-3AD203B41FA5}">
                      <a16:colId xmlns:a16="http://schemas.microsoft.com/office/drawing/2014/main" val="2286587077"/>
                    </a:ext>
                  </a:extLst>
                </a:gridCol>
              </a:tblGrid>
              <a:tr h="219521">
                <a:tc>
                  <a:txBody>
                    <a:bodyPr/>
                    <a:lstStyle/>
                    <a:p>
                      <a:pPr algn="r" fontAlgn="t">
                        <a:buNone/>
                      </a:pPr>
                      <a:r>
                        <a:rPr lang="en-IE" sz="900" b="0" i="0" u="none" strike="noStrike">
                          <a:solidFill>
                            <a:srgbClr val="000000"/>
                          </a:solidFill>
                          <a:effectLst/>
                          <a:latin typeface="+mn-lt"/>
                        </a:rPr>
                        <a:t>Local community issues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19521">
                <a:tc>
                  <a:txBody>
                    <a:bodyPr/>
                    <a:lstStyle/>
                    <a:p>
                      <a:pPr algn="r" fontAlgn="t">
                        <a:buNone/>
                      </a:pPr>
                      <a:r>
                        <a:rPr lang="en-IE" sz="90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6427717"/>
                  </a:ext>
                </a:extLst>
              </a:tr>
              <a:tr h="273417">
                <a:tc>
                  <a:txBody>
                    <a:bodyPr/>
                    <a:lstStyle/>
                    <a:p>
                      <a:pPr algn="r" fontAlgn="t">
                        <a:buNone/>
                      </a:pPr>
                      <a:r>
                        <a:rPr lang="en-GB" sz="900" b="0" i="0" u="none" strike="noStrike">
                          <a:solidFill>
                            <a:srgbClr val="000000"/>
                          </a:solidFill>
                          <a:effectLst/>
                          <a:latin typeface="+mn-lt"/>
                        </a:rPr>
                        <a:t>Climate change and the environment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0117228"/>
                  </a:ext>
                </a:extLst>
              </a:tr>
              <a:tr h="219521">
                <a:tc>
                  <a:txBody>
                    <a:bodyPr/>
                    <a:lstStyle/>
                    <a:p>
                      <a:pPr algn="r" fontAlgn="t">
                        <a:buNone/>
                      </a:pPr>
                      <a:r>
                        <a:rPr lang="en-IE" sz="900" b="0" i="0" u="none" strike="noStrike">
                          <a:solidFill>
                            <a:srgbClr val="000000"/>
                          </a:solidFill>
                          <a:effectLst/>
                          <a:latin typeface="+mn-lt"/>
                        </a:rPr>
                        <a:t>Animal welfare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392135"/>
                  </a:ext>
                </a:extLst>
              </a:tr>
              <a:tr h="273417">
                <a:tc>
                  <a:txBody>
                    <a:bodyPr/>
                    <a:lstStyle/>
                    <a:p>
                      <a:pPr algn="r" fontAlgn="t">
                        <a:buNone/>
                      </a:pPr>
                      <a:r>
                        <a:rPr lang="en-GB" sz="900" b="0" i="0" u="none" strike="noStrike">
                          <a:solidFill>
                            <a:srgbClr val="000000"/>
                          </a:solidFill>
                          <a:effectLst/>
                          <a:latin typeface="+mn-lt"/>
                        </a:rPr>
                        <a:t>Women’s rights and gender equality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19521">
                <a:tc>
                  <a:txBody>
                    <a:bodyPr/>
                    <a:lstStyle/>
                    <a:p>
                      <a:pPr algn="r" fontAlgn="t">
                        <a:buNone/>
                      </a:pPr>
                      <a:r>
                        <a:rPr lang="en-IE" sz="900" b="0" i="0" u="none" strike="noStrike">
                          <a:solidFill>
                            <a:srgbClr val="000000"/>
                          </a:solidFill>
                          <a:effectLst/>
                          <a:latin typeface="+mn-lt"/>
                        </a:rPr>
                        <a:t>Homelessness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19521">
                <a:tc>
                  <a:txBody>
                    <a:bodyPr/>
                    <a:lstStyle/>
                    <a:p>
                      <a:pPr algn="r" fontAlgn="t">
                        <a:buNone/>
                      </a:pPr>
                      <a:r>
                        <a:rPr lang="en-IE" sz="900" b="0" i="0" u="none" strike="noStrike">
                          <a:solidFill>
                            <a:srgbClr val="000000"/>
                          </a:solidFill>
                          <a:effectLst/>
                          <a:latin typeface="+mn-lt"/>
                        </a:rPr>
                        <a:t>Disability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19521">
                <a:tc>
                  <a:txBody>
                    <a:bodyPr/>
                    <a:lstStyle/>
                    <a:p>
                      <a:pPr algn="r" fontAlgn="t">
                        <a:buNone/>
                      </a:pPr>
                      <a:r>
                        <a:rPr lang="en-IE" sz="900" b="0" i="0" u="none" strike="noStrike">
                          <a:solidFill>
                            <a:srgbClr val="000000"/>
                          </a:solidFill>
                          <a:effectLst/>
                          <a:latin typeface="+mn-lt"/>
                        </a:rPr>
                        <a:t>Global poverty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73417">
                <a:tc>
                  <a:txBody>
                    <a:bodyPr/>
                    <a:lstStyle/>
                    <a:p>
                      <a:pPr algn="r" fontAlgn="t">
                        <a:buNone/>
                      </a:pPr>
                      <a:r>
                        <a:rPr lang="en-IE" sz="900" b="0" i="0" u="none" strike="noStrike">
                          <a:solidFill>
                            <a:srgbClr val="000000"/>
                          </a:solidFill>
                          <a:effectLst/>
                          <a:latin typeface="+mn-lt"/>
                        </a:rPr>
                        <a:t>Labour rights and unions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19521">
                <a:tc>
                  <a:txBody>
                    <a:bodyPr/>
                    <a:lstStyle/>
                    <a:p>
                      <a:pPr algn="r" fontAlgn="t">
                        <a:buNone/>
                      </a:pPr>
                      <a:r>
                        <a:rPr lang="en-GB" sz="900" b="0" i="0" u="none" strike="noStrike">
                          <a:solidFill>
                            <a:srgbClr val="000000"/>
                          </a:solidFill>
                          <a:effectLst/>
                          <a:latin typeface="+mn-lt"/>
                        </a:rPr>
                        <a:t>Immigrant and asylum seeker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19521">
                <a:tc>
                  <a:txBody>
                    <a:bodyPr/>
                    <a:lstStyle/>
                    <a:p>
                      <a:pPr algn="r" fontAlgn="t">
                        <a:buNone/>
                      </a:pPr>
                      <a:r>
                        <a:rPr lang="en-IE" sz="900" b="0" i="0" u="none" strike="noStrike">
                          <a:solidFill>
                            <a:srgbClr val="000000"/>
                          </a:solidFill>
                          <a:effectLst/>
                          <a:latin typeface="+mn-lt"/>
                        </a:rPr>
                        <a:t>LGBTQIA+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bl>
          </a:graphicData>
        </a:graphic>
      </p:graphicFrame>
      <p:sp>
        <p:nvSpPr>
          <p:cNvPr id="29" name="Oval 28">
            <a:extLst>
              <a:ext uri="{FF2B5EF4-FFF2-40B4-BE49-F238E27FC236}">
                <a16:creationId xmlns:a16="http://schemas.microsoft.com/office/drawing/2014/main" id="{D3889054-AAEB-2D8E-A329-6188F49F7AFA}"/>
              </a:ext>
            </a:extLst>
          </p:cNvPr>
          <p:cNvSpPr/>
          <p:nvPr/>
        </p:nvSpPr>
        <p:spPr>
          <a:xfrm>
            <a:off x="10549692" y="1851134"/>
            <a:ext cx="358454" cy="28246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640E484F-F0FC-28FE-6ECE-013A7204DF0F}"/>
              </a:ext>
            </a:extLst>
          </p:cNvPr>
          <p:cNvSpPr/>
          <p:nvPr/>
        </p:nvSpPr>
        <p:spPr>
          <a:xfrm>
            <a:off x="7509698" y="5798079"/>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ectangle 18">
            <a:extLst>
              <a:ext uri="{FF2B5EF4-FFF2-40B4-BE49-F238E27FC236}">
                <a16:creationId xmlns:a16="http://schemas.microsoft.com/office/drawing/2014/main" id="{867626CA-AA14-AF3D-F4D2-70632035465A}"/>
              </a:ext>
            </a:extLst>
          </p:cNvPr>
          <p:cNvSpPr/>
          <p:nvPr/>
        </p:nvSpPr>
        <p:spPr>
          <a:xfrm>
            <a:off x="11300428" y="4003523"/>
            <a:ext cx="268937" cy="22945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826B1337-3B18-C7C0-BB6A-5141515DE243}"/>
              </a:ext>
            </a:extLst>
          </p:cNvPr>
          <p:cNvPicPr>
            <a:picLocks noChangeAspect="1"/>
          </p:cNvPicPr>
          <p:nvPr/>
        </p:nvPicPr>
        <p:blipFill rotWithShape="1">
          <a:blip r:embed="rId9">
            <a:extLst>
              <a:ext uri="{28A0092B-C50C-407E-A947-70E740481C1C}">
                <a14:useLocalDpi xmlns:a14="http://schemas.microsoft.com/office/drawing/2010/main" val="0"/>
              </a:ext>
            </a:extLst>
          </a:blip>
          <a:srcRect l="35739" t="20998" r="25593" b="21000"/>
          <a:stretch>
            <a:fillRect/>
          </a:stretch>
        </p:blipFill>
        <p:spPr>
          <a:xfrm>
            <a:off x="1426185" y="1196359"/>
            <a:ext cx="553175" cy="553175"/>
          </a:xfrm>
          <a:prstGeom prst="flowChartConnector">
            <a:avLst/>
          </a:prstGeom>
        </p:spPr>
      </p:pic>
      <p:pic>
        <p:nvPicPr>
          <p:cNvPr id="6" name="Picture 5">
            <a:extLst>
              <a:ext uri="{FF2B5EF4-FFF2-40B4-BE49-F238E27FC236}">
                <a16:creationId xmlns:a16="http://schemas.microsoft.com/office/drawing/2014/main" id="{07819B19-E5B6-9A34-66CF-EECFAA43E87E}"/>
              </a:ext>
            </a:extLst>
          </p:cNvPr>
          <p:cNvPicPr>
            <a:picLocks noChangeAspect="1"/>
          </p:cNvPicPr>
          <p:nvPr/>
        </p:nvPicPr>
        <p:blipFill rotWithShape="1">
          <a:blip r:embed="rId9">
            <a:extLst>
              <a:ext uri="{28A0092B-C50C-407E-A947-70E740481C1C}">
                <a14:useLocalDpi xmlns:a14="http://schemas.microsoft.com/office/drawing/2010/main" val="0"/>
              </a:ext>
            </a:extLst>
          </a:blip>
          <a:srcRect l="35739" t="20998" r="25593" b="21000"/>
          <a:stretch>
            <a:fillRect/>
          </a:stretch>
        </p:blipFill>
        <p:spPr>
          <a:xfrm>
            <a:off x="1401026" y="1234902"/>
            <a:ext cx="553175" cy="553175"/>
          </a:xfrm>
          <a:prstGeom prst="flowChartConnector">
            <a:avLst/>
          </a:prstGeom>
        </p:spPr>
      </p:pic>
    </p:spTree>
    <p:extLst>
      <p:ext uri="{BB962C8B-B14F-4D97-AF65-F5344CB8AC3E}">
        <p14:creationId xmlns:p14="http://schemas.microsoft.com/office/powerpoint/2010/main" val="3330841174"/>
      </p:ext>
    </p:extLst>
  </p:cSld>
  <p:clrMapOvr>
    <a:masterClrMapping/>
  </p:clrMapOvr>
  <p:transition spd="slow">
    <p:wipe dir="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29C537F-786C-79D5-3A16-B18A2F2216A1}"/>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70472385-9C09-6FE0-FDFD-010E93A9B1FD}"/>
              </a:ext>
            </a:extLst>
          </p:cNvPr>
          <p:cNvSpPr/>
          <p:nvPr/>
        </p:nvSpPr>
        <p:spPr>
          <a:xfrm>
            <a:off x="0" y="38101"/>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37" name="Object 2">
            <a:extLst>
              <a:ext uri="{FF2B5EF4-FFF2-40B4-BE49-F238E27FC236}">
                <a16:creationId xmlns:a16="http://schemas.microsoft.com/office/drawing/2014/main" id="{B8E5072B-BADB-2ABC-5607-4D4673E39B2D}"/>
              </a:ext>
            </a:extLst>
          </p:cNvPr>
          <p:cNvGraphicFramePr>
            <a:graphicFrameLocks noChangeAspect="1"/>
          </p:cNvGraphicFramePr>
          <p:nvPr>
            <p:extLst>
              <p:ext uri="{D42A27DB-BD31-4B8C-83A1-F6EECF244321}">
                <p14:modId xmlns:p14="http://schemas.microsoft.com/office/powerpoint/2010/main" val="210759353"/>
              </p:ext>
            </p:extLst>
          </p:nvPr>
        </p:nvGraphicFramePr>
        <p:xfrm>
          <a:off x="2533376" y="2016002"/>
          <a:ext cx="2309077" cy="108992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04819BB-6EAC-AA3E-86A1-9FE9AEE8F42F}"/>
              </a:ext>
            </a:extLst>
          </p:cNvPr>
          <p:cNvSpPr>
            <a:spLocks noGrp="1"/>
          </p:cNvSpPr>
          <p:nvPr>
            <p:ph type="title"/>
          </p:nvPr>
        </p:nvSpPr>
        <p:spPr>
          <a:xfrm>
            <a:off x="216422" y="126655"/>
            <a:ext cx="9787893" cy="370620"/>
          </a:xfrm>
        </p:spPr>
        <p:txBody>
          <a:bodyPr>
            <a:normAutofit fontScale="90000"/>
          </a:bodyPr>
          <a:lstStyle/>
          <a:p>
            <a:r>
              <a:rPr lang="en-IE">
                <a:solidFill>
                  <a:schemeClr val="tx1"/>
                </a:solidFill>
              </a:rPr>
              <a:t>Pragmatists – Overseas Aid Profile</a:t>
            </a:r>
          </a:p>
        </p:txBody>
      </p:sp>
      <p:sp>
        <p:nvSpPr>
          <p:cNvPr id="28" name="Round Diagonal Corner Rectangle 27">
            <a:extLst>
              <a:ext uri="{FF2B5EF4-FFF2-40B4-BE49-F238E27FC236}">
                <a16:creationId xmlns:a16="http://schemas.microsoft.com/office/drawing/2014/main" id="{4F960980-D189-C0A5-E8D3-56B8A9C69863}"/>
              </a:ext>
            </a:extLst>
          </p:cNvPr>
          <p:cNvSpPr/>
          <p:nvPr/>
        </p:nvSpPr>
        <p:spPr>
          <a:xfrm>
            <a:off x="5482610" y="1562241"/>
            <a:ext cx="2880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Developing Country Poverty Concern</a:t>
            </a:r>
          </a:p>
        </p:txBody>
      </p:sp>
      <p:sp>
        <p:nvSpPr>
          <p:cNvPr id="50" name="Round Diagonal Corner Rectangle 27">
            <a:extLst>
              <a:ext uri="{FF2B5EF4-FFF2-40B4-BE49-F238E27FC236}">
                <a16:creationId xmlns:a16="http://schemas.microsoft.com/office/drawing/2014/main" id="{3F9AD4A2-D95B-AEA6-25A6-A870D94EEA9C}"/>
              </a:ext>
            </a:extLst>
          </p:cNvPr>
          <p:cNvSpPr/>
          <p:nvPr/>
        </p:nvSpPr>
        <p:spPr>
          <a:xfrm>
            <a:off x="2261212" y="1562241"/>
            <a:ext cx="2880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Minority Rights Concern</a:t>
            </a:r>
          </a:p>
        </p:txBody>
      </p:sp>
      <p:sp>
        <p:nvSpPr>
          <p:cNvPr id="75" name="Round Diagonal Corner Rectangle 27">
            <a:extLst>
              <a:ext uri="{FF2B5EF4-FFF2-40B4-BE49-F238E27FC236}">
                <a16:creationId xmlns:a16="http://schemas.microsoft.com/office/drawing/2014/main" id="{8FAE9E30-2ED8-0BBD-448C-37E0D6F3686B}"/>
              </a:ext>
            </a:extLst>
          </p:cNvPr>
          <p:cNvSpPr/>
          <p:nvPr/>
        </p:nvSpPr>
        <p:spPr>
          <a:xfrm>
            <a:off x="9016832" y="1562241"/>
            <a:ext cx="2880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Trust – Top 10 Rating</a:t>
            </a:r>
          </a:p>
        </p:txBody>
      </p:sp>
      <p:sp>
        <p:nvSpPr>
          <p:cNvPr id="46" name="Round Diagonal Corner Rectangle 27">
            <a:extLst>
              <a:ext uri="{FF2B5EF4-FFF2-40B4-BE49-F238E27FC236}">
                <a16:creationId xmlns:a16="http://schemas.microsoft.com/office/drawing/2014/main" id="{47B2654A-0ECF-6080-F2C6-5ACA79880C8C}"/>
              </a:ext>
            </a:extLst>
          </p:cNvPr>
          <p:cNvSpPr/>
          <p:nvPr/>
        </p:nvSpPr>
        <p:spPr>
          <a:xfrm>
            <a:off x="932700" y="3518047"/>
            <a:ext cx="3096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Reasons to help Developing Countries</a:t>
            </a:r>
          </a:p>
        </p:txBody>
      </p:sp>
      <p:sp>
        <p:nvSpPr>
          <p:cNvPr id="44" name="Round Diagonal Corner Rectangle 27">
            <a:extLst>
              <a:ext uri="{FF2B5EF4-FFF2-40B4-BE49-F238E27FC236}">
                <a16:creationId xmlns:a16="http://schemas.microsoft.com/office/drawing/2014/main" id="{3C865E29-B9D8-F7B2-BEC8-78831E6EC210}"/>
              </a:ext>
            </a:extLst>
          </p:cNvPr>
          <p:cNvSpPr/>
          <p:nvPr/>
        </p:nvSpPr>
        <p:spPr>
          <a:xfrm>
            <a:off x="4974766" y="3518047"/>
            <a:ext cx="3096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Causes of Poverty in Developing Countries</a:t>
            </a:r>
          </a:p>
        </p:txBody>
      </p:sp>
      <p:sp>
        <p:nvSpPr>
          <p:cNvPr id="67" name="Round Diagonal Corner Rectangle 27">
            <a:extLst>
              <a:ext uri="{FF2B5EF4-FFF2-40B4-BE49-F238E27FC236}">
                <a16:creationId xmlns:a16="http://schemas.microsoft.com/office/drawing/2014/main" id="{ABDA3478-81EA-07A3-E8A8-3CA52EE5379C}"/>
              </a:ext>
            </a:extLst>
          </p:cNvPr>
          <p:cNvSpPr/>
          <p:nvPr/>
        </p:nvSpPr>
        <p:spPr>
          <a:xfrm>
            <a:off x="9016833" y="3518047"/>
            <a:ext cx="3096000" cy="36000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Irish Government Support Priorities</a:t>
            </a:r>
          </a:p>
        </p:txBody>
      </p:sp>
      <p:sp>
        <p:nvSpPr>
          <p:cNvPr id="32" name="TextBox 31">
            <a:extLst>
              <a:ext uri="{FF2B5EF4-FFF2-40B4-BE49-F238E27FC236}">
                <a16:creationId xmlns:a16="http://schemas.microsoft.com/office/drawing/2014/main" id="{7CDFCB8A-7DAB-67C9-A660-02F0B13C9CA9}"/>
              </a:ext>
            </a:extLst>
          </p:cNvPr>
          <p:cNvSpPr txBox="1"/>
          <p:nvPr/>
        </p:nvSpPr>
        <p:spPr>
          <a:xfrm>
            <a:off x="3079934"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76" name="TextBox 75">
            <a:extLst>
              <a:ext uri="{FF2B5EF4-FFF2-40B4-BE49-F238E27FC236}">
                <a16:creationId xmlns:a16="http://schemas.microsoft.com/office/drawing/2014/main" id="{CC51949A-BE4A-AA5D-1181-ABCED9EF2F1F}"/>
              </a:ext>
            </a:extLst>
          </p:cNvPr>
          <p:cNvSpPr txBox="1"/>
          <p:nvPr/>
        </p:nvSpPr>
        <p:spPr>
          <a:xfrm>
            <a:off x="3816486" y="1887020"/>
            <a:ext cx="1053494" cy="253916"/>
          </a:xfrm>
          <a:prstGeom prst="rect">
            <a:avLst/>
          </a:prstGeom>
          <a:noFill/>
        </p:spPr>
        <p:txBody>
          <a:bodyPr wrap="none" rtlCol="0">
            <a:spAutoFit/>
          </a:bodyPr>
          <a:lstStyle/>
          <a:p>
            <a:r>
              <a:rPr lang="en-US" sz="1050" b="1">
                <a:latin typeface="Barlow" panose="00000500000000000000" pitchFamily="2" charset="0"/>
              </a:rPr>
              <a:t>Pragmatists %</a:t>
            </a:r>
            <a:endParaRPr lang="en-IE" sz="1050" b="1">
              <a:latin typeface="Barlow" panose="00000500000000000000" pitchFamily="2" charset="0"/>
            </a:endParaRPr>
          </a:p>
        </p:txBody>
      </p:sp>
      <p:sp>
        <p:nvSpPr>
          <p:cNvPr id="49" name="Oval 48">
            <a:extLst>
              <a:ext uri="{FF2B5EF4-FFF2-40B4-BE49-F238E27FC236}">
                <a16:creationId xmlns:a16="http://schemas.microsoft.com/office/drawing/2014/main" id="{21A37DDD-34A6-1AED-C752-376AAD6FEC87}"/>
              </a:ext>
            </a:extLst>
          </p:cNvPr>
          <p:cNvSpPr/>
          <p:nvPr/>
        </p:nvSpPr>
        <p:spPr>
          <a:xfrm>
            <a:off x="3726084" y="2665440"/>
            <a:ext cx="433746" cy="2764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4EB7FC97-2E35-ABBB-2A1B-F12ADAF128CF}"/>
              </a:ext>
            </a:extLst>
          </p:cNvPr>
          <p:cNvSpPr/>
          <p:nvPr/>
        </p:nvSpPr>
        <p:spPr>
          <a:xfrm>
            <a:off x="142123" y="598331"/>
            <a:ext cx="12057701" cy="703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1300" b="1">
                <a:solidFill>
                  <a:schemeClr val="tx1"/>
                </a:solidFill>
              </a:rPr>
              <a:t>Although Pragmatists have no strong feelings toward minority rights in Ireland, this segment does demonstrate high levels of concern about poverty in developing countries. With that said, there is less awareness of Western countries’ roles in the prevalence of poverty in developing countries, with higher mentions of corruption, inefficiency and weak institutions of Governments, as well as war and conflict being the leading factors. This segment expresses higher than average levels of trust toward all organisations and people generally.</a:t>
            </a:r>
          </a:p>
        </p:txBody>
      </p:sp>
      <p:sp>
        <p:nvSpPr>
          <p:cNvPr id="9" name="TextBox 8">
            <a:extLst>
              <a:ext uri="{FF2B5EF4-FFF2-40B4-BE49-F238E27FC236}">
                <a16:creationId xmlns:a16="http://schemas.microsoft.com/office/drawing/2014/main" id="{45BF5303-4A06-A899-04FC-B7CBE569BB3C}"/>
              </a:ext>
            </a:extLst>
          </p:cNvPr>
          <p:cNvSpPr txBox="1"/>
          <p:nvPr/>
        </p:nvSpPr>
        <p:spPr>
          <a:xfrm>
            <a:off x="1705270" y="3901035"/>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0" name="TextBox 9">
            <a:extLst>
              <a:ext uri="{FF2B5EF4-FFF2-40B4-BE49-F238E27FC236}">
                <a16:creationId xmlns:a16="http://schemas.microsoft.com/office/drawing/2014/main" id="{4A333B3E-1B1E-C8BB-67DA-FA751DC30B4A}"/>
              </a:ext>
            </a:extLst>
          </p:cNvPr>
          <p:cNvSpPr txBox="1"/>
          <p:nvPr/>
        </p:nvSpPr>
        <p:spPr>
          <a:xfrm>
            <a:off x="2430056" y="3901035"/>
            <a:ext cx="1053494" cy="253916"/>
          </a:xfrm>
          <a:prstGeom prst="rect">
            <a:avLst/>
          </a:prstGeom>
          <a:noFill/>
        </p:spPr>
        <p:txBody>
          <a:bodyPr wrap="none" rtlCol="0">
            <a:spAutoFit/>
          </a:bodyPr>
          <a:lstStyle/>
          <a:p>
            <a:r>
              <a:rPr lang="en-US" sz="1050" b="1">
                <a:latin typeface="Barlow" panose="00000500000000000000" pitchFamily="2" charset="0"/>
              </a:rPr>
              <a:t>Pragmatists %</a:t>
            </a:r>
            <a:endParaRPr lang="en-IE" sz="1050" b="1">
              <a:latin typeface="Barlow" panose="00000500000000000000" pitchFamily="2" charset="0"/>
            </a:endParaRPr>
          </a:p>
        </p:txBody>
      </p:sp>
      <p:sp>
        <p:nvSpPr>
          <p:cNvPr id="15" name="TextBox 14">
            <a:extLst>
              <a:ext uri="{FF2B5EF4-FFF2-40B4-BE49-F238E27FC236}">
                <a16:creationId xmlns:a16="http://schemas.microsoft.com/office/drawing/2014/main" id="{7EE51EAE-A7EC-C359-3B74-1CB87DC39CD1}"/>
              </a:ext>
            </a:extLst>
          </p:cNvPr>
          <p:cNvSpPr txBox="1"/>
          <p:nvPr/>
        </p:nvSpPr>
        <p:spPr>
          <a:xfrm>
            <a:off x="7010257" y="3901035"/>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6" name="TextBox 15">
            <a:extLst>
              <a:ext uri="{FF2B5EF4-FFF2-40B4-BE49-F238E27FC236}">
                <a16:creationId xmlns:a16="http://schemas.microsoft.com/office/drawing/2014/main" id="{20DAB8FC-49ED-2E63-3006-7F547E3302BA}"/>
              </a:ext>
            </a:extLst>
          </p:cNvPr>
          <p:cNvSpPr txBox="1"/>
          <p:nvPr/>
        </p:nvSpPr>
        <p:spPr>
          <a:xfrm>
            <a:off x="7570214" y="3901035"/>
            <a:ext cx="1053494" cy="253916"/>
          </a:xfrm>
          <a:prstGeom prst="rect">
            <a:avLst/>
          </a:prstGeom>
          <a:noFill/>
        </p:spPr>
        <p:txBody>
          <a:bodyPr wrap="none" rtlCol="0">
            <a:spAutoFit/>
          </a:bodyPr>
          <a:lstStyle/>
          <a:p>
            <a:r>
              <a:rPr lang="en-US" sz="1050" b="1">
                <a:latin typeface="Barlow" panose="00000500000000000000" pitchFamily="2" charset="0"/>
              </a:rPr>
              <a:t>Pragmatists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EC15EE18-5643-9E80-B8EA-A1DF8748D99C}"/>
              </a:ext>
            </a:extLst>
          </p:cNvPr>
          <p:cNvSpPr txBox="1"/>
          <p:nvPr/>
        </p:nvSpPr>
        <p:spPr>
          <a:xfrm>
            <a:off x="10092560" y="3901035"/>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20" name="TextBox 19">
            <a:extLst>
              <a:ext uri="{FF2B5EF4-FFF2-40B4-BE49-F238E27FC236}">
                <a16:creationId xmlns:a16="http://schemas.microsoft.com/office/drawing/2014/main" id="{63459FAC-9C0A-7456-481C-E7366FE8B3D3}"/>
              </a:ext>
            </a:extLst>
          </p:cNvPr>
          <p:cNvSpPr txBox="1"/>
          <p:nvPr/>
        </p:nvSpPr>
        <p:spPr>
          <a:xfrm>
            <a:off x="10657896" y="3901035"/>
            <a:ext cx="1053494" cy="253916"/>
          </a:xfrm>
          <a:prstGeom prst="rect">
            <a:avLst/>
          </a:prstGeom>
          <a:noFill/>
        </p:spPr>
        <p:txBody>
          <a:bodyPr wrap="none" rtlCol="0">
            <a:spAutoFit/>
          </a:bodyPr>
          <a:lstStyle/>
          <a:p>
            <a:r>
              <a:rPr lang="en-US" sz="1050" b="1">
                <a:latin typeface="Barlow" panose="00000500000000000000" pitchFamily="2" charset="0"/>
              </a:rPr>
              <a:t>Pragmatists %</a:t>
            </a:r>
            <a:endParaRPr lang="en-IE" sz="1050" b="1">
              <a:latin typeface="Barlow" panose="00000500000000000000" pitchFamily="2" charset="0"/>
            </a:endParaRPr>
          </a:p>
        </p:txBody>
      </p:sp>
      <p:sp>
        <p:nvSpPr>
          <p:cNvPr id="40" name="Rectangle 39">
            <a:extLst>
              <a:ext uri="{FF2B5EF4-FFF2-40B4-BE49-F238E27FC236}">
                <a16:creationId xmlns:a16="http://schemas.microsoft.com/office/drawing/2014/main" id="{6BA92870-2B53-BF70-3B02-99DB93B85FF3}"/>
              </a:ext>
            </a:extLst>
          </p:cNvPr>
          <p:cNvSpPr/>
          <p:nvPr/>
        </p:nvSpPr>
        <p:spPr>
          <a:xfrm>
            <a:off x="3715149" y="2384366"/>
            <a:ext cx="325345" cy="2539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TextBox 42">
            <a:extLst>
              <a:ext uri="{FF2B5EF4-FFF2-40B4-BE49-F238E27FC236}">
                <a16:creationId xmlns:a16="http://schemas.microsoft.com/office/drawing/2014/main" id="{B1D8A05C-D1DA-4AA1-F57F-78D6B7B67E32}"/>
              </a:ext>
            </a:extLst>
          </p:cNvPr>
          <p:cNvSpPr txBox="1"/>
          <p:nvPr/>
        </p:nvSpPr>
        <p:spPr>
          <a:xfrm>
            <a:off x="631014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45" name="TextBox 44">
            <a:extLst>
              <a:ext uri="{FF2B5EF4-FFF2-40B4-BE49-F238E27FC236}">
                <a16:creationId xmlns:a16="http://schemas.microsoft.com/office/drawing/2014/main" id="{24E423FE-8BC1-7542-16D4-0C9B1260D9A5}"/>
              </a:ext>
            </a:extLst>
          </p:cNvPr>
          <p:cNvSpPr txBox="1"/>
          <p:nvPr/>
        </p:nvSpPr>
        <p:spPr>
          <a:xfrm>
            <a:off x="7046692" y="1887020"/>
            <a:ext cx="1053494" cy="253916"/>
          </a:xfrm>
          <a:prstGeom prst="rect">
            <a:avLst/>
          </a:prstGeom>
          <a:noFill/>
        </p:spPr>
        <p:txBody>
          <a:bodyPr wrap="none" rtlCol="0">
            <a:spAutoFit/>
          </a:bodyPr>
          <a:lstStyle/>
          <a:p>
            <a:r>
              <a:rPr lang="en-US" sz="1050" b="1">
                <a:latin typeface="Barlow" panose="00000500000000000000" pitchFamily="2" charset="0"/>
              </a:rPr>
              <a:t>Pragmatists %</a:t>
            </a:r>
            <a:endParaRPr lang="en-IE" sz="1050" b="1">
              <a:latin typeface="Barlow" panose="00000500000000000000" pitchFamily="2" charset="0"/>
            </a:endParaRPr>
          </a:p>
        </p:txBody>
      </p:sp>
      <p:sp>
        <p:nvSpPr>
          <p:cNvPr id="47" name="TextBox 46">
            <a:extLst>
              <a:ext uri="{FF2B5EF4-FFF2-40B4-BE49-F238E27FC236}">
                <a16:creationId xmlns:a16="http://schemas.microsoft.com/office/drawing/2014/main" id="{ADF402BF-A690-8FFB-7960-01B4AB5360AC}"/>
              </a:ext>
            </a:extLst>
          </p:cNvPr>
          <p:cNvSpPr txBox="1"/>
          <p:nvPr/>
        </p:nvSpPr>
        <p:spPr>
          <a:xfrm>
            <a:off x="10076215"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48" name="TextBox 47">
            <a:extLst>
              <a:ext uri="{FF2B5EF4-FFF2-40B4-BE49-F238E27FC236}">
                <a16:creationId xmlns:a16="http://schemas.microsoft.com/office/drawing/2014/main" id="{778EB1AA-FD02-66C6-5BC4-E4396587709D}"/>
              </a:ext>
            </a:extLst>
          </p:cNvPr>
          <p:cNvSpPr txBox="1"/>
          <p:nvPr/>
        </p:nvSpPr>
        <p:spPr>
          <a:xfrm>
            <a:off x="10763339" y="1887020"/>
            <a:ext cx="1053494" cy="253916"/>
          </a:xfrm>
          <a:prstGeom prst="rect">
            <a:avLst/>
          </a:prstGeom>
          <a:noFill/>
        </p:spPr>
        <p:txBody>
          <a:bodyPr wrap="none" rtlCol="0">
            <a:spAutoFit/>
          </a:bodyPr>
          <a:lstStyle/>
          <a:p>
            <a:r>
              <a:rPr lang="en-US" sz="1050" b="1">
                <a:latin typeface="Barlow" panose="00000500000000000000" pitchFamily="2" charset="0"/>
              </a:rPr>
              <a:t>Pragmatists %</a:t>
            </a:r>
            <a:endParaRPr lang="en-IE" sz="1050" b="1">
              <a:latin typeface="Barlow" panose="00000500000000000000" pitchFamily="2" charset="0"/>
            </a:endParaRPr>
          </a:p>
        </p:txBody>
      </p:sp>
      <p:sp>
        <p:nvSpPr>
          <p:cNvPr id="55" name="Rectangle 54">
            <a:extLst>
              <a:ext uri="{FF2B5EF4-FFF2-40B4-BE49-F238E27FC236}">
                <a16:creationId xmlns:a16="http://schemas.microsoft.com/office/drawing/2014/main" id="{38459864-F85A-7949-91F2-29629D348FF7}"/>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58" name="Rectangle 57">
            <a:extLst>
              <a:ext uri="{FF2B5EF4-FFF2-40B4-BE49-F238E27FC236}">
                <a16:creationId xmlns:a16="http://schemas.microsoft.com/office/drawing/2014/main" id="{C7961461-A101-16DE-681B-8ADDD58E456D}"/>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9" name="Oval 58">
            <a:extLst>
              <a:ext uri="{FF2B5EF4-FFF2-40B4-BE49-F238E27FC236}">
                <a16:creationId xmlns:a16="http://schemas.microsoft.com/office/drawing/2014/main" id="{D3190616-2C66-AFA3-CA8C-777A6FC097DB}"/>
              </a:ext>
            </a:extLst>
          </p:cNvPr>
          <p:cNvSpPr/>
          <p:nvPr/>
        </p:nvSpPr>
        <p:spPr>
          <a:xfrm>
            <a:off x="9420094" y="7293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0" name="TextBox 59">
            <a:extLst>
              <a:ext uri="{FF2B5EF4-FFF2-40B4-BE49-F238E27FC236}">
                <a16:creationId xmlns:a16="http://schemas.microsoft.com/office/drawing/2014/main" id="{4C37817F-D17A-BD07-56DA-F3FB0E81DC8A}"/>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69" name="Rectangle 68">
            <a:extLst>
              <a:ext uri="{FF2B5EF4-FFF2-40B4-BE49-F238E27FC236}">
                <a16:creationId xmlns:a16="http://schemas.microsoft.com/office/drawing/2014/main" id="{AEAF1768-11D6-0B90-7EFB-013B62217E0B}"/>
              </a:ext>
            </a:extLst>
          </p:cNvPr>
          <p:cNvSpPr/>
          <p:nvPr/>
        </p:nvSpPr>
        <p:spPr>
          <a:xfrm>
            <a:off x="7131431" y="2433548"/>
            <a:ext cx="151314"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E"/>
          </a:p>
        </p:txBody>
      </p:sp>
      <p:sp>
        <p:nvSpPr>
          <p:cNvPr id="14" name="Rectangle 13">
            <a:extLst>
              <a:ext uri="{FF2B5EF4-FFF2-40B4-BE49-F238E27FC236}">
                <a16:creationId xmlns:a16="http://schemas.microsoft.com/office/drawing/2014/main" id="{F3E19D4B-E777-CD66-DA31-CC099540D5FC}"/>
              </a:ext>
            </a:extLst>
          </p:cNvPr>
          <p:cNvSpPr/>
          <p:nvPr/>
        </p:nvSpPr>
        <p:spPr>
          <a:xfrm>
            <a:off x="231012" y="1394980"/>
            <a:ext cx="1664303" cy="2123067"/>
          </a:xfrm>
          <a:prstGeom prst="rect">
            <a:avLst/>
          </a:prstGeom>
          <a:solidFill>
            <a:srgbClr val="DE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a:extLst>
              <a:ext uri="{FF2B5EF4-FFF2-40B4-BE49-F238E27FC236}">
                <a16:creationId xmlns:a16="http://schemas.microsoft.com/office/drawing/2014/main" id="{DD89CEFC-CF56-DB3C-49DA-BC0E0A6ABDE5}"/>
              </a:ext>
            </a:extLst>
          </p:cNvPr>
          <p:cNvSpPr txBox="1"/>
          <p:nvPr/>
        </p:nvSpPr>
        <p:spPr>
          <a:xfrm>
            <a:off x="264829" y="3007344"/>
            <a:ext cx="150926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a:ln>
                  <a:noFill/>
                </a:ln>
                <a:solidFill>
                  <a:prstClr val="black"/>
                </a:solidFill>
                <a:effectLst/>
                <a:uLnTx/>
                <a:uFillTx/>
                <a:latin typeface="Barlow" panose="00000500000000000000" pitchFamily="2" charset="0"/>
                <a:ea typeface="+mn-ea"/>
                <a:cs typeface="+mn-cs"/>
              </a:rPr>
              <a:t>502,000 individuals</a:t>
            </a:r>
            <a:endParaRPr kumimoji="0" lang="en-IE" sz="1400" i="1"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aphicFrame>
        <p:nvGraphicFramePr>
          <p:cNvPr id="21" name="Chart 20">
            <a:extLst>
              <a:ext uri="{FF2B5EF4-FFF2-40B4-BE49-F238E27FC236}">
                <a16:creationId xmlns:a16="http://schemas.microsoft.com/office/drawing/2014/main" id="{C48E9AA9-CE1C-B4E2-712F-B066374B5AD7}"/>
              </a:ext>
            </a:extLst>
          </p:cNvPr>
          <p:cNvGraphicFramePr/>
          <p:nvPr/>
        </p:nvGraphicFramePr>
        <p:xfrm>
          <a:off x="224166" y="1614635"/>
          <a:ext cx="1788641" cy="1572663"/>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74B6C996-A2D2-35B8-35FE-1019CEB539CC}"/>
              </a:ext>
            </a:extLst>
          </p:cNvPr>
          <p:cNvSpPr txBox="1"/>
          <p:nvPr/>
        </p:nvSpPr>
        <p:spPr>
          <a:xfrm>
            <a:off x="639899" y="1895999"/>
            <a:ext cx="808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12%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of All Adults</a:t>
            </a:r>
            <a:endParaRPr kumimoji="0" lang="en-IE"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endParaRPr>
          </a:p>
        </p:txBody>
      </p:sp>
      <p:graphicFrame>
        <p:nvGraphicFramePr>
          <p:cNvPr id="23" name="Object 2">
            <a:extLst>
              <a:ext uri="{FF2B5EF4-FFF2-40B4-BE49-F238E27FC236}">
                <a16:creationId xmlns:a16="http://schemas.microsoft.com/office/drawing/2014/main" id="{614E64E8-6653-BA6F-253C-D7F02983E2FF}"/>
              </a:ext>
            </a:extLst>
          </p:cNvPr>
          <p:cNvGraphicFramePr>
            <a:graphicFrameLocks noChangeAspect="1"/>
          </p:cNvGraphicFramePr>
          <p:nvPr/>
        </p:nvGraphicFramePr>
        <p:xfrm>
          <a:off x="1223037" y="4034127"/>
          <a:ext cx="2940874" cy="26972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Object 2">
            <a:extLst>
              <a:ext uri="{FF2B5EF4-FFF2-40B4-BE49-F238E27FC236}">
                <a16:creationId xmlns:a16="http://schemas.microsoft.com/office/drawing/2014/main" id="{5E39E1A2-B5C5-2A98-D4E3-BB0CD9CA6E7A}"/>
              </a:ext>
            </a:extLst>
          </p:cNvPr>
          <p:cNvGraphicFramePr>
            <a:graphicFrameLocks noChangeAspect="1"/>
          </p:cNvGraphicFramePr>
          <p:nvPr/>
        </p:nvGraphicFramePr>
        <p:xfrm>
          <a:off x="6252519" y="3996513"/>
          <a:ext cx="2686781" cy="26585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Object 2">
            <a:extLst>
              <a:ext uri="{FF2B5EF4-FFF2-40B4-BE49-F238E27FC236}">
                <a16:creationId xmlns:a16="http://schemas.microsoft.com/office/drawing/2014/main" id="{CDF288DC-9EC5-5E85-F78B-B0FCDC73BDC7}"/>
              </a:ext>
            </a:extLst>
          </p:cNvPr>
          <p:cNvGraphicFramePr>
            <a:graphicFrameLocks noChangeAspect="1"/>
          </p:cNvGraphicFramePr>
          <p:nvPr/>
        </p:nvGraphicFramePr>
        <p:xfrm>
          <a:off x="9791391" y="3996514"/>
          <a:ext cx="1960627" cy="26585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 name="Table 25">
            <a:extLst>
              <a:ext uri="{FF2B5EF4-FFF2-40B4-BE49-F238E27FC236}">
                <a16:creationId xmlns:a16="http://schemas.microsoft.com/office/drawing/2014/main" id="{8F31D0C2-CBD4-B9F2-75E8-CF5AB3E79778}"/>
              </a:ext>
            </a:extLst>
          </p:cNvPr>
          <p:cNvGraphicFramePr>
            <a:graphicFrameLocks noGrp="1"/>
          </p:cNvGraphicFramePr>
          <p:nvPr/>
        </p:nvGraphicFramePr>
        <p:xfrm>
          <a:off x="8399514" y="4069290"/>
          <a:ext cx="1654941" cy="2585810"/>
        </p:xfrm>
        <a:graphic>
          <a:graphicData uri="http://schemas.openxmlformats.org/drawingml/2006/table">
            <a:tbl>
              <a:tblPr>
                <a:tableStyleId>{5C22544A-7EE6-4342-B048-85BDC9FD1C3A}</a:tableStyleId>
              </a:tblPr>
              <a:tblGrid>
                <a:gridCol w="1654941">
                  <a:extLst>
                    <a:ext uri="{9D8B030D-6E8A-4147-A177-3AD203B41FA5}">
                      <a16:colId xmlns:a16="http://schemas.microsoft.com/office/drawing/2014/main" val="2286587077"/>
                    </a:ext>
                  </a:extLst>
                </a:gridCol>
              </a:tblGrid>
              <a:tr h="206996">
                <a:tc>
                  <a:txBody>
                    <a:bodyPr/>
                    <a:lstStyle/>
                    <a:p>
                      <a:pPr algn="r" rtl="0" fontAlgn="t">
                        <a:buNone/>
                      </a:pPr>
                      <a:r>
                        <a:rPr lang="en-IE" sz="900" b="0" i="0" u="none" strike="noStrike">
                          <a:solidFill>
                            <a:srgbClr val="404040"/>
                          </a:solidFill>
                          <a:effectLst/>
                          <a:latin typeface="Barlow" panose="00000500000000000000" pitchFamily="2" charset="0"/>
                        </a:rPr>
                        <a:t>Governance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Agriculture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Infrastructure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Economic growth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Social  Protection systems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Disaster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Women’s equality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Energy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Environmental protection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32359">
                <a:tc>
                  <a:txBody>
                    <a:bodyPr/>
                    <a:lstStyle/>
                    <a:p>
                      <a:pPr algn="r" rtl="0" fontAlgn="t">
                        <a:buNone/>
                      </a:pPr>
                      <a:r>
                        <a:rPr lang="en-IE" sz="900" b="0" i="0" u="none" strike="noStrike">
                          <a:solidFill>
                            <a:srgbClr val="404040"/>
                          </a:solidFill>
                          <a:effectLst/>
                          <a:latin typeface="Barlow" panose="00000500000000000000" pitchFamily="2" charset="0"/>
                        </a:rPr>
                        <a:t>Family planning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Debt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83491">
                <a:tc>
                  <a:txBody>
                    <a:bodyPr/>
                    <a:lstStyle/>
                    <a:p>
                      <a:pPr algn="r" rtl="0" fontAlgn="t">
                        <a:buNone/>
                      </a:pPr>
                      <a:r>
                        <a:rPr lang="en-IE" sz="900" b="0" i="0" u="none" strike="noStrike">
                          <a:solidFill>
                            <a:srgbClr val="404040"/>
                          </a:solidFill>
                          <a:effectLst/>
                          <a:latin typeface="Barlow" panose="00000500000000000000" pitchFamily="2" charset="0"/>
                        </a:rPr>
                        <a:t>Migration and refugee flows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27" name="Table 26">
            <a:extLst>
              <a:ext uri="{FF2B5EF4-FFF2-40B4-BE49-F238E27FC236}">
                <a16:creationId xmlns:a16="http://schemas.microsoft.com/office/drawing/2014/main" id="{FACEB421-3F9F-E44C-5E90-5E2DE90AA805}"/>
              </a:ext>
            </a:extLst>
          </p:cNvPr>
          <p:cNvGraphicFramePr>
            <a:graphicFrameLocks noGrp="1"/>
          </p:cNvGraphicFramePr>
          <p:nvPr/>
        </p:nvGraphicFramePr>
        <p:xfrm>
          <a:off x="68411" y="4118605"/>
          <a:ext cx="1597253" cy="2536493"/>
        </p:xfrm>
        <a:graphic>
          <a:graphicData uri="http://schemas.openxmlformats.org/drawingml/2006/table">
            <a:tbl>
              <a:tblPr>
                <a:tableStyleId>{5C22544A-7EE6-4342-B048-85BDC9FD1C3A}</a:tableStyleId>
              </a:tblPr>
              <a:tblGrid>
                <a:gridCol w="1597253">
                  <a:extLst>
                    <a:ext uri="{9D8B030D-6E8A-4147-A177-3AD203B41FA5}">
                      <a16:colId xmlns:a16="http://schemas.microsoft.com/office/drawing/2014/main" val="2286587077"/>
                    </a:ext>
                  </a:extLst>
                </a:gridCol>
              </a:tblGrid>
              <a:tr h="191117">
                <a:tc>
                  <a:txBody>
                    <a:bodyPr/>
                    <a:lstStyle/>
                    <a:p>
                      <a:pPr algn="r" fontAlgn="t">
                        <a:buNone/>
                      </a:pPr>
                      <a:r>
                        <a:rPr lang="en-IE" sz="900" b="0" i="0" u="none" strike="noStrike">
                          <a:solidFill>
                            <a:srgbClr val="000000"/>
                          </a:solidFill>
                          <a:effectLst/>
                          <a:latin typeface="+mn-lt"/>
                        </a:rPr>
                        <a:t>Human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91117">
                <a:tc>
                  <a:txBody>
                    <a:bodyPr/>
                    <a:lstStyle/>
                    <a:p>
                      <a:pPr algn="r" fontAlgn="t">
                        <a:buNone/>
                      </a:pPr>
                      <a:r>
                        <a:rPr lang="en-IE" sz="900" b="0" i="0" u="none" strike="noStrike">
                          <a:solidFill>
                            <a:srgbClr val="000000"/>
                          </a:solidFill>
                          <a:effectLst/>
                          <a:latin typeface="+mn-lt"/>
                        </a:rPr>
                        <a:t>Shared humanity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698304"/>
                  </a:ext>
                </a:extLst>
              </a:tr>
              <a:tr h="243089">
                <a:tc>
                  <a:txBody>
                    <a:bodyPr/>
                    <a:lstStyle/>
                    <a:p>
                      <a:pPr algn="r" fontAlgn="t">
                        <a:buNone/>
                      </a:pPr>
                      <a:r>
                        <a:rPr lang="en-IE" sz="900" b="0" i="0" u="none" strike="noStrike">
                          <a:solidFill>
                            <a:srgbClr val="000000"/>
                          </a:solidFill>
                          <a:effectLst/>
                          <a:latin typeface="+mn-lt"/>
                        </a:rPr>
                        <a:t>Humanitarianism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191117">
                <a:tc>
                  <a:txBody>
                    <a:bodyPr/>
                    <a:lstStyle/>
                    <a:p>
                      <a:pPr algn="r" fontAlgn="t">
                        <a:buNone/>
                      </a:pPr>
                      <a:r>
                        <a:rPr lang="en-IE" sz="900" b="0" i="0" u="none" strike="noStrike">
                          <a:solidFill>
                            <a:srgbClr val="000000"/>
                          </a:solidFill>
                          <a:effectLst/>
                          <a:latin typeface="+mn-lt"/>
                        </a:rPr>
                        <a:t>Empathy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1117">
                <a:tc>
                  <a:txBody>
                    <a:bodyPr/>
                    <a:lstStyle/>
                    <a:p>
                      <a:pPr algn="r" fontAlgn="t">
                        <a:buNone/>
                      </a:pPr>
                      <a:r>
                        <a:rPr lang="en-IE" sz="900" b="0" i="0" u="none" strike="noStrike">
                          <a:solidFill>
                            <a:srgbClr val="000000"/>
                          </a:solidFill>
                          <a:effectLst/>
                          <a:latin typeface="+mn-lt"/>
                        </a:rPr>
                        <a:t>Morality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1226303"/>
                  </a:ext>
                </a:extLst>
              </a:tr>
              <a:tr h="191117">
                <a:tc>
                  <a:txBody>
                    <a:bodyPr/>
                    <a:lstStyle/>
                    <a:p>
                      <a:pPr algn="r" fontAlgn="t">
                        <a:buNone/>
                      </a:pPr>
                      <a:r>
                        <a:rPr lang="en-IE" sz="900" b="0" i="0" u="none" strike="noStrike">
                          <a:solidFill>
                            <a:srgbClr val="000000"/>
                          </a:solidFill>
                          <a:effectLst/>
                          <a:latin typeface="+mn-lt"/>
                        </a:rPr>
                        <a:t>Justice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3134093"/>
                  </a:ext>
                </a:extLst>
              </a:tr>
              <a:tr h="191117">
                <a:tc>
                  <a:txBody>
                    <a:bodyPr/>
                    <a:lstStyle/>
                    <a:p>
                      <a:pPr algn="r" fontAlgn="t">
                        <a:buNone/>
                      </a:pPr>
                      <a:r>
                        <a:rPr lang="en-IE" sz="900" b="0" i="0" u="none" strike="noStrike">
                          <a:solidFill>
                            <a:srgbClr val="000000"/>
                          </a:solidFill>
                          <a:effectLst/>
                          <a:latin typeface="+mn-lt"/>
                        </a:rPr>
                        <a:t>Solidarity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7196313"/>
                  </a:ext>
                </a:extLst>
              </a:tr>
              <a:tr h="191117">
                <a:tc>
                  <a:txBody>
                    <a:bodyPr/>
                    <a:lstStyle/>
                    <a:p>
                      <a:pPr algn="r" fontAlgn="t">
                        <a:buNone/>
                      </a:pPr>
                      <a:r>
                        <a:rPr lang="en-IE" sz="900" b="0" i="0" u="none" strike="noStrike">
                          <a:solidFill>
                            <a:srgbClr val="000000"/>
                          </a:solidFill>
                          <a:effectLst/>
                          <a:latin typeface="+mn-lt"/>
                        </a:rPr>
                        <a:t>Charity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2906750"/>
                  </a:ext>
                </a:extLst>
              </a:tr>
              <a:tr h="191117">
                <a:tc>
                  <a:txBody>
                    <a:bodyPr/>
                    <a:lstStyle/>
                    <a:p>
                      <a:pPr algn="r" fontAlgn="t">
                        <a:buNone/>
                      </a:pPr>
                      <a:r>
                        <a:rPr lang="en-IE" sz="900" b="0" i="0" u="none" strike="noStrike">
                          <a:solidFill>
                            <a:srgbClr val="000000"/>
                          </a:solidFill>
                          <a:effectLst/>
                          <a:latin typeface="+mn-lt"/>
                        </a:rPr>
                        <a:t>Sympathy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7486539"/>
                  </a:ext>
                </a:extLst>
              </a:tr>
              <a:tr h="191117">
                <a:tc>
                  <a:txBody>
                    <a:bodyPr/>
                    <a:lstStyle/>
                    <a:p>
                      <a:pPr algn="r" fontAlgn="t">
                        <a:buNone/>
                      </a:pPr>
                      <a:r>
                        <a:rPr lang="en-IE" sz="900" b="0" i="0" u="none" strike="noStrike">
                          <a:solidFill>
                            <a:srgbClr val="000000"/>
                          </a:solidFill>
                          <a:effectLst/>
                          <a:latin typeface="+mn-lt"/>
                        </a:rPr>
                        <a:t>Duty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538791"/>
                  </a:ext>
                </a:extLst>
              </a:tr>
              <a:tr h="191117">
                <a:tc>
                  <a:txBody>
                    <a:bodyPr/>
                    <a:lstStyle/>
                    <a:p>
                      <a:pPr algn="r" fontAlgn="t">
                        <a:buNone/>
                      </a:pPr>
                      <a:r>
                        <a:rPr lang="en-IE" sz="900" b="0" i="0" u="none" strike="noStrike">
                          <a:solidFill>
                            <a:srgbClr val="000000"/>
                          </a:solidFill>
                          <a:effectLst/>
                          <a:latin typeface="+mn-lt"/>
                        </a:rPr>
                        <a:t>None of these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4738349"/>
                  </a:ext>
                </a:extLst>
              </a:tr>
              <a:tr h="191117">
                <a:tc>
                  <a:txBody>
                    <a:bodyPr/>
                    <a:lstStyle/>
                    <a:p>
                      <a:pPr algn="r" fontAlgn="t">
                        <a:buNone/>
                      </a:pPr>
                      <a:r>
                        <a:rPr lang="en-IE" sz="900" b="0" i="0" u="none" strike="noStrike">
                          <a:solidFill>
                            <a:srgbClr val="000000"/>
                          </a:solidFill>
                          <a:effectLst/>
                          <a:latin typeface="+mn-lt"/>
                        </a:rPr>
                        <a:t>Religious faith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6864686"/>
                  </a:ext>
                </a:extLst>
              </a:tr>
              <a:tr h="191117">
                <a:tc>
                  <a:txBody>
                    <a:bodyPr/>
                    <a:lstStyle/>
                    <a:p>
                      <a:pPr algn="r" fontAlgn="t">
                        <a:buNone/>
                      </a:pPr>
                      <a:r>
                        <a:rPr lang="en-IE" sz="900" b="0" i="0" u="none" strike="noStrike">
                          <a:solidFill>
                            <a:srgbClr val="000000"/>
                          </a:solidFill>
                          <a:effectLst/>
                          <a:latin typeface="+mn-lt"/>
                        </a:rPr>
                        <a:t>Pity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2876888"/>
                  </a:ext>
                </a:extLst>
              </a:tr>
            </a:tbl>
          </a:graphicData>
        </a:graphic>
      </p:graphicFrame>
      <p:graphicFrame>
        <p:nvGraphicFramePr>
          <p:cNvPr id="33" name="Table 32">
            <a:extLst>
              <a:ext uri="{FF2B5EF4-FFF2-40B4-BE49-F238E27FC236}">
                <a16:creationId xmlns:a16="http://schemas.microsoft.com/office/drawing/2014/main" id="{34361027-B867-27BB-079B-C6CA3A91096F}"/>
              </a:ext>
            </a:extLst>
          </p:cNvPr>
          <p:cNvGraphicFramePr>
            <a:graphicFrameLocks noGrp="1"/>
          </p:cNvGraphicFramePr>
          <p:nvPr/>
        </p:nvGraphicFramePr>
        <p:xfrm>
          <a:off x="3689008" y="4074187"/>
          <a:ext cx="3103414" cy="2511340"/>
        </p:xfrm>
        <a:graphic>
          <a:graphicData uri="http://schemas.openxmlformats.org/drawingml/2006/table">
            <a:tbl>
              <a:tblPr firstRow="1" bandRow="1">
                <a:tableStyleId>{5C22544A-7EE6-4342-B048-85BDC9FD1C3A}</a:tableStyleId>
              </a:tblPr>
              <a:tblGrid>
                <a:gridCol w="3103414">
                  <a:extLst>
                    <a:ext uri="{9D8B030D-6E8A-4147-A177-3AD203B41FA5}">
                      <a16:colId xmlns:a16="http://schemas.microsoft.com/office/drawing/2014/main" val="3917721719"/>
                    </a:ext>
                  </a:extLst>
                </a:gridCol>
              </a:tblGrid>
              <a:tr h="294613">
                <a:tc>
                  <a:txBody>
                    <a:bodyPr/>
                    <a:lstStyle/>
                    <a:p>
                      <a:pPr algn="r" fontAlgn="t">
                        <a:buNone/>
                      </a:pPr>
                      <a:r>
                        <a:rPr lang="en-GB" sz="800" b="0" i="0" u="none" strike="noStrike">
                          <a:solidFill>
                            <a:srgbClr val="000000"/>
                          </a:solidFill>
                          <a:effectLst/>
                          <a:latin typeface="+mn-lt"/>
                        </a:rPr>
                        <a:t>Government and private sector corruption in those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0249234"/>
                  </a:ext>
                </a:extLst>
              </a:tr>
              <a:tr h="221673">
                <a:tc>
                  <a:txBody>
                    <a:bodyPr/>
                    <a:lstStyle/>
                    <a:p>
                      <a:pPr algn="r" fontAlgn="t">
                        <a:buNone/>
                      </a:pPr>
                      <a:r>
                        <a:rPr lang="en-IE" sz="800" b="0" i="0" u="none" strike="noStrike">
                          <a:solidFill>
                            <a:srgbClr val="000000"/>
                          </a:solidFill>
                          <a:effectLst/>
                          <a:latin typeface="+mn-lt"/>
                        </a:rPr>
                        <a:t>War and conflict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7060903"/>
                  </a:ext>
                </a:extLst>
              </a:tr>
              <a:tr h="286327">
                <a:tc>
                  <a:txBody>
                    <a:bodyPr/>
                    <a:lstStyle/>
                    <a:p>
                      <a:pPr algn="r" fontAlgn="t">
                        <a:buNone/>
                      </a:pPr>
                      <a:r>
                        <a:rPr lang="en-IE" sz="800" b="0" i="0" u="none" strike="noStrike">
                          <a:solidFill>
                            <a:srgbClr val="000000"/>
                          </a:solidFill>
                          <a:effectLst/>
                          <a:latin typeface="+mn-lt"/>
                        </a:rPr>
                        <a:t>Government inefficiency or incompetence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5464654"/>
                  </a:ext>
                </a:extLst>
              </a:tr>
              <a:tr h="203200">
                <a:tc>
                  <a:txBody>
                    <a:bodyPr/>
                    <a:lstStyle/>
                    <a:p>
                      <a:pPr algn="r" fontAlgn="t">
                        <a:buNone/>
                      </a:pPr>
                      <a:r>
                        <a:rPr lang="en-GB" sz="800" b="0" i="0" u="none" strike="noStrike">
                          <a:solidFill>
                            <a:srgbClr val="000000"/>
                          </a:solidFill>
                          <a:effectLst/>
                          <a:latin typeface="+mn-lt"/>
                        </a:rPr>
                        <a:t>Rich countries tend to exploit developing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3247"/>
                  </a:ext>
                </a:extLst>
              </a:tr>
              <a:tr h="314036">
                <a:tc>
                  <a:txBody>
                    <a:bodyPr/>
                    <a:lstStyle/>
                    <a:p>
                      <a:pPr algn="r" fontAlgn="t">
                        <a:buNone/>
                      </a:pPr>
                      <a:r>
                        <a:rPr lang="en-GB" sz="800" b="0" i="0" u="none" strike="noStrike">
                          <a:solidFill>
                            <a:srgbClr val="000000"/>
                          </a:solidFill>
                          <a:effectLst/>
                          <a:latin typeface="+mn-lt"/>
                        </a:rPr>
                        <a:t>Weak institutions in those countries (Judiciary, Parliament, Opposition Parties, Free Press, etc.) means there is little accountability</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4618122"/>
                  </a:ext>
                </a:extLst>
              </a:tr>
              <a:tr h="199217">
                <a:tc>
                  <a:txBody>
                    <a:bodyPr/>
                    <a:lstStyle/>
                    <a:p>
                      <a:pPr algn="r" fontAlgn="t">
                        <a:buNone/>
                      </a:pPr>
                      <a:r>
                        <a:rPr lang="en-GB" sz="800" b="0" i="0" u="none" strike="noStrike">
                          <a:solidFill>
                            <a:srgbClr val="000000"/>
                          </a:solidFill>
                          <a:effectLst/>
                          <a:latin typeface="+mn-lt"/>
                        </a:rPr>
                        <a:t>Wealthy countries support authoritarian regimes for their own political interests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668307"/>
                  </a:ext>
                </a:extLst>
              </a:tr>
              <a:tr h="189981">
                <a:tc>
                  <a:txBody>
                    <a:bodyPr/>
                    <a:lstStyle/>
                    <a:p>
                      <a:pPr algn="r" fontAlgn="t">
                        <a:buNone/>
                      </a:pPr>
                      <a:r>
                        <a:rPr lang="en-GB" sz="800" b="0" i="0" u="none" strike="noStrike">
                          <a:solidFill>
                            <a:srgbClr val="000000"/>
                          </a:solidFill>
                          <a:effectLst/>
                          <a:latin typeface="+mn-lt"/>
                        </a:rPr>
                        <a:t>The global economic system favours richer countries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4574162"/>
                  </a:ext>
                </a:extLst>
              </a:tr>
              <a:tr h="258618">
                <a:tc>
                  <a:txBody>
                    <a:bodyPr/>
                    <a:lstStyle/>
                    <a:p>
                      <a:pPr algn="r" fontAlgn="t">
                        <a:buNone/>
                      </a:pPr>
                      <a:r>
                        <a:rPr lang="en-IE" sz="800" b="0" i="0" u="none" strike="noStrike">
                          <a:solidFill>
                            <a:srgbClr val="000000"/>
                          </a:solidFill>
                          <a:effectLst/>
                          <a:latin typeface="+mn-lt"/>
                        </a:rPr>
                        <a:t>Legacy of colonialism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743334"/>
                  </a:ext>
                </a:extLst>
              </a:tr>
              <a:tr h="258618">
                <a:tc>
                  <a:txBody>
                    <a:bodyPr/>
                    <a:lstStyle/>
                    <a:p>
                      <a:pPr algn="r" fontAlgn="t">
                        <a:buNone/>
                      </a:pPr>
                      <a:r>
                        <a:rPr lang="en-GB" sz="800" b="0" i="0" u="none" strike="noStrike">
                          <a:solidFill>
                            <a:srgbClr val="000000"/>
                          </a:solidFill>
                          <a:effectLst/>
                          <a:latin typeface="+mn-lt"/>
                        </a:rPr>
                        <a:t>High debt burden for developing countries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2781095"/>
                  </a:ext>
                </a:extLst>
              </a:tr>
              <a:tr h="230909">
                <a:tc>
                  <a:txBody>
                    <a:bodyPr/>
                    <a:lstStyle/>
                    <a:p>
                      <a:pPr algn="r" fontAlgn="t">
                        <a:buNone/>
                      </a:pPr>
                      <a:r>
                        <a:rPr lang="en-GB" sz="800" b="0" i="0" u="none" strike="noStrike">
                          <a:solidFill>
                            <a:srgbClr val="000000"/>
                          </a:solidFill>
                          <a:effectLst/>
                          <a:latin typeface="+mn-lt"/>
                        </a:rPr>
                        <a:t>Insufficient spend on services such as health and education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5625054"/>
                  </a:ext>
                </a:extLst>
              </a:tr>
            </a:tbl>
          </a:graphicData>
        </a:graphic>
      </p:graphicFrame>
      <p:graphicFrame>
        <p:nvGraphicFramePr>
          <p:cNvPr id="39" name="Object 2">
            <a:extLst>
              <a:ext uri="{FF2B5EF4-FFF2-40B4-BE49-F238E27FC236}">
                <a16:creationId xmlns:a16="http://schemas.microsoft.com/office/drawing/2014/main" id="{59F48617-6A3D-7127-08E7-93D02AF769E6}"/>
              </a:ext>
            </a:extLst>
          </p:cNvPr>
          <p:cNvGraphicFramePr>
            <a:graphicFrameLocks noChangeAspect="1"/>
          </p:cNvGraphicFramePr>
          <p:nvPr>
            <p:extLst>
              <p:ext uri="{D42A27DB-BD31-4B8C-83A1-F6EECF244321}">
                <p14:modId xmlns:p14="http://schemas.microsoft.com/office/powerpoint/2010/main" val="1709998627"/>
              </p:ext>
            </p:extLst>
          </p:nvPr>
        </p:nvGraphicFramePr>
        <p:xfrm>
          <a:off x="5576350" y="2016002"/>
          <a:ext cx="2931902" cy="116018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1" name="Object 2">
            <a:extLst>
              <a:ext uri="{FF2B5EF4-FFF2-40B4-BE49-F238E27FC236}">
                <a16:creationId xmlns:a16="http://schemas.microsoft.com/office/drawing/2014/main" id="{D4EED3E3-9356-C47A-CEAE-45543B70AABA}"/>
              </a:ext>
            </a:extLst>
          </p:cNvPr>
          <p:cNvGraphicFramePr>
            <a:graphicFrameLocks noChangeAspect="1"/>
          </p:cNvGraphicFramePr>
          <p:nvPr>
            <p:extLst>
              <p:ext uri="{D42A27DB-BD31-4B8C-83A1-F6EECF244321}">
                <p14:modId xmlns:p14="http://schemas.microsoft.com/office/powerpoint/2010/main" val="3061240006"/>
              </p:ext>
            </p:extLst>
          </p:nvPr>
        </p:nvGraphicFramePr>
        <p:xfrm>
          <a:off x="9016832" y="2016002"/>
          <a:ext cx="2812801" cy="149170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2" name="Table 41">
            <a:extLst>
              <a:ext uri="{FF2B5EF4-FFF2-40B4-BE49-F238E27FC236}">
                <a16:creationId xmlns:a16="http://schemas.microsoft.com/office/drawing/2014/main" id="{D9E3438B-C998-1191-EFEB-CB2A68E1E44B}"/>
              </a:ext>
            </a:extLst>
          </p:cNvPr>
          <p:cNvGraphicFramePr>
            <a:graphicFrameLocks noGrp="1"/>
          </p:cNvGraphicFramePr>
          <p:nvPr>
            <p:extLst>
              <p:ext uri="{D42A27DB-BD31-4B8C-83A1-F6EECF244321}">
                <p14:modId xmlns:p14="http://schemas.microsoft.com/office/powerpoint/2010/main" val="3305909411"/>
              </p:ext>
            </p:extLst>
          </p:nvPr>
        </p:nvGraphicFramePr>
        <p:xfrm>
          <a:off x="1820783" y="2046629"/>
          <a:ext cx="1040778" cy="873948"/>
        </p:xfrm>
        <a:graphic>
          <a:graphicData uri="http://schemas.openxmlformats.org/drawingml/2006/table">
            <a:tbl>
              <a:tblPr>
                <a:tableStyleId>{5C22544A-7EE6-4342-B048-85BDC9FD1C3A}</a:tableStyleId>
              </a:tblPr>
              <a:tblGrid>
                <a:gridCol w="1040778">
                  <a:extLst>
                    <a:ext uri="{9D8B030D-6E8A-4147-A177-3AD203B41FA5}">
                      <a16:colId xmlns:a16="http://schemas.microsoft.com/office/drawing/2014/main" val="2286587077"/>
                    </a:ext>
                  </a:extLst>
                </a:gridCol>
              </a:tblGrid>
              <a:tr h="27018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33574">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70187">
                <a:tc>
                  <a:txBody>
                    <a:bodyPr/>
                    <a:lstStyle/>
                    <a:p>
                      <a:pPr algn="r"/>
                      <a:r>
                        <a:rPr lang="en-IE" sz="950" b="0" i="1"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52" name="Table 51">
            <a:extLst>
              <a:ext uri="{FF2B5EF4-FFF2-40B4-BE49-F238E27FC236}">
                <a16:creationId xmlns:a16="http://schemas.microsoft.com/office/drawing/2014/main" id="{06CB7511-6E88-58CB-2355-E282B0EB8839}"/>
              </a:ext>
            </a:extLst>
          </p:cNvPr>
          <p:cNvGraphicFramePr>
            <a:graphicFrameLocks noGrp="1"/>
          </p:cNvGraphicFramePr>
          <p:nvPr/>
        </p:nvGraphicFramePr>
        <p:xfrm>
          <a:off x="5037606" y="2033734"/>
          <a:ext cx="1085692" cy="998262"/>
        </p:xfrm>
        <a:graphic>
          <a:graphicData uri="http://schemas.openxmlformats.org/drawingml/2006/table">
            <a:tbl>
              <a:tblPr>
                <a:tableStyleId>{5C22544A-7EE6-4342-B048-85BDC9FD1C3A}</a:tableStyleId>
              </a:tblPr>
              <a:tblGrid>
                <a:gridCol w="1085692">
                  <a:extLst>
                    <a:ext uri="{9D8B030D-6E8A-4147-A177-3AD203B41FA5}">
                      <a16:colId xmlns:a16="http://schemas.microsoft.com/office/drawing/2014/main" val="2286587077"/>
                    </a:ext>
                  </a:extLst>
                </a:gridCol>
              </a:tblGrid>
              <a:tr h="30509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88068">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05097">
                <a:tc>
                  <a:txBody>
                    <a:bodyPr/>
                    <a:lstStyle/>
                    <a:p>
                      <a:pPr algn="r"/>
                      <a:r>
                        <a:rPr lang="en-IE" sz="950" b="0" i="0"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53" name="Table 52">
            <a:extLst>
              <a:ext uri="{FF2B5EF4-FFF2-40B4-BE49-F238E27FC236}">
                <a16:creationId xmlns:a16="http://schemas.microsoft.com/office/drawing/2014/main" id="{A8AAEA9C-ACBA-6B1D-1FFD-7790A88110F1}"/>
              </a:ext>
            </a:extLst>
          </p:cNvPr>
          <p:cNvGraphicFramePr>
            <a:graphicFrameLocks noGrp="1"/>
          </p:cNvGraphicFramePr>
          <p:nvPr/>
        </p:nvGraphicFramePr>
        <p:xfrm>
          <a:off x="8348813" y="2102893"/>
          <a:ext cx="1617955" cy="1231591"/>
        </p:xfrm>
        <a:graphic>
          <a:graphicData uri="http://schemas.openxmlformats.org/drawingml/2006/table">
            <a:tbl>
              <a:tblPr>
                <a:tableStyleId>{5C22544A-7EE6-4342-B048-85BDC9FD1C3A}</a:tableStyleId>
              </a:tblPr>
              <a:tblGrid>
                <a:gridCol w="1617955">
                  <a:extLst>
                    <a:ext uri="{9D8B030D-6E8A-4147-A177-3AD203B41FA5}">
                      <a16:colId xmlns:a16="http://schemas.microsoft.com/office/drawing/2014/main" val="2286587077"/>
                    </a:ext>
                  </a:extLst>
                </a:gridCol>
              </a:tblGrid>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People in general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Multilateral (EU &amp; UN)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3584427"/>
                  </a:ext>
                </a:extLst>
              </a:tr>
              <a:tr h="366700">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Irish Government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88297">
                <a:tc>
                  <a:txBody>
                    <a:bodyPr/>
                    <a:lstStyle/>
                    <a:p>
                      <a:pPr algn="r" rtl="0" fontAlgn="t">
                        <a:buNone/>
                      </a:pPr>
                      <a:r>
                        <a:rPr lang="en-IE" sz="950" b="0" i="0" u="none" strike="noStrike" kern="1200" baseline="0">
                          <a:solidFill>
                            <a:srgbClr val="000000"/>
                          </a:solidFill>
                          <a:latin typeface="Barlow" panose="00000500000000000000" pitchFamily="2" charset="0"/>
                          <a:ea typeface="+mn-ea"/>
                          <a:cs typeface="+mn-cs"/>
                        </a:rPr>
                        <a:t>Overseas aid organisations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sp>
        <p:nvSpPr>
          <p:cNvPr id="54" name="Oval 53">
            <a:extLst>
              <a:ext uri="{FF2B5EF4-FFF2-40B4-BE49-F238E27FC236}">
                <a16:creationId xmlns:a16="http://schemas.microsoft.com/office/drawing/2014/main" id="{830D31F7-5FB9-BA88-4838-6BD8492B204D}"/>
              </a:ext>
            </a:extLst>
          </p:cNvPr>
          <p:cNvSpPr/>
          <p:nvPr/>
        </p:nvSpPr>
        <p:spPr>
          <a:xfrm>
            <a:off x="2793968" y="4386137"/>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1" name="Oval 60">
            <a:extLst>
              <a:ext uri="{FF2B5EF4-FFF2-40B4-BE49-F238E27FC236}">
                <a16:creationId xmlns:a16="http://schemas.microsoft.com/office/drawing/2014/main" id="{9955DCA0-76A9-A895-3BA5-066EA535E4D0}"/>
              </a:ext>
            </a:extLst>
          </p:cNvPr>
          <p:cNvSpPr/>
          <p:nvPr/>
        </p:nvSpPr>
        <p:spPr>
          <a:xfrm>
            <a:off x="2754657" y="460860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2" name="Oval 61">
            <a:extLst>
              <a:ext uri="{FF2B5EF4-FFF2-40B4-BE49-F238E27FC236}">
                <a16:creationId xmlns:a16="http://schemas.microsoft.com/office/drawing/2014/main" id="{E500F28E-3B89-87CC-3E11-00025509A767}"/>
              </a:ext>
            </a:extLst>
          </p:cNvPr>
          <p:cNvSpPr/>
          <p:nvPr/>
        </p:nvSpPr>
        <p:spPr>
          <a:xfrm>
            <a:off x="2594527" y="5018553"/>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3" name="Oval 62">
            <a:extLst>
              <a:ext uri="{FF2B5EF4-FFF2-40B4-BE49-F238E27FC236}">
                <a16:creationId xmlns:a16="http://schemas.microsoft.com/office/drawing/2014/main" id="{DDF7520A-E8E5-86EA-6AE0-5EB5BD3957C4}"/>
              </a:ext>
            </a:extLst>
          </p:cNvPr>
          <p:cNvSpPr/>
          <p:nvPr/>
        </p:nvSpPr>
        <p:spPr>
          <a:xfrm>
            <a:off x="8021737" y="4111365"/>
            <a:ext cx="321206" cy="18599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4" name="Oval 63">
            <a:extLst>
              <a:ext uri="{FF2B5EF4-FFF2-40B4-BE49-F238E27FC236}">
                <a16:creationId xmlns:a16="http://schemas.microsoft.com/office/drawing/2014/main" id="{8EA406F6-248D-1FC5-5D31-09598D39C46E}"/>
              </a:ext>
            </a:extLst>
          </p:cNvPr>
          <p:cNvSpPr/>
          <p:nvPr/>
        </p:nvSpPr>
        <p:spPr>
          <a:xfrm>
            <a:off x="7951708" y="4378897"/>
            <a:ext cx="321206" cy="18599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5" name="Oval 64">
            <a:extLst>
              <a:ext uri="{FF2B5EF4-FFF2-40B4-BE49-F238E27FC236}">
                <a16:creationId xmlns:a16="http://schemas.microsoft.com/office/drawing/2014/main" id="{CC46A79F-DF58-19B0-495D-A8D96AE613CF}"/>
              </a:ext>
            </a:extLst>
          </p:cNvPr>
          <p:cNvSpPr/>
          <p:nvPr/>
        </p:nvSpPr>
        <p:spPr>
          <a:xfrm>
            <a:off x="7771554" y="4635529"/>
            <a:ext cx="321206" cy="18599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6" name="Oval 65">
            <a:extLst>
              <a:ext uri="{FF2B5EF4-FFF2-40B4-BE49-F238E27FC236}">
                <a16:creationId xmlns:a16="http://schemas.microsoft.com/office/drawing/2014/main" id="{EB334E96-708F-5658-6D7F-D6F50DD6ED30}"/>
              </a:ext>
            </a:extLst>
          </p:cNvPr>
          <p:cNvSpPr/>
          <p:nvPr/>
        </p:nvSpPr>
        <p:spPr>
          <a:xfrm>
            <a:off x="7667809" y="5123347"/>
            <a:ext cx="321206" cy="18599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8" name="Oval 67">
            <a:extLst>
              <a:ext uri="{FF2B5EF4-FFF2-40B4-BE49-F238E27FC236}">
                <a16:creationId xmlns:a16="http://schemas.microsoft.com/office/drawing/2014/main" id="{54A1A683-EE31-8244-D4C9-1A57FDCE5A31}"/>
              </a:ext>
            </a:extLst>
          </p:cNvPr>
          <p:cNvSpPr/>
          <p:nvPr/>
        </p:nvSpPr>
        <p:spPr>
          <a:xfrm>
            <a:off x="7630502" y="6151418"/>
            <a:ext cx="321206" cy="18599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0" name="Oval 69">
            <a:extLst>
              <a:ext uri="{FF2B5EF4-FFF2-40B4-BE49-F238E27FC236}">
                <a16:creationId xmlns:a16="http://schemas.microsoft.com/office/drawing/2014/main" id="{BFC47C56-644B-E909-AAF3-0DD9A0FDB6A8}"/>
              </a:ext>
            </a:extLst>
          </p:cNvPr>
          <p:cNvSpPr/>
          <p:nvPr/>
        </p:nvSpPr>
        <p:spPr>
          <a:xfrm>
            <a:off x="10657896" y="4102806"/>
            <a:ext cx="321206" cy="18599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1" name="Oval 70">
            <a:extLst>
              <a:ext uri="{FF2B5EF4-FFF2-40B4-BE49-F238E27FC236}">
                <a16:creationId xmlns:a16="http://schemas.microsoft.com/office/drawing/2014/main" id="{5A49D723-4648-B891-4E39-84AA4D490746}"/>
              </a:ext>
            </a:extLst>
          </p:cNvPr>
          <p:cNvSpPr/>
          <p:nvPr/>
        </p:nvSpPr>
        <p:spPr>
          <a:xfrm>
            <a:off x="10602736" y="4261243"/>
            <a:ext cx="321206" cy="18599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2" name="Oval 71">
            <a:extLst>
              <a:ext uri="{FF2B5EF4-FFF2-40B4-BE49-F238E27FC236}">
                <a16:creationId xmlns:a16="http://schemas.microsoft.com/office/drawing/2014/main" id="{6187E768-8E2E-EDA0-8743-86FC464F02B8}"/>
              </a:ext>
            </a:extLst>
          </p:cNvPr>
          <p:cNvSpPr/>
          <p:nvPr/>
        </p:nvSpPr>
        <p:spPr>
          <a:xfrm>
            <a:off x="10582030" y="5152626"/>
            <a:ext cx="321206" cy="18599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3" name="Rectangle 72">
            <a:extLst>
              <a:ext uri="{FF2B5EF4-FFF2-40B4-BE49-F238E27FC236}">
                <a16:creationId xmlns:a16="http://schemas.microsoft.com/office/drawing/2014/main" id="{6C1D84D7-A87B-1C90-52B8-DCBAE175F260}"/>
              </a:ext>
            </a:extLst>
          </p:cNvPr>
          <p:cNvSpPr/>
          <p:nvPr/>
        </p:nvSpPr>
        <p:spPr>
          <a:xfrm>
            <a:off x="10529533" y="5752780"/>
            <a:ext cx="325345" cy="1761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4" name="Rectangle 73">
            <a:extLst>
              <a:ext uri="{FF2B5EF4-FFF2-40B4-BE49-F238E27FC236}">
                <a16:creationId xmlns:a16="http://schemas.microsoft.com/office/drawing/2014/main" id="{FC25EC13-DE7F-17A8-A243-92FE009EA871}"/>
              </a:ext>
            </a:extLst>
          </p:cNvPr>
          <p:cNvSpPr/>
          <p:nvPr/>
        </p:nvSpPr>
        <p:spPr>
          <a:xfrm>
            <a:off x="10502261" y="5975255"/>
            <a:ext cx="325345" cy="1761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7" name="Rectangle 76">
            <a:extLst>
              <a:ext uri="{FF2B5EF4-FFF2-40B4-BE49-F238E27FC236}">
                <a16:creationId xmlns:a16="http://schemas.microsoft.com/office/drawing/2014/main" id="{C44974DB-0D34-8E65-1D54-DCEC95ADB487}"/>
              </a:ext>
            </a:extLst>
          </p:cNvPr>
          <p:cNvSpPr/>
          <p:nvPr/>
        </p:nvSpPr>
        <p:spPr>
          <a:xfrm>
            <a:off x="10486022" y="6429072"/>
            <a:ext cx="325345" cy="1761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AE7129C6-B1B7-818E-451B-AAF57DD6496A}"/>
              </a:ext>
            </a:extLst>
          </p:cNvPr>
          <p:cNvPicPr>
            <a:picLocks noChangeAspect="1"/>
          </p:cNvPicPr>
          <p:nvPr/>
        </p:nvPicPr>
        <p:blipFill rotWithShape="1">
          <a:blip r:embed="rId10">
            <a:extLst>
              <a:ext uri="{28A0092B-C50C-407E-A947-70E740481C1C}">
                <a14:useLocalDpi xmlns:a14="http://schemas.microsoft.com/office/drawing/2010/main" val="0"/>
              </a:ext>
            </a:extLst>
          </a:blip>
          <a:srcRect l="35739" t="20998" r="25593" b="21000"/>
          <a:stretch>
            <a:fillRect/>
          </a:stretch>
        </p:blipFill>
        <p:spPr>
          <a:xfrm>
            <a:off x="1401026" y="1316790"/>
            <a:ext cx="553175" cy="553175"/>
          </a:xfrm>
          <a:prstGeom prst="flowChartConnector">
            <a:avLst/>
          </a:prstGeom>
        </p:spPr>
      </p:pic>
    </p:spTree>
    <p:extLst>
      <p:ext uri="{BB962C8B-B14F-4D97-AF65-F5344CB8AC3E}">
        <p14:creationId xmlns:p14="http://schemas.microsoft.com/office/powerpoint/2010/main" val="276924870"/>
      </p:ext>
    </p:extLst>
  </p:cSld>
  <p:clrMapOvr>
    <a:masterClrMapping/>
  </p:clrMapOvr>
  <p:transition spd="slow">
    <p:wipe dir="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200397-85D8-68A4-40C3-184AE0A3CA58}"/>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D10B18A1-4825-9F30-F6BD-3832714AD248}"/>
              </a:ext>
            </a:extLst>
          </p:cNvPr>
          <p:cNvSpPr/>
          <p:nvPr/>
        </p:nvSpPr>
        <p:spPr>
          <a:xfrm>
            <a:off x="-11938" y="0"/>
            <a:ext cx="12199824" cy="6932750"/>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7" name="Rectangle 6">
            <a:extLst>
              <a:ext uri="{FF2B5EF4-FFF2-40B4-BE49-F238E27FC236}">
                <a16:creationId xmlns:a16="http://schemas.microsoft.com/office/drawing/2014/main" id="{D0E54C4E-EC34-A28A-9E31-DC9EC9A7D246}"/>
              </a:ext>
            </a:extLst>
          </p:cNvPr>
          <p:cNvSpPr/>
          <p:nvPr/>
        </p:nvSpPr>
        <p:spPr>
          <a:xfrm>
            <a:off x="4114" y="0"/>
            <a:ext cx="12187886" cy="691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4" name="Object 2">
            <a:extLst>
              <a:ext uri="{FF2B5EF4-FFF2-40B4-BE49-F238E27FC236}">
                <a16:creationId xmlns:a16="http://schemas.microsoft.com/office/drawing/2014/main" id="{84DC555D-D296-8E99-313E-4E9A69C99A03}"/>
              </a:ext>
            </a:extLst>
          </p:cNvPr>
          <p:cNvGraphicFramePr>
            <a:graphicFrameLocks noChangeAspect="1"/>
          </p:cNvGraphicFramePr>
          <p:nvPr/>
        </p:nvGraphicFramePr>
        <p:xfrm>
          <a:off x="3795328" y="2257305"/>
          <a:ext cx="3642591" cy="14435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2">
            <a:extLst>
              <a:ext uri="{FF2B5EF4-FFF2-40B4-BE49-F238E27FC236}">
                <a16:creationId xmlns:a16="http://schemas.microsoft.com/office/drawing/2014/main" id="{46705A45-C9D6-0B8A-1951-B76DFF7FB663}"/>
              </a:ext>
            </a:extLst>
          </p:cNvPr>
          <p:cNvGraphicFramePr>
            <a:graphicFrameLocks noChangeAspect="1"/>
          </p:cNvGraphicFramePr>
          <p:nvPr/>
        </p:nvGraphicFramePr>
        <p:xfrm>
          <a:off x="9293020" y="2247399"/>
          <a:ext cx="2928617" cy="30975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Object 2">
            <a:extLst>
              <a:ext uri="{FF2B5EF4-FFF2-40B4-BE49-F238E27FC236}">
                <a16:creationId xmlns:a16="http://schemas.microsoft.com/office/drawing/2014/main" id="{FACB244B-F51D-9C6E-FE11-C9B91B739475}"/>
              </a:ext>
            </a:extLst>
          </p:cNvPr>
          <p:cNvGraphicFramePr>
            <a:graphicFrameLocks noChangeAspect="1"/>
          </p:cNvGraphicFramePr>
          <p:nvPr>
            <p:extLst>
              <p:ext uri="{D42A27DB-BD31-4B8C-83A1-F6EECF244321}">
                <p14:modId xmlns:p14="http://schemas.microsoft.com/office/powerpoint/2010/main" val="3828972975"/>
              </p:ext>
            </p:extLst>
          </p:nvPr>
        </p:nvGraphicFramePr>
        <p:xfrm>
          <a:off x="3332494" y="4185187"/>
          <a:ext cx="3595746" cy="253553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15">
            <a:extLst>
              <a:ext uri="{FF2B5EF4-FFF2-40B4-BE49-F238E27FC236}">
                <a16:creationId xmlns:a16="http://schemas.microsoft.com/office/drawing/2014/main" id="{43833C0C-923E-16EF-4A20-3E90803747E4}"/>
              </a:ext>
            </a:extLst>
          </p:cNvPr>
          <p:cNvSpPr>
            <a:spLocks noGrp="1"/>
          </p:cNvSpPr>
          <p:nvPr>
            <p:ph type="body" sz="quarter" idx="49"/>
          </p:nvPr>
        </p:nvSpPr>
        <p:spPr>
          <a:xfrm>
            <a:off x="271039" y="713302"/>
            <a:ext cx="11931046" cy="573951"/>
          </a:xfrm>
        </p:spPr>
        <p:txBody>
          <a:bodyPr/>
          <a:lstStyle/>
          <a:p>
            <a:pPr>
              <a:lnSpc>
                <a:spcPct val="90000"/>
              </a:lnSpc>
            </a:pPr>
            <a:r>
              <a:rPr lang="en-US" b="1">
                <a:latin typeface="Barlow" panose="00000500000000000000" pitchFamily="2" charset="0"/>
              </a:rPr>
              <a:t>Pragmatists continue to be heavy consumers of traditional media, with strong influence also assigned to these traditional sources. When considering influence on social change, Pragmatists are more likely to hold the view that Government policy, current affairs programming, special interest groups, and political parties as being well placed to influence and prompt social change.</a:t>
            </a:r>
          </a:p>
        </p:txBody>
      </p:sp>
      <p:sp>
        <p:nvSpPr>
          <p:cNvPr id="2" name="Title 1">
            <a:extLst>
              <a:ext uri="{FF2B5EF4-FFF2-40B4-BE49-F238E27FC236}">
                <a16:creationId xmlns:a16="http://schemas.microsoft.com/office/drawing/2014/main" id="{E63CE5AF-2C6A-BB33-B6DB-A5F62EF332F0}"/>
              </a:ext>
            </a:extLst>
          </p:cNvPr>
          <p:cNvSpPr>
            <a:spLocks noGrp="1"/>
          </p:cNvSpPr>
          <p:nvPr>
            <p:ph type="title"/>
          </p:nvPr>
        </p:nvSpPr>
        <p:spPr/>
        <p:txBody>
          <a:bodyPr>
            <a:normAutofit/>
          </a:bodyPr>
          <a:lstStyle/>
          <a:p>
            <a:r>
              <a:rPr lang="en-IE">
                <a:solidFill>
                  <a:schemeClr val="tx1"/>
                </a:solidFill>
              </a:rPr>
              <a:t>Pragmatists – How do we target them?</a:t>
            </a:r>
          </a:p>
        </p:txBody>
      </p:sp>
      <p:sp>
        <p:nvSpPr>
          <p:cNvPr id="75" name="Round Diagonal Corner Rectangle 27">
            <a:extLst>
              <a:ext uri="{FF2B5EF4-FFF2-40B4-BE49-F238E27FC236}">
                <a16:creationId xmlns:a16="http://schemas.microsoft.com/office/drawing/2014/main" id="{F9D5394B-C3C5-7278-67FE-1DAED24F3ECE}"/>
              </a:ext>
            </a:extLst>
          </p:cNvPr>
          <p:cNvSpPr/>
          <p:nvPr/>
        </p:nvSpPr>
        <p:spPr>
          <a:xfrm>
            <a:off x="3144999" y="1735082"/>
            <a:ext cx="3646219" cy="37062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Frequently Used for News/information</a:t>
            </a:r>
          </a:p>
        </p:txBody>
      </p:sp>
      <p:sp>
        <p:nvSpPr>
          <p:cNvPr id="46" name="Round Diagonal Corner Rectangle 27">
            <a:extLst>
              <a:ext uri="{FF2B5EF4-FFF2-40B4-BE49-F238E27FC236}">
                <a16:creationId xmlns:a16="http://schemas.microsoft.com/office/drawing/2014/main" id="{1A465CC9-1800-F84A-A528-A833BABA0EA7}"/>
              </a:ext>
            </a:extLst>
          </p:cNvPr>
          <p:cNvSpPr/>
          <p:nvPr/>
        </p:nvSpPr>
        <p:spPr>
          <a:xfrm>
            <a:off x="3144999" y="3812095"/>
            <a:ext cx="3646219" cy="318543"/>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Greatest Influence on Views &amp; Opinions</a:t>
            </a:r>
          </a:p>
        </p:txBody>
      </p:sp>
      <p:sp>
        <p:nvSpPr>
          <p:cNvPr id="44" name="Round Diagonal Corner Rectangle 27">
            <a:extLst>
              <a:ext uri="{FF2B5EF4-FFF2-40B4-BE49-F238E27FC236}">
                <a16:creationId xmlns:a16="http://schemas.microsoft.com/office/drawing/2014/main" id="{EBC92AF1-02F2-4EC1-628C-0A6B03E537B8}"/>
              </a:ext>
            </a:extLst>
          </p:cNvPr>
          <p:cNvSpPr/>
          <p:nvPr/>
        </p:nvSpPr>
        <p:spPr>
          <a:xfrm>
            <a:off x="7955778" y="1735081"/>
            <a:ext cx="3646219" cy="370620"/>
          </a:xfrm>
          <a:prstGeom prst="round2SameRect">
            <a:avLst>
              <a:gd name="adj1" fmla="val 0"/>
              <a:gd name="adj2" fmla="val 0"/>
            </a:avLst>
          </a:prstGeom>
          <a:solidFill>
            <a:schemeClr val="bg2"/>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influential Prompting Social Change</a:t>
            </a:r>
          </a:p>
        </p:txBody>
      </p:sp>
      <p:sp>
        <p:nvSpPr>
          <p:cNvPr id="36" name="Oval 35">
            <a:extLst>
              <a:ext uri="{FF2B5EF4-FFF2-40B4-BE49-F238E27FC236}">
                <a16:creationId xmlns:a16="http://schemas.microsoft.com/office/drawing/2014/main" id="{CAB30AAF-0BD3-2C7B-3B06-9B6C3AEC0738}"/>
              </a:ext>
            </a:extLst>
          </p:cNvPr>
          <p:cNvSpPr/>
          <p:nvPr/>
        </p:nvSpPr>
        <p:spPr>
          <a:xfrm>
            <a:off x="6057439" y="4274088"/>
            <a:ext cx="335148" cy="2431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Box 29">
            <a:extLst>
              <a:ext uri="{FF2B5EF4-FFF2-40B4-BE49-F238E27FC236}">
                <a16:creationId xmlns:a16="http://schemas.microsoft.com/office/drawing/2014/main" id="{0411E3EF-A213-CFB0-3C01-6377DB413254}"/>
              </a:ext>
            </a:extLst>
          </p:cNvPr>
          <p:cNvSpPr txBox="1"/>
          <p:nvPr/>
        </p:nvSpPr>
        <p:spPr>
          <a:xfrm>
            <a:off x="5089521" y="2095596"/>
            <a:ext cx="1053494" cy="253916"/>
          </a:xfrm>
          <a:prstGeom prst="rect">
            <a:avLst/>
          </a:prstGeom>
          <a:noFill/>
        </p:spPr>
        <p:txBody>
          <a:bodyPr wrap="none" rtlCol="0">
            <a:spAutoFit/>
          </a:bodyPr>
          <a:lstStyle/>
          <a:p>
            <a:r>
              <a:rPr lang="en-US" sz="1050" b="1"/>
              <a:t>Pragmatists %</a:t>
            </a:r>
            <a:endParaRPr lang="en-IE" sz="1050" b="1"/>
          </a:p>
        </p:txBody>
      </p:sp>
      <p:sp>
        <p:nvSpPr>
          <p:cNvPr id="37" name="TextBox 36">
            <a:extLst>
              <a:ext uri="{FF2B5EF4-FFF2-40B4-BE49-F238E27FC236}">
                <a16:creationId xmlns:a16="http://schemas.microsoft.com/office/drawing/2014/main" id="{1EA8A786-7AEE-3035-F1FD-086C10D83175}"/>
              </a:ext>
            </a:extLst>
          </p:cNvPr>
          <p:cNvSpPr txBox="1"/>
          <p:nvPr/>
        </p:nvSpPr>
        <p:spPr>
          <a:xfrm>
            <a:off x="4372589" y="2095596"/>
            <a:ext cx="657552" cy="253916"/>
          </a:xfrm>
          <a:prstGeom prst="rect">
            <a:avLst/>
          </a:prstGeom>
          <a:noFill/>
        </p:spPr>
        <p:txBody>
          <a:bodyPr wrap="none" rtlCol="0">
            <a:spAutoFit/>
          </a:bodyPr>
          <a:lstStyle/>
          <a:p>
            <a:r>
              <a:rPr lang="en-US" sz="1050" b="1"/>
              <a:t>Total % </a:t>
            </a:r>
            <a:endParaRPr lang="en-IE" sz="1050" b="1"/>
          </a:p>
        </p:txBody>
      </p:sp>
      <p:sp>
        <p:nvSpPr>
          <p:cNvPr id="38" name="TextBox 37">
            <a:extLst>
              <a:ext uri="{FF2B5EF4-FFF2-40B4-BE49-F238E27FC236}">
                <a16:creationId xmlns:a16="http://schemas.microsoft.com/office/drawing/2014/main" id="{892CF07F-9FB9-477B-D768-525200D1615A}"/>
              </a:ext>
            </a:extLst>
          </p:cNvPr>
          <p:cNvSpPr txBox="1"/>
          <p:nvPr/>
        </p:nvSpPr>
        <p:spPr>
          <a:xfrm>
            <a:off x="10676025" y="2069286"/>
            <a:ext cx="1555536" cy="253916"/>
          </a:xfrm>
          <a:prstGeom prst="rect">
            <a:avLst/>
          </a:prstGeom>
          <a:noFill/>
        </p:spPr>
        <p:txBody>
          <a:bodyPr wrap="square" rtlCol="0">
            <a:spAutoFit/>
          </a:bodyPr>
          <a:lstStyle/>
          <a:p>
            <a:r>
              <a:rPr lang="en-US" sz="1050" b="1"/>
              <a:t>Pragmatists %</a:t>
            </a:r>
            <a:endParaRPr lang="en-IE" sz="1050" b="1"/>
          </a:p>
        </p:txBody>
      </p:sp>
      <p:sp>
        <p:nvSpPr>
          <p:cNvPr id="39" name="TextBox 38">
            <a:extLst>
              <a:ext uri="{FF2B5EF4-FFF2-40B4-BE49-F238E27FC236}">
                <a16:creationId xmlns:a16="http://schemas.microsoft.com/office/drawing/2014/main" id="{748998DD-4879-54BF-E1A4-E138E7862531}"/>
              </a:ext>
            </a:extLst>
          </p:cNvPr>
          <p:cNvSpPr txBox="1"/>
          <p:nvPr/>
        </p:nvSpPr>
        <p:spPr>
          <a:xfrm>
            <a:off x="10006116" y="2069286"/>
            <a:ext cx="637165" cy="253916"/>
          </a:xfrm>
          <a:prstGeom prst="rect">
            <a:avLst/>
          </a:prstGeom>
          <a:noFill/>
        </p:spPr>
        <p:txBody>
          <a:bodyPr wrap="square" rtlCol="0">
            <a:spAutoFit/>
          </a:bodyPr>
          <a:lstStyle/>
          <a:p>
            <a:r>
              <a:rPr lang="en-US" sz="1050" b="1"/>
              <a:t>Total % </a:t>
            </a:r>
            <a:endParaRPr lang="en-IE" sz="1050" b="1"/>
          </a:p>
        </p:txBody>
      </p:sp>
      <p:sp>
        <p:nvSpPr>
          <p:cNvPr id="6" name="Rectangle 5">
            <a:extLst>
              <a:ext uri="{FF2B5EF4-FFF2-40B4-BE49-F238E27FC236}">
                <a16:creationId xmlns:a16="http://schemas.microsoft.com/office/drawing/2014/main" id="{9E441987-78D9-A33B-FD95-583117DCDB10}"/>
              </a:ext>
            </a:extLst>
          </p:cNvPr>
          <p:cNvSpPr/>
          <p:nvPr/>
        </p:nvSpPr>
        <p:spPr>
          <a:xfrm>
            <a:off x="0" y="6110237"/>
            <a:ext cx="12189943" cy="837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sz="1300" b="1">
              <a:solidFill>
                <a:schemeClr val="tx1"/>
              </a:solidFill>
            </a:endParaRPr>
          </a:p>
        </p:txBody>
      </p:sp>
      <p:sp>
        <p:nvSpPr>
          <p:cNvPr id="12" name="Rectangle 11">
            <a:extLst>
              <a:ext uri="{FF2B5EF4-FFF2-40B4-BE49-F238E27FC236}">
                <a16:creationId xmlns:a16="http://schemas.microsoft.com/office/drawing/2014/main" id="{4F9E71B2-B625-9BB8-78DD-55827D70E23C}"/>
              </a:ext>
            </a:extLst>
          </p:cNvPr>
          <p:cNvSpPr/>
          <p:nvPr/>
        </p:nvSpPr>
        <p:spPr>
          <a:xfrm>
            <a:off x="10783753" y="4302316"/>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25C470EA-27B6-E454-D228-7B9D5B784F36}"/>
              </a:ext>
            </a:extLst>
          </p:cNvPr>
          <p:cNvSpPr txBox="1"/>
          <p:nvPr/>
        </p:nvSpPr>
        <p:spPr>
          <a:xfrm>
            <a:off x="4891380" y="4083657"/>
            <a:ext cx="1053494" cy="253916"/>
          </a:xfrm>
          <a:prstGeom prst="rect">
            <a:avLst/>
          </a:prstGeom>
          <a:noFill/>
        </p:spPr>
        <p:txBody>
          <a:bodyPr wrap="none" rtlCol="0">
            <a:spAutoFit/>
          </a:bodyPr>
          <a:lstStyle/>
          <a:p>
            <a:r>
              <a:rPr lang="en-US" sz="1050" b="1"/>
              <a:t>Pragmatists %</a:t>
            </a:r>
            <a:endParaRPr lang="en-IE" sz="1050" b="1"/>
          </a:p>
        </p:txBody>
      </p:sp>
      <p:sp>
        <p:nvSpPr>
          <p:cNvPr id="18" name="TextBox 17">
            <a:extLst>
              <a:ext uri="{FF2B5EF4-FFF2-40B4-BE49-F238E27FC236}">
                <a16:creationId xmlns:a16="http://schemas.microsoft.com/office/drawing/2014/main" id="{FB4E78B0-6564-4C67-E37D-61B5C098000A}"/>
              </a:ext>
            </a:extLst>
          </p:cNvPr>
          <p:cNvSpPr txBox="1"/>
          <p:nvPr/>
        </p:nvSpPr>
        <p:spPr>
          <a:xfrm>
            <a:off x="4174448" y="4083657"/>
            <a:ext cx="657552" cy="253916"/>
          </a:xfrm>
          <a:prstGeom prst="rect">
            <a:avLst/>
          </a:prstGeom>
          <a:noFill/>
        </p:spPr>
        <p:txBody>
          <a:bodyPr wrap="none" rtlCol="0">
            <a:spAutoFit/>
          </a:bodyPr>
          <a:lstStyle/>
          <a:p>
            <a:r>
              <a:rPr lang="en-US" sz="1050" b="1"/>
              <a:t>Total  %</a:t>
            </a:r>
            <a:endParaRPr lang="en-IE" sz="1050" b="1"/>
          </a:p>
        </p:txBody>
      </p:sp>
      <p:sp>
        <p:nvSpPr>
          <p:cNvPr id="27" name="Rectangle 26">
            <a:extLst>
              <a:ext uri="{FF2B5EF4-FFF2-40B4-BE49-F238E27FC236}">
                <a16:creationId xmlns:a16="http://schemas.microsoft.com/office/drawing/2014/main" id="{E9EE883D-350B-7642-3FFA-21ED42F62EE5}"/>
              </a:ext>
            </a:extLst>
          </p:cNvPr>
          <p:cNvSpPr/>
          <p:nvPr/>
        </p:nvSpPr>
        <p:spPr>
          <a:xfrm>
            <a:off x="2057" y="6118696"/>
            <a:ext cx="12221651" cy="73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00" b="1">
              <a:solidFill>
                <a:schemeClr val="tx1"/>
              </a:solidFill>
            </a:endParaRPr>
          </a:p>
        </p:txBody>
      </p:sp>
      <p:sp>
        <p:nvSpPr>
          <p:cNvPr id="29" name="Rectangle 28">
            <a:extLst>
              <a:ext uri="{FF2B5EF4-FFF2-40B4-BE49-F238E27FC236}">
                <a16:creationId xmlns:a16="http://schemas.microsoft.com/office/drawing/2014/main" id="{3F11E4CC-3901-9903-3F17-0EDAD1A86DF6}"/>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31" name="Rectangle 30">
            <a:extLst>
              <a:ext uri="{FF2B5EF4-FFF2-40B4-BE49-F238E27FC236}">
                <a16:creationId xmlns:a16="http://schemas.microsoft.com/office/drawing/2014/main" id="{4477E6D0-993F-40CC-ACE9-E5F6BA37763F}"/>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2" name="Oval 31">
            <a:extLst>
              <a:ext uri="{FF2B5EF4-FFF2-40B4-BE49-F238E27FC236}">
                <a16:creationId xmlns:a16="http://schemas.microsoft.com/office/drawing/2014/main" id="{165AE49F-3714-A5DC-525B-B490D1F76058}"/>
              </a:ext>
            </a:extLst>
          </p:cNvPr>
          <p:cNvSpPr/>
          <p:nvPr/>
        </p:nvSpPr>
        <p:spPr>
          <a:xfrm>
            <a:off x="9420094" y="7293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5" name="TextBox 34">
            <a:extLst>
              <a:ext uri="{FF2B5EF4-FFF2-40B4-BE49-F238E27FC236}">
                <a16:creationId xmlns:a16="http://schemas.microsoft.com/office/drawing/2014/main" id="{B6F693F4-8671-C204-2897-9BB4AF0DD800}"/>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11" name="Rectangle 10">
            <a:extLst>
              <a:ext uri="{FF2B5EF4-FFF2-40B4-BE49-F238E27FC236}">
                <a16:creationId xmlns:a16="http://schemas.microsoft.com/office/drawing/2014/main" id="{68EC70F5-EC00-A5C8-1EFF-B27F13A68490}"/>
              </a:ext>
            </a:extLst>
          </p:cNvPr>
          <p:cNvSpPr/>
          <p:nvPr/>
        </p:nvSpPr>
        <p:spPr>
          <a:xfrm>
            <a:off x="5224109" y="2867484"/>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B05F4B42-50D6-23CC-C2A4-81042F1625B2}"/>
              </a:ext>
            </a:extLst>
          </p:cNvPr>
          <p:cNvSpPr/>
          <p:nvPr/>
        </p:nvSpPr>
        <p:spPr>
          <a:xfrm>
            <a:off x="10807100" y="2832016"/>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Oval 14">
            <a:extLst>
              <a:ext uri="{FF2B5EF4-FFF2-40B4-BE49-F238E27FC236}">
                <a16:creationId xmlns:a16="http://schemas.microsoft.com/office/drawing/2014/main" id="{0F31F36A-6BA9-8A9B-3266-7B011FBED025}"/>
              </a:ext>
            </a:extLst>
          </p:cNvPr>
          <p:cNvSpPr/>
          <p:nvPr/>
        </p:nvSpPr>
        <p:spPr>
          <a:xfrm>
            <a:off x="5632244" y="2341548"/>
            <a:ext cx="431021" cy="263022"/>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23" name="Oval 22">
            <a:extLst>
              <a:ext uri="{FF2B5EF4-FFF2-40B4-BE49-F238E27FC236}">
                <a16:creationId xmlns:a16="http://schemas.microsoft.com/office/drawing/2014/main" id="{279B2710-83C4-25F5-311A-C10AD34175EE}"/>
              </a:ext>
            </a:extLst>
          </p:cNvPr>
          <p:cNvSpPr/>
          <p:nvPr/>
        </p:nvSpPr>
        <p:spPr>
          <a:xfrm>
            <a:off x="5456758" y="2609696"/>
            <a:ext cx="431021" cy="26302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25" name="Oval 24">
            <a:extLst>
              <a:ext uri="{FF2B5EF4-FFF2-40B4-BE49-F238E27FC236}">
                <a16:creationId xmlns:a16="http://schemas.microsoft.com/office/drawing/2014/main" id="{D39A796D-A5FA-F7AC-A9B3-D465EA7A6201}"/>
              </a:ext>
            </a:extLst>
          </p:cNvPr>
          <p:cNvSpPr/>
          <p:nvPr/>
        </p:nvSpPr>
        <p:spPr>
          <a:xfrm>
            <a:off x="5443415" y="3155649"/>
            <a:ext cx="431021" cy="26302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26" name="Rectangle 25">
            <a:extLst>
              <a:ext uri="{FF2B5EF4-FFF2-40B4-BE49-F238E27FC236}">
                <a16:creationId xmlns:a16="http://schemas.microsoft.com/office/drawing/2014/main" id="{FA2C44D9-8159-0796-0191-D4E988781722}"/>
              </a:ext>
            </a:extLst>
          </p:cNvPr>
          <p:cNvSpPr/>
          <p:nvPr/>
        </p:nvSpPr>
        <p:spPr>
          <a:xfrm>
            <a:off x="5076012" y="3421410"/>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Rectangle 32">
            <a:extLst>
              <a:ext uri="{FF2B5EF4-FFF2-40B4-BE49-F238E27FC236}">
                <a16:creationId xmlns:a16="http://schemas.microsoft.com/office/drawing/2014/main" id="{8181A20B-6DF0-26CC-788F-B11FB54C79C5}"/>
              </a:ext>
            </a:extLst>
          </p:cNvPr>
          <p:cNvSpPr/>
          <p:nvPr/>
        </p:nvSpPr>
        <p:spPr>
          <a:xfrm>
            <a:off x="5099440" y="4694763"/>
            <a:ext cx="357318" cy="3805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Rectangle 42">
            <a:extLst>
              <a:ext uri="{FF2B5EF4-FFF2-40B4-BE49-F238E27FC236}">
                <a16:creationId xmlns:a16="http://schemas.microsoft.com/office/drawing/2014/main" id="{4E8F4889-9F20-7757-DBFD-3A8483028EB7}"/>
              </a:ext>
            </a:extLst>
          </p:cNvPr>
          <p:cNvSpPr/>
          <p:nvPr/>
        </p:nvSpPr>
        <p:spPr>
          <a:xfrm>
            <a:off x="5129213" y="5486691"/>
            <a:ext cx="357318" cy="2259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Oval 44">
            <a:extLst>
              <a:ext uri="{FF2B5EF4-FFF2-40B4-BE49-F238E27FC236}">
                <a16:creationId xmlns:a16="http://schemas.microsoft.com/office/drawing/2014/main" id="{46FD8DE4-A610-525D-23B6-80C64B3F6FCF}"/>
              </a:ext>
            </a:extLst>
          </p:cNvPr>
          <p:cNvSpPr/>
          <p:nvPr/>
        </p:nvSpPr>
        <p:spPr>
          <a:xfrm>
            <a:off x="5864560" y="5268832"/>
            <a:ext cx="335148" cy="2431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Oval 47">
            <a:extLst>
              <a:ext uri="{FF2B5EF4-FFF2-40B4-BE49-F238E27FC236}">
                <a16:creationId xmlns:a16="http://schemas.microsoft.com/office/drawing/2014/main" id="{1AD409BA-A83E-66D1-8F51-A18DD30C97A0}"/>
              </a:ext>
            </a:extLst>
          </p:cNvPr>
          <p:cNvSpPr/>
          <p:nvPr/>
        </p:nvSpPr>
        <p:spPr>
          <a:xfrm>
            <a:off x="11131414" y="2346674"/>
            <a:ext cx="431021" cy="26302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49" name="Oval 48">
            <a:extLst>
              <a:ext uri="{FF2B5EF4-FFF2-40B4-BE49-F238E27FC236}">
                <a16:creationId xmlns:a16="http://schemas.microsoft.com/office/drawing/2014/main" id="{C3B2F02E-946D-3010-7555-DC8EA05AEE99}"/>
              </a:ext>
            </a:extLst>
          </p:cNvPr>
          <p:cNvSpPr/>
          <p:nvPr/>
        </p:nvSpPr>
        <p:spPr>
          <a:xfrm>
            <a:off x="11030036" y="2583854"/>
            <a:ext cx="431021" cy="26302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0" name="Oval 49">
            <a:extLst>
              <a:ext uri="{FF2B5EF4-FFF2-40B4-BE49-F238E27FC236}">
                <a16:creationId xmlns:a16="http://schemas.microsoft.com/office/drawing/2014/main" id="{15562D73-8A17-E4DA-1BBC-A9435E28CF04}"/>
              </a:ext>
            </a:extLst>
          </p:cNvPr>
          <p:cNvSpPr/>
          <p:nvPr/>
        </p:nvSpPr>
        <p:spPr>
          <a:xfrm>
            <a:off x="10938188" y="3105226"/>
            <a:ext cx="431021" cy="26302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1" name="Oval 50">
            <a:extLst>
              <a:ext uri="{FF2B5EF4-FFF2-40B4-BE49-F238E27FC236}">
                <a16:creationId xmlns:a16="http://schemas.microsoft.com/office/drawing/2014/main" id="{D2C46264-619A-9AB1-8DFC-01875F1A393E}"/>
              </a:ext>
            </a:extLst>
          </p:cNvPr>
          <p:cNvSpPr/>
          <p:nvPr/>
        </p:nvSpPr>
        <p:spPr>
          <a:xfrm>
            <a:off x="10936131" y="3331050"/>
            <a:ext cx="431021" cy="26302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2" name="Rectangle 51">
            <a:extLst>
              <a:ext uri="{FF2B5EF4-FFF2-40B4-BE49-F238E27FC236}">
                <a16:creationId xmlns:a16="http://schemas.microsoft.com/office/drawing/2014/main" id="{DD0A4383-81A6-802A-7EBB-51737C15821E}"/>
              </a:ext>
            </a:extLst>
          </p:cNvPr>
          <p:cNvSpPr/>
          <p:nvPr/>
        </p:nvSpPr>
        <p:spPr>
          <a:xfrm>
            <a:off x="10779379" y="3829001"/>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Rectangle 52">
            <a:extLst>
              <a:ext uri="{FF2B5EF4-FFF2-40B4-BE49-F238E27FC236}">
                <a16:creationId xmlns:a16="http://schemas.microsoft.com/office/drawing/2014/main" id="{1DD9B163-56FB-F74F-701E-DD25676AE40C}"/>
              </a:ext>
            </a:extLst>
          </p:cNvPr>
          <p:cNvSpPr/>
          <p:nvPr/>
        </p:nvSpPr>
        <p:spPr>
          <a:xfrm>
            <a:off x="10769209" y="4552611"/>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4" name="Rectangle 53">
            <a:extLst>
              <a:ext uri="{FF2B5EF4-FFF2-40B4-BE49-F238E27FC236}">
                <a16:creationId xmlns:a16="http://schemas.microsoft.com/office/drawing/2014/main" id="{F86F5FC9-3526-E717-075A-DE6560E8B646}"/>
              </a:ext>
            </a:extLst>
          </p:cNvPr>
          <p:cNvSpPr/>
          <p:nvPr/>
        </p:nvSpPr>
        <p:spPr>
          <a:xfrm>
            <a:off x="10672718" y="5060759"/>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57" name="Table 56">
            <a:extLst>
              <a:ext uri="{FF2B5EF4-FFF2-40B4-BE49-F238E27FC236}">
                <a16:creationId xmlns:a16="http://schemas.microsoft.com/office/drawing/2014/main" id="{A0D76AC4-7351-CDA7-FBB2-61FA72DBB69F}"/>
              </a:ext>
            </a:extLst>
          </p:cNvPr>
          <p:cNvGraphicFramePr>
            <a:graphicFrameLocks noGrp="1"/>
          </p:cNvGraphicFramePr>
          <p:nvPr/>
        </p:nvGraphicFramePr>
        <p:xfrm>
          <a:off x="7036221" y="2364218"/>
          <a:ext cx="2760032" cy="2895753"/>
        </p:xfrm>
        <a:graphic>
          <a:graphicData uri="http://schemas.openxmlformats.org/drawingml/2006/table">
            <a:tbl>
              <a:tblPr>
                <a:tableStyleId>{5C22544A-7EE6-4342-B048-85BDC9FD1C3A}</a:tableStyleId>
              </a:tblPr>
              <a:tblGrid>
                <a:gridCol w="2760032">
                  <a:extLst>
                    <a:ext uri="{9D8B030D-6E8A-4147-A177-3AD203B41FA5}">
                      <a16:colId xmlns:a16="http://schemas.microsoft.com/office/drawing/2014/main" val="2286587077"/>
                    </a:ext>
                  </a:extLst>
                </a:gridCol>
              </a:tblGrid>
              <a:tr h="222269">
                <a:tc>
                  <a:txBody>
                    <a:bodyPr/>
                    <a:lstStyle/>
                    <a:p>
                      <a:pPr algn="r" fontAlgn="t">
                        <a:buNone/>
                      </a:pPr>
                      <a:r>
                        <a:rPr lang="en-IE" sz="900" b="0" i="0" u="none" strike="noStrike">
                          <a:solidFill>
                            <a:srgbClr val="000000"/>
                          </a:solidFill>
                          <a:effectLst/>
                          <a:latin typeface="+mn-lt"/>
                        </a:rPr>
                        <a:t>Government policy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2714">
                <a:tc>
                  <a:txBody>
                    <a:bodyPr/>
                    <a:lstStyle/>
                    <a:p>
                      <a:pPr algn="r" fontAlgn="t">
                        <a:buNone/>
                      </a:pPr>
                      <a:r>
                        <a:rPr lang="en-GB" sz="900" b="0" i="0" u="none" strike="noStrike">
                          <a:solidFill>
                            <a:srgbClr val="000000"/>
                          </a:solidFill>
                          <a:effectLst/>
                          <a:latin typeface="+mn-lt"/>
                        </a:rPr>
                        <a:t>News and current affairs programmes/items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22269">
                <a:tc>
                  <a:txBody>
                    <a:bodyPr/>
                    <a:lstStyle/>
                    <a:p>
                      <a:pPr algn="r" fontAlgn="t">
                        <a:buNone/>
                      </a:pPr>
                      <a:r>
                        <a:rPr lang="en-IE" sz="900" b="0" i="0" u="none" strike="noStrike">
                          <a:solidFill>
                            <a:srgbClr val="000000"/>
                          </a:solidFill>
                          <a:effectLst/>
                          <a:latin typeface="+mn-lt"/>
                        </a:rPr>
                        <a:t>Social media (X (Twitter), Facebook,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82714">
                <a:tc>
                  <a:txBody>
                    <a:bodyPr/>
                    <a:lstStyle/>
                    <a:p>
                      <a:pPr algn="r" fontAlgn="t">
                        <a:buNone/>
                      </a:pPr>
                      <a:r>
                        <a:rPr lang="en-GB" sz="900" b="0" i="0" u="none" strike="noStrike">
                          <a:solidFill>
                            <a:srgbClr val="000000"/>
                          </a:solidFill>
                          <a:effectLst/>
                          <a:latin typeface="+mn-lt"/>
                        </a:rPr>
                        <a:t>Special interest groups/lobby groups/social campaigns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22269">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22269">
                <a:tc>
                  <a:txBody>
                    <a:bodyPr/>
                    <a:lstStyle/>
                    <a:p>
                      <a:pPr algn="r" fontAlgn="t">
                        <a:buNone/>
                      </a:pPr>
                      <a:r>
                        <a:rPr lang="en-IE" sz="900" b="0" i="0" u="none" strike="noStrike">
                          <a:solidFill>
                            <a:srgbClr val="000000"/>
                          </a:solidFill>
                          <a:effectLst/>
                          <a:latin typeface="+mn-lt"/>
                        </a:rPr>
                        <a:t>Local community groups/initiatives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82714">
                <a:tc>
                  <a:txBody>
                    <a:bodyPr/>
                    <a:lstStyle/>
                    <a:p>
                      <a:pPr algn="r" fontAlgn="t">
                        <a:buNone/>
                      </a:pPr>
                      <a:r>
                        <a:rPr lang="en-IE" sz="900" b="0" i="0" u="none" strike="noStrike">
                          <a:solidFill>
                            <a:srgbClr val="000000"/>
                          </a:solidFill>
                          <a:effectLst/>
                          <a:latin typeface="+mn-lt"/>
                        </a:rPr>
                        <a:t>Individual citizens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22269">
                <a:tc>
                  <a:txBody>
                    <a:bodyPr/>
                    <a:lstStyle/>
                    <a:p>
                      <a:pPr algn="r" fontAlgn="t">
                        <a:buNone/>
                      </a:pPr>
                      <a:r>
                        <a:rPr lang="fr-FR" sz="900" b="0" i="0" u="none" strike="noStrike">
                          <a:solidFill>
                            <a:srgbClr val="000000"/>
                          </a:solidFill>
                          <a:effectLst/>
                          <a:latin typeface="+mn-lt"/>
                        </a:rPr>
                        <a:t>Global organisations (e.g. UN, WHO, EU, IMF,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69459">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22269">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22269">
                <a:tc>
                  <a:txBody>
                    <a:bodyPr/>
                    <a:lstStyle/>
                    <a:p>
                      <a:pPr algn="r" fontAlgn="t">
                        <a:buNone/>
                      </a:pPr>
                      <a:r>
                        <a:rPr lang="en-IE" sz="900" b="0" i="0" u="none" strike="noStrike">
                          <a:solidFill>
                            <a:srgbClr val="000000"/>
                          </a:solidFill>
                          <a:effectLst/>
                          <a:latin typeface="+mn-lt"/>
                        </a:rPr>
                        <a:t>Wealthy individuals/philanthropists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22269">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58" name="Table 57">
            <a:extLst>
              <a:ext uri="{FF2B5EF4-FFF2-40B4-BE49-F238E27FC236}">
                <a16:creationId xmlns:a16="http://schemas.microsoft.com/office/drawing/2014/main" id="{C2B58F20-CD12-8C05-5D62-9F4EA79E4DE6}"/>
              </a:ext>
            </a:extLst>
          </p:cNvPr>
          <p:cNvGraphicFramePr>
            <a:graphicFrameLocks noGrp="1"/>
          </p:cNvGraphicFramePr>
          <p:nvPr>
            <p:extLst>
              <p:ext uri="{D42A27DB-BD31-4B8C-83A1-F6EECF244321}">
                <p14:modId xmlns:p14="http://schemas.microsoft.com/office/powerpoint/2010/main" val="4195959756"/>
              </p:ext>
            </p:extLst>
          </p:nvPr>
        </p:nvGraphicFramePr>
        <p:xfrm>
          <a:off x="198175" y="4299186"/>
          <a:ext cx="3670238" cy="2394084"/>
        </p:xfrm>
        <a:graphic>
          <a:graphicData uri="http://schemas.openxmlformats.org/drawingml/2006/table">
            <a:tbl>
              <a:tblPr>
                <a:tableStyleId>{5C22544A-7EE6-4342-B048-85BDC9FD1C3A}</a:tableStyleId>
              </a:tblPr>
              <a:tblGrid>
                <a:gridCol w="3670238">
                  <a:extLst>
                    <a:ext uri="{9D8B030D-6E8A-4147-A177-3AD203B41FA5}">
                      <a16:colId xmlns:a16="http://schemas.microsoft.com/office/drawing/2014/main" val="2286587077"/>
                    </a:ext>
                  </a:extLst>
                </a:gridCol>
              </a:tblGrid>
              <a:tr h="199507">
                <a:tc>
                  <a:txBody>
                    <a:bodyPr/>
                    <a:lstStyle/>
                    <a:p>
                      <a:pPr algn="r" fontAlgn="t">
                        <a:buNone/>
                      </a:pPr>
                      <a:r>
                        <a:rPr lang="en-GB" sz="900" b="0" i="0" u="none" strike="noStrike">
                          <a:solidFill>
                            <a:srgbClr val="000000"/>
                          </a:solidFill>
                          <a:effectLst/>
                          <a:latin typeface="+mn-lt"/>
                        </a:rPr>
                        <a:t>TV news (either traditional or online TV)</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99507">
                <a:tc>
                  <a:txBody>
                    <a:bodyPr/>
                    <a:lstStyle/>
                    <a:p>
                      <a:pPr algn="r" fontAlgn="t">
                        <a:buNone/>
                      </a:pPr>
                      <a:r>
                        <a:rPr lang="en-IE" sz="900" b="0" i="0" u="none" strike="noStrike">
                          <a:solidFill>
                            <a:srgbClr val="000000"/>
                          </a:solidFill>
                          <a:effectLst/>
                          <a:latin typeface="+mn-lt"/>
                        </a:rPr>
                        <a:t>My family/family members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0071369"/>
                  </a:ext>
                </a:extLst>
              </a:tr>
              <a:tr h="199507">
                <a:tc>
                  <a:txBody>
                    <a:bodyPr/>
                    <a:lstStyle/>
                    <a:p>
                      <a:pPr algn="r" fontAlgn="t">
                        <a:buNone/>
                      </a:pPr>
                      <a:r>
                        <a:rPr lang="en-IE" sz="900" b="0" i="0" u="none" strike="noStrike">
                          <a:solidFill>
                            <a:srgbClr val="000000"/>
                          </a:solidFill>
                          <a:effectLst/>
                          <a:latin typeface="+mn-lt"/>
                        </a:rPr>
                        <a:t>Social Media (Facebook, X (Twitter), Instagram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6810069"/>
                  </a:ext>
                </a:extLst>
              </a:tr>
              <a:tr h="199507">
                <a:tc>
                  <a:txBody>
                    <a:bodyPr/>
                    <a:lstStyle/>
                    <a:p>
                      <a:pPr algn="r" fontAlgn="t">
                        <a:buNone/>
                      </a:pPr>
                      <a:r>
                        <a:rPr lang="en-IE" sz="900" b="0" i="0" u="none" strike="noStrike">
                          <a:solidFill>
                            <a:srgbClr val="000000"/>
                          </a:solidFill>
                          <a:effectLst/>
                          <a:latin typeface="+mn-lt"/>
                        </a:rPr>
                        <a:t>Friends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6997075"/>
                  </a:ext>
                </a:extLst>
              </a:tr>
              <a:tr h="199507">
                <a:tc>
                  <a:txBody>
                    <a:bodyPr/>
                    <a:lstStyle/>
                    <a:p>
                      <a:pPr algn="r" fontAlgn="t">
                        <a:buNone/>
                      </a:pPr>
                      <a:r>
                        <a:rPr lang="en-GB" sz="900" b="0" i="0" u="none" strike="noStrike">
                          <a:solidFill>
                            <a:srgbClr val="000000"/>
                          </a:solidFill>
                          <a:effectLst/>
                          <a:latin typeface="+mn-lt"/>
                        </a:rPr>
                        <a:t>Newspapers (either traditional print or online)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199507">
                <a:tc>
                  <a:txBody>
                    <a:bodyPr/>
                    <a:lstStyle/>
                    <a:p>
                      <a:pPr algn="r" fontAlgn="t">
                        <a:buNone/>
                      </a:pPr>
                      <a:r>
                        <a:rPr lang="en-GB" sz="900" b="0" i="0" u="none" strike="noStrike">
                          <a:solidFill>
                            <a:srgbClr val="000000"/>
                          </a:solidFill>
                          <a:effectLst/>
                          <a:latin typeface="+mn-lt"/>
                        </a:rPr>
                        <a:t>Radio news (either traditional or online radio)</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9507">
                <a:tc>
                  <a:txBody>
                    <a:bodyPr/>
                    <a:lstStyle/>
                    <a:p>
                      <a:pPr algn="r" fontAlgn="t">
                        <a:buNone/>
                      </a:pPr>
                      <a:r>
                        <a:rPr lang="en-IE" sz="900" b="0" i="0" u="none" strike="noStrike">
                          <a:solidFill>
                            <a:srgbClr val="000000"/>
                          </a:solidFill>
                          <a:effectLst/>
                          <a:latin typeface="+mn-lt"/>
                        </a:rPr>
                        <a:t>Special interest groups/representative 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99507">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99507">
                <a:tc>
                  <a:txBody>
                    <a:bodyPr/>
                    <a:lstStyle/>
                    <a:p>
                      <a:pPr algn="r" fontAlgn="t">
                        <a:buNone/>
                      </a:pPr>
                      <a:r>
                        <a:rPr lang="en-IE" sz="900" b="0" i="0" u="none" strike="noStrike">
                          <a:solidFill>
                            <a:srgbClr val="000000"/>
                          </a:solidFill>
                          <a:effectLst/>
                          <a:latin typeface="+mn-lt"/>
                        </a:rPr>
                        <a:t>Podcasts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99507">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99507">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99507">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bl>
          </a:graphicData>
        </a:graphic>
      </p:graphicFrame>
      <p:graphicFrame>
        <p:nvGraphicFramePr>
          <p:cNvPr id="59" name="Table 58">
            <a:extLst>
              <a:ext uri="{FF2B5EF4-FFF2-40B4-BE49-F238E27FC236}">
                <a16:creationId xmlns:a16="http://schemas.microsoft.com/office/drawing/2014/main" id="{047087C7-153A-8FD3-2CD9-683CDEEB6369}"/>
              </a:ext>
            </a:extLst>
          </p:cNvPr>
          <p:cNvGraphicFramePr>
            <a:graphicFrameLocks noGrp="1"/>
          </p:cNvGraphicFramePr>
          <p:nvPr/>
        </p:nvGraphicFramePr>
        <p:xfrm>
          <a:off x="1940258" y="2298384"/>
          <a:ext cx="1976597" cy="1382879"/>
        </p:xfrm>
        <a:graphic>
          <a:graphicData uri="http://schemas.openxmlformats.org/drawingml/2006/table">
            <a:tbl>
              <a:tblPr>
                <a:tableStyleId>{5C22544A-7EE6-4342-B048-85BDC9FD1C3A}</a:tableStyleId>
              </a:tblPr>
              <a:tblGrid>
                <a:gridCol w="1976597">
                  <a:extLst>
                    <a:ext uri="{9D8B030D-6E8A-4147-A177-3AD203B41FA5}">
                      <a16:colId xmlns:a16="http://schemas.microsoft.com/office/drawing/2014/main" val="2286587077"/>
                    </a:ext>
                  </a:extLst>
                </a:gridCol>
              </a:tblGrid>
              <a:tr h="256506">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TV (either traditional or online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Newspapers/press (either traditional print or online)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14825">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Social media sites/platforms (Facebook, X (Twitter), etc.)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Radio (either traditional or online radio)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81898">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Podcasts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bl>
          </a:graphicData>
        </a:graphic>
      </p:graphicFrame>
      <p:sp>
        <p:nvSpPr>
          <p:cNvPr id="19" name="Rectangle 18">
            <a:extLst>
              <a:ext uri="{FF2B5EF4-FFF2-40B4-BE49-F238E27FC236}">
                <a16:creationId xmlns:a16="http://schemas.microsoft.com/office/drawing/2014/main" id="{8DDEBFBA-626A-26AE-EAE1-931562B651FC}"/>
              </a:ext>
            </a:extLst>
          </p:cNvPr>
          <p:cNvSpPr/>
          <p:nvPr/>
        </p:nvSpPr>
        <p:spPr>
          <a:xfrm>
            <a:off x="244622" y="1517145"/>
            <a:ext cx="1664303" cy="2597106"/>
          </a:xfrm>
          <a:prstGeom prst="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TextBox 20">
            <a:extLst>
              <a:ext uri="{FF2B5EF4-FFF2-40B4-BE49-F238E27FC236}">
                <a16:creationId xmlns:a16="http://schemas.microsoft.com/office/drawing/2014/main" id="{CED5E6FD-63CB-B7C3-72A6-5E0420B5EE4D}"/>
              </a:ext>
            </a:extLst>
          </p:cNvPr>
          <p:cNvSpPr txBox="1"/>
          <p:nvPr/>
        </p:nvSpPr>
        <p:spPr>
          <a:xfrm>
            <a:off x="278439" y="3307752"/>
            <a:ext cx="150926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a:ln>
                  <a:noFill/>
                </a:ln>
                <a:solidFill>
                  <a:prstClr val="black"/>
                </a:solidFill>
                <a:effectLst/>
                <a:uLnTx/>
                <a:uFillTx/>
                <a:latin typeface="Barlow" panose="00000500000000000000" pitchFamily="2" charset="0"/>
                <a:ea typeface="+mn-ea"/>
                <a:cs typeface="+mn-cs"/>
              </a:rPr>
              <a:t>502,000 individuals</a:t>
            </a:r>
            <a:endParaRPr kumimoji="0" lang="en-IE" sz="1400" i="1"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aphicFrame>
        <p:nvGraphicFramePr>
          <p:cNvPr id="34" name="Chart 33">
            <a:extLst>
              <a:ext uri="{FF2B5EF4-FFF2-40B4-BE49-F238E27FC236}">
                <a16:creationId xmlns:a16="http://schemas.microsoft.com/office/drawing/2014/main" id="{B1C641A6-AD71-FD7F-D544-C2450E09DC5C}"/>
              </a:ext>
            </a:extLst>
          </p:cNvPr>
          <p:cNvGraphicFramePr/>
          <p:nvPr>
            <p:extLst>
              <p:ext uri="{D42A27DB-BD31-4B8C-83A1-F6EECF244321}">
                <p14:modId xmlns:p14="http://schemas.microsoft.com/office/powerpoint/2010/main" val="4227180850"/>
              </p:ext>
            </p:extLst>
          </p:nvPr>
        </p:nvGraphicFramePr>
        <p:xfrm>
          <a:off x="237776" y="1915043"/>
          <a:ext cx="1788641" cy="1572663"/>
        </p:xfrm>
        <a:graphic>
          <a:graphicData uri="http://schemas.openxmlformats.org/drawingml/2006/chart">
            <c:chart xmlns:c="http://schemas.openxmlformats.org/drawingml/2006/chart" xmlns:r="http://schemas.openxmlformats.org/officeDocument/2006/relationships" r:id="rId6"/>
          </a:graphicData>
        </a:graphic>
      </p:graphicFrame>
      <p:sp>
        <p:nvSpPr>
          <p:cNvPr id="41" name="TextBox 40">
            <a:extLst>
              <a:ext uri="{FF2B5EF4-FFF2-40B4-BE49-F238E27FC236}">
                <a16:creationId xmlns:a16="http://schemas.microsoft.com/office/drawing/2014/main" id="{6EB858ED-A3B6-5654-B960-27101E2CBD44}"/>
              </a:ext>
            </a:extLst>
          </p:cNvPr>
          <p:cNvSpPr txBox="1"/>
          <p:nvPr/>
        </p:nvSpPr>
        <p:spPr>
          <a:xfrm>
            <a:off x="653509" y="2196407"/>
            <a:ext cx="808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12%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of All Adults</a:t>
            </a:r>
            <a:endParaRPr kumimoji="0" lang="en-IE"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endParaRPr>
          </a:p>
        </p:txBody>
      </p:sp>
      <p:sp>
        <p:nvSpPr>
          <p:cNvPr id="42" name="Oval 41">
            <a:extLst>
              <a:ext uri="{FF2B5EF4-FFF2-40B4-BE49-F238E27FC236}">
                <a16:creationId xmlns:a16="http://schemas.microsoft.com/office/drawing/2014/main" id="{822813D5-FDC3-71C6-F782-905986FFD564}"/>
              </a:ext>
            </a:extLst>
          </p:cNvPr>
          <p:cNvSpPr/>
          <p:nvPr/>
        </p:nvSpPr>
        <p:spPr>
          <a:xfrm>
            <a:off x="5842705" y="5038946"/>
            <a:ext cx="335148" cy="2431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0" name="Rectangle 59">
            <a:extLst>
              <a:ext uri="{FF2B5EF4-FFF2-40B4-BE49-F238E27FC236}">
                <a16:creationId xmlns:a16="http://schemas.microsoft.com/office/drawing/2014/main" id="{810849DB-37A9-1412-9690-32CCD0044091}"/>
              </a:ext>
            </a:extLst>
          </p:cNvPr>
          <p:cNvSpPr/>
          <p:nvPr/>
        </p:nvSpPr>
        <p:spPr>
          <a:xfrm>
            <a:off x="5077806" y="5869068"/>
            <a:ext cx="297011" cy="7993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805F042D-0498-467B-2E2E-AC2E55F8C017}"/>
              </a:ext>
            </a:extLst>
          </p:cNvPr>
          <p:cNvPicPr>
            <a:picLocks noChangeAspect="1"/>
          </p:cNvPicPr>
          <p:nvPr/>
        </p:nvPicPr>
        <p:blipFill rotWithShape="1">
          <a:blip r:embed="rId7">
            <a:extLst>
              <a:ext uri="{28A0092B-C50C-407E-A947-70E740481C1C}">
                <a14:useLocalDpi xmlns:a14="http://schemas.microsoft.com/office/drawing/2010/main" val="0"/>
              </a:ext>
            </a:extLst>
          </a:blip>
          <a:srcRect l="35739" t="20998" r="25593" b="21000"/>
          <a:stretch>
            <a:fillRect/>
          </a:stretch>
        </p:blipFill>
        <p:spPr>
          <a:xfrm>
            <a:off x="1401026" y="1385030"/>
            <a:ext cx="553175" cy="553175"/>
          </a:xfrm>
          <a:prstGeom prst="flowChartConnector">
            <a:avLst/>
          </a:prstGeom>
        </p:spPr>
      </p:pic>
    </p:spTree>
    <p:extLst>
      <p:ext uri="{BB962C8B-B14F-4D97-AF65-F5344CB8AC3E}">
        <p14:creationId xmlns:p14="http://schemas.microsoft.com/office/powerpoint/2010/main" val="3580595469"/>
      </p:ext>
    </p:extLst>
  </p:cSld>
  <p:clrMapOvr>
    <a:masterClrMapping/>
  </p:clrMapOvr>
  <p:transition spd="slow">
    <p:wipe dir="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05A8B7-60FD-F86B-953F-76B4AEBE2154}"/>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39C4C8-2B70-6E84-C9EF-3C5EFA937DD9}"/>
              </a:ext>
            </a:extLst>
          </p:cNvPr>
          <p:cNvSpPr/>
          <p:nvPr/>
        </p:nvSpPr>
        <p:spPr>
          <a:xfrm>
            <a:off x="0" y="0"/>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2"/>
              </a:solidFill>
            </a:endParaRPr>
          </a:p>
        </p:txBody>
      </p:sp>
      <p:graphicFrame>
        <p:nvGraphicFramePr>
          <p:cNvPr id="14" name="Object 2">
            <a:extLst>
              <a:ext uri="{FF2B5EF4-FFF2-40B4-BE49-F238E27FC236}">
                <a16:creationId xmlns:a16="http://schemas.microsoft.com/office/drawing/2014/main" id="{2BB0F2CE-059E-1D99-2A7A-9803C4D6D6BD}"/>
              </a:ext>
            </a:extLst>
          </p:cNvPr>
          <p:cNvGraphicFramePr>
            <a:graphicFrameLocks noChangeAspect="1"/>
          </p:cNvGraphicFramePr>
          <p:nvPr>
            <p:extLst>
              <p:ext uri="{D42A27DB-BD31-4B8C-83A1-F6EECF244321}">
                <p14:modId xmlns:p14="http://schemas.microsoft.com/office/powerpoint/2010/main" val="3539410975"/>
              </p:ext>
            </p:extLst>
          </p:nvPr>
        </p:nvGraphicFramePr>
        <p:xfrm>
          <a:off x="5332244" y="2025176"/>
          <a:ext cx="3251456" cy="16797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Object 2">
            <a:extLst>
              <a:ext uri="{FF2B5EF4-FFF2-40B4-BE49-F238E27FC236}">
                <a16:creationId xmlns:a16="http://schemas.microsoft.com/office/drawing/2014/main" id="{B6D5763F-EE93-5E81-294C-4196C47F552A}"/>
              </a:ext>
            </a:extLst>
          </p:cNvPr>
          <p:cNvGraphicFramePr>
            <a:graphicFrameLocks noChangeAspect="1"/>
          </p:cNvGraphicFramePr>
          <p:nvPr>
            <p:extLst>
              <p:ext uri="{D42A27DB-BD31-4B8C-83A1-F6EECF244321}">
                <p14:modId xmlns:p14="http://schemas.microsoft.com/office/powerpoint/2010/main" val="615350429"/>
              </p:ext>
            </p:extLst>
          </p:nvPr>
        </p:nvGraphicFramePr>
        <p:xfrm>
          <a:off x="2145170" y="5372337"/>
          <a:ext cx="2780131" cy="8263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Object 2">
            <a:extLst>
              <a:ext uri="{FF2B5EF4-FFF2-40B4-BE49-F238E27FC236}">
                <a16:creationId xmlns:a16="http://schemas.microsoft.com/office/drawing/2014/main" id="{89ADB423-A4FA-BDDA-98D8-3CDBDD9EE9C2}"/>
              </a:ext>
            </a:extLst>
          </p:cNvPr>
          <p:cNvGraphicFramePr>
            <a:graphicFrameLocks noChangeAspect="1"/>
          </p:cNvGraphicFramePr>
          <p:nvPr>
            <p:extLst>
              <p:ext uri="{D42A27DB-BD31-4B8C-83A1-F6EECF244321}">
                <p14:modId xmlns:p14="http://schemas.microsoft.com/office/powerpoint/2010/main" val="2534035188"/>
              </p:ext>
            </p:extLst>
          </p:nvPr>
        </p:nvGraphicFramePr>
        <p:xfrm>
          <a:off x="1564218" y="2054011"/>
          <a:ext cx="3497704" cy="8263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3" name="Object 2">
            <a:extLst>
              <a:ext uri="{FF2B5EF4-FFF2-40B4-BE49-F238E27FC236}">
                <a16:creationId xmlns:a16="http://schemas.microsoft.com/office/drawing/2014/main" id="{778A170D-0B11-DE30-67E5-DBEA133DEEEA}"/>
              </a:ext>
            </a:extLst>
          </p:cNvPr>
          <p:cNvGraphicFramePr>
            <a:graphicFrameLocks noChangeAspect="1"/>
          </p:cNvGraphicFramePr>
          <p:nvPr>
            <p:extLst>
              <p:ext uri="{D42A27DB-BD31-4B8C-83A1-F6EECF244321}">
                <p14:modId xmlns:p14="http://schemas.microsoft.com/office/powerpoint/2010/main" val="3130568086"/>
              </p:ext>
            </p:extLst>
          </p:nvPr>
        </p:nvGraphicFramePr>
        <p:xfrm>
          <a:off x="5178476" y="4594302"/>
          <a:ext cx="3063732" cy="21524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9" name="Object 2">
            <a:extLst>
              <a:ext uri="{FF2B5EF4-FFF2-40B4-BE49-F238E27FC236}">
                <a16:creationId xmlns:a16="http://schemas.microsoft.com/office/drawing/2014/main" id="{CDE5D3AB-AC9A-FAAB-AD47-FC20D977D209}"/>
              </a:ext>
            </a:extLst>
          </p:cNvPr>
          <p:cNvGraphicFramePr>
            <a:graphicFrameLocks noChangeAspect="1"/>
          </p:cNvGraphicFramePr>
          <p:nvPr>
            <p:extLst>
              <p:ext uri="{D42A27DB-BD31-4B8C-83A1-F6EECF244321}">
                <p14:modId xmlns:p14="http://schemas.microsoft.com/office/powerpoint/2010/main" val="2918203612"/>
              </p:ext>
            </p:extLst>
          </p:nvPr>
        </p:nvGraphicFramePr>
        <p:xfrm>
          <a:off x="2100026" y="3810101"/>
          <a:ext cx="2780131" cy="8008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Object 2">
            <a:extLst>
              <a:ext uri="{FF2B5EF4-FFF2-40B4-BE49-F238E27FC236}">
                <a16:creationId xmlns:a16="http://schemas.microsoft.com/office/drawing/2014/main" id="{562D0A1B-73B4-9DCA-A0C3-C7EEC78ED4BC}"/>
              </a:ext>
            </a:extLst>
          </p:cNvPr>
          <p:cNvGraphicFramePr>
            <a:graphicFrameLocks noChangeAspect="1"/>
          </p:cNvGraphicFramePr>
          <p:nvPr>
            <p:extLst>
              <p:ext uri="{D42A27DB-BD31-4B8C-83A1-F6EECF244321}">
                <p14:modId xmlns:p14="http://schemas.microsoft.com/office/powerpoint/2010/main" val="1072075355"/>
              </p:ext>
            </p:extLst>
          </p:nvPr>
        </p:nvGraphicFramePr>
        <p:xfrm>
          <a:off x="8153676" y="2160253"/>
          <a:ext cx="3990717" cy="2904228"/>
        </p:xfrm>
        <a:graphic>
          <a:graphicData uri="http://schemas.openxmlformats.org/drawingml/2006/chart">
            <c:chart xmlns:c="http://schemas.openxmlformats.org/drawingml/2006/chart" xmlns:r="http://schemas.openxmlformats.org/officeDocument/2006/relationships" r:id="rId8"/>
          </a:graphicData>
        </a:graphic>
      </p:graphicFrame>
      <p:sp>
        <p:nvSpPr>
          <p:cNvPr id="4" name="Rectangle 3">
            <a:extLst>
              <a:ext uri="{FF2B5EF4-FFF2-40B4-BE49-F238E27FC236}">
                <a16:creationId xmlns:a16="http://schemas.microsoft.com/office/drawing/2014/main" id="{121CFAEB-9991-D05D-A7D6-DFE6F42C2B2A}"/>
              </a:ext>
            </a:extLst>
          </p:cNvPr>
          <p:cNvSpPr/>
          <p:nvPr/>
        </p:nvSpPr>
        <p:spPr>
          <a:xfrm>
            <a:off x="-6479" y="1"/>
            <a:ext cx="1930363"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C632948E-CD48-DDC1-E05F-A45A76E05A96}"/>
              </a:ext>
            </a:extLst>
          </p:cNvPr>
          <p:cNvSpPr txBox="1"/>
          <p:nvPr/>
        </p:nvSpPr>
        <p:spPr>
          <a:xfrm>
            <a:off x="169846" y="631254"/>
            <a:ext cx="1685007" cy="1077218"/>
          </a:xfrm>
          <a:prstGeom prst="rect">
            <a:avLst/>
          </a:prstGeom>
          <a:noFill/>
        </p:spPr>
        <p:txBody>
          <a:bodyPr wrap="square">
            <a:spAutoFit/>
          </a:bodyPr>
          <a:lstStyle/>
          <a:p>
            <a:r>
              <a:rPr lang="en-IE" sz="3200">
                <a:solidFill>
                  <a:schemeClr val="tx1"/>
                </a:solidFill>
                <a:latin typeface="+mj-lt"/>
              </a:rPr>
              <a:t>Who Are They?</a:t>
            </a:r>
            <a:endParaRPr lang="en-IE" sz="3200">
              <a:latin typeface="+mj-lt"/>
            </a:endParaRPr>
          </a:p>
        </p:txBody>
      </p:sp>
      <p:sp>
        <p:nvSpPr>
          <p:cNvPr id="2" name="Title 1">
            <a:extLst>
              <a:ext uri="{FF2B5EF4-FFF2-40B4-BE49-F238E27FC236}">
                <a16:creationId xmlns:a16="http://schemas.microsoft.com/office/drawing/2014/main" id="{FBAD8D57-A097-74F5-BC2A-719A66E68E18}"/>
              </a:ext>
            </a:extLst>
          </p:cNvPr>
          <p:cNvSpPr>
            <a:spLocks noGrp="1"/>
          </p:cNvSpPr>
          <p:nvPr>
            <p:ph type="title"/>
          </p:nvPr>
        </p:nvSpPr>
        <p:spPr>
          <a:xfrm>
            <a:off x="2228850" y="0"/>
            <a:ext cx="9357482" cy="715669"/>
          </a:xfrm>
        </p:spPr>
        <p:txBody>
          <a:bodyPr>
            <a:normAutofit/>
          </a:bodyPr>
          <a:lstStyle/>
          <a:p>
            <a:r>
              <a:rPr lang="en-IE"/>
              <a:t>Empathisers – Who Are They?</a:t>
            </a:r>
            <a:endParaRPr lang="en-IE">
              <a:solidFill>
                <a:schemeClr val="tx1"/>
              </a:solidFill>
            </a:endParaRPr>
          </a:p>
        </p:txBody>
      </p:sp>
      <p:sp>
        <p:nvSpPr>
          <p:cNvPr id="28" name="Round Diagonal Corner Rectangle 27">
            <a:extLst>
              <a:ext uri="{FF2B5EF4-FFF2-40B4-BE49-F238E27FC236}">
                <a16:creationId xmlns:a16="http://schemas.microsoft.com/office/drawing/2014/main" id="{364DE5E2-114D-4CEF-7AFA-146E077AA031}"/>
              </a:ext>
            </a:extLst>
          </p:cNvPr>
          <p:cNvSpPr/>
          <p:nvPr/>
        </p:nvSpPr>
        <p:spPr>
          <a:xfrm>
            <a:off x="5988531" y="1412052"/>
            <a:ext cx="2520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Age</a:t>
            </a:r>
          </a:p>
        </p:txBody>
      </p:sp>
      <p:sp>
        <p:nvSpPr>
          <p:cNvPr id="43" name="Round Diagonal Corner Rectangle 27">
            <a:extLst>
              <a:ext uri="{FF2B5EF4-FFF2-40B4-BE49-F238E27FC236}">
                <a16:creationId xmlns:a16="http://schemas.microsoft.com/office/drawing/2014/main" id="{D05D077A-FD58-EE50-E4EF-AB42F81403F4}"/>
              </a:ext>
            </a:extLst>
          </p:cNvPr>
          <p:cNvSpPr/>
          <p:nvPr/>
        </p:nvSpPr>
        <p:spPr>
          <a:xfrm>
            <a:off x="2722745" y="4759707"/>
            <a:ext cx="2520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Social Class</a:t>
            </a:r>
          </a:p>
        </p:txBody>
      </p:sp>
      <p:sp>
        <p:nvSpPr>
          <p:cNvPr id="50" name="Round Diagonal Corner Rectangle 27">
            <a:extLst>
              <a:ext uri="{FF2B5EF4-FFF2-40B4-BE49-F238E27FC236}">
                <a16:creationId xmlns:a16="http://schemas.microsoft.com/office/drawing/2014/main" id="{3B65EBDC-50F4-1029-7E85-7C974E003ACE}"/>
              </a:ext>
            </a:extLst>
          </p:cNvPr>
          <p:cNvSpPr/>
          <p:nvPr/>
        </p:nvSpPr>
        <p:spPr>
          <a:xfrm>
            <a:off x="2722745" y="1412052"/>
            <a:ext cx="2520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Gender</a:t>
            </a:r>
          </a:p>
        </p:txBody>
      </p:sp>
      <p:sp>
        <p:nvSpPr>
          <p:cNvPr id="58" name="Rectangle 57">
            <a:extLst>
              <a:ext uri="{FF2B5EF4-FFF2-40B4-BE49-F238E27FC236}">
                <a16:creationId xmlns:a16="http://schemas.microsoft.com/office/drawing/2014/main" id="{4F84CAA1-24FE-D59B-8F14-8B88804927C3}"/>
              </a:ext>
            </a:extLst>
          </p:cNvPr>
          <p:cNvSpPr/>
          <p:nvPr/>
        </p:nvSpPr>
        <p:spPr>
          <a:xfrm>
            <a:off x="2078433" y="689824"/>
            <a:ext cx="9943721" cy="65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600" b="1" err="1">
                <a:solidFill>
                  <a:schemeClr val="tx1"/>
                </a:solidFill>
                <a:latin typeface="Barlow" panose="00000500000000000000" pitchFamily="2" charset="0"/>
              </a:rPr>
              <a:t>Empathisers</a:t>
            </a:r>
            <a:r>
              <a:rPr lang="en-US" sz="1600" b="1">
                <a:solidFill>
                  <a:schemeClr val="tx1"/>
                </a:solidFill>
                <a:latin typeface="Barlow" panose="00000500000000000000" pitchFamily="2" charset="0"/>
              </a:rPr>
              <a:t> are more likely to be female, with a more rural focus. They are more likely to fall into the 35-49 age group, and thus less likely to be empty nesters.</a:t>
            </a:r>
          </a:p>
        </p:txBody>
      </p:sp>
      <p:sp>
        <p:nvSpPr>
          <p:cNvPr id="57" name="Round Diagonal Corner Rectangle 27">
            <a:extLst>
              <a:ext uri="{FF2B5EF4-FFF2-40B4-BE49-F238E27FC236}">
                <a16:creationId xmlns:a16="http://schemas.microsoft.com/office/drawing/2014/main" id="{112558A2-6695-6902-59C0-C558B5057075}"/>
              </a:ext>
            </a:extLst>
          </p:cNvPr>
          <p:cNvSpPr/>
          <p:nvPr/>
        </p:nvSpPr>
        <p:spPr>
          <a:xfrm>
            <a:off x="5988531" y="3958097"/>
            <a:ext cx="2520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Lifestage</a:t>
            </a:r>
          </a:p>
        </p:txBody>
      </p:sp>
      <p:sp>
        <p:nvSpPr>
          <p:cNvPr id="75" name="Round Diagonal Corner Rectangle 27">
            <a:extLst>
              <a:ext uri="{FF2B5EF4-FFF2-40B4-BE49-F238E27FC236}">
                <a16:creationId xmlns:a16="http://schemas.microsoft.com/office/drawing/2014/main" id="{20FCA2AC-D7BE-683A-5255-067DB58F81DA}"/>
              </a:ext>
            </a:extLst>
          </p:cNvPr>
          <p:cNvSpPr/>
          <p:nvPr/>
        </p:nvSpPr>
        <p:spPr>
          <a:xfrm>
            <a:off x="2722745" y="3065063"/>
            <a:ext cx="2520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Area Type</a:t>
            </a:r>
          </a:p>
        </p:txBody>
      </p:sp>
      <p:sp>
        <p:nvSpPr>
          <p:cNvPr id="81" name="Round Diagonal Corner Rectangle 27">
            <a:extLst>
              <a:ext uri="{FF2B5EF4-FFF2-40B4-BE49-F238E27FC236}">
                <a16:creationId xmlns:a16="http://schemas.microsoft.com/office/drawing/2014/main" id="{8E0E93A9-E4EC-9BDD-7612-829D852DEB02}"/>
              </a:ext>
            </a:extLst>
          </p:cNvPr>
          <p:cNvSpPr/>
          <p:nvPr/>
        </p:nvSpPr>
        <p:spPr>
          <a:xfrm>
            <a:off x="9527823" y="1412052"/>
            <a:ext cx="2520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Education Level</a:t>
            </a:r>
          </a:p>
        </p:txBody>
      </p:sp>
      <p:sp>
        <p:nvSpPr>
          <p:cNvPr id="38" name="TextBox 37">
            <a:extLst>
              <a:ext uri="{FF2B5EF4-FFF2-40B4-BE49-F238E27FC236}">
                <a16:creationId xmlns:a16="http://schemas.microsoft.com/office/drawing/2014/main" id="{40B3AAA3-A4D6-6C59-E7D5-6C564D26EBDE}"/>
              </a:ext>
            </a:extLst>
          </p:cNvPr>
          <p:cNvSpPr txBox="1"/>
          <p:nvPr/>
        </p:nvSpPr>
        <p:spPr>
          <a:xfrm>
            <a:off x="3175949" y="176571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41" name="TextBox 40">
            <a:extLst>
              <a:ext uri="{FF2B5EF4-FFF2-40B4-BE49-F238E27FC236}">
                <a16:creationId xmlns:a16="http://schemas.microsoft.com/office/drawing/2014/main" id="{E50FBD41-524B-CCF8-4C85-7043F5A0E9F8}"/>
              </a:ext>
            </a:extLst>
          </p:cNvPr>
          <p:cNvSpPr txBox="1"/>
          <p:nvPr/>
        </p:nvSpPr>
        <p:spPr>
          <a:xfrm>
            <a:off x="3956723" y="1765713"/>
            <a:ext cx="941283" cy="415498"/>
          </a:xfrm>
          <a:prstGeom prst="rect">
            <a:avLst/>
          </a:prstGeom>
          <a:noFill/>
        </p:spPr>
        <p:txBody>
          <a:bodyPr wrap="none" rtlCol="0">
            <a:spAutoFit/>
          </a:bodyPr>
          <a:lstStyle/>
          <a:p>
            <a:pPr algn="ctr"/>
            <a:r>
              <a:rPr lang="en-US" sz="1050" b="1" err="1">
                <a:latin typeface="Barlow" panose="00000500000000000000" pitchFamily="2" charset="0"/>
              </a:rPr>
              <a:t>Empathisers</a:t>
            </a:r>
            <a:endParaRPr lang="en-US" sz="1050" b="1">
              <a:latin typeface="Barlow" panose="00000500000000000000" pitchFamily="2" charset="0"/>
            </a:endParaRP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17" name="TextBox 16">
            <a:extLst>
              <a:ext uri="{FF2B5EF4-FFF2-40B4-BE49-F238E27FC236}">
                <a16:creationId xmlns:a16="http://schemas.microsoft.com/office/drawing/2014/main" id="{8AF07620-8D78-0665-5898-29336B5D8599}"/>
              </a:ext>
            </a:extLst>
          </p:cNvPr>
          <p:cNvSpPr txBox="1"/>
          <p:nvPr/>
        </p:nvSpPr>
        <p:spPr>
          <a:xfrm>
            <a:off x="6544641" y="1769788"/>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1C02267D-276A-9B46-83ED-EF31CC5A44DA}"/>
              </a:ext>
            </a:extLst>
          </p:cNvPr>
          <p:cNvSpPr txBox="1"/>
          <p:nvPr/>
        </p:nvSpPr>
        <p:spPr>
          <a:xfrm>
            <a:off x="7216898" y="1769788"/>
            <a:ext cx="941284" cy="415498"/>
          </a:xfrm>
          <a:prstGeom prst="rect">
            <a:avLst/>
          </a:prstGeom>
          <a:noFill/>
        </p:spPr>
        <p:txBody>
          <a:bodyPr wrap="none" rtlCol="0">
            <a:spAutoFit/>
          </a:bodyPr>
          <a:lstStyle/>
          <a:p>
            <a:pPr algn="ctr"/>
            <a:r>
              <a:rPr lang="en-US" sz="1050" b="1" err="1">
                <a:latin typeface="Barlow" panose="00000500000000000000" pitchFamily="2" charset="0"/>
              </a:rPr>
              <a:t>Empathisers</a:t>
            </a:r>
            <a:endParaRPr lang="en-US" sz="1050" b="1">
              <a:latin typeface="Barlow" panose="00000500000000000000" pitchFamily="2" charset="0"/>
            </a:endParaRP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3" name="TextBox 22">
            <a:extLst>
              <a:ext uri="{FF2B5EF4-FFF2-40B4-BE49-F238E27FC236}">
                <a16:creationId xmlns:a16="http://schemas.microsoft.com/office/drawing/2014/main" id="{50C78BE6-1A27-E9EC-766A-E592AE7C8030}"/>
              </a:ext>
            </a:extLst>
          </p:cNvPr>
          <p:cNvSpPr txBox="1"/>
          <p:nvPr/>
        </p:nvSpPr>
        <p:spPr>
          <a:xfrm>
            <a:off x="10188207" y="177386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4" name="TextBox 23">
            <a:extLst>
              <a:ext uri="{FF2B5EF4-FFF2-40B4-BE49-F238E27FC236}">
                <a16:creationId xmlns:a16="http://schemas.microsoft.com/office/drawing/2014/main" id="{18461081-3587-0696-ECD5-9B6A8E56F7D8}"/>
              </a:ext>
            </a:extLst>
          </p:cNvPr>
          <p:cNvSpPr txBox="1"/>
          <p:nvPr/>
        </p:nvSpPr>
        <p:spPr>
          <a:xfrm>
            <a:off x="10954014" y="1773863"/>
            <a:ext cx="968535" cy="415498"/>
          </a:xfrm>
          <a:prstGeom prst="rect">
            <a:avLst/>
          </a:prstGeom>
          <a:noFill/>
        </p:spPr>
        <p:txBody>
          <a:bodyPr wrap="none" rtlCol="0">
            <a:spAutoFit/>
          </a:bodyPr>
          <a:lstStyle/>
          <a:p>
            <a:pPr algn="ctr"/>
            <a:r>
              <a:rPr lang="en-US" sz="1050" b="1" err="1">
                <a:latin typeface="Barlow" panose="00000500000000000000" pitchFamily="2" charset="0"/>
              </a:rPr>
              <a:t>Empathisers</a:t>
            </a:r>
            <a:r>
              <a:rPr lang="en-US" sz="1050" b="1">
                <a:latin typeface="Barlow" panose="00000500000000000000" pitchFamily="2" charset="0"/>
              </a:rPr>
              <a:t>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6" name="TextBox 25">
            <a:extLst>
              <a:ext uri="{FF2B5EF4-FFF2-40B4-BE49-F238E27FC236}">
                <a16:creationId xmlns:a16="http://schemas.microsoft.com/office/drawing/2014/main" id="{12232F23-160E-F17B-F638-73112AC616EC}"/>
              </a:ext>
            </a:extLst>
          </p:cNvPr>
          <p:cNvSpPr txBox="1"/>
          <p:nvPr/>
        </p:nvSpPr>
        <p:spPr>
          <a:xfrm>
            <a:off x="2994290" y="3421035"/>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7" name="TextBox 26">
            <a:extLst>
              <a:ext uri="{FF2B5EF4-FFF2-40B4-BE49-F238E27FC236}">
                <a16:creationId xmlns:a16="http://schemas.microsoft.com/office/drawing/2014/main" id="{EBAD93E3-E28C-356C-375D-557A23B23C50}"/>
              </a:ext>
            </a:extLst>
          </p:cNvPr>
          <p:cNvSpPr txBox="1"/>
          <p:nvPr/>
        </p:nvSpPr>
        <p:spPr>
          <a:xfrm>
            <a:off x="3853943" y="3421035"/>
            <a:ext cx="968535" cy="415498"/>
          </a:xfrm>
          <a:prstGeom prst="rect">
            <a:avLst/>
          </a:prstGeom>
          <a:noFill/>
        </p:spPr>
        <p:txBody>
          <a:bodyPr wrap="none" rtlCol="0">
            <a:spAutoFit/>
          </a:bodyPr>
          <a:lstStyle/>
          <a:p>
            <a:pPr algn="ctr"/>
            <a:r>
              <a:rPr lang="en-US" sz="1050" b="1" err="1">
                <a:latin typeface="Barlow" panose="00000500000000000000" pitchFamily="2" charset="0"/>
              </a:rPr>
              <a:t>Empathisers</a:t>
            </a:r>
            <a:r>
              <a:rPr lang="en-US" sz="1050" b="1">
                <a:latin typeface="Barlow" panose="00000500000000000000" pitchFamily="2" charset="0"/>
              </a:rPr>
              <a:t>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9" name="TextBox 28">
            <a:extLst>
              <a:ext uri="{FF2B5EF4-FFF2-40B4-BE49-F238E27FC236}">
                <a16:creationId xmlns:a16="http://schemas.microsoft.com/office/drawing/2014/main" id="{12BEF2AF-71FE-AB11-A659-251DA77D86BA}"/>
              </a:ext>
            </a:extLst>
          </p:cNvPr>
          <p:cNvSpPr txBox="1"/>
          <p:nvPr/>
        </p:nvSpPr>
        <p:spPr>
          <a:xfrm>
            <a:off x="3106639" y="5083541"/>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0" name="TextBox 29">
            <a:extLst>
              <a:ext uri="{FF2B5EF4-FFF2-40B4-BE49-F238E27FC236}">
                <a16:creationId xmlns:a16="http://schemas.microsoft.com/office/drawing/2014/main" id="{78974F4F-42BE-8F8C-B5FC-D49245086BB0}"/>
              </a:ext>
            </a:extLst>
          </p:cNvPr>
          <p:cNvSpPr txBox="1"/>
          <p:nvPr/>
        </p:nvSpPr>
        <p:spPr>
          <a:xfrm>
            <a:off x="3816562" y="5083541"/>
            <a:ext cx="968535" cy="415498"/>
          </a:xfrm>
          <a:prstGeom prst="rect">
            <a:avLst/>
          </a:prstGeom>
          <a:noFill/>
        </p:spPr>
        <p:txBody>
          <a:bodyPr wrap="none" rtlCol="0">
            <a:spAutoFit/>
          </a:bodyPr>
          <a:lstStyle/>
          <a:p>
            <a:pPr algn="ctr"/>
            <a:r>
              <a:rPr lang="en-US" sz="1050" b="1" err="1">
                <a:latin typeface="Barlow" panose="00000500000000000000" pitchFamily="2" charset="0"/>
              </a:rPr>
              <a:t>Empathisers</a:t>
            </a:r>
            <a:r>
              <a:rPr lang="en-US" sz="1050" b="1">
                <a:latin typeface="Barlow" panose="00000500000000000000" pitchFamily="2" charset="0"/>
              </a:rPr>
              <a:t>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31" name="TextBox 30">
            <a:extLst>
              <a:ext uri="{FF2B5EF4-FFF2-40B4-BE49-F238E27FC236}">
                <a16:creationId xmlns:a16="http://schemas.microsoft.com/office/drawing/2014/main" id="{1ADA4C9A-2188-D2DD-5CA0-4CB86681526E}"/>
              </a:ext>
            </a:extLst>
          </p:cNvPr>
          <p:cNvSpPr txBox="1"/>
          <p:nvPr/>
        </p:nvSpPr>
        <p:spPr>
          <a:xfrm>
            <a:off x="6539817" y="4331699"/>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2" name="TextBox 31">
            <a:extLst>
              <a:ext uri="{FF2B5EF4-FFF2-40B4-BE49-F238E27FC236}">
                <a16:creationId xmlns:a16="http://schemas.microsoft.com/office/drawing/2014/main" id="{8C89B4A9-CD44-A4FC-2F00-EDC4930855EB}"/>
              </a:ext>
            </a:extLst>
          </p:cNvPr>
          <p:cNvSpPr txBox="1"/>
          <p:nvPr/>
        </p:nvSpPr>
        <p:spPr>
          <a:xfrm>
            <a:off x="7174786" y="4331699"/>
            <a:ext cx="968535" cy="415498"/>
          </a:xfrm>
          <a:prstGeom prst="rect">
            <a:avLst/>
          </a:prstGeom>
          <a:noFill/>
        </p:spPr>
        <p:txBody>
          <a:bodyPr wrap="none" rtlCol="0">
            <a:spAutoFit/>
          </a:bodyPr>
          <a:lstStyle/>
          <a:p>
            <a:pPr algn="ctr"/>
            <a:r>
              <a:rPr lang="en-US" sz="1050" b="1" err="1">
                <a:latin typeface="Barlow" panose="00000500000000000000" pitchFamily="2" charset="0"/>
              </a:rPr>
              <a:t>Empathisers</a:t>
            </a:r>
            <a:r>
              <a:rPr lang="en-US" sz="1050" b="1">
                <a:latin typeface="Barlow" panose="00000500000000000000" pitchFamily="2" charset="0"/>
              </a:rPr>
              <a:t>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37" name="Rectangle 36">
            <a:extLst>
              <a:ext uri="{FF2B5EF4-FFF2-40B4-BE49-F238E27FC236}">
                <a16:creationId xmlns:a16="http://schemas.microsoft.com/office/drawing/2014/main" id="{B1FFAEED-B8BB-1957-6758-9DBFE823C532}"/>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35" name="Rectangle 34">
            <a:extLst>
              <a:ext uri="{FF2B5EF4-FFF2-40B4-BE49-F238E27FC236}">
                <a16:creationId xmlns:a16="http://schemas.microsoft.com/office/drawing/2014/main" id="{2FDDBAB6-C04A-C751-9CDA-7C4043A3B469}"/>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Oval 35">
            <a:extLst>
              <a:ext uri="{FF2B5EF4-FFF2-40B4-BE49-F238E27FC236}">
                <a16:creationId xmlns:a16="http://schemas.microsoft.com/office/drawing/2014/main" id="{5DE29FDB-8912-5230-AE3A-23FDD01273FE}"/>
              </a:ext>
            </a:extLst>
          </p:cNvPr>
          <p:cNvSpPr/>
          <p:nvPr/>
        </p:nvSpPr>
        <p:spPr>
          <a:xfrm>
            <a:off x="9420094" y="72938"/>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TextBox 33">
            <a:extLst>
              <a:ext uri="{FF2B5EF4-FFF2-40B4-BE49-F238E27FC236}">
                <a16:creationId xmlns:a16="http://schemas.microsoft.com/office/drawing/2014/main" id="{618E0CBD-0B73-527D-2CA1-F0718ED68ED1}"/>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22" name="Rectangle 21">
            <a:extLst>
              <a:ext uri="{FF2B5EF4-FFF2-40B4-BE49-F238E27FC236}">
                <a16:creationId xmlns:a16="http://schemas.microsoft.com/office/drawing/2014/main" id="{BBB39496-2835-1632-1CDC-F7FE63E623AA}"/>
              </a:ext>
            </a:extLst>
          </p:cNvPr>
          <p:cNvSpPr/>
          <p:nvPr/>
        </p:nvSpPr>
        <p:spPr>
          <a:xfrm>
            <a:off x="4047467" y="2159956"/>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Rectangle 39">
            <a:extLst>
              <a:ext uri="{FF2B5EF4-FFF2-40B4-BE49-F238E27FC236}">
                <a16:creationId xmlns:a16="http://schemas.microsoft.com/office/drawing/2014/main" id="{0B114478-15D5-BA40-8E14-86EB09A2F898}"/>
              </a:ext>
            </a:extLst>
          </p:cNvPr>
          <p:cNvSpPr/>
          <p:nvPr/>
        </p:nvSpPr>
        <p:spPr>
          <a:xfrm>
            <a:off x="7308370" y="3127766"/>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Rectangle 43">
            <a:extLst>
              <a:ext uri="{FF2B5EF4-FFF2-40B4-BE49-F238E27FC236}">
                <a16:creationId xmlns:a16="http://schemas.microsoft.com/office/drawing/2014/main" id="{9EAE5CA2-C68D-3FB8-68A7-1A015DE894E5}"/>
              </a:ext>
            </a:extLst>
          </p:cNvPr>
          <p:cNvSpPr/>
          <p:nvPr/>
        </p:nvSpPr>
        <p:spPr>
          <a:xfrm>
            <a:off x="7148240" y="6275964"/>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Rectangle 47">
            <a:extLst>
              <a:ext uri="{FF2B5EF4-FFF2-40B4-BE49-F238E27FC236}">
                <a16:creationId xmlns:a16="http://schemas.microsoft.com/office/drawing/2014/main" id="{2F5E4027-F72D-ED89-BBF9-FF001DBA0500}"/>
              </a:ext>
            </a:extLst>
          </p:cNvPr>
          <p:cNvSpPr/>
          <p:nvPr/>
        </p:nvSpPr>
        <p:spPr>
          <a:xfrm>
            <a:off x="11100243" y="4747197"/>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Oval 50">
            <a:extLst>
              <a:ext uri="{FF2B5EF4-FFF2-40B4-BE49-F238E27FC236}">
                <a16:creationId xmlns:a16="http://schemas.microsoft.com/office/drawing/2014/main" id="{EB00F0C4-72E3-68F7-E467-D43B74C53A88}"/>
              </a:ext>
            </a:extLst>
          </p:cNvPr>
          <p:cNvSpPr/>
          <p:nvPr/>
        </p:nvSpPr>
        <p:spPr>
          <a:xfrm>
            <a:off x="4171998" y="2465876"/>
            <a:ext cx="433746" cy="27644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0" name="Chart 9">
            <a:extLst>
              <a:ext uri="{FF2B5EF4-FFF2-40B4-BE49-F238E27FC236}">
                <a16:creationId xmlns:a16="http://schemas.microsoft.com/office/drawing/2014/main" id="{5369BDF5-757A-C389-5C6B-DD1D587638A2}"/>
              </a:ext>
            </a:extLst>
          </p:cNvPr>
          <p:cNvGraphicFramePr/>
          <p:nvPr>
            <p:extLst>
              <p:ext uri="{D42A27DB-BD31-4B8C-83A1-F6EECF244321}">
                <p14:modId xmlns:p14="http://schemas.microsoft.com/office/powerpoint/2010/main" val="2229274510"/>
              </p:ext>
            </p:extLst>
          </p:nvPr>
        </p:nvGraphicFramePr>
        <p:xfrm>
          <a:off x="90142" y="4780028"/>
          <a:ext cx="1788641" cy="1572663"/>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43D2FD5E-9C82-312A-6D37-B47807FEB96B}"/>
              </a:ext>
            </a:extLst>
          </p:cNvPr>
          <p:cNvSpPr txBox="1"/>
          <p:nvPr/>
        </p:nvSpPr>
        <p:spPr>
          <a:xfrm>
            <a:off x="533176" y="5181638"/>
            <a:ext cx="808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26%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of All Adults</a:t>
            </a:r>
            <a:endParaRPr kumimoji="0" lang="en-IE"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endParaRPr>
          </a:p>
        </p:txBody>
      </p:sp>
      <p:sp>
        <p:nvSpPr>
          <p:cNvPr id="20" name="TextBox 19">
            <a:extLst>
              <a:ext uri="{FF2B5EF4-FFF2-40B4-BE49-F238E27FC236}">
                <a16:creationId xmlns:a16="http://schemas.microsoft.com/office/drawing/2014/main" id="{6037B9B0-113F-5C42-211A-8A13BAF2ABF4}"/>
              </a:ext>
            </a:extLst>
          </p:cNvPr>
          <p:cNvSpPr txBox="1"/>
          <p:nvPr/>
        </p:nvSpPr>
        <p:spPr>
          <a:xfrm>
            <a:off x="405265" y="4090430"/>
            <a:ext cx="1071127"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400" b="0" i="1" u="none" kern="1200" cap="none" spc="0" normalizeH="0" baseline="0" noProof="0">
                <a:ln>
                  <a:noFill/>
                </a:ln>
                <a:solidFill>
                  <a:srgbClr val="000033"/>
                </a:solidFill>
                <a:effectLst/>
                <a:uLnTx/>
                <a:uFillTx/>
                <a:latin typeface="Barlow" panose="00000500000000000000" pitchFamily="2" charset="0"/>
              </a:rPr>
              <a:t>1,095,000</a:t>
            </a:r>
            <a:r>
              <a:rPr kumimoji="0" lang="en-US" sz="1400" b="0" i="1" u="none" strike="noStrike" kern="1200" cap="none" spc="0" normalizeH="0" baseline="0" noProof="0">
                <a:ln>
                  <a:noFill/>
                </a:ln>
                <a:solidFill>
                  <a:prstClr val="black"/>
                </a:solidFill>
                <a:effectLst/>
                <a:uLnTx/>
                <a:uFillTx/>
                <a:latin typeface="Barlow" panose="00000500000000000000" pitchFamily="2"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Barlow" panose="00000500000000000000" pitchFamily="2" charset="0"/>
                <a:ea typeface="+mn-ea"/>
                <a:cs typeface="+mn-cs"/>
              </a:rPr>
              <a:t> individuals</a:t>
            </a:r>
            <a:endParaRPr kumimoji="0" lang="en-IE" sz="1400" b="0" i="1"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4" name="Rectangle 53">
            <a:extLst>
              <a:ext uri="{FF2B5EF4-FFF2-40B4-BE49-F238E27FC236}">
                <a16:creationId xmlns:a16="http://schemas.microsoft.com/office/drawing/2014/main" id="{C6645693-3D84-45BB-FEA4-6A1EB2C2C74E}"/>
              </a:ext>
            </a:extLst>
          </p:cNvPr>
          <p:cNvSpPr/>
          <p:nvPr/>
        </p:nvSpPr>
        <p:spPr>
          <a:xfrm>
            <a:off x="4011868" y="3889418"/>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5" name="Oval 54">
            <a:extLst>
              <a:ext uri="{FF2B5EF4-FFF2-40B4-BE49-F238E27FC236}">
                <a16:creationId xmlns:a16="http://schemas.microsoft.com/office/drawing/2014/main" id="{3210A0C7-752F-0243-64D3-52BD07BF67E7}"/>
              </a:ext>
            </a:extLst>
          </p:cNvPr>
          <p:cNvSpPr/>
          <p:nvPr/>
        </p:nvSpPr>
        <p:spPr>
          <a:xfrm>
            <a:off x="3853943" y="4209598"/>
            <a:ext cx="433746" cy="27644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7" name="Oval 46">
            <a:extLst>
              <a:ext uri="{FF2B5EF4-FFF2-40B4-BE49-F238E27FC236}">
                <a16:creationId xmlns:a16="http://schemas.microsoft.com/office/drawing/2014/main" id="{4A56A2E4-0E27-5B6D-67F5-BC5F3A7E9BBC}"/>
              </a:ext>
            </a:extLst>
          </p:cNvPr>
          <p:cNvSpPr/>
          <p:nvPr/>
        </p:nvSpPr>
        <p:spPr>
          <a:xfrm>
            <a:off x="7320886" y="2759280"/>
            <a:ext cx="433746" cy="27644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52" name="Table 51">
            <a:extLst>
              <a:ext uri="{FF2B5EF4-FFF2-40B4-BE49-F238E27FC236}">
                <a16:creationId xmlns:a16="http://schemas.microsoft.com/office/drawing/2014/main" id="{AB69C041-C229-E7F7-72B9-4272C07C79CA}"/>
              </a:ext>
            </a:extLst>
          </p:cNvPr>
          <p:cNvGraphicFramePr>
            <a:graphicFrameLocks noGrp="1"/>
          </p:cNvGraphicFramePr>
          <p:nvPr/>
        </p:nvGraphicFramePr>
        <p:xfrm>
          <a:off x="8848358" y="2241780"/>
          <a:ext cx="1814014" cy="2782480"/>
        </p:xfrm>
        <a:graphic>
          <a:graphicData uri="http://schemas.openxmlformats.org/drawingml/2006/table">
            <a:tbl>
              <a:tblPr>
                <a:tableStyleId>{5C22544A-7EE6-4342-B048-85BDC9FD1C3A}</a:tableStyleId>
              </a:tblPr>
              <a:tblGrid>
                <a:gridCol w="1814014">
                  <a:extLst>
                    <a:ext uri="{9D8B030D-6E8A-4147-A177-3AD203B41FA5}">
                      <a16:colId xmlns:a16="http://schemas.microsoft.com/office/drawing/2014/main" val="2286587077"/>
                    </a:ext>
                  </a:extLst>
                </a:gridCol>
              </a:tblGrid>
              <a:tr h="347810">
                <a:tc>
                  <a:txBody>
                    <a:bodyPr/>
                    <a:lstStyle/>
                    <a:p>
                      <a:pPr algn="r" rtl="0" fontAlgn="ctr">
                        <a:buNone/>
                      </a:pPr>
                      <a:r>
                        <a:rPr lang="en-IE" sz="900" b="0" i="0" u="none" strike="noStrike">
                          <a:solidFill>
                            <a:srgbClr val="000000"/>
                          </a:solidFill>
                          <a:effectLst/>
                          <a:latin typeface="Barlow" panose="00000500000000000000" pitchFamily="2" charset="0"/>
                        </a:rPr>
                        <a:t>Primary or below</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Lower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4849043"/>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Higher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7219224"/>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Post Leaving Certificate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676527"/>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Higher Certificate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31976"/>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Ordinary Degree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4394714"/>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Hons Bachelor degree/equivalent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2181031"/>
                  </a:ext>
                </a:extLst>
              </a:tr>
              <a:tr h="347810">
                <a:tc>
                  <a:txBody>
                    <a:bodyPr/>
                    <a:lstStyle/>
                    <a:p>
                      <a:pPr algn="r" rtl="0" fontAlgn="ctr">
                        <a:buNone/>
                      </a:pPr>
                      <a:r>
                        <a:rPr lang="en-IE" sz="900" b="0" i="0" u="none" strike="noStrike">
                          <a:solidFill>
                            <a:srgbClr val="000000"/>
                          </a:solidFill>
                          <a:effectLst/>
                          <a:latin typeface="Barlow" panose="00000500000000000000" pitchFamily="2" charset="0"/>
                        </a:rPr>
                        <a:t>Postgraduate qualification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6574390"/>
                  </a:ext>
                </a:extLst>
              </a:tr>
            </a:tbl>
          </a:graphicData>
        </a:graphic>
      </p:graphicFrame>
      <p:pic>
        <p:nvPicPr>
          <p:cNvPr id="8" name="Picture 7">
            <a:extLst>
              <a:ext uri="{FF2B5EF4-FFF2-40B4-BE49-F238E27FC236}">
                <a16:creationId xmlns:a16="http://schemas.microsoft.com/office/drawing/2014/main" id="{F06C1175-101E-1D9B-CB72-5D295ECF6FDD}"/>
              </a:ext>
            </a:extLst>
          </p:cNvPr>
          <p:cNvPicPr>
            <a:picLocks noChangeAspect="1"/>
          </p:cNvPicPr>
          <p:nvPr/>
        </p:nvPicPr>
        <p:blipFill>
          <a:blip r:embed="rId10">
            <a:extLst>
              <a:ext uri="{28A0092B-C50C-407E-A947-70E740481C1C}">
                <a14:useLocalDpi xmlns:a14="http://schemas.microsoft.com/office/drawing/2010/main" val="0"/>
              </a:ext>
            </a:extLst>
          </a:blip>
          <a:srcRect l="25800" t="2683" r="24571" b="-144"/>
          <a:stretch>
            <a:fillRect/>
          </a:stretch>
        </p:blipFill>
        <p:spPr>
          <a:xfrm>
            <a:off x="149126" y="1893647"/>
            <a:ext cx="1528045" cy="2000535"/>
          </a:xfrm>
          <a:prstGeom prst="rect">
            <a:avLst/>
          </a:prstGeom>
        </p:spPr>
      </p:pic>
    </p:spTree>
    <p:extLst>
      <p:ext uri="{BB962C8B-B14F-4D97-AF65-F5344CB8AC3E}">
        <p14:creationId xmlns:p14="http://schemas.microsoft.com/office/powerpoint/2010/main" val="3337736740"/>
      </p:ext>
    </p:extLst>
  </p:cSld>
  <p:clrMapOvr>
    <a:masterClrMapping/>
  </p:clrMapOvr>
  <p:transition spd="slow">
    <p:wipe dir="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31CB12-EC14-611A-594E-3549A020BF9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5D33BCB1-A35E-E57B-AD64-56B3BAA371D8}"/>
              </a:ext>
            </a:extLst>
          </p:cNvPr>
          <p:cNvSpPr/>
          <p:nvPr/>
        </p:nvSpPr>
        <p:spPr>
          <a:xfrm>
            <a:off x="0" y="0"/>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65" name="Rectangle 64">
            <a:extLst>
              <a:ext uri="{FF2B5EF4-FFF2-40B4-BE49-F238E27FC236}">
                <a16:creationId xmlns:a16="http://schemas.microsoft.com/office/drawing/2014/main" id="{6CFD7A27-EE07-7057-BE76-50A38914CC9A}"/>
              </a:ext>
            </a:extLst>
          </p:cNvPr>
          <p:cNvSpPr/>
          <p:nvPr/>
        </p:nvSpPr>
        <p:spPr>
          <a:xfrm>
            <a:off x="244622" y="1367017"/>
            <a:ext cx="1664303" cy="25971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4A6A0A3-88CA-199D-6F7D-A167051079E9}"/>
              </a:ext>
            </a:extLst>
          </p:cNvPr>
          <p:cNvSpPr>
            <a:spLocks noGrp="1"/>
          </p:cNvSpPr>
          <p:nvPr>
            <p:ph type="title"/>
          </p:nvPr>
        </p:nvSpPr>
        <p:spPr>
          <a:xfrm>
            <a:off x="259581" y="163312"/>
            <a:ext cx="9787893" cy="370620"/>
          </a:xfrm>
        </p:spPr>
        <p:txBody>
          <a:bodyPr>
            <a:normAutofit fontScale="90000"/>
          </a:bodyPr>
          <a:lstStyle/>
          <a:p>
            <a:r>
              <a:rPr lang="en-IE">
                <a:solidFill>
                  <a:schemeClr val="tx1"/>
                </a:solidFill>
              </a:rPr>
              <a:t>Empathisers – Socio Cultural Profile</a:t>
            </a:r>
          </a:p>
        </p:txBody>
      </p:sp>
      <p:sp>
        <p:nvSpPr>
          <p:cNvPr id="5" name="Rectangle 4">
            <a:extLst>
              <a:ext uri="{FF2B5EF4-FFF2-40B4-BE49-F238E27FC236}">
                <a16:creationId xmlns:a16="http://schemas.microsoft.com/office/drawing/2014/main" id="{F2BAB47A-7239-89C7-B1A6-FE4305D57A6D}"/>
              </a:ext>
            </a:extLst>
          </p:cNvPr>
          <p:cNvSpPr/>
          <p:nvPr/>
        </p:nvSpPr>
        <p:spPr>
          <a:xfrm>
            <a:off x="165992" y="625384"/>
            <a:ext cx="11879320" cy="44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300" b="1" err="1">
                <a:solidFill>
                  <a:schemeClr val="tx1"/>
                </a:solidFill>
              </a:rPr>
              <a:t>Empathisers</a:t>
            </a:r>
            <a:r>
              <a:rPr lang="en-US" sz="1300" b="1">
                <a:solidFill>
                  <a:schemeClr val="tx1"/>
                </a:solidFill>
              </a:rPr>
              <a:t> are most likely to identify themselves as citizens of their local community. Growing diversity is not seen by the majority as a positive thing. Worries </a:t>
            </a:r>
            <a:r>
              <a:rPr lang="en-US" sz="1300" b="1" err="1">
                <a:solidFill>
                  <a:schemeClr val="tx1"/>
                </a:solidFill>
              </a:rPr>
              <a:t>centre</a:t>
            </a:r>
            <a:r>
              <a:rPr lang="en-US" sz="1300" b="1">
                <a:solidFill>
                  <a:schemeClr val="tx1"/>
                </a:solidFill>
              </a:rPr>
              <a:t> around the economy with household bills dominating mentions at a state-level, while economic crises are more likely to be mentioned at a personal level. </a:t>
            </a:r>
            <a:r>
              <a:rPr lang="en-US" sz="1300" b="1" err="1">
                <a:solidFill>
                  <a:schemeClr val="tx1"/>
                </a:solidFill>
              </a:rPr>
              <a:t>Empathisers</a:t>
            </a:r>
            <a:r>
              <a:rPr lang="en-US" sz="1300" b="1">
                <a:solidFill>
                  <a:schemeClr val="tx1"/>
                </a:solidFill>
              </a:rPr>
              <a:t> follow the national pattern in terms of engagement in all causes. </a:t>
            </a:r>
          </a:p>
        </p:txBody>
      </p:sp>
      <p:sp>
        <p:nvSpPr>
          <p:cNvPr id="24" name="Round Diagonal Corner Rectangle 27">
            <a:extLst>
              <a:ext uri="{FF2B5EF4-FFF2-40B4-BE49-F238E27FC236}">
                <a16:creationId xmlns:a16="http://schemas.microsoft.com/office/drawing/2014/main" id="{A1253EDF-48F7-8885-0808-BC7ABF4F12D4}"/>
              </a:ext>
            </a:extLst>
          </p:cNvPr>
          <p:cNvSpPr/>
          <p:nvPr/>
        </p:nvSpPr>
        <p:spPr>
          <a:xfrm>
            <a:off x="3367216" y="1161632"/>
            <a:ext cx="2916000" cy="340298"/>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Individual Identity</a:t>
            </a:r>
          </a:p>
        </p:txBody>
      </p:sp>
      <p:sp>
        <p:nvSpPr>
          <p:cNvPr id="28" name="Round Diagonal Corner Rectangle 27">
            <a:extLst>
              <a:ext uri="{FF2B5EF4-FFF2-40B4-BE49-F238E27FC236}">
                <a16:creationId xmlns:a16="http://schemas.microsoft.com/office/drawing/2014/main" id="{B2237C65-40C5-A3D9-8341-162DFE6AD574}"/>
              </a:ext>
            </a:extLst>
          </p:cNvPr>
          <p:cNvSpPr/>
          <p:nvPr/>
        </p:nvSpPr>
        <p:spPr>
          <a:xfrm>
            <a:off x="8357180" y="1156169"/>
            <a:ext cx="2916000" cy="340298"/>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Move to Diverse Society</a:t>
            </a:r>
          </a:p>
        </p:txBody>
      </p:sp>
      <p:sp>
        <p:nvSpPr>
          <p:cNvPr id="30" name="TextBox 29">
            <a:extLst>
              <a:ext uri="{FF2B5EF4-FFF2-40B4-BE49-F238E27FC236}">
                <a16:creationId xmlns:a16="http://schemas.microsoft.com/office/drawing/2014/main" id="{4DBFC2A6-9463-3FCA-0A9C-E41FCA824096}"/>
              </a:ext>
            </a:extLst>
          </p:cNvPr>
          <p:cNvSpPr txBox="1"/>
          <p:nvPr/>
        </p:nvSpPr>
        <p:spPr>
          <a:xfrm>
            <a:off x="3918730" y="1489378"/>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34" name="TextBox 33">
            <a:extLst>
              <a:ext uri="{FF2B5EF4-FFF2-40B4-BE49-F238E27FC236}">
                <a16:creationId xmlns:a16="http://schemas.microsoft.com/office/drawing/2014/main" id="{2A945ADC-5ADC-1C91-BFAC-108F7911D3FA}"/>
              </a:ext>
            </a:extLst>
          </p:cNvPr>
          <p:cNvSpPr txBox="1"/>
          <p:nvPr/>
        </p:nvSpPr>
        <p:spPr>
          <a:xfrm>
            <a:off x="4393927" y="1489378"/>
            <a:ext cx="926857" cy="400110"/>
          </a:xfrm>
          <a:prstGeom prst="rect">
            <a:avLst/>
          </a:prstGeom>
          <a:noFill/>
        </p:spPr>
        <p:txBody>
          <a:bodyPr wrap="none" rtlCol="0">
            <a:spAutoFit/>
          </a:bodyPr>
          <a:lstStyle/>
          <a:p>
            <a:pPr algn="ctr"/>
            <a:r>
              <a:rPr lang="en-US" sz="1000" b="1" err="1">
                <a:latin typeface="Barlow" panose="00000500000000000000" pitchFamily="2" charset="0"/>
              </a:rPr>
              <a:t>Empathisers</a:t>
            </a:r>
            <a:r>
              <a:rPr lang="en-US" sz="1000" b="1">
                <a:latin typeface="Barlow" panose="00000500000000000000" pitchFamily="2" charset="0"/>
              </a:rPr>
              <a:t> </a:t>
            </a:r>
          </a:p>
          <a:p>
            <a:pPr algn="ctr"/>
            <a:r>
              <a:rPr lang="en-US" sz="1000" b="1">
                <a:latin typeface="Barlow" panose="00000500000000000000" pitchFamily="2" charset="0"/>
              </a:rPr>
              <a:t>%</a:t>
            </a:r>
            <a:endParaRPr lang="en-IE" sz="1000" b="1">
              <a:latin typeface="Barlow" panose="00000500000000000000" pitchFamily="2" charset="0"/>
            </a:endParaRPr>
          </a:p>
        </p:txBody>
      </p:sp>
      <p:sp>
        <p:nvSpPr>
          <p:cNvPr id="40" name="TextBox 39">
            <a:extLst>
              <a:ext uri="{FF2B5EF4-FFF2-40B4-BE49-F238E27FC236}">
                <a16:creationId xmlns:a16="http://schemas.microsoft.com/office/drawing/2014/main" id="{F16B2C67-0417-63DC-496A-41B522D90587}"/>
              </a:ext>
            </a:extLst>
          </p:cNvPr>
          <p:cNvSpPr txBox="1"/>
          <p:nvPr/>
        </p:nvSpPr>
        <p:spPr>
          <a:xfrm>
            <a:off x="9589506" y="1495350"/>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41" name="TextBox 40">
            <a:extLst>
              <a:ext uri="{FF2B5EF4-FFF2-40B4-BE49-F238E27FC236}">
                <a16:creationId xmlns:a16="http://schemas.microsoft.com/office/drawing/2014/main" id="{8B7EFBB7-86A6-E8F3-F4B9-6D3366B48500}"/>
              </a:ext>
            </a:extLst>
          </p:cNvPr>
          <p:cNvSpPr txBox="1"/>
          <p:nvPr/>
        </p:nvSpPr>
        <p:spPr>
          <a:xfrm>
            <a:off x="10009398" y="1495350"/>
            <a:ext cx="1037463" cy="246221"/>
          </a:xfrm>
          <a:prstGeom prst="rect">
            <a:avLst/>
          </a:prstGeom>
          <a:noFill/>
        </p:spPr>
        <p:txBody>
          <a:bodyPr wrap="none" rtlCol="0">
            <a:spAutoFit/>
          </a:bodyPr>
          <a:lstStyle/>
          <a:p>
            <a:pPr algn="ctr"/>
            <a:r>
              <a:rPr lang="en-US" sz="1000" b="1" err="1">
                <a:latin typeface="Barlow" panose="00000500000000000000" pitchFamily="2" charset="0"/>
              </a:rPr>
              <a:t>Empathisers</a:t>
            </a:r>
            <a:r>
              <a:rPr lang="en-US" sz="1000" b="1">
                <a:latin typeface="Barlow" panose="00000500000000000000" pitchFamily="2" charset="0"/>
              </a:rPr>
              <a:t> %</a:t>
            </a:r>
            <a:endParaRPr lang="en-IE" sz="1000" b="1">
              <a:latin typeface="Barlow" panose="00000500000000000000" pitchFamily="2" charset="0"/>
            </a:endParaRPr>
          </a:p>
        </p:txBody>
      </p:sp>
      <p:sp>
        <p:nvSpPr>
          <p:cNvPr id="42" name="Round Diagonal Corner Rectangle 27">
            <a:extLst>
              <a:ext uri="{FF2B5EF4-FFF2-40B4-BE49-F238E27FC236}">
                <a16:creationId xmlns:a16="http://schemas.microsoft.com/office/drawing/2014/main" id="{8EAB935D-4AC3-5E6C-B88F-0B8AF173ED8A}"/>
              </a:ext>
            </a:extLst>
          </p:cNvPr>
          <p:cNvSpPr/>
          <p:nvPr/>
        </p:nvSpPr>
        <p:spPr>
          <a:xfrm>
            <a:off x="2148642" y="3440167"/>
            <a:ext cx="2475608" cy="340298"/>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Ireland</a:t>
            </a:r>
          </a:p>
        </p:txBody>
      </p:sp>
      <p:sp>
        <p:nvSpPr>
          <p:cNvPr id="45" name="Round Diagonal Corner Rectangle 27">
            <a:extLst>
              <a:ext uri="{FF2B5EF4-FFF2-40B4-BE49-F238E27FC236}">
                <a16:creationId xmlns:a16="http://schemas.microsoft.com/office/drawing/2014/main" id="{D12D79C5-411A-ACE4-AA5B-51CC72737C77}"/>
              </a:ext>
            </a:extLst>
          </p:cNvPr>
          <p:cNvSpPr/>
          <p:nvPr/>
        </p:nvSpPr>
        <p:spPr>
          <a:xfrm>
            <a:off x="5391026" y="3440167"/>
            <a:ext cx="2752291" cy="340298"/>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Personally</a:t>
            </a:r>
          </a:p>
        </p:txBody>
      </p:sp>
      <p:sp>
        <p:nvSpPr>
          <p:cNvPr id="52" name="TextBox 51">
            <a:extLst>
              <a:ext uri="{FF2B5EF4-FFF2-40B4-BE49-F238E27FC236}">
                <a16:creationId xmlns:a16="http://schemas.microsoft.com/office/drawing/2014/main" id="{77D3A936-3363-1480-ED2F-9789851B23FB}"/>
              </a:ext>
            </a:extLst>
          </p:cNvPr>
          <p:cNvSpPr txBox="1"/>
          <p:nvPr/>
        </p:nvSpPr>
        <p:spPr>
          <a:xfrm>
            <a:off x="2636109" y="379895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3" name="TextBox 52">
            <a:extLst>
              <a:ext uri="{FF2B5EF4-FFF2-40B4-BE49-F238E27FC236}">
                <a16:creationId xmlns:a16="http://schemas.microsoft.com/office/drawing/2014/main" id="{5C81ED17-9DC6-C079-EF92-0D7C9C68766A}"/>
              </a:ext>
            </a:extLst>
          </p:cNvPr>
          <p:cNvSpPr txBox="1"/>
          <p:nvPr/>
        </p:nvSpPr>
        <p:spPr>
          <a:xfrm>
            <a:off x="3237310" y="3798959"/>
            <a:ext cx="1037463" cy="246221"/>
          </a:xfrm>
          <a:prstGeom prst="rect">
            <a:avLst/>
          </a:prstGeom>
          <a:noFill/>
        </p:spPr>
        <p:txBody>
          <a:bodyPr wrap="none" rtlCol="0">
            <a:spAutoFit/>
          </a:bodyPr>
          <a:lstStyle/>
          <a:p>
            <a:r>
              <a:rPr lang="en-US" sz="1000" b="1" err="1">
                <a:latin typeface="Barlow" panose="00000500000000000000" pitchFamily="2" charset="0"/>
              </a:rPr>
              <a:t>Empathisers</a:t>
            </a:r>
            <a:r>
              <a:rPr lang="en-US" sz="1000" b="1">
                <a:latin typeface="Barlow" panose="00000500000000000000" pitchFamily="2" charset="0"/>
              </a:rPr>
              <a:t> %</a:t>
            </a:r>
            <a:endParaRPr lang="en-IE" sz="1000" b="1">
              <a:latin typeface="Barlow" panose="00000500000000000000" pitchFamily="2" charset="0"/>
            </a:endParaRPr>
          </a:p>
        </p:txBody>
      </p:sp>
      <p:sp>
        <p:nvSpPr>
          <p:cNvPr id="54" name="TextBox 53">
            <a:extLst>
              <a:ext uri="{FF2B5EF4-FFF2-40B4-BE49-F238E27FC236}">
                <a16:creationId xmlns:a16="http://schemas.microsoft.com/office/drawing/2014/main" id="{4C9C175B-6F72-9312-9268-BFC8B1D0AB9D}"/>
              </a:ext>
            </a:extLst>
          </p:cNvPr>
          <p:cNvSpPr txBox="1"/>
          <p:nvPr/>
        </p:nvSpPr>
        <p:spPr>
          <a:xfrm>
            <a:off x="6706503" y="379895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5" name="TextBox 54">
            <a:extLst>
              <a:ext uri="{FF2B5EF4-FFF2-40B4-BE49-F238E27FC236}">
                <a16:creationId xmlns:a16="http://schemas.microsoft.com/office/drawing/2014/main" id="{F1DE4E49-E913-AC95-25FF-0B81B04D363B}"/>
              </a:ext>
            </a:extLst>
          </p:cNvPr>
          <p:cNvSpPr txBox="1"/>
          <p:nvPr/>
        </p:nvSpPr>
        <p:spPr>
          <a:xfrm>
            <a:off x="7236384" y="3798959"/>
            <a:ext cx="1037463" cy="246221"/>
          </a:xfrm>
          <a:prstGeom prst="rect">
            <a:avLst/>
          </a:prstGeom>
          <a:noFill/>
        </p:spPr>
        <p:txBody>
          <a:bodyPr wrap="none" rtlCol="0">
            <a:spAutoFit/>
          </a:bodyPr>
          <a:lstStyle/>
          <a:p>
            <a:r>
              <a:rPr lang="en-US" sz="1000" b="1" err="1">
                <a:latin typeface="Barlow" panose="00000500000000000000" pitchFamily="2" charset="0"/>
              </a:rPr>
              <a:t>Empathisers</a:t>
            </a:r>
            <a:r>
              <a:rPr lang="en-US" sz="1000" b="1">
                <a:latin typeface="Barlow" panose="00000500000000000000" pitchFamily="2" charset="0"/>
              </a:rPr>
              <a:t> %</a:t>
            </a:r>
            <a:endParaRPr lang="en-IE" sz="1000" b="1">
              <a:latin typeface="Barlow" panose="00000500000000000000" pitchFamily="2" charset="0"/>
            </a:endParaRPr>
          </a:p>
        </p:txBody>
      </p:sp>
      <p:sp>
        <p:nvSpPr>
          <p:cNvPr id="57" name="Round Diagonal Corner Rectangle 27">
            <a:extLst>
              <a:ext uri="{FF2B5EF4-FFF2-40B4-BE49-F238E27FC236}">
                <a16:creationId xmlns:a16="http://schemas.microsoft.com/office/drawing/2014/main" id="{3612BF71-D0BA-2CC8-87F3-B6675AFC3F09}"/>
              </a:ext>
            </a:extLst>
          </p:cNvPr>
          <p:cNvSpPr/>
          <p:nvPr/>
        </p:nvSpPr>
        <p:spPr>
          <a:xfrm>
            <a:off x="9293021" y="3420176"/>
            <a:ext cx="2752291" cy="340298"/>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Have been active in causes</a:t>
            </a:r>
          </a:p>
        </p:txBody>
      </p:sp>
      <p:sp>
        <p:nvSpPr>
          <p:cNvPr id="58" name="TextBox 57">
            <a:extLst>
              <a:ext uri="{FF2B5EF4-FFF2-40B4-BE49-F238E27FC236}">
                <a16:creationId xmlns:a16="http://schemas.microsoft.com/office/drawing/2014/main" id="{E9CDDF58-C4F7-81D9-A857-D15BA041F96B}"/>
              </a:ext>
            </a:extLst>
          </p:cNvPr>
          <p:cNvSpPr txBox="1"/>
          <p:nvPr/>
        </p:nvSpPr>
        <p:spPr>
          <a:xfrm>
            <a:off x="10141603" y="3806951"/>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9" name="TextBox 58">
            <a:extLst>
              <a:ext uri="{FF2B5EF4-FFF2-40B4-BE49-F238E27FC236}">
                <a16:creationId xmlns:a16="http://schemas.microsoft.com/office/drawing/2014/main" id="{99827144-3DE2-3032-EFB4-76B84B291407}"/>
              </a:ext>
            </a:extLst>
          </p:cNvPr>
          <p:cNvSpPr txBox="1"/>
          <p:nvPr/>
        </p:nvSpPr>
        <p:spPr>
          <a:xfrm>
            <a:off x="10621125" y="3806951"/>
            <a:ext cx="1037463" cy="246221"/>
          </a:xfrm>
          <a:prstGeom prst="rect">
            <a:avLst/>
          </a:prstGeom>
          <a:noFill/>
        </p:spPr>
        <p:txBody>
          <a:bodyPr wrap="none" rtlCol="0">
            <a:spAutoFit/>
          </a:bodyPr>
          <a:lstStyle/>
          <a:p>
            <a:r>
              <a:rPr lang="en-US" sz="1000" b="1" err="1">
                <a:latin typeface="Barlow" panose="00000500000000000000" pitchFamily="2" charset="0"/>
              </a:rPr>
              <a:t>Empathisers</a:t>
            </a:r>
            <a:r>
              <a:rPr lang="en-US" sz="1000" b="1">
                <a:latin typeface="Barlow" panose="00000500000000000000" pitchFamily="2" charset="0"/>
              </a:rPr>
              <a:t> %</a:t>
            </a:r>
            <a:endParaRPr lang="en-IE" sz="1000" b="1">
              <a:latin typeface="Barlow" panose="00000500000000000000" pitchFamily="2" charset="0"/>
            </a:endParaRPr>
          </a:p>
        </p:txBody>
      </p:sp>
      <p:sp>
        <p:nvSpPr>
          <p:cNvPr id="78" name="Rectangle 77">
            <a:extLst>
              <a:ext uri="{FF2B5EF4-FFF2-40B4-BE49-F238E27FC236}">
                <a16:creationId xmlns:a16="http://schemas.microsoft.com/office/drawing/2014/main" id="{65B8405A-F554-7BC7-3D99-77CB1856978D}"/>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80" name="Rectangle 79">
            <a:extLst>
              <a:ext uri="{FF2B5EF4-FFF2-40B4-BE49-F238E27FC236}">
                <a16:creationId xmlns:a16="http://schemas.microsoft.com/office/drawing/2014/main" id="{B538A5F0-20FE-1546-7641-5F8D734701DF}"/>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2" name="Oval 81">
            <a:extLst>
              <a:ext uri="{FF2B5EF4-FFF2-40B4-BE49-F238E27FC236}">
                <a16:creationId xmlns:a16="http://schemas.microsoft.com/office/drawing/2014/main" id="{0556611A-FA5B-E0EF-7F93-50B38B719D83}"/>
              </a:ext>
            </a:extLst>
          </p:cNvPr>
          <p:cNvSpPr/>
          <p:nvPr/>
        </p:nvSpPr>
        <p:spPr>
          <a:xfrm>
            <a:off x="9420094" y="7293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3" name="TextBox 82">
            <a:extLst>
              <a:ext uri="{FF2B5EF4-FFF2-40B4-BE49-F238E27FC236}">
                <a16:creationId xmlns:a16="http://schemas.microsoft.com/office/drawing/2014/main" id="{A4485113-B57E-DAEA-FFFE-654285CA7D66}"/>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graphicFrame>
        <p:nvGraphicFramePr>
          <p:cNvPr id="6" name="Chart 5">
            <a:extLst>
              <a:ext uri="{FF2B5EF4-FFF2-40B4-BE49-F238E27FC236}">
                <a16:creationId xmlns:a16="http://schemas.microsoft.com/office/drawing/2014/main" id="{AB5196A0-3E5B-12E4-E3E9-0A4DF3F922B5}"/>
              </a:ext>
            </a:extLst>
          </p:cNvPr>
          <p:cNvGraphicFramePr/>
          <p:nvPr>
            <p:extLst>
              <p:ext uri="{D42A27DB-BD31-4B8C-83A1-F6EECF244321}">
                <p14:modId xmlns:p14="http://schemas.microsoft.com/office/powerpoint/2010/main" val="154833812"/>
              </p:ext>
            </p:extLst>
          </p:nvPr>
        </p:nvGraphicFramePr>
        <p:xfrm>
          <a:off x="291313" y="1846150"/>
          <a:ext cx="1788641" cy="15726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5B8F7C9-0336-D107-A6C0-C148EFFF471C}"/>
              </a:ext>
            </a:extLst>
          </p:cNvPr>
          <p:cNvSpPr txBox="1"/>
          <p:nvPr/>
        </p:nvSpPr>
        <p:spPr>
          <a:xfrm>
            <a:off x="707046" y="2127514"/>
            <a:ext cx="808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24%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of All Adults</a:t>
            </a:r>
            <a:endParaRPr kumimoji="0" lang="en-IE"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endParaRPr>
          </a:p>
        </p:txBody>
      </p:sp>
      <p:sp>
        <p:nvSpPr>
          <p:cNvPr id="8" name="TextBox 7">
            <a:extLst>
              <a:ext uri="{FF2B5EF4-FFF2-40B4-BE49-F238E27FC236}">
                <a16:creationId xmlns:a16="http://schemas.microsoft.com/office/drawing/2014/main" id="{F0CEBBBB-757B-B337-338A-C0DC767BAA99}"/>
              </a:ext>
            </a:extLst>
          </p:cNvPr>
          <p:cNvSpPr txBox="1"/>
          <p:nvPr/>
        </p:nvSpPr>
        <p:spPr>
          <a:xfrm>
            <a:off x="522340" y="3233032"/>
            <a:ext cx="1071127" cy="523220"/>
          </a:xfrm>
          <a:prstGeom prst="rect">
            <a:avLst/>
          </a:prstGeom>
          <a:noFill/>
        </p:spPr>
        <p:txBody>
          <a:bodyPr wrap="none" rtlCol="0">
            <a:spAutoFit/>
          </a:bodyPr>
          <a:lstStyle/>
          <a:p>
            <a:pPr lvl="0" algn="ctr" defTabSz="457200">
              <a:defRPr/>
            </a:pPr>
            <a:r>
              <a:rPr lang="en-IE" sz="1400" i="1">
                <a:solidFill>
                  <a:srgbClr val="000033"/>
                </a:solidFill>
                <a:latin typeface="Barlow" panose="00000500000000000000" pitchFamily="2" charset="0"/>
              </a:rPr>
              <a:t>1,095,000</a:t>
            </a:r>
            <a:r>
              <a:rPr kumimoji="0" lang="en-US" sz="1400" b="0" i="1" u="none" strike="noStrike" kern="1200" cap="none" spc="0" normalizeH="0" baseline="0" noProof="0">
                <a:ln>
                  <a:noFill/>
                </a:ln>
                <a:solidFill>
                  <a:prstClr val="black"/>
                </a:solidFill>
                <a:effectLst/>
                <a:uLnTx/>
                <a:uFillTx/>
                <a:latin typeface="Barlow" panose="00000500000000000000" pitchFamily="2"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Barlow" panose="00000500000000000000" pitchFamily="2" charset="0"/>
                <a:ea typeface="+mn-ea"/>
                <a:cs typeface="+mn-cs"/>
              </a:rPr>
              <a:t> individuals</a:t>
            </a:r>
            <a:endParaRPr kumimoji="0" lang="en-IE" sz="1400" b="0" i="1"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aphicFrame>
        <p:nvGraphicFramePr>
          <p:cNvPr id="16" name="Object 2">
            <a:extLst>
              <a:ext uri="{FF2B5EF4-FFF2-40B4-BE49-F238E27FC236}">
                <a16:creationId xmlns:a16="http://schemas.microsoft.com/office/drawing/2014/main" id="{1B7013F2-5720-70F5-9B24-AD7AA924BC4C}"/>
              </a:ext>
            </a:extLst>
          </p:cNvPr>
          <p:cNvGraphicFramePr>
            <a:graphicFrameLocks noChangeAspect="1"/>
          </p:cNvGraphicFramePr>
          <p:nvPr>
            <p:extLst>
              <p:ext uri="{D42A27DB-BD31-4B8C-83A1-F6EECF244321}">
                <p14:modId xmlns:p14="http://schemas.microsoft.com/office/powerpoint/2010/main" val="4236746912"/>
              </p:ext>
            </p:extLst>
          </p:nvPr>
        </p:nvGraphicFramePr>
        <p:xfrm>
          <a:off x="5992094" y="3998842"/>
          <a:ext cx="2838559" cy="25684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Object 2">
            <a:extLst>
              <a:ext uri="{FF2B5EF4-FFF2-40B4-BE49-F238E27FC236}">
                <a16:creationId xmlns:a16="http://schemas.microsoft.com/office/drawing/2014/main" id="{50157FB1-BD8B-D614-9D8D-3367F12DE05B}"/>
              </a:ext>
            </a:extLst>
          </p:cNvPr>
          <p:cNvGraphicFramePr>
            <a:graphicFrameLocks noChangeAspect="1"/>
          </p:cNvGraphicFramePr>
          <p:nvPr>
            <p:extLst>
              <p:ext uri="{D42A27DB-BD31-4B8C-83A1-F6EECF244321}">
                <p14:modId xmlns:p14="http://schemas.microsoft.com/office/powerpoint/2010/main" val="132300433"/>
              </p:ext>
            </p:extLst>
          </p:nvPr>
        </p:nvGraphicFramePr>
        <p:xfrm>
          <a:off x="721678" y="4017127"/>
          <a:ext cx="4046411" cy="2786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Object 2">
            <a:extLst>
              <a:ext uri="{FF2B5EF4-FFF2-40B4-BE49-F238E27FC236}">
                <a16:creationId xmlns:a16="http://schemas.microsoft.com/office/drawing/2014/main" id="{1F8A9FAF-F75A-C83F-A7FA-85B9DA4B1600}"/>
              </a:ext>
            </a:extLst>
          </p:cNvPr>
          <p:cNvGraphicFramePr>
            <a:graphicFrameLocks noChangeAspect="1"/>
          </p:cNvGraphicFramePr>
          <p:nvPr>
            <p:extLst>
              <p:ext uri="{D42A27DB-BD31-4B8C-83A1-F6EECF244321}">
                <p14:modId xmlns:p14="http://schemas.microsoft.com/office/powerpoint/2010/main" val="1684325627"/>
              </p:ext>
            </p:extLst>
          </p:nvPr>
        </p:nvGraphicFramePr>
        <p:xfrm>
          <a:off x="7898581" y="3990851"/>
          <a:ext cx="4144706" cy="26046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Object 2">
            <a:extLst>
              <a:ext uri="{FF2B5EF4-FFF2-40B4-BE49-F238E27FC236}">
                <a16:creationId xmlns:a16="http://schemas.microsoft.com/office/drawing/2014/main" id="{D139D9E5-64C6-5E52-4992-4680CA048077}"/>
              </a:ext>
            </a:extLst>
          </p:cNvPr>
          <p:cNvGraphicFramePr>
            <a:graphicFrameLocks noChangeAspect="1"/>
          </p:cNvGraphicFramePr>
          <p:nvPr>
            <p:extLst>
              <p:ext uri="{D42A27DB-BD31-4B8C-83A1-F6EECF244321}">
                <p14:modId xmlns:p14="http://schemas.microsoft.com/office/powerpoint/2010/main" val="732801917"/>
              </p:ext>
            </p:extLst>
          </p:nvPr>
        </p:nvGraphicFramePr>
        <p:xfrm>
          <a:off x="2678034" y="1735131"/>
          <a:ext cx="3395123" cy="173177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Object 2">
            <a:extLst>
              <a:ext uri="{FF2B5EF4-FFF2-40B4-BE49-F238E27FC236}">
                <a16:creationId xmlns:a16="http://schemas.microsoft.com/office/drawing/2014/main" id="{90B52A52-4A60-AA47-DADC-F62F5A51CD0C}"/>
              </a:ext>
            </a:extLst>
          </p:cNvPr>
          <p:cNvGraphicFramePr>
            <a:graphicFrameLocks noChangeAspect="1"/>
          </p:cNvGraphicFramePr>
          <p:nvPr>
            <p:extLst>
              <p:ext uri="{D42A27DB-BD31-4B8C-83A1-F6EECF244321}">
                <p14:modId xmlns:p14="http://schemas.microsoft.com/office/powerpoint/2010/main" val="928403267"/>
              </p:ext>
            </p:extLst>
          </p:nvPr>
        </p:nvGraphicFramePr>
        <p:xfrm>
          <a:off x="7645150" y="1758245"/>
          <a:ext cx="3888712" cy="138992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1" name="Table 20">
            <a:extLst>
              <a:ext uri="{FF2B5EF4-FFF2-40B4-BE49-F238E27FC236}">
                <a16:creationId xmlns:a16="http://schemas.microsoft.com/office/drawing/2014/main" id="{2A85FF3A-8039-3E2F-4A80-8236E08117EE}"/>
              </a:ext>
            </a:extLst>
          </p:cNvPr>
          <p:cNvGraphicFramePr>
            <a:graphicFrameLocks noGrp="1"/>
          </p:cNvGraphicFramePr>
          <p:nvPr/>
        </p:nvGraphicFramePr>
        <p:xfrm>
          <a:off x="7533537" y="1743431"/>
          <a:ext cx="1893054" cy="1174776"/>
        </p:xfrm>
        <a:graphic>
          <a:graphicData uri="http://schemas.openxmlformats.org/drawingml/2006/table">
            <a:tbl>
              <a:tblPr>
                <a:tableStyleId>{5C22544A-7EE6-4342-B048-85BDC9FD1C3A}</a:tableStyleId>
              </a:tblPr>
              <a:tblGrid>
                <a:gridCol w="1893054">
                  <a:extLst>
                    <a:ext uri="{9D8B030D-6E8A-4147-A177-3AD203B41FA5}">
                      <a16:colId xmlns:a16="http://schemas.microsoft.com/office/drawing/2014/main" val="2286587077"/>
                    </a:ext>
                  </a:extLst>
                </a:gridCol>
              </a:tblGrid>
              <a:tr h="391592">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More positive than negative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91592">
                <a:tc>
                  <a:txBody>
                    <a:bodyPr/>
                    <a:lstStyle/>
                    <a:p>
                      <a:pPr algn="r" fontAlgn="t">
                        <a:buNone/>
                      </a:pPr>
                      <a:r>
                        <a:rPr lang="en-IE" sz="1000" b="0" i="0" u="none" strike="noStrike" kern="1200">
                          <a:solidFill>
                            <a:srgbClr val="000000"/>
                          </a:solidFill>
                          <a:effectLst/>
                          <a:latin typeface="Barlow" panose="00000500000000000000" pitchFamily="2" charset="0"/>
                          <a:ea typeface="+mn-ea"/>
                          <a:cs typeface="+mn-cs"/>
                        </a:rPr>
                        <a:t>More negative than positive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91592">
                <a:tc>
                  <a:txBody>
                    <a:bodyPr/>
                    <a:lstStyle/>
                    <a:p>
                      <a:pPr algn="r" fontAlgn="t">
                        <a:buNone/>
                      </a:pPr>
                      <a:r>
                        <a:rPr lang="en-GB" sz="1000" b="0" i="0" u="none" strike="noStrike" kern="1200">
                          <a:solidFill>
                            <a:srgbClr val="000000"/>
                          </a:solidFill>
                          <a:effectLst/>
                          <a:latin typeface="Barlow" panose="00000500000000000000" pitchFamily="2" charset="0"/>
                          <a:ea typeface="+mn-ea"/>
                          <a:cs typeface="+mn-cs"/>
                        </a:rPr>
                        <a:t>No strong opinion either way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22" name="Table 21">
            <a:extLst>
              <a:ext uri="{FF2B5EF4-FFF2-40B4-BE49-F238E27FC236}">
                <a16:creationId xmlns:a16="http://schemas.microsoft.com/office/drawing/2014/main" id="{137D5D32-FD36-6993-E1F5-69F84A764E3F}"/>
              </a:ext>
            </a:extLst>
          </p:cNvPr>
          <p:cNvGraphicFramePr>
            <a:graphicFrameLocks noGrp="1"/>
          </p:cNvGraphicFramePr>
          <p:nvPr>
            <p:extLst>
              <p:ext uri="{D42A27DB-BD31-4B8C-83A1-F6EECF244321}">
                <p14:modId xmlns:p14="http://schemas.microsoft.com/office/powerpoint/2010/main" val="2562972391"/>
              </p:ext>
            </p:extLst>
          </p:nvPr>
        </p:nvGraphicFramePr>
        <p:xfrm>
          <a:off x="2123192" y="1826098"/>
          <a:ext cx="1756830" cy="1424148"/>
        </p:xfrm>
        <a:graphic>
          <a:graphicData uri="http://schemas.openxmlformats.org/drawingml/2006/table">
            <a:tbl>
              <a:tblPr>
                <a:tableStyleId>{5C22544A-7EE6-4342-B048-85BDC9FD1C3A}</a:tableStyleId>
              </a:tblPr>
              <a:tblGrid>
                <a:gridCol w="1756830">
                  <a:extLst>
                    <a:ext uri="{9D8B030D-6E8A-4147-A177-3AD203B41FA5}">
                      <a16:colId xmlns:a16="http://schemas.microsoft.com/office/drawing/2014/main" val="2286587077"/>
                    </a:ext>
                  </a:extLst>
                </a:gridCol>
              </a:tblGrid>
              <a:tr h="356037">
                <a:tc>
                  <a:txBody>
                    <a:bodyPr/>
                    <a:lstStyle/>
                    <a:p>
                      <a:pPr algn="r"/>
                      <a:r>
                        <a:rPr lang="en-GB" sz="1000" b="0" i="0" u="none" strike="noStrike" baseline="0">
                          <a:solidFill>
                            <a:srgbClr val="000000"/>
                          </a:solidFill>
                          <a:latin typeface="Barlow" panose="00000500000000000000" pitchFamily="2" charset="0"/>
                        </a:rPr>
                        <a:t>As a citizen of the country, I most closely identify with</a:t>
                      </a:r>
                      <a:endParaRPr lang="en-IE" sz="10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56037">
                <a:tc>
                  <a:txBody>
                    <a:bodyPr/>
                    <a:lstStyle/>
                    <a:p>
                      <a:pPr algn="r"/>
                      <a:r>
                        <a:rPr lang="en-GB" sz="1000" b="0" i="0" u="none" strike="noStrike" baseline="0">
                          <a:solidFill>
                            <a:srgbClr val="000000"/>
                          </a:solidFill>
                          <a:latin typeface="Barlow" panose="00000500000000000000" pitchFamily="2" charset="0"/>
                        </a:rPr>
                        <a:t>As a citizen  of my local community</a:t>
                      </a:r>
                      <a:endParaRPr lang="en-IE" sz="10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56037">
                <a:tc>
                  <a:txBody>
                    <a:bodyPr/>
                    <a:lstStyle/>
                    <a:p>
                      <a:pPr algn="r"/>
                      <a:r>
                        <a:rPr lang="en-IE" sz="1000" b="0" i="0" u="none" strike="noStrike" baseline="0">
                          <a:solidFill>
                            <a:srgbClr val="000000"/>
                          </a:solidFill>
                          <a:latin typeface="Barlow" panose="00000500000000000000" pitchFamily="2" charset="0"/>
                        </a:rPr>
                        <a:t>As a European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560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sz="1000" b="0" i="0" u="none" strike="noStrike" baseline="0">
                          <a:solidFill>
                            <a:srgbClr val="000000"/>
                          </a:solidFill>
                          <a:latin typeface="Barlow" panose="00000500000000000000" pitchFamily="2" charset="0"/>
                        </a:rPr>
                        <a:t>As a global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5964622"/>
                  </a:ext>
                </a:extLst>
              </a:tr>
            </a:tbl>
          </a:graphicData>
        </a:graphic>
      </p:graphicFrame>
      <p:graphicFrame>
        <p:nvGraphicFramePr>
          <p:cNvPr id="23" name="Table 22">
            <a:extLst>
              <a:ext uri="{FF2B5EF4-FFF2-40B4-BE49-F238E27FC236}">
                <a16:creationId xmlns:a16="http://schemas.microsoft.com/office/drawing/2014/main" id="{6F4975FF-81CB-4680-A44E-9A00FACC7EF6}"/>
              </a:ext>
            </a:extLst>
          </p:cNvPr>
          <p:cNvGraphicFramePr>
            <a:graphicFrameLocks noGrp="1"/>
          </p:cNvGraphicFramePr>
          <p:nvPr/>
        </p:nvGraphicFramePr>
        <p:xfrm>
          <a:off x="13916" y="3952667"/>
          <a:ext cx="2641666" cy="2706220"/>
        </p:xfrm>
        <a:graphic>
          <a:graphicData uri="http://schemas.openxmlformats.org/drawingml/2006/table">
            <a:tbl>
              <a:tblPr>
                <a:tableStyleId>{5C22544A-7EE6-4342-B048-85BDC9FD1C3A}</a:tableStyleId>
              </a:tblPr>
              <a:tblGrid>
                <a:gridCol w="2641666">
                  <a:extLst>
                    <a:ext uri="{9D8B030D-6E8A-4147-A177-3AD203B41FA5}">
                      <a16:colId xmlns:a16="http://schemas.microsoft.com/office/drawing/2014/main" val="2286587077"/>
                    </a:ext>
                  </a:extLst>
                </a:gridCol>
              </a:tblGrid>
              <a:tr h="263917">
                <a:tc>
                  <a:txBody>
                    <a:bodyPr/>
                    <a:lstStyle/>
                    <a:p>
                      <a:pPr algn="r" fontAlgn="t">
                        <a:buNone/>
                      </a:pPr>
                      <a:r>
                        <a:rPr lang="en-GB" sz="850" b="0" i="0" u="none" strike="noStrike">
                          <a:solidFill>
                            <a:srgbClr val="000000"/>
                          </a:solidFill>
                          <a:effectLst/>
                          <a:latin typeface="+mn-lt"/>
                        </a:rPr>
                        <a:t>House prices/Cost of Rent/Mortgage Repayment Rates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53814">
                <a:tc>
                  <a:txBody>
                    <a:bodyPr/>
                    <a:lstStyle/>
                    <a:p>
                      <a:pPr algn="r" fontAlgn="t">
                        <a:buNone/>
                      </a:pPr>
                      <a:r>
                        <a:rPr lang="en-GB" sz="850" b="0" i="0" u="none" strike="noStrike">
                          <a:solidFill>
                            <a:srgbClr val="000000"/>
                          </a:solidFill>
                          <a:effectLst/>
                          <a:latin typeface="+mn-lt"/>
                        </a:rPr>
                        <a:t>Household bills (e.g. food, energy,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6468846"/>
                  </a:ext>
                </a:extLst>
              </a:tr>
              <a:tr h="183816">
                <a:tc>
                  <a:txBody>
                    <a:bodyPr/>
                    <a:lstStyle/>
                    <a:p>
                      <a:pPr algn="r" fontAlgn="t">
                        <a:buNone/>
                      </a:pPr>
                      <a:r>
                        <a:rPr lang="en-IE" sz="850" b="0" i="0" u="none" strike="noStrike">
                          <a:solidFill>
                            <a:srgbClr val="000000"/>
                          </a:solidFill>
                          <a:effectLst/>
                          <a:latin typeface="+mn-lt"/>
                        </a:rPr>
                        <a:t>Health Services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2198">
                <a:tc>
                  <a:txBody>
                    <a:bodyPr/>
                    <a:lstStyle/>
                    <a:p>
                      <a:pPr algn="r" fontAlgn="t">
                        <a:buNone/>
                      </a:pPr>
                      <a:r>
                        <a:rPr lang="en-GB" sz="850" b="0" i="0" u="none" strike="noStrike">
                          <a:solidFill>
                            <a:srgbClr val="000000"/>
                          </a:solidFill>
                          <a:effectLst/>
                          <a:latin typeface="+mn-lt"/>
                        </a:rPr>
                        <a:t>The homeless situation/Lack of Local Authority Housing</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2546392"/>
                  </a:ext>
                </a:extLst>
              </a:tr>
              <a:tr h="136484">
                <a:tc>
                  <a:txBody>
                    <a:bodyPr/>
                    <a:lstStyle/>
                    <a:p>
                      <a:pPr algn="r" fontAlgn="t">
                        <a:buNone/>
                      </a:pPr>
                      <a:r>
                        <a:rPr lang="en-IE" sz="850" b="0" i="0" u="none" strike="noStrike">
                          <a:solidFill>
                            <a:srgbClr val="000000"/>
                          </a:solidFill>
                          <a:effectLst/>
                          <a:latin typeface="+mn-lt"/>
                        </a:rPr>
                        <a:t>Immigration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352487"/>
                  </a:ext>
                </a:extLst>
              </a:tr>
              <a:tr h="231149">
                <a:tc>
                  <a:txBody>
                    <a:bodyPr/>
                    <a:lstStyle/>
                    <a:p>
                      <a:pPr algn="r" fontAlgn="t">
                        <a:buNone/>
                      </a:pPr>
                      <a:r>
                        <a:rPr lang="en-IE" sz="850" b="0" i="0" u="none" strike="noStrike">
                          <a:solidFill>
                            <a:srgbClr val="000000"/>
                          </a:solidFill>
                          <a:effectLst/>
                          <a:latin typeface="+mn-lt"/>
                        </a:rPr>
                        <a:t>Crime, Law and Order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08101"/>
                  </a:ext>
                </a:extLst>
              </a:tr>
              <a:tr h="145676">
                <a:tc>
                  <a:txBody>
                    <a:bodyPr/>
                    <a:lstStyle/>
                    <a:p>
                      <a:pPr algn="r" fontAlgn="t">
                        <a:buNone/>
                      </a:pPr>
                      <a:r>
                        <a:rPr lang="en-IE" sz="850" b="0" i="0" u="none" strike="noStrike">
                          <a:solidFill>
                            <a:srgbClr val="000000"/>
                          </a:solidFill>
                          <a:effectLst/>
                          <a:latin typeface="+mn-lt"/>
                        </a:rPr>
                        <a:t>Management of the economy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4385">
                <a:tc>
                  <a:txBody>
                    <a:bodyPr/>
                    <a:lstStyle/>
                    <a:p>
                      <a:pPr algn="r" fontAlgn="t">
                        <a:buNone/>
                      </a:pPr>
                      <a:r>
                        <a:rPr lang="en-IE" sz="85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2198">
                <a:tc>
                  <a:txBody>
                    <a:bodyPr/>
                    <a:lstStyle/>
                    <a:p>
                      <a:pPr algn="r" fontAlgn="t">
                        <a:buNone/>
                      </a:pPr>
                      <a:r>
                        <a:rPr lang="en-IE" sz="850" b="0" i="0" u="none" strike="noStrike">
                          <a:solidFill>
                            <a:srgbClr val="000000"/>
                          </a:solidFill>
                          <a:effectLst/>
                          <a:latin typeface="+mn-lt"/>
                        </a:rPr>
                        <a:t>Sustainability / Environmental issues / Climate change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36484">
                <a:tc>
                  <a:txBody>
                    <a:bodyPr/>
                    <a:lstStyle/>
                    <a:p>
                      <a:pPr algn="r" fontAlgn="t">
                        <a:buNone/>
                      </a:pPr>
                      <a:r>
                        <a:rPr lang="en-IE" sz="850" b="0" i="0" u="none" strike="noStrike">
                          <a:solidFill>
                            <a:srgbClr val="000000"/>
                          </a:solidFill>
                          <a:effectLst/>
                          <a:latin typeface="+mn-lt"/>
                        </a:rPr>
                        <a:t>Traffic congestion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3576">
                <a:tc>
                  <a:txBody>
                    <a:bodyPr/>
                    <a:lstStyle/>
                    <a:p>
                      <a:pPr algn="r" fontAlgn="t">
                        <a:buNone/>
                      </a:pPr>
                      <a:r>
                        <a:rPr lang="en-IE" sz="850" b="0" i="0" u="none" strike="noStrike">
                          <a:solidFill>
                            <a:srgbClr val="000000"/>
                          </a:solidFill>
                          <a:effectLst/>
                          <a:latin typeface="+mn-lt"/>
                        </a:rPr>
                        <a:t>Unemployment/Jobs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45676">
                <a:tc>
                  <a:txBody>
                    <a:bodyPr/>
                    <a:lstStyle/>
                    <a:p>
                      <a:pPr algn="r" fontAlgn="t">
                        <a:buNone/>
                      </a:pPr>
                      <a:r>
                        <a:rPr lang="en-IE" sz="850" b="0" i="0" u="none" strike="noStrike">
                          <a:solidFill>
                            <a:srgbClr val="000000"/>
                          </a:solidFill>
                          <a:effectLst/>
                          <a:latin typeface="+mn-lt"/>
                        </a:rPr>
                        <a:t>Public transport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57621">
                <a:tc>
                  <a:txBody>
                    <a:bodyPr/>
                    <a:lstStyle/>
                    <a:p>
                      <a:pPr algn="r" fontAlgn="t">
                        <a:buNone/>
                      </a:pPr>
                      <a:r>
                        <a:rPr lang="en-IE" sz="850" b="0" i="0" u="none" strike="noStrike">
                          <a:solidFill>
                            <a:srgbClr val="000000"/>
                          </a:solidFill>
                          <a:effectLst/>
                          <a:latin typeface="+mn-lt"/>
                        </a:rPr>
                        <a:t>Rural decline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02198">
                <a:tc>
                  <a:txBody>
                    <a:bodyPr/>
                    <a:lstStyle/>
                    <a:p>
                      <a:pPr algn="r" fontAlgn="t">
                        <a:buNone/>
                      </a:pPr>
                      <a:r>
                        <a:rPr lang="en-IE" sz="850" b="0" i="0" u="none" strike="noStrike">
                          <a:solidFill>
                            <a:srgbClr val="000000"/>
                          </a:solidFill>
                          <a:effectLst/>
                          <a:latin typeface="+mn-lt"/>
                        </a:rPr>
                        <a:t>Ageing population/Pensions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145676">
                <a:tc>
                  <a:txBody>
                    <a:bodyPr/>
                    <a:lstStyle/>
                    <a:p>
                      <a:pPr algn="r" fontAlgn="t">
                        <a:buNone/>
                      </a:pPr>
                      <a:r>
                        <a:rPr lang="en-IE" sz="850" b="0" i="0" u="none" strike="noStrike">
                          <a:solidFill>
                            <a:srgbClr val="000000"/>
                          </a:solidFill>
                          <a:effectLst/>
                          <a:latin typeface="+mn-lt"/>
                        </a:rPr>
                        <a:t>Childcare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bl>
          </a:graphicData>
        </a:graphic>
      </p:graphicFrame>
      <p:graphicFrame>
        <p:nvGraphicFramePr>
          <p:cNvPr id="25" name="Table 24">
            <a:extLst>
              <a:ext uri="{FF2B5EF4-FFF2-40B4-BE49-F238E27FC236}">
                <a16:creationId xmlns:a16="http://schemas.microsoft.com/office/drawing/2014/main" id="{BC99E9F9-C258-9AF0-F81C-15BE0C0406F4}"/>
              </a:ext>
            </a:extLst>
          </p:cNvPr>
          <p:cNvGraphicFramePr>
            <a:graphicFrameLocks noGrp="1"/>
          </p:cNvGraphicFramePr>
          <p:nvPr/>
        </p:nvGraphicFramePr>
        <p:xfrm>
          <a:off x="4340225" y="3979131"/>
          <a:ext cx="2023863" cy="2531857"/>
        </p:xfrm>
        <a:graphic>
          <a:graphicData uri="http://schemas.openxmlformats.org/drawingml/2006/table">
            <a:tbl>
              <a:tblPr>
                <a:tableStyleId>{5C22544A-7EE6-4342-B048-85BDC9FD1C3A}</a:tableStyleId>
              </a:tblPr>
              <a:tblGrid>
                <a:gridCol w="2023863">
                  <a:extLst>
                    <a:ext uri="{9D8B030D-6E8A-4147-A177-3AD203B41FA5}">
                      <a16:colId xmlns:a16="http://schemas.microsoft.com/office/drawing/2014/main" val="2286587077"/>
                    </a:ext>
                  </a:extLst>
                </a:gridCol>
              </a:tblGrid>
              <a:tr h="269101">
                <a:tc>
                  <a:txBody>
                    <a:bodyPr/>
                    <a:lstStyle/>
                    <a:p>
                      <a:pPr algn="r" fontAlgn="t">
                        <a:buNone/>
                      </a:pPr>
                      <a:r>
                        <a:rPr lang="en-IE" sz="900" b="0" i="0" u="none" strike="noStrike" kern="1200">
                          <a:solidFill>
                            <a:srgbClr val="000000"/>
                          </a:solidFill>
                          <a:effectLst/>
                          <a:latin typeface="+mn-lt"/>
                          <a:ea typeface="+mn-ea"/>
                          <a:cs typeface="+mn-cs"/>
                        </a:rPr>
                        <a:t>War, conflict, terrorism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46832">
                <a:tc>
                  <a:txBody>
                    <a:bodyPr/>
                    <a:lstStyle/>
                    <a:p>
                      <a:pPr algn="r" fontAlgn="t">
                        <a:buNone/>
                      </a:pPr>
                      <a:r>
                        <a:rPr lang="en-GB" sz="900" b="0" i="0" u="none" strike="noStrike" kern="1200">
                          <a:solidFill>
                            <a:srgbClr val="000000"/>
                          </a:solidFill>
                          <a:effectLst/>
                          <a:latin typeface="+mn-lt"/>
                          <a:ea typeface="+mn-ea"/>
                          <a:cs typeface="+mn-cs"/>
                        </a:rPr>
                        <a:t>Economic crises, job security, wages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1930625"/>
                  </a:ext>
                </a:extLst>
              </a:tr>
              <a:tr h="270404">
                <a:tc>
                  <a:txBody>
                    <a:bodyPr/>
                    <a:lstStyle/>
                    <a:p>
                      <a:pPr algn="r" fontAlgn="t">
                        <a:buNone/>
                      </a:pPr>
                      <a:r>
                        <a:rPr lang="en-IE" sz="900" b="0" i="0" u="none" strike="noStrike" kern="1200">
                          <a:solidFill>
                            <a:srgbClr val="000000"/>
                          </a:solidFill>
                          <a:effectLst/>
                          <a:latin typeface="+mn-lt"/>
                          <a:ea typeface="+mn-ea"/>
                          <a:cs typeface="+mn-cs"/>
                        </a:rPr>
                        <a:t>Immigration, migration, refugees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757418"/>
                  </a:ext>
                </a:extLst>
              </a:tr>
              <a:tr h="270704">
                <a:tc>
                  <a:txBody>
                    <a:bodyPr/>
                    <a:lstStyle/>
                    <a:p>
                      <a:pPr algn="r" fontAlgn="t">
                        <a:buNone/>
                      </a:pPr>
                      <a:r>
                        <a:rPr lang="en-IE" sz="900" b="0" i="0" u="none" strike="noStrike" kern="1200">
                          <a:solidFill>
                            <a:srgbClr val="000000"/>
                          </a:solidFill>
                          <a:effectLst/>
                          <a:latin typeface="+mn-lt"/>
                          <a:ea typeface="+mn-ea"/>
                          <a:cs typeface="+mn-cs"/>
                        </a:rPr>
                        <a:t>Climate change, the environment, biodiversity, pollution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251142"/>
                  </a:ext>
                </a:extLst>
              </a:tr>
              <a:tr h="246832">
                <a:tc>
                  <a:txBody>
                    <a:bodyPr/>
                    <a:lstStyle/>
                    <a:p>
                      <a:pPr algn="r" fontAlgn="t">
                        <a:buNone/>
                      </a:pPr>
                      <a:r>
                        <a:rPr lang="en-GB" sz="900" b="0" i="0" u="none" strike="noStrike" kern="1200">
                          <a:solidFill>
                            <a:srgbClr val="000000"/>
                          </a:solidFill>
                          <a:effectLst/>
                          <a:latin typeface="+mn-lt"/>
                          <a:ea typeface="+mn-ea"/>
                          <a:cs typeface="+mn-cs"/>
                        </a:rPr>
                        <a:t>Inequality between the rich and the poor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0901">
                <a:tc>
                  <a:txBody>
                    <a:bodyPr/>
                    <a:lstStyle/>
                    <a:p>
                      <a:pPr algn="r" fontAlgn="t">
                        <a:buNone/>
                      </a:pPr>
                      <a:r>
                        <a:rPr lang="en-IE" sz="900" b="0" i="0" u="none" strike="noStrike" kern="1200">
                          <a:solidFill>
                            <a:srgbClr val="000000"/>
                          </a:solidFill>
                          <a:effectLst/>
                          <a:latin typeface="+mn-lt"/>
                          <a:ea typeface="+mn-ea"/>
                          <a:cs typeface="+mn-cs"/>
                        </a:rPr>
                        <a:t>Populism, nationalism, political extremism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49870">
                <a:tc>
                  <a:txBody>
                    <a:bodyPr/>
                    <a:lstStyle/>
                    <a:p>
                      <a:pPr algn="r" fontAlgn="t">
                        <a:buNone/>
                      </a:pPr>
                      <a:r>
                        <a:rPr lang="en-GB" sz="900" b="0" i="0" u="none" strike="noStrike" kern="1200">
                          <a:solidFill>
                            <a:srgbClr val="000000"/>
                          </a:solidFill>
                          <a:effectLst/>
                          <a:latin typeface="+mn-lt"/>
                          <a:ea typeface="+mn-ea"/>
                          <a:cs typeface="+mn-cs"/>
                        </a:rPr>
                        <a:t>Fake news, corruption of information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358218">
                <a:tc>
                  <a:txBody>
                    <a:bodyPr/>
                    <a:lstStyle/>
                    <a:p>
                      <a:pPr algn="r" fontAlgn="t">
                        <a:buNone/>
                      </a:pPr>
                      <a:r>
                        <a:rPr lang="en-GB" sz="900" b="0" i="0" u="none" strike="noStrike" kern="1200">
                          <a:solidFill>
                            <a:srgbClr val="000000"/>
                          </a:solidFill>
                          <a:effectLst/>
                          <a:latin typeface="+mn-lt"/>
                          <a:ea typeface="+mn-ea"/>
                          <a:cs typeface="+mn-cs"/>
                        </a:rPr>
                        <a:t>Education, healthcare, clean water and hunger in developing countries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63405">
                <a:tc>
                  <a:txBody>
                    <a:bodyPr/>
                    <a:lstStyle/>
                    <a:p>
                      <a:pPr algn="r" fontAlgn="t">
                        <a:buNone/>
                      </a:pPr>
                      <a:r>
                        <a:rPr lang="en-IE" sz="900" b="0" i="0" u="none" strike="noStrike" kern="1200">
                          <a:solidFill>
                            <a:srgbClr val="000000"/>
                          </a:solidFill>
                          <a:effectLst/>
                          <a:latin typeface="+mn-lt"/>
                          <a:ea typeface="+mn-ea"/>
                          <a:cs typeface="+mn-cs"/>
                        </a:rPr>
                        <a:t>Technology, automation, artificial intelligence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35696">
                <a:tc>
                  <a:txBody>
                    <a:bodyPr/>
                    <a:lstStyle/>
                    <a:p>
                      <a:pPr algn="r" fontAlgn="t">
                        <a:buNone/>
                      </a:pPr>
                      <a:r>
                        <a:rPr lang="en-IE" sz="900" b="0" i="0" u="none" strike="noStrike" kern="1200">
                          <a:solidFill>
                            <a:srgbClr val="000000"/>
                          </a:solidFill>
                          <a:effectLst/>
                          <a:latin typeface="+mn-lt"/>
                          <a:ea typeface="+mn-ea"/>
                          <a:cs typeface="+mn-cs"/>
                        </a:rPr>
                        <a:t>Global diseases and pandemics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bl>
          </a:graphicData>
        </a:graphic>
      </p:graphicFrame>
      <p:graphicFrame>
        <p:nvGraphicFramePr>
          <p:cNvPr id="26" name="Table 25">
            <a:extLst>
              <a:ext uri="{FF2B5EF4-FFF2-40B4-BE49-F238E27FC236}">
                <a16:creationId xmlns:a16="http://schemas.microsoft.com/office/drawing/2014/main" id="{29A2D7DF-8B58-5115-C1EA-D35FE93303D4}"/>
              </a:ext>
            </a:extLst>
          </p:cNvPr>
          <p:cNvGraphicFramePr>
            <a:graphicFrameLocks noGrp="1"/>
          </p:cNvGraphicFramePr>
          <p:nvPr/>
        </p:nvGraphicFramePr>
        <p:xfrm>
          <a:off x="8306808" y="3990851"/>
          <a:ext cx="1882539" cy="2576419"/>
        </p:xfrm>
        <a:graphic>
          <a:graphicData uri="http://schemas.openxmlformats.org/drawingml/2006/table">
            <a:tbl>
              <a:tblPr>
                <a:tableStyleId>{5C22544A-7EE6-4342-B048-85BDC9FD1C3A}</a:tableStyleId>
              </a:tblPr>
              <a:tblGrid>
                <a:gridCol w="1882539">
                  <a:extLst>
                    <a:ext uri="{9D8B030D-6E8A-4147-A177-3AD203B41FA5}">
                      <a16:colId xmlns:a16="http://schemas.microsoft.com/office/drawing/2014/main" val="2286587077"/>
                    </a:ext>
                  </a:extLst>
                </a:gridCol>
              </a:tblGrid>
              <a:tr h="219521">
                <a:tc>
                  <a:txBody>
                    <a:bodyPr/>
                    <a:lstStyle/>
                    <a:p>
                      <a:pPr algn="r" fontAlgn="t">
                        <a:buNone/>
                      </a:pPr>
                      <a:r>
                        <a:rPr lang="en-IE" sz="900" b="0" i="0" u="none" strike="noStrike">
                          <a:solidFill>
                            <a:srgbClr val="000000"/>
                          </a:solidFill>
                          <a:effectLst/>
                          <a:latin typeface="+mn-lt"/>
                        </a:rPr>
                        <a:t>Local community issues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19521">
                <a:tc>
                  <a:txBody>
                    <a:bodyPr/>
                    <a:lstStyle/>
                    <a:p>
                      <a:pPr algn="r" fontAlgn="t">
                        <a:buNone/>
                      </a:pPr>
                      <a:r>
                        <a:rPr lang="en-IE" sz="90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6427717"/>
                  </a:ext>
                </a:extLst>
              </a:tr>
              <a:tr h="273417">
                <a:tc>
                  <a:txBody>
                    <a:bodyPr/>
                    <a:lstStyle/>
                    <a:p>
                      <a:pPr algn="r" fontAlgn="t">
                        <a:buNone/>
                      </a:pPr>
                      <a:r>
                        <a:rPr lang="en-GB" sz="900" b="0" i="0" u="none" strike="noStrike">
                          <a:solidFill>
                            <a:srgbClr val="000000"/>
                          </a:solidFill>
                          <a:effectLst/>
                          <a:latin typeface="+mn-lt"/>
                        </a:rPr>
                        <a:t>Climate change and the environment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0117228"/>
                  </a:ext>
                </a:extLst>
              </a:tr>
              <a:tr h="219521">
                <a:tc>
                  <a:txBody>
                    <a:bodyPr/>
                    <a:lstStyle/>
                    <a:p>
                      <a:pPr algn="r" fontAlgn="t">
                        <a:buNone/>
                      </a:pPr>
                      <a:r>
                        <a:rPr lang="en-IE" sz="900" b="0" i="0" u="none" strike="noStrike">
                          <a:solidFill>
                            <a:srgbClr val="000000"/>
                          </a:solidFill>
                          <a:effectLst/>
                          <a:latin typeface="+mn-lt"/>
                        </a:rPr>
                        <a:t>Animal welfare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392135"/>
                  </a:ext>
                </a:extLst>
              </a:tr>
              <a:tr h="273417">
                <a:tc>
                  <a:txBody>
                    <a:bodyPr/>
                    <a:lstStyle/>
                    <a:p>
                      <a:pPr algn="r" fontAlgn="t">
                        <a:buNone/>
                      </a:pPr>
                      <a:r>
                        <a:rPr lang="en-GB" sz="900" b="0" i="0" u="none" strike="noStrike">
                          <a:solidFill>
                            <a:srgbClr val="000000"/>
                          </a:solidFill>
                          <a:effectLst/>
                          <a:latin typeface="+mn-lt"/>
                        </a:rPr>
                        <a:t>Women’s rights and gender equality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19521">
                <a:tc>
                  <a:txBody>
                    <a:bodyPr/>
                    <a:lstStyle/>
                    <a:p>
                      <a:pPr algn="r" fontAlgn="t">
                        <a:buNone/>
                      </a:pPr>
                      <a:r>
                        <a:rPr lang="en-IE" sz="900" b="0" i="0" u="none" strike="noStrike">
                          <a:solidFill>
                            <a:srgbClr val="000000"/>
                          </a:solidFill>
                          <a:effectLst/>
                          <a:latin typeface="+mn-lt"/>
                        </a:rPr>
                        <a:t>Homelessness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19521">
                <a:tc>
                  <a:txBody>
                    <a:bodyPr/>
                    <a:lstStyle/>
                    <a:p>
                      <a:pPr algn="r" fontAlgn="t">
                        <a:buNone/>
                      </a:pPr>
                      <a:r>
                        <a:rPr lang="en-IE" sz="900" b="0" i="0" u="none" strike="noStrike">
                          <a:solidFill>
                            <a:srgbClr val="000000"/>
                          </a:solidFill>
                          <a:effectLst/>
                          <a:latin typeface="+mn-lt"/>
                        </a:rPr>
                        <a:t>Disability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19521">
                <a:tc>
                  <a:txBody>
                    <a:bodyPr/>
                    <a:lstStyle/>
                    <a:p>
                      <a:pPr algn="r" fontAlgn="t">
                        <a:buNone/>
                      </a:pPr>
                      <a:r>
                        <a:rPr lang="en-IE" sz="900" b="0" i="0" u="none" strike="noStrike">
                          <a:solidFill>
                            <a:srgbClr val="000000"/>
                          </a:solidFill>
                          <a:effectLst/>
                          <a:latin typeface="+mn-lt"/>
                        </a:rPr>
                        <a:t>Global poverty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73417">
                <a:tc>
                  <a:txBody>
                    <a:bodyPr/>
                    <a:lstStyle/>
                    <a:p>
                      <a:pPr algn="r" fontAlgn="t">
                        <a:buNone/>
                      </a:pPr>
                      <a:r>
                        <a:rPr lang="en-IE" sz="900" b="0" i="0" u="none" strike="noStrike">
                          <a:solidFill>
                            <a:srgbClr val="000000"/>
                          </a:solidFill>
                          <a:effectLst/>
                          <a:latin typeface="+mn-lt"/>
                        </a:rPr>
                        <a:t>Labour rights and unions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19521">
                <a:tc>
                  <a:txBody>
                    <a:bodyPr/>
                    <a:lstStyle/>
                    <a:p>
                      <a:pPr algn="r" fontAlgn="t">
                        <a:buNone/>
                      </a:pPr>
                      <a:r>
                        <a:rPr lang="en-GB" sz="900" b="0" i="0" u="none" strike="noStrike">
                          <a:solidFill>
                            <a:srgbClr val="000000"/>
                          </a:solidFill>
                          <a:effectLst/>
                          <a:latin typeface="+mn-lt"/>
                        </a:rPr>
                        <a:t>Immigrant and asylum seeker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19521">
                <a:tc>
                  <a:txBody>
                    <a:bodyPr/>
                    <a:lstStyle/>
                    <a:p>
                      <a:pPr algn="r" fontAlgn="t">
                        <a:buNone/>
                      </a:pPr>
                      <a:r>
                        <a:rPr lang="en-IE" sz="900" b="0" i="0" u="none" strike="noStrike">
                          <a:solidFill>
                            <a:srgbClr val="000000"/>
                          </a:solidFill>
                          <a:effectLst/>
                          <a:latin typeface="+mn-lt"/>
                        </a:rPr>
                        <a:t>LGBTQIA+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bl>
          </a:graphicData>
        </a:graphic>
      </p:graphicFrame>
      <p:sp>
        <p:nvSpPr>
          <p:cNvPr id="31" name="Oval 30">
            <a:extLst>
              <a:ext uri="{FF2B5EF4-FFF2-40B4-BE49-F238E27FC236}">
                <a16:creationId xmlns:a16="http://schemas.microsoft.com/office/drawing/2014/main" id="{A13AD6AC-414D-AFDA-169B-42ED9F6F7DDA}"/>
              </a:ext>
            </a:extLst>
          </p:cNvPr>
          <p:cNvSpPr/>
          <p:nvPr/>
        </p:nvSpPr>
        <p:spPr>
          <a:xfrm>
            <a:off x="4665086" y="2187890"/>
            <a:ext cx="345064" cy="298135"/>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Oval 31">
            <a:extLst>
              <a:ext uri="{FF2B5EF4-FFF2-40B4-BE49-F238E27FC236}">
                <a16:creationId xmlns:a16="http://schemas.microsoft.com/office/drawing/2014/main" id="{7B42F5AF-C687-041F-F78F-918C096D0D74}"/>
              </a:ext>
            </a:extLst>
          </p:cNvPr>
          <p:cNvSpPr/>
          <p:nvPr/>
        </p:nvSpPr>
        <p:spPr>
          <a:xfrm>
            <a:off x="3751256" y="4174070"/>
            <a:ext cx="345064" cy="24622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Oval 37">
            <a:extLst>
              <a:ext uri="{FF2B5EF4-FFF2-40B4-BE49-F238E27FC236}">
                <a16:creationId xmlns:a16="http://schemas.microsoft.com/office/drawing/2014/main" id="{62EEEF4E-714A-4B6B-9377-28F9F97E5500}"/>
              </a:ext>
            </a:extLst>
          </p:cNvPr>
          <p:cNvSpPr/>
          <p:nvPr/>
        </p:nvSpPr>
        <p:spPr>
          <a:xfrm>
            <a:off x="3491531" y="5239280"/>
            <a:ext cx="345064" cy="24622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Rectangle 38">
            <a:extLst>
              <a:ext uri="{FF2B5EF4-FFF2-40B4-BE49-F238E27FC236}">
                <a16:creationId xmlns:a16="http://schemas.microsoft.com/office/drawing/2014/main" id="{B5F55CB9-229E-45A1-E7B5-15EB7A2B5B0B}"/>
              </a:ext>
            </a:extLst>
          </p:cNvPr>
          <p:cNvSpPr/>
          <p:nvPr/>
        </p:nvSpPr>
        <p:spPr>
          <a:xfrm>
            <a:off x="3496560" y="5454514"/>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Rectangle 43">
            <a:extLst>
              <a:ext uri="{FF2B5EF4-FFF2-40B4-BE49-F238E27FC236}">
                <a16:creationId xmlns:a16="http://schemas.microsoft.com/office/drawing/2014/main" id="{EA0CAC06-F3D4-DC9B-0DA0-6E4697F2819D}"/>
              </a:ext>
            </a:extLst>
          </p:cNvPr>
          <p:cNvSpPr/>
          <p:nvPr/>
        </p:nvSpPr>
        <p:spPr>
          <a:xfrm>
            <a:off x="10348906" y="190790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Oval 45">
            <a:extLst>
              <a:ext uri="{FF2B5EF4-FFF2-40B4-BE49-F238E27FC236}">
                <a16:creationId xmlns:a16="http://schemas.microsoft.com/office/drawing/2014/main" id="{8E649558-748B-A2A3-26B7-D0912C18356F}"/>
              </a:ext>
            </a:extLst>
          </p:cNvPr>
          <p:cNvSpPr/>
          <p:nvPr/>
        </p:nvSpPr>
        <p:spPr>
          <a:xfrm>
            <a:off x="10348906" y="2615545"/>
            <a:ext cx="345064" cy="298135"/>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7" name="Oval 46">
            <a:extLst>
              <a:ext uri="{FF2B5EF4-FFF2-40B4-BE49-F238E27FC236}">
                <a16:creationId xmlns:a16="http://schemas.microsoft.com/office/drawing/2014/main" id="{A5345F51-35C5-F5C9-4D8D-D71D9670B9E2}"/>
              </a:ext>
            </a:extLst>
          </p:cNvPr>
          <p:cNvSpPr/>
          <p:nvPr/>
        </p:nvSpPr>
        <p:spPr>
          <a:xfrm>
            <a:off x="7703667" y="4275557"/>
            <a:ext cx="345064" cy="24622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0" name="Oval 49">
            <a:extLst>
              <a:ext uri="{FF2B5EF4-FFF2-40B4-BE49-F238E27FC236}">
                <a16:creationId xmlns:a16="http://schemas.microsoft.com/office/drawing/2014/main" id="{034D608D-9A8E-9C3A-1742-BD17018476D0}"/>
              </a:ext>
            </a:extLst>
          </p:cNvPr>
          <p:cNvSpPr/>
          <p:nvPr/>
        </p:nvSpPr>
        <p:spPr>
          <a:xfrm>
            <a:off x="7521936" y="5799557"/>
            <a:ext cx="345064" cy="24622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Rectangle 50">
            <a:extLst>
              <a:ext uri="{FF2B5EF4-FFF2-40B4-BE49-F238E27FC236}">
                <a16:creationId xmlns:a16="http://schemas.microsoft.com/office/drawing/2014/main" id="{44247AB9-33FC-BDDD-3F4E-29733220A228}"/>
              </a:ext>
            </a:extLst>
          </p:cNvPr>
          <p:cNvSpPr/>
          <p:nvPr/>
        </p:nvSpPr>
        <p:spPr>
          <a:xfrm>
            <a:off x="7460769" y="5580433"/>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0" name="Rectangle 59">
            <a:extLst>
              <a:ext uri="{FF2B5EF4-FFF2-40B4-BE49-F238E27FC236}">
                <a16:creationId xmlns:a16="http://schemas.microsoft.com/office/drawing/2014/main" id="{5BD2A414-A799-9598-2267-368CD6814DD7}"/>
              </a:ext>
            </a:extLst>
          </p:cNvPr>
          <p:cNvSpPr/>
          <p:nvPr/>
        </p:nvSpPr>
        <p:spPr>
          <a:xfrm>
            <a:off x="7460769" y="5326796"/>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2" name="Rectangle 61">
            <a:extLst>
              <a:ext uri="{FF2B5EF4-FFF2-40B4-BE49-F238E27FC236}">
                <a16:creationId xmlns:a16="http://schemas.microsoft.com/office/drawing/2014/main" id="{BDCE5DB4-1077-CCE1-FE79-256F6748F18B}"/>
              </a:ext>
            </a:extLst>
          </p:cNvPr>
          <p:cNvSpPr/>
          <p:nvPr/>
        </p:nvSpPr>
        <p:spPr>
          <a:xfrm>
            <a:off x="7528551" y="4819581"/>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1" name="Rectangle 70">
            <a:extLst>
              <a:ext uri="{FF2B5EF4-FFF2-40B4-BE49-F238E27FC236}">
                <a16:creationId xmlns:a16="http://schemas.microsoft.com/office/drawing/2014/main" id="{7D2033BF-4BA6-B1E4-4404-3DCDD07C0858}"/>
              </a:ext>
            </a:extLst>
          </p:cNvPr>
          <p:cNvSpPr/>
          <p:nvPr/>
        </p:nvSpPr>
        <p:spPr>
          <a:xfrm>
            <a:off x="4517358" y="2565258"/>
            <a:ext cx="320260" cy="6187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12B27ECA-19C7-C823-27EB-3A5B437C6F18}"/>
              </a:ext>
            </a:extLst>
          </p:cNvPr>
          <p:cNvPicPr>
            <a:picLocks noChangeAspect="1"/>
          </p:cNvPicPr>
          <p:nvPr/>
        </p:nvPicPr>
        <p:blipFill rotWithShape="1">
          <a:blip r:embed="rId9">
            <a:extLst>
              <a:ext uri="{28A0092B-C50C-407E-A947-70E740481C1C}">
                <a14:useLocalDpi xmlns:a14="http://schemas.microsoft.com/office/drawing/2010/main" val="0"/>
              </a:ext>
            </a:extLst>
          </a:blip>
          <a:srcRect l="25800" t="14192" r="24571" b="11366"/>
          <a:stretch>
            <a:fillRect/>
          </a:stretch>
        </p:blipFill>
        <p:spPr>
          <a:xfrm>
            <a:off x="1420516" y="1408296"/>
            <a:ext cx="590171" cy="590171"/>
          </a:xfrm>
          <a:prstGeom prst="flowChartConnector">
            <a:avLst/>
          </a:prstGeom>
        </p:spPr>
      </p:pic>
    </p:spTree>
    <p:extLst>
      <p:ext uri="{BB962C8B-B14F-4D97-AF65-F5344CB8AC3E}">
        <p14:creationId xmlns:p14="http://schemas.microsoft.com/office/powerpoint/2010/main" val="2615416002"/>
      </p:ext>
    </p:extLst>
  </p:cSld>
  <p:clrMapOvr>
    <a:masterClrMapping/>
  </p:clrMapOvr>
  <p:transition spd="slow">
    <p:wipe dir="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9FD8B4C-55D2-C343-C2F0-A4AD2707F9C8}"/>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95DD7FF4-1B2C-BE98-D1F5-0574435D817B}"/>
              </a:ext>
            </a:extLst>
          </p:cNvPr>
          <p:cNvSpPr/>
          <p:nvPr/>
        </p:nvSpPr>
        <p:spPr>
          <a:xfrm>
            <a:off x="0" y="9526"/>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19" name="Object 2">
            <a:extLst>
              <a:ext uri="{FF2B5EF4-FFF2-40B4-BE49-F238E27FC236}">
                <a16:creationId xmlns:a16="http://schemas.microsoft.com/office/drawing/2014/main" id="{6204454B-91CD-BE61-201B-F8256F3F2DD1}"/>
              </a:ext>
            </a:extLst>
          </p:cNvPr>
          <p:cNvGraphicFramePr>
            <a:graphicFrameLocks noChangeAspect="1"/>
          </p:cNvGraphicFramePr>
          <p:nvPr>
            <p:extLst>
              <p:ext uri="{D42A27DB-BD31-4B8C-83A1-F6EECF244321}">
                <p14:modId xmlns:p14="http://schemas.microsoft.com/office/powerpoint/2010/main" val="2686802063"/>
              </p:ext>
            </p:extLst>
          </p:nvPr>
        </p:nvGraphicFramePr>
        <p:xfrm>
          <a:off x="5576350" y="2016002"/>
          <a:ext cx="2931902" cy="116018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BC9F40E-08F8-4688-5682-562CC8F6DAFA}"/>
              </a:ext>
            </a:extLst>
          </p:cNvPr>
          <p:cNvSpPr>
            <a:spLocks noGrp="1"/>
          </p:cNvSpPr>
          <p:nvPr>
            <p:ph type="title"/>
          </p:nvPr>
        </p:nvSpPr>
        <p:spPr>
          <a:xfrm>
            <a:off x="216422" y="126655"/>
            <a:ext cx="9787893" cy="370620"/>
          </a:xfrm>
        </p:spPr>
        <p:txBody>
          <a:bodyPr>
            <a:normAutofit fontScale="90000"/>
          </a:bodyPr>
          <a:lstStyle/>
          <a:p>
            <a:r>
              <a:rPr lang="en-IE">
                <a:solidFill>
                  <a:schemeClr val="tx1"/>
                </a:solidFill>
              </a:rPr>
              <a:t>Empathisers – Overseas Aid Profile</a:t>
            </a:r>
          </a:p>
        </p:txBody>
      </p:sp>
      <p:sp>
        <p:nvSpPr>
          <p:cNvPr id="28" name="Round Diagonal Corner Rectangle 27">
            <a:extLst>
              <a:ext uri="{FF2B5EF4-FFF2-40B4-BE49-F238E27FC236}">
                <a16:creationId xmlns:a16="http://schemas.microsoft.com/office/drawing/2014/main" id="{2731DC7D-83B8-4BA9-1144-778DF63DC1F6}"/>
              </a:ext>
            </a:extLst>
          </p:cNvPr>
          <p:cNvSpPr/>
          <p:nvPr/>
        </p:nvSpPr>
        <p:spPr>
          <a:xfrm>
            <a:off x="5482610" y="1562241"/>
            <a:ext cx="2880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Developing Country Poverty Concern</a:t>
            </a:r>
          </a:p>
        </p:txBody>
      </p:sp>
      <p:sp>
        <p:nvSpPr>
          <p:cNvPr id="50" name="Round Diagonal Corner Rectangle 27">
            <a:extLst>
              <a:ext uri="{FF2B5EF4-FFF2-40B4-BE49-F238E27FC236}">
                <a16:creationId xmlns:a16="http://schemas.microsoft.com/office/drawing/2014/main" id="{9202ABA1-C42A-52C2-0257-689A3B41F821}"/>
              </a:ext>
            </a:extLst>
          </p:cNvPr>
          <p:cNvSpPr/>
          <p:nvPr/>
        </p:nvSpPr>
        <p:spPr>
          <a:xfrm>
            <a:off x="2220268" y="1562241"/>
            <a:ext cx="2880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Minority Rights Concern</a:t>
            </a:r>
          </a:p>
        </p:txBody>
      </p:sp>
      <p:sp>
        <p:nvSpPr>
          <p:cNvPr id="75" name="Round Diagonal Corner Rectangle 27">
            <a:extLst>
              <a:ext uri="{FF2B5EF4-FFF2-40B4-BE49-F238E27FC236}">
                <a16:creationId xmlns:a16="http://schemas.microsoft.com/office/drawing/2014/main" id="{ED154FF6-2ECD-92E2-DDE1-F779C1BD7639}"/>
              </a:ext>
            </a:extLst>
          </p:cNvPr>
          <p:cNvSpPr/>
          <p:nvPr/>
        </p:nvSpPr>
        <p:spPr>
          <a:xfrm>
            <a:off x="9016832" y="1562241"/>
            <a:ext cx="2880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Trust – Top 10 Rating</a:t>
            </a:r>
          </a:p>
        </p:txBody>
      </p:sp>
      <p:sp>
        <p:nvSpPr>
          <p:cNvPr id="46" name="Round Diagonal Corner Rectangle 27">
            <a:extLst>
              <a:ext uri="{FF2B5EF4-FFF2-40B4-BE49-F238E27FC236}">
                <a16:creationId xmlns:a16="http://schemas.microsoft.com/office/drawing/2014/main" id="{A131DADE-82CB-24C2-0585-147C74C5C532}"/>
              </a:ext>
            </a:extLst>
          </p:cNvPr>
          <p:cNvSpPr/>
          <p:nvPr/>
        </p:nvSpPr>
        <p:spPr>
          <a:xfrm>
            <a:off x="932700" y="3538334"/>
            <a:ext cx="3096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Reasons to help Developing Countries</a:t>
            </a:r>
          </a:p>
        </p:txBody>
      </p:sp>
      <p:sp>
        <p:nvSpPr>
          <p:cNvPr id="44" name="Round Diagonal Corner Rectangle 27">
            <a:extLst>
              <a:ext uri="{FF2B5EF4-FFF2-40B4-BE49-F238E27FC236}">
                <a16:creationId xmlns:a16="http://schemas.microsoft.com/office/drawing/2014/main" id="{17253A7C-CE78-CAAA-7C77-09B0210DC6CD}"/>
              </a:ext>
            </a:extLst>
          </p:cNvPr>
          <p:cNvSpPr/>
          <p:nvPr/>
        </p:nvSpPr>
        <p:spPr>
          <a:xfrm>
            <a:off x="4974766" y="3538334"/>
            <a:ext cx="3096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Causes of Poverty in Developing Countries</a:t>
            </a:r>
          </a:p>
        </p:txBody>
      </p:sp>
      <p:sp>
        <p:nvSpPr>
          <p:cNvPr id="67" name="Round Diagonal Corner Rectangle 27">
            <a:extLst>
              <a:ext uri="{FF2B5EF4-FFF2-40B4-BE49-F238E27FC236}">
                <a16:creationId xmlns:a16="http://schemas.microsoft.com/office/drawing/2014/main" id="{F07B22F3-B823-AFBE-7F8A-127CAC40E1E6}"/>
              </a:ext>
            </a:extLst>
          </p:cNvPr>
          <p:cNvSpPr/>
          <p:nvPr/>
        </p:nvSpPr>
        <p:spPr>
          <a:xfrm>
            <a:off x="9016833" y="3538334"/>
            <a:ext cx="3096000" cy="36000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Irish Government Support Priorities</a:t>
            </a:r>
          </a:p>
        </p:txBody>
      </p:sp>
      <p:sp>
        <p:nvSpPr>
          <p:cNvPr id="32" name="TextBox 31">
            <a:extLst>
              <a:ext uri="{FF2B5EF4-FFF2-40B4-BE49-F238E27FC236}">
                <a16:creationId xmlns:a16="http://schemas.microsoft.com/office/drawing/2014/main" id="{2B02B9F4-48FE-56D1-74F5-018EF8C2AEFD}"/>
              </a:ext>
            </a:extLst>
          </p:cNvPr>
          <p:cNvSpPr txBox="1"/>
          <p:nvPr/>
        </p:nvSpPr>
        <p:spPr>
          <a:xfrm>
            <a:off x="303899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8" name="Rectangle 7">
            <a:extLst>
              <a:ext uri="{FF2B5EF4-FFF2-40B4-BE49-F238E27FC236}">
                <a16:creationId xmlns:a16="http://schemas.microsoft.com/office/drawing/2014/main" id="{CDC1B506-11BD-82EC-C285-5C033784220D}"/>
              </a:ext>
            </a:extLst>
          </p:cNvPr>
          <p:cNvSpPr/>
          <p:nvPr/>
        </p:nvSpPr>
        <p:spPr>
          <a:xfrm>
            <a:off x="142124" y="505492"/>
            <a:ext cx="11970710" cy="703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400" b="1">
                <a:solidFill>
                  <a:schemeClr val="tx1"/>
                </a:solidFill>
              </a:rPr>
              <a:t>While generally concerned about poverty in developing countries and higher mentions of empathy driving decisions to help developing countries, there is a lack of understanding regarding the main causes of poverty, with </a:t>
            </a:r>
            <a:r>
              <a:rPr lang="en-US" sz="1400" b="1" err="1">
                <a:solidFill>
                  <a:schemeClr val="tx1"/>
                </a:solidFill>
              </a:rPr>
              <a:t>Empathisers</a:t>
            </a:r>
            <a:r>
              <a:rPr lang="en-US" sz="1400" b="1">
                <a:solidFill>
                  <a:schemeClr val="tx1"/>
                </a:solidFill>
              </a:rPr>
              <a:t> displaying little recognition of the role of wealthy countries. </a:t>
            </a:r>
          </a:p>
        </p:txBody>
      </p:sp>
      <p:sp>
        <p:nvSpPr>
          <p:cNvPr id="9" name="TextBox 8">
            <a:extLst>
              <a:ext uri="{FF2B5EF4-FFF2-40B4-BE49-F238E27FC236}">
                <a16:creationId xmlns:a16="http://schemas.microsoft.com/office/drawing/2014/main" id="{C7A87F88-D6EB-3B6F-9934-2FCCBFB43628}"/>
              </a:ext>
            </a:extLst>
          </p:cNvPr>
          <p:cNvSpPr txBox="1"/>
          <p:nvPr/>
        </p:nvSpPr>
        <p:spPr>
          <a:xfrm>
            <a:off x="1705270" y="3921322"/>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0" name="TextBox 9">
            <a:extLst>
              <a:ext uri="{FF2B5EF4-FFF2-40B4-BE49-F238E27FC236}">
                <a16:creationId xmlns:a16="http://schemas.microsoft.com/office/drawing/2014/main" id="{A87FE211-BD82-84FF-B449-8C4DC60D6713}"/>
              </a:ext>
            </a:extLst>
          </p:cNvPr>
          <p:cNvSpPr txBox="1"/>
          <p:nvPr/>
        </p:nvSpPr>
        <p:spPr>
          <a:xfrm>
            <a:off x="2430056" y="3921322"/>
            <a:ext cx="1079142" cy="253916"/>
          </a:xfrm>
          <a:prstGeom prst="rect">
            <a:avLst/>
          </a:prstGeom>
          <a:noFill/>
        </p:spPr>
        <p:txBody>
          <a:bodyPr wrap="none" rtlCol="0">
            <a:spAutoFit/>
          </a:bodyPr>
          <a:lstStyle/>
          <a:p>
            <a:r>
              <a:rPr lang="en-US" sz="1050" b="1" err="1">
                <a:latin typeface="Barlow" panose="00000500000000000000" pitchFamily="2" charset="0"/>
              </a:rPr>
              <a:t>Empathisers</a:t>
            </a:r>
            <a:r>
              <a:rPr lang="en-US" sz="1050" b="1">
                <a:latin typeface="Barlow" panose="00000500000000000000" pitchFamily="2" charset="0"/>
              </a:rPr>
              <a:t> %</a:t>
            </a:r>
            <a:endParaRPr lang="en-IE" sz="1050" b="1">
              <a:latin typeface="Barlow" panose="00000500000000000000" pitchFamily="2" charset="0"/>
            </a:endParaRPr>
          </a:p>
        </p:txBody>
      </p:sp>
      <p:sp>
        <p:nvSpPr>
          <p:cNvPr id="15" name="TextBox 14">
            <a:extLst>
              <a:ext uri="{FF2B5EF4-FFF2-40B4-BE49-F238E27FC236}">
                <a16:creationId xmlns:a16="http://schemas.microsoft.com/office/drawing/2014/main" id="{AD5699E5-DEF1-E9DF-D25E-4D6232FA7BB7}"/>
              </a:ext>
            </a:extLst>
          </p:cNvPr>
          <p:cNvSpPr txBox="1"/>
          <p:nvPr/>
        </p:nvSpPr>
        <p:spPr>
          <a:xfrm>
            <a:off x="7010257" y="3921322"/>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16" name="TextBox 15">
            <a:extLst>
              <a:ext uri="{FF2B5EF4-FFF2-40B4-BE49-F238E27FC236}">
                <a16:creationId xmlns:a16="http://schemas.microsoft.com/office/drawing/2014/main" id="{C72AC634-7DD5-CB92-1B34-E3C437835765}"/>
              </a:ext>
            </a:extLst>
          </p:cNvPr>
          <p:cNvSpPr txBox="1"/>
          <p:nvPr/>
        </p:nvSpPr>
        <p:spPr>
          <a:xfrm>
            <a:off x="7570214" y="3921322"/>
            <a:ext cx="1079142" cy="253916"/>
          </a:xfrm>
          <a:prstGeom prst="rect">
            <a:avLst/>
          </a:prstGeom>
          <a:noFill/>
        </p:spPr>
        <p:txBody>
          <a:bodyPr wrap="none" rtlCol="0">
            <a:spAutoFit/>
          </a:bodyPr>
          <a:lstStyle/>
          <a:p>
            <a:r>
              <a:rPr lang="en-US" sz="1050" b="1" err="1">
                <a:latin typeface="Barlow" panose="00000500000000000000" pitchFamily="2" charset="0"/>
              </a:rPr>
              <a:t>Empathisers</a:t>
            </a:r>
            <a:r>
              <a:rPr lang="en-US" sz="1050" b="1">
                <a:latin typeface="Barlow" panose="00000500000000000000" pitchFamily="2" charset="0"/>
              </a:rPr>
              <a:t>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DEAB3CFC-311A-DE12-C4EA-4C9C81642C98}"/>
              </a:ext>
            </a:extLst>
          </p:cNvPr>
          <p:cNvSpPr txBox="1"/>
          <p:nvPr/>
        </p:nvSpPr>
        <p:spPr>
          <a:xfrm>
            <a:off x="10092560" y="3921322"/>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20" name="TextBox 19">
            <a:extLst>
              <a:ext uri="{FF2B5EF4-FFF2-40B4-BE49-F238E27FC236}">
                <a16:creationId xmlns:a16="http://schemas.microsoft.com/office/drawing/2014/main" id="{60F58A13-2F28-D7AA-A270-72A50B042850}"/>
              </a:ext>
            </a:extLst>
          </p:cNvPr>
          <p:cNvSpPr txBox="1"/>
          <p:nvPr/>
        </p:nvSpPr>
        <p:spPr>
          <a:xfrm>
            <a:off x="10657896" y="3921322"/>
            <a:ext cx="1079142" cy="253916"/>
          </a:xfrm>
          <a:prstGeom prst="rect">
            <a:avLst/>
          </a:prstGeom>
          <a:noFill/>
        </p:spPr>
        <p:txBody>
          <a:bodyPr wrap="none" rtlCol="0">
            <a:spAutoFit/>
          </a:bodyPr>
          <a:lstStyle/>
          <a:p>
            <a:r>
              <a:rPr lang="en-US" sz="1050" b="1" err="1">
                <a:latin typeface="Barlow" panose="00000500000000000000" pitchFamily="2" charset="0"/>
              </a:rPr>
              <a:t>Empathisers</a:t>
            </a:r>
            <a:r>
              <a:rPr lang="en-US" sz="1050" b="1">
                <a:latin typeface="Barlow" panose="00000500000000000000" pitchFamily="2" charset="0"/>
              </a:rPr>
              <a:t> %</a:t>
            </a:r>
            <a:endParaRPr lang="en-IE" sz="1050" b="1">
              <a:latin typeface="Barlow" panose="00000500000000000000" pitchFamily="2" charset="0"/>
            </a:endParaRPr>
          </a:p>
        </p:txBody>
      </p:sp>
      <p:sp>
        <p:nvSpPr>
          <p:cNvPr id="43" name="TextBox 42">
            <a:extLst>
              <a:ext uri="{FF2B5EF4-FFF2-40B4-BE49-F238E27FC236}">
                <a16:creationId xmlns:a16="http://schemas.microsoft.com/office/drawing/2014/main" id="{064D92A4-346F-C482-3062-7B63EE0CD8BC}"/>
              </a:ext>
            </a:extLst>
          </p:cNvPr>
          <p:cNvSpPr txBox="1"/>
          <p:nvPr/>
        </p:nvSpPr>
        <p:spPr>
          <a:xfrm>
            <a:off x="6310140"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45" name="TextBox 44">
            <a:extLst>
              <a:ext uri="{FF2B5EF4-FFF2-40B4-BE49-F238E27FC236}">
                <a16:creationId xmlns:a16="http://schemas.microsoft.com/office/drawing/2014/main" id="{752EB1E6-0E30-E23F-4C6A-AD64482A3500}"/>
              </a:ext>
            </a:extLst>
          </p:cNvPr>
          <p:cNvSpPr txBox="1"/>
          <p:nvPr/>
        </p:nvSpPr>
        <p:spPr>
          <a:xfrm>
            <a:off x="7046692" y="1887020"/>
            <a:ext cx="1079142" cy="253916"/>
          </a:xfrm>
          <a:prstGeom prst="rect">
            <a:avLst/>
          </a:prstGeom>
          <a:noFill/>
        </p:spPr>
        <p:txBody>
          <a:bodyPr wrap="none" rtlCol="0">
            <a:spAutoFit/>
          </a:bodyPr>
          <a:lstStyle/>
          <a:p>
            <a:r>
              <a:rPr lang="en-US" sz="1050" b="1" err="1">
                <a:latin typeface="Barlow" panose="00000500000000000000" pitchFamily="2" charset="0"/>
              </a:rPr>
              <a:t>Empathisers</a:t>
            </a:r>
            <a:r>
              <a:rPr lang="en-US" sz="1050" b="1">
                <a:latin typeface="Barlow" panose="00000500000000000000" pitchFamily="2" charset="0"/>
              </a:rPr>
              <a:t> %</a:t>
            </a:r>
            <a:endParaRPr lang="en-IE" sz="1050" b="1">
              <a:latin typeface="Barlow" panose="00000500000000000000" pitchFamily="2" charset="0"/>
            </a:endParaRPr>
          </a:p>
        </p:txBody>
      </p:sp>
      <p:sp>
        <p:nvSpPr>
          <p:cNvPr id="47" name="TextBox 46">
            <a:extLst>
              <a:ext uri="{FF2B5EF4-FFF2-40B4-BE49-F238E27FC236}">
                <a16:creationId xmlns:a16="http://schemas.microsoft.com/office/drawing/2014/main" id="{D0CFE1BF-1A45-78B8-8082-3AA3EFF08B01}"/>
              </a:ext>
            </a:extLst>
          </p:cNvPr>
          <p:cNvSpPr txBox="1"/>
          <p:nvPr/>
        </p:nvSpPr>
        <p:spPr>
          <a:xfrm>
            <a:off x="10076215" y="1887020"/>
            <a:ext cx="657552" cy="253916"/>
          </a:xfrm>
          <a:prstGeom prst="rect">
            <a:avLst/>
          </a:prstGeom>
          <a:noFill/>
        </p:spPr>
        <p:txBody>
          <a:bodyPr wrap="none" rtlCol="0">
            <a:spAutoFit/>
          </a:bodyPr>
          <a:lstStyle/>
          <a:p>
            <a:r>
              <a:rPr lang="en-US" sz="1050" b="1">
                <a:latin typeface="Barlow" panose="00000500000000000000" pitchFamily="2" charset="0"/>
              </a:rPr>
              <a:t>Total % </a:t>
            </a:r>
            <a:endParaRPr lang="en-IE" sz="1050" b="1">
              <a:latin typeface="Barlow" panose="00000500000000000000" pitchFamily="2" charset="0"/>
            </a:endParaRPr>
          </a:p>
        </p:txBody>
      </p:sp>
      <p:sp>
        <p:nvSpPr>
          <p:cNvPr id="48" name="TextBox 47">
            <a:extLst>
              <a:ext uri="{FF2B5EF4-FFF2-40B4-BE49-F238E27FC236}">
                <a16:creationId xmlns:a16="http://schemas.microsoft.com/office/drawing/2014/main" id="{046985DF-D65B-D327-35ED-52D9C57E0438}"/>
              </a:ext>
            </a:extLst>
          </p:cNvPr>
          <p:cNvSpPr txBox="1"/>
          <p:nvPr/>
        </p:nvSpPr>
        <p:spPr>
          <a:xfrm>
            <a:off x="10763339" y="1887020"/>
            <a:ext cx="1079142" cy="253916"/>
          </a:xfrm>
          <a:prstGeom prst="rect">
            <a:avLst/>
          </a:prstGeom>
          <a:noFill/>
        </p:spPr>
        <p:txBody>
          <a:bodyPr wrap="none" rtlCol="0">
            <a:spAutoFit/>
          </a:bodyPr>
          <a:lstStyle/>
          <a:p>
            <a:r>
              <a:rPr lang="en-US" sz="1050" b="1" err="1">
                <a:latin typeface="Barlow" panose="00000500000000000000" pitchFamily="2" charset="0"/>
              </a:rPr>
              <a:t>Empathisers</a:t>
            </a:r>
            <a:r>
              <a:rPr lang="en-US" sz="1050" b="1">
                <a:latin typeface="Barlow" panose="00000500000000000000" pitchFamily="2" charset="0"/>
              </a:rPr>
              <a:t> %</a:t>
            </a:r>
            <a:endParaRPr lang="en-IE" sz="1050" b="1">
              <a:latin typeface="Barlow" panose="00000500000000000000" pitchFamily="2" charset="0"/>
            </a:endParaRPr>
          </a:p>
        </p:txBody>
      </p:sp>
      <p:sp>
        <p:nvSpPr>
          <p:cNvPr id="55" name="Rectangle 54">
            <a:extLst>
              <a:ext uri="{FF2B5EF4-FFF2-40B4-BE49-F238E27FC236}">
                <a16:creationId xmlns:a16="http://schemas.microsoft.com/office/drawing/2014/main" id="{5427657C-C5BE-A016-0570-FD18015BE907}"/>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58" name="Rectangle 57">
            <a:extLst>
              <a:ext uri="{FF2B5EF4-FFF2-40B4-BE49-F238E27FC236}">
                <a16:creationId xmlns:a16="http://schemas.microsoft.com/office/drawing/2014/main" id="{8AE10574-EAAD-CED7-10E8-94174EDF13B5}"/>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9" name="Oval 58">
            <a:extLst>
              <a:ext uri="{FF2B5EF4-FFF2-40B4-BE49-F238E27FC236}">
                <a16:creationId xmlns:a16="http://schemas.microsoft.com/office/drawing/2014/main" id="{52012862-8B3B-F022-46B6-DD42F9461631}"/>
              </a:ext>
            </a:extLst>
          </p:cNvPr>
          <p:cNvSpPr/>
          <p:nvPr/>
        </p:nvSpPr>
        <p:spPr>
          <a:xfrm>
            <a:off x="9420094" y="7293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60" name="TextBox 59">
            <a:extLst>
              <a:ext uri="{FF2B5EF4-FFF2-40B4-BE49-F238E27FC236}">
                <a16:creationId xmlns:a16="http://schemas.microsoft.com/office/drawing/2014/main" id="{091B6199-8AFE-A029-1F74-727431DD5581}"/>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69" name="Rectangle 68">
            <a:extLst>
              <a:ext uri="{FF2B5EF4-FFF2-40B4-BE49-F238E27FC236}">
                <a16:creationId xmlns:a16="http://schemas.microsoft.com/office/drawing/2014/main" id="{8ED97726-254A-2F1B-9B93-0D1A4C8E5192}"/>
              </a:ext>
            </a:extLst>
          </p:cNvPr>
          <p:cNvSpPr/>
          <p:nvPr/>
        </p:nvSpPr>
        <p:spPr>
          <a:xfrm>
            <a:off x="7131431" y="2433548"/>
            <a:ext cx="151314"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Oval 28">
            <a:extLst>
              <a:ext uri="{FF2B5EF4-FFF2-40B4-BE49-F238E27FC236}">
                <a16:creationId xmlns:a16="http://schemas.microsoft.com/office/drawing/2014/main" id="{328A233F-2B02-F994-8E64-9B45A6BB5CF8}"/>
              </a:ext>
            </a:extLst>
          </p:cNvPr>
          <p:cNvSpPr/>
          <p:nvPr/>
        </p:nvSpPr>
        <p:spPr>
          <a:xfrm>
            <a:off x="7423736" y="2078913"/>
            <a:ext cx="433746" cy="276441"/>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DAA7BA85-35AA-AEB5-39F6-45737D3FE982}"/>
              </a:ext>
            </a:extLst>
          </p:cNvPr>
          <p:cNvSpPr/>
          <p:nvPr/>
        </p:nvSpPr>
        <p:spPr>
          <a:xfrm>
            <a:off x="244622" y="1367017"/>
            <a:ext cx="1664303" cy="21713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2" name="Chart 11">
            <a:extLst>
              <a:ext uri="{FF2B5EF4-FFF2-40B4-BE49-F238E27FC236}">
                <a16:creationId xmlns:a16="http://schemas.microsoft.com/office/drawing/2014/main" id="{DBEF8803-0D50-3270-5011-18281AC64FF4}"/>
              </a:ext>
            </a:extLst>
          </p:cNvPr>
          <p:cNvGraphicFramePr/>
          <p:nvPr>
            <p:extLst>
              <p:ext uri="{D42A27DB-BD31-4B8C-83A1-F6EECF244321}">
                <p14:modId xmlns:p14="http://schemas.microsoft.com/office/powerpoint/2010/main" val="3351950479"/>
              </p:ext>
            </p:extLst>
          </p:nvPr>
        </p:nvGraphicFramePr>
        <p:xfrm>
          <a:off x="291313" y="1747003"/>
          <a:ext cx="1788641" cy="157266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258D1984-7BCE-F60E-2351-337425975DA2}"/>
              </a:ext>
            </a:extLst>
          </p:cNvPr>
          <p:cNvSpPr txBox="1"/>
          <p:nvPr/>
        </p:nvSpPr>
        <p:spPr>
          <a:xfrm>
            <a:off x="707046" y="2028367"/>
            <a:ext cx="808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24%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of All Adults</a:t>
            </a:r>
            <a:endParaRPr kumimoji="0" lang="en-IE"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endParaRPr>
          </a:p>
        </p:txBody>
      </p:sp>
      <p:sp>
        <p:nvSpPr>
          <p:cNvPr id="14" name="TextBox 13">
            <a:extLst>
              <a:ext uri="{FF2B5EF4-FFF2-40B4-BE49-F238E27FC236}">
                <a16:creationId xmlns:a16="http://schemas.microsoft.com/office/drawing/2014/main" id="{CC1311F8-5D43-E9A0-BADE-2FF01D395A9E}"/>
              </a:ext>
            </a:extLst>
          </p:cNvPr>
          <p:cNvSpPr txBox="1"/>
          <p:nvPr/>
        </p:nvSpPr>
        <p:spPr>
          <a:xfrm>
            <a:off x="541209" y="3026608"/>
            <a:ext cx="1071127" cy="523220"/>
          </a:xfrm>
          <a:prstGeom prst="rect">
            <a:avLst/>
          </a:prstGeom>
          <a:noFill/>
        </p:spPr>
        <p:txBody>
          <a:bodyPr wrap="none" rtlCol="0">
            <a:spAutoFit/>
          </a:bodyPr>
          <a:lstStyle/>
          <a:p>
            <a:pPr lvl="0" algn="ctr" defTabSz="457200">
              <a:defRPr/>
            </a:pPr>
            <a:r>
              <a:rPr lang="en-IE" sz="1400" i="1">
                <a:solidFill>
                  <a:srgbClr val="000033"/>
                </a:solidFill>
                <a:latin typeface="Barlow" panose="00000500000000000000" pitchFamily="2" charset="0"/>
              </a:rPr>
              <a:t>1,095,000</a:t>
            </a:r>
            <a:r>
              <a:rPr kumimoji="0" lang="en-US" sz="1400" b="0" i="1" u="none" strike="noStrike" kern="1200" cap="none" spc="0" normalizeH="0" baseline="0" noProof="0">
                <a:ln>
                  <a:noFill/>
                </a:ln>
                <a:solidFill>
                  <a:prstClr val="black"/>
                </a:solidFill>
                <a:effectLst/>
                <a:uLnTx/>
                <a:uFillTx/>
                <a:latin typeface="Barlow" panose="00000500000000000000" pitchFamily="2"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Barlow" panose="00000500000000000000" pitchFamily="2" charset="0"/>
                <a:ea typeface="+mn-ea"/>
                <a:cs typeface="+mn-cs"/>
              </a:rPr>
              <a:t> individuals</a:t>
            </a:r>
            <a:endParaRPr kumimoji="0" lang="en-IE" sz="1400" b="0" i="1"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aphicFrame>
        <p:nvGraphicFramePr>
          <p:cNvPr id="17" name="Object 2">
            <a:extLst>
              <a:ext uri="{FF2B5EF4-FFF2-40B4-BE49-F238E27FC236}">
                <a16:creationId xmlns:a16="http://schemas.microsoft.com/office/drawing/2014/main" id="{0EE241F5-9BA7-329E-D4E9-26E11657FC90}"/>
              </a:ext>
            </a:extLst>
          </p:cNvPr>
          <p:cNvGraphicFramePr>
            <a:graphicFrameLocks noChangeAspect="1"/>
          </p:cNvGraphicFramePr>
          <p:nvPr>
            <p:extLst>
              <p:ext uri="{D42A27DB-BD31-4B8C-83A1-F6EECF244321}">
                <p14:modId xmlns:p14="http://schemas.microsoft.com/office/powerpoint/2010/main" val="2594892719"/>
              </p:ext>
            </p:extLst>
          </p:nvPr>
        </p:nvGraphicFramePr>
        <p:xfrm>
          <a:off x="2492432" y="2016002"/>
          <a:ext cx="2309077" cy="1089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Object 2">
            <a:extLst>
              <a:ext uri="{FF2B5EF4-FFF2-40B4-BE49-F238E27FC236}">
                <a16:creationId xmlns:a16="http://schemas.microsoft.com/office/drawing/2014/main" id="{C64A52BE-A340-C697-E50F-B36ABD8DFA56}"/>
              </a:ext>
            </a:extLst>
          </p:cNvPr>
          <p:cNvGraphicFramePr>
            <a:graphicFrameLocks noChangeAspect="1"/>
          </p:cNvGraphicFramePr>
          <p:nvPr>
            <p:extLst>
              <p:ext uri="{D42A27DB-BD31-4B8C-83A1-F6EECF244321}">
                <p14:modId xmlns:p14="http://schemas.microsoft.com/office/powerpoint/2010/main" val="2460951752"/>
              </p:ext>
            </p:extLst>
          </p:nvPr>
        </p:nvGraphicFramePr>
        <p:xfrm>
          <a:off x="9016832" y="2016002"/>
          <a:ext cx="2812801" cy="1491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Object 2">
            <a:extLst>
              <a:ext uri="{FF2B5EF4-FFF2-40B4-BE49-F238E27FC236}">
                <a16:creationId xmlns:a16="http://schemas.microsoft.com/office/drawing/2014/main" id="{6CC08D5D-7A26-0524-9B48-8E4E52268A34}"/>
              </a:ext>
            </a:extLst>
          </p:cNvPr>
          <p:cNvGraphicFramePr>
            <a:graphicFrameLocks noChangeAspect="1"/>
          </p:cNvGraphicFramePr>
          <p:nvPr>
            <p:extLst>
              <p:ext uri="{D42A27DB-BD31-4B8C-83A1-F6EECF244321}">
                <p14:modId xmlns:p14="http://schemas.microsoft.com/office/powerpoint/2010/main" val="290177137"/>
              </p:ext>
            </p:extLst>
          </p:nvPr>
        </p:nvGraphicFramePr>
        <p:xfrm>
          <a:off x="1223037" y="4034127"/>
          <a:ext cx="2940874" cy="269721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Object 2">
            <a:extLst>
              <a:ext uri="{FF2B5EF4-FFF2-40B4-BE49-F238E27FC236}">
                <a16:creationId xmlns:a16="http://schemas.microsoft.com/office/drawing/2014/main" id="{E0E292C9-8134-E3ED-A1B1-3319CCF9C4FE}"/>
              </a:ext>
            </a:extLst>
          </p:cNvPr>
          <p:cNvGraphicFramePr>
            <a:graphicFrameLocks noChangeAspect="1"/>
          </p:cNvGraphicFramePr>
          <p:nvPr>
            <p:extLst>
              <p:ext uri="{D42A27DB-BD31-4B8C-83A1-F6EECF244321}">
                <p14:modId xmlns:p14="http://schemas.microsoft.com/office/powerpoint/2010/main" val="735312106"/>
              </p:ext>
            </p:extLst>
          </p:nvPr>
        </p:nvGraphicFramePr>
        <p:xfrm>
          <a:off x="6252519" y="3996513"/>
          <a:ext cx="2686781" cy="265858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Object 2">
            <a:extLst>
              <a:ext uri="{FF2B5EF4-FFF2-40B4-BE49-F238E27FC236}">
                <a16:creationId xmlns:a16="http://schemas.microsoft.com/office/drawing/2014/main" id="{69202148-4836-C928-5EFF-E817C10E4FE3}"/>
              </a:ext>
            </a:extLst>
          </p:cNvPr>
          <p:cNvGraphicFramePr>
            <a:graphicFrameLocks noChangeAspect="1"/>
          </p:cNvGraphicFramePr>
          <p:nvPr>
            <p:extLst>
              <p:ext uri="{D42A27DB-BD31-4B8C-83A1-F6EECF244321}">
                <p14:modId xmlns:p14="http://schemas.microsoft.com/office/powerpoint/2010/main" val="182458606"/>
              </p:ext>
            </p:extLst>
          </p:nvPr>
        </p:nvGraphicFramePr>
        <p:xfrm>
          <a:off x="9791391" y="3996514"/>
          <a:ext cx="1960627" cy="265858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6" name="Table 25">
            <a:extLst>
              <a:ext uri="{FF2B5EF4-FFF2-40B4-BE49-F238E27FC236}">
                <a16:creationId xmlns:a16="http://schemas.microsoft.com/office/drawing/2014/main" id="{58561FA4-17FA-7A51-2205-429464370308}"/>
              </a:ext>
            </a:extLst>
          </p:cNvPr>
          <p:cNvGraphicFramePr>
            <a:graphicFrameLocks noGrp="1"/>
          </p:cNvGraphicFramePr>
          <p:nvPr>
            <p:extLst>
              <p:ext uri="{D42A27DB-BD31-4B8C-83A1-F6EECF244321}">
                <p14:modId xmlns:p14="http://schemas.microsoft.com/office/powerpoint/2010/main" val="695716860"/>
              </p:ext>
            </p:extLst>
          </p:nvPr>
        </p:nvGraphicFramePr>
        <p:xfrm>
          <a:off x="8399514" y="4069290"/>
          <a:ext cx="1654941" cy="2585810"/>
        </p:xfrm>
        <a:graphic>
          <a:graphicData uri="http://schemas.openxmlformats.org/drawingml/2006/table">
            <a:tbl>
              <a:tblPr>
                <a:tableStyleId>{5C22544A-7EE6-4342-B048-85BDC9FD1C3A}</a:tableStyleId>
              </a:tblPr>
              <a:tblGrid>
                <a:gridCol w="1654941">
                  <a:extLst>
                    <a:ext uri="{9D8B030D-6E8A-4147-A177-3AD203B41FA5}">
                      <a16:colId xmlns:a16="http://schemas.microsoft.com/office/drawing/2014/main" val="2286587077"/>
                    </a:ext>
                  </a:extLst>
                </a:gridCol>
              </a:tblGrid>
              <a:tr h="206996">
                <a:tc>
                  <a:txBody>
                    <a:bodyPr/>
                    <a:lstStyle/>
                    <a:p>
                      <a:pPr algn="r" rtl="0" fontAlgn="t">
                        <a:buNone/>
                      </a:pPr>
                      <a:r>
                        <a:rPr lang="en-IE" sz="900" b="0" i="0" u="none" strike="noStrike">
                          <a:solidFill>
                            <a:srgbClr val="404040"/>
                          </a:solidFill>
                          <a:effectLst/>
                          <a:latin typeface="Barlow" panose="00000500000000000000" pitchFamily="2" charset="0"/>
                        </a:rPr>
                        <a:t>Governance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Agriculture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Infrastructure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Economic growth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Social  Protection systems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Disaster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Women’s equality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Energy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Environmental protection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32359">
                <a:tc>
                  <a:txBody>
                    <a:bodyPr/>
                    <a:lstStyle/>
                    <a:p>
                      <a:pPr algn="r" rtl="0" fontAlgn="t">
                        <a:buNone/>
                      </a:pPr>
                      <a:r>
                        <a:rPr lang="en-IE" sz="900" b="0" i="0" u="none" strike="noStrike">
                          <a:solidFill>
                            <a:srgbClr val="404040"/>
                          </a:solidFill>
                          <a:effectLst/>
                          <a:latin typeface="Barlow" panose="00000500000000000000" pitchFamily="2" charset="0"/>
                        </a:rPr>
                        <a:t>Family planning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06996">
                <a:tc>
                  <a:txBody>
                    <a:bodyPr/>
                    <a:lstStyle/>
                    <a:p>
                      <a:pPr algn="r" rtl="0" fontAlgn="t">
                        <a:buNone/>
                      </a:pPr>
                      <a:r>
                        <a:rPr lang="en-IE" sz="900" b="0" i="0" u="none" strike="noStrike">
                          <a:solidFill>
                            <a:srgbClr val="404040"/>
                          </a:solidFill>
                          <a:effectLst/>
                          <a:latin typeface="Barlow" panose="00000500000000000000" pitchFamily="2" charset="0"/>
                        </a:rPr>
                        <a:t>Debt relief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83491">
                <a:tc>
                  <a:txBody>
                    <a:bodyPr/>
                    <a:lstStyle/>
                    <a:p>
                      <a:pPr algn="r" rtl="0" fontAlgn="t">
                        <a:buNone/>
                      </a:pPr>
                      <a:r>
                        <a:rPr lang="en-IE" sz="900" b="0" i="0" u="none" strike="noStrike">
                          <a:solidFill>
                            <a:srgbClr val="404040"/>
                          </a:solidFill>
                          <a:effectLst/>
                          <a:latin typeface="Barlow" panose="00000500000000000000" pitchFamily="2" charset="0"/>
                        </a:rPr>
                        <a:t>Migration and refugee flows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27" name="Table 26">
            <a:extLst>
              <a:ext uri="{FF2B5EF4-FFF2-40B4-BE49-F238E27FC236}">
                <a16:creationId xmlns:a16="http://schemas.microsoft.com/office/drawing/2014/main" id="{C9F006F1-AE00-F6A5-E2D4-6640A291A18E}"/>
              </a:ext>
            </a:extLst>
          </p:cNvPr>
          <p:cNvGraphicFramePr>
            <a:graphicFrameLocks noGrp="1"/>
          </p:cNvGraphicFramePr>
          <p:nvPr>
            <p:extLst>
              <p:ext uri="{D42A27DB-BD31-4B8C-83A1-F6EECF244321}">
                <p14:modId xmlns:p14="http://schemas.microsoft.com/office/powerpoint/2010/main" val="3521632344"/>
              </p:ext>
            </p:extLst>
          </p:nvPr>
        </p:nvGraphicFramePr>
        <p:xfrm>
          <a:off x="1779839" y="2046629"/>
          <a:ext cx="1040778" cy="873948"/>
        </p:xfrm>
        <a:graphic>
          <a:graphicData uri="http://schemas.openxmlformats.org/drawingml/2006/table">
            <a:tbl>
              <a:tblPr>
                <a:tableStyleId>{5C22544A-7EE6-4342-B048-85BDC9FD1C3A}</a:tableStyleId>
              </a:tblPr>
              <a:tblGrid>
                <a:gridCol w="1040778">
                  <a:extLst>
                    <a:ext uri="{9D8B030D-6E8A-4147-A177-3AD203B41FA5}">
                      <a16:colId xmlns:a16="http://schemas.microsoft.com/office/drawing/2014/main" val="2286587077"/>
                    </a:ext>
                  </a:extLst>
                </a:gridCol>
              </a:tblGrid>
              <a:tr h="27018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33574">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70187">
                <a:tc>
                  <a:txBody>
                    <a:bodyPr/>
                    <a:lstStyle/>
                    <a:p>
                      <a:pPr algn="r"/>
                      <a:r>
                        <a:rPr lang="en-IE" sz="950" b="0" i="1"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33" name="Table 32">
            <a:extLst>
              <a:ext uri="{FF2B5EF4-FFF2-40B4-BE49-F238E27FC236}">
                <a16:creationId xmlns:a16="http://schemas.microsoft.com/office/drawing/2014/main" id="{8AA1A8E8-9167-6976-8274-EE66E157FF8F}"/>
              </a:ext>
            </a:extLst>
          </p:cNvPr>
          <p:cNvGraphicFramePr>
            <a:graphicFrameLocks noGrp="1"/>
          </p:cNvGraphicFramePr>
          <p:nvPr>
            <p:extLst>
              <p:ext uri="{D42A27DB-BD31-4B8C-83A1-F6EECF244321}">
                <p14:modId xmlns:p14="http://schemas.microsoft.com/office/powerpoint/2010/main" val="444938695"/>
              </p:ext>
            </p:extLst>
          </p:nvPr>
        </p:nvGraphicFramePr>
        <p:xfrm>
          <a:off x="68411" y="4118605"/>
          <a:ext cx="1597253" cy="2536487"/>
        </p:xfrm>
        <a:graphic>
          <a:graphicData uri="http://schemas.openxmlformats.org/drawingml/2006/table">
            <a:tbl>
              <a:tblPr>
                <a:tableStyleId>{5C22544A-7EE6-4342-B048-85BDC9FD1C3A}</a:tableStyleId>
              </a:tblPr>
              <a:tblGrid>
                <a:gridCol w="1597253">
                  <a:extLst>
                    <a:ext uri="{9D8B030D-6E8A-4147-A177-3AD203B41FA5}">
                      <a16:colId xmlns:a16="http://schemas.microsoft.com/office/drawing/2014/main" val="2286587077"/>
                    </a:ext>
                  </a:extLst>
                </a:gridCol>
              </a:tblGrid>
              <a:tr h="206690">
                <a:tc>
                  <a:txBody>
                    <a:bodyPr/>
                    <a:lstStyle/>
                    <a:p>
                      <a:pPr algn="r" fontAlgn="t">
                        <a:buNone/>
                      </a:pPr>
                      <a:r>
                        <a:rPr lang="en-IE" sz="900" b="0" i="0" u="none" strike="noStrike">
                          <a:solidFill>
                            <a:srgbClr val="000000"/>
                          </a:solidFill>
                          <a:effectLst/>
                          <a:latin typeface="+mn-lt"/>
                        </a:rPr>
                        <a:t>Human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06690">
                <a:tc>
                  <a:txBody>
                    <a:bodyPr/>
                    <a:lstStyle/>
                    <a:p>
                      <a:pPr algn="r" fontAlgn="t">
                        <a:buNone/>
                      </a:pPr>
                      <a:r>
                        <a:rPr lang="en-IE" sz="900" b="0" i="0" u="none" strike="noStrike">
                          <a:solidFill>
                            <a:srgbClr val="000000"/>
                          </a:solidFill>
                          <a:effectLst/>
                          <a:latin typeface="+mn-lt"/>
                        </a:rPr>
                        <a:t>Shared humanity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698304"/>
                  </a:ext>
                </a:extLst>
              </a:tr>
              <a:tr h="262897">
                <a:tc>
                  <a:txBody>
                    <a:bodyPr/>
                    <a:lstStyle/>
                    <a:p>
                      <a:pPr algn="r" fontAlgn="t">
                        <a:buNone/>
                      </a:pPr>
                      <a:r>
                        <a:rPr lang="en-IE" sz="900" b="0" i="0" u="none" strike="noStrike">
                          <a:solidFill>
                            <a:srgbClr val="000000"/>
                          </a:solidFill>
                          <a:effectLst/>
                          <a:latin typeface="+mn-lt"/>
                        </a:rPr>
                        <a:t>Humanitarianism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6690">
                <a:tc>
                  <a:txBody>
                    <a:bodyPr/>
                    <a:lstStyle/>
                    <a:p>
                      <a:pPr algn="r" fontAlgn="t">
                        <a:buNone/>
                      </a:pPr>
                      <a:r>
                        <a:rPr lang="en-IE" sz="900" b="0" i="0" u="none" strike="noStrike">
                          <a:solidFill>
                            <a:srgbClr val="000000"/>
                          </a:solidFill>
                          <a:effectLst/>
                          <a:latin typeface="+mn-lt"/>
                        </a:rPr>
                        <a:t>Empathy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06690">
                <a:tc>
                  <a:txBody>
                    <a:bodyPr/>
                    <a:lstStyle/>
                    <a:p>
                      <a:pPr algn="r" fontAlgn="t">
                        <a:buNone/>
                      </a:pPr>
                      <a:r>
                        <a:rPr lang="en-IE" sz="900" b="0" i="0" u="none" strike="noStrike">
                          <a:solidFill>
                            <a:srgbClr val="000000"/>
                          </a:solidFill>
                          <a:effectLst/>
                          <a:latin typeface="+mn-lt"/>
                        </a:rPr>
                        <a:t>Morality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1226303"/>
                  </a:ext>
                </a:extLst>
              </a:tr>
              <a:tr h="206690">
                <a:tc>
                  <a:txBody>
                    <a:bodyPr/>
                    <a:lstStyle/>
                    <a:p>
                      <a:pPr algn="r" fontAlgn="t">
                        <a:buNone/>
                      </a:pPr>
                      <a:r>
                        <a:rPr lang="en-IE" sz="900" b="0" i="0" u="none" strike="noStrike">
                          <a:solidFill>
                            <a:srgbClr val="000000"/>
                          </a:solidFill>
                          <a:effectLst/>
                          <a:latin typeface="+mn-lt"/>
                        </a:rPr>
                        <a:t>Justice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3134093"/>
                  </a:ext>
                </a:extLst>
              </a:tr>
              <a:tr h="206690">
                <a:tc>
                  <a:txBody>
                    <a:bodyPr/>
                    <a:lstStyle/>
                    <a:p>
                      <a:pPr algn="r" fontAlgn="t">
                        <a:buNone/>
                      </a:pPr>
                      <a:r>
                        <a:rPr lang="en-IE" sz="900" b="0" i="0" u="none" strike="noStrike">
                          <a:solidFill>
                            <a:srgbClr val="000000"/>
                          </a:solidFill>
                          <a:effectLst/>
                          <a:latin typeface="+mn-lt"/>
                        </a:rPr>
                        <a:t>Solidarity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7196313"/>
                  </a:ext>
                </a:extLst>
              </a:tr>
              <a:tr h="206690">
                <a:tc>
                  <a:txBody>
                    <a:bodyPr/>
                    <a:lstStyle/>
                    <a:p>
                      <a:pPr algn="r" fontAlgn="t">
                        <a:buNone/>
                      </a:pPr>
                      <a:r>
                        <a:rPr lang="en-IE" sz="900" b="0" i="0" u="none" strike="noStrike">
                          <a:solidFill>
                            <a:srgbClr val="000000"/>
                          </a:solidFill>
                          <a:effectLst/>
                          <a:latin typeface="+mn-lt"/>
                        </a:rPr>
                        <a:t>Charity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2906750"/>
                  </a:ext>
                </a:extLst>
              </a:tr>
              <a:tr h="206690">
                <a:tc>
                  <a:txBody>
                    <a:bodyPr/>
                    <a:lstStyle/>
                    <a:p>
                      <a:pPr algn="r" fontAlgn="t">
                        <a:buNone/>
                      </a:pPr>
                      <a:r>
                        <a:rPr lang="en-IE" sz="900" b="0" i="0" u="none" strike="noStrike">
                          <a:solidFill>
                            <a:srgbClr val="000000"/>
                          </a:solidFill>
                          <a:effectLst/>
                          <a:latin typeface="+mn-lt"/>
                        </a:rPr>
                        <a:t>Sympathy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7486539"/>
                  </a:ext>
                </a:extLst>
              </a:tr>
              <a:tr h="206690">
                <a:tc>
                  <a:txBody>
                    <a:bodyPr/>
                    <a:lstStyle/>
                    <a:p>
                      <a:pPr algn="r" fontAlgn="t">
                        <a:buNone/>
                      </a:pPr>
                      <a:r>
                        <a:rPr lang="en-IE" sz="900" b="0" i="0" u="none" strike="noStrike">
                          <a:solidFill>
                            <a:srgbClr val="000000"/>
                          </a:solidFill>
                          <a:effectLst/>
                          <a:latin typeface="+mn-lt"/>
                        </a:rPr>
                        <a:t>Duty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538791"/>
                  </a:ext>
                </a:extLst>
              </a:tr>
              <a:tr h="206690">
                <a:tc>
                  <a:txBody>
                    <a:bodyPr/>
                    <a:lstStyle/>
                    <a:p>
                      <a:pPr algn="r" fontAlgn="t">
                        <a:buNone/>
                      </a:pPr>
                      <a:r>
                        <a:rPr lang="en-IE" sz="900" b="0" i="0" u="none" strike="noStrike">
                          <a:solidFill>
                            <a:srgbClr val="000000"/>
                          </a:solidFill>
                          <a:effectLst/>
                          <a:latin typeface="+mn-lt"/>
                        </a:rPr>
                        <a:t>None of these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4738349"/>
                  </a:ext>
                </a:extLst>
              </a:tr>
              <a:tr h="206690">
                <a:tc>
                  <a:txBody>
                    <a:bodyPr/>
                    <a:lstStyle/>
                    <a:p>
                      <a:pPr algn="r" fontAlgn="t">
                        <a:buNone/>
                      </a:pPr>
                      <a:r>
                        <a:rPr lang="en-IE" sz="900" b="0" i="0" u="none" strike="noStrike">
                          <a:solidFill>
                            <a:srgbClr val="000000"/>
                          </a:solidFill>
                          <a:effectLst/>
                          <a:latin typeface="+mn-lt"/>
                        </a:rPr>
                        <a:t>Religious faith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6864686"/>
                  </a:ext>
                </a:extLst>
              </a:tr>
            </a:tbl>
          </a:graphicData>
        </a:graphic>
      </p:graphicFrame>
      <p:graphicFrame>
        <p:nvGraphicFramePr>
          <p:cNvPr id="35" name="Table 34">
            <a:extLst>
              <a:ext uri="{FF2B5EF4-FFF2-40B4-BE49-F238E27FC236}">
                <a16:creationId xmlns:a16="http://schemas.microsoft.com/office/drawing/2014/main" id="{89539E16-0F1F-D400-9CC6-CE50EF01B103}"/>
              </a:ext>
            </a:extLst>
          </p:cNvPr>
          <p:cNvGraphicFramePr>
            <a:graphicFrameLocks noGrp="1"/>
          </p:cNvGraphicFramePr>
          <p:nvPr/>
        </p:nvGraphicFramePr>
        <p:xfrm>
          <a:off x="5037606" y="2033734"/>
          <a:ext cx="1085692" cy="998262"/>
        </p:xfrm>
        <a:graphic>
          <a:graphicData uri="http://schemas.openxmlformats.org/drawingml/2006/table">
            <a:tbl>
              <a:tblPr>
                <a:tableStyleId>{5C22544A-7EE6-4342-B048-85BDC9FD1C3A}</a:tableStyleId>
              </a:tblPr>
              <a:tblGrid>
                <a:gridCol w="1085692">
                  <a:extLst>
                    <a:ext uri="{9D8B030D-6E8A-4147-A177-3AD203B41FA5}">
                      <a16:colId xmlns:a16="http://schemas.microsoft.com/office/drawing/2014/main" val="2286587077"/>
                    </a:ext>
                  </a:extLst>
                </a:gridCol>
              </a:tblGrid>
              <a:tr h="305097">
                <a:tc>
                  <a:txBody>
                    <a:bodyPr/>
                    <a:lstStyle/>
                    <a:p>
                      <a:pPr algn="r"/>
                      <a:r>
                        <a:rPr lang="en-IE" sz="950" b="1" i="0" u="none" strike="noStrike" baseline="0">
                          <a:solidFill>
                            <a:srgbClr val="000000"/>
                          </a:solidFill>
                          <a:latin typeface="Barlow" panose="00000500000000000000" pitchFamily="2" charset="0"/>
                        </a:rPr>
                        <a:t>NET (Concerned)</a:t>
                      </a:r>
                      <a:endParaRPr lang="en-IE" sz="95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88068">
                <a:tc>
                  <a:txBody>
                    <a:bodyPr/>
                    <a:lstStyle/>
                    <a:p>
                      <a:pPr algn="r"/>
                      <a:r>
                        <a:rPr lang="en-IE" sz="950" b="1" i="0" u="none" strike="noStrike" baseline="0">
                          <a:solidFill>
                            <a:srgbClr val="000000"/>
                          </a:solidFill>
                          <a:latin typeface="Barlow" panose="00000500000000000000" pitchFamily="2" charset="0"/>
                        </a:rPr>
                        <a:t>NET (Not Concerned)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05097">
                <a:tc>
                  <a:txBody>
                    <a:bodyPr/>
                    <a:lstStyle/>
                    <a:p>
                      <a:pPr algn="r"/>
                      <a:r>
                        <a:rPr lang="en-IE" sz="950" b="0" i="0" u="none" strike="noStrike" baseline="0">
                          <a:solidFill>
                            <a:srgbClr val="000000"/>
                          </a:solidFill>
                          <a:latin typeface="Barlow" panose="00000500000000000000" pitchFamily="2" charset="0"/>
                        </a:rPr>
                        <a:t>No strong feelings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36" name="Table 35">
            <a:extLst>
              <a:ext uri="{FF2B5EF4-FFF2-40B4-BE49-F238E27FC236}">
                <a16:creationId xmlns:a16="http://schemas.microsoft.com/office/drawing/2014/main" id="{5D59D22D-D5B4-5F28-293D-42638149C591}"/>
              </a:ext>
            </a:extLst>
          </p:cNvPr>
          <p:cNvGraphicFramePr>
            <a:graphicFrameLocks noGrp="1"/>
          </p:cNvGraphicFramePr>
          <p:nvPr>
            <p:extLst>
              <p:ext uri="{D42A27DB-BD31-4B8C-83A1-F6EECF244321}">
                <p14:modId xmlns:p14="http://schemas.microsoft.com/office/powerpoint/2010/main" val="451590542"/>
              </p:ext>
            </p:extLst>
          </p:nvPr>
        </p:nvGraphicFramePr>
        <p:xfrm>
          <a:off x="8348813" y="2102893"/>
          <a:ext cx="1617955" cy="1231591"/>
        </p:xfrm>
        <a:graphic>
          <a:graphicData uri="http://schemas.openxmlformats.org/drawingml/2006/table">
            <a:tbl>
              <a:tblPr>
                <a:tableStyleId>{5C22544A-7EE6-4342-B048-85BDC9FD1C3A}</a:tableStyleId>
              </a:tblPr>
              <a:tblGrid>
                <a:gridCol w="1617955">
                  <a:extLst>
                    <a:ext uri="{9D8B030D-6E8A-4147-A177-3AD203B41FA5}">
                      <a16:colId xmlns:a16="http://schemas.microsoft.com/office/drawing/2014/main" val="2286587077"/>
                    </a:ext>
                  </a:extLst>
                </a:gridCol>
              </a:tblGrid>
              <a:tr h="288297">
                <a:tc>
                  <a:txBody>
                    <a:bodyPr/>
                    <a:lstStyle/>
                    <a:p>
                      <a:pPr algn="r" rtl="0" fontAlgn="t">
                        <a:buNone/>
                      </a:pPr>
                      <a:r>
                        <a:rPr lang="en-IE" sz="900" b="0" i="0" u="none" strike="noStrike" kern="1200" baseline="0">
                          <a:solidFill>
                            <a:srgbClr val="000000"/>
                          </a:solidFill>
                          <a:latin typeface="Barlow" panose="00000500000000000000" pitchFamily="2" charset="0"/>
                          <a:ea typeface="+mn-ea"/>
                          <a:cs typeface="+mn-cs"/>
                        </a:rPr>
                        <a:t>People in general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8297">
                <a:tc>
                  <a:txBody>
                    <a:bodyPr/>
                    <a:lstStyle/>
                    <a:p>
                      <a:pPr algn="r" rtl="0" fontAlgn="t">
                        <a:buNone/>
                      </a:pPr>
                      <a:r>
                        <a:rPr lang="en-IE" sz="900" b="0" i="0" u="none" strike="noStrike" kern="1200" baseline="0">
                          <a:solidFill>
                            <a:srgbClr val="000000"/>
                          </a:solidFill>
                          <a:latin typeface="Barlow" panose="00000500000000000000" pitchFamily="2" charset="0"/>
                          <a:ea typeface="+mn-ea"/>
                          <a:cs typeface="+mn-cs"/>
                        </a:rPr>
                        <a:t>Multilateral (EU &amp; UN)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3584427"/>
                  </a:ext>
                </a:extLst>
              </a:tr>
              <a:tr h="366700">
                <a:tc>
                  <a:txBody>
                    <a:bodyPr/>
                    <a:lstStyle/>
                    <a:p>
                      <a:pPr algn="r" rtl="0" fontAlgn="t">
                        <a:buNone/>
                      </a:pPr>
                      <a:r>
                        <a:rPr lang="en-IE" sz="900" b="0" i="0" u="none" strike="noStrike" kern="1200" baseline="0">
                          <a:solidFill>
                            <a:srgbClr val="000000"/>
                          </a:solidFill>
                          <a:latin typeface="Barlow" panose="00000500000000000000" pitchFamily="2" charset="0"/>
                          <a:ea typeface="+mn-ea"/>
                          <a:cs typeface="+mn-cs"/>
                        </a:rPr>
                        <a:t>Irish Government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88297">
                <a:tc>
                  <a:txBody>
                    <a:bodyPr/>
                    <a:lstStyle/>
                    <a:p>
                      <a:pPr algn="r" rtl="0" fontAlgn="t">
                        <a:buNone/>
                      </a:pPr>
                      <a:r>
                        <a:rPr lang="en-IE" sz="900" b="0" i="0" u="none" strike="noStrike" kern="1200" baseline="0">
                          <a:solidFill>
                            <a:srgbClr val="000000"/>
                          </a:solidFill>
                          <a:latin typeface="Barlow" panose="00000500000000000000" pitchFamily="2" charset="0"/>
                          <a:ea typeface="+mn-ea"/>
                          <a:cs typeface="+mn-cs"/>
                        </a:rPr>
                        <a:t>Overseas aid organisations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37" name="Table 36">
            <a:extLst>
              <a:ext uri="{FF2B5EF4-FFF2-40B4-BE49-F238E27FC236}">
                <a16:creationId xmlns:a16="http://schemas.microsoft.com/office/drawing/2014/main" id="{AA0282D9-9DED-3B46-1A62-CFC362EC876C}"/>
              </a:ext>
            </a:extLst>
          </p:cNvPr>
          <p:cNvGraphicFramePr>
            <a:graphicFrameLocks noGrp="1"/>
          </p:cNvGraphicFramePr>
          <p:nvPr>
            <p:extLst>
              <p:ext uri="{D42A27DB-BD31-4B8C-83A1-F6EECF244321}">
                <p14:modId xmlns:p14="http://schemas.microsoft.com/office/powerpoint/2010/main" val="2647387528"/>
              </p:ext>
            </p:extLst>
          </p:nvPr>
        </p:nvGraphicFramePr>
        <p:xfrm>
          <a:off x="3689008" y="4074187"/>
          <a:ext cx="3103414" cy="2648789"/>
        </p:xfrm>
        <a:graphic>
          <a:graphicData uri="http://schemas.openxmlformats.org/drawingml/2006/table">
            <a:tbl>
              <a:tblPr firstRow="1" bandRow="1">
                <a:tableStyleId>{5C22544A-7EE6-4342-B048-85BDC9FD1C3A}</a:tableStyleId>
              </a:tblPr>
              <a:tblGrid>
                <a:gridCol w="3103414">
                  <a:extLst>
                    <a:ext uri="{9D8B030D-6E8A-4147-A177-3AD203B41FA5}">
                      <a16:colId xmlns:a16="http://schemas.microsoft.com/office/drawing/2014/main" val="3917721719"/>
                    </a:ext>
                  </a:extLst>
                </a:gridCol>
              </a:tblGrid>
              <a:tr h="294613">
                <a:tc>
                  <a:txBody>
                    <a:bodyPr/>
                    <a:lstStyle/>
                    <a:p>
                      <a:pPr algn="r" fontAlgn="t">
                        <a:buNone/>
                      </a:pPr>
                      <a:r>
                        <a:rPr lang="en-GB" sz="900" b="0" i="0" u="none" strike="noStrike">
                          <a:solidFill>
                            <a:srgbClr val="000000"/>
                          </a:solidFill>
                          <a:effectLst/>
                          <a:latin typeface="+mn-lt"/>
                        </a:rPr>
                        <a:t>Government and private sector corruption in those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0249234"/>
                  </a:ext>
                </a:extLst>
              </a:tr>
              <a:tr h="221673">
                <a:tc>
                  <a:txBody>
                    <a:bodyPr/>
                    <a:lstStyle/>
                    <a:p>
                      <a:pPr algn="r" fontAlgn="t">
                        <a:buNone/>
                      </a:pPr>
                      <a:r>
                        <a:rPr lang="en-IE" sz="900" b="0" i="0" u="none" strike="noStrike">
                          <a:solidFill>
                            <a:srgbClr val="000000"/>
                          </a:solidFill>
                          <a:effectLst/>
                          <a:latin typeface="+mn-lt"/>
                        </a:rPr>
                        <a:t>War and conflict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7060903"/>
                  </a:ext>
                </a:extLst>
              </a:tr>
              <a:tr h="286327">
                <a:tc>
                  <a:txBody>
                    <a:bodyPr/>
                    <a:lstStyle/>
                    <a:p>
                      <a:pPr algn="r" fontAlgn="t">
                        <a:buNone/>
                      </a:pPr>
                      <a:r>
                        <a:rPr lang="en-IE" sz="900" b="0" i="0" u="none" strike="noStrike">
                          <a:solidFill>
                            <a:srgbClr val="000000"/>
                          </a:solidFill>
                          <a:effectLst/>
                          <a:latin typeface="+mn-lt"/>
                        </a:rPr>
                        <a:t>Government inefficiency or incompetence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5464654"/>
                  </a:ext>
                </a:extLst>
              </a:tr>
              <a:tr h="203200">
                <a:tc>
                  <a:txBody>
                    <a:bodyPr/>
                    <a:lstStyle/>
                    <a:p>
                      <a:pPr algn="r" fontAlgn="t">
                        <a:buNone/>
                      </a:pPr>
                      <a:r>
                        <a:rPr lang="en-GB" sz="900" b="0" i="0" u="none" strike="noStrike">
                          <a:solidFill>
                            <a:srgbClr val="000000"/>
                          </a:solidFill>
                          <a:effectLst/>
                          <a:latin typeface="+mn-lt"/>
                        </a:rPr>
                        <a:t>Rich countries tend to exploit developing countries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3247"/>
                  </a:ext>
                </a:extLst>
              </a:tr>
              <a:tr h="314036">
                <a:tc>
                  <a:txBody>
                    <a:bodyPr/>
                    <a:lstStyle/>
                    <a:p>
                      <a:pPr algn="r" fontAlgn="t">
                        <a:buNone/>
                      </a:pPr>
                      <a:r>
                        <a:rPr lang="en-GB" sz="900" b="0" i="0" u="none" strike="noStrike">
                          <a:solidFill>
                            <a:srgbClr val="000000"/>
                          </a:solidFill>
                          <a:effectLst/>
                          <a:latin typeface="+mn-lt"/>
                        </a:rPr>
                        <a:t>Weak institutions in those countries (Judiciary, Parliament, Opposition Parties, Free Press, etc.) means there is little accountability</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4618122"/>
                  </a:ext>
                </a:extLst>
              </a:tr>
              <a:tr h="199217">
                <a:tc>
                  <a:txBody>
                    <a:bodyPr/>
                    <a:lstStyle/>
                    <a:p>
                      <a:pPr algn="r" fontAlgn="t">
                        <a:buNone/>
                      </a:pPr>
                      <a:r>
                        <a:rPr lang="en-GB" sz="900" b="0" i="0" u="none" strike="noStrike">
                          <a:solidFill>
                            <a:srgbClr val="000000"/>
                          </a:solidFill>
                          <a:effectLst/>
                          <a:latin typeface="+mn-lt"/>
                        </a:rPr>
                        <a:t>Wealthy countries support authoritarian regimes for their own political interests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668307"/>
                  </a:ext>
                </a:extLst>
              </a:tr>
              <a:tr h="189981">
                <a:tc>
                  <a:txBody>
                    <a:bodyPr/>
                    <a:lstStyle/>
                    <a:p>
                      <a:pPr algn="r" fontAlgn="t">
                        <a:buNone/>
                      </a:pPr>
                      <a:r>
                        <a:rPr lang="en-GB" sz="900" b="0" i="0" u="none" strike="noStrike">
                          <a:solidFill>
                            <a:srgbClr val="000000"/>
                          </a:solidFill>
                          <a:effectLst/>
                          <a:latin typeface="+mn-lt"/>
                        </a:rPr>
                        <a:t>The global economic system favours richer countries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4574162"/>
                  </a:ext>
                </a:extLst>
              </a:tr>
              <a:tr h="258618">
                <a:tc>
                  <a:txBody>
                    <a:bodyPr/>
                    <a:lstStyle/>
                    <a:p>
                      <a:pPr algn="r" fontAlgn="t">
                        <a:buNone/>
                      </a:pPr>
                      <a:r>
                        <a:rPr lang="en-IE" sz="900" b="0" i="0" u="none" strike="noStrike">
                          <a:solidFill>
                            <a:srgbClr val="000000"/>
                          </a:solidFill>
                          <a:effectLst/>
                          <a:latin typeface="+mn-lt"/>
                        </a:rPr>
                        <a:t>Legacy of colonialism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743334"/>
                  </a:ext>
                </a:extLst>
              </a:tr>
              <a:tr h="258618">
                <a:tc>
                  <a:txBody>
                    <a:bodyPr/>
                    <a:lstStyle/>
                    <a:p>
                      <a:pPr algn="r" fontAlgn="t">
                        <a:buNone/>
                      </a:pPr>
                      <a:r>
                        <a:rPr lang="en-GB" sz="900" b="0" i="0" u="none" strike="noStrike">
                          <a:solidFill>
                            <a:srgbClr val="000000"/>
                          </a:solidFill>
                          <a:effectLst/>
                          <a:latin typeface="+mn-lt"/>
                        </a:rPr>
                        <a:t>High debt burden for developing countries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2781095"/>
                  </a:ext>
                </a:extLst>
              </a:tr>
              <a:tr h="230909">
                <a:tc>
                  <a:txBody>
                    <a:bodyPr/>
                    <a:lstStyle/>
                    <a:p>
                      <a:pPr algn="r" fontAlgn="t">
                        <a:buNone/>
                      </a:pPr>
                      <a:r>
                        <a:rPr lang="en-GB" sz="900" b="0" i="0" u="none" strike="noStrike">
                          <a:solidFill>
                            <a:srgbClr val="000000"/>
                          </a:solidFill>
                          <a:effectLst/>
                          <a:latin typeface="+mn-lt"/>
                        </a:rPr>
                        <a:t>Insufficient spend on services such as health and education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5625054"/>
                  </a:ext>
                </a:extLst>
              </a:tr>
            </a:tbl>
          </a:graphicData>
        </a:graphic>
      </p:graphicFrame>
      <p:sp>
        <p:nvSpPr>
          <p:cNvPr id="76" name="TextBox 75">
            <a:extLst>
              <a:ext uri="{FF2B5EF4-FFF2-40B4-BE49-F238E27FC236}">
                <a16:creationId xmlns:a16="http://schemas.microsoft.com/office/drawing/2014/main" id="{69F8D861-219D-C5E5-256B-115FBA24D9FD}"/>
              </a:ext>
            </a:extLst>
          </p:cNvPr>
          <p:cNvSpPr txBox="1"/>
          <p:nvPr/>
        </p:nvSpPr>
        <p:spPr>
          <a:xfrm>
            <a:off x="3775542" y="1887020"/>
            <a:ext cx="1079142" cy="253916"/>
          </a:xfrm>
          <a:prstGeom prst="rect">
            <a:avLst/>
          </a:prstGeom>
          <a:noFill/>
        </p:spPr>
        <p:txBody>
          <a:bodyPr wrap="none" rtlCol="0">
            <a:spAutoFit/>
          </a:bodyPr>
          <a:lstStyle/>
          <a:p>
            <a:r>
              <a:rPr lang="en-US" sz="1050" b="1" err="1">
                <a:latin typeface="Barlow" panose="00000500000000000000" pitchFamily="2" charset="0"/>
              </a:rPr>
              <a:t>Empathisers</a:t>
            </a:r>
            <a:r>
              <a:rPr lang="en-US" sz="1050" b="1">
                <a:latin typeface="Barlow" panose="00000500000000000000" pitchFamily="2" charset="0"/>
              </a:rPr>
              <a:t> %</a:t>
            </a:r>
            <a:endParaRPr lang="en-IE" sz="1050" b="1">
              <a:latin typeface="Barlow" panose="00000500000000000000" pitchFamily="2" charset="0"/>
            </a:endParaRPr>
          </a:p>
        </p:txBody>
      </p:sp>
      <p:sp>
        <p:nvSpPr>
          <p:cNvPr id="49" name="Oval 48">
            <a:extLst>
              <a:ext uri="{FF2B5EF4-FFF2-40B4-BE49-F238E27FC236}">
                <a16:creationId xmlns:a16="http://schemas.microsoft.com/office/drawing/2014/main" id="{BA7572A6-8300-7997-D4A2-02B21E263326}"/>
              </a:ext>
            </a:extLst>
          </p:cNvPr>
          <p:cNvSpPr/>
          <p:nvPr/>
        </p:nvSpPr>
        <p:spPr>
          <a:xfrm>
            <a:off x="3775542" y="2684008"/>
            <a:ext cx="433746" cy="276441"/>
          </a:xfrm>
          <a:prstGeom prst="ellipse">
            <a:avLst/>
          </a:prstGeom>
          <a:noFill/>
          <a:ln>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Rectangle 39">
            <a:extLst>
              <a:ext uri="{FF2B5EF4-FFF2-40B4-BE49-F238E27FC236}">
                <a16:creationId xmlns:a16="http://schemas.microsoft.com/office/drawing/2014/main" id="{636F23AE-D1BE-426D-EF1C-23E719484E65}"/>
              </a:ext>
            </a:extLst>
          </p:cNvPr>
          <p:cNvSpPr/>
          <p:nvPr/>
        </p:nvSpPr>
        <p:spPr>
          <a:xfrm>
            <a:off x="3662861" y="2355354"/>
            <a:ext cx="225361" cy="2539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Oval 37">
            <a:extLst>
              <a:ext uri="{FF2B5EF4-FFF2-40B4-BE49-F238E27FC236}">
                <a16:creationId xmlns:a16="http://schemas.microsoft.com/office/drawing/2014/main" id="{F026B20E-573F-C672-39D1-AC3F0A036579}"/>
              </a:ext>
            </a:extLst>
          </p:cNvPr>
          <p:cNvSpPr/>
          <p:nvPr/>
        </p:nvSpPr>
        <p:spPr>
          <a:xfrm>
            <a:off x="2732622" y="4127307"/>
            <a:ext cx="433746" cy="276441"/>
          </a:xfrm>
          <a:prstGeom prst="ellipse">
            <a:avLst/>
          </a:prstGeom>
          <a:noFill/>
          <a:ln>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Oval 38">
            <a:extLst>
              <a:ext uri="{FF2B5EF4-FFF2-40B4-BE49-F238E27FC236}">
                <a16:creationId xmlns:a16="http://schemas.microsoft.com/office/drawing/2014/main" id="{2E7DB2D9-AF09-E455-84DC-A24F78B2D5C1}"/>
              </a:ext>
            </a:extLst>
          </p:cNvPr>
          <p:cNvSpPr/>
          <p:nvPr/>
        </p:nvSpPr>
        <p:spPr>
          <a:xfrm>
            <a:off x="2612344" y="4761727"/>
            <a:ext cx="426646" cy="253916"/>
          </a:xfrm>
          <a:prstGeom prst="ellipse">
            <a:avLst/>
          </a:prstGeom>
          <a:noFill/>
          <a:ln>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Rectangle 40">
            <a:extLst>
              <a:ext uri="{FF2B5EF4-FFF2-40B4-BE49-F238E27FC236}">
                <a16:creationId xmlns:a16="http://schemas.microsoft.com/office/drawing/2014/main" id="{E1291F22-2FAF-9B44-CBB7-12CA63D9BFDB}"/>
              </a:ext>
            </a:extLst>
          </p:cNvPr>
          <p:cNvSpPr/>
          <p:nvPr/>
        </p:nvSpPr>
        <p:spPr>
          <a:xfrm>
            <a:off x="2646312" y="4339478"/>
            <a:ext cx="225361" cy="2539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Oval 41">
            <a:extLst>
              <a:ext uri="{FF2B5EF4-FFF2-40B4-BE49-F238E27FC236}">
                <a16:creationId xmlns:a16="http://schemas.microsoft.com/office/drawing/2014/main" id="{F7FE9963-6905-2853-0CAF-C9923BA25C01}"/>
              </a:ext>
            </a:extLst>
          </p:cNvPr>
          <p:cNvSpPr/>
          <p:nvPr/>
        </p:nvSpPr>
        <p:spPr>
          <a:xfrm>
            <a:off x="10968963" y="4925317"/>
            <a:ext cx="337212" cy="19848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Rectangle 50">
            <a:extLst>
              <a:ext uri="{FF2B5EF4-FFF2-40B4-BE49-F238E27FC236}">
                <a16:creationId xmlns:a16="http://schemas.microsoft.com/office/drawing/2014/main" id="{DAAED49D-D118-4FA4-E1BF-560048674F74}"/>
              </a:ext>
            </a:extLst>
          </p:cNvPr>
          <p:cNvSpPr/>
          <p:nvPr/>
        </p:nvSpPr>
        <p:spPr>
          <a:xfrm>
            <a:off x="10869035" y="5741792"/>
            <a:ext cx="151314" cy="264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2" name="Oval 51">
            <a:extLst>
              <a:ext uri="{FF2B5EF4-FFF2-40B4-BE49-F238E27FC236}">
                <a16:creationId xmlns:a16="http://schemas.microsoft.com/office/drawing/2014/main" id="{441980A4-D6EF-1E69-6086-C96F070CB120}"/>
              </a:ext>
            </a:extLst>
          </p:cNvPr>
          <p:cNvSpPr/>
          <p:nvPr/>
        </p:nvSpPr>
        <p:spPr>
          <a:xfrm>
            <a:off x="7857291" y="4339478"/>
            <a:ext cx="426646" cy="253916"/>
          </a:xfrm>
          <a:prstGeom prst="ellipse">
            <a:avLst/>
          </a:prstGeom>
          <a:noFill/>
          <a:ln>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Oval 52">
            <a:extLst>
              <a:ext uri="{FF2B5EF4-FFF2-40B4-BE49-F238E27FC236}">
                <a16:creationId xmlns:a16="http://schemas.microsoft.com/office/drawing/2014/main" id="{B0A328B9-A0AE-D736-FB5E-F8063A35C7FF}"/>
              </a:ext>
            </a:extLst>
          </p:cNvPr>
          <p:cNvSpPr/>
          <p:nvPr/>
        </p:nvSpPr>
        <p:spPr>
          <a:xfrm>
            <a:off x="7621722" y="6380438"/>
            <a:ext cx="426646" cy="253916"/>
          </a:xfrm>
          <a:prstGeom prst="ellipse">
            <a:avLst/>
          </a:prstGeom>
          <a:noFill/>
          <a:ln>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1" name="Rectangle 60">
            <a:extLst>
              <a:ext uri="{FF2B5EF4-FFF2-40B4-BE49-F238E27FC236}">
                <a16:creationId xmlns:a16="http://schemas.microsoft.com/office/drawing/2014/main" id="{66EB604A-485A-9357-4878-531EBCB48643}"/>
              </a:ext>
            </a:extLst>
          </p:cNvPr>
          <p:cNvSpPr/>
          <p:nvPr/>
        </p:nvSpPr>
        <p:spPr>
          <a:xfrm>
            <a:off x="7808300" y="4118605"/>
            <a:ext cx="225361" cy="2539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Rectangle 62">
            <a:extLst>
              <a:ext uri="{FF2B5EF4-FFF2-40B4-BE49-F238E27FC236}">
                <a16:creationId xmlns:a16="http://schemas.microsoft.com/office/drawing/2014/main" id="{86E7832C-D882-5B78-6BDD-08C9D7084F6F}"/>
              </a:ext>
            </a:extLst>
          </p:cNvPr>
          <p:cNvSpPr/>
          <p:nvPr/>
        </p:nvSpPr>
        <p:spPr>
          <a:xfrm>
            <a:off x="7621722" y="4837267"/>
            <a:ext cx="225361" cy="2539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5" name="Rectangle 64">
            <a:extLst>
              <a:ext uri="{FF2B5EF4-FFF2-40B4-BE49-F238E27FC236}">
                <a16:creationId xmlns:a16="http://schemas.microsoft.com/office/drawing/2014/main" id="{6F5C4E3A-62F2-43DC-A787-BDFDF79CC001}"/>
              </a:ext>
            </a:extLst>
          </p:cNvPr>
          <p:cNvSpPr/>
          <p:nvPr/>
        </p:nvSpPr>
        <p:spPr>
          <a:xfrm>
            <a:off x="7640609" y="5122562"/>
            <a:ext cx="225361" cy="2539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8" name="Rectangle 67">
            <a:extLst>
              <a:ext uri="{FF2B5EF4-FFF2-40B4-BE49-F238E27FC236}">
                <a16:creationId xmlns:a16="http://schemas.microsoft.com/office/drawing/2014/main" id="{2B75185D-6F28-EDEA-82B0-27B391AD9E1F}"/>
              </a:ext>
            </a:extLst>
          </p:cNvPr>
          <p:cNvSpPr/>
          <p:nvPr/>
        </p:nvSpPr>
        <p:spPr>
          <a:xfrm>
            <a:off x="7640609" y="5131514"/>
            <a:ext cx="225361" cy="2539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4" name="Rectangle 73">
            <a:extLst>
              <a:ext uri="{FF2B5EF4-FFF2-40B4-BE49-F238E27FC236}">
                <a16:creationId xmlns:a16="http://schemas.microsoft.com/office/drawing/2014/main" id="{077DE019-B8A1-4614-F81E-F6769180EA6C}"/>
              </a:ext>
            </a:extLst>
          </p:cNvPr>
          <p:cNvSpPr/>
          <p:nvPr/>
        </p:nvSpPr>
        <p:spPr>
          <a:xfrm>
            <a:off x="7609757" y="5366435"/>
            <a:ext cx="225361" cy="2539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7" name="Rectangle 76">
            <a:extLst>
              <a:ext uri="{FF2B5EF4-FFF2-40B4-BE49-F238E27FC236}">
                <a16:creationId xmlns:a16="http://schemas.microsoft.com/office/drawing/2014/main" id="{CA0D7C44-BAA9-3C90-788C-AC77D8A26FE6}"/>
              </a:ext>
            </a:extLst>
          </p:cNvPr>
          <p:cNvSpPr/>
          <p:nvPr/>
        </p:nvSpPr>
        <p:spPr>
          <a:xfrm>
            <a:off x="7570214" y="5876853"/>
            <a:ext cx="225361" cy="2539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3184A3AA-083A-C8B3-C161-A929387C2721}"/>
              </a:ext>
            </a:extLst>
          </p:cNvPr>
          <p:cNvPicPr>
            <a:picLocks noChangeAspect="1"/>
          </p:cNvPicPr>
          <p:nvPr/>
        </p:nvPicPr>
        <p:blipFill rotWithShape="1">
          <a:blip r:embed="rId10">
            <a:extLst>
              <a:ext uri="{28A0092B-C50C-407E-A947-70E740481C1C}">
                <a14:useLocalDpi xmlns:a14="http://schemas.microsoft.com/office/drawing/2010/main" val="0"/>
              </a:ext>
            </a:extLst>
          </a:blip>
          <a:srcRect l="25800" t="14192" r="24571" b="11366"/>
          <a:stretch>
            <a:fillRect/>
          </a:stretch>
        </p:blipFill>
        <p:spPr>
          <a:xfrm>
            <a:off x="1420516" y="1408296"/>
            <a:ext cx="590171" cy="590171"/>
          </a:xfrm>
          <a:prstGeom prst="flowChartConnector">
            <a:avLst/>
          </a:prstGeom>
        </p:spPr>
      </p:pic>
    </p:spTree>
    <p:extLst>
      <p:ext uri="{BB962C8B-B14F-4D97-AF65-F5344CB8AC3E}">
        <p14:creationId xmlns:p14="http://schemas.microsoft.com/office/powerpoint/2010/main" val="2075822434"/>
      </p:ext>
    </p:extLst>
  </p:cSld>
  <p:clrMapOvr>
    <a:masterClrMapping/>
  </p:clrMapOvr>
  <p:transition spd="slow">
    <p:wipe dir="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743CC9-8C51-D8F7-F762-743DDD749FB1}"/>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F3510757-291C-CB30-F723-1A0E503558FB}"/>
              </a:ext>
            </a:extLst>
          </p:cNvPr>
          <p:cNvSpPr/>
          <p:nvPr/>
        </p:nvSpPr>
        <p:spPr>
          <a:xfrm>
            <a:off x="0" y="0"/>
            <a:ext cx="12199824" cy="6858000"/>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7" name="Rectangle 6">
            <a:extLst>
              <a:ext uri="{FF2B5EF4-FFF2-40B4-BE49-F238E27FC236}">
                <a16:creationId xmlns:a16="http://schemas.microsoft.com/office/drawing/2014/main" id="{F0C79F1C-636A-0065-876A-A31B8597CF7E}"/>
              </a:ext>
            </a:extLst>
          </p:cNvPr>
          <p:cNvSpPr/>
          <p:nvPr/>
        </p:nvSpPr>
        <p:spPr>
          <a:xfrm>
            <a:off x="4114" y="0"/>
            <a:ext cx="12187886" cy="691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0" name="Object 2">
            <a:extLst>
              <a:ext uri="{FF2B5EF4-FFF2-40B4-BE49-F238E27FC236}">
                <a16:creationId xmlns:a16="http://schemas.microsoft.com/office/drawing/2014/main" id="{2F0740A0-FAA8-9EDC-7D1F-8FD0CA211C4C}"/>
              </a:ext>
            </a:extLst>
          </p:cNvPr>
          <p:cNvGraphicFramePr>
            <a:graphicFrameLocks noChangeAspect="1"/>
          </p:cNvGraphicFramePr>
          <p:nvPr>
            <p:extLst>
              <p:ext uri="{D42A27DB-BD31-4B8C-83A1-F6EECF244321}">
                <p14:modId xmlns:p14="http://schemas.microsoft.com/office/powerpoint/2010/main" val="1100533907"/>
              </p:ext>
            </p:extLst>
          </p:nvPr>
        </p:nvGraphicFramePr>
        <p:xfrm>
          <a:off x="9293020" y="2247399"/>
          <a:ext cx="2928617" cy="30975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Object 2">
            <a:extLst>
              <a:ext uri="{FF2B5EF4-FFF2-40B4-BE49-F238E27FC236}">
                <a16:creationId xmlns:a16="http://schemas.microsoft.com/office/drawing/2014/main" id="{91701D48-C813-0829-9095-E078D2EFC9FA}"/>
              </a:ext>
            </a:extLst>
          </p:cNvPr>
          <p:cNvGraphicFramePr>
            <a:graphicFrameLocks noChangeAspect="1"/>
          </p:cNvGraphicFramePr>
          <p:nvPr>
            <p:extLst>
              <p:ext uri="{D42A27DB-BD31-4B8C-83A1-F6EECF244321}">
                <p14:modId xmlns:p14="http://schemas.microsoft.com/office/powerpoint/2010/main" val="2664161915"/>
              </p:ext>
            </p:extLst>
          </p:nvPr>
        </p:nvGraphicFramePr>
        <p:xfrm>
          <a:off x="3539057" y="2257305"/>
          <a:ext cx="3642591" cy="144359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 Placeholder 15">
            <a:extLst>
              <a:ext uri="{FF2B5EF4-FFF2-40B4-BE49-F238E27FC236}">
                <a16:creationId xmlns:a16="http://schemas.microsoft.com/office/drawing/2014/main" id="{3A3877EA-3F9E-7CDD-416A-DA64A06252FE}"/>
              </a:ext>
            </a:extLst>
          </p:cNvPr>
          <p:cNvSpPr>
            <a:spLocks noGrp="1"/>
          </p:cNvSpPr>
          <p:nvPr>
            <p:ph type="body" sz="quarter" idx="49"/>
          </p:nvPr>
        </p:nvSpPr>
        <p:spPr>
          <a:xfrm>
            <a:off x="300515" y="702058"/>
            <a:ext cx="11931046" cy="573951"/>
          </a:xfrm>
        </p:spPr>
        <p:txBody>
          <a:bodyPr/>
          <a:lstStyle/>
          <a:p>
            <a:pPr>
              <a:lnSpc>
                <a:spcPct val="90000"/>
              </a:lnSpc>
            </a:pPr>
            <a:r>
              <a:rPr lang="en-US" b="1">
                <a:latin typeface="Barlow" panose="00000500000000000000" pitchFamily="2" charset="0"/>
              </a:rPr>
              <a:t>Social media plays a vital role in </a:t>
            </a:r>
            <a:r>
              <a:rPr lang="en-US" b="1" err="1">
                <a:latin typeface="Barlow" panose="00000500000000000000" pitchFamily="2" charset="0"/>
              </a:rPr>
              <a:t>Empathisers’</a:t>
            </a:r>
            <a:r>
              <a:rPr lang="en-US" b="1">
                <a:latin typeface="Barlow" panose="00000500000000000000" pitchFamily="2" charset="0"/>
              </a:rPr>
              <a:t> lives, with higher usage and influence clear. Family and friends are also more likely to be mentioned highlighting the potential for siloed thinking. When considering social change influence, we see this </a:t>
            </a:r>
            <a:r>
              <a:rPr lang="en-US" b="1" err="1">
                <a:latin typeface="Barlow" panose="00000500000000000000" pitchFamily="2" charset="0"/>
              </a:rPr>
              <a:t>individualised</a:t>
            </a:r>
            <a:r>
              <a:rPr lang="en-US" b="1">
                <a:latin typeface="Barlow" panose="00000500000000000000" pitchFamily="2" charset="0"/>
              </a:rPr>
              <a:t> influence here also, with higher mentions of local community groups among this cohort. </a:t>
            </a:r>
          </a:p>
        </p:txBody>
      </p:sp>
      <p:sp>
        <p:nvSpPr>
          <p:cNvPr id="2" name="Title 1">
            <a:extLst>
              <a:ext uri="{FF2B5EF4-FFF2-40B4-BE49-F238E27FC236}">
                <a16:creationId xmlns:a16="http://schemas.microsoft.com/office/drawing/2014/main" id="{E8371571-64E8-B42F-7DF9-561D3547CCAC}"/>
              </a:ext>
            </a:extLst>
          </p:cNvPr>
          <p:cNvSpPr>
            <a:spLocks noGrp="1"/>
          </p:cNvSpPr>
          <p:nvPr>
            <p:ph type="title"/>
          </p:nvPr>
        </p:nvSpPr>
        <p:spPr/>
        <p:txBody>
          <a:bodyPr>
            <a:normAutofit/>
          </a:bodyPr>
          <a:lstStyle/>
          <a:p>
            <a:r>
              <a:rPr lang="en-IE">
                <a:solidFill>
                  <a:schemeClr val="tx1"/>
                </a:solidFill>
              </a:rPr>
              <a:t>Empathisers – How do we target them?</a:t>
            </a:r>
          </a:p>
        </p:txBody>
      </p:sp>
      <p:sp>
        <p:nvSpPr>
          <p:cNvPr id="75" name="Round Diagonal Corner Rectangle 27">
            <a:extLst>
              <a:ext uri="{FF2B5EF4-FFF2-40B4-BE49-F238E27FC236}">
                <a16:creationId xmlns:a16="http://schemas.microsoft.com/office/drawing/2014/main" id="{FC007D73-2ABD-BDF6-0810-D84F6EF5D34E}"/>
              </a:ext>
            </a:extLst>
          </p:cNvPr>
          <p:cNvSpPr/>
          <p:nvPr/>
        </p:nvSpPr>
        <p:spPr>
          <a:xfrm>
            <a:off x="3144999" y="1735082"/>
            <a:ext cx="3646219" cy="37062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Frequently Used for News/information</a:t>
            </a:r>
          </a:p>
        </p:txBody>
      </p:sp>
      <p:sp>
        <p:nvSpPr>
          <p:cNvPr id="46" name="Round Diagonal Corner Rectangle 27">
            <a:extLst>
              <a:ext uri="{FF2B5EF4-FFF2-40B4-BE49-F238E27FC236}">
                <a16:creationId xmlns:a16="http://schemas.microsoft.com/office/drawing/2014/main" id="{B4B80BE1-C634-04F7-4F75-8EAA3FF20EE4}"/>
              </a:ext>
            </a:extLst>
          </p:cNvPr>
          <p:cNvSpPr/>
          <p:nvPr/>
        </p:nvSpPr>
        <p:spPr>
          <a:xfrm>
            <a:off x="3144999" y="3812095"/>
            <a:ext cx="3646219" cy="318543"/>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Greatest Influence on Views &amp; Opinions</a:t>
            </a:r>
          </a:p>
        </p:txBody>
      </p:sp>
      <p:sp>
        <p:nvSpPr>
          <p:cNvPr id="44" name="Round Diagonal Corner Rectangle 27">
            <a:extLst>
              <a:ext uri="{FF2B5EF4-FFF2-40B4-BE49-F238E27FC236}">
                <a16:creationId xmlns:a16="http://schemas.microsoft.com/office/drawing/2014/main" id="{09740A20-96C2-11DE-05C1-790A1153C4E1}"/>
              </a:ext>
            </a:extLst>
          </p:cNvPr>
          <p:cNvSpPr/>
          <p:nvPr/>
        </p:nvSpPr>
        <p:spPr>
          <a:xfrm>
            <a:off x="7955778" y="1735081"/>
            <a:ext cx="3646219" cy="370620"/>
          </a:xfrm>
          <a:prstGeom prst="round2SameRect">
            <a:avLst>
              <a:gd name="adj1" fmla="val 0"/>
              <a:gd name="adj2" fmla="val 0"/>
            </a:avLst>
          </a:prstGeom>
          <a:solidFill>
            <a:srgbClr val="FFC000"/>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influential Prompting Social Change</a:t>
            </a:r>
          </a:p>
        </p:txBody>
      </p:sp>
      <p:sp>
        <p:nvSpPr>
          <p:cNvPr id="30" name="TextBox 29">
            <a:extLst>
              <a:ext uri="{FF2B5EF4-FFF2-40B4-BE49-F238E27FC236}">
                <a16:creationId xmlns:a16="http://schemas.microsoft.com/office/drawing/2014/main" id="{4D5592DE-8FBA-E291-3EB7-B9740CBAFDCE}"/>
              </a:ext>
            </a:extLst>
          </p:cNvPr>
          <p:cNvSpPr txBox="1"/>
          <p:nvPr/>
        </p:nvSpPr>
        <p:spPr>
          <a:xfrm>
            <a:off x="5465970" y="2095596"/>
            <a:ext cx="1079142" cy="253916"/>
          </a:xfrm>
          <a:prstGeom prst="rect">
            <a:avLst/>
          </a:prstGeom>
          <a:noFill/>
        </p:spPr>
        <p:txBody>
          <a:bodyPr wrap="none" rtlCol="0">
            <a:spAutoFit/>
          </a:bodyPr>
          <a:lstStyle/>
          <a:p>
            <a:r>
              <a:rPr lang="en-US" sz="1050" b="1" err="1"/>
              <a:t>Empathisers</a:t>
            </a:r>
            <a:r>
              <a:rPr lang="en-US" sz="1050" b="1"/>
              <a:t> %</a:t>
            </a:r>
            <a:endParaRPr lang="en-IE" sz="1050" b="1"/>
          </a:p>
        </p:txBody>
      </p:sp>
      <p:sp>
        <p:nvSpPr>
          <p:cNvPr id="37" name="TextBox 36">
            <a:extLst>
              <a:ext uri="{FF2B5EF4-FFF2-40B4-BE49-F238E27FC236}">
                <a16:creationId xmlns:a16="http://schemas.microsoft.com/office/drawing/2014/main" id="{B499D4F0-68FF-7149-C796-F2DCC2E68B49}"/>
              </a:ext>
            </a:extLst>
          </p:cNvPr>
          <p:cNvSpPr txBox="1"/>
          <p:nvPr/>
        </p:nvSpPr>
        <p:spPr>
          <a:xfrm>
            <a:off x="4749038" y="2095596"/>
            <a:ext cx="657552" cy="253916"/>
          </a:xfrm>
          <a:prstGeom prst="rect">
            <a:avLst/>
          </a:prstGeom>
          <a:noFill/>
        </p:spPr>
        <p:txBody>
          <a:bodyPr wrap="none" rtlCol="0">
            <a:spAutoFit/>
          </a:bodyPr>
          <a:lstStyle/>
          <a:p>
            <a:r>
              <a:rPr lang="en-US" sz="1050" b="1"/>
              <a:t>Total % </a:t>
            </a:r>
            <a:endParaRPr lang="en-IE" sz="1050" b="1"/>
          </a:p>
        </p:txBody>
      </p:sp>
      <p:sp>
        <p:nvSpPr>
          <p:cNvPr id="38" name="TextBox 37">
            <a:extLst>
              <a:ext uri="{FF2B5EF4-FFF2-40B4-BE49-F238E27FC236}">
                <a16:creationId xmlns:a16="http://schemas.microsoft.com/office/drawing/2014/main" id="{2AFF8BE7-5399-5AEE-510E-2CFE87A52677}"/>
              </a:ext>
            </a:extLst>
          </p:cNvPr>
          <p:cNvSpPr txBox="1"/>
          <p:nvPr/>
        </p:nvSpPr>
        <p:spPr>
          <a:xfrm>
            <a:off x="10676025" y="2069286"/>
            <a:ext cx="1555536" cy="253916"/>
          </a:xfrm>
          <a:prstGeom prst="rect">
            <a:avLst/>
          </a:prstGeom>
          <a:noFill/>
        </p:spPr>
        <p:txBody>
          <a:bodyPr wrap="square" rtlCol="0">
            <a:spAutoFit/>
          </a:bodyPr>
          <a:lstStyle/>
          <a:p>
            <a:r>
              <a:rPr lang="en-US" sz="1050" b="1" err="1"/>
              <a:t>Empathisers</a:t>
            </a:r>
            <a:r>
              <a:rPr lang="en-US" sz="1050" b="1"/>
              <a:t> %</a:t>
            </a:r>
            <a:endParaRPr lang="en-IE" sz="1050" b="1"/>
          </a:p>
        </p:txBody>
      </p:sp>
      <p:sp>
        <p:nvSpPr>
          <p:cNvPr id="39" name="TextBox 38">
            <a:extLst>
              <a:ext uri="{FF2B5EF4-FFF2-40B4-BE49-F238E27FC236}">
                <a16:creationId xmlns:a16="http://schemas.microsoft.com/office/drawing/2014/main" id="{20FE104E-EA0A-19C7-BF8E-123852B2FF20}"/>
              </a:ext>
            </a:extLst>
          </p:cNvPr>
          <p:cNvSpPr txBox="1"/>
          <p:nvPr/>
        </p:nvSpPr>
        <p:spPr>
          <a:xfrm>
            <a:off x="10006116" y="2069286"/>
            <a:ext cx="637165" cy="253916"/>
          </a:xfrm>
          <a:prstGeom prst="rect">
            <a:avLst/>
          </a:prstGeom>
          <a:noFill/>
        </p:spPr>
        <p:txBody>
          <a:bodyPr wrap="square" rtlCol="0">
            <a:spAutoFit/>
          </a:bodyPr>
          <a:lstStyle/>
          <a:p>
            <a:r>
              <a:rPr lang="en-US" sz="1050" b="1"/>
              <a:t>Total % </a:t>
            </a:r>
            <a:endParaRPr lang="en-IE" sz="1050" b="1"/>
          </a:p>
        </p:txBody>
      </p:sp>
      <p:sp>
        <p:nvSpPr>
          <p:cNvPr id="6" name="Rectangle 5">
            <a:extLst>
              <a:ext uri="{FF2B5EF4-FFF2-40B4-BE49-F238E27FC236}">
                <a16:creationId xmlns:a16="http://schemas.microsoft.com/office/drawing/2014/main" id="{A37656E3-B1C5-225A-E824-E48A1E0E48D0}"/>
              </a:ext>
            </a:extLst>
          </p:cNvPr>
          <p:cNvSpPr/>
          <p:nvPr/>
        </p:nvSpPr>
        <p:spPr>
          <a:xfrm>
            <a:off x="0" y="6110237"/>
            <a:ext cx="12189943" cy="837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sz="1300" b="1">
              <a:solidFill>
                <a:schemeClr val="tx1"/>
              </a:solidFill>
            </a:endParaRPr>
          </a:p>
        </p:txBody>
      </p:sp>
      <p:sp>
        <p:nvSpPr>
          <p:cNvPr id="17" name="TextBox 16">
            <a:extLst>
              <a:ext uri="{FF2B5EF4-FFF2-40B4-BE49-F238E27FC236}">
                <a16:creationId xmlns:a16="http://schemas.microsoft.com/office/drawing/2014/main" id="{9BEF66C4-66A3-45AD-11A4-7B42A2E37AFE}"/>
              </a:ext>
            </a:extLst>
          </p:cNvPr>
          <p:cNvSpPr txBox="1"/>
          <p:nvPr/>
        </p:nvSpPr>
        <p:spPr>
          <a:xfrm>
            <a:off x="4891380" y="4083657"/>
            <a:ext cx="1079142" cy="253916"/>
          </a:xfrm>
          <a:prstGeom prst="rect">
            <a:avLst/>
          </a:prstGeom>
          <a:noFill/>
        </p:spPr>
        <p:txBody>
          <a:bodyPr wrap="none" rtlCol="0">
            <a:spAutoFit/>
          </a:bodyPr>
          <a:lstStyle/>
          <a:p>
            <a:r>
              <a:rPr lang="en-US" sz="1050" b="1" err="1"/>
              <a:t>Empathisers</a:t>
            </a:r>
            <a:r>
              <a:rPr lang="en-US" sz="1050" b="1"/>
              <a:t> %</a:t>
            </a:r>
            <a:endParaRPr lang="en-IE" sz="1050" b="1"/>
          </a:p>
        </p:txBody>
      </p:sp>
      <p:sp>
        <p:nvSpPr>
          <p:cNvPr id="18" name="TextBox 17">
            <a:extLst>
              <a:ext uri="{FF2B5EF4-FFF2-40B4-BE49-F238E27FC236}">
                <a16:creationId xmlns:a16="http://schemas.microsoft.com/office/drawing/2014/main" id="{BC43183E-636A-FDD3-8B5F-8D2CDDDA52CA}"/>
              </a:ext>
            </a:extLst>
          </p:cNvPr>
          <p:cNvSpPr txBox="1"/>
          <p:nvPr/>
        </p:nvSpPr>
        <p:spPr>
          <a:xfrm>
            <a:off x="4174448" y="4083657"/>
            <a:ext cx="657552" cy="253916"/>
          </a:xfrm>
          <a:prstGeom prst="rect">
            <a:avLst/>
          </a:prstGeom>
          <a:noFill/>
        </p:spPr>
        <p:txBody>
          <a:bodyPr wrap="none" rtlCol="0">
            <a:spAutoFit/>
          </a:bodyPr>
          <a:lstStyle/>
          <a:p>
            <a:r>
              <a:rPr lang="en-US" sz="1050" b="1"/>
              <a:t>Total  %</a:t>
            </a:r>
            <a:endParaRPr lang="en-IE" sz="1050" b="1"/>
          </a:p>
        </p:txBody>
      </p:sp>
      <p:sp>
        <p:nvSpPr>
          <p:cNvPr id="27" name="Rectangle 26">
            <a:extLst>
              <a:ext uri="{FF2B5EF4-FFF2-40B4-BE49-F238E27FC236}">
                <a16:creationId xmlns:a16="http://schemas.microsoft.com/office/drawing/2014/main" id="{868FF0A7-73B4-47C3-2DE1-F89E3FBE14C2}"/>
              </a:ext>
            </a:extLst>
          </p:cNvPr>
          <p:cNvSpPr/>
          <p:nvPr/>
        </p:nvSpPr>
        <p:spPr>
          <a:xfrm>
            <a:off x="2057" y="6118696"/>
            <a:ext cx="12221651" cy="73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00" b="1">
              <a:solidFill>
                <a:schemeClr val="tx1"/>
              </a:solidFill>
            </a:endParaRPr>
          </a:p>
        </p:txBody>
      </p:sp>
      <p:sp>
        <p:nvSpPr>
          <p:cNvPr id="29" name="Rectangle 28">
            <a:extLst>
              <a:ext uri="{FF2B5EF4-FFF2-40B4-BE49-F238E27FC236}">
                <a16:creationId xmlns:a16="http://schemas.microsoft.com/office/drawing/2014/main" id="{2E1C9169-E132-9313-584E-101CAE0A04F7}"/>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latin typeface="Barlow" panose="00000500000000000000" pitchFamily="2" charset="0"/>
            </a:endParaRPr>
          </a:p>
        </p:txBody>
      </p:sp>
      <p:sp>
        <p:nvSpPr>
          <p:cNvPr id="31" name="Rectangle 30">
            <a:extLst>
              <a:ext uri="{FF2B5EF4-FFF2-40B4-BE49-F238E27FC236}">
                <a16:creationId xmlns:a16="http://schemas.microsoft.com/office/drawing/2014/main" id="{560E6829-F466-CEE9-8B45-51DB53ACEC09}"/>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2" name="Oval 31">
            <a:extLst>
              <a:ext uri="{FF2B5EF4-FFF2-40B4-BE49-F238E27FC236}">
                <a16:creationId xmlns:a16="http://schemas.microsoft.com/office/drawing/2014/main" id="{5BE7E8AB-05E6-1B9B-C821-29E5BE2E290D}"/>
              </a:ext>
            </a:extLst>
          </p:cNvPr>
          <p:cNvSpPr/>
          <p:nvPr/>
        </p:nvSpPr>
        <p:spPr>
          <a:xfrm>
            <a:off x="9420094" y="72938"/>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35" name="TextBox 34">
            <a:extLst>
              <a:ext uri="{FF2B5EF4-FFF2-40B4-BE49-F238E27FC236}">
                <a16:creationId xmlns:a16="http://schemas.microsoft.com/office/drawing/2014/main" id="{55D2E255-1441-8C0A-5957-23F792E7B603}"/>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11" name="Rectangle 10">
            <a:extLst>
              <a:ext uri="{FF2B5EF4-FFF2-40B4-BE49-F238E27FC236}">
                <a16:creationId xmlns:a16="http://schemas.microsoft.com/office/drawing/2014/main" id="{D4EFE41B-80ED-BB1A-6D33-D0D588865BB8}"/>
              </a:ext>
            </a:extLst>
          </p:cNvPr>
          <p:cNvSpPr/>
          <p:nvPr/>
        </p:nvSpPr>
        <p:spPr>
          <a:xfrm>
            <a:off x="5663950" y="2594577"/>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4CB8D424-ECFE-8C07-1872-F87CFB975F53}"/>
              </a:ext>
            </a:extLst>
          </p:cNvPr>
          <p:cNvSpPr/>
          <p:nvPr/>
        </p:nvSpPr>
        <p:spPr>
          <a:xfrm>
            <a:off x="10969905" y="2320128"/>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Oval 24">
            <a:extLst>
              <a:ext uri="{FF2B5EF4-FFF2-40B4-BE49-F238E27FC236}">
                <a16:creationId xmlns:a16="http://schemas.microsoft.com/office/drawing/2014/main" id="{5051706F-727B-8A5C-E9D7-C4344DD49B5F}"/>
              </a:ext>
            </a:extLst>
          </p:cNvPr>
          <p:cNvSpPr/>
          <p:nvPr/>
        </p:nvSpPr>
        <p:spPr>
          <a:xfrm>
            <a:off x="5897371" y="2895071"/>
            <a:ext cx="431021" cy="26302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6" name="Oval 55">
            <a:extLst>
              <a:ext uri="{FF2B5EF4-FFF2-40B4-BE49-F238E27FC236}">
                <a16:creationId xmlns:a16="http://schemas.microsoft.com/office/drawing/2014/main" id="{73C4566E-A240-B934-E06E-26C28D24CD93}"/>
              </a:ext>
            </a:extLst>
          </p:cNvPr>
          <p:cNvSpPr/>
          <p:nvPr/>
        </p:nvSpPr>
        <p:spPr>
          <a:xfrm>
            <a:off x="10896202" y="3592716"/>
            <a:ext cx="431021" cy="26302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graphicFrame>
        <p:nvGraphicFramePr>
          <p:cNvPr id="12" name="Object 2">
            <a:extLst>
              <a:ext uri="{FF2B5EF4-FFF2-40B4-BE49-F238E27FC236}">
                <a16:creationId xmlns:a16="http://schemas.microsoft.com/office/drawing/2014/main" id="{E33D34A8-87DA-6BA3-7768-4C4F9E5EA4C8}"/>
              </a:ext>
            </a:extLst>
          </p:cNvPr>
          <p:cNvGraphicFramePr>
            <a:graphicFrameLocks noChangeAspect="1"/>
          </p:cNvGraphicFramePr>
          <p:nvPr>
            <p:extLst>
              <p:ext uri="{D42A27DB-BD31-4B8C-83A1-F6EECF244321}">
                <p14:modId xmlns:p14="http://schemas.microsoft.com/office/powerpoint/2010/main" val="2740491031"/>
              </p:ext>
            </p:extLst>
          </p:nvPr>
        </p:nvGraphicFramePr>
        <p:xfrm>
          <a:off x="3332494" y="4185187"/>
          <a:ext cx="3595746" cy="25355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Table 12">
            <a:extLst>
              <a:ext uri="{FF2B5EF4-FFF2-40B4-BE49-F238E27FC236}">
                <a16:creationId xmlns:a16="http://schemas.microsoft.com/office/drawing/2014/main" id="{B2BD540F-1B06-7A73-43D8-8A098EEBE10C}"/>
              </a:ext>
            </a:extLst>
          </p:cNvPr>
          <p:cNvGraphicFramePr>
            <a:graphicFrameLocks noGrp="1"/>
          </p:cNvGraphicFramePr>
          <p:nvPr>
            <p:extLst>
              <p:ext uri="{D42A27DB-BD31-4B8C-83A1-F6EECF244321}">
                <p14:modId xmlns:p14="http://schemas.microsoft.com/office/powerpoint/2010/main" val="4211743796"/>
              </p:ext>
            </p:extLst>
          </p:nvPr>
        </p:nvGraphicFramePr>
        <p:xfrm>
          <a:off x="7036221" y="2364218"/>
          <a:ext cx="2760032" cy="2895753"/>
        </p:xfrm>
        <a:graphic>
          <a:graphicData uri="http://schemas.openxmlformats.org/drawingml/2006/table">
            <a:tbl>
              <a:tblPr>
                <a:tableStyleId>{5C22544A-7EE6-4342-B048-85BDC9FD1C3A}</a:tableStyleId>
              </a:tblPr>
              <a:tblGrid>
                <a:gridCol w="2760032">
                  <a:extLst>
                    <a:ext uri="{9D8B030D-6E8A-4147-A177-3AD203B41FA5}">
                      <a16:colId xmlns:a16="http://schemas.microsoft.com/office/drawing/2014/main" val="2286587077"/>
                    </a:ext>
                  </a:extLst>
                </a:gridCol>
              </a:tblGrid>
              <a:tr h="222269">
                <a:tc>
                  <a:txBody>
                    <a:bodyPr/>
                    <a:lstStyle/>
                    <a:p>
                      <a:pPr algn="r" fontAlgn="t">
                        <a:buNone/>
                      </a:pPr>
                      <a:r>
                        <a:rPr lang="en-IE" sz="900" b="0" i="0" u="none" strike="noStrike">
                          <a:solidFill>
                            <a:srgbClr val="000000"/>
                          </a:solidFill>
                          <a:effectLst/>
                          <a:latin typeface="+mn-lt"/>
                        </a:rPr>
                        <a:t>Government policy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82714">
                <a:tc>
                  <a:txBody>
                    <a:bodyPr/>
                    <a:lstStyle/>
                    <a:p>
                      <a:pPr algn="r" fontAlgn="t">
                        <a:buNone/>
                      </a:pPr>
                      <a:r>
                        <a:rPr lang="en-GB" sz="900" b="0" i="0" u="none" strike="noStrike">
                          <a:solidFill>
                            <a:srgbClr val="000000"/>
                          </a:solidFill>
                          <a:effectLst/>
                          <a:latin typeface="+mn-lt"/>
                        </a:rPr>
                        <a:t>News and current affairs programmes/items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22269">
                <a:tc>
                  <a:txBody>
                    <a:bodyPr/>
                    <a:lstStyle/>
                    <a:p>
                      <a:pPr algn="r" fontAlgn="t">
                        <a:buNone/>
                      </a:pPr>
                      <a:r>
                        <a:rPr lang="en-IE" sz="900" b="0" i="0" u="none" strike="noStrike">
                          <a:solidFill>
                            <a:srgbClr val="000000"/>
                          </a:solidFill>
                          <a:effectLst/>
                          <a:latin typeface="+mn-lt"/>
                        </a:rPr>
                        <a:t>Social media (X (Twitter), Facebook,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82714">
                <a:tc>
                  <a:txBody>
                    <a:bodyPr/>
                    <a:lstStyle/>
                    <a:p>
                      <a:pPr algn="r" fontAlgn="t">
                        <a:buNone/>
                      </a:pPr>
                      <a:r>
                        <a:rPr lang="en-GB" sz="900" b="0" i="0" u="none" strike="noStrike">
                          <a:solidFill>
                            <a:srgbClr val="000000"/>
                          </a:solidFill>
                          <a:effectLst/>
                          <a:latin typeface="+mn-lt"/>
                        </a:rPr>
                        <a:t>Special interest groups/lobby groups/social campaigns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22269">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22269">
                <a:tc>
                  <a:txBody>
                    <a:bodyPr/>
                    <a:lstStyle/>
                    <a:p>
                      <a:pPr algn="r" fontAlgn="t">
                        <a:buNone/>
                      </a:pPr>
                      <a:r>
                        <a:rPr lang="en-IE" sz="900" b="0" i="0" u="none" strike="noStrike">
                          <a:solidFill>
                            <a:srgbClr val="000000"/>
                          </a:solidFill>
                          <a:effectLst/>
                          <a:latin typeface="+mn-lt"/>
                        </a:rPr>
                        <a:t>Local community groups/initiatives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82714">
                <a:tc>
                  <a:txBody>
                    <a:bodyPr/>
                    <a:lstStyle/>
                    <a:p>
                      <a:pPr algn="r" fontAlgn="t">
                        <a:buNone/>
                      </a:pPr>
                      <a:r>
                        <a:rPr lang="en-IE" sz="900" b="0" i="0" u="none" strike="noStrike">
                          <a:solidFill>
                            <a:srgbClr val="000000"/>
                          </a:solidFill>
                          <a:effectLst/>
                          <a:latin typeface="+mn-lt"/>
                        </a:rPr>
                        <a:t>Individual citizens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22269">
                <a:tc>
                  <a:txBody>
                    <a:bodyPr/>
                    <a:lstStyle/>
                    <a:p>
                      <a:pPr algn="r" fontAlgn="t">
                        <a:buNone/>
                      </a:pPr>
                      <a:r>
                        <a:rPr lang="fr-FR" sz="900" b="0" i="0" u="none" strike="noStrike">
                          <a:solidFill>
                            <a:srgbClr val="000000"/>
                          </a:solidFill>
                          <a:effectLst/>
                          <a:latin typeface="+mn-lt"/>
                        </a:rPr>
                        <a:t>Global organisations (e.g. UN, WHO, EU, IMF,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269459">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22269">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222269">
                <a:tc>
                  <a:txBody>
                    <a:bodyPr/>
                    <a:lstStyle/>
                    <a:p>
                      <a:pPr algn="r" fontAlgn="t">
                        <a:buNone/>
                      </a:pPr>
                      <a:r>
                        <a:rPr lang="en-IE" sz="900" b="0" i="0" u="none" strike="noStrike">
                          <a:solidFill>
                            <a:srgbClr val="000000"/>
                          </a:solidFill>
                          <a:effectLst/>
                          <a:latin typeface="+mn-lt"/>
                        </a:rPr>
                        <a:t>Wealthy individuals/philanthropists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r h="222269">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144137"/>
                  </a:ext>
                </a:extLst>
              </a:tr>
            </a:tbl>
          </a:graphicData>
        </a:graphic>
      </p:graphicFrame>
      <p:graphicFrame>
        <p:nvGraphicFramePr>
          <p:cNvPr id="14" name="Table 13">
            <a:extLst>
              <a:ext uri="{FF2B5EF4-FFF2-40B4-BE49-F238E27FC236}">
                <a16:creationId xmlns:a16="http://schemas.microsoft.com/office/drawing/2014/main" id="{BF75704A-93F5-75F1-34EE-5C32503D5944}"/>
              </a:ext>
            </a:extLst>
          </p:cNvPr>
          <p:cNvGraphicFramePr>
            <a:graphicFrameLocks noGrp="1"/>
          </p:cNvGraphicFramePr>
          <p:nvPr>
            <p:extLst>
              <p:ext uri="{D42A27DB-BD31-4B8C-83A1-F6EECF244321}">
                <p14:modId xmlns:p14="http://schemas.microsoft.com/office/powerpoint/2010/main" val="162857811"/>
              </p:ext>
            </p:extLst>
          </p:nvPr>
        </p:nvGraphicFramePr>
        <p:xfrm>
          <a:off x="1107144" y="4306054"/>
          <a:ext cx="2714046" cy="2394084"/>
        </p:xfrm>
        <a:graphic>
          <a:graphicData uri="http://schemas.openxmlformats.org/drawingml/2006/table">
            <a:tbl>
              <a:tblPr>
                <a:tableStyleId>{5C22544A-7EE6-4342-B048-85BDC9FD1C3A}</a:tableStyleId>
              </a:tblPr>
              <a:tblGrid>
                <a:gridCol w="2714046">
                  <a:extLst>
                    <a:ext uri="{9D8B030D-6E8A-4147-A177-3AD203B41FA5}">
                      <a16:colId xmlns:a16="http://schemas.microsoft.com/office/drawing/2014/main" val="2286587077"/>
                    </a:ext>
                  </a:extLst>
                </a:gridCol>
              </a:tblGrid>
              <a:tr h="199507">
                <a:tc>
                  <a:txBody>
                    <a:bodyPr/>
                    <a:lstStyle/>
                    <a:p>
                      <a:pPr algn="r" fontAlgn="t">
                        <a:buNone/>
                      </a:pPr>
                      <a:r>
                        <a:rPr lang="en-GB" sz="900" b="0" i="0" u="none" strike="noStrike">
                          <a:solidFill>
                            <a:srgbClr val="000000"/>
                          </a:solidFill>
                          <a:effectLst/>
                          <a:latin typeface="+mn-lt"/>
                        </a:rPr>
                        <a:t>TV news (either traditional or online TV)</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99507">
                <a:tc>
                  <a:txBody>
                    <a:bodyPr/>
                    <a:lstStyle/>
                    <a:p>
                      <a:pPr algn="r" fontAlgn="t">
                        <a:buNone/>
                      </a:pPr>
                      <a:r>
                        <a:rPr lang="en-IE" sz="900" b="0" i="0" u="none" strike="noStrike">
                          <a:solidFill>
                            <a:srgbClr val="000000"/>
                          </a:solidFill>
                          <a:effectLst/>
                          <a:latin typeface="+mn-lt"/>
                        </a:rPr>
                        <a:t>My family/family members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0071369"/>
                  </a:ext>
                </a:extLst>
              </a:tr>
              <a:tr h="199507">
                <a:tc>
                  <a:txBody>
                    <a:bodyPr/>
                    <a:lstStyle/>
                    <a:p>
                      <a:pPr algn="r" fontAlgn="t">
                        <a:buNone/>
                      </a:pPr>
                      <a:r>
                        <a:rPr lang="en-IE" sz="900" b="0" i="0" u="none" strike="noStrike">
                          <a:solidFill>
                            <a:srgbClr val="000000"/>
                          </a:solidFill>
                          <a:effectLst/>
                          <a:latin typeface="+mn-lt"/>
                        </a:rPr>
                        <a:t>Social Media (Facebook, X (Twitter), Instagram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6810069"/>
                  </a:ext>
                </a:extLst>
              </a:tr>
              <a:tr h="199507">
                <a:tc>
                  <a:txBody>
                    <a:bodyPr/>
                    <a:lstStyle/>
                    <a:p>
                      <a:pPr algn="r" fontAlgn="t">
                        <a:buNone/>
                      </a:pPr>
                      <a:r>
                        <a:rPr lang="en-IE" sz="900" b="0" i="0" u="none" strike="noStrike">
                          <a:solidFill>
                            <a:srgbClr val="000000"/>
                          </a:solidFill>
                          <a:effectLst/>
                          <a:latin typeface="+mn-lt"/>
                        </a:rPr>
                        <a:t>Friends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6997075"/>
                  </a:ext>
                </a:extLst>
              </a:tr>
              <a:tr h="199507">
                <a:tc>
                  <a:txBody>
                    <a:bodyPr/>
                    <a:lstStyle/>
                    <a:p>
                      <a:pPr algn="r" fontAlgn="t">
                        <a:buNone/>
                      </a:pPr>
                      <a:r>
                        <a:rPr lang="en-GB" sz="900" b="0" i="0" u="none" strike="noStrike">
                          <a:solidFill>
                            <a:srgbClr val="000000"/>
                          </a:solidFill>
                          <a:effectLst/>
                          <a:latin typeface="+mn-lt"/>
                        </a:rPr>
                        <a:t>Newspapers (either traditional print or online)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199507">
                <a:tc>
                  <a:txBody>
                    <a:bodyPr/>
                    <a:lstStyle/>
                    <a:p>
                      <a:pPr algn="r" fontAlgn="t">
                        <a:buNone/>
                      </a:pPr>
                      <a:r>
                        <a:rPr lang="en-GB" sz="900" b="0" i="0" u="none" strike="noStrike">
                          <a:solidFill>
                            <a:srgbClr val="000000"/>
                          </a:solidFill>
                          <a:effectLst/>
                          <a:latin typeface="+mn-lt"/>
                        </a:rPr>
                        <a:t>Radio news (either traditional or online radio)</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9507">
                <a:tc>
                  <a:txBody>
                    <a:bodyPr/>
                    <a:lstStyle/>
                    <a:p>
                      <a:pPr algn="r" fontAlgn="t">
                        <a:buNone/>
                      </a:pPr>
                      <a:r>
                        <a:rPr lang="en-IE" sz="900" b="0" i="0" u="none" strike="noStrike">
                          <a:solidFill>
                            <a:srgbClr val="000000"/>
                          </a:solidFill>
                          <a:effectLst/>
                          <a:latin typeface="+mn-lt"/>
                        </a:rPr>
                        <a:t>Special interest groups/representative 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99507">
                <a:tc>
                  <a:txBody>
                    <a:bodyPr/>
                    <a:lstStyle/>
                    <a:p>
                      <a:pPr algn="r" fontAlgn="t">
                        <a:buNone/>
                      </a:pPr>
                      <a:r>
                        <a:rPr lang="en-IE" sz="900" b="0" i="0" u="none" strike="noStrike">
                          <a:solidFill>
                            <a:srgbClr val="000000"/>
                          </a:solidFill>
                          <a:effectLst/>
                          <a:latin typeface="+mn-lt"/>
                        </a:rPr>
                        <a:t>Political parties/organisations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99507">
                <a:tc>
                  <a:txBody>
                    <a:bodyPr/>
                    <a:lstStyle/>
                    <a:p>
                      <a:pPr algn="r" fontAlgn="t">
                        <a:buNone/>
                      </a:pPr>
                      <a:r>
                        <a:rPr lang="en-IE" sz="900" b="0" i="0" u="none" strike="noStrike">
                          <a:solidFill>
                            <a:srgbClr val="000000"/>
                          </a:solidFill>
                          <a:effectLst/>
                          <a:latin typeface="+mn-lt"/>
                        </a:rPr>
                        <a:t>Podcasts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99507">
                <a:tc>
                  <a:txBody>
                    <a:bodyPr/>
                    <a:lstStyle/>
                    <a:p>
                      <a:pPr algn="r" fontAlgn="t">
                        <a:buNone/>
                      </a:pPr>
                      <a:r>
                        <a:rPr lang="en-IE" sz="900" b="0" i="0" u="none" strike="noStrike">
                          <a:solidFill>
                            <a:srgbClr val="000000"/>
                          </a:solidFill>
                          <a:effectLst/>
                          <a:latin typeface="+mn-lt"/>
                        </a:rPr>
                        <a:t>Schools/colleges/universities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99507">
                <a:tc>
                  <a:txBody>
                    <a:bodyPr/>
                    <a:lstStyle/>
                    <a:p>
                      <a:pPr algn="r" fontAlgn="t">
                        <a:buNone/>
                      </a:pPr>
                      <a:r>
                        <a:rPr lang="en-IE" sz="900" b="0" i="0" u="none" strike="noStrike">
                          <a:solidFill>
                            <a:srgbClr val="000000"/>
                          </a:solidFill>
                          <a:effectLst/>
                          <a:latin typeface="+mn-lt"/>
                        </a:rPr>
                        <a:t>Celebrities/influencers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99507">
                <a:tc>
                  <a:txBody>
                    <a:bodyPr/>
                    <a:lstStyle/>
                    <a:p>
                      <a:pPr algn="r" fontAlgn="t">
                        <a:buNone/>
                      </a:pPr>
                      <a:r>
                        <a:rPr lang="en-IE" sz="900" b="0" i="0" u="none" strike="noStrike">
                          <a:solidFill>
                            <a:srgbClr val="000000"/>
                          </a:solidFill>
                          <a:effectLst/>
                          <a:latin typeface="+mn-lt"/>
                        </a:rPr>
                        <a:t>Religious bodies/organisations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bl>
          </a:graphicData>
        </a:graphic>
      </p:graphicFrame>
      <p:graphicFrame>
        <p:nvGraphicFramePr>
          <p:cNvPr id="15" name="Table 14">
            <a:extLst>
              <a:ext uri="{FF2B5EF4-FFF2-40B4-BE49-F238E27FC236}">
                <a16:creationId xmlns:a16="http://schemas.microsoft.com/office/drawing/2014/main" id="{0485FEA2-8B83-4932-EE02-D18601BBA4DF}"/>
              </a:ext>
            </a:extLst>
          </p:cNvPr>
          <p:cNvGraphicFramePr>
            <a:graphicFrameLocks noGrp="1"/>
          </p:cNvGraphicFramePr>
          <p:nvPr>
            <p:extLst>
              <p:ext uri="{D42A27DB-BD31-4B8C-83A1-F6EECF244321}">
                <p14:modId xmlns:p14="http://schemas.microsoft.com/office/powerpoint/2010/main" val="4224736013"/>
              </p:ext>
            </p:extLst>
          </p:nvPr>
        </p:nvGraphicFramePr>
        <p:xfrm>
          <a:off x="1940258" y="2298384"/>
          <a:ext cx="1976597" cy="1382879"/>
        </p:xfrm>
        <a:graphic>
          <a:graphicData uri="http://schemas.openxmlformats.org/drawingml/2006/table">
            <a:tbl>
              <a:tblPr>
                <a:tableStyleId>{5C22544A-7EE6-4342-B048-85BDC9FD1C3A}</a:tableStyleId>
              </a:tblPr>
              <a:tblGrid>
                <a:gridCol w="1976597">
                  <a:extLst>
                    <a:ext uri="{9D8B030D-6E8A-4147-A177-3AD203B41FA5}">
                      <a16:colId xmlns:a16="http://schemas.microsoft.com/office/drawing/2014/main" val="2286587077"/>
                    </a:ext>
                  </a:extLst>
                </a:gridCol>
              </a:tblGrid>
              <a:tr h="256506">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TV (either traditional or online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Newspapers/press (either traditional print or online)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14825">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Social media sites/platforms (Facebook, X (Twitter), etc.)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14825">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Radio (either traditional or online radio)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181898">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Podcasts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bl>
          </a:graphicData>
        </a:graphic>
      </p:graphicFrame>
      <p:sp>
        <p:nvSpPr>
          <p:cNvPr id="19" name="Rectangle 18">
            <a:extLst>
              <a:ext uri="{FF2B5EF4-FFF2-40B4-BE49-F238E27FC236}">
                <a16:creationId xmlns:a16="http://schemas.microsoft.com/office/drawing/2014/main" id="{66E216CE-F9AC-6243-310C-90C45D753D89}"/>
              </a:ext>
            </a:extLst>
          </p:cNvPr>
          <p:cNvSpPr/>
          <p:nvPr/>
        </p:nvSpPr>
        <p:spPr>
          <a:xfrm>
            <a:off x="244622" y="1367017"/>
            <a:ext cx="1664303" cy="25971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21" name="Chart 20">
            <a:extLst>
              <a:ext uri="{FF2B5EF4-FFF2-40B4-BE49-F238E27FC236}">
                <a16:creationId xmlns:a16="http://schemas.microsoft.com/office/drawing/2014/main" id="{88029F1E-8C32-E41E-863C-7571639C2F4D}"/>
              </a:ext>
            </a:extLst>
          </p:cNvPr>
          <p:cNvGraphicFramePr/>
          <p:nvPr>
            <p:extLst>
              <p:ext uri="{D42A27DB-BD31-4B8C-83A1-F6EECF244321}">
                <p14:modId xmlns:p14="http://schemas.microsoft.com/office/powerpoint/2010/main" val="718699723"/>
              </p:ext>
            </p:extLst>
          </p:nvPr>
        </p:nvGraphicFramePr>
        <p:xfrm>
          <a:off x="291313" y="1846150"/>
          <a:ext cx="1788641" cy="1572663"/>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20BA6DCF-F44E-95A1-5872-2589117C22A7}"/>
              </a:ext>
            </a:extLst>
          </p:cNvPr>
          <p:cNvSpPr txBox="1"/>
          <p:nvPr/>
        </p:nvSpPr>
        <p:spPr>
          <a:xfrm>
            <a:off x="707046" y="2127514"/>
            <a:ext cx="80879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24%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rPr>
              <a:t>of All Adults</a:t>
            </a:r>
            <a:endParaRPr kumimoji="0" lang="en-IE" sz="1400" b="1" i="0" u="none" strike="noStrike" kern="1200" cap="none" spc="0" normalizeH="0" baseline="0" noProof="0">
              <a:ln>
                <a:noFill/>
              </a:ln>
              <a:solidFill>
                <a:prstClr val="black">
                  <a:lumMod val="75000"/>
                  <a:lumOff val="25000"/>
                </a:prstClr>
              </a:solidFill>
              <a:effectLst/>
              <a:uLnTx/>
              <a:uFillTx/>
              <a:latin typeface="Barlow" panose="00000500000000000000" pitchFamily="2" charset="0"/>
              <a:ea typeface="+mn-ea"/>
              <a:cs typeface="+mn-cs"/>
            </a:endParaRPr>
          </a:p>
        </p:txBody>
      </p:sp>
      <p:sp>
        <p:nvSpPr>
          <p:cNvPr id="26" name="TextBox 25">
            <a:extLst>
              <a:ext uri="{FF2B5EF4-FFF2-40B4-BE49-F238E27FC236}">
                <a16:creationId xmlns:a16="http://schemas.microsoft.com/office/drawing/2014/main" id="{66D93B83-5BD7-47E8-F9CE-D8B4E41933BD}"/>
              </a:ext>
            </a:extLst>
          </p:cNvPr>
          <p:cNvSpPr txBox="1"/>
          <p:nvPr/>
        </p:nvSpPr>
        <p:spPr>
          <a:xfrm>
            <a:off x="522340" y="3233032"/>
            <a:ext cx="1071127" cy="523220"/>
          </a:xfrm>
          <a:prstGeom prst="rect">
            <a:avLst/>
          </a:prstGeom>
          <a:noFill/>
        </p:spPr>
        <p:txBody>
          <a:bodyPr wrap="none" rtlCol="0">
            <a:spAutoFit/>
          </a:bodyPr>
          <a:lstStyle/>
          <a:p>
            <a:pPr lvl="0" algn="ctr" defTabSz="457200">
              <a:defRPr/>
            </a:pPr>
            <a:r>
              <a:rPr lang="en-IE" sz="1400" i="1">
                <a:solidFill>
                  <a:srgbClr val="000033"/>
                </a:solidFill>
                <a:latin typeface="Barlow" panose="00000500000000000000" pitchFamily="2" charset="0"/>
              </a:rPr>
              <a:t>1,095,000</a:t>
            </a:r>
            <a:r>
              <a:rPr kumimoji="0" lang="en-US" sz="1400" b="0" i="1" u="none" strike="noStrike" kern="1200" cap="none" spc="0" normalizeH="0" baseline="0" noProof="0">
                <a:ln>
                  <a:noFill/>
                </a:ln>
                <a:solidFill>
                  <a:prstClr val="black"/>
                </a:solidFill>
                <a:effectLst/>
                <a:uLnTx/>
                <a:uFillTx/>
                <a:latin typeface="Barlow" panose="00000500000000000000" pitchFamily="2"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Barlow" panose="00000500000000000000" pitchFamily="2" charset="0"/>
                <a:ea typeface="+mn-ea"/>
                <a:cs typeface="+mn-cs"/>
              </a:rPr>
              <a:t> individuals</a:t>
            </a:r>
            <a:endParaRPr kumimoji="0" lang="en-IE" sz="1400" b="0" i="1"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33" name="Rectangle 32">
            <a:extLst>
              <a:ext uri="{FF2B5EF4-FFF2-40B4-BE49-F238E27FC236}">
                <a16:creationId xmlns:a16="http://schemas.microsoft.com/office/drawing/2014/main" id="{9E678E41-DA18-DDF9-13B6-D45C425E0A0F}"/>
              </a:ext>
            </a:extLst>
          </p:cNvPr>
          <p:cNvSpPr/>
          <p:nvPr/>
        </p:nvSpPr>
        <p:spPr>
          <a:xfrm>
            <a:off x="5437688" y="3433754"/>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Rectangle 33">
            <a:extLst>
              <a:ext uri="{FF2B5EF4-FFF2-40B4-BE49-F238E27FC236}">
                <a16:creationId xmlns:a16="http://schemas.microsoft.com/office/drawing/2014/main" id="{CB7DA700-B319-66F5-A3D6-AE7B312B6D27}"/>
              </a:ext>
            </a:extLst>
          </p:cNvPr>
          <p:cNvSpPr/>
          <p:nvPr/>
        </p:nvSpPr>
        <p:spPr>
          <a:xfrm>
            <a:off x="10863935" y="2569212"/>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Rectangle 40">
            <a:extLst>
              <a:ext uri="{FF2B5EF4-FFF2-40B4-BE49-F238E27FC236}">
                <a16:creationId xmlns:a16="http://schemas.microsoft.com/office/drawing/2014/main" id="{D9E6A445-1966-4C9F-5685-8872254A7072}"/>
              </a:ext>
            </a:extLst>
          </p:cNvPr>
          <p:cNvSpPr/>
          <p:nvPr/>
        </p:nvSpPr>
        <p:spPr>
          <a:xfrm>
            <a:off x="10848503" y="3073487"/>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Rectangle 41">
            <a:extLst>
              <a:ext uri="{FF2B5EF4-FFF2-40B4-BE49-F238E27FC236}">
                <a16:creationId xmlns:a16="http://schemas.microsoft.com/office/drawing/2014/main" id="{DC651F79-757F-1AEE-85F4-23F8591E3C14}"/>
              </a:ext>
            </a:extLst>
          </p:cNvPr>
          <p:cNvSpPr/>
          <p:nvPr/>
        </p:nvSpPr>
        <p:spPr>
          <a:xfrm>
            <a:off x="5478413" y="4287976"/>
            <a:ext cx="357318" cy="2044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Rectangle 47">
            <a:extLst>
              <a:ext uri="{FF2B5EF4-FFF2-40B4-BE49-F238E27FC236}">
                <a16:creationId xmlns:a16="http://schemas.microsoft.com/office/drawing/2014/main" id="{75E743E8-CE34-E59B-ED13-28644E8A180A}"/>
              </a:ext>
            </a:extLst>
          </p:cNvPr>
          <p:cNvSpPr/>
          <p:nvPr/>
        </p:nvSpPr>
        <p:spPr>
          <a:xfrm>
            <a:off x="5162399" y="5045486"/>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Rectangle 48">
            <a:extLst>
              <a:ext uri="{FF2B5EF4-FFF2-40B4-BE49-F238E27FC236}">
                <a16:creationId xmlns:a16="http://schemas.microsoft.com/office/drawing/2014/main" id="{564BAEDD-7669-43F4-E6FB-9DDD24E3A0BB}"/>
              </a:ext>
            </a:extLst>
          </p:cNvPr>
          <p:cNvSpPr/>
          <p:nvPr/>
        </p:nvSpPr>
        <p:spPr>
          <a:xfrm>
            <a:off x="5124094" y="5275276"/>
            <a:ext cx="357318" cy="2732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0" name="Oval 49">
            <a:extLst>
              <a:ext uri="{FF2B5EF4-FFF2-40B4-BE49-F238E27FC236}">
                <a16:creationId xmlns:a16="http://schemas.microsoft.com/office/drawing/2014/main" id="{9FB661B1-D174-74B4-1DC8-B30F0BD24D17}"/>
              </a:ext>
            </a:extLst>
          </p:cNvPr>
          <p:cNvSpPr/>
          <p:nvPr/>
        </p:nvSpPr>
        <p:spPr>
          <a:xfrm>
            <a:off x="5757729" y="4510923"/>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2" name="Oval 51">
            <a:extLst>
              <a:ext uri="{FF2B5EF4-FFF2-40B4-BE49-F238E27FC236}">
                <a16:creationId xmlns:a16="http://schemas.microsoft.com/office/drawing/2014/main" id="{82D7B04D-04EF-2043-E3E9-6E759CB355D3}"/>
              </a:ext>
            </a:extLst>
          </p:cNvPr>
          <p:cNvSpPr/>
          <p:nvPr/>
        </p:nvSpPr>
        <p:spPr>
          <a:xfrm>
            <a:off x="5500145" y="4711872"/>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3" name="Oval 52">
            <a:extLst>
              <a:ext uri="{FF2B5EF4-FFF2-40B4-BE49-F238E27FC236}">
                <a16:creationId xmlns:a16="http://schemas.microsoft.com/office/drawing/2014/main" id="{4AAC9B0A-75FC-F6FC-714C-3B6133855864}"/>
              </a:ext>
            </a:extLst>
          </p:cNvPr>
          <p:cNvSpPr/>
          <p:nvPr/>
        </p:nvSpPr>
        <p:spPr>
          <a:xfrm>
            <a:off x="5499918" y="4902063"/>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4" name="Oval 53">
            <a:extLst>
              <a:ext uri="{FF2B5EF4-FFF2-40B4-BE49-F238E27FC236}">
                <a16:creationId xmlns:a16="http://schemas.microsoft.com/office/drawing/2014/main" id="{C997592E-A9F2-48DD-0FAD-BEE8E850F4C6}"/>
              </a:ext>
            </a:extLst>
          </p:cNvPr>
          <p:cNvSpPr/>
          <p:nvPr/>
        </p:nvSpPr>
        <p:spPr>
          <a:xfrm>
            <a:off x="5219440" y="6097993"/>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55" name="Oval 54">
            <a:extLst>
              <a:ext uri="{FF2B5EF4-FFF2-40B4-BE49-F238E27FC236}">
                <a16:creationId xmlns:a16="http://schemas.microsoft.com/office/drawing/2014/main" id="{7D029215-5DA1-76E1-FA22-CA637860CD60}"/>
              </a:ext>
            </a:extLst>
          </p:cNvPr>
          <p:cNvSpPr/>
          <p:nvPr/>
        </p:nvSpPr>
        <p:spPr>
          <a:xfrm>
            <a:off x="5219213" y="6288184"/>
            <a:ext cx="320260" cy="178759"/>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pic>
        <p:nvPicPr>
          <p:cNvPr id="4" name="Picture 3">
            <a:extLst>
              <a:ext uri="{FF2B5EF4-FFF2-40B4-BE49-F238E27FC236}">
                <a16:creationId xmlns:a16="http://schemas.microsoft.com/office/drawing/2014/main" id="{DAC13007-6B04-9D6E-1750-7020DF4F0C23}"/>
              </a:ext>
            </a:extLst>
          </p:cNvPr>
          <p:cNvPicPr>
            <a:picLocks noChangeAspect="1"/>
          </p:cNvPicPr>
          <p:nvPr/>
        </p:nvPicPr>
        <p:blipFill rotWithShape="1">
          <a:blip r:embed="rId7">
            <a:extLst>
              <a:ext uri="{28A0092B-C50C-407E-A947-70E740481C1C}">
                <a14:useLocalDpi xmlns:a14="http://schemas.microsoft.com/office/drawing/2010/main" val="0"/>
              </a:ext>
            </a:extLst>
          </a:blip>
          <a:srcRect l="25800" t="14192" r="24571" b="11366"/>
          <a:stretch>
            <a:fillRect/>
          </a:stretch>
        </p:blipFill>
        <p:spPr>
          <a:xfrm>
            <a:off x="1420516" y="1408296"/>
            <a:ext cx="590171" cy="590171"/>
          </a:xfrm>
          <a:prstGeom prst="flowChartConnector">
            <a:avLst/>
          </a:prstGeom>
        </p:spPr>
      </p:pic>
    </p:spTree>
    <p:extLst>
      <p:ext uri="{BB962C8B-B14F-4D97-AF65-F5344CB8AC3E}">
        <p14:creationId xmlns:p14="http://schemas.microsoft.com/office/powerpoint/2010/main" val="3630361412"/>
      </p:ext>
    </p:extLst>
  </p:cSld>
  <p:clrMapOvr>
    <a:masterClrMapping/>
  </p:clrMapOvr>
  <p:transition spd="slow">
    <p:wipe dir="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2D1040-11C4-E72A-0215-D0325BDF3B4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F0C17EE-58BD-403C-E1AE-53EB506A3672}"/>
              </a:ext>
            </a:extLst>
          </p:cNvPr>
          <p:cNvSpPr/>
          <p:nvPr/>
        </p:nvSpPr>
        <p:spPr>
          <a:xfrm>
            <a:off x="0" y="0"/>
            <a:ext cx="121998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2000"/>
              </a:lnSpc>
              <a:spcBef>
                <a:spcPts val="400"/>
              </a:spcBef>
              <a:spcAft>
                <a:spcPts val="400"/>
              </a:spcAft>
            </a:pPr>
            <a:endParaRPr lang="en-IE" sz="2400">
              <a:solidFill>
                <a:schemeClr val="tx2"/>
              </a:solidFill>
            </a:endParaRPr>
          </a:p>
        </p:txBody>
      </p:sp>
      <p:graphicFrame>
        <p:nvGraphicFramePr>
          <p:cNvPr id="3" name="Object 2">
            <a:extLst>
              <a:ext uri="{FF2B5EF4-FFF2-40B4-BE49-F238E27FC236}">
                <a16:creationId xmlns:a16="http://schemas.microsoft.com/office/drawing/2014/main" id="{3E532D3D-E9C4-0981-EA08-C8E66CE439A2}"/>
              </a:ext>
            </a:extLst>
          </p:cNvPr>
          <p:cNvGraphicFramePr>
            <a:graphicFrameLocks noChangeAspect="1"/>
          </p:cNvGraphicFramePr>
          <p:nvPr>
            <p:extLst>
              <p:ext uri="{D42A27DB-BD31-4B8C-83A1-F6EECF244321}">
                <p14:modId xmlns:p14="http://schemas.microsoft.com/office/powerpoint/2010/main" val="669948175"/>
              </p:ext>
            </p:extLst>
          </p:nvPr>
        </p:nvGraphicFramePr>
        <p:xfrm>
          <a:off x="5332244" y="2025176"/>
          <a:ext cx="3251456" cy="16797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Object 2">
            <a:extLst>
              <a:ext uri="{FF2B5EF4-FFF2-40B4-BE49-F238E27FC236}">
                <a16:creationId xmlns:a16="http://schemas.microsoft.com/office/drawing/2014/main" id="{6692746D-5850-66DA-9127-7E65B7D71528}"/>
              </a:ext>
            </a:extLst>
          </p:cNvPr>
          <p:cNvGraphicFramePr>
            <a:graphicFrameLocks noChangeAspect="1"/>
          </p:cNvGraphicFramePr>
          <p:nvPr>
            <p:extLst>
              <p:ext uri="{D42A27DB-BD31-4B8C-83A1-F6EECF244321}">
                <p14:modId xmlns:p14="http://schemas.microsoft.com/office/powerpoint/2010/main" val="1050745251"/>
              </p:ext>
            </p:extLst>
          </p:nvPr>
        </p:nvGraphicFramePr>
        <p:xfrm>
          <a:off x="2145170" y="5372337"/>
          <a:ext cx="2780131" cy="8263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Object 2">
            <a:extLst>
              <a:ext uri="{FF2B5EF4-FFF2-40B4-BE49-F238E27FC236}">
                <a16:creationId xmlns:a16="http://schemas.microsoft.com/office/drawing/2014/main" id="{2D149921-8C80-CDF9-4682-F127A62C2AC6}"/>
              </a:ext>
            </a:extLst>
          </p:cNvPr>
          <p:cNvGraphicFramePr>
            <a:graphicFrameLocks noChangeAspect="1"/>
          </p:cNvGraphicFramePr>
          <p:nvPr>
            <p:extLst>
              <p:ext uri="{D42A27DB-BD31-4B8C-83A1-F6EECF244321}">
                <p14:modId xmlns:p14="http://schemas.microsoft.com/office/powerpoint/2010/main" val="2762996970"/>
              </p:ext>
            </p:extLst>
          </p:nvPr>
        </p:nvGraphicFramePr>
        <p:xfrm>
          <a:off x="1564218" y="2054011"/>
          <a:ext cx="3497704" cy="8263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Object 2">
            <a:extLst>
              <a:ext uri="{FF2B5EF4-FFF2-40B4-BE49-F238E27FC236}">
                <a16:creationId xmlns:a16="http://schemas.microsoft.com/office/drawing/2014/main" id="{03A103ED-5DFF-E148-B7DE-061E3998B61D}"/>
              </a:ext>
            </a:extLst>
          </p:cNvPr>
          <p:cNvGraphicFramePr>
            <a:graphicFrameLocks noChangeAspect="1"/>
          </p:cNvGraphicFramePr>
          <p:nvPr>
            <p:extLst>
              <p:ext uri="{D42A27DB-BD31-4B8C-83A1-F6EECF244321}">
                <p14:modId xmlns:p14="http://schemas.microsoft.com/office/powerpoint/2010/main" val="1263587501"/>
              </p:ext>
            </p:extLst>
          </p:nvPr>
        </p:nvGraphicFramePr>
        <p:xfrm>
          <a:off x="5178476" y="4594302"/>
          <a:ext cx="3063732" cy="21524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Object 2">
            <a:extLst>
              <a:ext uri="{FF2B5EF4-FFF2-40B4-BE49-F238E27FC236}">
                <a16:creationId xmlns:a16="http://schemas.microsoft.com/office/drawing/2014/main" id="{F93592A0-C480-CF87-301C-7471BA557566}"/>
              </a:ext>
            </a:extLst>
          </p:cNvPr>
          <p:cNvGraphicFramePr>
            <a:graphicFrameLocks noChangeAspect="1"/>
          </p:cNvGraphicFramePr>
          <p:nvPr>
            <p:extLst>
              <p:ext uri="{D42A27DB-BD31-4B8C-83A1-F6EECF244321}">
                <p14:modId xmlns:p14="http://schemas.microsoft.com/office/powerpoint/2010/main" val="3734055095"/>
              </p:ext>
            </p:extLst>
          </p:nvPr>
        </p:nvGraphicFramePr>
        <p:xfrm>
          <a:off x="2100026" y="3810101"/>
          <a:ext cx="2780131" cy="8008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5" name="Object 2">
            <a:extLst>
              <a:ext uri="{FF2B5EF4-FFF2-40B4-BE49-F238E27FC236}">
                <a16:creationId xmlns:a16="http://schemas.microsoft.com/office/drawing/2014/main" id="{A0A5D3C3-72A8-C2B9-9E1A-C1C44A696B09}"/>
              </a:ext>
            </a:extLst>
          </p:cNvPr>
          <p:cNvGraphicFramePr>
            <a:graphicFrameLocks noChangeAspect="1"/>
          </p:cNvGraphicFramePr>
          <p:nvPr>
            <p:extLst>
              <p:ext uri="{D42A27DB-BD31-4B8C-83A1-F6EECF244321}">
                <p14:modId xmlns:p14="http://schemas.microsoft.com/office/powerpoint/2010/main" val="1925902045"/>
              </p:ext>
            </p:extLst>
          </p:nvPr>
        </p:nvGraphicFramePr>
        <p:xfrm>
          <a:off x="8153676" y="2160253"/>
          <a:ext cx="3990717" cy="290422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6" name="Table 45">
            <a:extLst>
              <a:ext uri="{FF2B5EF4-FFF2-40B4-BE49-F238E27FC236}">
                <a16:creationId xmlns:a16="http://schemas.microsoft.com/office/drawing/2014/main" id="{70A86D1A-5E0C-2E7C-6833-2DDB1522BAD6}"/>
              </a:ext>
            </a:extLst>
          </p:cNvPr>
          <p:cNvGraphicFramePr>
            <a:graphicFrameLocks noGrp="1"/>
          </p:cNvGraphicFramePr>
          <p:nvPr>
            <p:extLst>
              <p:ext uri="{D42A27DB-BD31-4B8C-83A1-F6EECF244321}">
                <p14:modId xmlns:p14="http://schemas.microsoft.com/office/powerpoint/2010/main" val="2858186240"/>
              </p:ext>
            </p:extLst>
          </p:nvPr>
        </p:nvGraphicFramePr>
        <p:xfrm>
          <a:off x="8848358" y="2241778"/>
          <a:ext cx="1814014" cy="2730272"/>
        </p:xfrm>
        <a:graphic>
          <a:graphicData uri="http://schemas.openxmlformats.org/drawingml/2006/table">
            <a:tbl>
              <a:tblPr>
                <a:tableStyleId>{5C22544A-7EE6-4342-B048-85BDC9FD1C3A}</a:tableStyleId>
              </a:tblPr>
              <a:tblGrid>
                <a:gridCol w="1814014">
                  <a:extLst>
                    <a:ext uri="{9D8B030D-6E8A-4147-A177-3AD203B41FA5}">
                      <a16:colId xmlns:a16="http://schemas.microsoft.com/office/drawing/2014/main" val="2286587077"/>
                    </a:ext>
                  </a:extLst>
                </a:gridCol>
              </a:tblGrid>
              <a:tr h="341284">
                <a:tc>
                  <a:txBody>
                    <a:bodyPr/>
                    <a:lstStyle/>
                    <a:p>
                      <a:pPr algn="r" rtl="0" fontAlgn="ctr">
                        <a:buNone/>
                      </a:pPr>
                      <a:r>
                        <a:rPr lang="en-IE" sz="900" b="0" i="0" u="none" strike="noStrike">
                          <a:solidFill>
                            <a:srgbClr val="000000"/>
                          </a:solidFill>
                          <a:effectLst/>
                          <a:latin typeface="Barlow" panose="00000500000000000000" pitchFamily="2" charset="0"/>
                        </a:rPr>
                        <a:t>Primary or below</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41284">
                <a:tc>
                  <a:txBody>
                    <a:bodyPr/>
                    <a:lstStyle/>
                    <a:p>
                      <a:pPr algn="r" rtl="0" fontAlgn="ctr">
                        <a:buNone/>
                      </a:pPr>
                      <a:r>
                        <a:rPr lang="en-IE" sz="900" b="0" i="0" u="none" strike="noStrike">
                          <a:solidFill>
                            <a:srgbClr val="000000"/>
                          </a:solidFill>
                          <a:effectLst/>
                          <a:latin typeface="Barlow" panose="00000500000000000000" pitchFamily="2" charset="0"/>
                        </a:rPr>
                        <a:t>Lower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4849043"/>
                  </a:ext>
                </a:extLst>
              </a:tr>
              <a:tr h="341284">
                <a:tc>
                  <a:txBody>
                    <a:bodyPr/>
                    <a:lstStyle/>
                    <a:p>
                      <a:pPr algn="r" rtl="0" fontAlgn="ctr">
                        <a:buNone/>
                      </a:pPr>
                      <a:r>
                        <a:rPr lang="en-IE" sz="900" b="0" i="0" u="none" strike="noStrike">
                          <a:solidFill>
                            <a:srgbClr val="000000"/>
                          </a:solidFill>
                          <a:effectLst/>
                          <a:latin typeface="Barlow" panose="00000500000000000000" pitchFamily="2" charset="0"/>
                        </a:rPr>
                        <a:t>Higher Secondary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7219224"/>
                  </a:ext>
                </a:extLst>
              </a:tr>
              <a:tr h="341284">
                <a:tc>
                  <a:txBody>
                    <a:bodyPr/>
                    <a:lstStyle/>
                    <a:p>
                      <a:pPr algn="r" rtl="0" fontAlgn="ctr">
                        <a:buNone/>
                      </a:pPr>
                      <a:r>
                        <a:rPr lang="en-IE" sz="900" b="0" i="0" u="none" strike="noStrike">
                          <a:solidFill>
                            <a:srgbClr val="000000"/>
                          </a:solidFill>
                          <a:effectLst/>
                          <a:latin typeface="Barlow" panose="00000500000000000000" pitchFamily="2" charset="0"/>
                        </a:rPr>
                        <a:t>Post Leaving Certificate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676527"/>
                  </a:ext>
                </a:extLst>
              </a:tr>
              <a:tr h="341284">
                <a:tc>
                  <a:txBody>
                    <a:bodyPr/>
                    <a:lstStyle/>
                    <a:p>
                      <a:pPr algn="r" rtl="0" fontAlgn="ctr">
                        <a:buNone/>
                      </a:pPr>
                      <a:r>
                        <a:rPr lang="en-IE" sz="900" b="0" i="0" u="none" strike="noStrike">
                          <a:solidFill>
                            <a:srgbClr val="000000"/>
                          </a:solidFill>
                          <a:effectLst/>
                          <a:latin typeface="Barlow" panose="00000500000000000000" pitchFamily="2" charset="0"/>
                        </a:rPr>
                        <a:t>Higher Certificate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31976"/>
                  </a:ext>
                </a:extLst>
              </a:tr>
              <a:tr h="341284">
                <a:tc>
                  <a:txBody>
                    <a:bodyPr/>
                    <a:lstStyle/>
                    <a:p>
                      <a:pPr algn="r" rtl="0" fontAlgn="ctr">
                        <a:buNone/>
                      </a:pPr>
                      <a:r>
                        <a:rPr lang="en-IE" sz="900" b="0" i="0" u="none" strike="noStrike">
                          <a:solidFill>
                            <a:srgbClr val="000000"/>
                          </a:solidFill>
                          <a:effectLst/>
                          <a:latin typeface="Barlow" panose="00000500000000000000" pitchFamily="2" charset="0"/>
                        </a:rPr>
                        <a:t>Ordinary Degree or 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4394714"/>
                  </a:ext>
                </a:extLst>
              </a:tr>
              <a:tr h="341284">
                <a:tc>
                  <a:txBody>
                    <a:bodyPr/>
                    <a:lstStyle/>
                    <a:p>
                      <a:pPr algn="r" rtl="0" fontAlgn="ctr">
                        <a:buNone/>
                      </a:pPr>
                      <a:r>
                        <a:rPr lang="en-IE" sz="900" b="0" i="0" u="none" strike="noStrike">
                          <a:solidFill>
                            <a:srgbClr val="000000"/>
                          </a:solidFill>
                          <a:effectLst/>
                          <a:latin typeface="Barlow" panose="00000500000000000000" pitchFamily="2" charset="0"/>
                        </a:rPr>
                        <a:t>Hons Bachelor degree/equivalent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2181031"/>
                  </a:ext>
                </a:extLst>
              </a:tr>
              <a:tr h="341284">
                <a:tc>
                  <a:txBody>
                    <a:bodyPr/>
                    <a:lstStyle/>
                    <a:p>
                      <a:pPr algn="r" rtl="0" fontAlgn="ctr">
                        <a:buNone/>
                      </a:pPr>
                      <a:r>
                        <a:rPr lang="en-IE" sz="900" b="0" i="0" u="none" strike="noStrike">
                          <a:solidFill>
                            <a:srgbClr val="000000"/>
                          </a:solidFill>
                          <a:effectLst/>
                          <a:latin typeface="Barlow" panose="00000500000000000000" pitchFamily="2" charset="0"/>
                        </a:rPr>
                        <a:t>Postgraduate qualification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6574390"/>
                  </a:ext>
                </a:extLst>
              </a:tr>
            </a:tbl>
          </a:graphicData>
        </a:graphic>
      </p:graphicFrame>
      <p:sp>
        <p:nvSpPr>
          <p:cNvPr id="11" name="Rectangle 10">
            <a:extLst>
              <a:ext uri="{FF2B5EF4-FFF2-40B4-BE49-F238E27FC236}">
                <a16:creationId xmlns:a16="http://schemas.microsoft.com/office/drawing/2014/main" id="{848EC7B1-1009-3099-3729-53916C017324}"/>
              </a:ext>
            </a:extLst>
          </p:cNvPr>
          <p:cNvSpPr/>
          <p:nvPr/>
        </p:nvSpPr>
        <p:spPr>
          <a:xfrm>
            <a:off x="-6479" y="1"/>
            <a:ext cx="1930363"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B9F29E4B-10FC-CC6E-39DC-53784E6CDE3B}"/>
              </a:ext>
            </a:extLst>
          </p:cNvPr>
          <p:cNvSpPr txBox="1"/>
          <p:nvPr/>
        </p:nvSpPr>
        <p:spPr>
          <a:xfrm>
            <a:off x="116199" y="631254"/>
            <a:ext cx="1685007" cy="1077218"/>
          </a:xfrm>
          <a:prstGeom prst="rect">
            <a:avLst/>
          </a:prstGeom>
          <a:noFill/>
        </p:spPr>
        <p:txBody>
          <a:bodyPr wrap="square">
            <a:spAutoFit/>
          </a:bodyPr>
          <a:lstStyle/>
          <a:p>
            <a:r>
              <a:rPr lang="en-IE" sz="3200">
                <a:solidFill>
                  <a:schemeClr val="tx1"/>
                </a:solidFill>
                <a:latin typeface="+mj-lt"/>
              </a:rPr>
              <a:t>Who Are They?</a:t>
            </a:r>
            <a:endParaRPr lang="en-IE" sz="3200">
              <a:latin typeface="+mj-lt"/>
            </a:endParaRPr>
          </a:p>
        </p:txBody>
      </p:sp>
      <p:sp>
        <p:nvSpPr>
          <p:cNvPr id="2" name="Title 1">
            <a:extLst>
              <a:ext uri="{FF2B5EF4-FFF2-40B4-BE49-F238E27FC236}">
                <a16:creationId xmlns:a16="http://schemas.microsoft.com/office/drawing/2014/main" id="{472085AD-54BB-025F-59B5-AF16B150342D}"/>
              </a:ext>
            </a:extLst>
          </p:cNvPr>
          <p:cNvSpPr>
            <a:spLocks noGrp="1"/>
          </p:cNvSpPr>
          <p:nvPr>
            <p:ph type="title"/>
          </p:nvPr>
        </p:nvSpPr>
        <p:spPr>
          <a:xfrm>
            <a:off x="2145170" y="0"/>
            <a:ext cx="9441162" cy="715669"/>
          </a:xfrm>
        </p:spPr>
        <p:txBody>
          <a:bodyPr>
            <a:normAutofit/>
          </a:bodyPr>
          <a:lstStyle/>
          <a:p>
            <a:r>
              <a:rPr lang="en-IE"/>
              <a:t>Disengaged – Who Are They?</a:t>
            </a:r>
            <a:endParaRPr lang="en-IE">
              <a:solidFill>
                <a:schemeClr val="tx1"/>
              </a:solidFill>
            </a:endParaRPr>
          </a:p>
        </p:txBody>
      </p:sp>
      <p:sp>
        <p:nvSpPr>
          <p:cNvPr id="28" name="Round Diagonal Corner Rectangle 27">
            <a:extLst>
              <a:ext uri="{FF2B5EF4-FFF2-40B4-BE49-F238E27FC236}">
                <a16:creationId xmlns:a16="http://schemas.microsoft.com/office/drawing/2014/main" id="{B8126052-02C2-28C3-3DF4-909C9435AA5E}"/>
              </a:ext>
            </a:extLst>
          </p:cNvPr>
          <p:cNvSpPr/>
          <p:nvPr/>
        </p:nvSpPr>
        <p:spPr>
          <a:xfrm>
            <a:off x="5988531" y="1412052"/>
            <a:ext cx="2520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Age</a:t>
            </a:r>
          </a:p>
        </p:txBody>
      </p:sp>
      <p:sp>
        <p:nvSpPr>
          <p:cNvPr id="43" name="Round Diagonal Corner Rectangle 27">
            <a:extLst>
              <a:ext uri="{FF2B5EF4-FFF2-40B4-BE49-F238E27FC236}">
                <a16:creationId xmlns:a16="http://schemas.microsoft.com/office/drawing/2014/main" id="{B847BCC2-8174-6B49-5E1F-3153B3E1B7CD}"/>
              </a:ext>
            </a:extLst>
          </p:cNvPr>
          <p:cNvSpPr/>
          <p:nvPr/>
        </p:nvSpPr>
        <p:spPr>
          <a:xfrm>
            <a:off x="2722745" y="4759707"/>
            <a:ext cx="2520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Social Class</a:t>
            </a:r>
          </a:p>
        </p:txBody>
      </p:sp>
      <p:sp>
        <p:nvSpPr>
          <p:cNvPr id="50" name="Round Diagonal Corner Rectangle 27">
            <a:extLst>
              <a:ext uri="{FF2B5EF4-FFF2-40B4-BE49-F238E27FC236}">
                <a16:creationId xmlns:a16="http://schemas.microsoft.com/office/drawing/2014/main" id="{23657919-8CA1-7BF8-F20D-59856235DBBA}"/>
              </a:ext>
            </a:extLst>
          </p:cNvPr>
          <p:cNvSpPr/>
          <p:nvPr/>
        </p:nvSpPr>
        <p:spPr>
          <a:xfrm>
            <a:off x="2722745" y="1412052"/>
            <a:ext cx="2520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Gender</a:t>
            </a:r>
          </a:p>
        </p:txBody>
      </p:sp>
      <p:sp>
        <p:nvSpPr>
          <p:cNvPr id="58" name="Rectangle 57">
            <a:extLst>
              <a:ext uri="{FF2B5EF4-FFF2-40B4-BE49-F238E27FC236}">
                <a16:creationId xmlns:a16="http://schemas.microsoft.com/office/drawing/2014/main" id="{AB265732-32C5-4CBA-6F7F-6D49D9F62171}"/>
              </a:ext>
            </a:extLst>
          </p:cNvPr>
          <p:cNvSpPr/>
          <p:nvPr/>
        </p:nvSpPr>
        <p:spPr>
          <a:xfrm>
            <a:off x="2091117" y="689166"/>
            <a:ext cx="10032643" cy="65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400" b="1">
                <a:solidFill>
                  <a:schemeClr val="tx1"/>
                </a:solidFill>
                <a:latin typeface="Barlow" panose="00000500000000000000" pitchFamily="2" charset="0"/>
              </a:rPr>
              <a:t>Disengaged are more commonly male, with higher likelihood of being squeezed timewise and financially, with higher representation among the working class and family stage cohorts.</a:t>
            </a:r>
          </a:p>
        </p:txBody>
      </p:sp>
      <p:sp>
        <p:nvSpPr>
          <p:cNvPr id="57" name="Round Diagonal Corner Rectangle 27">
            <a:extLst>
              <a:ext uri="{FF2B5EF4-FFF2-40B4-BE49-F238E27FC236}">
                <a16:creationId xmlns:a16="http://schemas.microsoft.com/office/drawing/2014/main" id="{E458B1B0-D8B2-677F-67F6-31ECDBF32EB1}"/>
              </a:ext>
            </a:extLst>
          </p:cNvPr>
          <p:cNvSpPr/>
          <p:nvPr/>
        </p:nvSpPr>
        <p:spPr>
          <a:xfrm>
            <a:off x="5988531" y="3958097"/>
            <a:ext cx="2520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Lifestage</a:t>
            </a:r>
          </a:p>
        </p:txBody>
      </p:sp>
      <p:sp>
        <p:nvSpPr>
          <p:cNvPr id="75" name="Round Diagonal Corner Rectangle 27">
            <a:extLst>
              <a:ext uri="{FF2B5EF4-FFF2-40B4-BE49-F238E27FC236}">
                <a16:creationId xmlns:a16="http://schemas.microsoft.com/office/drawing/2014/main" id="{5EE1FA23-B65D-8DE1-0E92-361CC178876C}"/>
              </a:ext>
            </a:extLst>
          </p:cNvPr>
          <p:cNvSpPr/>
          <p:nvPr/>
        </p:nvSpPr>
        <p:spPr>
          <a:xfrm>
            <a:off x="2722745" y="3065063"/>
            <a:ext cx="2520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Area Type</a:t>
            </a:r>
          </a:p>
        </p:txBody>
      </p:sp>
      <p:sp>
        <p:nvSpPr>
          <p:cNvPr id="81" name="Round Diagonal Corner Rectangle 27">
            <a:extLst>
              <a:ext uri="{FF2B5EF4-FFF2-40B4-BE49-F238E27FC236}">
                <a16:creationId xmlns:a16="http://schemas.microsoft.com/office/drawing/2014/main" id="{3F2A4166-04F7-D740-9A60-C6642090808E}"/>
              </a:ext>
            </a:extLst>
          </p:cNvPr>
          <p:cNvSpPr/>
          <p:nvPr/>
        </p:nvSpPr>
        <p:spPr>
          <a:xfrm>
            <a:off x="9527823" y="1412052"/>
            <a:ext cx="2520000" cy="360000"/>
          </a:xfrm>
          <a:prstGeom prst="round2SameRect">
            <a:avLst>
              <a:gd name="adj1" fmla="val 0"/>
              <a:gd name="adj2" fmla="val 0"/>
            </a:avLst>
          </a:prstGeom>
          <a:solidFill>
            <a:schemeClr val="accent4">
              <a:lumMod val="60000"/>
              <a:lumOff val="40000"/>
            </a:schemeClr>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Barlow" panose="00000500000000000000" pitchFamily="2" charset="0"/>
                <a:ea typeface="+mn-ea"/>
                <a:cs typeface="+mn-cs"/>
              </a:rPr>
              <a:t>Education Level</a:t>
            </a:r>
          </a:p>
        </p:txBody>
      </p:sp>
      <p:sp>
        <p:nvSpPr>
          <p:cNvPr id="38" name="TextBox 37">
            <a:extLst>
              <a:ext uri="{FF2B5EF4-FFF2-40B4-BE49-F238E27FC236}">
                <a16:creationId xmlns:a16="http://schemas.microsoft.com/office/drawing/2014/main" id="{BEEE625F-070A-A096-1755-7DECC2F90DD8}"/>
              </a:ext>
            </a:extLst>
          </p:cNvPr>
          <p:cNvSpPr txBox="1"/>
          <p:nvPr/>
        </p:nvSpPr>
        <p:spPr>
          <a:xfrm>
            <a:off x="3175949" y="176571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41" name="TextBox 40">
            <a:extLst>
              <a:ext uri="{FF2B5EF4-FFF2-40B4-BE49-F238E27FC236}">
                <a16:creationId xmlns:a16="http://schemas.microsoft.com/office/drawing/2014/main" id="{A21529EE-0E68-0300-FB56-AEA1DAB69930}"/>
              </a:ext>
            </a:extLst>
          </p:cNvPr>
          <p:cNvSpPr txBox="1"/>
          <p:nvPr/>
        </p:nvSpPr>
        <p:spPr>
          <a:xfrm>
            <a:off x="3983173" y="1765713"/>
            <a:ext cx="888385" cy="415498"/>
          </a:xfrm>
          <a:prstGeom prst="rect">
            <a:avLst/>
          </a:prstGeom>
          <a:noFill/>
        </p:spPr>
        <p:txBody>
          <a:bodyPr wrap="none" rtlCol="0">
            <a:spAutoFit/>
          </a:bodyPr>
          <a:lstStyle/>
          <a:p>
            <a:pPr algn="ctr"/>
            <a:r>
              <a:rPr lang="en-US" sz="1050" b="1">
                <a:latin typeface="Barlow" panose="00000500000000000000" pitchFamily="2" charset="0"/>
              </a:rPr>
              <a:t>Disengaged</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17" name="TextBox 16">
            <a:extLst>
              <a:ext uri="{FF2B5EF4-FFF2-40B4-BE49-F238E27FC236}">
                <a16:creationId xmlns:a16="http://schemas.microsoft.com/office/drawing/2014/main" id="{E1A46371-5437-9EF1-12C5-7F5313F187EC}"/>
              </a:ext>
            </a:extLst>
          </p:cNvPr>
          <p:cNvSpPr txBox="1"/>
          <p:nvPr/>
        </p:nvSpPr>
        <p:spPr>
          <a:xfrm>
            <a:off x="6544641" y="1769788"/>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18" name="TextBox 17">
            <a:extLst>
              <a:ext uri="{FF2B5EF4-FFF2-40B4-BE49-F238E27FC236}">
                <a16:creationId xmlns:a16="http://schemas.microsoft.com/office/drawing/2014/main" id="{A2818C91-ACF0-20E9-46D3-66E3E488240A}"/>
              </a:ext>
            </a:extLst>
          </p:cNvPr>
          <p:cNvSpPr txBox="1"/>
          <p:nvPr/>
        </p:nvSpPr>
        <p:spPr>
          <a:xfrm>
            <a:off x="7243348" y="1769788"/>
            <a:ext cx="888384" cy="415498"/>
          </a:xfrm>
          <a:prstGeom prst="rect">
            <a:avLst/>
          </a:prstGeom>
          <a:noFill/>
        </p:spPr>
        <p:txBody>
          <a:bodyPr wrap="none" rtlCol="0">
            <a:spAutoFit/>
          </a:bodyPr>
          <a:lstStyle/>
          <a:p>
            <a:pPr algn="ctr"/>
            <a:r>
              <a:rPr lang="en-US" sz="1050" b="1">
                <a:latin typeface="Barlow" panose="00000500000000000000" pitchFamily="2" charset="0"/>
              </a:rPr>
              <a:t>Disengaged</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3" name="TextBox 22">
            <a:extLst>
              <a:ext uri="{FF2B5EF4-FFF2-40B4-BE49-F238E27FC236}">
                <a16:creationId xmlns:a16="http://schemas.microsoft.com/office/drawing/2014/main" id="{F8065CD3-8648-D3EE-DC4A-BA9AB46060B5}"/>
              </a:ext>
            </a:extLst>
          </p:cNvPr>
          <p:cNvSpPr txBox="1"/>
          <p:nvPr/>
        </p:nvSpPr>
        <p:spPr>
          <a:xfrm>
            <a:off x="10188207" y="1773863"/>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4" name="TextBox 23">
            <a:extLst>
              <a:ext uri="{FF2B5EF4-FFF2-40B4-BE49-F238E27FC236}">
                <a16:creationId xmlns:a16="http://schemas.microsoft.com/office/drawing/2014/main" id="{E7CFAD38-5DF5-B347-E15C-4F79462EF54C}"/>
              </a:ext>
            </a:extLst>
          </p:cNvPr>
          <p:cNvSpPr txBox="1"/>
          <p:nvPr/>
        </p:nvSpPr>
        <p:spPr>
          <a:xfrm>
            <a:off x="10980464" y="1773863"/>
            <a:ext cx="915635" cy="415498"/>
          </a:xfrm>
          <a:prstGeom prst="rect">
            <a:avLst/>
          </a:prstGeom>
          <a:noFill/>
        </p:spPr>
        <p:txBody>
          <a:bodyPr wrap="none" rtlCol="0">
            <a:spAutoFit/>
          </a:bodyPr>
          <a:lstStyle/>
          <a:p>
            <a:pPr algn="ctr"/>
            <a:r>
              <a:rPr lang="en-US" sz="1050" b="1">
                <a:latin typeface="Barlow" panose="00000500000000000000" pitchFamily="2" charset="0"/>
              </a:rPr>
              <a:t>Disengaged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6" name="TextBox 25">
            <a:extLst>
              <a:ext uri="{FF2B5EF4-FFF2-40B4-BE49-F238E27FC236}">
                <a16:creationId xmlns:a16="http://schemas.microsoft.com/office/drawing/2014/main" id="{16C37772-726E-4C58-D8D7-A39BF9EBF386}"/>
              </a:ext>
            </a:extLst>
          </p:cNvPr>
          <p:cNvSpPr txBox="1"/>
          <p:nvPr/>
        </p:nvSpPr>
        <p:spPr>
          <a:xfrm>
            <a:off x="2994290" y="3421035"/>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27" name="TextBox 26">
            <a:extLst>
              <a:ext uri="{FF2B5EF4-FFF2-40B4-BE49-F238E27FC236}">
                <a16:creationId xmlns:a16="http://schemas.microsoft.com/office/drawing/2014/main" id="{30E9D5C6-BDDD-F271-DB08-5F5C51FD62DB}"/>
              </a:ext>
            </a:extLst>
          </p:cNvPr>
          <p:cNvSpPr txBox="1"/>
          <p:nvPr/>
        </p:nvSpPr>
        <p:spPr>
          <a:xfrm>
            <a:off x="3880393" y="3421035"/>
            <a:ext cx="915635" cy="415498"/>
          </a:xfrm>
          <a:prstGeom prst="rect">
            <a:avLst/>
          </a:prstGeom>
          <a:noFill/>
        </p:spPr>
        <p:txBody>
          <a:bodyPr wrap="none" rtlCol="0">
            <a:spAutoFit/>
          </a:bodyPr>
          <a:lstStyle/>
          <a:p>
            <a:pPr algn="ctr"/>
            <a:r>
              <a:rPr lang="en-US" sz="1050" b="1">
                <a:latin typeface="Barlow" panose="00000500000000000000" pitchFamily="2" charset="0"/>
              </a:rPr>
              <a:t>Disengaged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29" name="TextBox 28">
            <a:extLst>
              <a:ext uri="{FF2B5EF4-FFF2-40B4-BE49-F238E27FC236}">
                <a16:creationId xmlns:a16="http://schemas.microsoft.com/office/drawing/2014/main" id="{8A4469B0-045C-7DFA-7451-6888B876F52C}"/>
              </a:ext>
            </a:extLst>
          </p:cNvPr>
          <p:cNvSpPr txBox="1"/>
          <p:nvPr/>
        </p:nvSpPr>
        <p:spPr>
          <a:xfrm>
            <a:off x="3106639" y="5083541"/>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0" name="TextBox 29">
            <a:extLst>
              <a:ext uri="{FF2B5EF4-FFF2-40B4-BE49-F238E27FC236}">
                <a16:creationId xmlns:a16="http://schemas.microsoft.com/office/drawing/2014/main" id="{3A3E9B00-1ECD-13EE-D817-8C6CAA03CC08}"/>
              </a:ext>
            </a:extLst>
          </p:cNvPr>
          <p:cNvSpPr txBox="1"/>
          <p:nvPr/>
        </p:nvSpPr>
        <p:spPr>
          <a:xfrm>
            <a:off x="3843012" y="5083541"/>
            <a:ext cx="915635" cy="415498"/>
          </a:xfrm>
          <a:prstGeom prst="rect">
            <a:avLst/>
          </a:prstGeom>
          <a:noFill/>
        </p:spPr>
        <p:txBody>
          <a:bodyPr wrap="none" rtlCol="0">
            <a:spAutoFit/>
          </a:bodyPr>
          <a:lstStyle/>
          <a:p>
            <a:pPr algn="ctr"/>
            <a:r>
              <a:rPr lang="en-US" sz="1050" b="1">
                <a:latin typeface="Barlow" panose="00000500000000000000" pitchFamily="2" charset="0"/>
              </a:rPr>
              <a:t>Disengaged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31" name="TextBox 30">
            <a:extLst>
              <a:ext uri="{FF2B5EF4-FFF2-40B4-BE49-F238E27FC236}">
                <a16:creationId xmlns:a16="http://schemas.microsoft.com/office/drawing/2014/main" id="{EA584C52-A5D1-E27C-6F6F-77D4A69F2110}"/>
              </a:ext>
            </a:extLst>
          </p:cNvPr>
          <p:cNvSpPr txBox="1"/>
          <p:nvPr/>
        </p:nvSpPr>
        <p:spPr>
          <a:xfrm>
            <a:off x="6539817" y="4331699"/>
            <a:ext cx="492443" cy="415498"/>
          </a:xfrm>
          <a:prstGeom prst="rect">
            <a:avLst/>
          </a:prstGeom>
          <a:noFill/>
        </p:spPr>
        <p:txBody>
          <a:bodyPr wrap="none" rtlCol="0">
            <a:spAutoFit/>
          </a:bodyPr>
          <a:lstStyle/>
          <a:p>
            <a:pPr algn="ctr"/>
            <a:r>
              <a:rPr lang="en-US" sz="1050" b="1">
                <a:latin typeface="Barlow" panose="00000500000000000000" pitchFamily="2" charset="0"/>
              </a:rPr>
              <a:t>Total</a:t>
            </a:r>
          </a:p>
          <a:p>
            <a:pPr algn="ctr"/>
            <a:r>
              <a:rPr lang="en-US" sz="1050" b="1">
                <a:latin typeface="Barlow" panose="00000500000000000000" pitchFamily="2" charset="0"/>
              </a:rPr>
              <a:t>% </a:t>
            </a:r>
            <a:endParaRPr lang="en-IE" sz="1050" b="1">
              <a:latin typeface="Barlow" panose="00000500000000000000" pitchFamily="2" charset="0"/>
            </a:endParaRPr>
          </a:p>
        </p:txBody>
      </p:sp>
      <p:sp>
        <p:nvSpPr>
          <p:cNvPr id="32" name="TextBox 31">
            <a:extLst>
              <a:ext uri="{FF2B5EF4-FFF2-40B4-BE49-F238E27FC236}">
                <a16:creationId xmlns:a16="http://schemas.microsoft.com/office/drawing/2014/main" id="{CE4F06AE-E579-C659-4072-E0B7FB728616}"/>
              </a:ext>
            </a:extLst>
          </p:cNvPr>
          <p:cNvSpPr txBox="1"/>
          <p:nvPr/>
        </p:nvSpPr>
        <p:spPr>
          <a:xfrm>
            <a:off x="7201236" y="4331699"/>
            <a:ext cx="915635" cy="415498"/>
          </a:xfrm>
          <a:prstGeom prst="rect">
            <a:avLst/>
          </a:prstGeom>
          <a:noFill/>
        </p:spPr>
        <p:txBody>
          <a:bodyPr wrap="none" rtlCol="0">
            <a:spAutoFit/>
          </a:bodyPr>
          <a:lstStyle/>
          <a:p>
            <a:pPr algn="ctr"/>
            <a:r>
              <a:rPr lang="en-US" sz="1050" b="1">
                <a:latin typeface="Barlow" panose="00000500000000000000" pitchFamily="2" charset="0"/>
              </a:rPr>
              <a:t>Disengaged </a:t>
            </a:r>
          </a:p>
          <a:p>
            <a:pPr algn="ctr"/>
            <a:r>
              <a:rPr lang="en-US" sz="1050" b="1">
                <a:latin typeface="Barlow" panose="00000500000000000000" pitchFamily="2" charset="0"/>
              </a:rPr>
              <a:t>%</a:t>
            </a:r>
            <a:endParaRPr lang="en-IE" sz="1050" b="1">
              <a:latin typeface="Barlow" panose="00000500000000000000" pitchFamily="2" charset="0"/>
            </a:endParaRPr>
          </a:p>
        </p:txBody>
      </p:sp>
      <p:sp>
        <p:nvSpPr>
          <p:cNvPr id="37" name="Rectangle 36">
            <a:extLst>
              <a:ext uri="{FF2B5EF4-FFF2-40B4-BE49-F238E27FC236}">
                <a16:creationId xmlns:a16="http://schemas.microsoft.com/office/drawing/2014/main" id="{4B0FB9A6-A030-684E-0FB7-CA6D5DF84657}"/>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35" name="Rectangle 34">
            <a:extLst>
              <a:ext uri="{FF2B5EF4-FFF2-40B4-BE49-F238E27FC236}">
                <a16:creationId xmlns:a16="http://schemas.microsoft.com/office/drawing/2014/main" id="{2934A11E-2530-A23E-62A8-D08F4E84A414}"/>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Oval 35">
            <a:extLst>
              <a:ext uri="{FF2B5EF4-FFF2-40B4-BE49-F238E27FC236}">
                <a16:creationId xmlns:a16="http://schemas.microsoft.com/office/drawing/2014/main" id="{A18299E3-6F4E-D458-469A-20C84EF18322}"/>
              </a:ext>
            </a:extLst>
          </p:cNvPr>
          <p:cNvSpPr/>
          <p:nvPr/>
        </p:nvSpPr>
        <p:spPr>
          <a:xfrm>
            <a:off x="9420094" y="7293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TextBox 33">
            <a:extLst>
              <a:ext uri="{FF2B5EF4-FFF2-40B4-BE49-F238E27FC236}">
                <a16:creationId xmlns:a16="http://schemas.microsoft.com/office/drawing/2014/main" id="{E36D90A9-345B-4316-7E82-0A7B1475C673}"/>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22" name="Rectangle 21">
            <a:extLst>
              <a:ext uri="{FF2B5EF4-FFF2-40B4-BE49-F238E27FC236}">
                <a16:creationId xmlns:a16="http://schemas.microsoft.com/office/drawing/2014/main" id="{F4D4002D-817C-4F74-457B-FA17F09CA5B4}"/>
              </a:ext>
            </a:extLst>
          </p:cNvPr>
          <p:cNvSpPr/>
          <p:nvPr/>
        </p:nvSpPr>
        <p:spPr>
          <a:xfrm>
            <a:off x="4074571" y="251633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Rectangle 39">
            <a:extLst>
              <a:ext uri="{FF2B5EF4-FFF2-40B4-BE49-F238E27FC236}">
                <a16:creationId xmlns:a16="http://schemas.microsoft.com/office/drawing/2014/main" id="{62C3A2AB-984B-D481-24FD-C6975FCC652E}"/>
              </a:ext>
            </a:extLst>
          </p:cNvPr>
          <p:cNvSpPr/>
          <p:nvPr/>
        </p:nvSpPr>
        <p:spPr>
          <a:xfrm>
            <a:off x="7243348" y="345727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Rectangle 47">
            <a:extLst>
              <a:ext uri="{FF2B5EF4-FFF2-40B4-BE49-F238E27FC236}">
                <a16:creationId xmlns:a16="http://schemas.microsoft.com/office/drawing/2014/main" id="{70742452-9D98-C60F-2DF7-C42A2556AF78}"/>
              </a:ext>
            </a:extLst>
          </p:cNvPr>
          <p:cNvSpPr/>
          <p:nvPr/>
        </p:nvSpPr>
        <p:spPr>
          <a:xfrm>
            <a:off x="11078411" y="4728119"/>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Oval 50">
            <a:extLst>
              <a:ext uri="{FF2B5EF4-FFF2-40B4-BE49-F238E27FC236}">
                <a16:creationId xmlns:a16="http://schemas.microsoft.com/office/drawing/2014/main" id="{2D21AD5E-3040-F616-D358-8D0580B35540}"/>
              </a:ext>
            </a:extLst>
          </p:cNvPr>
          <p:cNvSpPr/>
          <p:nvPr/>
        </p:nvSpPr>
        <p:spPr>
          <a:xfrm>
            <a:off x="4123887" y="2117268"/>
            <a:ext cx="433746" cy="27644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4" name="Chart 3">
            <a:extLst>
              <a:ext uri="{FF2B5EF4-FFF2-40B4-BE49-F238E27FC236}">
                <a16:creationId xmlns:a16="http://schemas.microsoft.com/office/drawing/2014/main" id="{153D954F-91A2-E0D8-D208-270CB61721AC}"/>
              </a:ext>
            </a:extLst>
          </p:cNvPr>
          <p:cNvGraphicFramePr/>
          <p:nvPr>
            <p:extLst>
              <p:ext uri="{D42A27DB-BD31-4B8C-83A1-F6EECF244321}">
                <p14:modId xmlns:p14="http://schemas.microsoft.com/office/powerpoint/2010/main" val="2960522795"/>
              </p:ext>
            </p:extLst>
          </p:nvPr>
        </p:nvGraphicFramePr>
        <p:xfrm>
          <a:off x="64382" y="4905828"/>
          <a:ext cx="1788641" cy="1572663"/>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a:extLst>
              <a:ext uri="{FF2B5EF4-FFF2-40B4-BE49-F238E27FC236}">
                <a16:creationId xmlns:a16="http://schemas.microsoft.com/office/drawing/2014/main" id="{90E04EB9-EF53-A6E8-FA0B-220D0A739419}"/>
              </a:ext>
            </a:extLst>
          </p:cNvPr>
          <p:cNvSpPr txBox="1"/>
          <p:nvPr/>
        </p:nvSpPr>
        <p:spPr>
          <a:xfrm>
            <a:off x="472419" y="5187192"/>
            <a:ext cx="808791" cy="769441"/>
          </a:xfrm>
          <a:prstGeom prst="rect">
            <a:avLst/>
          </a:prstGeom>
          <a:noFill/>
        </p:spPr>
        <p:txBody>
          <a:bodyPr wrap="square" rtlCol="0">
            <a:spAutoFit/>
          </a:bodyPr>
          <a:lstStyle/>
          <a:p>
            <a:pPr algn="ctr"/>
            <a:r>
              <a:rPr lang="en-US" sz="1600" b="1">
                <a:solidFill>
                  <a:srgbClr val="7030A0"/>
                </a:solidFill>
              </a:rPr>
              <a:t>18% </a:t>
            </a:r>
          </a:p>
          <a:p>
            <a:pPr algn="ctr"/>
            <a:r>
              <a:rPr lang="en-US" sz="1400" b="1">
                <a:solidFill>
                  <a:srgbClr val="7030A0"/>
                </a:solidFill>
              </a:rPr>
              <a:t>of All Adults</a:t>
            </a:r>
            <a:endParaRPr lang="en-IE" sz="1400" b="1">
              <a:solidFill>
                <a:srgbClr val="7030A0"/>
              </a:solidFill>
            </a:endParaRPr>
          </a:p>
        </p:txBody>
      </p:sp>
      <p:sp>
        <p:nvSpPr>
          <p:cNvPr id="6" name="TextBox 5">
            <a:extLst>
              <a:ext uri="{FF2B5EF4-FFF2-40B4-BE49-F238E27FC236}">
                <a16:creationId xmlns:a16="http://schemas.microsoft.com/office/drawing/2014/main" id="{0624BF62-24BD-0975-5894-2F4EA548784B}"/>
              </a:ext>
            </a:extLst>
          </p:cNvPr>
          <p:cNvSpPr txBox="1"/>
          <p:nvPr/>
        </p:nvSpPr>
        <p:spPr>
          <a:xfrm>
            <a:off x="342815" y="4274674"/>
            <a:ext cx="1231774" cy="523220"/>
          </a:xfrm>
          <a:prstGeom prst="rect">
            <a:avLst/>
          </a:prstGeom>
          <a:noFill/>
        </p:spPr>
        <p:txBody>
          <a:bodyPr wrap="square" rtlCol="0">
            <a:spAutoFit/>
          </a:bodyPr>
          <a:lstStyle/>
          <a:p>
            <a:pPr algn="ctr"/>
            <a:r>
              <a:rPr kumimoji="0" lang="en-IE" sz="1400" b="0" i="1" u="none" kern="1200" cap="none" spc="0" normalizeH="0" baseline="0" noProof="0">
                <a:ln>
                  <a:noFill/>
                </a:ln>
                <a:effectLst/>
                <a:uLnTx/>
                <a:uFillTx/>
                <a:latin typeface="Barlow" panose="00000500000000000000" pitchFamily="2" charset="0"/>
                <a:ea typeface="+mn-ea"/>
              </a:rPr>
              <a:t>740,000</a:t>
            </a:r>
            <a:r>
              <a:rPr lang="en-US" sz="1400" i="1"/>
              <a:t>  individuals</a:t>
            </a:r>
            <a:endParaRPr lang="en-IE" sz="1400" i="1"/>
          </a:p>
        </p:txBody>
      </p:sp>
      <p:sp>
        <p:nvSpPr>
          <p:cNvPr id="8" name="Oval 7">
            <a:extLst>
              <a:ext uri="{FF2B5EF4-FFF2-40B4-BE49-F238E27FC236}">
                <a16:creationId xmlns:a16="http://schemas.microsoft.com/office/drawing/2014/main" id="{5848CF6B-5C01-40D5-1A02-646ABBC62F80}"/>
              </a:ext>
            </a:extLst>
          </p:cNvPr>
          <p:cNvSpPr/>
          <p:nvPr/>
        </p:nvSpPr>
        <p:spPr>
          <a:xfrm>
            <a:off x="7333144" y="3087117"/>
            <a:ext cx="433746" cy="27644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7" name="Rectangle 46">
            <a:extLst>
              <a:ext uri="{FF2B5EF4-FFF2-40B4-BE49-F238E27FC236}">
                <a16:creationId xmlns:a16="http://schemas.microsoft.com/office/drawing/2014/main" id="{B094752C-3178-35F0-3262-F233304797E2}"/>
              </a:ext>
            </a:extLst>
          </p:cNvPr>
          <p:cNvSpPr/>
          <p:nvPr/>
        </p:nvSpPr>
        <p:spPr>
          <a:xfrm>
            <a:off x="3963757" y="5501266"/>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Oval 48">
            <a:extLst>
              <a:ext uri="{FF2B5EF4-FFF2-40B4-BE49-F238E27FC236}">
                <a16:creationId xmlns:a16="http://schemas.microsoft.com/office/drawing/2014/main" id="{3E750FBC-1A64-5AC4-31C8-D1059807DE6B}"/>
              </a:ext>
            </a:extLst>
          </p:cNvPr>
          <p:cNvSpPr/>
          <p:nvPr/>
        </p:nvSpPr>
        <p:spPr>
          <a:xfrm>
            <a:off x="3993619" y="5784061"/>
            <a:ext cx="433746" cy="276441"/>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Rectangle 52">
            <a:extLst>
              <a:ext uri="{FF2B5EF4-FFF2-40B4-BE49-F238E27FC236}">
                <a16:creationId xmlns:a16="http://schemas.microsoft.com/office/drawing/2014/main" id="{EBD83491-DD4D-24A7-770B-32F90A9811AB}"/>
              </a:ext>
            </a:extLst>
          </p:cNvPr>
          <p:cNvSpPr/>
          <p:nvPr/>
        </p:nvSpPr>
        <p:spPr>
          <a:xfrm>
            <a:off x="7136788" y="4704420"/>
            <a:ext cx="320260" cy="2145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54" name="Oval 53">
            <a:extLst>
              <a:ext uri="{FF2B5EF4-FFF2-40B4-BE49-F238E27FC236}">
                <a16:creationId xmlns:a16="http://schemas.microsoft.com/office/drawing/2014/main" id="{9FA17C95-B7B3-A6B9-8781-4D7DE6D9D112}"/>
              </a:ext>
            </a:extLst>
          </p:cNvPr>
          <p:cNvSpPr/>
          <p:nvPr/>
        </p:nvSpPr>
        <p:spPr>
          <a:xfrm>
            <a:off x="7136788" y="5571067"/>
            <a:ext cx="320260" cy="345369"/>
          </a:xfrm>
          <a:prstGeom prst="ellipse">
            <a:avLst/>
          </a:prstGeom>
          <a:noFill/>
          <a:ln>
            <a:solidFill>
              <a:srgbClr val="2DB57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pic>
        <p:nvPicPr>
          <p:cNvPr id="13" name="Picture 12">
            <a:extLst>
              <a:ext uri="{FF2B5EF4-FFF2-40B4-BE49-F238E27FC236}">
                <a16:creationId xmlns:a16="http://schemas.microsoft.com/office/drawing/2014/main" id="{903E0578-3132-F8FF-C99C-FB03199E9A2C}"/>
              </a:ext>
            </a:extLst>
          </p:cNvPr>
          <p:cNvPicPr>
            <a:picLocks noChangeAspect="1"/>
          </p:cNvPicPr>
          <p:nvPr/>
        </p:nvPicPr>
        <p:blipFill>
          <a:blip r:embed="rId10">
            <a:extLst>
              <a:ext uri="{28A0092B-C50C-407E-A947-70E740481C1C}">
                <a14:useLocalDpi xmlns:a14="http://schemas.microsoft.com/office/drawing/2010/main" val="0"/>
              </a:ext>
            </a:extLst>
          </a:blip>
          <a:srcRect l="22861" t="76" r="24477" b="-76"/>
          <a:stretch>
            <a:fillRect/>
          </a:stretch>
        </p:blipFill>
        <p:spPr>
          <a:xfrm>
            <a:off x="173362" y="1916874"/>
            <a:ext cx="1570680" cy="1988415"/>
          </a:xfrm>
          <a:prstGeom prst="rect">
            <a:avLst/>
          </a:prstGeom>
        </p:spPr>
      </p:pic>
    </p:spTree>
    <p:extLst>
      <p:ext uri="{BB962C8B-B14F-4D97-AF65-F5344CB8AC3E}">
        <p14:creationId xmlns:p14="http://schemas.microsoft.com/office/powerpoint/2010/main" val="1833497384"/>
      </p:ext>
    </p:extLst>
  </p:cSld>
  <p:clrMapOvr>
    <a:masterClrMapping/>
  </p:clrMapOvr>
  <p:transition spd="slow">
    <p:wipe dir="r"/>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80A837-C8D3-170E-C466-40D2B0BB6C1A}"/>
            </a:ext>
          </a:extLst>
        </p:cNvPr>
        <p:cNvGrpSpPr/>
        <p:nvPr/>
      </p:nvGrpSpPr>
      <p:grpSpPr>
        <a:xfrm>
          <a:off x="0" y="0"/>
          <a:ext cx="0" cy="0"/>
          <a:chOff x="0" y="0"/>
          <a:chExt cx="0" cy="0"/>
        </a:xfrm>
      </p:grpSpPr>
      <p:sp>
        <p:nvSpPr>
          <p:cNvPr id="81" name="Rectangle 80">
            <a:extLst>
              <a:ext uri="{FF2B5EF4-FFF2-40B4-BE49-F238E27FC236}">
                <a16:creationId xmlns:a16="http://schemas.microsoft.com/office/drawing/2014/main" id="{4B90CF38-3532-7ABA-039C-21564EDEEDF8}"/>
              </a:ext>
            </a:extLst>
          </p:cNvPr>
          <p:cNvSpPr/>
          <p:nvPr/>
        </p:nvSpPr>
        <p:spPr>
          <a:xfrm>
            <a:off x="259581" y="6381995"/>
            <a:ext cx="4302488" cy="312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graphicFrame>
        <p:nvGraphicFramePr>
          <p:cNvPr id="71" name="Object 2">
            <a:extLst>
              <a:ext uri="{FF2B5EF4-FFF2-40B4-BE49-F238E27FC236}">
                <a16:creationId xmlns:a16="http://schemas.microsoft.com/office/drawing/2014/main" id="{17605ECB-CA43-677E-48B4-018D0028DFC6}"/>
              </a:ext>
            </a:extLst>
          </p:cNvPr>
          <p:cNvGraphicFramePr>
            <a:graphicFrameLocks noChangeAspect="1"/>
          </p:cNvGraphicFramePr>
          <p:nvPr>
            <p:extLst>
              <p:ext uri="{D42A27DB-BD31-4B8C-83A1-F6EECF244321}">
                <p14:modId xmlns:p14="http://schemas.microsoft.com/office/powerpoint/2010/main" val="206256205"/>
              </p:ext>
            </p:extLst>
          </p:nvPr>
        </p:nvGraphicFramePr>
        <p:xfrm>
          <a:off x="5992095" y="3998842"/>
          <a:ext cx="2365086" cy="25684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2" name="Object 2">
            <a:extLst>
              <a:ext uri="{FF2B5EF4-FFF2-40B4-BE49-F238E27FC236}">
                <a16:creationId xmlns:a16="http://schemas.microsoft.com/office/drawing/2014/main" id="{6FC1F766-184B-860F-88DB-4F733BCB096F}"/>
              </a:ext>
            </a:extLst>
          </p:cNvPr>
          <p:cNvGraphicFramePr>
            <a:graphicFrameLocks noChangeAspect="1"/>
          </p:cNvGraphicFramePr>
          <p:nvPr>
            <p:extLst>
              <p:ext uri="{D42A27DB-BD31-4B8C-83A1-F6EECF244321}">
                <p14:modId xmlns:p14="http://schemas.microsoft.com/office/powerpoint/2010/main" val="3129507260"/>
              </p:ext>
            </p:extLst>
          </p:nvPr>
        </p:nvGraphicFramePr>
        <p:xfrm>
          <a:off x="721678" y="4017127"/>
          <a:ext cx="4046411" cy="2786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3" name="Object 2">
            <a:extLst>
              <a:ext uri="{FF2B5EF4-FFF2-40B4-BE49-F238E27FC236}">
                <a16:creationId xmlns:a16="http://schemas.microsoft.com/office/drawing/2014/main" id="{47C59BAD-F5AA-4B2C-5AB7-254B054AF0EE}"/>
              </a:ext>
            </a:extLst>
          </p:cNvPr>
          <p:cNvGraphicFramePr>
            <a:graphicFrameLocks noChangeAspect="1"/>
          </p:cNvGraphicFramePr>
          <p:nvPr>
            <p:extLst>
              <p:ext uri="{D42A27DB-BD31-4B8C-83A1-F6EECF244321}">
                <p14:modId xmlns:p14="http://schemas.microsoft.com/office/powerpoint/2010/main" val="957574960"/>
              </p:ext>
            </p:extLst>
          </p:nvPr>
        </p:nvGraphicFramePr>
        <p:xfrm>
          <a:off x="7898581" y="3990851"/>
          <a:ext cx="4144706" cy="26046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4" name="Object 2">
            <a:extLst>
              <a:ext uri="{FF2B5EF4-FFF2-40B4-BE49-F238E27FC236}">
                <a16:creationId xmlns:a16="http://schemas.microsoft.com/office/drawing/2014/main" id="{736A68D4-9E0F-A8D4-EBAA-5B24FDAD0CF5}"/>
              </a:ext>
            </a:extLst>
          </p:cNvPr>
          <p:cNvGraphicFramePr>
            <a:graphicFrameLocks noChangeAspect="1"/>
          </p:cNvGraphicFramePr>
          <p:nvPr>
            <p:extLst>
              <p:ext uri="{D42A27DB-BD31-4B8C-83A1-F6EECF244321}">
                <p14:modId xmlns:p14="http://schemas.microsoft.com/office/powerpoint/2010/main" val="2769139633"/>
              </p:ext>
            </p:extLst>
          </p:nvPr>
        </p:nvGraphicFramePr>
        <p:xfrm>
          <a:off x="7645150" y="1758245"/>
          <a:ext cx="3888712" cy="1389923"/>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F69D56AB-13E0-16A3-4945-B71BBCDDE7BA}"/>
              </a:ext>
            </a:extLst>
          </p:cNvPr>
          <p:cNvSpPr>
            <a:spLocks noGrp="1"/>
          </p:cNvSpPr>
          <p:nvPr>
            <p:ph type="title"/>
          </p:nvPr>
        </p:nvSpPr>
        <p:spPr>
          <a:xfrm>
            <a:off x="259581" y="163312"/>
            <a:ext cx="9787893" cy="370620"/>
          </a:xfrm>
        </p:spPr>
        <p:txBody>
          <a:bodyPr>
            <a:normAutofit fontScale="90000"/>
          </a:bodyPr>
          <a:lstStyle/>
          <a:p>
            <a:r>
              <a:rPr lang="en-IE">
                <a:solidFill>
                  <a:schemeClr val="tx1"/>
                </a:solidFill>
              </a:rPr>
              <a:t>Disengaged – Socio Cultural Profile</a:t>
            </a:r>
          </a:p>
        </p:txBody>
      </p:sp>
      <p:sp>
        <p:nvSpPr>
          <p:cNvPr id="5" name="Rectangle 4">
            <a:extLst>
              <a:ext uri="{FF2B5EF4-FFF2-40B4-BE49-F238E27FC236}">
                <a16:creationId xmlns:a16="http://schemas.microsoft.com/office/drawing/2014/main" id="{4B535CB3-B56D-6D61-79DA-61408E526938}"/>
              </a:ext>
            </a:extLst>
          </p:cNvPr>
          <p:cNvSpPr/>
          <p:nvPr/>
        </p:nvSpPr>
        <p:spPr>
          <a:xfrm>
            <a:off x="165992" y="625384"/>
            <a:ext cx="11721207" cy="44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300" b="1">
                <a:solidFill>
                  <a:schemeClr val="tx1"/>
                </a:solidFill>
              </a:rPr>
              <a:t>Disengaged are most closely aligned to their country, followed by their local community. Disengaged are the only segment explicitly viewing growing diversity as a negative, with immigration dominating worries, both nationally and personally. Economic fears also play a key role for this segment. </a:t>
            </a:r>
          </a:p>
        </p:txBody>
      </p:sp>
      <p:graphicFrame>
        <p:nvGraphicFramePr>
          <p:cNvPr id="4" name="Object 2">
            <a:extLst>
              <a:ext uri="{FF2B5EF4-FFF2-40B4-BE49-F238E27FC236}">
                <a16:creationId xmlns:a16="http://schemas.microsoft.com/office/drawing/2014/main" id="{C4343CB1-44BC-C4DE-9FB3-671B56A737DC}"/>
              </a:ext>
            </a:extLst>
          </p:cNvPr>
          <p:cNvGraphicFramePr>
            <a:graphicFrameLocks noChangeAspect="1"/>
          </p:cNvGraphicFramePr>
          <p:nvPr>
            <p:extLst>
              <p:ext uri="{D42A27DB-BD31-4B8C-83A1-F6EECF244321}">
                <p14:modId xmlns:p14="http://schemas.microsoft.com/office/powerpoint/2010/main" val="1905709465"/>
              </p:ext>
            </p:extLst>
          </p:nvPr>
        </p:nvGraphicFramePr>
        <p:xfrm>
          <a:off x="2678034" y="1735131"/>
          <a:ext cx="3395123" cy="1731772"/>
        </p:xfrm>
        <a:graphic>
          <a:graphicData uri="http://schemas.openxmlformats.org/drawingml/2006/chart">
            <c:chart xmlns:c="http://schemas.openxmlformats.org/drawingml/2006/chart" xmlns:r="http://schemas.openxmlformats.org/officeDocument/2006/relationships" r:id="rId7"/>
          </a:graphicData>
        </a:graphic>
      </p:graphicFrame>
      <p:sp>
        <p:nvSpPr>
          <p:cNvPr id="24" name="Round Diagonal Corner Rectangle 27">
            <a:extLst>
              <a:ext uri="{FF2B5EF4-FFF2-40B4-BE49-F238E27FC236}">
                <a16:creationId xmlns:a16="http://schemas.microsoft.com/office/drawing/2014/main" id="{FDC758B0-0BD4-08CC-CBF7-952B6F72AA91}"/>
              </a:ext>
            </a:extLst>
          </p:cNvPr>
          <p:cNvSpPr/>
          <p:nvPr/>
        </p:nvSpPr>
        <p:spPr>
          <a:xfrm>
            <a:off x="3367216" y="1161632"/>
            <a:ext cx="2916000" cy="340298"/>
          </a:xfrm>
          <a:prstGeom prst="round2SameRect">
            <a:avLst>
              <a:gd name="adj1" fmla="val 0"/>
              <a:gd name="adj2" fmla="val 0"/>
            </a:avLst>
          </a:prstGeom>
          <a:solidFill>
            <a:srgbClr val="9A57CD"/>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Individual Identity</a:t>
            </a:r>
          </a:p>
        </p:txBody>
      </p:sp>
      <p:sp>
        <p:nvSpPr>
          <p:cNvPr id="28" name="Round Diagonal Corner Rectangle 27">
            <a:extLst>
              <a:ext uri="{FF2B5EF4-FFF2-40B4-BE49-F238E27FC236}">
                <a16:creationId xmlns:a16="http://schemas.microsoft.com/office/drawing/2014/main" id="{A6AC2AC1-9152-21CD-9888-2585BE96B315}"/>
              </a:ext>
            </a:extLst>
          </p:cNvPr>
          <p:cNvSpPr/>
          <p:nvPr/>
        </p:nvSpPr>
        <p:spPr>
          <a:xfrm>
            <a:off x="8357180" y="1156169"/>
            <a:ext cx="2916000" cy="340298"/>
          </a:xfrm>
          <a:prstGeom prst="round2SameRect">
            <a:avLst>
              <a:gd name="adj1" fmla="val 0"/>
              <a:gd name="adj2" fmla="val 0"/>
            </a:avLst>
          </a:prstGeom>
          <a:solidFill>
            <a:srgbClr val="9A57CD"/>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Move to Diverse Society</a:t>
            </a:r>
          </a:p>
        </p:txBody>
      </p:sp>
      <p:sp>
        <p:nvSpPr>
          <p:cNvPr id="29" name="Oval 28">
            <a:extLst>
              <a:ext uri="{FF2B5EF4-FFF2-40B4-BE49-F238E27FC236}">
                <a16:creationId xmlns:a16="http://schemas.microsoft.com/office/drawing/2014/main" id="{94322CE7-9DA9-7ED6-4EF2-DCAC46A756BE}"/>
              </a:ext>
            </a:extLst>
          </p:cNvPr>
          <p:cNvSpPr/>
          <p:nvPr/>
        </p:nvSpPr>
        <p:spPr>
          <a:xfrm>
            <a:off x="10576230" y="2228886"/>
            <a:ext cx="404171" cy="323894"/>
          </a:xfrm>
          <a:prstGeom prst="ellipse">
            <a:avLst/>
          </a:prstGeom>
          <a:noFill/>
          <a:ln>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Box 29">
            <a:extLst>
              <a:ext uri="{FF2B5EF4-FFF2-40B4-BE49-F238E27FC236}">
                <a16:creationId xmlns:a16="http://schemas.microsoft.com/office/drawing/2014/main" id="{4F8228F4-851F-D0B3-953A-01A50BEE322C}"/>
              </a:ext>
            </a:extLst>
          </p:cNvPr>
          <p:cNvSpPr txBox="1"/>
          <p:nvPr/>
        </p:nvSpPr>
        <p:spPr>
          <a:xfrm>
            <a:off x="3918730" y="1489378"/>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34" name="TextBox 33">
            <a:extLst>
              <a:ext uri="{FF2B5EF4-FFF2-40B4-BE49-F238E27FC236}">
                <a16:creationId xmlns:a16="http://schemas.microsoft.com/office/drawing/2014/main" id="{BA0AAB63-AB38-2A06-A850-6C6330A81E58}"/>
              </a:ext>
            </a:extLst>
          </p:cNvPr>
          <p:cNvSpPr txBox="1"/>
          <p:nvPr/>
        </p:nvSpPr>
        <p:spPr>
          <a:xfrm>
            <a:off x="4409156" y="1489378"/>
            <a:ext cx="896400" cy="400110"/>
          </a:xfrm>
          <a:prstGeom prst="rect">
            <a:avLst/>
          </a:prstGeom>
          <a:noFill/>
        </p:spPr>
        <p:txBody>
          <a:bodyPr wrap="none" rtlCol="0">
            <a:spAutoFit/>
          </a:bodyPr>
          <a:lstStyle/>
          <a:p>
            <a:pPr algn="ctr"/>
            <a:r>
              <a:rPr lang="en-US" sz="1000" b="1">
                <a:latin typeface="Barlow" panose="00000500000000000000" pitchFamily="2" charset="0"/>
              </a:rPr>
              <a:t>Disengaged  </a:t>
            </a:r>
          </a:p>
          <a:p>
            <a:pPr algn="ctr"/>
            <a:r>
              <a:rPr lang="en-US" sz="1000" b="1">
                <a:latin typeface="Barlow" panose="00000500000000000000" pitchFamily="2" charset="0"/>
              </a:rPr>
              <a:t>%</a:t>
            </a:r>
            <a:endParaRPr lang="en-IE" sz="1000" b="1">
              <a:latin typeface="Barlow" panose="00000500000000000000" pitchFamily="2" charset="0"/>
            </a:endParaRPr>
          </a:p>
        </p:txBody>
      </p:sp>
      <p:sp>
        <p:nvSpPr>
          <p:cNvPr id="35" name="Rectangle 34">
            <a:extLst>
              <a:ext uri="{FF2B5EF4-FFF2-40B4-BE49-F238E27FC236}">
                <a16:creationId xmlns:a16="http://schemas.microsoft.com/office/drawing/2014/main" id="{68F50777-C038-7EAE-389A-F68F6610DBFD}"/>
              </a:ext>
            </a:extLst>
          </p:cNvPr>
          <p:cNvSpPr/>
          <p:nvPr/>
        </p:nvSpPr>
        <p:spPr>
          <a:xfrm>
            <a:off x="10263920" y="1877743"/>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36" name="Table 35">
            <a:extLst>
              <a:ext uri="{FF2B5EF4-FFF2-40B4-BE49-F238E27FC236}">
                <a16:creationId xmlns:a16="http://schemas.microsoft.com/office/drawing/2014/main" id="{BD8B5545-97D4-868A-BA99-9C272B9FDBB4}"/>
              </a:ext>
            </a:extLst>
          </p:cNvPr>
          <p:cNvGraphicFramePr>
            <a:graphicFrameLocks noGrp="1"/>
          </p:cNvGraphicFramePr>
          <p:nvPr>
            <p:extLst>
              <p:ext uri="{D42A27DB-BD31-4B8C-83A1-F6EECF244321}">
                <p14:modId xmlns:p14="http://schemas.microsoft.com/office/powerpoint/2010/main" val="1557839026"/>
              </p:ext>
            </p:extLst>
          </p:nvPr>
        </p:nvGraphicFramePr>
        <p:xfrm>
          <a:off x="7533537" y="1743431"/>
          <a:ext cx="1893054" cy="1174776"/>
        </p:xfrm>
        <a:graphic>
          <a:graphicData uri="http://schemas.openxmlformats.org/drawingml/2006/table">
            <a:tbl>
              <a:tblPr>
                <a:tableStyleId>{5C22544A-7EE6-4342-B048-85BDC9FD1C3A}</a:tableStyleId>
              </a:tblPr>
              <a:tblGrid>
                <a:gridCol w="1893054">
                  <a:extLst>
                    <a:ext uri="{9D8B030D-6E8A-4147-A177-3AD203B41FA5}">
                      <a16:colId xmlns:a16="http://schemas.microsoft.com/office/drawing/2014/main" val="2286587077"/>
                    </a:ext>
                  </a:extLst>
                </a:gridCol>
              </a:tblGrid>
              <a:tr h="391592">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More positive than negative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91592">
                <a:tc>
                  <a:txBody>
                    <a:bodyPr/>
                    <a:lstStyle/>
                    <a:p>
                      <a:pPr algn="r" fontAlgn="t">
                        <a:buNone/>
                      </a:pPr>
                      <a:r>
                        <a:rPr lang="en-IE" sz="900" b="0" i="0" u="none" strike="noStrike" kern="1200">
                          <a:solidFill>
                            <a:srgbClr val="000000"/>
                          </a:solidFill>
                          <a:effectLst/>
                          <a:latin typeface="Barlow" panose="00000500000000000000" pitchFamily="2" charset="0"/>
                          <a:ea typeface="+mn-ea"/>
                          <a:cs typeface="+mn-cs"/>
                        </a:rPr>
                        <a:t>More negative than positive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91592">
                <a:tc>
                  <a:txBody>
                    <a:bodyPr/>
                    <a:lstStyle/>
                    <a:p>
                      <a:pPr algn="r" fontAlgn="t">
                        <a:buNone/>
                      </a:pPr>
                      <a:r>
                        <a:rPr lang="en-GB" sz="900" b="0" i="0" u="none" strike="noStrike" kern="1200">
                          <a:solidFill>
                            <a:srgbClr val="000000"/>
                          </a:solidFill>
                          <a:effectLst/>
                          <a:latin typeface="Barlow" panose="00000500000000000000" pitchFamily="2" charset="0"/>
                          <a:ea typeface="+mn-ea"/>
                          <a:cs typeface="+mn-cs"/>
                        </a:rPr>
                        <a:t>No strong opinion either way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bl>
          </a:graphicData>
        </a:graphic>
      </p:graphicFrame>
      <p:graphicFrame>
        <p:nvGraphicFramePr>
          <p:cNvPr id="37" name="Table 36">
            <a:extLst>
              <a:ext uri="{FF2B5EF4-FFF2-40B4-BE49-F238E27FC236}">
                <a16:creationId xmlns:a16="http://schemas.microsoft.com/office/drawing/2014/main" id="{9DF12B18-6819-C85B-70D8-5BA56F825D10}"/>
              </a:ext>
            </a:extLst>
          </p:cNvPr>
          <p:cNvGraphicFramePr>
            <a:graphicFrameLocks noGrp="1"/>
          </p:cNvGraphicFramePr>
          <p:nvPr>
            <p:extLst>
              <p:ext uri="{D42A27DB-BD31-4B8C-83A1-F6EECF244321}">
                <p14:modId xmlns:p14="http://schemas.microsoft.com/office/powerpoint/2010/main" val="1488459852"/>
              </p:ext>
            </p:extLst>
          </p:nvPr>
        </p:nvGraphicFramePr>
        <p:xfrm>
          <a:off x="2123192" y="1826098"/>
          <a:ext cx="1756830" cy="1424148"/>
        </p:xfrm>
        <a:graphic>
          <a:graphicData uri="http://schemas.openxmlformats.org/drawingml/2006/table">
            <a:tbl>
              <a:tblPr>
                <a:tableStyleId>{5C22544A-7EE6-4342-B048-85BDC9FD1C3A}</a:tableStyleId>
              </a:tblPr>
              <a:tblGrid>
                <a:gridCol w="1756830">
                  <a:extLst>
                    <a:ext uri="{9D8B030D-6E8A-4147-A177-3AD203B41FA5}">
                      <a16:colId xmlns:a16="http://schemas.microsoft.com/office/drawing/2014/main" val="2286587077"/>
                    </a:ext>
                  </a:extLst>
                </a:gridCol>
              </a:tblGrid>
              <a:tr h="356037">
                <a:tc>
                  <a:txBody>
                    <a:bodyPr/>
                    <a:lstStyle/>
                    <a:p>
                      <a:pPr algn="r"/>
                      <a:r>
                        <a:rPr lang="en-GB" sz="900" b="0" i="0" u="none" strike="noStrike" baseline="0">
                          <a:solidFill>
                            <a:srgbClr val="000000"/>
                          </a:solidFill>
                          <a:latin typeface="Barlow" panose="00000500000000000000" pitchFamily="2" charset="0"/>
                        </a:rPr>
                        <a:t>As a citizen of the country, I most closely identify with</a:t>
                      </a:r>
                      <a:endParaRPr lang="en-IE" sz="9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356037">
                <a:tc>
                  <a:txBody>
                    <a:bodyPr/>
                    <a:lstStyle/>
                    <a:p>
                      <a:pPr algn="r"/>
                      <a:endParaRPr lang="en-GB" sz="900" b="0" i="0" u="none" strike="noStrike" baseline="0">
                        <a:solidFill>
                          <a:srgbClr val="000000"/>
                        </a:solidFill>
                        <a:latin typeface="Barlow" panose="00000500000000000000" pitchFamily="2" charset="0"/>
                      </a:endParaRPr>
                    </a:p>
                    <a:p>
                      <a:pPr algn="r"/>
                      <a:r>
                        <a:rPr lang="en-GB" sz="900" b="0" i="0" u="none" strike="noStrike" baseline="0">
                          <a:solidFill>
                            <a:srgbClr val="000000"/>
                          </a:solidFill>
                          <a:latin typeface="Barlow" panose="00000500000000000000" pitchFamily="2" charset="0"/>
                        </a:rPr>
                        <a:t>As a citizen  of my local community</a:t>
                      </a:r>
                      <a:endParaRPr lang="en-IE" sz="900" b="0" i="0" u="none" strike="noStrike" baseline="0">
                        <a:solidFill>
                          <a:srgbClr val="000000"/>
                        </a:solidFill>
                        <a:latin typeface="Barlow" panose="00000500000000000000"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356037">
                <a:tc>
                  <a:txBody>
                    <a:bodyPr/>
                    <a:lstStyle/>
                    <a:p>
                      <a:pPr algn="r"/>
                      <a:r>
                        <a:rPr lang="en-IE" sz="900" b="0" i="0" u="none" strike="noStrike" baseline="0">
                          <a:solidFill>
                            <a:srgbClr val="000000"/>
                          </a:solidFill>
                          <a:latin typeface="Barlow" panose="00000500000000000000" pitchFamily="2" charset="0"/>
                        </a:rPr>
                        <a:t>As a European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35603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sz="900" b="0" i="0" u="none" strike="noStrike" baseline="0">
                          <a:solidFill>
                            <a:srgbClr val="000000"/>
                          </a:solidFill>
                          <a:latin typeface="Barlow" panose="00000500000000000000" pitchFamily="2" charset="0"/>
                        </a:rPr>
                        <a:t>As a global citizen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5964622"/>
                  </a:ext>
                </a:extLst>
              </a:tr>
            </a:tbl>
          </a:graphicData>
        </a:graphic>
      </p:graphicFrame>
      <p:sp>
        <p:nvSpPr>
          <p:cNvPr id="40" name="TextBox 39">
            <a:extLst>
              <a:ext uri="{FF2B5EF4-FFF2-40B4-BE49-F238E27FC236}">
                <a16:creationId xmlns:a16="http://schemas.microsoft.com/office/drawing/2014/main" id="{30ECBF92-FFD9-D7A2-28B4-D536611EAF68}"/>
              </a:ext>
            </a:extLst>
          </p:cNvPr>
          <p:cNvSpPr txBox="1"/>
          <p:nvPr/>
        </p:nvSpPr>
        <p:spPr>
          <a:xfrm>
            <a:off x="9589506" y="1495350"/>
            <a:ext cx="479618" cy="400110"/>
          </a:xfrm>
          <a:prstGeom prst="rect">
            <a:avLst/>
          </a:prstGeom>
          <a:noFill/>
        </p:spPr>
        <p:txBody>
          <a:bodyPr wrap="none" rtlCol="0">
            <a:spAutoFit/>
          </a:bodyPr>
          <a:lstStyle/>
          <a:p>
            <a:pPr algn="ctr"/>
            <a:r>
              <a:rPr lang="en-US" sz="1000" b="1">
                <a:latin typeface="Barlow" panose="00000500000000000000" pitchFamily="2" charset="0"/>
              </a:rPr>
              <a:t>Total</a:t>
            </a:r>
          </a:p>
          <a:p>
            <a:pPr algn="ctr"/>
            <a:r>
              <a:rPr lang="en-US" sz="1000" b="1">
                <a:latin typeface="Barlow" panose="00000500000000000000" pitchFamily="2" charset="0"/>
              </a:rPr>
              <a:t>% </a:t>
            </a:r>
            <a:endParaRPr lang="en-IE" sz="1000" b="1">
              <a:latin typeface="Barlow" panose="00000500000000000000" pitchFamily="2" charset="0"/>
            </a:endParaRPr>
          </a:p>
        </p:txBody>
      </p:sp>
      <p:sp>
        <p:nvSpPr>
          <p:cNvPr id="41" name="TextBox 40">
            <a:extLst>
              <a:ext uri="{FF2B5EF4-FFF2-40B4-BE49-F238E27FC236}">
                <a16:creationId xmlns:a16="http://schemas.microsoft.com/office/drawing/2014/main" id="{BC92189E-5CE7-DC42-1552-E258AD31705B}"/>
              </a:ext>
            </a:extLst>
          </p:cNvPr>
          <p:cNvSpPr txBox="1"/>
          <p:nvPr/>
        </p:nvSpPr>
        <p:spPr>
          <a:xfrm>
            <a:off x="10036649" y="1495350"/>
            <a:ext cx="982961" cy="246221"/>
          </a:xfrm>
          <a:prstGeom prst="rect">
            <a:avLst/>
          </a:prstGeom>
          <a:noFill/>
        </p:spPr>
        <p:txBody>
          <a:bodyPr wrap="none" rtlCol="0">
            <a:spAutoFit/>
          </a:bodyPr>
          <a:lstStyle/>
          <a:p>
            <a:pPr algn="ctr"/>
            <a:r>
              <a:rPr lang="en-US" sz="1000" b="1">
                <a:latin typeface="Barlow" panose="00000500000000000000" pitchFamily="2" charset="0"/>
              </a:rPr>
              <a:t>Disengaged %</a:t>
            </a:r>
            <a:endParaRPr lang="en-IE" sz="1000" b="1">
              <a:latin typeface="Barlow" panose="00000500000000000000" pitchFamily="2" charset="0"/>
            </a:endParaRPr>
          </a:p>
        </p:txBody>
      </p:sp>
      <p:sp>
        <p:nvSpPr>
          <p:cNvPr id="42" name="Round Diagonal Corner Rectangle 27">
            <a:extLst>
              <a:ext uri="{FF2B5EF4-FFF2-40B4-BE49-F238E27FC236}">
                <a16:creationId xmlns:a16="http://schemas.microsoft.com/office/drawing/2014/main" id="{187C4C18-6737-3B15-8206-2F4424F4218D}"/>
              </a:ext>
            </a:extLst>
          </p:cNvPr>
          <p:cNvSpPr/>
          <p:nvPr/>
        </p:nvSpPr>
        <p:spPr>
          <a:xfrm>
            <a:off x="2148642" y="3440167"/>
            <a:ext cx="2475608" cy="340298"/>
          </a:xfrm>
          <a:prstGeom prst="round2SameRect">
            <a:avLst>
              <a:gd name="adj1" fmla="val 0"/>
              <a:gd name="adj2" fmla="val 0"/>
            </a:avLst>
          </a:prstGeom>
          <a:solidFill>
            <a:srgbClr val="9A57CD"/>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Ireland</a:t>
            </a:r>
          </a:p>
        </p:txBody>
      </p:sp>
      <p:sp>
        <p:nvSpPr>
          <p:cNvPr id="45" name="Round Diagonal Corner Rectangle 27">
            <a:extLst>
              <a:ext uri="{FF2B5EF4-FFF2-40B4-BE49-F238E27FC236}">
                <a16:creationId xmlns:a16="http://schemas.microsoft.com/office/drawing/2014/main" id="{BD564A89-F01A-2763-BB7A-E8BFE3ACD9E8}"/>
              </a:ext>
            </a:extLst>
          </p:cNvPr>
          <p:cNvSpPr/>
          <p:nvPr/>
        </p:nvSpPr>
        <p:spPr>
          <a:xfrm>
            <a:off x="5391026" y="3440167"/>
            <a:ext cx="2752291" cy="340298"/>
          </a:xfrm>
          <a:prstGeom prst="round2SameRect">
            <a:avLst>
              <a:gd name="adj1" fmla="val 0"/>
              <a:gd name="adj2" fmla="val 0"/>
            </a:avLst>
          </a:prstGeom>
          <a:solidFill>
            <a:srgbClr val="9A57CD"/>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Most Important Issues -  Personally</a:t>
            </a:r>
          </a:p>
        </p:txBody>
      </p:sp>
      <p:sp>
        <p:nvSpPr>
          <p:cNvPr id="52" name="TextBox 51">
            <a:extLst>
              <a:ext uri="{FF2B5EF4-FFF2-40B4-BE49-F238E27FC236}">
                <a16:creationId xmlns:a16="http://schemas.microsoft.com/office/drawing/2014/main" id="{A7EFC827-1AC2-6E1D-CB6F-27A6E045491B}"/>
              </a:ext>
            </a:extLst>
          </p:cNvPr>
          <p:cNvSpPr txBox="1"/>
          <p:nvPr/>
        </p:nvSpPr>
        <p:spPr>
          <a:xfrm>
            <a:off x="2636109" y="379895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3" name="TextBox 52">
            <a:extLst>
              <a:ext uri="{FF2B5EF4-FFF2-40B4-BE49-F238E27FC236}">
                <a16:creationId xmlns:a16="http://schemas.microsoft.com/office/drawing/2014/main" id="{303595CC-B8B0-D15A-78DF-A2DD87C657D1}"/>
              </a:ext>
            </a:extLst>
          </p:cNvPr>
          <p:cNvSpPr txBox="1"/>
          <p:nvPr/>
        </p:nvSpPr>
        <p:spPr>
          <a:xfrm>
            <a:off x="3237310" y="3798959"/>
            <a:ext cx="982961" cy="246221"/>
          </a:xfrm>
          <a:prstGeom prst="rect">
            <a:avLst/>
          </a:prstGeom>
          <a:noFill/>
        </p:spPr>
        <p:txBody>
          <a:bodyPr wrap="none" rtlCol="0">
            <a:spAutoFit/>
          </a:bodyPr>
          <a:lstStyle/>
          <a:p>
            <a:r>
              <a:rPr lang="en-US" sz="1000" b="1">
                <a:latin typeface="Barlow" panose="00000500000000000000" pitchFamily="2" charset="0"/>
              </a:rPr>
              <a:t>Disengaged %</a:t>
            </a:r>
            <a:endParaRPr lang="en-IE" sz="1000" b="1">
              <a:latin typeface="Barlow" panose="00000500000000000000" pitchFamily="2" charset="0"/>
            </a:endParaRPr>
          </a:p>
        </p:txBody>
      </p:sp>
      <p:sp>
        <p:nvSpPr>
          <p:cNvPr id="54" name="TextBox 53">
            <a:extLst>
              <a:ext uri="{FF2B5EF4-FFF2-40B4-BE49-F238E27FC236}">
                <a16:creationId xmlns:a16="http://schemas.microsoft.com/office/drawing/2014/main" id="{1E862C05-3746-AD0B-843C-308C5CD7657C}"/>
              </a:ext>
            </a:extLst>
          </p:cNvPr>
          <p:cNvSpPr txBox="1"/>
          <p:nvPr/>
        </p:nvSpPr>
        <p:spPr>
          <a:xfrm>
            <a:off x="6706503" y="3798959"/>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5" name="TextBox 54">
            <a:extLst>
              <a:ext uri="{FF2B5EF4-FFF2-40B4-BE49-F238E27FC236}">
                <a16:creationId xmlns:a16="http://schemas.microsoft.com/office/drawing/2014/main" id="{DBCC569E-BDF2-2159-591F-9602D5005E56}"/>
              </a:ext>
            </a:extLst>
          </p:cNvPr>
          <p:cNvSpPr txBox="1"/>
          <p:nvPr/>
        </p:nvSpPr>
        <p:spPr>
          <a:xfrm>
            <a:off x="7236384" y="3798959"/>
            <a:ext cx="982961" cy="246221"/>
          </a:xfrm>
          <a:prstGeom prst="rect">
            <a:avLst/>
          </a:prstGeom>
          <a:noFill/>
        </p:spPr>
        <p:txBody>
          <a:bodyPr wrap="none" rtlCol="0">
            <a:spAutoFit/>
          </a:bodyPr>
          <a:lstStyle/>
          <a:p>
            <a:r>
              <a:rPr lang="en-US" sz="1000" b="1">
                <a:latin typeface="Barlow" panose="00000500000000000000" pitchFamily="2" charset="0"/>
              </a:rPr>
              <a:t>Disengaged %</a:t>
            </a:r>
            <a:endParaRPr lang="en-IE" sz="1000" b="1">
              <a:latin typeface="Barlow" panose="00000500000000000000" pitchFamily="2" charset="0"/>
            </a:endParaRPr>
          </a:p>
        </p:txBody>
      </p:sp>
      <p:sp>
        <p:nvSpPr>
          <p:cNvPr id="57" name="Round Diagonal Corner Rectangle 27">
            <a:extLst>
              <a:ext uri="{FF2B5EF4-FFF2-40B4-BE49-F238E27FC236}">
                <a16:creationId xmlns:a16="http://schemas.microsoft.com/office/drawing/2014/main" id="{D43FDE48-D5BF-E25A-014C-00B4453B277E}"/>
              </a:ext>
            </a:extLst>
          </p:cNvPr>
          <p:cNvSpPr/>
          <p:nvPr/>
        </p:nvSpPr>
        <p:spPr>
          <a:xfrm>
            <a:off x="9293021" y="3420176"/>
            <a:ext cx="2752291" cy="340298"/>
          </a:xfrm>
          <a:prstGeom prst="round2SameRect">
            <a:avLst>
              <a:gd name="adj1" fmla="val 0"/>
              <a:gd name="adj2" fmla="val 0"/>
            </a:avLst>
          </a:prstGeom>
          <a:solidFill>
            <a:srgbClr val="9A57CD"/>
          </a:solidFill>
          <a:ln w="6350" cap="flat" cmpd="sng" algn="ctr">
            <a:noFill/>
            <a:prstDash val="solid"/>
            <a:miter lim="800000"/>
          </a:ln>
          <a:effectLst/>
        </p:spPr>
        <p:txBody>
          <a:bodyPr lIns="0" tIns="0" rIns="0" bIns="0" rtlCol="0" anchor="ctr"/>
          <a:lstStyle/>
          <a:p>
            <a:pPr marL="0" marR="0" lvl="0" indent="0" algn="ctr" defTabSz="1008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chemeClr val="bg1"/>
                </a:solidFill>
                <a:effectLst/>
                <a:uLnTx/>
                <a:uFillTx/>
                <a:latin typeface="Barlow" panose="00000500000000000000" pitchFamily="2" charset="0"/>
                <a:ea typeface="+mn-ea"/>
                <a:cs typeface="+mn-cs"/>
              </a:rPr>
              <a:t>Have been active in causes</a:t>
            </a:r>
          </a:p>
        </p:txBody>
      </p:sp>
      <p:sp>
        <p:nvSpPr>
          <p:cNvPr id="58" name="TextBox 57">
            <a:extLst>
              <a:ext uri="{FF2B5EF4-FFF2-40B4-BE49-F238E27FC236}">
                <a16:creationId xmlns:a16="http://schemas.microsoft.com/office/drawing/2014/main" id="{BD9AD145-772B-47DA-2B5A-8D058EBC9541}"/>
              </a:ext>
            </a:extLst>
          </p:cNvPr>
          <p:cNvSpPr txBox="1"/>
          <p:nvPr/>
        </p:nvSpPr>
        <p:spPr>
          <a:xfrm>
            <a:off x="10141603" y="3806951"/>
            <a:ext cx="636713" cy="246221"/>
          </a:xfrm>
          <a:prstGeom prst="rect">
            <a:avLst/>
          </a:prstGeom>
          <a:noFill/>
        </p:spPr>
        <p:txBody>
          <a:bodyPr wrap="none" rtlCol="0">
            <a:spAutoFit/>
          </a:bodyPr>
          <a:lstStyle/>
          <a:p>
            <a:r>
              <a:rPr lang="en-US" sz="1000" b="1">
                <a:latin typeface="Barlow" panose="00000500000000000000" pitchFamily="2" charset="0"/>
              </a:rPr>
              <a:t>Total % </a:t>
            </a:r>
            <a:endParaRPr lang="en-IE" sz="1000" b="1">
              <a:latin typeface="Barlow" panose="00000500000000000000" pitchFamily="2" charset="0"/>
            </a:endParaRPr>
          </a:p>
        </p:txBody>
      </p:sp>
      <p:sp>
        <p:nvSpPr>
          <p:cNvPr id="59" name="TextBox 58">
            <a:extLst>
              <a:ext uri="{FF2B5EF4-FFF2-40B4-BE49-F238E27FC236}">
                <a16:creationId xmlns:a16="http://schemas.microsoft.com/office/drawing/2014/main" id="{E04FBC84-B0A6-61C9-8AB6-0D9625F8C987}"/>
              </a:ext>
            </a:extLst>
          </p:cNvPr>
          <p:cNvSpPr txBox="1"/>
          <p:nvPr/>
        </p:nvSpPr>
        <p:spPr>
          <a:xfrm>
            <a:off x="10621125" y="3806951"/>
            <a:ext cx="982961" cy="246221"/>
          </a:xfrm>
          <a:prstGeom prst="rect">
            <a:avLst/>
          </a:prstGeom>
          <a:noFill/>
        </p:spPr>
        <p:txBody>
          <a:bodyPr wrap="none" rtlCol="0">
            <a:spAutoFit/>
          </a:bodyPr>
          <a:lstStyle/>
          <a:p>
            <a:r>
              <a:rPr lang="en-US" sz="1000" b="1">
                <a:latin typeface="Barlow" panose="00000500000000000000" pitchFamily="2" charset="0"/>
              </a:rPr>
              <a:t>Disengaged %</a:t>
            </a:r>
            <a:endParaRPr lang="en-IE" sz="1000" b="1">
              <a:latin typeface="Barlow" panose="00000500000000000000" pitchFamily="2" charset="0"/>
            </a:endParaRPr>
          </a:p>
        </p:txBody>
      </p:sp>
      <p:sp>
        <p:nvSpPr>
          <p:cNvPr id="63" name="Oval 62">
            <a:extLst>
              <a:ext uri="{FF2B5EF4-FFF2-40B4-BE49-F238E27FC236}">
                <a16:creationId xmlns:a16="http://schemas.microsoft.com/office/drawing/2014/main" id="{E181248A-6D75-E699-5CD9-D8699D06086F}"/>
              </a:ext>
            </a:extLst>
          </p:cNvPr>
          <p:cNvSpPr/>
          <p:nvPr/>
        </p:nvSpPr>
        <p:spPr>
          <a:xfrm>
            <a:off x="3757443" y="4730574"/>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78" name="Rectangle 77">
            <a:extLst>
              <a:ext uri="{FF2B5EF4-FFF2-40B4-BE49-F238E27FC236}">
                <a16:creationId xmlns:a16="http://schemas.microsoft.com/office/drawing/2014/main" id="{6E4C5B69-2EDC-EAEB-FE43-77680A8BBE16}"/>
              </a:ext>
            </a:extLst>
          </p:cNvPr>
          <p:cNvSpPr/>
          <p:nvPr/>
        </p:nvSpPr>
        <p:spPr>
          <a:xfrm>
            <a:off x="9168714" y="24714"/>
            <a:ext cx="2038864" cy="5642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IE" sz="2400">
              <a:solidFill>
                <a:schemeClr val="tx1"/>
              </a:solidFill>
            </a:endParaRPr>
          </a:p>
        </p:txBody>
      </p:sp>
      <p:sp>
        <p:nvSpPr>
          <p:cNvPr id="80" name="Rectangle 79">
            <a:extLst>
              <a:ext uri="{FF2B5EF4-FFF2-40B4-BE49-F238E27FC236}">
                <a16:creationId xmlns:a16="http://schemas.microsoft.com/office/drawing/2014/main" id="{86210510-2057-7714-DB38-2E5D3A2C4AC2}"/>
              </a:ext>
            </a:extLst>
          </p:cNvPr>
          <p:cNvSpPr/>
          <p:nvPr/>
        </p:nvSpPr>
        <p:spPr>
          <a:xfrm>
            <a:off x="9421076" y="33950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2" name="Oval 81">
            <a:extLst>
              <a:ext uri="{FF2B5EF4-FFF2-40B4-BE49-F238E27FC236}">
                <a16:creationId xmlns:a16="http://schemas.microsoft.com/office/drawing/2014/main" id="{FB765404-0087-2EB5-AD11-FE151A5D73D8}"/>
              </a:ext>
            </a:extLst>
          </p:cNvPr>
          <p:cNvSpPr/>
          <p:nvPr/>
        </p:nvSpPr>
        <p:spPr>
          <a:xfrm>
            <a:off x="9420094" y="7293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3" name="TextBox 82">
            <a:extLst>
              <a:ext uri="{FF2B5EF4-FFF2-40B4-BE49-F238E27FC236}">
                <a16:creationId xmlns:a16="http://schemas.microsoft.com/office/drawing/2014/main" id="{DE3F36A3-E3B2-6B1F-15B8-6CDDCDA5273A}"/>
              </a:ext>
            </a:extLst>
          </p:cNvPr>
          <p:cNvSpPr txBox="1"/>
          <p:nvPr/>
        </p:nvSpPr>
        <p:spPr>
          <a:xfrm>
            <a:off x="9875148" y="86499"/>
            <a:ext cx="1332430" cy="454740"/>
          </a:xfrm>
          <a:prstGeom prst="rect">
            <a:avLst/>
          </a:prstGeom>
          <a:noFill/>
        </p:spPr>
        <p:txBody>
          <a:bodyPr wrap="square" lIns="0" tIns="0" rIns="0" bIns="0" rtlCol="0">
            <a:spAutoFit/>
          </a:bodyPr>
          <a:lstStyle/>
          <a:p>
            <a:pPr algn="l">
              <a:lnSpc>
                <a:spcPct val="115000"/>
              </a:lnSpc>
              <a:spcBef>
                <a:spcPts val="400"/>
              </a:spcBef>
              <a:spcAft>
                <a:spcPts val="400"/>
              </a:spcAft>
            </a:pPr>
            <a:r>
              <a:rPr lang="en-IE" sz="1050">
                <a:latin typeface="Barlow" panose="00000500000000000000" pitchFamily="2" charset="0"/>
              </a:rPr>
              <a:t>= Significantly higher</a:t>
            </a:r>
          </a:p>
          <a:p>
            <a:pPr algn="l">
              <a:lnSpc>
                <a:spcPct val="115000"/>
              </a:lnSpc>
              <a:spcBef>
                <a:spcPts val="400"/>
              </a:spcBef>
              <a:spcAft>
                <a:spcPts val="400"/>
              </a:spcAft>
            </a:pPr>
            <a:r>
              <a:rPr lang="en-IE" sz="1050">
                <a:solidFill>
                  <a:schemeClr val="tx1"/>
                </a:solidFill>
                <a:latin typeface="Barlow" panose="00000500000000000000" pitchFamily="2" charset="0"/>
              </a:rPr>
              <a:t>= Significantly lower</a:t>
            </a:r>
          </a:p>
        </p:txBody>
      </p:sp>
      <p:sp>
        <p:nvSpPr>
          <p:cNvPr id="85" name="Rectangle 84">
            <a:extLst>
              <a:ext uri="{FF2B5EF4-FFF2-40B4-BE49-F238E27FC236}">
                <a16:creationId xmlns:a16="http://schemas.microsoft.com/office/drawing/2014/main" id="{87225ABF-D4AB-9396-8BA6-9DEEF36DA3FB}"/>
              </a:ext>
            </a:extLst>
          </p:cNvPr>
          <p:cNvSpPr/>
          <p:nvPr/>
        </p:nvSpPr>
        <p:spPr>
          <a:xfrm>
            <a:off x="3471100" y="5784724"/>
            <a:ext cx="187475" cy="1859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8" name="Rectangle 87">
            <a:extLst>
              <a:ext uri="{FF2B5EF4-FFF2-40B4-BE49-F238E27FC236}">
                <a16:creationId xmlns:a16="http://schemas.microsoft.com/office/drawing/2014/main" id="{669DBCC8-4965-4B8D-C6E0-98DDF4F1F817}"/>
              </a:ext>
            </a:extLst>
          </p:cNvPr>
          <p:cNvSpPr/>
          <p:nvPr/>
        </p:nvSpPr>
        <p:spPr>
          <a:xfrm>
            <a:off x="3497036" y="6328303"/>
            <a:ext cx="114820" cy="1826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7D5F0D62-30A5-222C-C093-DEF977BB9636}"/>
              </a:ext>
            </a:extLst>
          </p:cNvPr>
          <p:cNvSpPr/>
          <p:nvPr/>
        </p:nvSpPr>
        <p:spPr>
          <a:xfrm>
            <a:off x="11045981" y="5844737"/>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E4D8F07A-6D09-6BC0-84A5-A2C69A7F41D4}"/>
              </a:ext>
            </a:extLst>
          </p:cNvPr>
          <p:cNvSpPr/>
          <p:nvPr/>
        </p:nvSpPr>
        <p:spPr>
          <a:xfrm>
            <a:off x="11047342" y="6058064"/>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1D36986C-E610-DCE8-5F53-C022C935DEE7}"/>
              </a:ext>
            </a:extLst>
          </p:cNvPr>
          <p:cNvSpPr/>
          <p:nvPr/>
        </p:nvSpPr>
        <p:spPr>
          <a:xfrm>
            <a:off x="11045981" y="6307592"/>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Oval 18">
            <a:extLst>
              <a:ext uri="{FF2B5EF4-FFF2-40B4-BE49-F238E27FC236}">
                <a16:creationId xmlns:a16="http://schemas.microsoft.com/office/drawing/2014/main" id="{4136FDA1-AC68-B744-CA59-1449C94C62B6}"/>
              </a:ext>
            </a:extLst>
          </p:cNvPr>
          <p:cNvSpPr/>
          <p:nvPr/>
        </p:nvSpPr>
        <p:spPr>
          <a:xfrm>
            <a:off x="4697226" y="1889488"/>
            <a:ext cx="320260" cy="178759"/>
          </a:xfrm>
          <a:prstGeom prst="ellipse">
            <a:avLst/>
          </a:prstGeom>
          <a:noFill/>
          <a:ln w="12700">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57B34E3F-AA16-139F-B9FB-4036CF730C86}"/>
              </a:ext>
            </a:extLst>
          </p:cNvPr>
          <p:cNvSpPr/>
          <p:nvPr/>
        </p:nvSpPr>
        <p:spPr>
          <a:xfrm>
            <a:off x="4521852" y="2992807"/>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Oval 20">
            <a:extLst>
              <a:ext uri="{FF2B5EF4-FFF2-40B4-BE49-F238E27FC236}">
                <a16:creationId xmlns:a16="http://schemas.microsoft.com/office/drawing/2014/main" id="{F67BD49E-8257-5731-357B-18A8E7F139ED}"/>
              </a:ext>
            </a:extLst>
          </p:cNvPr>
          <p:cNvSpPr/>
          <p:nvPr/>
        </p:nvSpPr>
        <p:spPr>
          <a:xfrm>
            <a:off x="3547412" y="4892692"/>
            <a:ext cx="320260" cy="178759"/>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Barlow" panose="00000500000000000000" pitchFamily="2" charset="0"/>
            </a:endParaRPr>
          </a:p>
        </p:txBody>
      </p:sp>
      <p:sp>
        <p:nvSpPr>
          <p:cNvPr id="23" name="Rectangle 22">
            <a:extLst>
              <a:ext uri="{FF2B5EF4-FFF2-40B4-BE49-F238E27FC236}">
                <a16:creationId xmlns:a16="http://schemas.microsoft.com/office/drawing/2014/main" id="{E363E689-1317-C7FA-25EE-93D821FDE608}"/>
              </a:ext>
            </a:extLst>
          </p:cNvPr>
          <p:cNvSpPr/>
          <p:nvPr/>
        </p:nvSpPr>
        <p:spPr>
          <a:xfrm>
            <a:off x="3505338" y="4522910"/>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Rectangle 24">
            <a:extLst>
              <a:ext uri="{FF2B5EF4-FFF2-40B4-BE49-F238E27FC236}">
                <a16:creationId xmlns:a16="http://schemas.microsoft.com/office/drawing/2014/main" id="{21FF8BEC-4493-6A63-D6FA-448E3D017015}"/>
              </a:ext>
            </a:extLst>
          </p:cNvPr>
          <p:cNvSpPr/>
          <p:nvPr/>
        </p:nvSpPr>
        <p:spPr>
          <a:xfrm>
            <a:off x="3458341" y="5407672"/>
            <a:ext cx="200234" cy="2267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Rectangle 25">
            <a:extLst>
              <a:ext uri="{FF2B5EF4-FFF2-40B4-BE49-F238E27FC236}">
                <a16:creationId xmlns:a16="http://schemas.microsoft.com/office/drawing/2014/main" id="{BEDE0052-7582-BB85-F6DB-AE76386A5AAD}"/>
              </a:ext>
            </a:extLst>
          </p:cNvPr>
          <p:cNvSpPr/>
          <p:nvPr/>
        </p:nvSpPr>
        <p:spPr>
          <a:xfrm>
            <a:off x="3722285" y="4010382"/>
            <a:ext cx="320260" cy="1908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Oval 30">
            <a:extLst>
              <a:ext uri="{FF2B5EF4-FFF2-40B4-BE49-F238E27FC236}">
                <a16:creationId xmlns:a16="http://schemas.microsoft.com/office/drawing/2014/main" id="{AF9F468F-3CDA-0FE6-2F13-CAF1692C0472}"/>
              </a:ext>
            </a:extLst>
          </p:cNvPr>
          <p:cNvSpPr/>
          <p:nvPr/>
        </p:nvSpPr>
        <p:spPr>
          <a:xfrm>
            <a:off x="7437715" y="4270862"/>
            <a:ext cx="300209" cy="224204"/>
          </a:xfrm>
          <a:prstGeom prst="ellipse">
            <a:avLst/>
          </a:prstGeom>
          <a:noFill/>
          <a:ln>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Oval 31">
            <a:extLst>
              <a:ext uri="{FF2B5EF4-FFF2-40B4-BE49-F238E27FC236}">
                <a16:creationId xmlns:a16="http://schemas.microsoft.com/office/drawing/2014/main" id="{3D652B8A-4C56-7A50-CC7E-3E8E175BB2DD}"/>
              </a:ext>
            </a:extLst>
          </p:cNvPr>
          <p:cNvSpPr/>
          <p:nvPr/>
        </p:nvSpPr>
        <p:spPr>
          <a:xfrm>
            <a:off x="7567645" y="4538444"/>
            <a:ext cx="300209" cy="224204"/>
          </a:xfrm>
          <a:prstGeom prst="ellipse">
            <a:avLst/>
          </a:prstGeom>
          <a:noFill/>
          <a:ln>
            <a:solidFill>
              <a:srgbClr val="2DB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Rectangle 38">
            <a:extLst>
              <a:ext uri="{FF2B5EF4-FFF2-40B4-BE49-F238E27FC236}">
                <a16:creationId xmlns:a16="http://schemas.microsoft.com/office/drawing/2014/main" id="{DD88D742-C7B5-8F7B-86FC-92F3728C4783}"/>
              </a:ext>
            </a:extLst>
          </p:cNvPr>
          <p:cNvSpPr/>
          <p:nvPr/>
        </p:nvSpPr>
        <p:spPr>
          <a:xfrm>
            <a:off x="7437716" y="4019121"/>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Rectangle 43">
            <a:extLst>
              <a:ext uri="{FF2B5EF4-FFF2-40B4-BE49-F238E27FC236}">
                <a16:creationId xmlns:a16="http://schemas.microsoft.com/office/drawing/2014/main" id="{C39BB064-4EB7-4323-1FB9-DDC0B6B6F929}"/>
              </a:ext>
            </a:extLst>
          </p:cNvPr>
          <p:cNvSpPr/>
          <p:nvPr/>
        </p:nvSpPr>
        <p:spPr>
          <a:xfrm>
            <a:off x="7131809" y="4776346"/>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Rectangle 45">
            <a:extLst>
              <a:ext uri="{FF2B5EF4-FFF2-40B4-BE49-F238E27FC236}">
                <a16:creationId xmlns:a16="http://schemas.microsoft.com/office/drawing/2014/main" id="{9F6AF254-9B96-5490-B308-9AA0915AAC6D}"/>
              </a:ext>
            </a:extLst>
          </p:cNvPr>
          <p:cNvSpPr/>
          <p:nvPr/>
        </p:nvSpPr>
        <p:spPr>
          <a:xfrm>
            <a:off x="7167659" y="5272176"/>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7" name="Rectangle 46">
            <a:extLst>
              <a:ext uri="{FF2B5EF4-FFF2-40B4-BE49-F238E27FC236}">
                <a16:creationId xmlns:a16="http://schemas.microsoft.com/office/drawing/2014/main" id="{6E9D2DA0-6AF3-03FE-9D97-651C13BCC319}"/>
              </a:ext>
            </a:extLst>
          </p:cNvPr>
          <p:cNvSpPr/>
          <p:nvPr/>
        </p:nvSpPr>
        <p:spPr>
          <a:xfrm>
            <a:off x="11045981" y="5602303"/>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0" name="Rectangle 49">
            <a:extLst>
              <a:ext uri="{FF2B5EF4-FFF2-40B4-BE49-F238E27FC236}">
                <a16:creationId xmlns:a16="http://schemas.microsoft.com/office/drawing/2014/main" id="{61C77064-A4E1-B520-03C1-A1C18A9921D4}"/>
              </a:ext>
            </a:extLst>
          </p:cNvPr>
          <p:cNvSpPr/>
          <p:nvPr/>
        </p:nvSpPr>
        <p:spPr>
          <a:xfrm>
            <a:off x="11070695" y="5396940"/>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Rectangle 50">
            <a:extLst>
              <a:ext uri="{FF2B5EF4-FFF2-40B4-BE49-F238E27FC236}">
                <a16:creationId xmlns:a16="http://schemas.microsoft.com/office/drawing/2014/main" id="{3553F8D6-5606-5642-A2F8-B471561A079A}"/>
              </a:ext>
            </a:extLst>
          </p:cNvPr>
          <p:cNvSpPr/>
          <p:nvPr/>
        </p:nvSpPr>
        <p:spPr>
          <a:xfrm>
            <a:off x="11095409" y="5191577"/>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2" name="Rectangle 61">
            <a:extLst>
              <a:ext uri="{FF2B5EF4-FFF2-40B4-BE49-F238E27FC236}">
                <a16:creationId xmlns:a16="http://schemas.microsoft.com/office/drawing/2014/main" id="{FE4112B1-E248-17A8-02A2-A9B1D03C7252}"/>
              </a:ext>
            </a:extLst>
          </p:cNvPr>
          <p:cNvSpPr/>
          <p:nvPr/>
        </p:nvSpPr>
        <p:spPr>
          <a:xfrm>
            <a:off x="11095409" y="4949143"/>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5" name="Rectangle 64">
            <a:extLst>
              <a:ext uri="{FF2B5EF4-FFF2-40B4-BE49-F238E27FC236}">
                <a16:creationId xmlns:a16="http://schemas.microsoft.com/office/drawing/2014/main" id="{371D4796-3EBC-F7C2-7A60-3D7978D070CA}"/>
              </a:ext>
            </a:extLst>
          </p:cNvPr>
          <p:cNvSpPr/>
          <p:nvPr/>
        </p:nvSpPr>
        <p:spPr>
          <a:xfrm>
            <a:off x="11132480" y="4706709"/>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6" name="Rectangle 65">
            <a:extLst>
              <a:ext uri="{FF2B5EF4-FFF2-40B4-BE49-F238E27FC236}">
                <a16:creationId xmlns:a16="http://schemas.microsoft.com/office/drawing/2014/main" id="{B911002A-440F-F86B-FE64-0338A0615ED5}"/>
              </a:ext>
            </a:extLst>
          </p:cNvPr>
          <p:cNvSpPr/>
          <p:nvPr/>
        </p:nvSpPr>
        <p:spPr>
          <a:xfrm>
            <a:off x="11095409" y="4464275"/>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7" name="Rectangle 66">
            <a:extLst>
              <a:ext uri="{FF2B5EF4-FFF2-40B4-BE49-F238E27FC236}">
                <a16:creationId xmlns:a16="http://schemas.microsoft.com/office/drawing/2014/main" id="{EFADAF91-180E-13CA-0706-383C7CEA0466}"/>
              </a:ext>
            </a:extLst>
          </p:cNvPr>
          <p:cNvSpPr/>
          <p:nvPr/>
        </p:nvSpPr>
        <p:spPr>
          <a:xfrm>
            <a:off x="11144837" y="4221841"/>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8" name="Rectangle 67">
            <a:extLst>
              <a:ext uri="{FF2B5EF4-FFF2-40B4-BE49-F238E27FC236}">
                <a16:creationId xmlns:a16="http://schemas.microsoft.com/office/drawing/2014/main" id="{80A1FFE7-938C-7877-AA68-B1716211171D}"/>
              </a:ext>
            </a:extLst>
          </p:cNvPr>
          <p:cNvSpPr/>
          <p:nvPr/>
        </p:nvSpPr>
        <p:spPr>
          <a:xfrm>
            <a:off x="11256050" y="3979407"/>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4A0D3F94-9D25-2D3B-5FFD-3B6AD41FF851}"/>
              </a:ext>
            </a:extLst>
          </p:cNvPr>
          <p:cNvSpPr/>
          <p:nvPr/>
        </p:nvSpPr>
        <p:spPr>
          <a:xfrm>
            <a:off x="259581" y="1230514"/>
            <a:ext cx="1512681" cy="22143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60" name="Chart 59">
            <a:extLst>
              <a:ext uri="{FF2B5EF4-FFF2-40B4-BE49-F238E27FC236}">
                <a16:creationId xmlns:a16="http://schemas.microsoft.com/office/drawing/2014/main" id="{8CA5C5F7-39A5-F11F-2788-6B799DFB70D4}"/>
              </a:ext>
            </a:extLst>
          </p:cNvPr>
          <p:cNvGraphicFramePr/>
          <p:nvPr>
            <p:extLst>
              <p:ext uri="{D42A27DB-BD31-4B8C-83A1-F6EECF244321}">
                <p14:modId xmlns:p14="http://schemas.microsoft.com/office/powerpoint/2010/main" val="2481807533"/>
              </p:ext>
            </p:extLst>
          </p:nvPr>
        </p:nvGraphicFramePr>
        <p:xfrm>
          <a:off x="139755" y="1697300"/>
          <a:ext cx="1788641" cy="1572663"/>
        </p:xfrm>
        <a:graphic>
          <a:graphicData uri="http://schemas.openxmlformats.org/drawingml/2006/chart">
            <c:chart xmlns:c="http://schemas.openxmlformats.org/drawingml/2006/chart" xmlns:r="http://schemas.openxmlformats.org/officeDocument/2006/relationships" r:id="rId8"/>
          </a:graphicData>
        </a:graphic>
      </p:graphicFrame>
      <p:sp>
        <p:nvSpPr>
          <p:cNvPr id="64" name="TextBox 63">
            <a:extLst>
              <a:ext uri="{FF2B5EF4-FFF2-40B4-BE49-F238E27FC236}">
                <a16:creationId xmlns:a16="http://schemas.microsoft.com/office/drawing/2014/main" id="{9E7921C4-523D-1F7F-6850-758F718CC2E0}"/>
              </a:ext>
            </a:extLst>
          </p:cNvPr>
          <p:cNvSpPr txBox="1"/>
          <p:nvPr/>
        </p:nvSpPr>
        <p:spPr>
          <a:xfrm>
            <a:off x="535187" y="1978664"/>
            <a:ext cx="808791" cy="769441"/>
          </a:xfrm>
          <a:prstGeom prst="rect">
            <a:avLst/>
          </a:prstGeom>
          <a:noFill/>
        </p:spPr>
        <p:txBody>
          <a:bodyPr wrap="square" rtlCol="0">
            <a:spAutoFit/>
          </a:bodyPr>
          <a:lstStyle/>
          <a:p>
            <a:pPr algn="ctr"/>
            <a:r>
              <a:rPr lang="en-US" sz="1600" b="1">
                <a:solidFill>
                  <a:srgbClr val="7030A0"/>
                </a:solidFill>
              </a:rPr>
              <a:t>18% </a:t>
            </a:r>
          </a:p>
          <a:p>
            <a:pPr algn="ctr"/>
            <a:r>
              <a:rPr lang="en-US" sz="1400" b="1">
                <a:solidFill>
                  <a:srgbClr val="7030A0"/>
                </a:solidFill>
              </a:rPr>
              <a:t>of All Adults</a:t>
            </a:r>
            <a:endParaRPr lang="en-IE" sz="1400" b="1">
              <a:solidFill>
                <a:srgbClr val="7030A0"/>
              </a:solidFill>
            </a:endParaRPr>
          </a:p>
        </p:txBody>
      </p:sp>
      <p:sp>
        <p:nvSpPr>
          <p:cNvPr id="69" name="TextBox 68">
            <a:extLst>
              <a:ext uri="{FF2B5EF4-FFF2-40B4-BE49-F238E27FC236}">
                <a16:creationId xmlns:a16="http://schemas.microsoft.com/office/drawing/2014/main" id="{40C3A5B4-9F0A-7A80-B1EE-E537157A90F7}"/>
              </a:ext>
            </a:extLst>
          </p:cNvPr>
          <p:cNvSpPr txBox="1"/>
          <p:nvPr/>
        </p:nvSpPr>
        <p:spPr>
          <a:xfrm>
            <a:off x="322887" y="2987534"/>
            <a:ext cx="1231774" cy="523220"/>
          </a:xfrm>
          <a:prstGeom prst="rect">
            <a:avLst/>
          </a:prstGeom>
          <a:noFill/>
        </p:spPr>
        <p:txBody>
          <a:bodyPr wrap="square" rtlCol="0">
            <a:spAutoFit/>
          </a:bodyPr>
          <a:lstStyle/>
          <a:p>
            <a:pPr algn="ctr"/>
            <a:r>
              <a:rPr kumimoji="0" lang="en-IE" sz="1400" b="0" i="1" u="none" kern="1200" cap="none" spc="0" normalizeH="0" baseline="0" noProof="0">
                <a:ln>
                  <a:noFill/>
                </a:ln>
                <a:effectLst/>
                <a:uLnTx/>
                <a:uFillTx/>
                <a:latin typeface="Barlow" panose="00000500000000000000" pitchFamily="2" charset="0"/>
                <a:ea typeface="+mn-ea"/>
              </a:rPr>
              <a:t>740,000</a:t>
            </a:r>
            <a:r>
              <a:rPr lang="en-US" sz="1400" i="1"/>
              <a:t>  individuals</a:t>
            </a:r>
            <a:endParaRPr lang="en-IE" sz="1400" i="1"/>
          </a:p>
        </p:txBody>
      </p:sp>
      <p:graphicFrame>
        <p:nvGraphicFramePr>
          <p:cNvPr id="75" name="Table 74">
            <a:extLst>
              <a:ext uri="{FF2B5EF4-FFF2-40B4-BE49-F238E27FC236}">
                <a16:creationId xmlns:a16="http://schemas.microsoft.com/office/drawing/2014/main" id="{23918674-0265-F13A-4AA8-9D6CD9F393B9}"/>
              </a:ext>
            </a:extLst>
          </p:cNvPr>
          <p:cNvGraphicFramePr>
            <a:graphicFrameLocks noGrp="1"/>
          </p:cNvGraphicFramePr>
          <p:nvPr/>
        </p:nvGraphicFramePr>
        <p:xfrm>
          <a:off x="13916" y="3952667"/>
          <a:ext cx="2641666" cy="2706220"/>
        </p:xfrm>
        <a:graphic>
          <a:graphicData uri="http://schemas.openxmlformats.org/drawingml/2006/table">
            <a:tbl>
              <a:tblPr>
                <a:tableStyleId>{5C22544A-7EE6-4342-B048-85BDC9FD1C3A}</a:tableStyleId>
              </a:tblPr>
              <a:tblGrid>
                <a:gridCol w="2641666">
                  <a:extLst>
                    <a:ext uri="{9D8B030D-6E8A-4147-A177-3AD203B41FA5}">
                      <a16:colId xmlns:a16="http://schemas.microsoft.com/office/drawing/2014/main" val="2286587077"/>
                    </a:ext>
                  </a:extLst>
                </a:gridCol>
              </a:tblGrid>
              <a:tr h="263917">
                <a:tc>
                  <a:txBody>
                    <a:bodyPr/>
                    <a:lstStyle/>
                    <a:p>
                      <a:pPr algn="r" fontAlgn="t">
                        <a:buNone/>
                      </a:pPr>
                      <a:r>
                        <a:rPr lang="en-GB" sz="850" b="0" i="0" u="none" strike="noStrike">
                          <a:solidFill>
                            <a:srgbClr val="000000"/>
                          </a:solidFill>
                          <a:effectLst/>
                          <a:latin typeface="+mn-lt"/>
                        </a:rPr>
                        <a:t>House prices/Cost of Rent/Mortgage Repayment Rates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153814">
                <a:tc>
                  <a:txBody>
                    <a:bodyPr/>
                    <a:lstStyle/>
                    <a:p>
                      <a:pPr algn="r" fontAlgn="t">
                        <a:buNone/>
                      </a:pPr>
                      <a:r>
                        <a:rPr lang="en-GB" sz="850" b="0" i="0" u="none" strike="noStrike">
                          <a:solidFill>
                            <a:srgbClr val="000000"/>
                          </a:solidFill>
                          <a:effectLst/>
                          <a:latin typeface="+mn-lt"/>
                        </a:rPr>
                        <a:t>Household bills (e.g. food, energy, etc.)</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6468846"/>
                  </a:ext>
                </a:extLst>
              </a:tr>
              <a:tr h="183816">
                <a:tc>
                  <a:txBody>
                    <a:bodyPr/>
                    <a:lstStyle/>
                    <a:p>
                      <a:pPr algn="r" fontAlgn="t">
                        <a:buNone/>
                      </a:pPr>
                      <a:r>
                        <a:rPr lang="en-IE" sz="850" b="0" i="0" u="none" strike="noStrike">
                          <a:solidFill>
                            <a:srgbClr val="000000"/>
                          </a:solidFill>
                          <a:effectLst/>
                          <a:latin typeface="+mn-lt"/>
                        </a:rPr>
                        <a:t>Health Services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2198">
                <a:tc>
                  <a:txBody>
                    <a:bodyPr/>
                    <a:lstStyle/>
                    <a:p>
                      <a:pPr algn="r" fontAlgn="t">
                        <a:buNone/>
                      </a:pPr>
                      <a:r>
                        <a:rPr lang="en-GB" sz="850" b="0" i="0" u="none" strike="noStrike">
                          <a:solidFill>
                            <a:srgbClr val="000000"/>
                          </a:solidFill>
                          <a:effectLst/>
                          <a:latin typeface="+mn-lt"/>
                        </a:rPr>
                        <a:t>The homeless situation/Lack of Local Authority Housing</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2546392"/>
                  </a:ext>
                </a:extLst>
              </a:tr>
              <a:tr h="136484">
                <a:tc>
                  <a:txBody>
                    <a:bodyPr/>
                    <a:lstStyle/>
                    <a:p>
                      <a:pPr algn="r" fontAlgn="t">
                        <a:buNone/>
                      </a:pPr>
                      <a:r>
                        <a:rPr lang="en-IE" sz="850" b="0" i="0" u="none" strike="noStrike">
                          <a:solidFill>
                            <a:srgbClr val="000000"/>
                          </a:solidFill>
                          <a:effectLst/>
                          <a:latin typeface="+mn-lt"/>
                        </a:rPr>
                        <a:t>Immigration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352487"/>
                  </a:ext>
                </a:extLst>
              </a:tr>
              <a:tr h="231149">
                <a:tc>
                  <a:txBody>
                    <a:bodyPr/>
                    <a:lstStyle/>
                    <a:p>
                      <a:pPr algn="r" fontAlgn="t">
                        <a:buNone/>
                      </a:pPr>
                      <a:r>
                        <a:rPr lang="en-IE" sz="850" b="0" i="0" u="none" strike="noStrike">
                          <a:solidFill>
                            <a:srgbClr val="000000"/>
                          </a:solidFill>
                          <a:effectLst/>
                          <a:latin typeface="+mn-lt"/>
                        </a:rPr>
                        <a:t>Crime, Law and Order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08101"/>
                  </a:ext>
                </a:extLst>
              </a:tr>
              <a:tr h="145676">
                <a:tc>
                  <a:txBody>
                    <a:bodyPr/>
                    <a:lstStyle/>
                    <a:p>
                      <a:pPr algn="r" fontAlgn="t">
                        <a:buNone/>
                      </a:pPr>
                      <a:r>
                        <a:rPr lang="en-IE" sz="850" b="0" i="0" u="none" strike="noStrike">
                          <a:solidFill>
                            <a:srgbClr val="000000"/>
                          </a:solidFill>
                          <a:effectLst/>
                          <a:latin typeface="+mn-lt"/>
                        </a:rPr>
                        <a:t>Management of the economy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94385">
                <a:tc>
                  <a:txBody>
                    <a:bodyPr/>
                    <a:lstStyle/>
                    <a:p>
                      <a:pPr algn="r" fontAlgn="t">
                        <a:buNone/>
                      </a:pPr>
                      <a:r>
                        <a:rPr lang="en-IE" sz="85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02198">
                <a:tc>
                  <a:txBody>
                    <a:bodyPr/>
                    <a:lstStyle/>
                    <a:p>
                      <a:pPr algn="r" fontAlgn="t">
                        <a:buNone/>
                      </a:pPr>
                      <a:r>
                        <a:rPr lang="en-IE" sz="850" b="0" i="0" u="none" strike="noStrike">
                          <a:solidFill>
                            <a:srgbClr val="000000"/>
                          </a:solidFill>
                          <a:effectLst/>
                          <a:latin typeface="+mn-lt"/>
                        </a:rPr>
                        <a:t>Sustainability / Environmental issues / Climate change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36484">
                <a:tc>
                  <a:txBody>
                    <a:bodyPr/>
                    <a:lstStyle/>
                    <a:p>
                      <a:pPr algn="r" fontAlgn="t">
                        <a:buNone/>
                      </a:pPr>
                      <a:r>
                        <a:rPr lang="en-IE" sz="850" b="0" i="0" u="none" strike="noStrike">
                          <a:solidFill>
                            <a:srgbClr val="000000"/>
                          </a:solidFill>
                          <a:effectLst/>
                          <a:latin typeface="+mn-lt"/>
                        </a:rPr>
                        <a:t>Traffic congestion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03576">
                <a:tc>
                  <a:txBody>
                    <a:bodyPr/>
                    <a:lstStyle/>
                    <a:p>
                      <a:pPr algn="r" fontAlgn="t">
                        <a:buNone/>
                      </a:pPr>
                      <a:r>
                        <a:rPr lang="en-IE" sz="850" b="0" i="0" u="none" strike="noStrike">
                          <a:solidFill>
                            <a:srgbClr val="000000"/>
                          </a:solidFill>
                          <a:effectLst/>
                          <a:latin typeface="+mn-lt"/>
                        </a:rPr>
                        <a:t>Unemployment/Jobs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145676">
                <a:tc>
                  <a:txBody>
                    <a:bodyPr/>
                    <a:lstStyle/>
                    <a:p>
                      <a:pPr algn="r" fontAlgn="t">
                        <a:buNone/>
                      </a:pPr>
                      <a:r>
                        <a:rPr lang="en-IE" sz="850" b="0" i="0" u="none" strike="noStrike">
                          <a:solidFill>
                            <a:srgbClr val="000000"/>
                          </a:solidFill>
                          <a:effectLst/>
                          <a:latin typeface="+mn-lt"/>
                        </a:rPr>
                        <a:t>Public transport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r h="157621">
                <a:tc>
                  <a:txBody>
                    <a:bodyPr/>
                    <a:lstStyle/>
                    <a:p>
                      <a:pPr algn="r" fontAlgn="t">
                        <a:buNone/>
                      </a:pPr>
                      <a:r>
                        <a:rPr lang="en-IE" sz="850" b="0" i="0" u="none" strike="noStrike">
                          <a:solidFill>
                            <a:srgbClr val="000000"/>
                          </a:solidFill>
                          <a:effectLst/>
                          <a:latin typeface="+mn-lt"/>
                        </a:rPr>
                        <a:t>Rural decline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540229"/>
                  </a:ext>
                </a:extLst>
              </a:tr>
              <a:tr h="202198">
                <a:tc>
                  <a:txBody>
                    <a:bodyPr/>
                    <a:lstStyle/>
                    <a:p>
                      <a:pPr algn="r" fontAlgn="t">
                        <a:buNone/>
                      </a:pPr>
                      <a:r>
                        <a:rPr lang="en-IE" sz="850" b="0" i="0" u="none" strike="noStrike">
                          <a:solidFill>
                            <a:srgbClr val="000000"/>
                          </a:solidFill>
                          <a:effectLst/>
                          <a:latin typeface="+mn-lt"/>
                        </a:rPr>
                        <a:t>Ageing population/Pensions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6241512"/>
                  </a:ext>
                </a:extLst>
              </a:tr>
              <a:tr h="145676">
                <a:tc>
                  <a:txBody>
                    <a:bodyPr/>
                    <a:lstStyle/>
                    <a:p>
                      <a:pPr algn="r" fontAlgn="t">
                        <a:buNone/>
                      </a:pPr>
                      <a:r>
                        <a:rPr lang="en-IE" sz="850" b="0" i="0" u="none" strike="noStrike">
                          <a:solidFill>
                            <a:srgbClr val="000000"/>
                          </a:solidFill>
                          <a:effectLst/>
                          <a:latin typeface="+mn-lt"/>
                        </a:rPr>
                        <a:t>Childcare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18593"/>
                  </a:ext>
                </a:extLst>
              </a:tr>
            </a:tbl>
          </a:graphicData>
        </a:graphic>
      </p:graphicFrame>
      <p:graphicFrame>
        <p:nvGraphicFramePr>
          <p:cNvPr id="76" name="Table 75">
            <a:extLst>
              <a:ext uri="{FF2B5EF4-FFF2-40B4-BE49-F238E27FC236}">
                <a16:creationId xmlns:a16="http://schemas.microsoft.com/office/drawing/2014/main" id="{76013FEE-BDC6-F0F6-9350-B945E1BB867D}"/>
              </a:ext>
            </a:extLst>
          </p:cNvPr>
          <p:cNvGraphicFramePr>
            <a:graphicFrameLocks noGrp="1"/>
          </p:cNvGraphicFramePr>
          <p:nvPr/>
        </p:nvGraphicFramePr>
        <p:xfrm>
          <a:off x="4340225" y="3979131"/>
          <a:ext cx="2023863" cy="2531857"/>
        </p:xfrm>
        <a:graphic>
          <a:graphicData uri="http://schemas.openxmlformats.org/drawingml/2006/table">
            <a:tbl>
              <a:tblPr>
                <a:tableStyleId>{5C22544A-7EE6-4342-B048-85BDC9FD1C3A}</a:tableStyleId>
              </a:tblPr>
              <a:tblGrid>
                <a:gridCol w="2023863">
                  <a:extLst>
                    <a:ext uri="{9D8B030D-6E8A-4147-A177-3AD203B41FA5}">
                      <a16:colId xmlns:a16="http://schemas.microsoft.com/office/drawing/2014/main" val="2286587077"/>
                    </a:ext>
                  </a:extLst>
                </a:gridCol>
              </a:tblGrid>
              <a:tr h="269101">
                <a:tc>
                  <a:txBody>
                    <a:bodyPr/>
                    <a:lstStyle/>
                    <a:p>
                      <a:pPr algn="r" fontAlgn="t">
                        <a:buNone/>
                      </a:pPr>
                      <a:r>
                        <a:rPr lang="en-IE" sz="900" b="0" i="0" u="none" strike="noStrike" kern="1200">
                          <a:solidFill>
                            <a:srgbClr val="000000"/>
                          </a:solidFill>
                          <a:effectLst/>
                          <a:latin typeface="+mn-lt"/>
                          <a:ea typeface="+mn-ea"/>
                          <a:cs typeface="+mn-cs"/>
                        </a:rPr>
                        <a:t>War, conflict, terrorism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46832">
                <a:tc>
                  <a:txBody>
                    <a:bodyPr/>
                    <a:lstStyle/>
                    <a:p>
                      <a:pPr algn="r" fontAlgn="t">
                        <a:buNone/>
                      </a:pPr>
                      <a:r>
                        <a:rPr lang="en-GB" sz="900" b="0" i="0" u="none" strike="noStrike" kern="1200">
                          <a:solidFill>
                            <a:srgbClr val="000000"/>
                          </a:solidFill>
                          <a:effectLst/>
                          <a:latin typeface="+mn-lt"/>
                          <a:ea typeface="+mn-ea"/>
                          <a:cs typeface="+mn-cs"/>
                        </a:rPr>
                        <a:t>Economic crises, job security, wages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1930625"/>
                  </a:ext>
                </a:extLst>
              </a:tr>
              <a:tr h="270404">
                <a:tc>
                  <a:txBody>
                    <a:bodyPr/>
                    <a:lstStyle/>
                    <a:p>
                      <a:pPr algn="r" fontAlgn="t">
                        <a:buNone/>
                      </a:pPr>
                      <a:r>
                        <a:rPr lang="en-IE" sz="900" b="0" i="0" u="none" strike="noStrike" kern="1200">
                          <a:solidFill>
                            <a:srgbClr val="000000"/>
                          </a:solidFill>
                          <a:effectLst/>
                          <a:latin typeface="+mn-lt"/>
                          <a:ea typeface="+mn-ea"/>
                          <a:cs typeface="+mn-cs"/>
                        </a:rPr>
                        <a:t>Immigration, migration, refugees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757418"/>
                  </a:ext>
                </a:extLst>
              </a:tr>
              <a:tr h="270704">
                <a:tc>
                  <a:txBody>
                    <a:bodyPr/>
                    <a:lstStyle/>
                    <a:p>
                      <a:pPr algn="r" fontAlgn="t">
                        <a:buNone/>
                      </a:pPr>
                      <a:r>
                        <a:rPr lang="en-IE" sz="900" b="0" i="0" u="none" strike="noStrike" kern="1200">
                          <a:solidFill>
                            <a:srgbClr val="000000"/>
                          </a:solidFill>
                          <a:effectLst/>
                          <a:latin typeface="+mn-lt"/>
                          <a:ea typeface="+mn-ea"/>
                          <a:cs typeface="+mn-cs"/>
                        </a:rPr>
                        <a:t>Climate change, the environment, biodiversity, pollution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251142"/>
                  </a:ext>
                </a:extLst>
              </a:tr>
              <a:tr h="246832">
                <a:tc>
                  <a:txBody>
                    <a:bodyPr/>
                    <a:lstStyle/>
                    <a:p>
                      <a:pPr algn="r" fontAlgn="t">
                        <a:buNone/>
                      </a:pPr>
                      <a:r>
                        <a:rPr lang="en-GB" sz="900" b="0" i="0" u="none" strike="noStrike" kern="1200">
                          <a:solidFill>
                            <a:srgbClr val="000000"/>
                          </a:solidFill>
                          <a:effectLst/>
                          <a:latin typeface="+mn-lt"/>
                          <a:ea typeface="+mn-ea"/>
                          <a:cs typeface="+mn-cs"/>
                        </a:rPr>
                        <a:t>Inequality between the rich and the poor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00901">
                <a:tc>
                  <a:txBody>
                    <a:bodyPr/>
                    <a:lstStyle/>
                    <a:p>
                      <a:pPr algn="r" fontAlgn="t">
                        <a:buNone/>
                      </a:pPr>
                      <a:r>
                        <a:rPr lang="en-IE" sz="900" b="0" i="0" u="none" strike="noStrike" kern="1200">
                          <a:solidFill>
                            <a:srgbClr val="000000"/>
                          </a:solidFill>
                          <a:effectLst/>
                          <a:latin typeface="+mn-lt"/>
                          <a:ea typeface="+mn-ea"/>
                          <a:cs typeface="+mn-cs"/>
                        </a:rPr>
                        <a:t>Populism, nationalism, political extremism</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149870">
                <a:tc>
                  <a:txBody>
                    <a:bodyPr/>
                    <a:lstStyle/>
                    <a:p>
                      <a:pPr algn="r" fontAlgn="t">
                        <a:buNone/>
                      </a:pPr>
                      <a:r>
                        <a:rPr lang="en-GB" sz="900" b="0" i="0" u="none" strike="noStrike" kern="1200">
                          <a:solidFill>
                            <a:srgbClr val="000000"/>
                          </a:solidFill>
                          <a:effectLst/>
                          <a:latin typeface="+mn-lt"/>
                          <a:ea typeface="+mn-ea"/>
                          <a:cs typeface="+mn-cs"/>
                        </a:rPr>
                        <a:t>Fake news, corruption of information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358218">
                <a:tc>
                  <a:txBody>
                    <a:bodyPr/>
                    <a:lstStyle/>
                    <a:p>
                      <a:pPr algn="r" fontAlgn="t">
                        <a:buNone/>
                      </a:pPr>
                      <a:r>
                        <a:rPr lang="en-GB" sz="900" b="0" i="0" u="none" strike="noStrike" kern="1200">
                          <a:solidFill>
                            <a:srgbClr val="000000"/>
                          </a:solidFill>
                          <a:effectLst/>
                          <a:latin typeface="+mn-lt"/>
                          <a:ea typeface="+mn-ea"/>
                          <a:cs typeface="+mn-cs"/>
                        </a:rPr>
                        <a:t>Education, healthcare, clean water and hunger in developing countries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163405">
                <a:tc>
                  <a:txBody>
                    <a:bodyPr/>
                    <a:lstStyle/>
                    <a:p>
                      <a:pPr algn="r" fontAlgn="t">
                        <a:buNone/>
                      </a:pPr>
                      <a:r>
                        <a:rPr lang="en-IE" sz="900" b="0" i="0" u="none" strike="noStrike" kern="1200">
                          <a:solidFill>
                            <a:srgbClr val="000000"/>
                          </a:solidFill>
                          <a:effectLst/>
                          <a:latin typeface="+mn-lt"/>
                          <a:ea typeface="+mn-ea"/>
                          <a:cs typeface="+mn-cs"/>
                        </a:rPr>
                        <a:t>Technology, automation, artificial intelligence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135696">
                <a:tc>
                  <a:txBody>
                    <a:bodyPr/>
                    <a:lstStyle/>
                    <a:p>
                      <a:pPr algn="r" fontAlgn="t">
                        <a:buNone/>
                      </a:pPr>
                      <a:r>
                        <a:rPr lang="en-IE" sz="900" b="0" i="0" u="none" strike="noStrike" kern="1200">
                          <a:solidFill>
                            <a:srgbClr val="000000"/>
                          </a:solidFill>
                          <a:effectLst/>
                          <a:latin typeface="+mn-lt"/>
                          <a:ea typeface="+mn-ea"/>
                          <a:cs typeface="+mn-cs"/>
                        </a:rPr>
                        <a:t>Global diseases and pandemics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bl>
          </a:graphicData>
        </a:graphic>
      </p:graphicFrame>
      <p:graphicFrame>
        <p:nvGraphicFramePr>
          <p:cNvPr id="77" name="Table 76">
            <a:extLst>
              <a:ext uri="{FF2B5EF4-FFF2-40B4-BE49-F238E27FC236}">
                <a16:creationId xmlns:a16="http://schemas.microsoft.com/office/drawing/2014/main" id="{116D344F-66A5-B460-8529-0AFC6C01E4EF}"/>
              </a:ext>
            </a:extLst>
          </p:cNvPr>
          <p:cNvGraphicFramePr>
            <a:graphicFrameLocks noGrp="1"/>
          </p:cNvGraphicFramePr>
          <p:nvPr/>
        </p:nvGraphicFramePr>
        <p:xfrm>
          <a:off x="8306808" y="3990851"/>
          <a:ext cx="1882539" cy="2576419"/>
        </p:xfrm>
        <a:graphic>
          <a:graphicData uri="http://schemas.openxmlformats.org/drawingml/2006/table">
            <a:tbl>
              <a:tblPr>
                <a:tableStyleId>{5C22544A-7EE6-4342-B048-85BDC9FD1C3A}</a:tableStyleId>
              </a:tblPr>
              <a:tblGrid>
                <a:gridCol w="1882539">
                  <a:extLst>
                    <a:ext uri="{9D8B030D-6E8A-4147-A177-3AD203B41FA5}">
                      <a16:colId xmlns:a16="http://schemas.microsoft.com/office/drawing/2014/main" val="2286587077"/>
                    </a:ext>
                  </a:extLst>
                </a:gridCol>
              </a:tblGrid>
              <a:tr h="219521">
                <a:tc>
                  <a:txBody>
                    <a:bodyPr/>
                    <a:lstStyle/>
                    <a:p>
                      <a:pPr algn="r" fontAlgn="t">
                        <a:buNone/>
                      </a:pPr>
                      <a:r>
                        <a:rPr lang="en-IE" sz="900" b="0" i="0" u="none" strike="noStrike">
                          <a:solidFill>
                            <a:srgbClr val="000000"/>
                          </a:solidFill>
                          <a:effectLst/>
                          <a:latin typeface="+mn-lt"/>
                        </a:rPr>
                        <a:t>Local community issues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846855"/>
                  </a:ext>
                </a:extLst>
              </a:tr>
              <a:tr h="219521">
                <a:tc>
                  <a:txBody>
                    <a:bodyPr/>
                    <a:lstStyle/>
                    <a:p>
                      <a:pPr algn="r" fontAlgn="t">
                        <a:buNone/>
                      </a:pPr>
                      <a:r>
                        <a:rPr lang="en-IE" sz="900" b="0" i="0" u="none" strike="noStrike">
                          <a:solidFill>
                            <a:srgbClr val="000000"/>
                          </a:solidFill>
                          <a:effectLst/>
                          <a:latin typeface="+mn-lt"/>
                        </a:rPr>
                        <a:t>Mental health</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6427717"/>
                  </a:ext>
                </a:extLst>
              </a:tr>
              <a:tr h="273417">
                <a:tc>
                  <a:txBody>
                    <a:bodyPr/>
                    <a:lstStyle/>
                    <a:p>
                      <a:pPr algn="r" fontAlgn="t">
                        <a:buNone/>
                      </a:pPr>
                      <a:r>
                        <a:rPr lang="en-GB" sz="900" b="0" i="0" u="none" strike="noStrike">
                          <a:solidFill>
                            <a:srgbClr val="000000"/>
                          </a:solidFill>
                          <a:effectLst/>
                          <a:latin typeface="+mn-lt"/>
                        </a:rPr>
                        <a:t>Climate change and the environment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0117228"/>
                  </a:ext>
                </a:extLst>
              </a:tr>
              <a:tr h="219521">
                <a:tc>
                  <a:txBody>
                    <a:bodyPr/>
                    <a:lstStyle/>
                    <a:p>
                      <a:pPr algn="r" fontAlgn="t">
                        <a:buNone/>
                      </a:pPr>
                      <a:r>
                        <a:rPr lang="en-IE" sz="900" b="0" i="0" u="none" strike="noStrike">
                          <a:solidFill>
                            <a:srgbClr val="000000"/>
                          </a:solidFill>
                          <a:effectLst/>
                          <a:latin typeface="+mn-lt"/>
                        </a:rPr>
                        <a:t>Animal welfare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392135"/>
                  </a:ext>
                </a:extLst>
              </a:tr>
              <a:tr h="273417">
                <a:tc>
                  <a:txBody>
                    <a:bodyPr/>
                    <a:lstStyle/>
                    <a:p>
                      <a:pPr algn="r" fontAlgn="t">
                        <a:buNone/>
                      </a:pPr>
                      <a:r>
                        <a:rPr lang="en-GB" sz="900" b="0" i="0" u="none" strike="noStrike">
                          <a:solidFill>
                            <a:srgbClr val="000000"/>
                          </a:solidFill>
                          <a:effectLst/>
                          <a:latin typeface="+mn-lt"/>
                        </a:rPr>
                        <a:t>Women’s rights and gender equality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450928"/>
                  </a:ext>
                </a:extLst>
              </a:tr>
              <a:tr h="219521">
                <a:tc>
                  <a:txBody>
                    <a:bodyPr/>
                    <a:lstStyle/>
                    <a:p>
                      <a:pPr algn="r" fontAlgn="t">
                        <a:buNone/>
                      </a:pPr>
                      <a:r>
                        <a:rPr lang="en-IE" sz="900" b="0" i="0" u="none" strike="noStrike">
                          <a:solidFill>
                            <a:srgbClr val="000000"/>
                          </a:solidFill>
                          <a:effectLst/>
                          <a:latin typeface="+mn-lt"/>
                        </a:rPr>
                        <a:t>Homelessness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810866"/>
                  </a:ext>
                </a:extLst>
              </a:tr>
              <a:tr h="219521">
                <a:tc>
                  <a:txBody>
                    <a:bodyPr/>
                    <a:lstStyle/>
                    <a:p>
                      <a:pPr algn="r" fontAlgn="t">
                        <a:buNone/>
                      </a:pPr>
                      <a:r>
                        <a:rPr lang="en-IE" sz="900" b="0" i="0" u="none" strike="noStrike">
                          <a:solidFill>
                            <a:srgbClr val="000000"/>
                          </a:solidFill>
                          <a:effectLst/>
                          <a:latin typeface="+mn-lt"/>
                        </a:rPr>
                        <a:t>Disability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3005217"/>
                  </a:ext>
                </a:extLst>
              </a:tr>
              <a:tr h="219521">
                <a:tc>
                  <a:txBody>
                    <a:bodyPr/>
                    <a:lstStyle/>
                    <a:p>
                      <a:pPr algn="r" fontAlgn="t">
                        <a:buNone/>
                      </a:pPr>
                      <a:r>
                        <a:rPr lang="en-IE" sz="900" b="0" i="0" u="none" strike="noStrike">
                          <a:solidFill>
                            <a:srgbClr val="000000"/>
                          </a:solidFill>
                          <a:effectLst/>
                          <a:latin typeface="+mn-lt"/>
                        </a:rPr>
                        <a:t>Global poverty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875105"/>
                  </a:ext>
                </a:extLst>
              </a:tr>
              <a:tr h="273417">
                <a:tc>
                  <a:txBody>
                    <a:bodyPr/>
                    <a:lstStyle/>
                    <a:p>
                      <a:pPr algn="r" fontAlgn="t">
                        <a:buNone/>
                      </a:pPr>
                      <a:r>
                        <a:rPr lang="en-IE" sz="900" b="0" i="0" u="none" strike="noStrike">
                          <a:solidFill>
                            <a:srgbClr val="000000"/>
                          </a:solidFill>
                          <a:effectLst/>
                          <a:latin typeface="+mn-lt"/>
                        </a:rPr>
                        <a:t>Labour rights and unions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4191195"/>
                  </a:ext>
                </a:extLst>
              </a:tr>
              <a:tr h="219521">
                <a:tc>
                  <a:txBody>
                    <a:bodyPr/>
                    <a:lstStyle/>
                    <a:p>
                      <a:pPr algn="r" fontAlgn="t">
                        <a:buNone/>
                      </a:pPr>
                      <a:r>
                        <a:rPr lang="en-GB" sz="900" b="0" i="0" u="none" strike="noStrike">
                          <a:solidFill>
                            <a:srgbClr val="000000"/>
                          </a:solidFill>
                          <a:effectLst/>
                          <a:latin typeface="+mn-lt"/>
                        </a:rPr>
                        <a:t>Immigrant and asylum seeker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919327"/>
                  </a:ext>
                </a:extLst>
              </a:tr>
              <a:tr h="219521">
                <a:tc>
                  <a:txBody>
                    <a:bodyPr/>
                    <a:lstStyle/>
                    <a:p>
                      <a:pPr algn="r" fontAlgn="t">
                        <a:buNone/>
                      </a:pPr>
                      <a:r>
                        <a:rPr lang="en-IE" sz="900" b="0" i="0" u="none" strike="noStrike">
                          <a:solidFill>
                            <a:srgbClr val="000000"/>
                          </a:solidFill>
                          <a:effectLst/>
                          <a:latin typeface="+mn-lt"/>
                        </a:rPr>
                        <a:t>LGBTQIA+ Rights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181071"/>
                  </a:ext>
                </a:extLst>
              </a:tr>
            </a:tbl>
          </a:graphicData>
        </a:graphic>
      </p:graphicFrame>
      <p:sp>
        <p:nvSpPr>
          <p:cNvPr id="79" name="Rectangle 78">
            <a:extLst>
              <a:ext uri="{FF2B5EF4-FFF2-40B4-BE49-F238E27FC236}">
                <a16:creationId xmlns:a16="http://schemas.microsoft.com/office/drawing/2014/main" id="{B50C4456-82EB-16B4-4F73-DD9A46E656AD}"/>
              </a:ext>
            </a:extLst>
          </p:cNvPr>
          <p:cNvSpPr/>
          <p:nvPr/>
        </p:nvSpPr>
        <p:spPr>
          <a:xfrm>
            <a:off x="7164072" y="5798875"/>
            <a:ext cx="268937" cy="2495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937D7F8A-EAAF-E944-4740-2C0BC52242D4}"/>
              </a:ext>
            </a:extLst>
          </p:cNvPr>
          <p:cNvPicPr>
            <a:picLocks noChangeAspect="1"/>
          </p:cNvPicPr>
          <p:nvPr/>
        </p:nvPicPr>
        <p:blipFill rotWithShape="1">
          <a:blip r:embed="rId9">
            <a:extLst>
              <a:ext uri="{28A0092B-C50C-407E-A947-70E740481C1C}">
                <a14:useLocalDpi xmlns:a14="http://schemas.microsoft.com/office/drawing/2010/main" val="0"/>
              </a:ext>
            </a:extLst>
          </a:blip>
          <a:srcRect l="22861" t="10580" r="24477" b="10428"/>
          <a:stretch>
            <a:fillRect/>
          </a:stretch>
        </p:blipFill>
        <p:spPr>
          <a:xfrm>
            <a:off x="1225760" y="1332627"/>
            <a:ext cx="545116" cy="545116"/>
          </a:xfrm>
          <a:prstGeom prst="flowChartConnector">
            <a:avLst/>
          </a:prstGeom>
        </p:spPr>
      </p:pic>
    </p:spTree>
    <p:extLst>
      <p:ext uri="{BB962C8B-B14F-4D97-AF65-F5344CB8AC3E}">
        <p14:creationId xmlns:p14="http://schemas.microsoft.com/office/powerpoint/2010/main" val="1285735304"/>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PPACTIONTYPE1" val="Data"/>
  <p:tag name="PPDATASOURCE1" val="2"/>
  <p:tag name="PPDATATABLE1" val="0"/>
  <p:tag name="PPFILTERSTRING1" val="TBR:0|TBC:0|NDFR:0|NDFC:0|NDTR:0|NDTC:0|QT:0|BNR:1|STB:1|DA:1|DSC:1|SST:1|SSV:0|SBV:1|OSC:1|OBR:0|RSV:1|RBV:0|PRF:0|PSF:0|IB:0|SLM:0|BS:F|RH:0|TC:1|DP:-1|NIP:0|NID:0|SP:0|MN:0|SS:::|RF:00000000000000000000000000|XPR:4|XPC:1|LDR:|LDC:|BAR:|STC:|SA:0,0,0,0|SI:|IER:String^IncludeWithLabels|IEC:String^IncludeWithLabels^`Total0NoSort^`Detract 1-60NoSort^`Passives 7-80NoSort^`Promote 9-100NoSort^`ANY Agree0NoSort^`ANY Disagree0NoSort|SR:|SC:|SX:"/>
  <p:tag name="PPSELECTEDAREA1" val="SC:1|SR:17-21|DL:1"/>
  <p:tag name="PPADDMETHOD1" val="AM:4|TM:0|TC:1|TR:1"/>
  <p:tag name="PPGRIDAREAS1" val="DH:1|DC:4|DA:5|PF:91|ST:1|FC:2|LC:71|OC:96|OR:86"/>
  <p:tag name="PPACTIONCOUNT" val="2"/>
  <p:tag name="PPACTIONTYPE2" val="Data"/>
  <p:tag name="PPDATASOURCE2" val="2"/>
  <p:tag name="PPDATATABLE2" val="13"/>
  <p:tag name="PPFILTERSTRING2" val="TBR:0|TBC:0|NDFR:0|NDFC:0|NDTR:0|NDTC:0|QT:0|BNR:1|STB:1|DA:1|DSC:1|SST:1|SSV:0|SBV:1|OSC:1|OBR:0|RSV:1|RBV:0|PRF:0|PSF:0|IB:0|SLM:0|BS:F|RH:0|TC:1|DP:-1|NIP:0|NID:0|SP:0|MN:0|SS:::|RF:00000000000000000000000000|XPR:4|XPC:1|LDR:|LDC:|BAR:|STC:|SA:0,0,0,0|SI:|IER:String^IncludeWithLabels|IEC:String^IncludeWithLabels^`Total0NoSort^`Detract 1-60NoSort^`Passives 7-80NoSort^`Promote 9-100NoSort^`ANY Agree0NoSort^`ANY Disagree0NoSort|SR:|SC:|SX:"/>
  <p:tag name="PPSELECTEDAREA2" val="SC:1|SR:33-36|DL:1"/>
  <p:tag name="PPADDMETHOD2" val="AM:4|TM:0|TC:1|TR:1"/>
  <p:tag name="PPGRIDAREAS2" val="DH:1|DC:4|DA:5|PF:91|ST:1|FC:2|LC:71|OC:96|OR:86"/>
</p:tagLst>
</file>

<file path=ppt/tags/tag11.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4|TM:0|TC:1|TR:1"/>
  <p:tag name="PPDATASOURCE1" val="2"/>
  <p:tag name="PPDATATABLE1" val="0"/>
  <p:tag name="PPFILTERSTRING1" val="TBR:0|TBC:0|NDFR:0|NDFC:0|NDTR:0|NDTC:0|QT:0|BNR:1|STB:1|DA:1|DSC:1|SST:1|SSV:0|SBV:1|OSC:1|OBR:0|RSV:1|RBV:0|PRF:0|PSF:0|IB:0|SLM:0|BS:F|RH:0|TC:1|DP:-1|NIP:0|NID:0|SP:0|MN:0|SS:::|RF:00000000000000000000000000|XPR:4|XPC:1|LDR:|LDC:|BAR:|STC:|SA:0,0,0,0|SI:|IER:String^IncludeWithLabels|IEC:String^IncludeWithLabels^`Total0NoSort^`Detract 1-60NoSort^`Passives 7-80NoSort^`Promote 9-100NoSort^`ANY Agree0NoSort^`ANY Disagree0NoSort|SR:|SC:|SX:"/>
  <p:tag name="PPGRIDAREAS1" val="DH:1|DC:4|DA:5|PF:91|ST:1|FC:2|LC:71|OC:96|OR:86"/>
  <p:tag name="PPSELECTEDAREA1" val="SC:1|SR:17-21|DL:1"/>
</p:tagLst>
</file>

<file path=ppt/tags/tag12.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4|TM:0|TC:1|TR:1"/>
  <p:tag name="PPDATASOURCE1" val="2"/>
  <p:tag name="PPDATATABLE1" val="0"/>
  <p:tag name="PPFILTERSTRING1" val="TBR:0|TBC:0|NDFR:0|NDFC:0|NDTR:0|NDTC:0|QT:0|BNR:1|STB:1|DA:1|DSC:1|SST:1|SSV:0|SBV:1|OSC:1|OBR:0|RSV:1|RBV:0|PRF:0|PSF:0|IB:0|SLM:0|BS:F|RH:0|TC:1|DP:-1|NIP:0|NID:0|SP:0|MN:0|SS:::|RF:00000000000000000000000000|XPR:4|XPC:1|LDR:|LDC:|BAR:|STC:|SA:0,0,0,0|SI:|IER:String^IncludeWithLabels|IEC:String^IncludeWithLabels^`Total0NoSort^`Detract 1-60NoSort^`Passives 7-80NoSort^`Promote 9-100NoSort^`ANY Agree0NoSort^`ANY Disagree0NoSort|SR:|SC:|SX:"/>
  <p:tag name="PPGRIDAREAS1" val="DH:1|DC:4|DA:5|PF:91|ST:1|FC:2|LC:71|OC:96|OR:86"/>
  <p:tag name="PPSELECTEDAREA1" val="SC:1|SR:17-21|DL:1"/>
</p:tagLst>
</file>

<file path=ppt/tags/tag13.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4|TM:0|TC:1|TR:1"/>
  <p:tag name="PPDATASOURCE1" val="2"/>
  <p:tag name="PPDATATABLE1" val="0"/>
  <p:tag name="PPFILTERSTRING1" val="TBR:0|TBC:0|NDFR:0|NDFC:0|NDTR:0|NDTC:0|QT:0|BNR:1|STB:1|DA:1|DSC:1|SST:1|SSV:0|SBV:1|OSC:1|OBR:0|RSV:1|RBV:0|PRF:0|PSF:0|IB:0|SLM:0|BS:F|RH:0|TC:1|DP:-1|NIP:0|NID:0|SP:0|MN:0|SS:::|RF:00000000000000000000000000|XPR:4|XPC:1|LDR:|LDC:|BAR:|STC:|SA:0,0,0,0|SI:|IER:String^IncludeWithLabels|IEC:String^IncludeWithLabels^`Total0NoSort^`Detract 1-60NoSort^`Passives 7-80NoSort^`Promote 9-100NoSort^`ANY Agree0NoSort^`ANY Disagree0NoSort|SR:|SC:|SX:"/>
  <p:tag name="PPGRIDAREAS1" val="DH:1|DC:4|DA:5|PF:91|ST:1|FC:2|LC:71|OC:96|OR:86"/>
  <p:tag name="PPSELECTEDAREA1" val="SC:1|SR:17-21|DL:1"/>
</p:tagLst>
</file>

<file path=ppt/tags/tag14.xml><?xml version="1.0" encoding="utf-8"?>
<p:tagLst xmlns:a="http://schemas.openxmlformats.org/drawingml/2006/main" xmlns:r="http://schemas.openxmlformats.org/officeDocument/2006/relationships" xmlns:p="http://schemas.openxmlformats.org/presentationml/2006/main">
  <p:tag name="PPPRESID" val="21041945"/>
</p:tagLst>
</file>

<file path=ppt/tags/tag15.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5|TM:0|TC:1|TR:1"/>
  <p:tag name="PPDATASOURCE1" val="0"/>
  <p:tag name="PPDATATABLE1" val="1"/>
  <p:tag name="PPFILTERSTRING1" val="TBR:0|TBC:0|NDFR:0|NDFC:0|NDTR:0|NDTC:0|QT:0|BNR:1|STB:1|DA:1|DSC:1|SST:1|SSV:0|SBV:1|OSC:1|OBR:0|RSV:1|RBV:0|PRF:0|PSF:0|IB:0|SLM:0|BS:F|RH:0|TC:1|DP:-1|NIP:0|NID:0|SP:0|MN:0|SS:::|RF:00000000000000000000000000|XPR:4|XPC:1|LDR:|LDC:|BAR:|STC:|SA:0,0,0,0|SI:|IER:String^IncludeWithLabels|IEC:String^IncludeWithLabels|SR:|SC:|SX:"/>
  <p:tag name="PPGRIDAREAS1" val="DH:1|DC:4|DA:5|PF:18|ST:1|FC:2|LC:38|OC:37|OR:13"/>
  <p:tag name="PPSELECTEDAREA1" val="SC:2|SR:12-13|DL:3"/>
</p:tagLst>
</file>

<file path=ppt/tags/tag16.xml><?xml version="1.0" encoding="utf-8"?>
<p:tagLst xmlns:a="http://schemas.openxmlformats.org/drawingml/2006/main" xmlns:r="http://schemas.openxmlformats.org/officeDocument/2006/relationships" xmlns:p="http://schemas.openxmlformats.org/presentationml/2006/main">
  <p:tag name="PPPRESID" val="21041945"/>
</p:tagLst>
</file>

<file path=ppt/tags/tag17.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5|TM:0|TC:1|TR:1"/>
  <p:tag name="PPDATASOURCE1" val="0"/>
  <p:tag name="PPDATATABLE1" val="1"/>
  <p:tag name="PPFILTERSTRING1" val="TBR:0|TBC:0|NDFR:0|NDFC:0|NDTR:0|NDTC:0|QT:0|BNR:1|STB:1|DA:1|DSC:1|SST:1|SSV:0|SBV:1|OSC:1|OBR:0|RSV:1|RBV:0|PRF:0|PSF:0|IB:0|SLM:0|BS:F|RH:0|TC:1|DP:-1|NIP:0|NID:0|SP:0|MN:0|SS:::|RF:00000000000000000000000000|XPR:4|XPC:1|LDR:|LDC:|BAR:|STC:|SA:0,0,0,0|SI:|IER:String^IncludeWithLabels|IEC:String^IncludeWithLabels|SR:|SC:|SX:"/>
  <p:tag name="PPGRIDAREAS1" val="DH:1|DC:4|DA:5|PF:18|ST:1|FC:2|LC:38|OC:37|OR:13"/>
  <p:tag name="PPSELECTEDAREA1" val="SC:2|SR:12-13|DL:3"/>
</p:tagLst>
</file>

<file path=ppt/tags/tag18.xml><?xml version="1.0" encoding="utf-8"?>
<p:tagLst xmlns:a="http://schemas.openxmlformats.org/drawingml/2006/main" xmlns:r="http://schemas.openxmlformats.org/officeDocument/2006/relationships" xmlns:p="http://schemas.openxmlformats.org/presentationml/2006/main">
  <p:tag name="PPACTIONCOUNT" val="3"/>
  <p:tag name="PPACTIONTYPE1" val="Data"/>
  <p:tag name="PPACTIONTYPE2" val="Sort"/>
  <p:tag name="PPACTIONTYPE3" val="Map"/>
  <p:tag name="PPADDMETHOD1" val="AM:5|TM:5|TC:1|TR:1"/>
  <p:tag name="PPDATASOURCE1" val="4"/>
  <p:tag name="PPDATATABLE1" val="14"/>
  <p:tag name="PPDESC" val=""/>
  <p:tag name="PPFILTERSTRING1" val="TBR:0|TBC:0|NDFR:0|NDFC:0|NDTR:0|NDTC:0|QT:0|BNR:1|STB:1|DA:1|DSC:1|SST:1|SSV:0|SBV:1|OSC:1|OBR:0|RSV:1|RBV:0|PRF:0|PSF:0|IB:0|SLM:0|BS:F|RH:0|TC:1|DP:-1|NIP:0|NID:0|SP:0|MN:0|SS:::|RF:00000000000000000000000000|XPR:|XPC:|LDR:|LDC:|BAR:|STC:|SA:0,0,0,0|SI:|IER:String^IncludeWithLabels|IEC:String^IncludeWithLabels|SR:|SC:|SX:"/>
  <p:tag name="PPGRIDAREAS1" val="DH:1|DC:4|DA:5|PF:16|ST:1|FC:2|LC:8|OC:7|OR:11"/>
  <p:tag name="PPMAPSTRING3" val="&quot;Don't know (DO NOT READ OUT)`Don't know&quot;"/>
  <p:tag name="PPOBJECTNAME" val="sideway stacked 6 top headings"/>
  <p:tag name="PPSELECTEDAREA1" val="SC:2-8|SR:6-11|DL:3"/>
  <p:tag name="PPSORTSTRING2" val="SF:F|S1:+2|O1:1|S2:|O2:0|S3:|O3:0|HR:1|HC:1|ET:|EB:|EL:|ER:|WF:F"/>
</p:tagLst>
</file>

<file path=ppt/tags/tag19.xml><?xml version="1.0" encoding="utf-8"?>
<p:tagLst xmlns:a="http://schemas.openxmlformats.org/drawingml/2006/main" xmlns:r="http://schemas.openxmlformats.org/officeDocument/2006/relationships" xmlns:p="http://schemas.openxmlformats.org/presentationml/2006/main">
  <p:tag name="PPACTIONCOUNT" val="3"/>
  <p:tag name="PPACTIONTYPE1" val="Data"/>
  <p:tag name="PPACTIONTYPE2" val="Sort"/>
  <p:tag name="PPACTIONTYPE3" val="Map"/>
  <p:tag name="PPADDMETHOD1" val="AM:5|TM:5|TC:1|TR:1"/>
  <p:tag name="PPDATASOURCE1" val="4"/>
  <p:tag name="PPDATATABLE1" val="14"/>
  <p:tag name="PPDESC" val=""/>
  <p:tag name="PPFILTERSTRING1" val="TBR:0|TBC:0|NDFR:0|NDFC:0|NDTR:0|NDTC:0|QT:0|BNR:1|STB:1|DA:1|DSC:1|SST:1|SSV:0|SBV:1|OSC:1|OBR:0|RSV:1|RBV:0|PRF:0|PSF:0|IB:0|SLM:0|BS:F|RH:0|TC:1|DP:-1|NIP:0|NID:0|SP:0|MN:0|SS:::|RF:00000000000000000000000000|XPR:|XPC:|LDR:|LDC:|BAR:|STC:|SA:0,0,0,0|SI:|IER:String^IncludeWithLabels|IEC:String^IncludeWithLabels|SR:|SC:|SX:"/>
  <p:tag name="PPGRIDAREAS1" val="DH:1|DC:4|DA:5|PF:16|ST:1|FC:2|LC:8|OC:7|OR:11"/>
  <p:tag name="PPMAPSTRING3" val="&quot;Don't know (DO NOT READ OUT)`Don't know&quot;"/>
  <p:tag name="PPOBJECTNAME" val="sideway stacked 6 top headings"/>
  <p:tag name="PPSELECTEDAREA1" val="SC:2-8|SR:6-11|DL:3"/>
  <p:tag name="PPSORTSTRING2" val="SF:F|S1:+2|O1:1|S2:|O2:0|S3:|O3:0|HR:1|HC:1|ET:|EB:|EL:|ER:|WF:F"/>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0.xml><?xml version="1.0" encoding="utf-8"?>
<p:tagLst xmlns:a="http://schemas.openxmlformats.org/drawingml/2006/main" xmlns:r="http://schemas.openxmlformats.org/officeDocument/2006/relationships" xmlns:p="http://schemas.openxmlformats.org/presentationml/2006/main">
  <p:tag name="PPACTIONCOUNT" val="3"/>
  <p:tag name="PPACTIONTYPE1" val="Data"/>
  <p:tag name="PPACTIONTYPE2" val="Sort"/>
  <p:tag name="PPACTIONTYPE3" val="Map"/>
  <p:tag name="PPADDMETHOD1" val="AM:5|TM:5|TC:1|TR:1"/>
  <p:tag name="PPDATASOURCE1" val="4"/>
  <p:tag name="PPDATATABLE1" val="14"/>
  <p:tag name="PPDESC" val=""/>
  <p:tag name="PPFILTERSTRING1" val="TBR:0|TBC:0|NDFR:0|NDFC:0|NDTR:0|NDTC:0|QT:0|BNR:1|STB:1|DA:1|DSC:1|SST:1|SSV:0|SBV:1|OSC:1|OBR:0|RSV:1|RBV:0|PRF:0|PSF:0|IB:0|SLM:0|BS:F|RH:0|TC:1|DP:-1|NIP:0|NID:0|SP:0|MN:0|SS:::|RF:00000000000000000000000000|XPR:|XPC:|LDR:|LDC:|BAR:|STC:|SA:0,0,0,0|SI:|IER:String^IncludeWithLabels|IEC:String^IncludeWithLabels|SR:|SC:|SX:"/>
  <p:tag name="PPGRIDAREAS1" val="DH:1|DC:4|DA:5|PF:16|ST:1|FC:2|LC:8|OC:7|OR:11"/>
  <p:tag name="PPMAPSTRING3" val="&quot;Don't know (DO NOT READ OUT)`Don't know&quot;"/>
  <p:tag name="PPOBJECTNAME" val="sideway stacked 6 top headings"/>
  <p:tag name="PPSELECTEDAREA1" val="SC:2-8|SR:6-11|DL:3"/>
  <p:tag name="PPSORTSTRING2" val="SF:F|S1:+2|O1:1|S2:|O2:0|S3:|O3:0|HR:1|HC:1|ET:|EB:|EL:|ER:|WF:F"/>
</p:tagLst>
</file>

<file path=ppt/tags/tag21.xml><?xml version="1.0" encoding="utf-8"?>
<p:tagLst xmlns:a="http://schemas.openxmlformats.org/drawingml/2006/main" xmlns:r="http://schemas.openxmlformats.org/officeDocument/2006/relationships" xmlns:p="http://schemas.openxmlformats.org/presentationml/2006/main">
  <p:tag name="PPACTIONCOUNT" val="3"/>
  <p:tag name="PPACTIONTYPE1" val="Data"/>
  <p:tag name="PPACTIONTYPE2" val="Sort"/>
  <p:tag name="PPACTIONTYPE3" val="Map"/>
  <p:tag name="PPADDMETHOD1" val="AM:5|TM:5|TC:1|TR:1"/>
  <p:tag name="PPDATASOURCE1" val="4"/>
  <p:tag name="PPDATATABLE1" val="14"/>
  <p:tag name="PPDESC" val=""/>
  <p:tag name="PPFILTERSTRING1" val="TBR:0|TBC:0|NDFR:0|NDFC:0|NDTR:0|NDTC:0|QT:0|BNR:1|STB:1|DA:1|DSC:1|SST:1|SSV:0|SBV:1|OSC:1|OBR:0|RSV:1|RBV:0|PRF:0|PSF:0|IB:0|SLM:0|BS:F|RH:0|TC:1|DP:-1|NIP:0|NID:0|SP:0|MN:0|SS:::|RF:00000000000000000000000000|XPR:|XPC:|LDR:|LDC:|BAR:|STC:|SA:0,0,0,0|SI:|IER:String^IncludeWithLabels|IEC:String^IncludeWithLabels|SR:|SC:|SX:"/>
  <p:tag name="PPGRIDAREAS1" val="DH:1|DC:4|DA:5|PF:16|ST:1|FC:2|LC:8|OC:7|OR:11"/>
  <p:tag name="PPMAPSTRING3" val="&quot;Don't know (DO NOT READ OUT)`Don't know&quot;"/>
  <p:tag name="PPOBJECTNAME" val="sideway stacked 6 top headings"/>
  <p:tag name="PPSELECTEDAREA1" val="SC:2-8|SR:6-11|DL:3"/>
  <p:tag name="PPSORTSTRING2" val="SF:F|S1:+2|O1:1|S2:|O2:0|S3:|O3:0|HR:1|HC:1|ET:|EB:|EL:|ER:|WF:F"/>
</p:tagLst>
</file>

<file path=ppt/tags/tag22.xml><?xml version="1.0" encoding="utf-8"?>
<p:tagLst xmlns:a="http://schemas.openxmlformats.org/drawingml/2006/main" xmlns:r="http://schemas.openxmlformats.org/officeDocument/2006/relationships" xmlns:p="http://schemas.openxmlformats.org/presentationml/2006/main">
  <p:tag name="PPACTIONCOUNT" val="3"/>
  <p:tag name="PPACTIONTYPE1" val="Data"/>
  <p:tag name="PPACTIONTYPE2" val="Sort"/>
  <p:tag name="PPACTIONTYPE3" val="Map"/>
  <p:tag name="PPADDMETHOD1" val="AM:5|TM:5|TC:1|TR:1"/>
  <p:tag name="PPDATASOURCE1" val="4"/>
  <p:tag name="PPDATATABLE1" val="14"/>
  <p:tag name="PPDESC" val=""/>
  <p:tag name="PPFILTERSTRING1" val="TBR:0|TBC:0|NDFR:0|NDFC:0|NDTR:0|NDTC:0|QT:0|BNR:1|STB:1|DA:1|DSC:1|SST:1|SSV:0|SBV:1|OSC:1|OBR:0|RSV:1|RBV:0|PRF:0|PSF:0|IB:0|SLM:0|BS:F|RH:0|TC:1|DP:-1|NIP:0|NID:0|SP:0|MN:0|SS:::|RF:00000000000000000000000000|XPR:|XPC:|LDR:|LDC:|BAR:|STC:|SA:0,0,0,0|SI:|IER:String^IncludeWithLabels|IEC:String^IncludeWithLabels|SR:|SC:|SX:"/>
  <p:tag name="PPGRIDAREAS1" val="DH:1|DC:4|DA:5|PF:16|ST:1|FC:2|LC:8|OC:7|OR:11"/>
  <p:tag name="PPMAPSTRING3" val="&quot;Don't know (DO NOT READ OUT)`Don't know&quot;"/>
  <p:tag name="PPOBJECTNAME" val="sideway stacked 6 top headings"/>
  <p:tag name="PPSELECTEDAREA1" val="SC:2-8|SR:6-11|DL:3"/>
  <p:tag name="PPSORTSTRING2" val="SF:F|S1:+2|O1:1|S2:|O2:0|S3:|O3:0|HR:1|HC:1|ET:|EB:|EL:|ER:|WF:F"/>
</p:tagLst>
</file>

<file path=ppt/tags/tag3.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5|TM:5|TC:1|TR:1"/>
  <p:tag name="PPDATASOURCE1" val="4"/>
  <p:tag name="PPDATATABLE1" val="2"/>
  <p:tag name="PPDESC" val=""/>
  <p:tag name="PPFILTERSTRING1" val="TBR:0|TBC:0|NDFR:0|NDFC:0|NDTR:0|NDTC:0|QT:0|BNR:1|STB:1|DA:1|DSC:1|SST:1|SSV:0|SBV:1|OSC:1|OBR:0|RSV:1|RBV:0|PRF:0|PSF:0|IB:0|SLM:0|BS:F|RH:0|TC:1|DP:-1|NIP:0|NID:0|SP:0|MN:0|SS:::|RF:00000000000000000000000000|XPR:|XPC:|LDR:|LDC:|BAR:|STC:|SA:0,0,0,0|SI:|IER:String^IncludeWithLabels|IEC:String^IncludeWithLabels^`Total0NoSort^`Detract 1-60NoSort^`Passives 7-80NoSort^`Promote 9-100NoSort^`ANY Agree0NoSort^`ANY Disagree0NoSort|SR:|SC:|SX:"/>
  <p:tag name="PPGRIDAREAS1" val="DH:1|DC:4|DA:5|PF:91|ST:1|FC:2|LC:7|OC:96|OR:86"/>
  <p:tag name="PPOBJECTNAME" val="Stacked Bar1"/>
  <p:tag name="PPSELECTEDAREA1" val="SC:2-7|SR:38-39|DL:3"/>
</p:tagLst>
</file>

<file path=ppt/tags/tag4.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5|TM:5|TC:1|TR:1"/>
  <p:tag name="PPDATASOURCE1" val="4"/>
  <p:tag name="PPDATATABLE1" val="2"/>
  <p:tag name="PPDESC" val=""/>
  <p:tag name="PPFILTERSTRING1" val="TBR:0|TBC:0|NDFR:0|NDFC:0|NDTR:0|NDTC:0|QT:0|BNR:1|STB:1|DA:1|DSC:1|SST:1|SSV:0|SBV:1|OSC:1|OBR:0|RSV:1|RBV:0|PRF:0|PSF:0|IB:0|SLM:0|BS:F|RH:0|TC:1|DP:-1|NIP:0|NID:0|SP:0|MN:0|SS:::|RF:00000000000000000000000000|XPR:|XPC:|LDR:|LDC:|BAR:|STC:|SA:0,0,0,0|SI:|IER:String^IncludeWithLabels|IEC:String^IncludeWithLabels^`Total0NoSort^`Detract 1-60NoSort^`Passives 7-80NoSort^`Promote 9-100NoSort^`ANY Agree0NoSort^`ANY Disagree0NoSort|SR:|SC:|SX:"/>
  <p:tag name="PPGRIDAREAS1" val="DH:1|DC:4|DA:5|PF:91|ST:1|FC:2|LC:7|OC:96|OR:86"/>
  <p:tag name="PPOBJECTNAME" val="Stacked Bar1"/>
  <p:tag name="PPSELECTEDAREA1" val="SC:2-7|SR:33-36|DL:3"/>
</p:tagLst>
</file>

<file path=ppt/tags/tag5.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5|TM:5|TC:1|TR:1"/>
  <p:tag name="PPDATASOURCE1" val="4"/>
  <p:tag name="PPDATATABLE1" val="2"/>
  <p:tag name="PPDESC" val=""/>
  <p:tag name="PPFILTERSTRING1" val="TBR:0|TBC:0|NDFR:0|NDFC:0|NDTR:0|NDTC:0|QT:0|BNR:1|STB:1|DA:1|DSC:1|SST:1|SSV:0|SBV:1|OSC:1|OBR:0|RSV:1|RBV:0|PRF:0|PSF:0|IB:0|SLM:0|BS:F|RH:0|TC:1|DP:-1|NIP:0|NID:0|SP:0|MN:0|SS:::|RF:00000000000000000000000000|XPR:|XPC:|LDR:|LDC:|BAR:|STC:|SA:0,0,0,0|SI:|IER:String^IncludeWithLabels|IEC:String^IncludeWithLabels^`Total0NoSort^`Detract 1-60NoSort^`Passives 7-80NoSort^`Promote 9-100NoSort^`ANY Agree0NoSort^`ANY Disagree0NoSort|SR:|SC:|SX:"/>
  <p:tag name="PPGRIDAREAS1" val="DH:1|DC:4|DA:5|PF:91|ST:1|FC:2|LC:7|OC:96|OR:86"/>
  <p:tag name="PPOBJECTNAME" val="Stacked Bar1"/>
  <p:tag name="PPSELECTEDAREA1" val="SC:2-7|SR:23-27|DL:3"/>
</p:tagLst>
</file>

<file path=ppt/tags/tag6.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5|TM:5|TC:1|TR:1"/>
  <p:tag name="PPDATASOURCE1" val="4"/>
  <p:tag name="PPDATATABLE1" val="2"/>
  <p:tag name="PPDESC" val=""/>
  <p:tag name="PPFILTERSTRING1" val="TBR:0|TBC:0|NDFR:0|NDFC:0|NDTR:0|NDTC:0|QT:0|BNR:1|STB:1|DA:1|DSC:1|SST:1|SSV:0|SBV:1|OSC:1|OBR:0|RSV:1|RBV:0|PRF:0|PSF:0|IB:0|SLM:0|BS:F|RH:0|TC:1|DP:-1|NIP:0|NID:0|SP:0|MN:0|SS:::|RF:00000000000000000000000000|XPR:|XPC:|LDR:|LDC:|BAR:|STC:|SA:0,0,0,0|SI:|IER:String^IncludeWithLabels|IEC:String^IncludeWithLabels^`Total0NoSort^`Detract 1-60NoSort^`Passives 7-80NoSort^`Promote 9-100NoSort^`ANY Agree0NoSort^`ANY Disagree0NoSort|SR:|SC:|SX:"/>
  <p:tag name="PPGRIDAREAS1" val="DH:1|DC:4|DA:5|PF:91|ST:1|FC:2|LC:7|OC:96|OR:86"/>
  <p:tag name="PPOBJECTNAME" val="Stacked Bar1"/>
  <p:tag name="PPSELECTEDAREA1" val="SC:2-7|SR:17-21|DL:3"/>
</p:tagLst>
</file>

<file path=ppt/tags/tag7.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ADDMETHOD1" val="AM:4|TM:0|TC:1|TR:1"/>
  <p:tag name="PPDATASOURCE1" val="2"/>
  <p:tag name="PPDATATABLE1" val="0"/>
  <p:tag name="PPFILTERSTRING1" val="TBR:0|TBC:0|NDFR:0|NDFC:0|NDTR:0|NDTC:0|QT:0|BNR:1|STB:1|DA:1|DSC:1|SST:1|SSV:0|SBV:1|OSC:1|OBR:0|RSV:1|RBV:0|PRF:0|PSF:0|IB:0|SLM:0|BS:F|RH:0|TC:1|DP:-1|NIP:0|NID:0|SP:0|MN:0|SS:::|RF:00000000000000000000000000|XPR:4|XPC:1|LDR:|LDC:|BAR:|STC:|SA:0,0,0,0|SI:|IER:String^IncludeWithLabels|IEC:String^IncludeWithLabels^`Total0NoSort^`Detract 1-60NoSort^`Passives 7-80NoSort^`Promote 9-100NoSort^`ANY Agree0NoSort^`ANY Disagree0NoSort|SR:|SC:|SX:"/>
  <p:tag name="PPGRIDAREAS1" val="DH:1|DC:4|DA:5|PF:91|ST:1|FC:2|LC:71|OC:96|OR:86"/>
  <p:tag name="PPSELECTEDAREA1" val="SC:1|SR:17-21|DL:1"/>
</p:tagLst>
</file>

<file path=ppt/tags/tag8.xml><?xml version="1.0" encoding="utf-8"?>
<p:tagLst xmlns:a="http://schemas.openxmlformats.org/drawingml/2006/main" xmlns:r="http://schemas.openxmlformats.org/officeDocument/2006/relationships" xmlns:p="http://schemas.openxmlformats.org/presentationml/2006/main">
  <p:tag name="PPACTIONTYPE1" val="Data"/>
  <p:tag name="PPDATASOURCE1" val="2"/>
  <p:tag name="PPDATATABLE1" val="0"/>
  <p:tag name="PPFILTERSTRING1" val="TBR:0|TBC:0|NDFR:0|NDFC:0|NDTR:0|NDTC:0|QT:0|BNR:1|STB:1|DA:1|DSC:1|SST:1|SSV:0|SBV:1|OSC:1|OBR:0|RSV:1|RBV:0|PRF:0|PSF:0|IB:0|SLM:0|BS:F|RH:0|TC:1|DP:-1|NIP:0|NID:0|SP:0|MN:0|SS:::|RF:00000000000000000000000000|XPR:4|XPC:1|LDR:|LDC:|BAR:|STC:|SA:0,0,0,0|SI:|IER:String^IncludeWithLabels|IEC:String^IncludeWithLabels^`Total0NoSort^`Detract 1-60NoSort^`Passives 7-80NoSort^`Promote 9-100NoSort^`ANY Agree0NoSort^`ANY Disagree0NoSort|SR:|SC:|SX:"/>
  <p:tag name="PPSELECTEDAREA1" val="SC:1|SR:17-21|DL:1"/>
  <p:tag name="PPADDMETHOD1" val="AM:4|TM:0|TC:1|TR:1"/>
  <p:tag name="PPGRIDAREAS1" val="DH:1|DC:4|DA:5|PF:91|ST:1|FC:2|LC:71|OC:96|OR:86"/>
  <p:tag name="PPACTIONCOUNT" val="2"/>
  <p:tag name="PPACTIONTYPE2" val="Data"/>
  <p:tag name="PPDATASOURCE2" val="2"/>
  <p:tag name="PPDATATABLE2" val="13"/>
  <p:tag name="PPFILTERSTRING2" val="TBR:0|TBC:0|NDFR:0|NDFC:0|NDTR:0|NDTC:0|QT:0|BNR:1|STB:1|DA:1|DSC:1|SST:1|SSV:0|SBV:1|OSC:1|OBR:0|RSV:1|RBV:0|PRF:0|PSF:0|IB:0|SLM:0|BS:F|RH:0|TC:1|DP:-1|NIP:0|NID:0|SP:0|MN:0|SS:::|RF:00000000000000000000000000|XPR:4|XPC:1|LDR:|LDC:|BAR:|STC:|SA:0,0,0,0|SI:|IER:String^IncludeWithLabels^`UNWTD0NoSort^`%0NoSort^`AB0NoSort^`C10NoSort^`C20NoSort^`DE0NoSort^`F0NoSort|IEC:String^IncludeWithLabels^`Total0NoSort^`Detract 1-60NoSort^`Passives 7-80NoSort^`Promote 9-100NoSort^`ANY Agree0NoSort^`ANY Disagree0NoSort|SR:|SC:|SX:"/>
  <p:tag name="PPSELECTEDAREA2" val="SC:1|SR:7-11|DL:1"/>
  <p:tag name="PPADDMETHOD2" val="AM:4|TM:0|TC:1|TR:1"/>
  <p:tag name="PPGRIDAREAS2" val="DH:1|DC:4|DA:5|PF:13|ST:1|FC:2|LC:71|OC:96|OR:86"/>
</p:tagLst>
</file>

<file path=ppt/tags/tag9.xml><?xml version="1.0" encoding="utf-8"?>
<p:tagLst xmlns:a="http://schemas.openxmlformats.org/drawingml/2006/main" xmlns:r="http://schemas.openxmlformats.org/officeDocument/2006/relationships" xmlns:p="http://schemas.openxmlformats.org/presentationml/2006/main">
  <p:tag name="PPACTIONTYPE1" val="Data"/>
  <p:tag name="PPDATASOURCE1" val="2"/>
  <p:tag name="PPDATATABLE1" val="0"/>
  <p:tag name="PPFILTERSTRING1" val="TBR:0|TBC:0|NDFR:0|NDFC:0|NDTR:0|NDTC:0|QT:0|BNR:1|STB:1|DA:1|DSC:1|SST:1|SSV:0|SBV:1|OSC:1|OBR:0|RSV:1|RBV:0|PRF:0|PSF:0|IB:0|SLM:0|BS:F|RH:0|TC:1|DP:-1|NIP:0|NID:0|SP:0|MN:0|SS:::|RF:00000000000000000000000000|XPR:4|XPC:1|LDR:|LDC:|BAR:|STC:|SA:0,0,0,0|SI:|IER:String^IncludeWithLabels|IEC:String^IncludeWithLabels^`Total0NoSort^`Detract 1-60NoSort^`Passives 7-80NoSort^`Promote 9-100NoSort^`ANY Agree0NoSort^`ANY Disagree0NoSort|SR:|SC:|SX:"/>
  <p:tag name="PPSELECTEDAREA1" val="SC:1|SR:17-21|DL:1"/>
  <p:tag name="PPADDMETHOD1" val="AM:4|TM:0|TC:1|TR:1"/>
  <p:tag name="PPGRIDAREAS1" val="DH:1|DC:4|DA:5|PF:91|ST:1|FC:2|LC:71|OC:96|OR:86"/>
  <p:tag name="PPACTIONCOUNT" val="2"/>
  <p:tag name="PPACTIONTYPE2" val="Data"/>
  <p:tag name="PPDATASOURCE2" val="2"/>
  <p:tag name="PPDATATABLE2" val="13"/>
  <p:tag name="PPFILTERSTRING2" val="TBR:0|TBC:0|NDFR:0|NDFC:0|NDTR:0|NDTC:0|QT:0|BNR:1|STB:1|DA:1|DSC:1|SST:1|SSV:0|SBV:1|OSC:1|OBR:0|RSV:1|RBV:0|PRF:0|PSF:0|IB:0|SLM:0|BS:F|RH:0|TC:1|DP:-1|NIP:0|NID:0|SP:0|MN:0|SS:::|RF:00000000000000000000000000|XPR:4|XPC:1|LDR:|LDC:|BAR:|STC:|SA:0,0,0,0|SI:|IER:String^IncludeWithLabels|IEC:String^IncludeWithLabels^`Total0NoSort^`Detract 1-60NoSort^`Passives 7-80NoSort^`Promote 9-100NoSort^`ANY Agree0NoSort^`ANY Disagree0NoSort|SR:|SC:|SX:"/>
  <p:tag name="PPSELECTEDAREA2" val="SC:1|SR:33-36|DL:1"/>
  <p:tag name="PPADDMETHOD2" val="AM:4|TM:0|TC:1|TR:1"/>
  <p:tag name="PPGRIDAREAS2" val="DH:1|DC:4|DA:5|PF:91|ST:1|FC:2|LC:71|OC:96|OR:86"/>
</p:tagLst>
</file>

<file path=ppt/theme/theme1.xml><?xml version="1.0" encoding="utf-8"?>
<a:theme xmlns:a="http://schemas.openxmlformats.org/drawingml/2006/main" name="Theme2">
  <a:themeElements>
    <a:clrScheme name="IPSOS (MARCH 2024)">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7EBF0"/>
        </a:solidFill>
        <a:ln>
          <a:noFill/>
        </a:ln>
      </a:spPr>
      <a:bodyPr rtlCol="0" anchor="t"/>
      <a:lstStyle>
        <a:defPPr algn="l">
          <a:lnSpc>
            <a:spcPct val="112000"/>
          </a:lnSpc>
          <a:spcBef>
            <a:spcPts val="400"/>
          </a:spcBef>
          <a:spcAft>
            <a:spcPts val="400"/>
          </a:spcAft>
          <a:defRPr sz="24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5000"/>
          </a:lnSpc>
          <a:spcBef>
            <a:spcPts val="400"/>
          </a:spcBef>
          <a:spcAft>
            <a:spcPts val="400"/>
          </a:spcAft>
          <a:defRPr sz="2400" dirty="0" err="1" smtClean="0">
            <a:solidFill>
              <a:schemeClr val="tx1"/>
            </a:solidFill>
          </a:defRPr>
        </a:defPPr>
      </a:lstStyle>
    </a:txDef>
  </a:objectDefaults>
  <a:extraClrSchemeLst/>
  <a:custClrLst>
    <a:custClr name="Green">
      <a:srgbClr val="2DB574"/>
    </a:custClr>
    <a:custClr name="Sky Blue">
      <a:srgbClr val="A5CEE3"/>
    </a:custClr>
    <a:custClr name="Lilac">
      <a:srgbClr val="E3D8F0"/>
    </a:custClr>
    <a:custClr name="Pastel Pink">
      <a:srgbClr val="FFE1EC"/>
    </a:custClr>
    <a:custClr name="Yellow Meringue">
      <a:srgbClr val="F3F0B9"/>
    </a:custClr>
    <a:custClr name="Delicate Turquoise">
      <a:srgbClr val="9FE5D8"/>
    </a:custClr>
    <a:custClr name=" -- ">
      <a:srgbClr val="FFFFFF"/>
    </a:custClr>
    <a:custClr name="Light Grey">
      <a:srgbClr val="E7EBF0"/>
    </a:custClr>
    <a:custClr name="Mid Grey">
      <a:srgbClr val="585858"/>
    </a:custClr>
  </a:custClrLst>
  <a:extLst>
    <a:ext uri="{05A4C25C-085E-4340-85A3-A5531E510DB2}">
      <thm15:themeFamily xmlns:thm15="http://schemas.microsoft.com/office/thememl/2012/main" name="IPSOS B&amp;A POWERPOINT PRESENTATION TEMPLATE (2024)" id="{D9118EA7-A234-459C-BA08-0E1568708ACE}" vid="{3A3105D3-BCC8-4911-B4A2-7941A622E282}"/>
    </a:ext>
  </a:extLst>
</a:theme>
</file>

<file path=ppt/theme/theme2.xml><?xml version="1.0" encoding="utf-8"?>
<a:theme xmlns:a="http://schemas.openxmlformats.org/drawingml/2006/main" name="1_Theme2">
  <a:themeElements>
    <a:clrScheme name="IPSOS (MARCH 2024)">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7EBF0"/>
        </a:solidFill>
        <a:ln>
          <a:noFill/>
        </a:ln>
      </a:spPr>
      <a:bodyPr rtlCol="0" anchor="t"/>
      <a:lstStyle>
        <a:defPPr algn="l">
          <a:lnSpc>
            <a:spcPct val="112000"/>
          </a:lnSpc>
          <a:spcBef>
            <a:spcPts val="400"/>
          </a:spcBef>
          <a:spcAft>
            <a:spcPts val="400"/>
          </a:spcAft>
          <a:defRPr sz="24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5000"/>
          </a:lnSpc>
          <a:spcBef>
            <a:spcPts val="400"/>
          </a:spcBef>
          <a:spcAft>
            <a:spcPts val="400"/>
          </a:spcAft>
          <a:defRPr sz="2400" dirty="0" err="1" smtClean="0">
            <a:solidFill>
              <a:schemeClr val="tx1"/>
            </a:solidFill>
          </a:defRPr>
        </a:defPPr>
      </a:lstStyle>
    </a:txDef>
  </a:objectDefaults>
  <a:extraClrSchemeLst/>
  <a:custClrLst>
    <a:custClr name="Green">
      <a:srgbClr val="2DB574"/>
    </a:custClr>
    <a:custClr name="Sky Blue">
      <a:srgbClr val="A5CEE3"/>
    </a:custClr>
    <a:custClr name="Lilac">
      <a:srgbClr val="E3D8F0"/>
    </a:custClr>
    <a:custClr name="Pastel Pink">
      <a:srgbClr val="FFE1EC"/>
    </a:custClr>
    <a:custClr name="Yellow Meringue">
      <a:srgbClr val="F3F0B9"/>
    </a:custClr>
    <a:custClr name="Delicate Turquoise">
      <a:srgbClr val="9FE5D8"/>
    </a:custClr>
    <a:custClr name=" -- ">
      <a:srgbClr val="FFFFFF"/>
    </a:custClr>
    <a:custClr name="Light Grey">
      <a:srgbClr val="E7EBF0"/>
    </a:custClr>
    <a:custClr name="Mid Grey">
      <a:srgbClr val="585858"/>
    </a:custClr>
  </a:custClrLst>
  <a:extLst>
    <a:ext uri="{05A4C25C-085E-4340-85A3-A5531E510DB2}">
      <thm15:themeFamily xmlns:thm15="http://schemas.microsoft.com/office/thememl/2012/main" name="IPSOS B&amp;A POWERPOINT PRESENTATION TEMPLATE (2024)" id="{D9118EA7-A234-459C-BA08-0E1568708ACE}" vid="{3A3105D3-BCC8-4911-B4A2-7941A622E28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Blueprint 10">
    <a:dk1>
      <a:srgbClr val="2A2E33"/>
    </a:dk1>
    <a:lt1>
      <a:srgbClr val="FFFFFF"/>
    </a:lt1>
    <a:dk2>
      <a:srgbClr val="2A2E33"/>
    </a:dk2>
    <a:lt2>
      <a:srgbClr val="CDC6C0"/>
    </a:lt2>
    <a:accent1>
      <a:srgbClr val="64A0C8"/>
    </a:accent1>
    <a:accent2>
      <a:srgbClr val="90B1A2"/>
    </a:accent2>
    <a:accent3>
      <a:srgbClr val="FFFFFF"/>
    </a:accent3>
    <a:accent4>
      <a:srgbClr val="22262A"/>
    </a:accent4>
    <a:accent5>
      <a:srgbClr val="B8CDE0"/>
    </a:accent5>
    <a:accent6>
      <a:srgbClr val="82A092"/>
    </a:accent6>
    <a:hlink>
      <a:srgbClr val="955085"/>
    </a:hlink>
    <a:folHlink>
      <a:srgbClr val="7E9BCA"/>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Blueprint 10">
    <a:dk1>
      <a:srgbClr val="2A2E33"/>
    </a:dk1>
    <a:lt1>
      <a:srgbClr val="FFFFFF"/>
    </a:lt1>
    <a:dk2>
      <a:srgbClr val="2A2E33"/>
    </a:dk2>
    <a:lt2>
      <a:srgbClr val="CDC6C0"/>
    </a:lt2>
    <a:accent1>
      <a:srgbClr val="64A0C8"/>
    </a:accent1>
    <a:accent2>
      <a:srgbClr val="90B1A2"/>
    </a:accent2>
    <a:accent3>
      <a:srgbClr val="FFFFFF"/>
    </a:accent3>
    <a:accent4>
      <a:srgbClr val="22262A"/>
    </a:accent4>
    <a:accent5>
      <a:srgbClr val="B8CDE0"/>
    </a:accent5>
    <a:accent6>
      <a:srgbClr val="82A092"/>
    </a:accent6>
    <a:hlink>
      <a:srgbClr val="955085"/>
    </a:hlink>
    <a:folHlink>
      <a:srgbClr val="7E9BCA"/>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Blueprint 10">
    <a:dk1>
      <a:srgbClr val="2A2E33"/>
    </a:dk1>
    <a:lt1>
      <a:srgbClr val="FFFFFF"/>
    </a:lt1>
    <a:dk2>
      <a:srgbClr val="2A2E33"/>
    </a:dk2>
    <a:lt2>
      <a:srgbClr val="CDC6C0"/>
    </a:lt2>
    <a:accent1>
      <a:srgbClr val="64A0C8"/>
    </a:accent1>
    <a:accent2>
      <a:srgbClr val="90B1A2"/>
    </a:accent2>
    <a:accent3>
      <a:srgbClr val="FFFFFF"/>
    </a:accent3>
    <a:accent4>
      <a:srgbClr val="22262A"/>
    </a:accent4>
    <a:accent5>
      <a:srgbClr val="B8CDE0"/>
    </a:accent5>
    <a:accent6>
      <a:srgbClr val="82A092"/>
    </a:accent6>
    <a:hlink>
      <a:srgbClr val="955085"/>
    </a:hlink>
    <a:folHlink>
      <a:srgbClr val="7E9BCA"/>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Blueprint 10">
    <a:dk1>
      <a:srgbClr val="2A2E33"/>
    </a:dk1>
    <a:lt1>
      <a:srgbClr val="FFFFFF"/>
    </a:lt1>
    <a:dk2>
      <a:srgbClr val="2A2E33"/>
    </a:dk2>
    <a:lt2>
      <a:srgbClr val="CDC6C0"/>
    </a:lt2>
    <a:accent1>
      <a:srgbClr val="64A0C8"/>
    </a:accent1>
    <a:accent2>
      <a:srgbClr val="90B1A2"/>
    </a:accent2>
    <a:accent3>
      <a:srgbClr val="FFFFFF"/>
    </a:accent3>
    <a:accent4>
      <a:srgbClr val="22262A"/>
    </a:accent4>
    <a:accent5>
      <a:srgbClr val="B8CDE0"/>
    </a:accent5>
    <a:accent6>
      <a:srgbClr val="82A092"/>
    </a:accent6>
    <a:hlink>
      <a:srgbClr val="955085"/>
    </a:hlink>
    <a:folHlink>
      <a:srgbClr val="7E9BCA"/>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Blueprint 10">
    <a:dk1>
      <a:srgbClr val="2A2E33"/>
    </a:dk1>
    <a:lt1>
      <a:srgbClr val="FFFFFF"/>
    </a:lt1>
    <a:dk2>
      <a:srgbClr val="2A2E33"/>
    </a:dk2>
    <a:lt2>
      <a:srgbClr val="CDC6C0"/>
    </a:lt2>
    <a:accent1>
      <a:srgbClr val="64A0C8"/>
    </a:accent1>
    <a:accent2>
      <a:srgbClr val="90B1A2"/>
    </a:accent2>
    <a:accent3>
      <a:srgbClr val="FFFFFF"/>
    </a:accent3>
    <a:accent4>
      <a:srgbClr val="22262A"/>
    </a:accent4>
    <a:accent5>
      <a:srgbClr val="B8CDE0"/>
    </a:accent5>
    <a:accent6>
      <a:srgbClr val="82A092"/>
    </a:accent6>
    <a:hlink>
      <a:srgbClr val="955085"/>
    </a:hlink>
    <a:folHlink>
      <a:srgbClr val="7E9BCA"/>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Blueprint 10">
    <a:dk1>
      <a:srgbClr val="2A2E33"/>
    </a:dk1>
    <a:lt1>
      <a:srgbClr val="FFFFFF"/>
    </a:lt1>
    <a:dk2>
      <a:srgbClr val="2A2E33"/>
    </a:dk2>
    <a:lt2>
      <a:srgbClr val="CDC6C0"/>
    </a:lt2>
    <a:accent1>
      <a:srgbClr val="64A0C8"/>
    </a:accent1>
    <a:accent2>
      <a:srgbClr val="90B1A2"/>
    </a:accent2>
    <a:accent3>
      <a:srgbClr val="FFFFFF"/>
    </a:accent3>
    <a:accent4>
      <a:srgbClr val="22262A"/>
    </a:accent4>
    <a:accent5>
      <a:srgbClr val="B8CDE0"/>
    </a:accent5>
    <a:accent6>
      <a:srgbClr val="82A092"/>
    </a:accent6>
    <a:hlink>
      <a:srgbClr val="955085"/>
    </a:hlink>
    <a:folHlink>
      <a:srgbClr val="7E9BCA"/>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Blueprint 10">
    <a:dk1>
      <a:srgbClr val="2A2E33"/>
    </a:dk1>
    <a:lt1>
      <a:srgbClr val="FFFFFF"/>
    </a:lt1>
    <a:dk2>
      <a:srgbClr val="2A2E33"/>
    </a:dk2>
    <a:lt2>
      <a:srgbClr val="CDC6C0"/>
    </a:lt2>
    <a:accent1>
      <a:srgbClr val="64A0C8"/>
    </a:accent1>
    <a:accent2>
      <a:srgbClr val="90B1A2"/>
    </a:accent2>
    <a:accent3>
      <a:srgbClr val="FFFFFF"/>
    </a:accent3>
    <a:accent4>
      <a:srgbClr val="22262A"/>
    </a:accent4>
    <a:accent5>
      <a:srgbClr val="B8CDE0"/>
    </a:accent5>
    <a:accent6>
      <a:srgbClr val="82A092"/>
    </a:accent6>
    <a:hlink>
      <a:srgbClr val="955085"/>
    </a:hlink>
    <a:folHlink>
      <a:srgbClr val="7E9BCA"/>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Blueprint 10">
    <a:dk1>
      <a:srgbClr val="2A2E33"/>
    </a:dk1>
    <a:lt1>
      <a:srgbClr val="FFFFFF"/>
    </a:lt1>
    <a:dk2>
      <a:srgbClr val="2A2E33"/>
    </a:dk2>
    <a:lt2>
      <a:srgbClr val="CDC6C0"/>
    </a:lt2>
    <a:accent1>
      <a:srgbClr val="64A0C8"/>
    </a:accent1>
    <a:accent2>
      <a:srgbClr val="90B1A2"/>
    </a:accent2>
    <a:accent3>
      <a:srgbClr val="FFFFFF"/>
    </a:accent3>
    <a:accent4>
      <a:srgbClr val="22262A"/>
    </a:accent4>
    <a:accent5>
      <a:srgbClr val="B8CDE0"/>
    </a:accent5>
    <a:accent6>
      <a:srgbClr val="82A092"/>
    </a:accent6>
    <a:hlink>
      <a:srgbClr val="955085"/>
    </a:hlink>
    <a:folHlink>
      <a:srgbClr val="7E9BCA"/>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Blueprint 10">
    <a:dk1>
      <a:srgbClr val="2A2E33"/>
    </a:dk1>
    <a:lt1>
      <a:srgbClr val="FFFFFF"/>
    </a:lt1>
    <a:dk2>
      <a:srgbClr val="2A2E33"/>
    </a:dk2>
    <a:lt2>
      <a:srgbClr val="CDC6C0"/>
    </a:lt2>
    <a:accent1>
      <a:srgbClr val="64A0C8"/>
    </a:accent1>
    <a:accent2>
      <a:srgbClr val="90B1A2"/>
    </a:accent2>
    <a:accent3>
      <a:srgbClr val="FFFFFF"/>
    </a:accent3>
    <a:accent4>
      <a:srgbClr val="22262A"/>
    </a:accent4>
    <a:accent5>
      <a:srgbClr val="B8CDE0"/>
    </a:accent5>
    <a:accent6>
      <a:srgbClr val="82A092"/>
    </a:accent6>
    <a:hlink>
      <a:srgbClr val="955085"/>
    </a:hlink>
    <a:folHlink>
      <a:srgbClr val="7E9BCA"/>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IPSOS (MARCH 2024)">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IPSOS (MARCH 2024)">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0.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1.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2.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3.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4.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5.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6.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7.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8.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9.xml><?xml version="1.0" encoding="utf-8"?>
<a:themeOverride xmlns:a="http://schemas.openxmlformats.org/drawingml/2006/main">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07B01B65ECD745BECD9F3346AAEEEE" ma:contentTypeVersion="14" ma:contentTypeDescription="Create a new document." ma:contentTypeScope="" ma:versionID="786a9d3be6ef5686a40617caed483ce4">
  <xsd:schema xmlns:xsd="http://www.w3.org/2001/XMLSchema" xmlns:xs="http://www.w3.org/2001/XMLSchema" xmlns:p="http://schemas.microsoft.com/office/2006/metadata/properties" xmlns:ns2="782e9fc2-0629-4f66-9908-5dcb6384578c" xmlns:ns3="4d92418d-5ee0-43a1-9152-e8920d1d3c9c" targetNamespace="http://schemas.microsoft.com/office/2006/metadata/properties" ma:root="true" ma:fieldsID="33fa08b38b4a810dbad21fa99ae2dd9d" ns2:_="" ns3:_="">
    <xsd:import namespace="782e9fc2-0629-4f66-9908-5dcb6384578c"/>
    <xsd:import namespace="4d92418d-5ee0-43a1-9152-e8920d1d3c9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e9fc2-0629-4f66-9908-5dcb638457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120647d-17bd-4a63-9afd-bbea8594ac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92418d-5ee0-43a1-9152-e8920d1d3c9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5f545af-843c-4915-aafe-d00eedc128e7}" ma:internalName="TaxCatchAll" ma:showField="CatchAllData" ma:web="4d92418d-5ee0-43a1-9152-e8920d1d3c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d92418d-5ee0-43a1-9152-e8920d1d3c9c" xsi:nil="true"/>
    <lcf76f155ced4ddcb4097134ff3c332f xmlns="782e9fc2-0629-4f66-9908-5dcb638457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833EF04-8EBA-4B99-9453-3CE7F6C81236}">
  <ds:schemaRefs>
    <ds:schemaRef ds:uri="http://schemas.microsoft.com/sharepoint/v3/contenttype/forms"/>
  </ds:schemaRefs>
</ds:datastoreItem>
</file>

<file path=customXml/itemProps2.xml><?xml version="1.0" encoding="utf-8"?>
<ds:datastoreItem xmlns:ds="http://schemas.openxmlformats.org/officeDocument/2006/customXml" ds:itemID="{8BFFD027-67E7-4910-A642-48B474AB195F}">
  <ds:schemaRefs>
    <ds:schemaRef ds:uri="4d92418d-5ee0-43a1-9152-e8920d1d3c9c"/>
    <ds:schemaRef ds:uri="782e9fc2-0629-4f66-9908-5dcb638457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25FF8E-0A43-4546-926B-0876F0BD2D85}">
  <ds:schemaRefs>
    <ds:schemaRef ds:uri="4d92418d-5ee0-43a1-9152-e8920d1d3c9c"/>
    <ds:schemaRef ds:uri="782e9fc2-0629-4f66-9908-5dcb638457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52</TotalTime>
  <Words>20867</Words>
  <Application>Microsoft Office PowerPoint</Application>
  <PresentationFormat>Widescreen</PresentationFormat>
  <Paragraphs>5615</Paragraphs>
  <Slides>103</Slides>
  <Notes>96</Notes>
  <HiddenSlides>27</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103</vt:i4>
      </vt:variant>
    </vt:vector>
  </HeadingPairs>
  <TitlesOfParts>
    <vt:vector size="122" baseType="lpstr">
      <vt:lpstr>Arial</vt:lpstr>
      <vt:lpstr>Arial Black</vt:lpstr>
      <vt:lpstr>Barlow</vt:lpstr>
      <vt:lpstr>Barlow  </vt:lpstr>
      <vt:lpstr>Barlow Black</vt:lpstr>
      <vt:lpstr>Barlow Semi Condensed Black</vt:lpstr>
      <vt:lpstr>Barlow Semi Condensed ExtraBold</vt:lpstr>
      <vt:lpstr>Calibri</vt:lpstr>
      <vt:lpstr>Cambria</vt:lpstr>
      <vt:lpstr>Constantia</vt:lpstr>
      <vt:lpstr>HelveticaNeueLT Std Lt Cn</vt:lpstr>
      <vt:lpstr>Tahoma</vt:lpstr>
      <vt:lpstr>Trebuchet MS</vt:lpstr>
      <vt:lpstr>Verdana</vt:lpstr>
      <vt:lpstr>Wingdings</vt:lpstr>
      <vt:lpstr>Wingdings 2</vt:lpstr>
      <vt:lpstr>Theme2</vt:lpstr>
      <vt:lpstr>1_Theme2</vt:lpstr>
      <vt:lpstr>Diapositive think-cell</vt:lpstr>
      <vt:lpstr>Worldview Dóchas Public Engagement Survey </vt:lpstr>
      <vt:lpstr>Introduction</vt:lpstr>
      <vt:lpstr>Segments Background &amp; Context</vt:lpstr>
      <vt:lpstr>The Segments – Overview</vt:lpstr>
      <vt:lpstr>Profile of Segments x Region and Area</vt:lpstr>
      <vt:lpstr>The Segments Profile</vt:lpstr>
      <vt:lpstr>Trending the Segments</vt:lpstr>
      <vt:lpstr>The big picture</vt:lpstr>
      <vt:lpstr>There was a sharp decline in sentiment in March, as the economic ramifications of the war in the Middle East became clearer. </vt:lpstr>
      <vt:lpstr>Nearly seven in ten feel are pessimistic about prospects for the year ahead, with just one in ten feeling positive. </vt:lpstr>
      <vt:lpstr>PowerPoint Presentation</vt:lpstr>
      <vt:lpstr>An overview of the key challenge for Dóchas and its members</vt:lpstr>
      <vt:lpstr>Main findings</vt:lpstr>
      <vt:lpstr>The Top 3 Most Important Issues Facing Ireland remain the same as in Aug ’25: house prices (-4%), household bills (+9%), homeless situation (-5). Mentions of immigration are declining as the cost of living continues to bite.  </vt:lpstr>
      <vt:lpstr>Most Important Issues Facing Ireland x Segments</vt:lpstr>
      <vt:lpstr>Issues of Personal Concern</vt:lpstr>
      <vt:lpstr>Issues of Personal Concern x Segments</vt:lpstr>
      <vt:lpstr> Perceived Individual Identity – Ranked 1st</vt:lpstr>
      <vt:lpstr> Perceived Individual Identity</vt:lpstr>
      <vt:lpstr>Views on growing diversity and multi-culturalism in Ireland</vt:lpstr>
      <vt:lpstr> Views on growing diversity and multi-culturalism in Ireland x Segments</vt:lpstr>
      <vt:lpstr> Level of concern around protection of human rights of minorities in Ireland</vt:lpstr>
      <vt:lpstr> Level of concern around protection of human rights of minorities x segments</vt:lpstr>
      <vt:lpstr> Incidence of Travelling to Developing Country</vt:lpstr>
      <vt:lpstr> Incidence of Travelling to Developing Country x Segments </vt:lpstr>
      <vt:lpstr>Two in three people are concerned about levels of poverty in developing countries </vt:lpstr>
      <vt:lpstr>Concern around levels of Poverty in Developing Countries x Segments </vt:lpstr>
      <vt:lpstr>The majority believe ODA spending should either be increased or remain the same (7 in 10)</vt:lpstr>
      <vt:lpstr>Extent the Irish Government should increase or decrease the amount of money it spends on overseas aid x Segments</vt:lpstr>
      <vt:lpstr>7 in 10 agree that it is important for the Irish Government to provide ODA</vt:lpstr>
      <vt:lpstr> Importance of Irish Government providing overseas aid x Segments</vt:lpstr>
      <vt:lpstr>Level of agreement that Citizens of Ireland have a moral obligation to personally support overseas aid</vt:lpstr>
      <vt:lpstr>Level of agreement that Citizens of Ireland have a moral obligation to personally support overseas aid</vt:lpstr>
      <vt:lpstr>Just under 3 in 4 people agree that ODA can help bring about positive change for those living in developing countries </vt:lpstr>
      <vt:lpstr>Level of agreement that Overseas aid can help bring about positive change for those living in developing countries x Segments</vt:lpstr>
      <vt:lpstr>Most Important Reasons to help those in developing countries</vt:lpstr>
      <vt:lpstr>Most Important Reasons to Help those in developing countries x Segments</vt:lpstr>
      <vt:lpstr> Ideas on how to secure a prosperous and safe country</vt:lpstr>
      <vt:lpstr>Incidence of being active in causes over the last 12 months</vt:lpstr>
      <vt:lpstr>Who has been active and in what causes x Segments</vt:lpstr>
      <vt:lpstr>Greatest influence on views and opinions of key issues</vt:lpstr>
      <vt:lpstr>Greatest influence on views and opinions of key issues x Segments</vt:lpstr>
      <vt:lpstr>Sources for news and information</vt:lpstr>
      <vt:lpstr> Sources for news and information x Segments</vt:lpstr>
      <vt:lpstr>Most influential in bringing about social change</vt:lpstr>
      <vt:lpstr> Influential (any) in bringing about social change x Demographics</vt:lpstr>
      <vt:lpstr> Main causes of poverty in developing countries </vt:lpstr>
      <vt:lpstr> Main causes of poverty in developing countries x Segments </vt:lpstr>
      <vt:lpstr> Actions taken in relation to global poverty &amp; development in past 12 months</vt:lpstr>
      <vt:lpstr> Actions taken in relation to global poverty &amp; development in past 12 months</vt:lpstr>
      <vt:lpstr> Support for efforts to address global poverty</vt:lpstr>
      <vt:lpstr>Agreement levels about aid from the Irish Government</vt:lpstr>
      <vt:lpstr> Agreement levels about aid from the Irish Government – Net Agree in recent waves</vt:lpstr>
      <vt:lpstr>Trust levels attributed to multilateral agencies</vt:lpstr>
      <vt:lpstr>Impact of institutions on reducing poverty in poor countries</vt:lpstr>
      <vt:lpstr>Most important priorities for Irish Government support on overseas aid </vt:lpstr>
      <vt:lpstr>Part B Climate change, food insecurity, and interconnectedness</vt:lpstr>
      <vt:lpstr>Extent you personally experienced climate change in your everyday life</vt:lpstr>
      <vt:lpstr>The impact of climate change on various groups</vt:lpstr>
      <vt:lpstr> The impact of climate change on various groups x segments</vt:lpstr>
      <vt:lpstr>Peoples view on the cause of climate change (if any) x segments</vt:lpstr>
      <vt:lpstr>Issues that are most linked with climate change</vt:lpstr>
      <vt:lpstr>Climate change’s impact on growing, accessing, or affording enough food</vt:lpstr>
      <vt:lpstr>Identifying the ways in which climate change contributes to food insecurity</vt:lpstr>
      <vt:lpstr> Identifying the key future risk factors of food insecurity</vt:lpstr>
      <vt:lpstr>What should most determine how much a country does to address climate change &amp; food insecurity</vt:lpstr>
      <vt:lpstr>Responsibility of institutions to reduce negative effects of climate change for food in the Global South</vt:lpstr>
      <vt:lpstr>Level of agreement that Ireland should push the EU to prioritise tackling climate-related food insecurity during the EU Presidency</vt:lpstr>
      <vt:lpstr> Actions the Government should prioritise to reduce the negative impacts of climate change</vt:lpstr>
      <vt:lpstr>Actions the Government should prioritise to reduce the negative impacts of climate change x segments</vt:lpstr>
      <vt:lpstr> Identifying actions that would be most effective in reducing climate-related food insecurity</vt:lpstr>
      <vt:lpstr>Trust levels of various institutions when communicating on climate change and food insecurity</vt:lpstr>
      <vt:lpstr>Key takeouts</vt:lpstr>
      <vt:lpstr>Key Talking Points</vt:lpstr>
      <vt:lpstr>PowerPoint Presentation</vt:lpstr>
      <vt:lpstr>Appendix: understanding  the Segments</vt:lpstr>
      <vt:lpstr>Segment pen portraits</vt:lpstr>
      <vt:lpstr>Global Citizens</vt:lpstr>
      <vt:lpstr>Global Citizens – Socio Cultural Profile</vt:lpstr>
      <vt:lpstr>Global Citizens – Overseas Aid Profile</vt:lpstr>
      <vt:lpstr>Global Citizens – How do we target them?</vt:lpstr>
      <vt:lpstr>Community Champions – Who Are They?</vt:lpstr>
      <vt:lpstr>Community Champions – Socio Cultural Profile</vt:lpstr>
      <vt:lpstr>Community Champions – Overseas Aid Profile</vt:lpstr>
      <vt:lpstr>Community Champions – How do we target them?</vt:lpstr>
      <vt:lpstr>Multilateralists – Who Are They?</vt:lpstr>
      <vt:lpstr>Multilateralists– Socio Cultural Profile</vt:lpstr>
      <vt:lpstr>Multilateralists – Overseas Aid Profile</vt:lpstr>
      <vt:lpstr>Multilateralists – How do we target them?</vt:lpstr>
      <vt:lpstr>Pragmatists – Who Are They?</vt:lpstr>
      <vt:lpstr>Pragmatists – Socio Cultural Profile</vt:lpstr>
      <vt:lpstr>Pragmatists – Overseas Aid Profile</vt:lpstr>
      <vt:lpstr>Pragmatists – How do we target them?</vt:lpstr>
      <vt:lpstr>Empathisers – Who Are They?</vt:lpstr>
      <vt:lpstr>Empathisers – Socio Cultural Profile</vt:lpstr>
      <vt:lpstr>Empathisers – Overseas Aid Profile</vt:lpstr>
      <vt:lpstr>Empathisers – How do we target them?</vt:lpstr>
      <vt:lpstr>Disengaged – Who Are They?</vt:lpstr>
      <vt:lpstr>Disengaged – Socio Cultural Profile</vt:lpstr>
      <vt:lpstr>Disengaged – Overseas Aid Profile</vt:lpstr>
      <vt:lpstr>Disengaged – How do we target them?</vt:lpstr>
      <vt:lpstr>Key Segments Targeting Strategy</vt:lpstr>
      <vt:lpstr>Segments Targeting Strategy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 Produce Study</dc:title>
  <dc:creator>Carole Carmody</dc:creator>
  <cp:lastModifiedBy>Claudia Lynch</cp:lastModifiedBy>
  <cp:revision>3</cp:revision>
  <cp:lastPrinted>2024-08-20T15:26:18Z</cp:lastPrinted>
  <dcterms:created xsi:type="dcterms:W3CDTF">2022-05-06T10:04:24Z</dcterms:created>
  <dcterms:modified xsi:type="dcterms:W3CDTF">2026-04-29T11:37:37Z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0x0101002307B01B65ECD745BECD9F3346AAEEEE</vt:lpwstr>
  </property>
  <property fmtid="{D5CDD505-2E9C-101B-9397-08002B2CF9AE}" pid="3" name="MediaServiceImageTags">
    <vt:lpwstr/>
  </property>
  <property fmtid="{D5CDD505-2E9C-101B-9397-08002B2CF9AE}" pid="4" name="Order">
    <vt:r8>151089600</vt:r8>
  </property>
  <property fmtid="{D5CDD505-2E9C-101B-9397-08002B2CF9AE}" pid="5" name="_ExtendedDescription">
    <vt:lpwstr/>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TriggerFlowInfo">
    <vt:lpwstr/>
  </property>
</Properties>
</file>