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4.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5.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6.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710" r:id="rId2"/>
    <p:sldMasterId id="2147483767" r:id="rId3"/>
    <p:sldMasterId id="2147483820" r:id="rId4"/>
    <p:sldMasterId id="2147483873" r:id="rId5"/>
    <p:sldMasterId id="2147483926" r:id="rId6"/>
    <p:sldMasterId id="2147483980" r:id="rId7"/>
  </p:sldMasterIdLst>
  <p:notesMasterIdLst>
    <p:notesMasterId r:id="rId29"/>
  </p:notesMasterIdLst>
  <p:sldIdLst>
    <p:sldId id="1322" r:id="rId8"/>
    <p:sldId id="1289" r:id="rId9"/>
    <p:sldId id="1323" r:id="rId10"/>
    <p:sldId id="1291" r:id="rId11"/>
    <p:sldId id="1319" r:id="rId12"/>
    <p:sldId id="1290" r:id="rId13"/>
    <p:sldId id="1294" r:id="rId14"/>
    <p:sldId id="1292" r:id="rId15"/>
    <p:sldId id="353" r:id="rId16"/>
    <p:sldId id="1326" r:id="rId17"/>
    <p:sldId id="359" r:id="rId18"/>
    <p:sldId id="1327" r:id="rId19"/>
    <p:sldId id="1328" r:id="rId20"/>
    <p:sldId id="1287" r:id="rId21"/>
    <p:sldId id="1288" r:id="rId22"/>
    <p:sldId id="364" r:id="rId23"/>
    <p:sldId id="1321" r:id="rId24"/>
    <p:sldId id="365" r:id="rId25"/>
    <p:sldId id="1320" r:id="rId26"/>
    <p:sldId id="1329" r:id="rId27"/>
    <p:sldId id="96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3D408A-61D8-2D4F-BAEF-7450D0EF0085}">
          <p14:sldIdLst>
            <p14:sldId id="1322"/>
            <p14:sldId id="1289"/>
            <p14:sldId id="1323"/>
            <p14:sldId id="1291"/>
            <p14:sldId id="1319"/>
            <p14:sldId id="1290"/>
            <p14:sldId id="1294"/>
            <p14:sldId id="1292"/>
            <p14:sldId id="353"/>
            <p14:sldId id="1326"/>
            <p14:sldId id="359"/>
            <p14:sldId id="1327"/>
            <p14:sldId id="1328"/>
            <p14:sldId id="1287"/>
            <p14:sldId id="1288"/>
            <p14:sldId id="364"/>
            <p14:sldId id="1321"/>
            <p14:sldId id="365"/>
            <p14:sldId id="1320"/>
            <p14:sldId id="1329"/>
            <p14:sldId id="965"/>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A41823-DB2D-327A-1E3D-9A63B5CB728C}" name="Abigail Bennett" initials="AB" userId="S::abigail@alicepr.com::8494e336-dc1c-4602-a851-8269b44b4f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0D3"/>
    <a:srgbClr val="1F2B5D"/>
    <a:srgbClr val="EF435E"/>
    <a:srgbClr val="F26F75"/>
    <a:srgbClr val="EEE809"/>
    <a:srgbClr val="F2CBE0"/>
    <a:srgbClr val="F3F3F1"/>
    <a:srgbClr val="EA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145A8-8155-49C0-AAA9-D407BCE29FE5}" v="8" dt="2026-03-10T14:51:21.003"/>
    <p1510:client id="{AAC4FC04-8A59-48D0-A1CE-452578C975DA}" v="136" dt="2026-03-10T15:00:39.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sie Lynch" userId="9.alicepr.egnyte.com_tp_egnyte_plus" providerId="OAuth2" clId="{131E47A8-7636-45C8-AC1B-10A5F80BDA68}"/>
    <pc:docChg chg="custSel delSld modSld modSection">
      <pc:chgData name="Maisie Lynch" userId="9.alicepr.egnyte.com_tp_egnyte_plus" providerId="OAuth2" clId="{131E47A8-7636-45C8-AC1B-10A5F80BDA68}" dt="2026-03-10T15:00:39.112" v="135" actId="2696"/>
      <pc:docMkLst>
        <pc:docMk/>
      </pc:docMkLst>
      <pc:sldChg chg="modNotesTx">
        <pc:chgData name="Maisie Lynch" userId="9.alicepr.egnyte.com_tp_egnyte_plus" providerId="OAuth2" clId="{131E47A8-7636-45C8-AC1B-10A5F80BDA68}" dt="2026-03-10T15:00:12.246" v="123" actId="20577"/>
        <pc:sldMkLst>
          <pc:docMk/>
          <pc:sldMk cId="2450992364" sldId="365"/>
        </pc:sldMkLst>
      </pc:sldChg>
      <pc:sldChg chg="modNotesTx">
        <pc:chgData name="Maisie Lynch" userId="9.alicepr.egnyte.com_tp_egnyte_plus" providerId="OAuth2" clId="{131E47A8-7636-45C8-AC1B-10A5F80BDA68}" dt="2026-03-10T14:59:14.831" v="19" actId="20577"/>
        <pc:sldMkLst>
          <pc:docMk/>
          <pc:sldMk cId="232628033" sldId="1287"/>
        </pc:sldMkLst>
      </pc:sldChg>
      <pc:sldChg chg="modNotesTx">
        <pc:chgData name="Maisie Lynch" userId="9.alicepr.egnyte.com_tp_egnyte_plus" providerId="OAuth2" clId="{131E47A8-7636-45C8-AC1B-10A5F80BDA68}" dt="2026-03-10T14:59:40.405" v="72" actId="20577"/>
        <pc:sldMkLst>
          <pc:docMk/>
          <pc:sldMk cId="1584248252" sldId="1288"/>
        </pc:sldMkLst>
      </pc:sldChg>
      <pc:sldChg chg="modNotesTx">
        <pc:chgData name="Maisie Lynch" userId="9.alicepr.egnyte.com_tp_egnyte_plus" providerId="OAuth2" clId="{131E47A8-7636-45C8-AC1B-10A5F80BDA68}" dt="2026-03-10T15:00:22.670" v="133" actId="20577"/>
        <pc:sldMkLst>
          <pc:docMk/>
          <pc:sldMk cId="3180567910" sldId="1320"/>
        </pc:sldMkLst>
      </pc:sldChg>
      <pc:sldChg chg="modNotesTx">
        <pc:chgData name="Maisie Lynch" userId="9.alicepr.egnyte.com_tp_egnyte_plus" providerId="OAuth2" clId="{131E47A8-7636-45C8-AC1B-10A5F80BDA68}" dt="2026-03-10T14:57:58.603" v="0" actId="20577"/>
        <pc:sldMkLst>
          <pc:docMk/>
          <pc:sldMk cId="2050641266" sldId="1322"/>
        </pc:sldMkLst>
      </pc:sldChg>
      <pc:sldChg chg="del">
        <pc:chgData name="Maisie Lynch" userId="9.alicepr.egnyte.com_tp_egnyte_plus" providerId="OAuth2" clId="{131E47A8-7636-45C8-AC1B-10A5F80BDA68}" dt="2026-03-10T15:00:36.995" v="134" actId="2696"/>
        <pc:sldMkLst>
          <pc:docMk/>
          <pc:sldMk cId="2543163704" sldId="1330"/>
        </pc:sldMkLst>
      </pc:sldChg>
      <pc:sldChg chg="del">
        <pc:chgData name="Maisie Lynch" userId="9.alicepr.egnyte.com_tp_egnyte_plus" providerId="OAuth2" clId="{131E47A8-7636-45C8-AC1B-10A5F80BDA68}" dt="2026-03-10T15:00:39.112" v="135" actId="2696"/>
        <pc:sldMkLst>
          <pc:docMk/>
          <pc:sldMk cId="1081785069" sldId="1331"/>
        </pc:sldMkLst>
      </pc:sldChg>
    </pc:docChg>
  </pc:docChgLst>
  <pc:docChgLst>
    <pc:chgData name="Niamh Breathnach" userId="12.alicepr.egnyte.com_tp_egnyte_plus" providerId="OAuth2" clId="{5396B6CF-E4D5-4E82-A822-BF09613CE130}"/>
    <pc:docChg chg="custSel addSld modSld modSection">
      <pc:chgData name="Niamh Breathnach" userId="12.alicepr.egnyte.com_tp_egnyte_plus" providerId="OAuth2" clId="{5396B6CF-E4D5-4E82-A822-BF09613CE130}" dt="2026-03-10T14:51:21.003" v="7" actId="680"/>
      <pc:docMkLst>
        <pc:docMk/>
      </pc:docMkLst>
      <pc:sldChg chg="modSp mod">
        <pc:chgData name="Niamh Breathnach" userId="12.alicepr.egnyte.com_tp_egnyte_plus" providerId="OAuth2" clId="{5396B6CF-E4D5-4E82-A822-BF09613CE130}" dt="2026-03-10T12:54:06.942" v="2" actId="27636"/>
        <pc:sldMkLst>
          <pc:docMk/>
          <pc:sldMk cId="2450992364" sldId="365"/>
        </pc:sldMkLst>
        <pc:spChg chg="mod">
          <ac:chgData name="Niamh Breathnach" userId="12.alicepr.egnyte.com_tp_egnyte_plus" providerId="OAuth2" clId="{5396B6CF-E4D5-4E82-A822-BF09613CE130}" dt="2026-03-10T12:54:06.942" v="2" actId="27636"/>
          <ac:spMkLst>
            <pc:docMk/>
            <pc:sldMk cId="2450992364" sldId="365"/>
            <ac:spMk id="2" creationId="{826E6FCC-B6BD-85B7-8827-908587C11EF0}"/>
          </ac:spMkLst>
        </pc:spChg>
      </pc:sldChg>
      <pc:sldChg chg="modAnim">
        <pc:chgData name="Niamh Breathnach" userId="12.alicepr.egnyte.com_tp_egnyte_plus" providerId="OAuth2" clId="{5396B6CF-E4D5-4E82-A822-BF09613CE130}" dt="2026-03-10T12:54:08.676" v="4"/>
        <pc:sldMkLst>
          <pc:docMk/>
          <pc:sldMk cId="2223205152" sldId="1289"/>
        </pc:sldMkLst>
      </pc:sldChg>
      <pc:sldChg chg="modAnim">
        <pc:chgData name="Niamh Breathnach" userId="12.alicepr.egnyte.com_tp_egnyte_plus" providerId="OAuth2" clId="{5396B6CF-E4D5-4E82-A822-BF09613CE130}" dt="2026-03-10T12:54:21.776" v="5"/>
        <pc:sldMkLst>
          <pc:docMk/>
          <pc:sldMk cId="541235886" sldId="1323"/>
        </pc:sldMkLst>
      </pc:sldChg>
      <pc:sldChg chg="new">
        <pc:chgData name="Niamh Breathnach" userId="12.alicepr.egnyte.com_tp_egnyte_plus" providerId="OAuth2" clId="{5396B6CF-E4D5-4E82-A822-BF09613CE130}" dt="2026-03-10T14:51:00.361" v="6" actId="680"/>
        <pc:sldMkLst>
          <pc:docMk/>
          <pc:sldMk cId="2543163704" sldId="1330"/>
        </pc:sldMkLst>
      </pc:sldChg>
      <pc:sldChg chg="new">
        <pc:chgData name="Niamh Breathnach" userId="12.alicepr.egnyte.com_tp_egnyte_plus" providerId="OAuth2" clId="{5396B6CF-E4D5-4E82-A822-BF09613CE130}" dt="2026-03-10T14:51:21.003" v="7" actId="680"/>
        <pc:sldMkLst>
          <pc:docMk/>
          <pc:sldMk cId="1081785069" sldId="1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6634" tIns="48317" rIns="96634" bIns="48317" rtlCol="0"/>
          <a:lstStyle>
            <a:lvl1pPr algn="l">
              <a:defRPr sz="1300"/>
            </a:lvl1pPr>
          </a:lstStyle>
          <a:p>
            <a:endParaRPr lang="en-IE"/>
          </a:p>
        </p:txBody>
      </p:sp>
      <p:sp>
        <p:nvSpPr>
          <p:cNvPr id="3" name="Date Placeholder 2"/>
          <p:cNvSpPr>
            <a:spLocks noGrp="1"/>
          </p:cNvSpPr>
          <p:nvPr>
            <p:ph type="dt" idx="1"/>
          </p:nvPr>
        </p:nvSpPr>
        <p:spPr>
          <a:xfrm>
            <a:off x="3970937" y="0"/>
            <a:ext cx="3037840" cy="466435"/>
          </a:xfrm>
          <a:prstGeom prst="rect">
            <a:avLst/>
          </a:prstGeom>
        </p:spPr>
        <p:txBody>
          <a:bodyPr vert="horz" lIns="96634" tIns="48317" rIns="96634" bIns="48317" rtlCol="0"/>
          <a:lstStyle>
            <a:lvl1pPr algn="r">
              <a:defRPr sz="1300"/>
            </a:lvl1pPr>
          </a:lstStyle>
          <a:p>
            <a:fld id="{0CB6E193-85AC-47A3-A0DD-F4A5708C0ED7}" type="datetimeFigureOut">
              <a:rPr lang="en-IE" smtClean="0"/>
              <a:t>10/03/2026</a:t>
            </a:fld>
            <a:endParaRPr lang="en-IE"/>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6634" tIns="48317" rIns="96634" bIns="48317" rtlCol="0" anchor="ctr"/>
          <a:lstStyle/>
          <a:p>
            <a:endParaRPr lang="en-IE"/>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29967"/>
            <a:ext cx="3037840" cy="466434"/>
          </a:xfrm>
          <a:prstGeom prst="rect">
            <a:avLst/>
          </a:prstGeom>
        </p:spPr>
        <p:txBody>
          <a:bodyPr vert="horz" lIns="96634" tIns="48317" rIns="96634" bIns="48317" rtlCol="0" anchor="b"/>
          <a:lstStyle>
            <a:lvl1pPr algn="l">
              <a:defRPr sz="1300"/>
            </a:lvl1pPr>
          </a:lstStyle>
          <a:p>
            <a:endParaRPr lang="en-IE"/>
          </a:p>
        </p:txBody>
      </p:sp>
      <p:sp>
        <p:nvSpPr>
          <p:cNvPr id="7" name="Slide Number Placeholder 6"/>
          <p:cNvSpPr>
            <a:spLocks noGrp="1"/>
          </p:cNvSpPr>
          <p:nvPr>
            <p:ph type="sldNum" sz="quarter" idx="5"/>
          </p:nvPr>
        </p:nvSpPr>
        <p:spPr>
          <a:xfrm>
            <a:off x="3970937" y="8829967"/>
            <a:ext cx="3037840" cy="466434"/>
          </a:xfrm>
          <a:prstGeom prst="rect">
            <a:avLst/>
          </a:prstGeom>
        </p:spPr>
        <p:txBody>
          <a:bodyPr vert="horz" lIns="96634" tIns="48317" rIns="96634" bIns="48317" rtlCol="0" anchor="b"/>
          <a:lstStyle>
            <a:lvl1pPr algn="r">
              <a:defRPr sz="1300"/>
            </a:lvl1pPr>
          </a:lstStyle>
          <a:p>
            <a:fld id="{0C609F96-6746-4E70-801C-58B7B210A6AE}" type="slidenum">
              <a:rPr lang="en-IE" smtClean="0"/>
              <a:t>‹#›</a:t>
            </a:fld>
            <a:endParaRPr lang="en-IE"/>
          </a:p>
        </p:txBody>
      </p:sp>
    </p:spTree>
    <p:extLst>
      <p:ext uri="{BB962C8B-B14F-4D97-AF65-F5344CB8AC3E}">
        <p14:creationId xmlns:p14="http://schemas.microsoft.com/office/powerpoint/2010/main" val="211792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a:p>
            <a:endParaRPr lang="en-US"/>
          </a:p>
          <a:p>
            <a:endParaRPr lang="en-US"/>
          </a:p>
          <a:p>
            <a:r>
              <a:rPr lang="en-US"/>
              <a:t> </a:t>
            </a:r>
            <a:endParaRPr lang="en-IE"/>
          </a:p>
        </p:txBody>
      </p:sp>
      <p:sp>
        <p:nvSpPr>
          <p:cNvPr id="4" name="Slide Number Placeholder 3"/>
          <p:cNvSpPr>
            <a:spLocks noGrp="1"/>
          </p:cNvSpPr>
          <p:nvPr>
            <p:ph type="sldNum" sz="quarter" idx="5"/>
          </p:nvPr>
        </p:nvSpPr>
        <p:spPr/>
        <p:txBody>
          <a:bodyPr/>
          <a:lstStyle/>
          <a:p>
            <a:fld id="{0C609F96-6746-4E70-801C-58B7B210A6AE}" type="slidenum">
              <a:rPr lang="en-IE" smtClean="0"/>
              <a:t>1</a:t>
            </a:fld>
            <a:endParaRPr lang="en-IE"/>
          </a:p>
        </p:txBody>
      </p:sp>
    </p:spTree>
    <p:extLst>
      <p:ext uri="{BB962C8B-B14F-4D97-AF65-F5344CB8AC3E}">
        <p14:creationId xmlns:p14="http://schemas.microsoft.com/office/powerpoint/2010/main" val="428732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66CD6-7A17-33F5-A27C-19830166B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57C2E-E41E-9D35-8F66-963426CF422B}"/>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0324182F-9D2B-A0D3-AC53-37DE5263763E}"/>
              </a:ext>
            </a:extLst>
          </p:cNvPr>
          <p:cNvSpPr>
            <a:spLocks noGrp="1"/>
          </p:cNvSpPr>
          <p:nvPr>
            <p:ph type="body" idx="1"/>
          </p:nvPr>
        </p:nvSpPr>
        <p:spPr/>
        <p:txBody>
          <a:bodyPr/>
          <a:lstStyle/>
          <a:p>
            <a:r>
              <a:rPr lang="en-US" i="0"/>
              <a:t>Source: https://datareportal.com/reports/digital-2026-Ireland</a:t>
            </a:r>
          </a:p>
          <a:p>
            <a:endParaRPr lang="en-US" i="0"/>
          </a:p>
          <a:p>
            <a:r>
              <a:rPr lang="en-US" i="0"/>
              <a:t>What this slide tells us that’s of relevance to today’s session is that 39.9% of internet users aged over 16 in Ireland have visited News websites in the past month, which is a significant number. </a:t>
            </a:r>
          </a:p>
        </p:txBody>
      </p:sp>
      <p:sp>
        <p:nvSpPr>
          <p:cNvPr id="4" name="Slide Number Placeholder 3">
            <a:extLst>
              <a:ext uri="{FF2B5EF4-FFF2-40B4-BE49-F238E27FC236}">
                <a16:creationId xmlns:a16="http://schemas.microsoft.com/office/drawing/2014/main" id="{13DB9A4C-264B-5311-BFF5-C1C6C88F2B59}"/>
              </a:ext>
            </a:extLst>
          </p:cNvPr>
          <p:cNvSpPr>
            <a:spLocks noGrp="1"/>
          </p:cNvSpPr>
          <p:nvPr>
            <p:ph type="sldNum" sz="quarter" idx="5"/>
          </p:nvPr>
        </p:nvSpPr>
        <p:spPr/>
        <p:txBody>
          <a:bodyPr/>
          <a:lstStyle/>
          <a:p>
            <a:fld id="{0C609F96-6746-4E70-801C-58B7B210A6AE}" type="slidenum">
              <a:rPr lang="en-IE" smtClean="0"/>
              <a:t>10</a:t>
            </a:fld>
            <a:endParaRPr lang="en-IE"/>
          </a:p>
        </p:txBody>
      </p:sp>
    </p:spTree>
    <p:extLst>
      <p:ext uri="{BB962C8B-B14F-4D97-AF65-F5344CB8AC3E}">
        <p14:creationId xmlns:p14="http://schemas.microsoft.com/office/powerpoint/2010/main" val="302789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US"/>
              <a:t>Source: https://datareportal.com/reports/digital-2024-Ireland</a:t>
            </a:r>
          </a:p>
          <a:p>
            <a:endParaRPr lang="en-US"/>
          </a:p>
          <a:p>
            <a:r>
              <a:rPr lang="en-US"/>
              <a:t>The 2024 Digital Ireland Report contained valuable data per age group in relation to people’s main reasons for using social media.</a:t>
            </a:r>
          </a:p>
          <a:p>
            <a:endParaRPr lang="en-US"/>
          </a:p>
          <a:p>
            <a:r>
              <a:rPr lang="en-US"/>
              <a:t>It showed that slightly more 45-64-year-olds use social media to read news stories than 16-44-year-olds. But for all of these age groups, using social media to read news stories is important:</a:t>
            </a:r>
          </a:p>
          <a:p>
            <a:pPr marL="171450" indent="-171450">
              <a:buFontTx/>
              <a:buChar char="-"/>
            </a:pPr>
            <a:r>
              <a:rPr lang="en-US"/>
              <a:t>For 16-24-year-olds, it’s their fifth most popular reason for using social media.</a:t>
            </a:r>
          </a:p>
          <a:p>
            <a:pPr marL="171450" indent="-171450">
              <a:buFontTx/>
              <a:buChar char="-"/>
            </a:pPr>
            <a:r>
              <a:rPr lang="en-US"/>
              <a:t>For 25-34-year-olds and 35-44-year-olds, like our Global Citizen Fionn and Community Champion Aoife, it’s their third most popular reason.</a:t>
            </a:r>
          </a:p>
          <a:p>
            <a:pPr marL="171450" indent="-171450">
              <a:buFontTx/>
              <a:buChar char="-"/>
            </a:pPr>
            <a:r>
              <a:rPr lang="en-US"/>
              <a:t>For 45-54 and 55-64-year-olds, it’s their second most popular reason. </a:t>
            </a:r>
          </a:p>
          <a:p>
            <a:endParaRPr lang="en-US"/>
          </a:p>
          <a:p>
            <a:r>
              <a:rPr lang="en-US" sz="1200" b="1" i="0" kern="1200">
                <a:solidFill>
                  <a:srgbClr val="1F2B5D"/>
                </a:solidFill>
                <a:effectLst/>
                <a:latin typeface="Roboto Serif" pitchFamily="2" charset="0"/>
                <a:ea typeface="Roboto" panose="02000000000000000000" pitchFamily="2" charset="0"/>
                <a:cs typeface="+mn-cs"/>
              </a:rPr>
              <a:t>Aside from the data on the slide, other insights published in December 2025 by Irish Web Studios, a Limerick-based digital agency* show that:</a:t>
            </a:r>
            <a:endParaRPr lang="en-US" sz="1200" b="1" i="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Irish viewers are looking more toward social media sites with regard to education-based content, e.g. tutorials, how-to videos and tips.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Irish audiences value authentic, local, and funny content the most. They like </a:t>
            </a:r>
            <a:r>
              <a:rPr lang="en-US" sz="1200" b="0" i="0" u="sng" kern="1200">
                <a:solidFill>
                  <a:schemeClr val="tx1"/>
                </a:solidFill>
                <a:effectLst/>
                <a:latin typeface="+mn-lt"/>
                <a:ea typeface="+mn-ea"/>
                <a:cs typeface="+mn-cs"/>
              </a:rPr>
              <a:t>local</a:t>
            </a:r>
            <a:r>
              <a:rPr lang="en-US" sz="1200" b="0" i="0" kern="1200">
                <a:solidFill>
                  <a:schemeClr val="tx1"/>
                </a:solidFill>
                <a:effectLst/>
                <a:latin typeface="+mn-lt"/>
                <a:ea typeface="+mn-ea"/>
                <a:cs typeface="+mn-cs"/>
              </a:rPr>
              <a:t> content and </a:t>
            </a:r>
            <a:r>
              <a:rPr lang="en-US" sz="1200" b="0" i="0" u="sng" kern="1200">
                <a:solidFill>
                  <a:schemeClr val="tx1"/>
                </a:solidFill>
                <a:effectLst/>
                <a:latin typeface="+mn-lt"/>
                <a:ea typeface="+mn-ea"/>
                <a:cs typeface="+mn-cs"/>
              </a:rPr>
              <a:t>local</a:t>
            </a:r>
            <a:r>
              <a:rPr lang="en-US" sz="1200" b="0" i="0" kern="1200">
                <a:solidFill>
                  <a:schemeClr val="tx1"/>
                </a:solidFill>
                <a:effectLst/>
                <a:latin typeface="+mn-lt"/>
                <a:ea typeface="+mn-ea"/>
                <a:cs typeface="+mn-cs"/>
              </a:rPr>
              <a:t> businesses and organisations.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a:solidFill>
                <a:schemeClr val="tx1"/>
              </a:solidFill>
              <a:effectLst/>
              <a:latin typeface="+mn-lt"/>
              <a:ea typeface="+mn-ea"/>
              <a:cs typeface="+mn-cs"/>
            </a:endParaRPr>
          </a:p>
          <a:p>
            <a:r>
              <a:rPr lang="en-US" i="1"/>
              <a:t>*https://www.irishwebstudios.ie/blog/irish-social-media-trends-boost-online-presence/#:~:text=When%20brands%20shift%20from%20'sellers,consumer%20prior%20to%20the%20acquisition.</a:t>
            </a:r>
          </a:p>
        </p:txBody>
      </p:sp>
      <p:sp>
        <p:nvSpPr>
          <p:cNvPr id="4" name="Slide Number Placeholder 3"/>
          <p:cNvSpPr>
            <a:spLocks noGrp="1"/>
          </p:cNvSpPr>
          <p:nvPr>
            <p:ph type="sldNum" sz="quarter" idx="5"/>
          </p:nvPr>
        </p:nvSpPr>
        <p:spPr/>
        <p:txBody>
          <a:bodyPr/>
          <a:lstStyle/>
          <a:p>
            <a:fld id="{0C609F96-6746-4E70-801C-58B7B210A6AE}" type="slidenum">
              <a:rPr lang="en-IE" smtClean="0"/>
              <a:t>11</a:t>
            </a:fld>
            <a:endParaRPr lang="en-IE"/>
          </a:p>
        </p:txBody>
      </p:sp>
    </p:spTree>
    <p:extLst>
      <p:ext uri="{BB962C8B-B14F-4D97-AF65-F5344CB8AC3E}">
        <p14:creationId xmlns:p14="http://schemas.microsoft.com/office/powerpoint/2010/main" val="93863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24B07-4BBF-F968-DFA2-8300806A3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7C276-65BF-3ECD-BE35-8AD0AC5A1EB8}"/>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AEEACF5A-4C87-DEB0-D298-5CCC4DF081B8}"/>
              </a:ext>
            </a:extLst>
          </p:cNvPr>
          <p:cNvSpPr>
            <a:spLocks noGrp="1"/>
          </p:cNvSpPr>
          <p:nvPr>
            <p:ph type="body" idx="1"/>
          </p:nvPr>
        </p:nvSpPr>
        <p:spPr/>
        <p:txBody>
          <a:bodyPr/>
          <a:lstStyle/>
          <a:p>
            <a:r>
              <a:rPr lang="en-US" i="0"/>
              <a:t>Source: https://datareportal.com/reports/digital-2026-ireland</a:t>
            </a:r>
          </a:p>
          <a:p>
            <a:endParaRPr lang="en-US" i="0"/>
          </a:p>
          <a:p>
            <a:r>
              <a:rPr lang="en-US" i="0"/>
              <a:t>In terms of the top websites that Irish internet users aged over 16 visit, according to the October 2025 Kepios Digital Report for Ireland :</a:t>
            </a:r>
          </a:p>
          <a:p>
            <a:pPr marL="171450" indent="-171450">
              <a:buFontTx/>
              <a:buChar char="-"/>
            </a:pPr>
            <a:r>
              <a:rPr lang="en-US" i="0"/>
              <a:t>RTE.ie is ranked seventh and is the highest ranked news website.</a:t>
            </a:r>
          </a:p>
          <a:p>
            <a:pPr marL="171450" indent="-171450">
              <a:buFontTx/>
              <a:buChar char="-"/>
            </a:pPr>
            <a:r>
              <a:rPr lang="en-US" i="0"/>
              <a:t>Independent.ie is ranked tenth and is the next most popular news website.</a:t>
            </a:r>
          </a:p>
          <a:p>
            <a:pPr marL="171450" indent="-171450">
              <a:buFontTx/>
              <a:buChar char="-"/>
            </a:pPr>
            <a:r>
              <a:rPr lang="en-US" i="0"/>
              <a:t>BBC.com is ranked in fifteenth place.</a:t>
            </a:r>
          </a:p>
          <a:p>
            <a:pPr marL="171450" indent="-171450">
              <a:buFontTx/>
              <a:buChar char="-"/>
            </a:pPr>
            <a:r>
              <a:rPr lang="en-US" i="0"/>
              <a:t>DailyMail.co.uk in 19</a:t>
            </a:r>
            <a:r>
              <a:rPr lang="en-US" i="0" baseline="30000"/>
              <a:t>th</a:t>
            </a:r>
            <a:r>
              <a:rPr lang="en-US" i="0"/>
              <a:t> place.</a:t>
            </a:r>
          </a:p>
          <a:p>
            <a:pPr marL="171450" indent="-171450">
              <a:buFontTx/>
              <a:buChar char="-"/>
            </a:pPr>
            <a:r>
              <a:rPr lang="en-US" i="0"/>
              <a:t>And IrishTimes.com in twentieth place. </a:t>
            </a:r>
          </a:p>
        </p:txBody>
      </p:sp>
      <p:sp>
        <p:nvSpPr>
          <p:cNvPr id="4" name="Slide Number Placeholder 3">
            <a:extLst>
              <a:ext uri="{FF2B5EF4-FFF2-40B4-BE49-F238E27FC236}">
                <a16:creationId xmlns:a16="http://schemas.microsoft.com/office/drawing/2014/main" id="{4EB23A33-2667-03AF-ABF6-EE22F859C5D3}"/>
              </a:ext>
            </a:extLst>
          </p:cNvPr>
          <p:cNvSpPr>
            <a:spLocks noGrp="1"/>
          </p:cNvSpPr>
          <p:nvPr>
            <p:ph type="sldNum" sz="quarter" idx="5"/>
          </p:nvPr>
        </p:nvSpPr>
        <p:spPr/>
        <p:txBody>
          <a:bodyPr/>
          <a:lstStyle/>
          <a:p>
            <a:fld id="{0C609F96-6746-4E70-801C-58B7B210A6AE}" type="slidenum">
              <a:rPr lang="en-IE" smtClean="0"/>
              <a:t>12</a:t>
            </a:fld>
            <a:endParaRPr lang="en-IE"/>
          </a:p>
        </p:txBody>
      </p:sp>
    </p:spTree>
    <p:extLst>
      <p:ext uri="{BB962C8B-B14F-4D97-AF65-F5344CB8AC3E}">
        <p14:creationId xmlns:p14="http://schemas.microsoft.com/office/powerpoint/2010/main" val="76983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021FE-9294-BAB1-45E6-F374F2EB3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AC1BE-B450-AE9D-0CEF-A2D7850B094A}"/>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2BB45326-1028-A577-CAF9-C10853CBD2C9}"/>
              </a:ext>
            </a:extLst>
          </p:cNvPr>
          <p:cNvSpPr>
            <a:spLocks noGrp="1"/>
          </p:cNvSpPr>
          <p:nvPr>
            <p:ph type="body" idx="1"/>
          </p:nvPr>
        </p:nvSpPr>
        <p:spPr/>
        <p:txBody>
          <a:bodyPr/>
          <a:lstStyle/>
          <a:p>
            <a:r>
              <a:rPr lang="en-US" i="0"/>
              <a:t>Source: https://datareportal.com/reports/digital-2026-ireland</a:t>
            </a:r>
          </a:p>
          <a:p>
            <a:endParaRPr lang="en-US" i="0"/>
          </a:p>
          <a:p>
            <a:r>
              <a:rPr lang="en-US" i="0"/>
              <a:t>In terms of the top Google Searches that Irish internet users aged over 16 are making:</a:t>
            </a:r>
          </a:p>
          <a:p>
            <a:pPr marL="171450" indent="-171450">
              <a:buFontTx/>
              <a:buChar char="-"/>
            </a:pPr>
            <a:r>
              <a:rPr lang="en-US" i="0"/>
              <a:t>The weather unsurprisingly takes first position.</a:t>
            </a:r>
          </a:p>
          <a:p>
            <a:pPr marL="171450" indent="-171450">
              <a:buFontTx/>
              <a:buChar char="-"/>
            </a:pPr>
            <a:r>
              <a:rPr lang="en-US" i="0"/>
              <a:t>Followed by News at number two.</a:t>
            </a:r>
          </a:p>
          <a:p>
            <a:pPr marL="171450" indent="-171450">
              <a:buFontTx/>
              <a:buChar char="-"/>
            </a:pPr>
            <a:r>
              <a:rPr lang="en-US" i="0"/>
              <a:t>RTE is in fifth place.</a:t>
            </a:r>
          </a:p>
          <a:p>
            <a:pPr marL="171450" indent="-171450">
              <a:buFontTx/>
              <a:buChar char="-"/>
            </a:pPr>
            <a:r>
              <a:rPr lang="en-US" i="0"/>
              <a:t>RTE News in eleventh place.</a:t>
            </a:r>
          </a:p>
          <a:p>
            <a:pPr marL="171450" indent="-171450">
              <a:buFontTx/>
              <a:buChar char="-"/>
            </a:pPr>
            <a:r>
              <a:rPr lang="en-US" i="0"/>
              <a:t>And the BBC in thirteenth.</a:t>
            </a:r>
          </a:p>
          <a:p>
            <a:pPr marL="171450" indent="-171450">
              <a:buFontTx/>
              <a:buChar char="-"/>
            </a:pPr>
            <a:r>
              <a:rPr lang="en-US" i="0"/>
              <a:t>It’s heartening to see Wordle ranked among the top 20 Google searches. (Not sure about Liverpool though!)</a:t>
            </a:r>
          </a:p>
        </p:txBody>
      </p:sp>
      <p:sp>
        <p:nvSpPr>
          <p:cNvPr id="4" name="Slide Number Placeholder 3">
            <a:extLst>
              <a:ext uri="{FF2B5EF4-FFF2-40B4-BE49-F238E27FC236}">
                <a16:creationId xmlns:a16="http://schemas.microsoft.com/office/drawing/2014/main" id="{A6AC11EC-5045-3F84-0D10-312727E0A8DE}"/>
              </a:ext>
            </a:extLst>
          </p:cNvPr>
          <p:cNvSpPr>
            <a:spLocks noGrp="1"/>
          </p:cNvSpPr>
          <p:nvPr>
            <p:ph type="sldNum" sz="quarter" idx="5"/>
          </p:nvPr>
        </p:nvSpPr>
        <p:spPr/>
        <p:txBody>
          <a:bodyPr/>
          <a:lstStyle/>
          <a:p>
            <a:fld id="{0C609F96-6746-4E70-801C-58B7B210A6AE}" type="slidenum">
              <a:rPr lang="en-IE" smtClean="0"/>
              <a:t>13</a:t>
            </a:fld>
            <a:endParaRPr lang="en-IE"/>
          </a:p>
        </p:txBody>
      </p:sp>
    </p:spTree>
    <p:extLst>
      <p:ext uri="{BB962C8B-B14F-4D97-AF65-F5344CB8AC3E}">
        <p14:creationId xmlns:p14="http://schemas.microsoft.com/office/powerpoint/2010/main" val="193148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IE"/>
              <a:t>Source: https://stats.napoleoncat.com/facebook-users-in-ireland/2025/12/</a:t>
            </a:r>
          </a:p>
          <a:p>
            <a:endParaRPr lang="en-IE"/>
          </a:p>
          <a:p>
            <a:r>
              <a:rPr lang="en-IE"/>
              <a:t>In terms of data by age group that we can connect to your personas, there’s some good recent data from Napolean Cat – a reputable social media management platform - on Facebook users in Ireland that on the slide here. </a:t>
            </a:r>
          </a:p>
          <a:p>
            <a:r>
              <a:rPr lang="en-IE" b="1"/>
              <a:t>Insights</a:t>
            </a:r>
          </a:p>
          <a:p>
            <a:pPr marL="171450" indent="-171450" fontAlgn="base">
              <a:buFont typeface="Arial" panose="020B0604020202020204" pitchFamily="34" charset="0"/>
              <a:buChar char="•"/>
            </a:pPr>
            <a:r>
              <a:rPr lang="en-US" sz="1200" b="0" i="0" kern="1200">
                <a:solidFill>
                  <a:schemeClr val="tx1"/>
                </a:solidFill>
                <a:effectLst/>
                <a:latin typeface="+mn-lt"/>
                <a:ea typeface="+mn-ea"/>
                <a:cs typeface="+mn-cs"/>
              </a:rPr>
              <a:t>Contrary to predictions of Facebook’s eventual collapse, it is actually highly relevant within Ireland, especially within specific segments and contexts.</a:t>
            </a:r>
          </a:p>
          <a:p>
            <a:pPr marL="171450" indent="-171450" fontAlgn="base">
              <a:buFont typeface="Arial" panose="020B0604020202020204" pitchFamily="34" charset="0"/>
              <a:buChar char="•"/>
            </a:pPr>
            <a:r>
              <a:rPr lang="en-US" sz="1200" b="0" i="0" kern="1200">
                <a:solidFill>
                  <a:schemeClr val="tx1"/>
                </a:solidFill>
                <a:effectLst/>
                <a:latin typeface="+mn-lt"/>
                <a:ea typeface="+mn-ea"/>
                <a:cs typeface="+mn-cs"/>
              </a:rPr>
              <a:t>Facebook is popular as an online space for local communities, marketplace trading, and organising events. It’s important that organisations utilise Facebook as part of their marketing / communications mix.</a:t>
            </a:r>
          </a:p>
          <a:p>
            <a:pPr marL="171450" indent="-171450" fontAlgn="base">
              <a:buFont typeface="Arial" panose="020B0604020202020204" pitchFamily="34" charset="0"/>
              <a:buChar char="•"/>
            </a:pPr>
            <a:r>
              <a:rPr lang="en-US" sz="1200" b="0" i="0" kern="1200">
                <a:solidFill>
                  <a:schemeClr val="tx1"/>
                </a:solidFill>
                <a:effectLst/>
                <a:latin typeface="+mn-lt"/>
                <a:ea typeface="+mn-ea"/>
                <a:cs typeface="+mn-cs"/>
              </a:rPr>
              <a:t>The strength of Facebook is that it is very useful for creating communities for an organisation, or reaching people who have aged out or have not joined newer sites. </a:t>
            </a:r>
          </a:p>
          <a:p>
            <a:pPr marL="171450" indent="-171450" fontAlgn="base">
              <a:buFont typeface="Arial" panose="020B0604020202020204" pitchFamily="34" charset="0"/>
              <a:buChar char="•"/>
            </a:pPr>
            <a:r>
              <a:rPr lang="en-US" sz="1200" b="0" i="0" kern="1200">
                <a:solidFill>
                  <a:schemeClr val="tx1"/>
                </a:solidFill>
                <a:effectLst/>
                <a:latin typeface="+mn-lt"/>
                <a:ea typeface="+mn-ea"/>
                <a:cs typeface="+mn-cs"/>
              </a:rPr>
              <a:t>It is useful and is ingrained in Irish culture, if not necessarily the “coolest” site.</a:t>
            </a:r>
          </a:p>
          <a:p>
            <a:pPr marL="0" indent="0" fontAlgn="base">
              <a:buFont typeface="Arial" panose="020B0604020202020204" pitchFamily="34" charset="0"/>
              <a:buNone/>
            </a:pPr>
            <a:endParaRPr lang="en-US" sz="1200" b="0" i="0" kern="1200">
              <a:solidFill>
                <a:schemeClr val="tx1"/>
              </a:solidFill>
              <a:effectLst/>
              <a:latin typeface="+mn-lt"/>
              <a:ea typeface="+mn-ea"/>
              <a:cs typeface="+mn-cs"/>
            </a:endParaRPr>
          </a:p>
          <a:p>
            <a:pPr marL="0" indent="0" fontAlgn="base">
              <a:buFont typeface="Arial" panose="020B0604020202020204" pitchFamily="34" charset="0"/>
              <a:buNone/>
            </a:pPr>
            <a:r>
              <a:rPr lang="en-US" sz="1200" b="1" i="0" kern="1200">
                <a:solidFill>
                  <a:schemeClr val="tx1"/>
                </a:solidFill>
                <a:effectLst/>
                <a:latin typeface="+mn-lt"/>
                <a:ea typeface="+mn-ea"/>
                <a:cs typeface="+mn-cs"/>
              </a:rPr>
              <a:t>In terms of our Personas:</a:t>
            </a:r>
          </a:p>
          <a:p>
            <a:pPr marL="0" indent="0" fontAlgn="base">
              <a:buFont typeface="Arial" panose="020B0604020202020204" pitchFamily="34" charset="0"/>
              <a:buNone/>
            </a:pPr>
            <a:r>
              <a:rPr lang="en-US" sz="1200" b="0" i="0" kern="1200">
                <a:solidFill>
                  <a:schemeClr val="tx1"/>
                </a:solidFill>
                <a:effectLst/>
                <a:highlight>
                  <a:srgbClr val="FFFF00"/>
                </a:highlight>
                <a:latin typeface="+mn-lt"/>
                <a:ea typeface="+mn-ea"/>
                <a:cs typeface="+mn-cs"/>
              </a:rPr>
              <a:t>Facebook is most popular with 25-34-year-olds followed by 35-44-year-old, so with our Disengaged, Global Citizen and Empathiser personas. </a:t>
            </a:r>
          </a:p>
          <a:p>
            <a:endParaRPr lang="en-IE"/>
          </a:p>
          <a:p>
            <a:endParaRPr lang="en-IE"/>
          </a:p>
        </p:txBody>
      </p:sp>
      <p:sp>
        <p:nvSpPr>
          <p:cNvPr id="4" name="Slide Number Placeholder 3"/>
          <p:cNvSpPr>
            <a:spLocks noGrp="1"/>
          </p:cNvSpPr>
          <p:nvPr>
            <p:ph type="sldNum" sz="quarter" idx="5"/>
          </p:nvPr>
        </p:nvSpPr>
        <p:spPr/>
        <p:txBody>
          <a:bodyPr/>
          <a:lstStyle/>
          <a:p>
            <a:fld id="{0C609F96-6746-4E70-801C-58B7B210A6AE}" type="slidenum">
              <a:rPr lang="en-IE" smtClean="0"/>
              <a:t>14</a:t>
            </a:fld>
            <a:endParaRPr lang="en-IE"/>
          </a:p>
        </p:txBody>
      </p:sp>
    </p:spTree>
    <p:extLst>
      <p:ext uri="{BB962C8B-B14F-4D97-AF65-F5344CB8AC3E}">
        <p14:creationId xmlns:p14="http://schemas.microsoft.com/office/powerpoint/2010/main" val="2667353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IE" b="1"/>
              <a:t>Sources:</a:t>
            </a:r>
          </a:p>
          <a:p>
            <a:r>
              <a:rPr lang="en-IE"/>
              <a:t>https://stats.napoleoncat.com/instagram-users-in-ireland/2025/12/</a:t>
            </a:r>
          </a:p>
          <a:p>
            <a:r>
              <a:rPr lang="en-IE"/>
              <a:t>https://napolify.com/blogs/news/trending-content-formats-Instagram</a:t>
            </a:r>
          </a:p>
          <a:p>
            <a:endParaRPr lang="en-IE"/>
          </a:p>
          <a:p>
            <a:r>
              <a:rPr lang="en-IE"/>
              <a:t>The slide shows data about Instagram users in Ireland.</a:t>
            </a:r>
          </a:p>
          <a:p>
            <a:endParaRPr lang="en-IE"/>
          </a:p>
          <a:p>
            <a:r>
              <a:rPr lang="en-US" sz="1200" b="1" i="0" kern="1200">
                <a:solidFill>
                  <a:schemeClr val="tx1"/>
                </a:solidFill>
                <a:effectLst/>
                <a:latin typeface="+mn-lt"/>
                <a:ea typeface="+mn-ea"/>
                <a:cs typeface="+mn-cs"/>
              </a:rPr>
              <a:t>What content niches and topics are trending on Instagram in 2025?</a:t>
            </a:r>
          </a:p>
          <a:p>
            <a:r>
              <a:rPr lang="en-US" sz="1200" b="0" i="0" kern="1200">
                <a:solidFill>
                  <a:schemeClr val="tx1"/>
                </a:solidFill>
                <a:effectLst/>
                <a:latin typeface="+mn-lt"/>
                <a:ea typeface="+mn-ea"/>
                <a:cs typeface="+mn-cs"/>
              </a:rPr>
              <a:t>POV storytelling, micro-education, and behind-the-scenes content dominate 2025 trends, emphasising authenticity and community building over polished production.</a:t>
            </a:r>
          </a:p>
          <a:p>
            <a:pPr marL="171450" indent="-171450">
              <a:buFont typeface="Arial" panose="020B0604020202020204" pitchFamily="34" charset="0"/>
              <a:buChar char="•"/>
            </a:pPr>
            <a:r>
              <a:rPr lang="en-US" sz="1200" b="1" i="0" kern="1200">
                <a:solidFill>
                  <a:schemeClr val="tx1"/>
                </a:solidFill>
                <a:effectLst/>
                <a:latin typeface="+mn-lt"/>
                <a:ea typeface="+mn-ea"/>
                <a:cs typeface="+mn-cs"/>
              </a:rPr>
              <a:t>POV Narratives:</a:t>
            </a:r>
            <a:r>
              <a:rPr lang="en-US" sz="1200" b="0" i="0" kern="1200">
                <a:solidFill>
                  <a:schemeClr val="tx1"/>
                </a:solidFill>
                <a:effectLst/>
                <a:latin typeface="+mn-lt"/>
                <a:ea typeface="+mn-ea"/>
                <a:cs typeface="+mn-cs"/>
              </a:rPr>
              <a:t> "A day in my life," relatable scenarios, and first-person storytelling that builds emotional connections.</a:t>
            </a:r>
          </a:p>
          <a:p>
            <a:pPr marL="171450" indent="-171450">
              <a:buFont typeface="Arial" panose="020B0604020202020204" pitchFamily="34" charset="0"/>
              <a:buChar char="•"/>
            </a:pPr>
            <a:r>
              <a:rPr lang="en-US" sz="1200" b="1" i="0" kern="1200">
                <a:solidFill>
                  <a:schemeClr val="tx1"/>
                </a:solidFill>
                <a:effectLst/>
                <a:latin typeface="+mn-lt"/>
                <a:ea typeface="+mn-ea"/>
                <a:cs typeface="+mn-cs"/>
              </a:rPr>
              <a:t>Micro-Education:</a:t>
            </a:r>
            <a:r>
              <a:rPr lang="en-US" sz="1200" b="0" i="0" kern="1200">
                <a:solidFill>
                  <a:schemeClr val="tx1"/>
                </a:solidFill>
                <a:effectLst/>
                <a:latin typeface="+mn-lt"/>
                <a:ea typeface="+mn-ea"/>
                <a:cs typeface="+mn-cs"/>
              </a:rPr>
              <a:t> Quick tips, "3 things you need to know" formats, myth-busting, and carousel breakdowns of complex topics.</a:t>
            </a:r>
          </a:p>
          <a:p>
            <a:pPr marL="171450" indent="-171450">
              <a:buFont typeface="Arial" panose="020B0604020202020204" pitchFamily="34" charset="0"/>
              <a:buChar char="•"/>
            </a:pPr>
            <a:r>
              <a:rPr lang="en-US" sz="1200" b="1" i="0" kern="1200">
                <a:solidFill>
                  <a:schemeClr val="tx1"/>
                </a:solidFill>
                <a:effectLst/>
                <a:latin typeface="+mn-lt"/>
                <a:ea typeface="+mn-ea"/>
                <a:cs typeface="+mn-cs"/>
              </a:rPr>
              <a:t>Behind-the-Scenes:</a:t>
            </a:r>
            <a:r>
              <a:rPr lang="en-US" sz="1200" b="0" i="0" kern="1200">
                <a:solidFill>
                  <a:schemeClr val="tx1"/>
                </a:solidFill>
                <a:effectLst/>
                <a:latin typeface="+mn-lt"/>
                <a:ea typeface="+mn-ea"/>
                <a:cs typeface="+mn-cs"/>
              </a:rPr>
              <a:t> Authentic, unpolished content showing real processes, failures, and genuine moments that build trust.</a:t>
            </a:r>
          </a:p>
          <a:p>
            <a:pPr marL="171450" indent="-171450">
              <a:buFont typeface="Arial" panose="020B0604020202020204" pitchFamily="34" charset="0"/>
              <a:buChar char="•"/>
            </a:pPr>
            <a:r>
              <a:rPr lang="en-US" sz="1200" b="1" i="0" kern="1200">
                <a:solidFill>
                  <a:schemeClr val="tx1"/>
                </a:solidFill>
                <a:effectLst/>
                <a:latin typeface="+mn-lt"/>
                <a:ea typeface="+mn-ea"/>
                <a:cs typeface="+mn-cs"/>
              </a:rPr>
              <a:t>Mini-Vlogs:</a:t>
            </a:r>
            <a:r>
              <a:rPr lang="en-US" sz="1200" b="0" i="0" kern="1200">
                <a:solidFill>
                  <a:schemeClr val="tx1"/>
                </a:solidFill>
                <a:effectLst/>
                <a:latin typeface="+mn-lt"/>
                <a:ea typeface="+mn-ea"/>
                <a:cs typeface="+mn-cs"/>
              </a:rPr>
              <a:t> Day-in-the-life content, transformation stories, and glow-up narratives focusing on personal growth.</a:t>
            </a:r>
          </a:p>
          <a:p>
            <a:pPr marL="171450" indent="-171450">
              <a:buFont typeface="Arial" panose="020B0604020202020204" pitchFamily="34" charset="0"/>
              <a:buChar char="•"/>
            </a:pPr>
            <a:r>
              <a:rPr lang="en-US" sz="1200" b="1" i="0" kern="1200">
                <a:solidFill>
                  <a:schemeClr val="tx1"/>
                </a:solidFill>
                <a:effectLst/>
                <a:latin typeface="+mn-lt"/>
                <a:ea typeface="+mn-ea"/>
                <a:cs typeface="+mn-cs"/>
              </a:rPr>
              <a:t>Community-Centric Content:</a:t>
            </a:r>
            <a:r>
              <a:rPr lang="en-US" sz="1200" b="0" i="0" kern="1200">
                <a:solidFill>
                  <a:schemeClr val="tx1"/>
                </a:solidFill>
                <a:effectLst/>
                <a:latin typeface="+mn-lt"/>
                <a:ea typeface="+mn-ea"/>
                <a:cs typeface="+mn-cs"/>
              </a:rPr>
              <a:t> Posts that invite interaction, share real stories, and build genuine relationships rather than pursuing vanity metrics.</a:t>
            </a:r>
          </a:p>
          <a:p>
            <a:pPr marL="0" indent="0">
              <a:buFont typeface="Arial" panose="020B0604020202020204" pitchFamily="34" charset="0"/>
              <a:buNone/>
            </a:pP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These trends reflect audience preference for authentic connection over aspirational content, creating opportunities for creators to build engaged communities through vulnerability and genuine value provision.</a:t>
            </a:r>
          </a:p>
          <a:p>
            <a:endParaRPr lang="en-US" sz="1200" b="0" i="0" kern="1200">
              <a:solidFill>
                <a:schemeClr val="tx1"/>
              </a:solidFill>
              <a:effectLst/>
              <a:latin typeface="+mn-lt"/>
              <a:ea typeface="+mn-ea"/>
              <a:cs typeface="+mn-cs"/>
            </a:endParaRPr>
          </a:p>
          <a:p>
            <a:pPr marL="0" indent="0" fontAlgn="base">
              <a:buFont typeface="Arial" panose="020B0604020202020204" pitchFamily="34" charset="0"/>
              <a:buNone/>
            </a:pPr>
            <a:r>
              <a:rPr lang="en-US" sz="1200" b="1" i="0" kern="1200">
                <a:solidFill>
                  <a:schemeClr val="tx1"/>
                </a:solidFill>
                <a:effectLst/>
                <a:latin typeface="+mn-lt"/>
                <a:ea typeface="+mn-ea"/>
                <a:cs typeface="+mn-cs"/>
              </a:rPr>
              <a:t>In terms of our Personas: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highlight>
                  <a:srgbClr val="FFFF00"/>
                </a:highlight>
                <a:latin typeface="+mn-lt"/>
                <a:ea typeface="+mn-ea"/>
                <a:cs typeface="+mn-cs"/>
              </a:rPr>
              <a:t>Instagram is most popular again with 25-34-year-olds followed by 35-44-year-old, so with our Disengaged, Global Citizen and Empathiser personas. </a:t>
            </a:r>
          </a:p>
          <a:p>
            <a:pPr marL="0" indent="0" fontAlgn="base">
              <a:buFont typeface="Arial" panose="020B0604020202020204" pitchFamily="34" charset="0"/>
              <a:buNone/>
            </a:pPr>
            <a:endParaRPr lang="en-US" sz="1200" b="0" i="0" kern="1200">
              <a:solidFill>
                <a:schemeClr val="tx1"/>
              </a:solidFill>
              <a:effectLst/>
              <a:highlight>
                <a:srgbClr val="FFFF00"/>
              </a:highlight>
              <a:latin typeface="+mn-lt"/>
              <a:ea typeface="+mn-ea"/>
              <a:cs typeface="+mn-cs"/>
            </a:endParaRPr>
          </a:p>
          <a:p>
            <a:endParaRPr lang="en-US" sz="1200" b="0" i="0" kern="1200">
              <a:solidFill>
                <a:schemeClr val="tx1"/>
              </a:solidFill>
              <a:effectLst/>
              <a:latin typeface="+mn-lt"/>
              <a:ea typeface="+mn-ea"/>
              <a:cs typeface="+mn-cs"/>
            </a:endParaRPr>
          </a:p>
          <a:p>
            <a:endParaRPr lang="en-IE"/>
          </a:p>
        </p:txBody>
      </p:sp>
      <p:sp>
        <p:nvSpPr>
          <p:cNvPr id="4" name="Slide Number Placeholder 3"/>
          <p:cNvSpPr>
            <a:spLocks noGrp="1"/>
          </p:cNvSpPr>
          <p:nvPr>
            <p:ph type="sldNum" sz="quarter" idx="5"/>
          </p:nvPr>
        </p:nvSpPr>
        <p:spPr/>
        <p:txBody>
          <a:bodyPr/>
          <a:lstStyle/>
          <a:p>
            <a:fld id="{0C609F96-6746-4E70-801C-58B7B210A6AE}" type="slidenum">
              <a:rPr lang="en-IE" smtClean="0"/>
              <a:t>15</a:t>
            </a:fld>
            <a:endParaRPr lang="en-IE"/>
          </a:p>
        </p:txBody>
      </p:sp>
    </p:spTree>
    <p:extLst>
      <p:ext uri="{BB962C8B-B14F-4D97-AF65-F5344CB8AC3E}">
        <p14:creationId xmlns:p14="http://schemas.microsoft.com/office/powerpoint/2010/main" val="1511937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 https://datareportal.com/reports/digital-2026-Ireland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a:t>In terms of TikTok users in Ireland, this is data from </a:t>
            </a:r>
            <a:r>
              <a:rPr lang="en-US" i="0"/>
              <a:t>the October 2025 Kepios Digital Report for Ireland and it shows that there are:</a:t>
            </a: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Insights – TikTok</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2.59 million TikTok users in Ireland (aged over 18).</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Majority are women (64.3%) (aged over 18). </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TikTok is continuing to grow its user base - potential ad reach in Ireland increased by 370 thousand (+16.7 percent) between the end of 2024 and late 2025.</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TikTok prefers raw, creative video content over highly finished content, making it relatively affordable for organisations with limited budgets.</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0" indent="0">
              <a:buFont typeface="Arial" panose="020B0604020202020204" pitchFamily="34" charset="0"/>
              <a:buNone/>
            </a:pP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33E8-8EB5-4FDE-A824-E93FA193854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12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 https://datareportal.com/reports/digital-2026-ireland</a:t>
            </a:r>
            <a:endParaRPr lang="en-US"/>
          </a:p>
          <a:p>
            <a:endParaRPr lang="en-IE"/>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r>
              <a:rPr lang="en-IE"/>
              <a:t>18-24-year-olds in Ireland are the largest TikTok users, followed by 25-34 year olds, with significantly fewer 35-44-year-old and 45-54-year-old users, and with over-55s lagging last. </a:t>
            </a:r>
          </a:p>
          <a:p>
            <a:endParaRPr lang="en-IE"/>
          </a:p>
          <a:p>
            <a:r>
              <a:rPr lang="en-IE"/>
              <a:t>Again, there are considerably more female than male TikTok users in Ireland. </a:t>
            </a:r>
          </a:p>
          <a:p>
            <a:endParaRPr lang="en-IE"/>
          </a:p>
          <a:p>
            <a:endParaRPr lang="en-IE"/>
          </a:p>
          <a:p>
            <a:pPr marL="0" indent="0" fontAlgn="base">
              <a:buFont typeface="Arial" panose="020B0604020202020204" pitchFamily="34" charset="0"/>
              <a:buNone/>
            </a:pPr>
            <a:r>
              <a:rPr lang="en-US" sz="1200" b="1" i="0" kern="1200">
                <a:solidFill>
                  <a:schemeClr val="tx1"/>
                </a:solidFill>
                <a:effectLst/>
                <a:latin typeface="+mn-lt"/>
                <a:ea typeface="+mn-ea"/>
                <a:cs typeface="+mn-cs"/>
              </a:rPr>
              <a:t>In terms of our Personas:</a:t>
            </a:r>
          </a:p>
          <a:p>
            <a:pPr marL="0" indent="0" fontAlgn="base">
              <a:buFont typeface="Arial" panose="020B0604020202020204" pitchFamily="34" charset="0"/>
              <a:buNone/>
            </a:pPr>
            <a:r>
              <a:rPr lang="en-US" sz="1200" b="0" i="0" kern="1200">
                <a:solidFill>
                  <a:schemeClr val="tx1"/>
                </a:solidFill>
                <a:effectLst/>
                <a:highlight>
                  <a:srgbClr val="FFFF00"/>
                </a:highlight>
                <a:latin typeface="+mn-lt"/>
                <a:ea typeface="+mn-ea"/>
                <a:cs typeface="+mn-cs"/>
              </a:rPr>
              <a:t>TikTok is most popular with 18-24-year-olds and 25-34-year-olds in Ireland, so with our Global Citizen and Empathiser personas. </a:t>
            </a:r>
          </a:p>
          <a:p>
            <a:endParaRPr lang="en-IE"/>
          </a:p>
        </p:txBody>
      </p:sp>
      <p:sp>
        <p:nvSpPr>
          <p:cNvPr id="4" name="Slide Number Placeholder 3"/>
          <p:cNvSpPr>
            <a:spLocks noGrp="1"/>
          </p:cNvSpPr>
          <p:nvPr>
            <p:ph type="sldNum" sz="quarter" idx="5"/>
          </p:nvPr>
        </p:nvSpPr>
        <p:spPr/>
        <p:txBody>
          <a:bodyPr/>
          <a:lstStyle/>
          <a:p>
            <a:fld id="{0C609F96-6746-4E70-801C-58B7B210A6AE}" type="slidenum">
              <a:rPr lang="en-IE" smtClean="0"/>
              <a:t>17</a:t>
            </a:fld>
            <a:endParaRPr lang="en-IE"/>
          </a:p>
        </p:txBody>
      </p:sp>
    </p:spTree>
    <p:extLst>
      <p:ext uri="{BB962C8B-B14F-4D97-AF65-F5344CB8AC3E}">
        <p14:creationId xmlns:p14="http://schemas.microsoft.com/office/powerpoint/2010/main" val="311215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IE" b="1"/>
              <a:t>Source: </a:t>
            </a:r>
            <a:r>
              <a:rPr lang="en-IE" b="0"/>
              <a:t>https://stats.napoleoncat.com/linkedin-users-in-ireland/2025/12/</a:t>
            </a:r>
          </a:p>
          <a:p>
            <a:endParaRPr lang="en-IE" b="0"/>
          </a:p>
          <a:p>
            <a:pPr marL="0" marR="0" lvl="0" indent="0" algn="l" defTabSz="914400" rtl="0" eaLnBrk="1" fontAlgn="auto" latinLnBrk="0" hangingPunct="1">
              <a:lnSpc>
                <a:spcPct val="100000"/>
              </a:lnSpc>
              <a:spcBef>
                <a:spcPts val="0"/>
              </a:spcBef>
              <a:spcAft>
                <a:spcPts val="0"/>
              </a:spcAft>
              <a:buClrTx/>
              <a:buSzTx/>
              <a:buFontTx/>
              <a:buNone/>
              <a:tabLst/>
              <a:defRPr/>
            </a:pPr>
            <a:r>
              <a:rPr lang="en-IE"/>
              <a:t>The slide shows data about LinkedIn users in Ireland.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r>
              <a:rPr lang="en-US" b="1"/>
              <a:t>Insights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Significant growth in users – 3.8m users in Dec 2025 compared with 3.41m users in Dec 2024; representing 10.8% growth. Due to the decline in X users, with many of them jumping ship to LinkedIn instead. </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content tone continues to shift to a more professional, but increasingly more conversational, tone.</a:t>
            </a:r>
          </a:p>
          <a:p>
            <a:pPr marL="0" indent="0">
              <a:buFont typeface="Arial" panose="020B0604020202020204" pitchFamily="34" charset="0"/>
              <a:buNone/>
            </a:pPr>
            <a:endParaRPr lang="en-US" sz="1200" b="0" i="0" kern="1200">
              <a:solidFill>
                <a:schemeClr val="tx1"/>
              </a:solidFill>
              <a:effectLst/>
              <a:latin typeface="+mn-lt"/>
              <a:ea typeface="+mn-ea"/>
              <a:cs typeface="+mn-cs"/>
            </a:endParaRPr>
          </a:p>
          <a:p>
            <a:pPr marL="0" indent="0" fontAlgn="base">
              <a:buFont typeface="Arial" panose="020B0604020202020204" pitchFamily="34" charset="0"/>
              <a:buNone/>
            </a:pPr>
            <a:r>
              <a:rPr lang="en-US" sz="1200" b="1" i="0" kern="1200">
                <a:solidFill>
                  <a:schemeClr val="tx1"/>
                </a:solidFill>
                <a:effectLst/>
                <a:latin typeface="+mn-lt"/>
                <a:ea typeface="+mn-ea"/>
                <a:cs typeface="+mn-cs"/>
              </a:rPr>
              <a:t>In terms of our Personas:</a:t>
            </a:r>
          </a:p>
          <a:p>
            <a:pPr marL="0" indent="0" fontAlgn="base">
              <a:buFont typeface="Arial" panose="020B0604020202020204" pitchFamily="34" charset="0"/>
              <a:buNone/>
            </a:pPr>
            <a:r>
              <a:rPr lang="en-US" sz="1200" b="0" i="0" kern="1200">
                <a:solidFill>
                  <a:schemeClr val="tx1"/>
                </a:solidFill>
                <a:effectLst/>
                <a:highlight>
                  <a:srgbClr val="FFFF00"/>
                </a:highlight>
                <a:latin typeface="+mn-lt"/>
                <a:ea typeface="+mn-ea"/>
                <a:cs typeface="+mn-cs"/>
              </a:rPr>
              <a:t>LinkedIn is most popular with 25-34-year-olds, so with our Global Citizen Fionn, but 34-54-year-olds are pretty active on it, too, so the likes of our Multilateralist Luke and Community Champion Aoife are more likely to regularly engage with LinkedIn. </a:t>
            </a:r>
          </a:p>
          <a:p>
            <a:pPr marL="0" indent="0">
              <a:buFont typeface="Arial" panose="020B0604020202020204" pitchFamily="34" charset="0"/>
              <a:buNone/>
            </a:pPr>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33E8-8EB5-4FDE-A824-E93FA193854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07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E4A0B-3842-FE47-6EB1-F4F74E419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C3656-6315-A764-2720-BF2AE2EB4AA8}"/>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D1E7CD3C-CA59-134D-4AEF-8C835D39F9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Source: https://datareportal.com/reports/digital-2026-Ireland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a:t>In terms of X users in Ireland, there are:</a:t>
            </a:r>
            <a:endParaRPr lang="en-US"/>
          </a:p>
          <a:p>
            <a:endParaRPr lang="en-I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1.55 million users (29.1% of total population).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1F2B5D"/>
                </a:solidFill>
                <a:latin typeface="Roboto Serif" pitchFamily="2" charset="0"/>
                <a:ea typeface="Roboto" panose="02000000000000000000" pitchFamily="2" charset="0"/>
                <a:cs typeface="Roboto Serif" pitchFamily="2" charset="0"/>
              </a:rPr>
              <a:t>Majority of all users (69.5%) are men.</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Users have decreased by 300,000 or -16.3% </a:t>
            </a:r>
            <a:r>
              <a:rPr lang="en-US"/>
              <a:t>between the end of 2024 and late 2025.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According to the 2025 Digital News Report for Ireland, </a:t>
            </a:r>
            <a:r>
              <a:rPr lang="en-US"/>
              <a:t>X is the channel seen as the greatest threat regarding false and misleading information (54%), followed by TikTok and Facebook. </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0" indent="0" fontAlgn="base">
              <a:buFont typeface="Arial" panose="020B0604020202020204" pitchFamily="34" charset="0"/>
              <a:buNone/>
            </a:pPr>
            <a:r>
              <a:rPr lang="en-US" sz="1200" b="1" i="0" kern="1200">
                <a:solidFill>
                  <a:schemeClr val="tx1"/>
                </a:solidFill>
                <a:effectLst/>
                <a:latin typeface="+mn-lt"/>
                <a:ea typeface="+mn-ea"/>
                <a:cs typeface="+mn-cs"/>
              </a:rPr>
              <a:t>In terms of our Personas:</a:t>
            </a:r>
          </a:p>
          <a:p>
            <a:pPr marL="0" indent="0" fontAlgn="base">
              <a:buFont typeface="Arial" panose="020B0604020202020204" pitchFamily="34" charset="0"/>
              <a:buNone/>
            </a:pPr>
            <a:r>
              <a:rPr lang="en-US" sz="1200" b="0" i="0" kern="1200">
                <a:solidFill>
                  <a:schemeClr val="tx1"/>
                </a:solidFill>
                <a:effectLst/>
                <a:highlight>
                  <a:srgbClr val="FFFF00"/>
                </a:highlight>
                <a:latin typeface="+mn-lt"/>
                <a:ea typeface="+mn-ea"/>
                <a:cs typeface="+mn-cs"/>
              </a:rPr>
              <a:t>X is most popular with 25-34-year-old males followed by 35-49-year-old males. While Global Citizen Fionn falls into this age bracket, we know from his key characteristics, for example his concern for social justice, that you’re not likely to find him on X these days. There’s a strong chance, however, that our Disengaged Pat, is on there, engaging with content that, for example, reinforces his concerns about immigration.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a:p>
        </p:txBody>
      </p:sp>
      <p:sp>
        <p:nvSpPr>
          <p:cNvPr id="4" name="Slide Number Placeholder 3">
            <a:extLst>
              <a:ext uri="{FF2B5EF4-FFF2-40B4-BE49-F238E27FC236}">
                <a16:creationId xmlns:a16="http://schemas.microsoft.com/office/drawing/2014/main" id="{33A6EF19-2267-B586-3056-08E96DDE7327}"/>
              </a:ext>
            </a:extLst>
          </p:cNvPr>
          <p:cNvSpPr>
            <a:spLocks noGrp="1"/>
          </p:cNvSpPr>
          <p:nvPr>
            <p:ph type="sldNum" sz="quarter" idx="5"/>
          </p:nvPr>
        </p:nvSpPr>
        <p:spPr/>
        <p:txBody>
          <a:bodyPr/>
          <a:lstStyle/>
          <a:p>
            <a:fld id="{0C609F96-6746-4E70-801C-58B7B210A6AE}" type="slidenum">
              <a:rPr lang="en-IE" smtClean="0"/>
              <a:t>19</a:t>
            </a:fld>
            <a:endParaRPr lang="en-IE"/>
          </a:p>
        </p:txBody>
      </p:sp>
    </p:spTree>
    <p:extLst>
      <p:ext uri="{BB962C8B-B14F-4D97-AF65-F5344CB8AC3E}">
        <p14:creationId xmlns:p14="http://schemas.microsoft.com/office/powerpoint/2010/main" val="23206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IE"/>
              <a:t>Source: https://www.cnam.ie/app/uploads/2025/06/Digital-News-Report-Ireland-2025.pdf</a:t>
            </a:r>
          </a:p>
          <a:p>
            <a:pPr marL="0" lvl="0" indent="0">
              <a:buFont typeface="Arial" panose="020B0604020202020204" pitchFamily="34" charset="0"/>
              <a:buNone/>
            </a:pPr>
            <a:endParaRPr lang="en-GB" sz="1200" i="1" u="none" kern="1200">
              <a:solidFill>
                <a:schemeClr val="tx1"/>
              </a:solidFill>
              <a:effectLst/>
              <a:latin typeface="+mn-lt"/>
              <a:ea typeface="+mn-ea"/>
              <a:cs typeface="+mn-cs"/>
            </a:endParaRPr>
          </a:p>
          <a:p>
            <a:pPr marL="0" lvl="0" indent="0">
              <a:buFont typeface="Arial" panose="020B0604020202020204" pitchFamily="34" charset="0"/>
              <a:buNone/>
            </a:pPr>
            <a:r>
              <a:rPr lang="en-GB" sz="1200" i="0" u="none" kern="1200">
                <a:solidFill>
                  <a:schemeClr val="tx1"/>
                </a:solidFill>
                <a:effectLst/>
                <a:latin typeface="+mn-lt"/>
                <a:ea typeface="+mn-ea"/>
                <a:cs typeface="+mn-cs"/>
              </a:rPr>
              <a:t>The Digital News Report Ireland is compiled every year by Coimisiún na Meán – Ireland’s media regulator – together with academics in the DCU Institute of Future Media, Democracy and Society, and it’s </a:t>
            </a:r>
            <a:r>
              <a:rPr lang="en-US" sz="1200" i="0" u="none" kern="1200">
                <a:solidFill>
                  <a:schemeClr val="tx1"/>
                </a:solidFill>
                <a:effectLst/>
                <a:latin typeface="+mn-lt"/>
                <a:ea typeface="+mn-ea"/>
                <a:cs typeface="+mn-cs"/>
              </a:rPr>
              <a:t>produced in collaboration with the Reuters Institute for the Study of Journalism at Oxford</a:t>
            </a:r>
          </a:p>
          <a:p>
            <a:pPr marL="0" lvl="0" indent="0">
              <a:buFont typeface="Arial" panose="020B0604020202020204" pitchFamily="34" charset="0"/>
              <a:buNone/>
            </a:pPr>
            <a:r>
              <a:rPr lang="en-US" sz="1200" i="0" u="none" kern="1200">
                <a:solidFill>
                  <a:schemeClr val="tx1"/>
                </a:solidFill>
                <a:effectLst/>
                <a:latin typeface="+mn-lt"/>
                <a:ea typeface="+mn-ea"/>
                <a:cs typeface="+mn-cs"/>
              </a:rPr>
              <a:t>University. </a:t>
            </a:r>
            <a:endParaRPr lang="en-GB" sz="1200" i="0" u="none" kern="1200">
              <a:solidFill>
                <a:schemeClr val="tx1"/>
              </a:solidFill>
              <a:effectLst/>
              <a:latin typeface="+mn-lt"/>
              <a:ea typeface="+mn-ea"/>
              <a:cs typeface="+mn-cs"/>
            </a:endParaRPr>
          </a:p>
          <a:p>
            <a:pPr marL="0" lvl="0" indent="0">
              <a:buFont typeface="Arial" panose="020B0604020202020204" pitchFamily="34" charset="0"/>
              <a:buNone/>
            </a:pPr>
            <a:endParaRPr lang="en-GB" sz="1200" i="0" u="none" kern="1200">
              <a:solidFill>
                <a:schemeClr val="tx1"/>
              </a:solidFill>
              <a:effectLst/>
              <a:latin typeface="+mn-lt"/>
              <a:ea typeface="+mn-ea"/>
              <a:cs typeface="+mn-cs"/>
            </a:endParaRPr>
          </a:p>
          <a:p>
            <a:pPr marL="0" lvl="0" indent="0">
              <a:buFont typeface="Arial" panose="020B0604020202020204" pitchFamily="34" charset="0"/>
              <a:buNone/>
            </a:pPr>
            <a:r>
              <a:rPr lang="en-GB" sz="1200" i="0" u="none" kern="1200">
                <a:solidFill>
                  <a:schemeClr val="tx1"/>
                </a:solidFill>
                <a:effectLst/>
                <a:latin typeface="+mn-lt"/>
                <a:ea typeface="+mn-ea"/>
                <a:cs typeface="+mn-cs"/>
              </a:rPr>
              <a:t>It’s regarded as a bible of sorts and is the most authoritative and credible source of data about media consumption trends in Ireland and attitudes and habits, </a:t>
            </a:r>
            <a:r>
              <a:rPr lang="en-US" sz="1200" i="0" u="none" kern="1200">
                <a:solidFill>
                  <a:schemeClr val="tx1"/>
                </a:solidFill>
                <a:effectLst/>
                <a:latin typeface="+mn-lt"/>
                <a:ea typeface="+mn-ea"/>
                <a:cs typeface="+mn-cs"/>
              </a:rPr>
              <a:t>especially in media research and policy discussions. </a:t>
            </a:r>
            <a:endParaRPr lang="en-GB" sz="1200" i="0" u="none" kern="1200">
              <a:solidFill>
                <a:schemeClr val="tx1"/>
              </a:solidFill>
              <a:effectLst/>
              <a:latin typeface="+mn-lt"/>
              <a:ea typeface="+mn-ea"/>
              <a:cs typeface="+mn-cs"/>
            </a:endParaRPr>
          </a:p>
          <a:p>
            <a:pPr marL="0" lvl="0" indent="0">
              <a:buFont typeface="Arial" panose="020B0604020202020204" pitchFamily="34" charset="0"/>
              <a:buNone/>
            </a:pPr>
            <a:endParaRPr lang="en-IE" sz="1200" i="1" u="none" kern="1200">
              <a:solidFill>
                <a:schemeClr val="tx1"/>
              </a:solidFill>
              <a:effectLst/>
              <a:latin typeface="+mn-lt"/>
              <a:ea typeface="+mn-ea"/>
              <a:cs typeface="+mn-cs"/>
            </a:endParaRPr>
          </a:p>
          <a:p>
            <a:pPr marL="0" lvl="0" indent="0">
              <a:buFont typeface="Arial" panose="020B0604020202020204" pitchFamily="34" charset="0"/>
              <a:buNone/>
            </a:pPr>
            <a:r>
              <a:rPr lang="en-IE" sz="1200" i="0" u="none" kern="1200">
                <a:solidFill>
                  <a:schemeClr val="tx1"/>
                </a:solidFill>
                <a:effectLst/>
                <a:latin typeface="+mn-lt"/>
                <a:ea typeface="+mn-ea"/>
                <a:cs typeface="+mn-cs"/>
              </a:rPr>
              <a:t>It’s conducted online and surveys around 2,000 people in Ireland every year. It measures what people say they do with the news. </a:t>
            </a:r>
          </a:p>
          <a:p>
            <a:pPr marL="0" lvl="0" indent="0">
              <a:buFont typeface="Arial" panose="020B0604020202020204" pitchFamily="34" charset="0"/>
              <a:buNone/>
            </a:pPr>
            <a:endParaRPr lang="en-IE" sz="1200" i="0" u="none" kern="1200">
              <a:solidFill>
                <a:schemeClr val="tx1"/>
              </a:solidFill>
              <a:effectLst/>
              <a:latin typeface="+mn-lt"/>
              <a:ea typeface="+mn-ea"/>
              <a:cs typeface="+mn-cs"/>
            </a:endParaRPr>
          </a:p>
          <a:p>
            <a:pPr marL="0" lvl="0" indent="0">
              <a:buFont typeface="Arial" panose="020B0604020202020204" pitchFamily="34" charset="0"/>
              <a:buNone/>
            </a:pPr>
            <a:r>
              <a:rPr lang="en-IE" sz="1200" i="0" u="none" kern="1200">
                <a:solidFill>
                  <a:schemeClr val="tx1"/>
                </a:solidFill>
                <a:effectLst/>
                <a:latin typeface="+mn-lt"/>
                <a:ea typeface="+mn-ea"/>
                <a:cs typeface="+mn-cs"/>
              </a:rPr>
              <a:t>The most recent report for 2025 found that:</a:t>
            </a:r>
          </a:p>
          <a:p>
            <a:pPr marL="0" lvl="0" indent="0">
              <a:buFont typeface="Arial" panose="020B0604020202020204" pitchFamily="34" charset="0"/>
              <a:buNone/>
            </a:pPr>
            <a:br>
              <a:rPr lang="en-IE" sz="1200" i="0" u="none" kern="1200">
                <a:solidFill>
                  <a:schemeClr val="tx1"/>
                </a:solidFill>
                <a:effectLst/>
                <a:latin typeface="+mn-lt"/>
                <a:ea typeface="+mn-ea"/>
                <a:cs typeface="+mn-cs"/>
              </a:rPr>
            </a:br>
            <a:r>
              <a:rPr lang="en-IE" sz="1200" i="0" u="none" kern="1200">
                <a:solidFill>
                  <a:schemeClr val="tx1"/>
                </a:solidFill>
                <a:effectLst/>
                <a:latin typeface="+mn-lt"/>
                <a:ea typeface="+mn-ea"/>
                <a:cs typeface="+mn-cs"/>
              </a:rPr>
              <a:t>- </a:t>
            </a:r>
            <a:r>
              <a:rPr lang="en-US"/>
              <a:t>While news outlets in most countries are finding it difficult to connect with audiences during this fraught period for geopolitics and conflict, a time when reliable information sources should be thriving, Ireland presents a different narrative. </a:t>
            </a:r>
          </a:p>
          <a:p>
            <a:pPr marL="171450" lvl="0" indent="-171450">
              <a:buFontTx/>
              <a:buChar char="-"/>
            </a:pPr>
            <a:r>
              <a:rPr lang="en-US" sz="1200" i="0" u="none" kern="1200">
                <a:solidFill>
                  <a:schemeClr val="tx1"/>
                </a:solidFill>
                <a:effectLst/>
                <a:latin typeface="+mn-lt"/>
                <a:ea typeface="+mn-ea"/>
                <a:cs typeface="+mn-cs"/>
              </a:rPr>
              <a:t>Engagement in news increased during the 2025 survey wave. Subscriptions to news services improved in Ireland between 2024 and 2025 and, most notably, it found that trust in Irish news institutions remains strong.</a:t>
            </a:r>
          </a:p>
          <a:p>
            <a:pPr marL="171450" lvl="0" indent="-171450">
              <a:buFontTx/>
              <a:buChar char="-"/>
            </a:pPr>
            <a:r>
              <a:rPr lang="en-US"/>
              <a:t>However, according to the report, the industry stands at a flash point and it points to redundancies at RTÉ and elsewhere that it says do not point to a burgeoning industry. It also notes concerns about the impact of artificial intelligence and challenges of staying relevant in an increasingly crowded attention economy that cast shadows over the future of news media in Ireland. </a:t>
            </a:r>
          </a:p>
          <a:p>
            <a:pPr marL="171450" lvl="0" indent="-171450">
              <a:buFontTx/>
              <a:buChar char="-"/>
            </a:pPr>
            <a:r>
              <a:rPr lang="en-US" sz="1200" i="0" u="none" kern="1200">
                <a:solidFill>
                  <a:schemeClr val="tx1"/>
                </a:solidFill>
                <a:effectLst/>
                <a:latin typeface="+mn-lt"/>
                <a:ea typeface="+mn-ea"/>
                <a:cs typeface="+mn-cs"/>
              </a:rPr>
              <a:t>But, the report also found that t</a:t>
            </a:r>
            <a:r>
              <a:rPr lang="en-US"/>
              <a:t>here is a clear desire from Irish audiences for news-related podcasts, AI-powered news personalisation, and fact-checking services from trusted sources. Local news also continues to be an essential part of Irish life and community identity.</a:t>
            </a:r>
          </a:p>
          <a:p>
            <a:pPr marL="171450" lvl="0" indent="-171450">
              <a:buFontTx/>
              <a:buChar char="-"/>
            </a:pPr>
            <a:r>
              <a:rPr lang="en-US" sz="1200" i="0" u="none" kern="1200">
                <a:solidFill>
                  <a:schemeClr val="tx1"/>
                </a:solidFill>
                <a:effectLst/>
                <a:latin typeface="+mn-lt"/>
                <a:ea typeface="+mn-ea"/>
                <a:cs typeface="+mn-cs"/>
              </a:rPr>
              <a:t>Despite the challenges, </a:t>
            </a:r>
            <a:r>
              <a:rPr lang="en-US"/>
              <a:t>the Irish news ecosystem demonstrates remarkable resilience, shown by the fact that: </a:t>
            </a:r>
          </a:p>
          <a:p>
            <a:pPr marL="171450" lvl="0" indent="-171450">
              <a:buFontTx/>
              <a:buChar char="-"/>
            </a:pPr>
            <a:endParaRPr lang="en-US" sz="1200" i="0" u="none" kern="1200">
              <a:solidFill>
                <a:schemeClr val="tx1"/>
              </a:solidFill>
              <a:effectLst/>
              <a:latin typeface="+mn-lt"/>
              <a:ea typeface="+mn-ea"/>
              <a:cs typeface="+mn-cs"/>
            </a:endParaRPr>
          </a:p>
          <a:p>
            <a:pPr marL="628650" lvl="1" indent="-171450">
              <a:buFontTx/>
              <a:buChar char="-"/>
            </a:pPr>
            <a:r>
              <a:rPr lang="en-US"/>
              <a:t>Interest in news increased in Ireland last year, with those ‘extremely’ or ‘very’ interested in news totalling 56%. This is higher than in the UK, the US, or when measured against the European Average.</a:t>
            </a:r>
          </a:p>
          <a:p>
            <a:pPr marL="628650" lvl="1" indent="-171450">
              <a:buFontTx/>
              <a:buChar char="-"/>
            </a:pPr>
            <a:r>
              <a:rPr lang="en-US"/>
              <a:t>Instances of news avoidance have dropped. </a:t>
            </a:r>
          </a:p>
          <a:p>
            <a:pPr marL="628650" lvl="1" indent="-171450">
              <a:buFontTx/>
              <a:buChar char="-"/>
            </a:pPr>
            <a:r>
              <a:rPr lang="en-US"/>
              <a:t>The 18-24 age group’s renewed interest in news continues following a drop-off during Covid-19. </a:t>
            </a:r>
          </a:p>
          <a:p>
            <a:pPr marL="628650" lvl="1" indent="-171450">
              <a:buFontTx/>
              <a:buChar char="-"/>
            </a:pPr>
            <a:r>
              <a:rPr lang="en-US"/>
              <a:t>Trust in Ireland’s news industry remains strong, especially compared to other markets. 50% ‘strongly agree’ or ‘tend to agree’ that you can trust the news most of the time, significantly higher than in the US, UK and other parts of Europe.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t>RTÉ News (72%), local radio news (72%) and local newspapers (71%) are some of the most trusted brands, placed just above The Irish Times (70%) and the BBC (70%).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t>Local and regional radio stations and newspapers also have the lowest level of mistrust at 10% each. </a:t>
            </a:r>
            <a:endParaRPr lang="en-IE" sz="1200" i="1" u="none" kern="1200">
              <a:solidFill>
                <a:schemeClr val="tx1"/>
              </a:solidFill>
              <a:effectLst/>
              <a:latin typeface="+mn-lt"/>
              <a:ea typeface="+mn-ea"/>
              <a:cs typeface="+mn-cs"/>
            </a:endParaRPr>
          </a:p>
          <a:p>
            <a:pPr marL="171450" lvl="0" indent="-171450">
              <a:buFontTx/>
              <a:buChar char="-"/>
            </a:pPr>
            <a:endParaRPr lang="en-IE" sz="1200" i="0" u="none" kern="1200">
              <a:solidFill>
                <a:schemeClr val="tx1"/>
              </a:solidFill>
              <a:effectLst/>
              <a:latin typeface="+mn-lt"/>
              <a:ea typeface="+mn-ea"/>
              <a:cs typeface="+mn-cs"/>
            </a:endParaRPr>
          </a:p>
          <a:p>
            <a:pPr marL="0" indent="0" fontAlgn="base">
              <a:buFont typeface="Arial" panose="020B0604020202020204" pitchFamily="34" charset="0"/>
              <a:buNone/>
            </a:pPr>
            <a:r>
              <a:rPr lang="en-US" sz="1200" b="1" i="0" kern="1200">
                <a:solidFill>
                  <a:schemeClr val="tx1"/>
                </a:solidFill>
                <a:effectLst/>
                <a:latin typeface="+mn-lt"/>
                <a:ea typeface="+mn-ea"/>
                <a:cs typeface="+mn-cs"/>
              </a:rPr>
              <a:t>In terms of our Personas:</a:t>
            </a:r>
          </a:p>
          <a:p>
            <a:pPr marL="0" indent="0" fontAlgn="base">
              <a:buFont typeface="Arial" panose="020B0604020202020204" pitchFamily="34" charset="0"/>
              <a:buNone/>
            </a:pPr>
            <a:r>
              <a:rPr lang="en-US" sz="1200" b="0" i="0" kern="1200">
                <a:solidFill>
                  <a:schemeClr val="tx1"/>
                </a:solidFill>
                <a:effectLst/>
                <a:latin typeface="+mn-lt"/>
                <a:ea typeface="+mn-ea"/>
                <a:cs typeface="+mn-cs"/>
              </a:rPr>
              <a:t>For some of our personas, trust in news sources is an important consideration in terms of where they source their news, in particular for our Multilateralist Luke, who favours quality news journalism over social media. And also I think for our Community Champion Aoife - she believes strongly in the need for independent, quality, trustworthy journalism. For Michael, our Pragmatist, it’s important, too. I think for Michael, he almost takes it for granted that the news sources he goes to, like the local media and traditional print daily broadsheets can be trusted to deliver the facts. </a:t>
            </a:r>
          </a:p>
          <a:p>
            <a:pPr marL="0" indent="0" fontAlgn="base">
              <a:buFont typeface="Arial" panose="020B0604020202020204" pitchFamily="34" charset="0"/>
              <a:buNone/>
            </a:pPr>
            <a:endParaRPr lang="en-US" sz="1200" b="0" i="0" kern="120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a:solidFill>
                  <a:schemeClr val="tx1"/>
                </a:solidFill>
                <a:effectLst/>
                <a:latin typeface="+mn-lt"/>
                <a:ea typeface="+mn-ea"/>
                <a:cs typeface="+mn-cs"/>
              </a:rPr>
              <a:t>For some of our other Personas – like our Disengaged Pat – trust isn’t really a consideration when it comes to where he sources information and news. He’s more liable to trust the views and opinions of non-journalists and non-experts on social media. </a:t>
            </a:r>
            <a:endParaRPr lang="en-IE" sz="1200" i="0" u="non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42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C609F96-6746-4E70-801C-58B7B210A6AE}" type="slidenum">
              <a:rPr lang="en-IE" smtClean="0"/>
              <a:t>20</a:t>
            </a:fld>
            <a:endParaRPr lang="en-IE"/>
          </a:p>
        </p:txBody>
      </p:sp>
    </p:spTree>
    <p:extLst>
      <p:ext uri="{BB962C8B-B14F-4D97-AF65-F5344CB8AC3E}">
        <p14:creationId xmlns:p14="http://schemas.microsoft.com/office/powerpoint/2010/main" val="417977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defTabSz="966338">
              <a:defRPr/>
            </a:pPr>
            <a:fld id="{0C609F96-6746-4E70-801C-58B7B210A6AE}" type="slidenum">
              <a:rPr lang="en-IE">
                <a:solidFill>
                  <a:prstClr val="black"/>
                </a:solidFill>
                <a:latin typeface="Calibri" panose="020F0502020204030204"/>
              </a:rPr>
              <a:pPr defTabSz="966338">
                <a:defRPr/>
              </a:pPr>
              <a:t>21</a:t>
            </a:fld>
            <a:endParaRPr lang="en-IE">
              <a:solidFill>
                <a:prstClr val="black"/>
              </a:solidFill>
              <a:latin typeface="Calibri" panose="020F0502020204030204"/>
            </a:endParaRPr>
          </a:p>
        </p:txBody>
      </p:sp>
    </p:spTree>
    <p:extLst>
      <p:ext uri="{BB962C8B-B14F-4D97-AF65-F5344CB8AC3E}">
        <p14:creationId xmlns:p14="http://schemas.microsoft.com/office/powerpoint/2010/main" val="93831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8FF29-CB43-5231-90A1-0A8D6A850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E0557-6206-67A2-2C88-009BBB40DCE9}"/>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CBE14385-5CF9-AFC2-25A5-90CDFA38CD1E}"/>
              </a:ext>
            </a:extLst>
          </p:cNvPr>
          <p:cNvSpPr>
            <a:spLocks noGrp="1"/>
          </p:cNvSpPr>
          <p:nvPr>
            <p:ph type="body" idx="1"/>
          </p:nvPr>
        </p:nvSpPr>
        <p:spPr/>
        <p:txBody>
          <a:bodyPr/>
          <a:lstStyle/>
          <a:p>
            <a:r>
              <a:rPr lang="en-IE"/>
              <a:t>Source: https://www.cnam.ie/app/uploads/2025/06/Digital-News-Report-Ireland-2025.pdf</a:t>
            </a:r>
          </a:p>
          <a:p>
            <a:endParaRPr lang="en-IE"/>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1F2B5D"/>
                </a:solidFill>
                <a:latin typeface="Roboto Serif" pitchFamily="2" charset="0"/>
                <a:ea typeface="Roboto" panose="02000000000000000000" pitchFamily="2" charset="0"/>
                <a:cs typeface="Roboto Serif" pitchFamily="2" charset="0"/>
              </a:rPr>
              <a:t>The </a:t>
            </a:r>
            <a:r>
              <a:rPr lang="en-GB" sz="1200" i="1">
                <a:solidFill>
                  <a:srgbClr val="1F2B5D"/>
                </a:solidFill>
                <a:latin typeface="Roboto Serif" pitchFamily="2" charset="0"/>
                <a:ea typeface="Roboto" panose="02000000000000000000" pitchFamily="2" charset="0"/>
                <a:cs typeface="Roboto Serif" pitchFamily="2" charset="0"/>
              </a:rPr>
              <a:t>main</a:t>
            </a:r>
            <a:r>
              <a:rPr lang="en-GB" sz="1200">
                <a:solidFill>
                  <a:srgbClr val="1F2B5D"/>
                </a:solidFill>
                <a:latin typeface="Roboto Serif" pitchFamily="2" charset="0"/>
                <a:ea typeface="Roboto" panose="02000000000000000000" pitchFamily="2" charset="0"/>
                <a:cs typeface="Roboto Serif" pitchFamily="2" charset="0"/>
              </a:rPr>
              <a:t> sources of news for people in Ireland are: </a:t>
            </a:r>
            <a:r>
              <a:rPr lang="en-US" sz="1200">
                <a:solidFill>
                  <a:srgbClr val="1F2B5D"/>
                </a:solidFill>
                <a:latin typeface="Roboto Serif" pitchFamily="2" charset="0"/>
                <a:ea typeface="Roboto" panose="02000000000000000000" pitchFamily="2" charset="0"/>
                <a:cs typeface="Roboto Serif" pitchFamily="2" charset="0"/>
              </a:rPr>
              <a:t>Online/social media (47%) – indicating </a:t>
            </a:r>
            <a:r>
              <a:rPr lang="en-US"/>
              <a:t>the decline of the physical print newspaper against the backdrop of rising social media and online news consumption -</a:t>
            </a:r>
            <a:r>
              <a:rPr lang="en-US" sz="1200">
                <a:solidFill>
                  <a:srgbClr val="1F2B5D"/>
                </a:solidFill>
                <a:latin typeface="Roboto Serif" pitchFamily="2" charset="0"/>
                <a:ea typeface="Roboto" panose="02000000000000000000" pitchFamily="2" charset="0"/>
                <a:cs typeface="Roboto Serif" pitchFamily="2" charset="0"/>
              </a:rPr>
              <a:t> TV (37%), </a:t>
            </a:r>
            <a:r>
              <a:rPr lang="en-GB" sz="1200">
                <a:solidFill>
                  <a:srgbClr val="1F2B5D"/>
                </a:solidFill>
                <a:latin typeface="Roboto Serif" pitchFamily="2" charset="0"/>
                <a:ea typeface="Roboto" panose="02000000000000000000" pitchFamily="2" charset="0"/>
                <a:cs typeface="Roboto Serif" pitchFamily="2" charset="0"/>
              </a:rPr>
              <a:t>radio (11%); printed newspapers (4%) and podcasts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1F2B5D"/>
              </a:solidFill>
              <a:latin typeface="Roboto Serif" pitchFamily="2" charset="0"/>
              <a:ea typeface="Roboto" panose="02000000000000000000" pitchFamily="2" charset="0"/>
              <a:cs typeface="Roboto Serif"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1F2B5D"/>
                </a:solidFill>
                <a:latin typeface="Roboto Serif" pitchFamily="2" charset="0"/>
                <a:ea typeface="Roboto" panose="02000000000000000000" pitchFamily="2" charset="0"/>
                <a:cs typeface="Roboto Serif" pitchFamily="2" charset="0"/>
              </a:rPr>
              <a:t>On podcasts, </a:t>
            </a:r>
            <a:r>
              <a:rPr lang="en-US" sz="1200">
                <a:solidFill>
                  <a:srgbClr val="1F2B5D"/>
                </a:solidFill>
                <a:latin typeface="Roboto Serif" pitchFamily="2" charset="0"/>
                <a:ea typeface="Roboto" panose="02000000000000000000" pitchFamily="2" charset="0"/>
                <a:cs typeface="Roboto Serif" pitchFamily="2" charset="0"/>
              </a:rPr>
              <a:t>Ireland’s audiences are one of the highest consumers of podcasts globally at 12%, but only 2% use podcasts as their main source of news in Ireland. Despite this relatively small number, podcast audiences tend to be highly engaged with and proactive about the content they choose to listen to, which is a key consideration when deciding on your marketing and communications tactics.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1F2B5D"/>
              </a:solidFill>
              <a:latin typeface="Roboto Serif" pitchFamily="2" charset="0"/>
              <a:ea typeface="Roboto" panose="02000000000000000000" pitchFamily="2" charset="0"/>
              <a:cs typeface="Roboto Serif"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F2B5D"/>
                </a:solidFill>
                <a:latin typeface="Roboto Serif" pitchFamily="2" charset="0"/>
                <a:ea typeface="Roboto" panose="02000000000000000000" pitchFamily="2" charset="0"/>
                <a:cs typeface="Roboto Serif" pitchFamily="2" charset="0"/>
              </a:rPr>
              <a:t>When it comes to our Personas, we know that our Global Citizen Fionn is more likely to listen to podcasts and also Luke our Multilateralist </a:t>
            </a:r>
            <a:r>
              <a:rPr lang="en-IE" sz="1200" kern="1200">
                <a:solidFill>
                  <a:schemeClr val="tx1"/>
                </a:solidFill>
                <a:effectLst/>
                <a:latin typeface="+mn-lt"/>
                <a:ea typeface="+mn-ea"/>
                <a:cs typeface="+mn-cs"/>
              </a:rPr>
              <a:t>who we know also listens to podcasts, with ‘The Ezra Klein Show’ and the BBC’s ‘Short History Of’ being particular favourites, so podcasts are a connection point for both of them. I think Aoife, too, could be liable to listen to a podcast on the drive from Kilkenny to see her parent’s in Wexford. Even Michelle, our Empathiser, who is more </a:t>
            </a:r>
            <a:r>
              <a:rPr lang="en-US" sz="1200" kern="1200">
                <a:solidFill>
                  <a:schemeClr val="tx1"/>
                </a:solidFill>
                <a:effectLst/>
                <a:latin typeface="+mn-lt"/>
                <a:ea typeface="+mn-ea"/>
                <a:cs typeface="+mn-cs"/>
              </a:rPr>
              <a:t>influenced than all the other Persona segments by celebrities / influencers, could opt to listen to a podcast if it’s presented by a popular celebrity, like Louise McSharry or Fearne Cotton.  </a:t>
            </a:r>
            <a:endParaRPr lang="en-I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Offline, the most-read newspapers by survey participants are The Irish Times (17%) and the Irish Independent (16%). For our Personas, The Irish Times is the Irish paper of choice for our Global Citizen Fionn and our Community Champion Aoife, while our Pragmatist Michael chooses the Irish Independent. For our Empathiser Michelle, she can’t remember the last time she bought a national newspaper.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Radio remains an important news source for 36% of Irish audiences, with 11% citing it as their main source, well ahead of the US (3%), UK (8%), and Europe (7%). The stations visited most frequently (three or more times a week) include RTÉ Radio (19%), which we know our Multilateralist Luke listens to daily and our Empathiser Michelle listens to when she’s driving to pick up the kids. And regional or local radio (12%), which our Pragmatist Michael tunes into daily turning on LMFM and which Michelle also listens to. Our Disengaged Pat may not tune into traditional local radio, but may still be engaged by “shock job” local radio hosts like Neil Prendeville by haring work colleagues or his brothers talking about what he said on his radio show.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Local radio is seen as the best source for local news stories (23%) closely followed by local newspapers (22%) and social media (20%). The websites of local radio stations are also a significant source of news at 8%. </a:t>
            </a:r>
          </a:p>
          <a:p>
            <a:pPr marL="0" lvl="0" indent="0">
              <a:buFont typeface="Arial" panose="020B0604020202020204" pitchFamily="34" charset="0"/>
              <a:buNone/>
            </a:pPr>
            <a:endParaRPr lang="en-US"/>
          </a:p>
          <a:p>
            <a:pPr marL="0" lvl="0" indent="0">
              <a:buFont typeface="Arial" panose="020B0604020202020204" pitchFamily="34" charset="0"/>
              <a:buNone/>
            </a:pPr>
            <a:r>
              <a:rPr lang="en-US"/>
              <a:t>84% of people in Ireland say they are interested in local news, higher than the US (82%), EU (80%), and UK (77%). One in five Irish respondents say they are “extremely interested” in local news, a higher rate than any other country. Only 9% of people in the UK are ‘extremely interested’ in their local news.</a:t>
            </a:r>
          </a:p>
          <a:p>
            <a:pPr marL="0" lvl="0" indent="0">
              <a:buFont typeface="Arial" panose="020B0604020202020204" pitchFamily="34" charset="0"/>
              <a:buNone/>
            </a:pPr>
            <a:endParaRPr lang="en-US"/>
          </a:p>
          <a:p>
            <a:pPr marL="0" lvl="0" indent="0">
              <a:buFont typeface="Arial" panose="020B0604020202020204" pitchFamily="34" charset="0"/>
              <a:buNone/>
            </a:pPr>
            <a:r>
              <a:rPr lang="en-US"/>
              <a:t>Notably, only 16% of people aged 18-24 use radio as a source of news, down from 23% in 2024. Older audiences are the heaviest users, 51% of those 65 and older and 46% of 55- 64-year-olds listen to news on the radio weekly, making radio a strong connection point for our Pragmatist Michael. </a:t>
            </a:r>
          </a:p>
          <a:p>
            <a:pPr marL="0" lvl="0" indent="0">
              <a:buFont typeface="Arial" panose="020B0604020202020204" pitchFamily="34" charset="0"/>
              <a:buNone/>
            </a:pPr>
            <a:endParaRPr lang="en-US"/>
          </a:p>
          <a:p>
            <a:pPr marL="0" lvl="0" indent="0">
              <a:buFont typeface="Arial" panose="020B0604020202020204" pitchFamily="34" charset="0"/>
              <a:buNone/>
            </a:pPr>
            <a:endParaRPr lang="en-US"/>
          </a:p>
          <a:p>
            <a:pPr marL="0" lvl="0" indent="0">
              <a:buFont typeface="Arial" panose="020B0604020202020204" pitchFamily="34" charset="0"/>
              <a:buNone/>
            </a:pPr>
            <a:endParaRPr lang="en-US"/>
          </a:p>
          <a:p>
            <a:pPr marL="0" lvl="0" indent="0">
              <a:buFont typeface="Arial" panose="020B0604020202020204" pitchFamily="34" charset="0"/>
              <a:buNone/>
            </a:pPr>
            <a:endParaRPr lang="en-US"/>
          </a:p>
          <a:p>
            <a:pPr marL="0" lvl="0" indent="0">
              <a:buFont typeface="Arial" panose="020B0604020202020204" pitchFamily="34" charset="0"/>
              <a:buNone/>
            </a:pPr>
            <a:endParaRPr lang="en-US" sz="1200" i="1" u="none" kern="1200">
              <a:solidFill>
                <a:schemeClr val="tx1"/>
              </a:solidFill>
              <a:effectLst/>
              <a:latin typeface="+mn-lt"/>
              <a:ea typeface="+mn-ea"/>
              <a:cs typeface="+mn-cs"/>
            </a:endParaRPr>
          </a:p>
          <a:p>
            <a:pPr marL="0" lvl="0" indent="0">
              <a:buFont typeface="Arial" panose="020B0604020202020204" pitchFamily="34" charset="0"/>
              <a:buNone/>
            </a:pPr>
            <a:endParaRPr lang="en-GB" sz="1200" i="1" u="none"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24153B6-C512-7FEA-839D-3E02A5FF0A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24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b="1"/>
              <a:t>Insights </a:t>
            </a:r>
          </a:p>
          <a:p>
            <a:pPr marL="0" indent="0">
              <a:buFont typeface="Arial" panose="020B0604020202020204" pitchFamily="34" charset="0"/>
              <a:buNone/>
            </a:pPr>
            <a:r>
              <a:rPr lang="en-IE"/>
              <a:t>The 2025 Digital News Report Ireland indicates </a:t>
            </a:r>
            <a:r>
              <a:rPr lang="en-IE" u="sng"/>
              <a:t>general</a:t>
            </a:r>
            <a:r>
              <a:rPr lang="en-IE"/>
              <a:t> media consumption trends among all age groups in terms of the most popular sources of news. The authors tracked where people in Ireland got their news from over a 10-year period from 2015 up until last year 2025.</a:t>
            </a:r>
          </a:p>
          <a:p>
            <a:pPr marL="0" indent="0">
              <a:buFont typeface="Arial" panose="020B0604020202020204" pitchFamily="34" charset="0"/>
              <a:buNone/>
            </a:pPr>
            <a:endParaRPr lang="en-I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a:t>What’s notable is that all of these news sources have experienced a decline since 2015, indicating that people in Ireland are less interested in the news today as they were 10 years ago. </a:t>
            </a:r>
            <a:r>
              <a:rPr lang="en-US"/>
              <a:t>While news interest did increase in 2025, longitudinal analysis shows that those ‘extremely’ or ‘very interested’ in news in Ireland have reduced to 56% in 2025 when compared to 71% in 2015.</a:t>
            </a:r>
            <a:endParaRPr lang="en-IE"/>
          </a:p>
          <a:p>
            <a:pPr marL="0" indent="0">
              <a:buFont typeface="Arial" panose="020B0604020202020204" pitchFamily="34" charset="0"/>
              <a:buNone/>
            </a:pPr>
            <a:endParaRPr lang="en-IE"/>
          </a:p>
          <a:p>
            <a:pPr marL="0" indent="0">
              <a:buFont typeface="Arial" panose="020B0604020202020204" pitchFamily="34" charset="0"/>
              <a:buNone/>
            </a:pPr>
            <a:r>
              <a:rPr lang="en-IE"/>
              <a:t>What has plummeted across this 10-year period? Printed news, i.e. the traditional printed newspaper, down from around 50% in 2015 to 22% in 2025; so printed news is down by half across this timeline. </a:t>
            </a:r>
          </a:p>
          <a:p>
            <a:pPr marL="0" indent="0">
              <a:buFont typeface="Arial" panose="020B0604020202020204" pitchFamily="34" charset="0"/>
              <a:buNone/>
            </a:pPr>
            <a:endParaRPr lang="en-IE"/>
          </a:p>
          <a:p>
            <a:pPr marL="0" indent="0">
              <a:buFont typeface="Arial" panose="020B0604020202020204" pitchFamily="34" charset="0"/>
              <a:buNone/>
            </a:pPr>
            <a:r>
              <a:rPr lang="en-IE"/>
              <a:t>However, online as a news source, which includes online news “papers”, so the likes of Independent.ie and IrishTimes.com – have stayed fairly steady over the 10 years down by 6% from 83% to 77%. </a:t>
            </a:r>
          </a:p>
          <a:p>
            <a:pPr marL="0" indent="0">
              <a:buFont typeface="Arial" panose="020B0604020202020204" pitchFamily="34" charset="0"/>
              <a:buNone/>
            </a:pPr>
            <a:endParaRPr lang="en-IE"/>
          </a:p>
          <a:p>
            <a:pPr marL="0" indent="0">
              <a:buFont typeface="Arial" panose="020B0604020202020204" pitchFamily="34" charset="0"/>
              <a:buNone/>
            </a:pPr>
            <a:r>
              <a:rPr lang="en-IE"/>
              <a:t>Social media as a place where people in Ireland get their news – has also stayed fairly steady, down just 2% from 49% to 47%.</a:t>
            </a:r>
          </a:p>
          <a:p>
            <a:pPr marL="0" indent="0">
              <a:buFont typeface="Arial" panose="020B0604020202020204" pitchFamily="34" charset="0"/>
              <a:buNone/>
            </a:pPr>
            <a:endParaRPr lang="en-IE"/>
          </a:p>
          <a:p>
            <a:pPr marL="0" indent="0">
              <a:buFont typeface="Arial" panose="020B0604020202020204" pitchFamily="34" charset="0"/>
              <a:buNone/>
            </a:pPr>
            <a:r>
              <a:rPr lang="en-IE"/>
              <a:t>TV experienced the second biggest drop (after print sources) from 76% to 58%, but it’s still significant in terms of being an important channel to target audiences. </a:t>
            </a:r>
          </a:p>
          <a:p>
            <a:pPr marL="0" indent="0">
              <a:buFont typeface="Arial" panose="020B0604020202020204" pitchFamily="34" charset="0"/>
              <a:buNone/>
            </a:pPr>
            <a:endParaRPr lang="en-I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a:t>AI Chatbots were recorded as a source of news for the first time in 2025, with 5% of people saying they use them for this reason. These are generative AI chatbots – they can be paid for or free – and I’m sure many of us knows how it works by now. In the case of an AI software tool like Chat GPT, you type in a question - e.g. When did the Sydney Bondi Beach mass shooting happen?   - and Chat GPT automatically returns an answer.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a:t>We can assume that AI Chatbots are going to become an increasingly popular way of sourcing news for people, thereby increasing the risk of disinformation and misinformation. This is an important consideration when it comes to Personas such as our Disengaged Pat, who is much less like to factcheck sources than the likes of Multilateralist Luke or Community Champion Aoife.  </a:t>
            </a:r>
          </a:p>
          <a:p>
            <a:pPr marL="0" indent="0">
              <a:buFont typeface="Arial" panose="020B0604020202020204" pitchFamily="34" charset="0"/>
              <a:buNone/>
            </a:pPr>
            <a:endParaRPr lang="en-IE"/>
          </a:p>
          <a:p>
            <a:pPr marL="0" indent="0">
              <a:buFont typeface="Arial" panose="020B0604020202020204" pitchFamily="34" charset="0"/>
              <a:buNone/>
            </a:pPr>
            <a:r>
              <a:rPr lang="en-IE"/>
              <a:t>Podcasts were also recorded as a source of news for the first time in 2025, for 12% of people. </a:t>
            </a:r>
          </a:p>
          <a:p>
            <a:pPr marL="0" indent="0">
              <a:buFont typeface="Arial" panose="020B0604020202020204" pitchFamily="34" charset="0"/>
              <a:buNone/>
            </a:pPr>
            <a:endParaRPr lang="en-IE"/>
          </a:p>
          <a:p>
            <a:pPr marL="171450" indent="-171450">
              <a:buFont typeface="Arial" panose="020B0604020202020204" pitchFamily="34" charset="0"/>
              <a:buChar char="•"/>
            </a:pPr>
            <a:endParaRPr lang="en-IE"/>
          </a:p>
        </p:txBody>
      </p:sp>
      <p:sp>
        <p:nvSpPr>
          <p:cNvPr id="4" name="Slide Number Placeholder 3"/>
          <p:cNvSpPr>
            <a:spLocks noGrp="1"/>
          </p:cNvSpPr>
          <p:nvPr>
            <p:ph type="sldNum" sz="quarter" idx="5"/>
          </p:nvPr>
        </p:nvSpPr>
        <p:spPr/>
        <p:txBody>
          <a:bodyPr/>
          <a:lstStyle/>
          <a:p>
            <a:fld id="{0C609F96-6746-4E70-801C-58B7B210A6AE}" type="slidenum">
              <a:rPr lang="en-IE" smtClean="0"/>
              <a:t>4</a:t>
            </a:fld>
            <a:endParaRPr lang="en-IE"/>
          </a:p>
        </p:txBody>
      </p:sp>
    </p:spTree>
    <p:extLst>
      <p:ext uri="{BB962C8B-B14F-4D97-AF65-F5344CB8AC3E}">
        <p14:creationId xmlns:p14="http://schemas.microsoft.com/office/powerpoint/2010/main" val="225699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US" b="0"/>
              <a:t>Source: https://www.cnam.ie/app/uploads/2023/06/20230609_DNR-Final-Report_STRICT-EMBARGO-00.01-14-June-23_FINAL.pdf</a:t>
            </a:r>
          </a:p>
          <a:p>
            <a:endParaRPr lang="en-US" b="0"/>
          </a:p>
          <a:p>
            <a:r>
              <a:rPr lang="en-US"/>
              <a:t>The 2023 Digital News Report Ireland indicates news consumption habits by age group. This is the most up-to-date data for Ireland that specifically provides a breakdown of news sources per age group.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Insights</a:t>
            </a:r>
            <a:endParaRPr lang="en-US"/>
          </a:p>
          <a:p>
            <a:endParaRPr lang="en-US"/>
          </a:p>
          <a:p>
            <a:r>
              <a:rPr lang="en-US"/>
              <a:t>It asked people which media they had used in the last week as a source of news and:</a:t>
            </a:r>
          </a:p>
          <a:p>
            <a:endParaRPr lang="en-US"/>
          </a:p>
          <a:p>
            <a:r>
              <a:rPr lang="en-US"/>
              <a:t>For older audiences, TV and radio are more important than for younger audiences. </a:t>
            </a:r>
          </a:p>
          <a:p>
            <a:r>
              <a:rPr lang="en-US"/>
              <a:t>For younger audiences – under 54 – social media is more important than for audiences older than 54, especially for the 18-24-year-old age group.</a:t>
            </a:r>
          </a:p>
          <a:p>
            <a:r>
              <a:rPr lang="en-US"/>
              <a:t>For all audiences over 25, online sources of news, including online newspapers, are important.  </a:t>
            </a:r>
          </a:p>
          <a:p>
            <a:endParaRPr lang="en-US"/>
          </a:p>
          <a:p>
            <a:pPr marL="0" indent="0" fontAlgn="base">
              <a:buFont typeface="Arial" panose="020B0604020202020204" pitchFamily="34" charset="0"/>
              <a:buNone/>
            </a:pPr>
            <a:r>
              <a:rPr lang="en-US" sz="1200" b="1" i="0" kern="1200">
                <a:solidFill>
                  <a:schemeClr val="tx1"/>
                </a:solidFill>
                <a:effectLst/>
                <a:latin typeface="+mn-lt"/>
                <a:ea typeface="+mn-ea"/>
                <a:cs typeface="+mn-cs"/>
              </a:rPr>
              <a:t>In terms of our Personas:</a:t>
            </a:r>
          </a:p>
          <a:p>
            <a:pPr marL="0" indent="0" fontAlgn="base">
              <a:buFont typeface="Arial" panose="020B0604020202020204" pitchFamily="34" charset="0"/>
              <a:buNone/>
            </a:pPr>
            <a:r>
              <a:rPr lang="en-US" sz="1200" b="0" i="0" kern="1200">
                <a:solidFill>
                  <a:schemeClr val="tx1"/>
                </a:solidFill>
                <a:effectLst/>
                <a:highlight>
                  <a:srgbClr val="FFFF00"/>
                </a:highlight>
                <a:latin typeface="+mn-lt"/>
                <a:ea typeface="+mn-ea"/>
                <a:cs typeface="+mn-cs"/>
              </a:rPr>
              <a:t>TV, radio and online sources of news are important sources for all of our Personas, while social media is of low importance for our Pragmatist Michael but of high importance for our Disengaged Pat . </a:t>
            </a:r>
          </a:p>
          <a:p>
            <a:endParaRPr lang="en-US"/>
          </a:p>
          <a:p>
            <a:pPr marL="0" indent="0">
              <a:buFont typeface="Arial" panose="020B0604020202020204" pitchFamily="34" charset="0"/>
              <a:buNone/>
            </a:pPr>
            <a:endParaRPr lang="en-IE"/>
          </a:p>
        </p:txBody>
      </p:sp>
      <p:sp>
        <p:nvSpPr>
          <p:cNvPr id="4" name="Slide Number Placeholder 3"/>
          <p:cNvSpPr>
            <a:spLocks noGrp="1"/>
          </p:cNvSpPr>
          <p:nvPr>
            <p:ph type="sldNum" sz="quarter" idx="5"/>
          </p:nvPr>
        </p:nvSpPr>
        <p:spPr/>
        <p:txBody>
          <a:bodyPr/>
          <a:lstStyle/>
          <a:p>
            <a:fld id="{0C609F96-6746-4E70-801C-58B7B210A6AE}" type="slidenum">
              <a:rPr lang="en-IE" smtClean="0"/>
              <a:t>5</a:t>
            </a:fld>
            <a:endParaRPr lang="en-IE"/>
          </a:p>
        </p:txBody>
      </p:sp>
    </p:spTree>
    <p:extLst>
      <p:ext uri="{BB962C8B-B14F-4D97-AF65-F5344CB8AC3E}">
        <p14:creationId xmlns:p14="http://schemas.microsoft.com/office/powerpoint/2010/main" val="427373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t>Source: https://www.cnam.ie/app/uploads/2025/06/Digital-News-Report-Ireland-2025.pdf</a:t>
            </a:r>
            <a:endParaRPr lang="en-US" b="1"/>
          </a:p>
          <a:p>
            <a:endParaRPr lang="en-US" b="1"/>
          </a:p>
          <a:p>
            <a:r>
              <a:rPr lang="en-US" b="1"/>
              <a:t>Insights</a:t>
            </a:r>
          </a:p>
          <a:p>
            <a:r>
              <a:rPr lang="en-US"/>
              <a:t>The Digital News Report Ireland 2025 indicates that: </a:t>
            </a:r>
          </a:p>
          <a:p>
            <a:endParaRPr lang="en-US"/>
          </a:p>
          <a:p>
            <a:pPr>
              <a:lnSpc>
                <a:spcPct val="100000"/>
              </a:lnSpc>
              <a:spcBef>
                <a:spcPts val="0"/>
              </a:spcBef>
              <a:spcAft>
                <a:spcPts val="1200"/>
              </a:spcAft>
            </a:pPr>
            <a:r>
              <a:rPr lang="en-US" sz="1200">
                <a:solidFill>
                  <a:srgbClr val="1F2B5D"/>
                </a:solidFill>
                <a:latin typeface="Roboto Serif" pitchFamily="2" charset="0"/>
                <a:ea typeface="Roboto" panose="02000000000000000000" pitchFamily="2" charset="0"/>
                <a:cs typeface="Roboto Serif" pitchFamily="2" charset="0"/>
              </a:rPr>
              <a:t>In terms of Offline Channels, RTÉ TV News (44%) and RTÉ Radio News (29%) are the most accessed brands, followed by Sky News (27%) and BBC News (25%). </a:t>
            </a:r>
          </a:p>
          <a:p>
            <a:pPr>
              <a:lnSpc>
                <a:spcPct val="100000"/>
              </a:lnSpc>
              <a:spcBef>
                <a:spcPts val="0"/>
              </a:spcBef>
              <a:spcAft>
                <a:spcPts val="1200"/>
              </a:spcAft>
            </a:pPr>
            <a:endParaRPr lang="en-US" sz="1200">
              <a:solidFill>
                <a:srgbClr val="1F2B5D"/>
              </a:solidFill>
              <a:latin typeface="Roboto Serif" pitchFamily="2" charset="0"/>
              <a:ea typeface="Roboto" panose="02000000000000000000" pitchFamily="2" charset="0"/>
              <a:cs typeface="Roboto Serif" pitchFamily="2" charset="0"/>
            </a:endParaRPr>
          </a:p>
          <a:p>
            <a:pPr>
              <a:lnSpc>
                <a:spcPct val="100000"/>
              </a:lnSpc>
              <a:spcBef>
                <a:spcPts val="0"/>
              </a:spcBef>
              <a:spcAft>
                <a:spcPts val="1200"/>
              </a:spcAft>
            </a:pPr>
            <a:r>
              <a:rPr lang="en-US" sz="1200">
                <a:solidFill>
                  <a:srgbClr val="1F2B5D"/>
                </a:solidFill>
                <a:latin typeface="Roboto Serif" pitchFamily="2" charset="0"/>
                <a:ea typeface="Roboto" panose="02000000000000000000" pitchFamily="2" charset="0"/>
                <a:cs typeface="Roboto Serif" pitchFamily="2" charset="0"/>
              </a:rPr>
              <a:t>In the case of Online Channels, RTÉ News Online (26%) is the most accessed, followed by The Journal (26%), BreakingNews.ie (22%) and the Irish Independent (22%).</a:t>
            </a:r>
          </a:p>
          <a:p>
            <a:pPr>
              <a:lnSpc>
                <a:spcPct val="100000"/>
              </a:lnSpc>
              <a:spcBef>
                <a:spcPts val="0"/>
              </a:spcBef>
              <a:spcAft>
                <a:spcPts val="1200"/>
              </a:spcAft>
            </a:pPr>
            <a:endParaRPr lang="en-US" sz="1200">
              <a:solidFill>
                <a:srgbClr val="1F2B5D"/>
              </a:solidFill>
              <a:latin typeface="Roboto Serif" pitchFamily="2" charset="0"/>
              <a:ea typeface="Roboto" panose="02000000000000000000" pitchFamily="2" charset="0"/>
              <a:cs typeface="Roboto Serif" pitchFamily="2" charset="0"/>
            </a:endParaRPr>
          </a:p>
          <a:p>
            <a:pPr>
              <a:lnSpc>
                <a:spcPct val="100000"/>
              </a:lnSpc>
              <a:spcBef>
                <a:spcPts val="0"/>
              </a:spcBef>
              <a:spcAft>
                <a:spcPts val="1200"/>
              </a:spcAft>
            </a:pPr>
            <a:r>
              <a:rPr lang="en-US" sz="1200">
                <a:solidFill>
                  <a:srgbClr val="1F2B5D"/>
                </a:solidFill>
                <a:latin typeface="Roboto Serif" pitchFamily="2" charset="0"/>
                <a:ea typeface="Roboto" panose="02000000000000000000" pitchFamily="2" charset="0"/>
                <a:cs typeface="Roboto Serif" pitchFamily="2" charset="0"/>
              </a:rPr>
              <a:t>What this data shows is:</a:t>
            </a:r>
          </a:p>
          <a:p>
            <a:endParaRPr lang="en-US"/>
          </a:p>
          <a:p>
            <a:pPr marL="171450" indent="-171450">
              <a:buFont typeface="Arial" panose="020B0604020202020204" pitchFamily="34" charset="0"/>
              <a:buChar char="•"/>
            </a:pPr>
            <a:r>
              <a:rPr lang="en-US"/>
              <a:t>The growing importance of online news media channels in terms of reaching audiences.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 offline news brands have experienced a drop in popularity over the past 10 years, yet some still remain strong, e.g. RTÉ TV News and RTÉ Radio News. </a:t>
            </a:r>
          </a:p>
          <a:p>
            <a:pPr marL="171450" indent="-171450">
              <a:buFont typeface="Arial" panose="020B0604020202020204" pitchFamily="34" charset="0"/>
              <a:buChar char="•"/>
            </a:pPr>
            <a:r>
              <a:rPr lang="en-US"/>
              <a:t>Offline, legacy publishers continue to dominate. RTÉ TV News (44%) and RTÉ Radio News (29%) are still the most accessed brands by consumers, followed by Sky News (27%) and BBC News (25%). </a:t>
            </a:r>
          </a:p>
          <a:p>
            <a:pPr marL="171450" indent="-171450">
              <a:buFont typeface="Arial" panose="020B0604020202020204" pitchFamily="34" charset="0"/>
              <a:buChar char="•"/>
            </a:pPr>
            <a:r>
              <a:rPr lang="en-US"/>
              <a:t>Online, RTÉ.ie News Online (36%) is the most accessed, followed by The Journal (26%), BreakingNews.ie (22%) and The Irish Independent/Independent.ie (22%).</a:t>
            </a:r>
          </a:p>
          <a:p>
            <a:pPr marL="171450" indent="-171450">
              <a:buFont typeface="Arial" panose="020B0604020202020204" pitchFamily="34" charset="0"/>
              <a:buChar char="•"/>
            </a:pPr>
            <a:endParaRPr lang="en-US"/>
          </a:p>
          <a:p>
            <a:pPr marL="0" indent="0">
              <a:buFont typeface="Arial" panose="020B0604020202020204" pitchFamily="34" charset="0"/>
              <a:buNone/>
            </a:pPr>
            <a:r>
              <a:rPr lang="en-US" b="1"/>
              <a:t>Observations</a:t>
            </a:r>
          </a:p>
          <a:p>
            <a:pPr marL="171450" indent="-171450">
              <a:buFont typeface="Arial" panose="020B0604020202020204" pitchFamily="34" charset="0"/>
              <a:buChar char="•"/>
            </a:pPr>
            <a:r>
              <a:rPr lang="en-US"/>
              <a:t>Interestingly, we can see that there is a growth in popularity of The Guardian online for Irish audiences, up from 7% in 2015 to 11% in 2025. We know that our Multilateralist Luke is a daily Guardian reader, making it an important connection point for reaching him. </a:t>
            </a:r>
          </a:p>
          <a:p>
            <a:pPr marL="171450" indent="-171450">
              <a:buFont typeface="Arial" panose="020B0604020202020204" pitchFamily="34" charset="0"/>
              <a:buChar char="•"/>
            </a:pPr>
            <a:r>
              <a:rPr lang="en-US"/>
              <a:t>Also interestingly, the report for 2025 showed that 20% of people in Ireland now pay for news, a rise of 3% on 2024, and twice as much as those who pay in the UK. The 35-44 age group have shown the most significant gains since 2023 – our Community Champion Aoife falls within this group. However, 80% do not pay for news. </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97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US"/>
              <a:t>Moving on now to social media trends… </a:t>
            </a:r>
            <a:endParaRPr lang="en-IE"/>
          </a:p>
        </p:txBody>
      </p:sp>
      <p:sp>
        <p:nvSpPr>
          <p:cNvPr id="4" name="Slide Number Placeholder 3"/>
          <p:cNvSpPr>
            <a:spLocks noGrp="1"/>
          </p:cNvSpPr>
          <p:nvPr>
            <p:ph type="sldNum" sz="quarter" idx="5"/>
          </p:nvPr>
        </p:nvSpPr>
        <p:spPr/>
        <p:txBody>
          <a:bodyPr/>
          <a:lstStyle/>
          <a:p>
            <a:fld id="{0C609F96-6746-4E70-801C-58B7B210A6AE}" type="slidenum">
              <a:rPr lang="en-IE" smtClean="0"/>
              <a:t>7</a:t>
            </a:fld>
            <a:endParaRPr lang="en-IE"/>
          </a:p>
        </p:txBody>
      </p:sp>
    </p:spTree>
    <p:extLst>
      <p:ext uri="{BB962C8B-B14F-4D97-AF65-F5344CB8AC3E}">
        <p14:creationId xmlns:p14="http://schemas.microsoft.com/office/powerpoint/2010/main" val="6637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Source: https://datareportal.com/reports/digital-2026-Ireland</a:t>
            </a:r>
          </a:p>
          <a:p>
            <a:endParaRPr lang="en-US" sz="1200" b="0" i="0" kern="1200">
              <a:solidFill>
                <a:schemeClr val="tx1"/>
              </a:solidFill>
              <a:effectLst/>
              <a:latin typeface="+mn-lt"/>
              <a:ea typeface="+mn-ea"/>
              <a:cs typeface="+mn-cs"/>
            </a:endParaRPr>
          </a:p>
          <a:p>
            <a:r>
              <a:rPr lang="en-US" i="0"/>
              <a:t>According to the October 2025 Global Digital Report for Ireland by Kepios, which is an independent digital trends agency that produces some of the world's most widely read reports on digital trends and online behaviours:</a:t>
            </a: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Insights</a:t>
            </a:r>
          </a:p>
          <a:p>
            <a:pPr marL="171450" marR="0" lvl="0" indent="-171450" algn="l" defTabSz="914400" rtl="0" eaLnBrk="1" fontAlgn="auto" latinLnBrk="0" hangingPunct="1">
              <a:lnSpc>
                <a:spcPct val="145000"/>
              </a:lnSpc>
              <a:spcBef>
                <a:spcPts val="0"/>
              </a:spcBef>
              <a:spcAft>
                <a:spcPts val="0"/>
              </a:spcAft>
              <a:buClrTx/>
              <a:buSzTx/>
              <a:buFont typeface="Arial" panose="020B0604020202020204" pitchFamily="34" charset="0"/>
              <a:buChar char="•"/>
              <a:tabLst/>
              <a:defRPr/>
            </a:pPr>
            <a:r>
              <a:rPr lang="en-US" sz="1200">
                <a:solidFill>
                  <a:srgbClr val="1F2B5D"/>
                </a:solidFill>
                <a:latin typeface="Roboto Serif" pitchFamily="2" charset="0"/>
                <a:ea typeface="Roboto" panose="02000000000000000000" pitchFamily="2" charset="0"/>
                <a:cs typeface="Roboto Serif" pitchFamily="2" charset="0"/>
              </a:rPr>
              <a:t>Ireland has an estimated 4.26 million social media users.</a:t>
            </a:r>
            <a:r>
              <a:rPr lang="en-US" sz="1200" b="0" i="0" kern="1200">
                <a:solidFill>
                  <a:schemeClr val="tx1"/>
                </a:solidFill>
                <a:effectLst/>
                <a:latin typeface="+mn-lt"/>
                <a:ea typeface="+mn-ea"/>
                <a:cs typeface="+mn-cs"/>
              </a:rPr>
              <a:t> For perspective, this figure was equivalent to 80.1 percent of Ireland’s total population at the end of 2025.</a:t>
            </a:r>
          </a:p>
          <a:p>
            <a:pPr marL="171450" marR="0" lvl="0" indent="-171450" algn="l" defTabSz="914400" rtl="0" eaLnBrk="1" fontAlgn="auto" latinLnBrk="0" hangingPunct="1">
              <a:lnSpc>
                <a:spcPct val="145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Data indicates that there were </a:t>
            </a:r>
            <a:r>
              <a:rPr lang="en-US" sz="1200" b="1" i="0" kern="1200">
                <a:solidFill>
                  <a:schemeClr val="tx1"/>
                </a:solidFill>
                <a:effectLst/>
                <a:latin typeface="+mn-lt"/>
                <a:ea typeface="+mn-ea"/>
                <a:cs typeface="+mn-cs"/>
              </a:rPr>
              <a:t>3.74 million</a:t>
            </a:r>
            <a:r>
              <a:rPr lang="en-US" sz="1200" b="0" i="0" kern="1200">
                <a:solidFill>
                  <a:schemeClr val="tx1"/>
                </a:solidFill>
                <a:effectLst/>
                <a:latin typeface="+mn-lt"/>
                <a:ea typeface="+mn-ea"/>
                <a:cs typeface="+mn-cs"/>
              </a:rPr>
              <a:t> user identities aged </a:t>
            </a:r>
            <a:r>
              <a:rPr lang="en-US" sz="1200" b="1" i="0" kern="1200">
                <a:solidFill>
                  <a:schemeClr val="tx1"/>
                </a:solidFill>
                <a:effectLst/>
                <a:latin typeface="+mn-lt"/>
                <a:ea typeface="+mn-ea"/>
                <a:cs typeface="+mn-cs"/>
              </a:rPr>
              <a:t>18 and above</a:t>
            </a:r>
            <a:r>
              <a:rPr lang="en-US" sz="1200" b="0" i="0" kern="1200">
                <a:solidFill>
                  <a:schemeClr val="tx1"/>
                </a:solidFill>
                <a:effectLst/>
                <a:latin typeface="+mn-lt"/>
                <a:ea typeface="+mn-ea"/>
                <a:cs typeface="+mn-cs"/>
              </a:rPr>
              <a:t> using social media in Ireland at the end of 2025, which was equivalent to </a:t>
            </a:r>
            <a:r>
              <a:rPr lang="en-US" sz="1200" b="1" i="0" kern="1200">
                <a:solidFill>
                  <a:schemeClr val="tx1"/>
                </a:solidFill>
                <a:effectLst/>
                <a:latin typeface="+mn-lt"/>
                <a:ea typeface="+mn-ea"/>
                <a:cs typeface="+mn-cs"/>
              </a:rPr>
              <a:t>90.5 percent</a:t>
            </a:r>
            <a:r>
              <a:rPr lang="en-US" sz="1200" b="0" i="0" kern="1200">
                <a:solidFill>
                  <a:schemeClr val="tx1"/>
                </a:solidFill>
                <a:effectLst/>
                <a:latin typeface="+mn-lt"/>
                <a:ea typeface="+mn-ea"/>
                <a:cs typeface="+mn-cs"/>
              </a:rPr>
              <a:t> of the total population aged </a:t>
            </a:r>
            <a:r>
              <a:rPr lang="en-US" sz="1200" b="1" i="0" kern="1200">
                <a:solidFill>
                  <a:schemeClr val="tx1"/>
                </a:solidFill>
                <a:effectLst/>
                <a:latin typeface="+mn-lt"/>
                <a:ea typeface="+mn-ea"/>
                <a:cs typeface="+mn-cs"/>
              </a:rPr>
              <a:t>18 and above</a:t>
            </a:r>
            <a:r>
              <a:rPr lang="en-US" sz="1200" b="0" i="0" kern="1200">
                <a:solidFill>
                  <a:schemeClr val="tx1"/>
                </a:solidFill>
                <a:effectLst/>
                <a:latin typeface="+mn-lt"/>
                <a:ea typeface="+mn-ea"/>
                <a:cs typeface="+mn-cs"/>
              </a:rPr>
              <a:t>.</a:t>
            </a:r>
          </a:p>
          <a:p>
            <a:pPr marL="171450" marR="0" lvl="0" indent="-171450" algn="l" defTabSz="914400" rtl="0" eaLnBrk="1" fontAlgn="auto" latinLnBrk="0" hangingPunct="1">
              <a:lnSpc>
                <a:spcPct val="145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At the end of 2025, </a:t>
            </a:r>
            <a:r>
              <a:rPr lang="en-US" sz="1200" b="1" i="0" kern="1200">
                <a:solidFill>
                  <a:schemeClr val="tx1"/>
                </a:solidFill>
                <a:effectLst/>
                <a:latin typeface="+mn-lt"/>
                <a:ea typeface="+mn-ea"/>
                <a:cs typeface="+mn-cs"/>
              </a:rPr>
              <a:t>50.5 percent</a:t>
            </a:r>
            <a:r>
              <a:rPr lang="en-US" sz="1200" b="0" i="0" kern="1200">
                <a:solidFill>
                  <a:schemeClr val="tx1"/>
                </a:solidFill>
                <a:effectLst/>
                <a:latin typeface="+mn-lt"/>
                <a:ea typeface="+mn-ea"/>
                <a:cs typeface="+mn-cs"/>
              </a:rPr>
              <a:t> of Ireland’s social media user identities were </a:t>
            </a:r>
            <a:r>
              <a:rPr lang="en-US" sz="1200" b="1" i="0" kern="1200">
                <a:solidFill>
                  <a:schemeClr val="tx1"/>
                </a:solidFill>
                <a:effectLst/>
                <a:latin typeface="+mn-lt"/>
                <a:ea typeface="+mn-ea"/>
                <a:cs typeface="+mn-cs"/>
              </a:rPr>
              <a:t>female</a:t>
            </a:r>
            <a:r>
              <a:rPr lang="en-US" sz="1200" b="0" i="0" kern="1200">
                <a:solidFill>
                  <a:schemeClr val="tx1"/>
                </a:solidFill>
                <a:effectLst/>
                <a:latin typeface="+mn-lt"/>
                <a:ea typeface="+mn-ea"/>
                <a:cs typeface="+mn-cs"/>
              </a:rPr>
              <a:t>, while </a:t>
            </a:r>
            <a:r>
              <a:rPr lang="en-US" sz="1200" b="1" i="0" kern="1200">
                <a:solidFill>
                  <a:schemeClr val="tx1"/>
                </a:solidFill>
                <a:effectLst/>
                <a:latin typeface="+mn-lt"/>
                <a:ea typeface="+mn-ea"/>
                <a:cs typeface="+mn-cs"/>
              </a:rPr>
              <a:t>49.5 percent</a:t>
            </a:r>
            <a:r>
              <a:rPr lang="en-US" sz="1200" b="0" i="0" kern="1200">
                <a:solidFill>
                  <a:schemeClr val="tx1"/>
                </a:solidFill>
                <a:effectLst/>
                <a:latin typeface="+mn-lt"/>
                <a:ea typeface="+mn-ea"/>
                <a:cs typeface="+mn-cs"/>
              </a:rPr>
              <a:t> were </a:t>
            </a:r>
            <a:r>
              <a:rPr lang="en-US" sz="1200" b="1" i="0" kern="1200">
                <a:solidFill>
                  <a:schemeClr val="tx1"/>
                </a:solidFill>
                <a:effectLst/>
                <a:latin typeface="+mn-lt"/>
                <a:ea typeface="+mn-ea"/>
                <a:cs typeface="+mn-cs"/>
              </a:rPr>
              <a:t>male</a:t>
            </a:r>
            <a:r>
              <a:rPr lang="en-US" sz="1200" b="0" i="0" kern="1200">
                <a:solidFill>
                  <a:schemeClr val="tx1"/>
                </a:solidFill>
                <a:effectLst/>
                <a:latin typeface="+mn-lt"/>
                <a:ea typeface="+mn-ea"/>
                <a:cs typeface="+mn-cs"/>
              </a:rPr>
              <a:t>, so there’s quite an even split there in terms of gender. </a:t>
            </a:r>
          </a:p>
          <a:p>
            <a:pPr marL="171450" marR="0" lvl="0" indent="-171450" algn="l" defTabSz="914400" rtl="0" eaLnBrk="1" fontAlgn="auto" latinLnBrk="0" hangingPunct="1">
              <a:lnSpc>
                <a:spcPct val="145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45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mn-lt"/>
                <a:ea typeface="+mn-ea"/>
                <a:cs typeface="+mn-cs"/>
              </a:rPr>
              <a:t>What this means – which I’m sure you don’t have to tell you – is that social media is a crucial touchpoint for reaching our Personas, some more than others. Again, we know that our Disengaged Pat trusts it as a news source way more than the likes of our Multilateralist Luke, for example. </a:t>
            </a:r>
            <a:endParaRPr lang="en-IE"/>
          </a:p>
        </p:txBody>
      </p:sp>
      <p:sp>
        <p:nvSpPr>
          <p:cNvPr id="4" name="Slide Number Placeholder 3"/>
          <p:cNvSpPr>
            <a:spLocks noGrp="1"/>
          </p:cNvSpPr>
          <p:nvPr>
            <p:ph type="sldNum" sz="quarter" idx="5"/>
          </p:nvPr>
        </p:nvSpPr>
        <p:spPr/>
        <p:txBody>
          <a:bodyPr/>
          <a:lstStyle/>
          <a:p>
            <a:fld id="{0C609F96-6746-4E70-801C-58B7B210A6AE}" type="slidenum">
              <a:rPr lang="en-IE" smtClean="0"/>
              <a:t>8</a:t>
            </a:fld>
            <a:endParaRPr lang="en-IE"/>
          </a:p>
        </p:txBody>
      </p:sp>
    </p:spTree>
    <p:extLst>
      <p:ext uri="{BB962C8B-B14F-4D97-AF65-F5344CB8AC3E}">
        <p14:creationId xmlns:p14="http://schemas.microsoft.com/office/powerpoint/2010/main" val="504794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mn-lt"/>
                <a:ea typeface="+mn-ea"/>
                <a:cs typeface="+mn-cs"/>
              </a:rPr>
              <a:t>Source: https://datareportal.com/reports/digital-2026-Ireland</a:t>
            </a:r>
            <a:endParaRPr lang="en-US" sz="1200" b="1" i="0" kern="1200">
              <a:solidFill>
                <a:schemeClr val="tx1"/>
              </a:solidFill>
              <a:effectLst/>
              <a:latin typeface="+mn-lt"/>
              <a:ea typeface="+mn-ea"/>
              <a:cs typeface="+mn-cs"/>
            </a:endParaRPr>
          </a:p>
          <a:p>
            <a:pPr marL="0" indent="0">
              <a:buFont typeface="Arial" panose="020B0604020202020204" pitchFamily="34" charset="0"/>
              <a:buNone/>
            </a:pPr>
            <a:endParaRPr lang="en-US" sz="1200" b="1" i="0" kern="1200">
              <a:solidFill>
                <a:schemeClr val="tx1"/>
              </a:solidFill>
              <a:effectLst/>
              <a:latin typeface="+mn-lt"/>
              <a:ea typeface="+mn-ea"/>
              <a:cs typeface="+mn-cs"/>
            </a:endParaRPr>
          </a:p>
          <a:p>
            <a:pPr marL="0" indent="0">
              <a:buFont typeface="Arial" panose="020B0604020202020204" pitchFamily="34" charset="0"/>
              <a:buNone/>
            </a:pPr>
            <a:r>
              <a:rPr lang="en-US" sz="1200" b="1" i="0" kern="1200">
                <a:solidFill>
                  <a:schemeClr val="tx1"/>
                </a:solidFill>
                <a:effectLst/>
                <a:latin typeface="+mn-lt"/>
                <a:ea typeface="+mn-ea"/>
                <a:cs typeface="+mn-cs"/>
              </a:rPr>
              <a:t>Insights</a:t>
            </a:r>
            <a:endParaRPr lang="en-US" sz="1200" b="0" i="0" kern="1200">
              <a:solidFill>
                <a:schemeClr val="tx1"/>
              </a:solidFill>
              <a:effectLst/>
              <a:latin typeface="+mn-lt"/>
              <a:ea typeface="+mn-ea"/>
              <a:cs typeface="+mn-cs"/>
            </a:endParaRPr>
          </a:p>
          <a:p>
            <a:pPr marL="0" indent="0">
              <a:buFont typeface="Arial" panose="020B0604020202020204" pitchFamily="34" charset="0"/>
              <a:buNone/>
            </a:pPr>
            <a:endParaRPr lang="en-US" sz="1200" b="1">
              <a:solidFill>
                <a:srgbClr val="1F2B5D"/>
              </a:solidFill>
              <a:latin typeface="Roboto Serif" pitchFamily="2" charset="0"/>
              <a:ea typeface="Roboto" panose="02000000000000000000" pitchFamily="2" charset="0"/>
              <a:cs typeface="Roboto Serif" pitchFamily="2" charset="0"/>
            </a:endParaRPr>
          </a:p>
          <a:p>
            <a:pPr marL="0" lvl="0" indent="0">
              <a:lnSpc>
                <a:spcPct val="145000"/>
              </a:lnSpc>
              <a:spcBef>
                <a:spcPts val="0"/>
              </a:spcBef>
              <a:buFont typeface="Arial" panose="020B0604020202020204" pitchFamily="34" charset="0"/>
              <a:buNone/>
            </a:pPr>
            <a:r>
              <a:rPr lang="en-US" sz="1200" b="0">
                <a:solidFill>
                  <a:srgbClr val="1F2B5D"/>
                </a:solidFill>
                <a:latin typeface="Roboto Serif" pitchFamily="2" charset="0"/>
                <a:ea typeface="Roboto" panose="02000000000000000000" pitchFamily="2" charset="0"/>
                <a:cs typeface="Roboto Serif" pitchFamily="2" charset="0"/>
              </a:rPr>
              <a:t>WhatsApp, Facebook and Instagram are the most popular social media channels. Just as a note on WhatsApp, which is owned by Meta, WhatsApp is often grouped with social media platforms due to features like users being able to share stories via Status, connect in large groups, and follow public figures/organisations via Channels.</a:t>
            </a:r>
          </a:p>
          <a:p>
            <a:pPr marL="0" lvl="0" indent="0">
              <a:lnSpc>
                <a:spcPct val="145000"/>
              </a:lnSpc>
              <a:spcBef>
                <a:spcPts val="0"/>
              </a:spcBef>
              <a:buFont typeface="Arial" panose="020B0604020202020204" pitchFamily="34" charset="0"/>
              <a:buNone/>
            </a:pPr>
            <a:endParaRPr lang="en-US" sz="1200" b="0">
              <a:solidFill>
                <a:srgbClr val="1F2B5D"/>
              </a:solidFill>
              <a:latin typeface="Roboto Serif" pitchFamily="2" charset="0"/>
              <a:ea typeface="Roboto" panose="02000000000000000000" pitchFamily="2" charset="0"/>
              <a:cs typeface="Roboto Serif" pitchFamily="2" charset="0"/>
            </a:endParaRPr>
          </a:p>
          <a:p>
            <a:pPr marL="0" lvl="0" indent="0">
              <a:lnSpc>
                <a:spcPct val="145000"/>
              </a:lnSpc>
              <a:spcBef>
                <a:spcPts val="0"/>
              </a:spcBef>
              <a:buFont typeface="Arial" panose="020B0604020202020204" pitchFamily="34" charset="0"/>
              <a:buNone/>
            </a:pPr>
            <a:r>
              <a:rPr lang="en-US" sz="1200" b="0">
                <a:solidFill>
                  <a:srgbClr val="1F2B5D"/>
                </a:solidFill>
                <a:latin typeface="Roboto Serif" pitchFamily="2" charset="0"/>
                <a:ea typeface="Roboto" panose="02000000000000000000" pitchFamily="2" charset="0"/>
                <a:cs typeface="Roboto Serif" pitchFamily="2" charset="0"/>
              </a:rPr>
              <a:t>We all probably by now use WhatsApp as a day to day way of communicating with friends and family and other groups, but notably, at Alice, we’re witnessing clients now proactively focusing on adding WhatsApp into their communications and PR mix as a way to try and engage with their stakeholders and target audiences.</a:t>
            </a:r>
          </a:p>
          <a:p>
            <a:pPr marL="0" lvl="0" indent="0">
              <a:lnSpc>
                <a:spcPct val="145000"/>
              </a:lnSpc>
              <a:spcBef>
                <a:spcPts val="0"/>
              </a:spcBef>
              <a:buFont typeface="Arial" panose="020B0604020202020204" pitchFamily="34" charset="0"/>
              <a:buNone/>
            </a:pPr>
            <a:endParaRPr lang="en-US" sz="1200" b="1">
              <a:solidFill>
                <a:srgbClr val="1F2B5D"/>
              </a:solidFill>
              <a:latin typeface="Roboto Serif" pitchFamily="2" charset="0"/>
              <a:ea typeface="Roboto" panose="02000000000000000000" pitchFamily="2" charset="0"/>
              <a:cs typeface="Roboto Serif" pitchFamily="2" charset="0"/>
            </a:endParaRPr>
          </a:p>
          <a:p>
            <a:pPr marL="0" lvl="0" indent="0">
              <a:lnSpc>
                <a:spcPct val="145000"/>
              </a:lnSpc>
              <a:spcBef>
                <a:spcPts val="0"/>
              </a:spcBef>
              <a:buFont typeface="Arial" panose="020B0604020202020204" pitchFamily="34" charset="0"/>
              <a:buNone/>
            </a:pPr>
            <a:r>
              <a:rPr lang="en-US" sz="1200" b="1">
                <a:solidFill>
                  <a:srgbClr val="1F2B5D"/>
                </a:solidFill>
                <a:latin typeface="Roboto Serif" pitchFamily="2" charset="0"/>
                <a:ea typeface="Roboto" panose="02000000000000000000" pitchFamily="2" charset="0"/>
                <a:cs typeface="Roboto Serif" pitchFamily="2" charset="0"/>
              </a:rPr>
              <a:t>Other Insights</a:t>
            </a:r>
          </a:p>
          <a:p>
            <a:pPr marL="171450" indent="-171450">
              <a:lnSpc>
                <a:spcPct val="145000"/>
              </a:lnSpc>
              <a:spcBef>
                <a:spcPts val="0"/>
              </a:spcBef>
              <a:buFont typeface="Arial" panose="020B0604020202020204" pitchFamily="34" charset="0"/>
              <a:buChar char="•"/>
            </a:pPr>
            <a:r>
              <a:rPr lang="en-GB" sz="1200">
                <a:solidFill>
                  <a:srgbClr val="1F2B5D"/>
                </a:solidFill>
                <a:latin typeface="Roboto Serif" pitchFamily="2" charset="0"/>
                <a:ea typeface="Roboto" panose="02000000000000000000" pitchFamily="2" charset="0"/>
                <a:cs typeface="Roboto Serif" pitchFamily="2" charset="0"/>
              </a:rPr>
              <a:t>Platforms that saw growth: LinkedIn (+13.3%), Facebook (+8.3%), Instagram (+4.2%), YouTube (2.5%). </a:t>
            </a:r>
          </a:p>
          <a:p>
            <a:pPr marL="171450" indent="-171450">
              <a:lnSpc>
                <a:spcPct val="145000"/>
              </a:lnSpc>
              <a:spcBef>
                <a:spcPts val="0"/>
              </a:spcBef>
              <a:buFont typeface="Arial" panose="020B0604020202020204" pitchFamily="34" charset="0"/>
              <a:buChar char="•"/>
            </a:pPr>
            <a:r>
              <a:rPr lang="en-GB" sz="1200">
                <a:solidFill>
                  <a:srgbClr val="1F2B5D"/>
                </a:solidFill>
                <a:latin typeface="Roboto Serif" pitchFamily="2" charset="0"/>
                <a:ea typeface="Roboto" panose="02000000000000000000" pitchFamily="2" charset="0"/>
                <a:cs typeface="Roboto Serif" pitchFamily="2" charset="0"/>
              </a:rPr>
              <a:t>Platforms that saw a drop: TikTok (-8.7%) and X (-0.8%).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33E8-8EB5-4FDE-A824-E93FA193854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178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212463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228302"/>
          </a:xfrm>
          <a:prstGeom prst="rect">
            <a:avLst/>
          </a:prstGeom>
          <a:noFill/>
        </p:spPr>
        <p:txBody>
          <a:bodyPr wrap="square" rtlCol="0">
            <a:spAutoFit/>
          </a:bodyPr>
          <a:lstStyle/>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Alice Public Relations</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Mountpleasant Avenue Lower</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Tel: </a:t>
            </a:r>
            <a:r>
              <a:rPr lang="en-US" sz="1800" b="0" i="0">
                <a:solidFill>
                  <a:schemeClr val="bg1"/>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Email: </a:t>
            </a:r>
            <a:r>
              <a:rPr lang="en-US" sz="1800" b="0" i="0">
                <a:solidFill>
                  <a:schemeClr val="bg1"/>
                </a:solidFill>
                <a:latin typeface="Roboto Serif 14pt Light" pitchFamily="2" charset="77"/>
                <a:ea typeface="Roboto" panose="02000000000000000000" pitchFamily="2" charset="0"/>
                <a:cs typeface="Roboto Serif 14pt Light" pitchFamily="2" charset="77"/>
              </a:rPr>
              <a:t>info@alicepr.com</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29647112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10" name="Picture 9">
            <a:extLst>
              <a:ext uri="{FF2B5EF4-FFF2-40B4-BE49-F238E27FC236}">
                <a16:creationId xmlns:a16="http://schemas.microsoft.com/office/drawing/2014/main" id="{475334D7-42DD-5B96-8498-452A735BCF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988905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31CBDED5-E4A0-5535-E5B5-D8B86A762B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7881333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6040759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reaker Pag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3855092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Mountpleasant Avenue </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Lower</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Tel: </a:t>
            </a:r>
            <a:r>
              <a:rPr lang="en-US" sz="1800" b="0" i="0">
                <a:solidFill>
                  <a:srgbClr val="1F2B5D"/>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Email: </a:t>
            </a:r>
            <a:r>
              <a:rPr lang="en-US" sz="1800" b="0" i="0">
                <a:solidFill>
                  <a:srgbClr val="1F2B5D"/>
                </a:solidFill>
                <a:latin typeface="Roboto Serif 14pt Light" pitchFamily="2" charset="77"/>
                <a:ea typeface="Roboto" panose="02000000000000000000" pitchFamily="2" charset="0"/>
                <a:cs typeface="Roboto Serif 14pt Light" pitchFamily="2" charset="77"/>
              </a:rPr>
              <a:t>info@alicepr.com</a:t>
            </a:r>
          </a:p>
          <a:p>
            <a:pPr>
              <a:lnSpc>
                <a:spcPct val="110000"/>
              </a:lnSpc>
            </a:pPr>
            <a:endParaRPr lang="en-US" sz="1800" b="0" i="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pic>
        <p:nvPicPr>
          <p:cNvPr id="18" name="Picture 17">
            <a:extLst>
              <a:ext uri="{FF2B5EF4-FFF2-40B4-BE49-F238E27FC236}">
                <a16:creationId xmlns:a16="http://schemas.microsoft.com/office/drawing/2014/main" id="{01179B05-61A6-B2E4-B154-89AFAEF8D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pic>
        <p:nvPicPr>
          <p:cNvPr id="20" name="Picture 19">
            <a:extLst>
              <a:ext uri="{FF2B5EF4-FFF2-40B4-BE49-F238E27FC236}">
                <a16:creationId xmlns:a16="http://schemas.microsoft.com/office/drawing/2014/main" id="{095F6F0F-B196-8FAF-D111-82689BFC3A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92599" y="4286248"/>
            <a:ext cx="457492" cy="457492"/>
          </a:xfrm>
          <a:prstGeom prst="rect">
            <a:avLst/>
          </a:prstGeom>
        </p:spPr>
      </p:pic>
      <p:pic>
        <p:nvPicPr>
          <p:cNvPr id="22" name="Picture 21">
            <a:extLst>
              <a:ext uri="{FF2B5EF4-FFF2-40B4-BE49-F238E27FC236}">
                <a16:creationId xmlns:a16="http://schemas.microsoft.com/office/drawing/2014/main" id="{B31DDD3F-6BE7-00F7-861A-B361716B02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50049" y="4286248"/>
            <a:ext cx="457492" cy="457492"/>
          </a:xfrm>
          <a:prstGeom prst="rect">
            <a:avLst/>
          </a:prstGeom>
        </p:spPr>
      </p:pic>
      <p:pic>
        <p:nvPicPr>
          <p:cNvPr id="24" name="Picture 23">
            <a:extLst>
              <a:ext uri="{FF2B5EF4-FFF2-40B4-BE49-F238E27FC236}">
                <a16:creationId xmlns:a16="http://schemas.microsoft.com/office/drawing/2014/main" id="{F6E02AB9-C35D-FAA9-EF73-BD1245ABD70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8798" y="4286247"/>
            <a:ext cx="457491" cy="457491"/>
          </a:xfrm>
          <a:prstGeom prst="rect">
            <a:avLst/>
          </a:prstGeom>
        </p:spPr>
      </p:pic>
      <p:pic>
        <p:nvPicPr>
          <p:cNvPr id="26" name="Picture 25">
            <a:extLst>
              <a:ext uri="{FF2B5EF4-FFF2-40B4-BE49-F238E27FC236}">
                <a16:creationId xmlns:a16="http://schemas.microsoft.com/office/drawing/2014/main" id="{62B1BD5A-66B8-D9F8-6A4B-1A3AA103F59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7875" y="4286248"/>
            <a:ext cx="457491" cy="457491"/>
          </a:xfrm>
          <a:prstGeom prst="rect">
            <a:avLst/>
          </a:prstGeom>
        </p:spPr>
      </p:pic>
    </p:spTree>
    <p:extLst>
      <p:ext uri="{BB962C8B-B14F-4D97-AF65-F5344CB8AC3E}">
        <p14:creationId xmlns:p14="http://schemas.microsoft.com/office/powerpoint/2010/main" val="29073911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228302"/>
          </a:xfrm>
          <a:prstGeom prst="rect">
            <a:avLst/>
          </a:prstGeom>
          <a:noFill/>
        </p:spPr>
        <p:txBody>
          <a:bodyPr wrap="square" rtlCol="0">
            <a:spAutoFit/>
          </a:bodyPr>
          <a:lstStyle/>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Alice Public Relations</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10 Fortescue Lane</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Mountpleasant Avenue Lower</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Dublin D06 X4W7</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Ireland</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Tel: </a:t>
            </a:r>
            <a:r>
              <a:rPr lang="en-US" sz="1800" b="0" i="0">
                <a:solidFill>
                  <a:schemeClr val="bg1"/>
                </a:solidFill>
                <a:latin typeface="Roboto Serif" pitchFamily="2" charset="0"/>
                <a:ea typeface="Roboto" panose="02000000000000000000" pitchFamily="2" charset="0"/>
                <a:cs typeface="Roboto Serif" pitchFamily="2" charset="0"/>
              </a:rPr>
              <a:t>+353 1 558 2151</a:t>
            </a:r>
          </a:p>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Email: </a:t>
            </a:r>
            <a:r>
              <a:rPr lang="en-US" sz="1800" b="0" i="0">
                <a:solidFill>
                  <a:schemeClr val="bg1"/>
                </a:solidFill>
                <a:latin typeface="Roboto Serif" pitchFamily="2" charset="0"/>
                <a:ea typeface="Roboto" panose="02000000000000000000" pitchFamily="2" charset="0"/>
                <a:cs typeface="Roboto Serif" pitchFamily="2" charset="0"/>
              </a:rPr>
              <a:t>info@alicepr.com</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22969540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2A2A-001F-FD72-5D20-C879F7236A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19760938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002C0016-E042-A7EC-0FD1-E6931EC734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7811348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7" name="Picture 16">
            <a:extLst>
              <a:ext uri="{FF2B5EF4-FFF2-40B4-BE49-F238E27FC236}">
                <a16:creationId xmlns:a16="http://schemas.microsoft.com/office/drawing/2014/main" id="{118DC4E3-DFD6-3A37-E41C-97DBC87EAC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8919028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2" name="Picture 21">
            <a:extLst>
              <a:ext uri="{FF2B5EF4-FFF2-40B4-BE49-F238E27FC236}">
                <a16:creationId xmlns:a16="http://schemas.microsoft.com/office/drawing/2014/main" id="{40455762-069A-B328-596A-2FFAF3FEDC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05496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2A2A-001F-FD72-5D20-C879F7236A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26008896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9" name="Picture 18">
            <a:extLst>
              <a:ext uri="{FF2B5EF4-FFF2-40B4-BE49-F238E27FC236}">
                <a16:creationId xmlns:a16="http://schemas.microsoft.com/office/drawing/2014/main" id="{902D483C-636D-EFE8-F361-296B93AC6C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6185886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1" name="Picture 10">
            <a:extLst>
              <a:ext uri="{FF2B5EF4-FFF2-40B4-BE49-F238E27FC236}">
                <a16:creationId xmlns:a16="http://schemas.microsoft.com/office/drawing/2014/main" id="{B3ED5C45-4489-58C3-4BC6-711267D3FD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6035892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8" name="Picture 27">
            <a:extLst>
              <a:ext uri="{FF2B5EF4-FFF2-40B4-BE49-F238E27FC236}">
                <a16:creationId xmlns:a16="http://schemas.microsoft.com/office/drawing/2014/main" id="{A6F49F8E-0AA3-7817-BCD3-C2BA770B3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5900077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27A23-9F31-9B18-D59A-DAEC89703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7742712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r>
              <a:rPr lang="en-US"/>
              <a:t>Click icon to add picture</a:t>
            </a:r>
          </a:p>
        </p:txBody>
      </p:sp>
      <p:pic>
        <p:nvPicPr>
          <p:cNvPr id="11" name="Picture 10">
            <a:extLst>
              <a:ext uri="{FF2B5EF4-FFF2-40B4-BE49-F238E27FC236}">
                <a16:creationId xmlns:a16="http://schemas.microsoft.com/office/drawing/2014/main" id="{2C669B87-966A-2B31-6E58-D2E60C306A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120045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3382964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5240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r>
              <a:rPr lang="en-US"/>
              <a:t>Click icon to add picture</a:t>
            </a:r>
          </a:p>
        </p:txBody>
      </p:sp>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1" name="Picture 20">
            <a:extLst>
              <a:ext uri="{FF2B5EF4-FFF2-40B4-BE49-F238E27FC236}">
                <a16:creationId xmlns:a16="http://schemas.microsoft.com/office/drawing/2014/main" id="{1DEB8904-B21B-92C0-4F0C-D1DE2334FD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5401199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r>
              <a:rPr lang="en-US"/>
              <a:t>Click icon to add picture</a:t>
            </a:r>
          </a:p>
        </p:txBody>
      </p:sp>
      <p:pic>
        <p:nvPicPr>
          <p:cNvPr id="17" name="Picture 16">
            <a:extLst>
              <a:ext uri="{FF2B5EF4-FFF2-40B4-BE49-F238E27FC236}">
                <a16:creationId xmlns:a16="http://schemas.microsoft.com/office/drawing/2014/main" id="{3305BF5D-B447-A1EB-87AB-BA134562C4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619063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378817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002C0016-E042-A7EC-0FD1-E6931EC734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2318892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33557944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24563977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25561570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2" name="Text Placeholder 10">
            <a:extLst>
              <a:ext uri="{FF2B5EF4-FFF2-40B4-BE49-F238E27FC236}">
                <a16:creationId xmlns:a16="http://schemas.microsoft.com/office/drawing/2014/main" id="{8E57CB57-D07E-8DCC-C5E3-5209A113BE01}"/>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chemeClr val="bg1"/>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8" name="Text Placeholder 12">
            <a:extLst>
              <a:ext uri="{FF2B5EF4-FFF2-40B4-BE49-F238E27FC236}">
                <a16:creationId xmlns:a16="http://schemas.microsoft.com/office/drawing/2014/main" id="{07B01927-DF39-A75F-5016-52F71AAD8525}"/>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9" name="Text Placeholder 12">
            <a:extLst>
              <a:ext uri="{FF2B5EF4-FFF2-40B4-BE49-F238E27FC236}">
                <a16:creationId xmlns:a16="http://schemas.microsoft.com/office/drawing/2014/main" id="{78AA5948-8E7C-F218-62BC-2EC4B63B936F}"/>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22994953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7" name="Text Placeholder 12">
            <a:extLst>
              <a:ext uri="{FF2B5EF4-FFF2-40B4-BE49-F238E27FC236}">
                <a16:creationId xmlns:a16="http://schemas.microsoft.com/office/drawing/2014/main" id="{C4916095-29A8-4B91-DB62-478EB1C31211}"/>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8" name="Text Placeholder 12">
            <a:extLst>
              <a:ext uri="{FF2B5EF4-FFF2-40B4-BE49-F238E27FC236}">
                <a16:creationId xmlns:a16="http://schemas.microsoft.com/office/drawing/2014/main" id="{7CBF5EEB-F46D-F27D-D336-61AB1E8E2374}"/>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13140900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100796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21" name="Picture 20">
            <a:extLst>
              <a:ext uri="{FF2B5EF4-FFF2-40B4-BE49-F238E27FC236}">
                <a16:creationId xmlns:a16="http://schemas.microsoft.com/office/drawing/2014/main" id="{CFD6B64D-A82B-6918-8CDD-2A342D9C18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8367113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7" name="Picture 16">
            <a:extLst>
              <a:ext uri="{FF2B5EF4-FFF2-40B4-BE49-F238E27FC236}">
                <a16:creationId xmlns:a16="http://schemas.microsoft.com/office/drawing/2014/main" id="{8213C938-6F24-8490-B146-811397C19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0369456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tatistic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629441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tatistic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Tree>
    <p:extLst>
      <p:ext uri="{BB962C8B-B14F-4D97-AF65-F5344CB8AC3E}">
        <p14:creationId xmlns:p14="http://schemas.microsoft.com/office/powerpoint/2010/main" val="170313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7" name="Picture 16">
            <a:extLst>
              <a:ext uri="{FF2B5EF4-FFF2-40B4-BE49-F238E27FC236}">
                <a16:creationId xmlns:a16="http://schemas.microsoft.com/office/drawing/2014/main" id="{118DC4E3-DFD6-3A37-E41C-97DBC87EAC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8648463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tatistic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Text Goes </a:t>
            </a:r>
            <a:r>
              <a:rPr lang="en-GB" err="1"/>
              <a:t>Heret</a:t>
            </a:r>
            <a:endParaRPr lang="en-GB"/>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17093508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 Pic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F6CA4A-655A-D7A5-2F76-CED021E5458E}"/>
              </a:ext>
            </a:extLst>
          </p:cNvPr>
          <p:cNvSpPr>
            <a:spLocks noGrp="1"/>
          </p:cNvSpPr>
          <p:nvPr>
            <p:ph type="pic" sz="quarter" idx="10"/>
          </p:nvPr>
        </p:nvSpPr>
        <p:spPr>
          <a:xfrm>
            <a:off x="0" y="0"/>
            <a:ext cx="6096000" cy="6858000"/>
          </a:xfrm>
        </p:spPr>
        <p:txBody>
          <a:bodyPr/>
          <a:lstStyle/>
          <a:p>
            <a:r>
              <a:rPr lang="en-US"/>
              <a:t>Click icon to add picture</a:t>
            </a:r>
          </a:p>
        </p:txBody>
      </p:sp>
      <p:sp>
        <p:nvSpPr>
          <p:cNvPr id="11" name="Freeform 10">
            <a:extLst>
              <a:ext uri="{FF2B5EF4-FFF2-40B4-BE49-F238E27FC236}">
                <a16:creationId xmlns:a16="http://schemas.microsoft.com/office/drawing/2014/main" id="{0C3DD548-31E6-5215-8135-518F2F1A6D1B}"/>
              </a:ext>
            </a:extLst>
          </p:cNvPr>
          <p:cNvSpPr/>
          <p:nvPr userDrawn="1"/>
        </p:nvSpPr>
        <p:spPr>
          <a:xfrm>
            <a:off x="4811486" y="4441371"/>
            <a:ext cx="2558143" cy="2416629"/>
          </a:xfrm>
          <a:custGeom>
            <a:avLst/>
            <a:gdLst>
              <a:gd name="connsiteX0" fmla="*/ 0 w 2558143"/>
              <a:gd name="connsiteY0" fmla="*/ 0 h 2416629"/>
              <a:gd name="connsiteX1" fmla="*/ 2285999 w 2558143"/>
              <a:gd name="connsiteY1" fmla="*/ 0 h 2416629"/>
              <a:gd name="connsiteX2" fmla="*/ 2285999 w 2558143"/>
              <a:gd name="connsiteY2" fmla="*/ 1300843 h 2416629"/>
              <a:gd name="connsiteX3" fmla="*/ 2558143 w 2558143"/>
              <a:gd name="connsiteY3" fmla="*/ 1300843 h 2416629"/>
              <a:gd name="connsiteX4" fmla="*/ 2558143 w 2558143"/>
              <a:gd name="connsiteY4" fmla="*/ 2416629 h 2416629"/>
              <a:gd name="connsiteX5" fmla="*/ 0 w 2558143"/>
              <a:gd name="connsiteY5" fmla="*/ 2416629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143" h="2416629">
                <a:moveTo>
                  <a:pt x="0" y="0"/>
                </a:moveTo>
                <a:lnTo>
                  <a:pt x="2285999" y="0"/>
                </a:lnTo>
                <a:lnTo>
                  <a:pt x="2285999" y="1300843"/>
                </a:lnTo>
                <a:lnTo>
                  <a:pt x="2558143" y="1300843"/>
                </a:lnTo>
                <a:lnTo>
                  <a:pt x="2558143" y="2416629"/>
                </a:lnTo>
                <a:lnTo>
                  <a:pt x="0" y="24166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81394AD2-5136-7356-F6F8-827430C1A0DE}"/>
              </a:ext>
            </a:extLst>
          </p:cNvPr>
          <p:cNvSpPr/>
          <p:nvPr userDrawn="1"/>
        </p:nvSpPr>
        <p:spPr>
          <a:xfrm>
            <a:off x="10482943" y="489857"/>
            <a:ext cx="1709057" cy="63681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BF5B51D-F976-E5CB-CFBF-222C6D80822F}"/>
              </a:ext>
            </a:extLst>
          </p:cNvPr>
          <p:cNvSpPr>
            <a:spLocks noGrp="1"/>
          </p:cNvSpPr>
          <p:nvPr>
            <p:ph type="pic" sz="quarter" idx="11"/>
          </p:nvPr>
        </p:nvSpPr>
        <p:spPr>
          <a:xfrm>
            <a:off x="7097485" y="1115786"/>
            <a:ext cx="4153539" cy="4626428"/>
          </a:xfrm>
        </p:spPr>
        <p:txBody>
          <a:bodyPr/>
          <a:lstStyle/>
          <a:p>
            <a:r>
              <a:rPr lang="en-US"/>
              <a:t>Click icon to add picture</a:t>
            </a:r>
          </a:p>
        </p:txBody>
      </p:sp>
    </p:spTree>
    <p:extLst>
      <p:ext uri="{BB962C8B-B14F-4D97-AF65-F5344CB8AC3E}">
        <p14:creationId xmlns:p14="http://schemas.microsoft.com/office/powerpoint/2010/main" val="24807637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 pic slide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6531430" y="1115786"/>
            <a:ext cx="4626428" cy="4626428"/>
          </a:xfrm>
        </p:spPr>
        <p:txBody>
          <a:bodyPr/>
          <a:lstStyle/>
          <a:p>
            <a:r>
              <a:rPr lang="en-US"/>
              <a:t>Click icon to add picture</a:t>
            </a:r>
          </a:p>
        </p:txBody>
      </p:sp>
      <p:sp>
        <p:nvSpPr>
          <p:cNvPr id="8" name="Rectangle 7">
            <a:extLst>
              <a:ext uri="{FF2B5EF4-FFF2-40B4-BE49-F238E27FC236}">
                <a16:creationId xmlns:a16="http://schemas.microsoft.com/office/drawing/2014/main" id="{24A19841-81F3-5FD2-154B-1784963D8156}"/>
              </a:ext>
            </a:extLst>
          </p:cNvPr>
          <p:cNvSpPr/>
          <p:nvPr userDrawn="1"/>
        </p:nvSpPr>
        <p:spPr>
          <a:xfrm>
            <a:off x="10178143" y="3429000"/>
            <a:ext cx="2013857" cy="35814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7BA02E-97D3-D1A0-BEA5-F46196B55F6A}"/>
              </a:ext>
            </a:extLst>
          </p:cNvPr>
          <p:cNvSpPr/>
          <p:nvPr userDrawn="1"/>
        </p:nvSpPr>
        <p:spPr>
          <a:xfrm>
            <a:off x="4071257" y="337457"/>
            <a:ext cx="2013857" cy="66729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0F18B43B-E21A-118D-B2A5-ACA8C3ABF33C}"/>
              </a:ext>
            </a:extLst>
          </p:cNvPr>
          <p:cNvSpPr>
            <a:spLocks noGrp="1"/>
          </p:cNvSpPr>
          <p:nvPr>
            <p:ph type="pic" sz="quarter" idx="12"/>
          </p:nvPr>
        </p:nvSpPr>
        <p:spPr>
          <a:xfrm>
            <a:off x="947058" y="1115786"/>
            <a:ext cx="4626428" cy="4626428"/>
          </a:xfrm>
          <a:custGeom>
            <a:avLst/>
            <a:gdLst>
              <a:gd name="connsiteX0" fmla="*/ 0 w 4626428"/>
              <a:gd name="connsiteY0" fmla="*/ 0 h 4626428"/>
              <a:gd name="connsiteX1" fmla="*/ 4626428 w 4626428"/>
              <a:gd name="connsiteY1" fmla="*/ 0 h 4626428"/>
              <a:gd name="connsiteX2" fmla="*/ 4626428 w 4626428"/>
              <a:gd name="connsiteY2" fmla="*/ 4626428 h 4626428"/>
              <a:gd name="connsiteX3" fmla="*/ 761999 w 4626428"/>
              <a:gd name="connsiteY3" fmla="*/ 4626428 h 4626428"/>
              <a:gd name="connsiteX4" fmla="*/ 761999 w 4626428"/>
              <a:gd name="connsiteY4" fmla="*/ 3913414 h 4626428"/>
              <a:gd name="connsiteX5" fmla="*/ 0 w 4626428"/>
              <a:gd name="connsiteY5" fmla="*/ 3913414 h 4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428" h="4626428">
                <a:moveTo>
                  <a:pt x="0" y="0"/>
                </a:moveTo>
                <a:lnTo>
                  <a:pt x="4626428" y="0"/>
                </a:lnTo>
                <a:lnTo>
                  <a:pt x="4626428" y="4626428"/>
                </a:lnTo>
                <a:lnTo>
                  <a:pt x="761999" y="4626428"/>
                </a:lnTo>
                <a:lnTo>
                  <a:pt x="761999" y="3913414"/>
                </a:lnTo>
                <a:lnTo>
                  <a:pt x="0" y="3913414"/>
                </a:lnTo>
                <a:close/>
              </a:path>
            </a:pathLst>
          </a:custGeom>
        </p:spPr>
        <p:txBody>
          <a:bodyPr wrap="square">
            <a:noAutofit/>
          </a:bodyPr>
          <a:lstStyle/>
          <a:p>
            <a:r>
              <a:rPr lang="en-US"/>
              <a:t>Click icon to add picture</a:t>
            </a:r>
          </a:p>
        </p:txBody>
      </p:sp>
      <p:sp>
        <p:nvSpPr>
          <p:cNvPr id="23" name="Rectangle 22">
            <a:extLst>
              <a:ext uri="{FF2B5EF4-FFF2-40B4-BE49-F238E27FC236}">
                <a16:creationId xmlns:a16="http://schemas.microsoft.com/office/drawing/2014/main" id="{FF3518F7-ED83-CA64-A40F-F14A6F24CCEF}"/>
              </a:ext>
            </a:extLst>
          </p:cNvPr>
          <p:cNvSpPr/>
          <p:nvPr userDrawn="1"/>
        </p:nvSpPr>
        <p:spPr>
          <a:xfrm>
            <a:off x="0" y="5029200"/>
            <a:ext cx="1709057"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2155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pic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587829" y="2079172"/>
            <a:ext cx="5181601" cy="2955471"/>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22572" y="0"/>
            <a:ext cx="5769428" cy="6857999"/>
          </a:xfrm>
        </p:spPr>
        <p:txBody>
          <a:bodyPr/>
          <a:lstStyle/>
          <a:p>
            <a:r>
              <a:rPr lang="en-US"/>
              <a:t>Click icon to add picture</a:t>
            </a:r>
          </a:p>
        </p:txBody>
      </p:sp>
    </p:spTree>
    <p:extLst>
      <p:ext uri="{BB962C8B-B14F-4D97-AF65-F5344CB8AC3E}">
        <p14:creationId xmlns:p14="http://schemas.microsoft.com/office/powerpoint/2010/main" val="685592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 pic slide 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0" y="0"/>
            <a:ext cx="5725885"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66117" y="566058"/>
            <a:ext cx="4800603" cy="2732313"/>
          </a:xfrm>
        </p:spPr>
        <p:txBody>
          <a:bodyPr/>
          <a:lstStyle/>
          <a:p>
            <a:r>
              <a:rPr lang="en-US"/>
              <a:t>Click icon to add picture</a:t>
            </a:r>
          </a:p>
        </p:txBody>
      </p:sp>
      <p:sp>
        <p:nvSpPr>
          <p:cNvPr id="6" name="Picture Placeholder 2">
            <a:extLst>
              <a:ext uri="{FF2B5EF4-FFF2-40B4-BE49-F238E27FC236}">
                <a16:creationId xmlns:a16="http://schemas.microsoft.com/office/drawing/2014/main" id="{F31701A8-F250-4A16-2A64-FABB21D1183F}"/>
              </a:ext>
            </a:extLst>
          </p:cNvPr>
          <p:cNvSpPr>
            <a:spLocks noGrp="1"/>
          </p:cNvSpPr>
          <p:nvPr>
            <p:ph type="pic" sz="quarter" idx="15"/>
          </p:nvPr>
        </p:nvSpPr>
        <p:spPr>
          <a:xfrm>
            <a:off x="6466117" y="3559628"/>
            <a:ext cx="4800603" cy="2732313"/>
          </a:xfrm>
        </p:spPr>
        <p:txBody>
          <a:bodyPr/>
          <a:lstStyle/>
          <a:p>
            <a:r>
              <a:rPr lang="en-US"/>
              <a:t>Click icon to add picture</a:t>
            </a:r>
          </a:p>
        </p:txBody>
      </p:sp>
    </p:spTree>
    <p:extLst>
      <p:ext uri="{BB962C8B-B14F-4D97-AF65-F5344CB8AC3E}">
        <p14:creationId xmlns:p14="http://schemas.microsoft.com/office/powerpoint/2010/main" val="6467386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 pic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CB39FA5-2D72-FEFA-0CD9-D762DE2BFD1D}"/>
              </a:ext>
            </a:extLst>
          </p:cNvPr>
          <p:cNvSpPr>
            <a:spLocks noGrp="1"/>
          </p:cNvSpPr>
          <p:nvPr>
            <p:ph type="pic" sz="quarter" idx="13"/>
          </p:nvPr>
        </p:nvSpPr>
        <p:spPr>
          <a:xfrm>
            <a:off x="587829" y="805543"/>
            <a:ext cx="3374571" cy="5246913"/>
          </a:xfrm>
          <a:custGeom>
            <a:avLst/>
            <a:gdLst>
              <a:gd name="connsiteX0" fmla="*/ 0 w 3374571"/>
              <a:gd name="connsiteY0" fmla="*/ 0 h 5246913"/>
              <a:gd name="connsiteX1" fmla="*/ 3374571 w 3374571"/>
              <a:gd name="connsiteY1" fmla="*/ 0 h 5246913"/>
              <a:gd name="connsiteX2" fmla="*/ 3374571 w 3374571"/>
              <a:gd name="connsiteY2" fmla="*/ 5246913 h 5246913"/>
              <a:gd name="connsiteX3" fmla="*/ 566058 w 3374571"/>
              <a:gd name="connsiteY3" fmla="*/ 5246913 h 5246913"/>
              <a:gd name="connsiteX4" fmla="*/ 566058 w 3374571"/>
              <a:gd name="connsiteY4" fmla="*/ 4223657 h 5246913"/>
              <a:gd name="connsiteX5" fmla="*/ 0 w 3374571"/>
              <a:gd name="connsiteY5" fmla="*/ 4223657 h 52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5246913">
                <a:moveTo>
                  <a:pt x="0" y="0"/>
                </a:moveTo>
                <a:lnTo>
                  <a:pt x="3374571" y="0"/>
                </a:lnTo>
                <a:lnTo>
                  <a:pt x="3374571" y="5246913"/>
                </a:lnTo>
                <a:lnTo>
                  <a:pt x="566058" y="5246913"/>
                </a:lnTo>
                <a:lnTo>
                  <a:pt x="566058" y="4223657"/>
                </a:lnTo>
                <a:lnTo>
                  <a:pt x="0" y="4223657"/>
                </a:lnTo>
                <a:close/>
              </a:path>
            </a:pathLst>
          </a:custGeom>
        </p:spPr>
        <p:txBody>
          <a:bodyPr wrap="square">
            <a:noAutofit/>
          </a:bodyPr>
          <a:lstStyle/>
          <a:p>
            <a:r>
              <a:rPr lang="en-US"/>
              <a:t>Click icon to add picture</a:t>
            </a:r>
          </a:p>
        </p:txBody>
      </p:sp>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805543"/>
            <a:ext cx="3374571" cy="5246913"/>
          </a:xfrm>
        </p:spPr>
        <p:txBody>
          <a:bodyPr/>
          <a:lstStyle/>
          <a:p>
            <a:r>
              <a:rPr lang="en-US"/>
              <a:t>Click icon to add picture</a:t>
            </a:r>
          </a:p>
        </p:txBody>
      </p:sp>
      <p:sp>
        <p:nvSpPr>
          <p:cNvPr id="3" name="Picture Placeholder 2">
            <a:extLst>
              <a:ext uri="{FF2B5EF4-FFF2-40B4-BE49-F238E27FC236}">
                <a16:creationId xmlns:a16="http://schemas.microsoft.com/office/drawing/2014/main" id="{60B3C39E-C57E-CB0B-506F-DB8D0A40FCEB}"/>
              </a:ext>
            </a:extLst>
          </p:cNvPr>
          <p:cNvSpPr>
            <a:spLocks noGrp="1"/>
          </p:cNvSpPr>
          <p:nvPr>
            <p:ph type="pic" sz="quarter" idx="15"/>
          </p:nvPr>
        </p:nvSpPr>
        <p:spPr>
          <a:xfrm>
            <a:off x="8229599" y="805543"/>
            <a:ext cx="3374571" cy="5246913"/>
          </a:xfrm>
        </p:spPr>
        <p:txBody>
          <a:bodyPr/>
          <a:lstStyle/>
          <a:p>
            <a:r>
              <a:rPr lang="en-US"/>
              <a:t>Click icon to add picture</a:t>
            </a:r>
          </a:p>
        </p:txBody>
      </p:sp>
      <p:sp>
        <p:nvSpPr>
          <p:cNvPr id="13" name="Rectangle 12">
            <a:extLst>
              <a:ext uri="{FF2B5EF4-FFF2-40B4-BE49-F238E27FC236}">
                <a16:creationId xmlns:a16="http://schemas.microsoft.com/office/drawing/2014/main" id="{553F63E2-3D06-1680-C294-EC33A4872C75}"/>
              </a:ext>
            </a:extLst>
          </p:cNvPr>
          <p:cNvSpPr/>
          <p:nvPr userDrawn="1"/>
        </p:nvSpPr>
        <p:spPr>
          <a:xfrm>
            <a:off x="1" y="5029200"/>
            <a:ext cx="1153886"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7026728" y="0"/>
            <a:ext cx="1959428"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801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 pic slid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1611086"/>
            <a:ext cx="3374571" cy="5246913"/>
          </a:xfrm>
        </p:spPr>
        <p:txBody>
          <a:bodyPr/>
          <a:lstStyle/>
          <a:p>
            <a:r>
              <a:rPr lang="en-US"/>
              <a:t>Click icon to add picture</a:t>
            </a:r>
          </a:p>
        </p:txBody>
      </p:sp>
      <p:sp>
        <p:nvSpPr>
          <p:cNvPr id="7" name="Picture Placeholder 6">
            <a:extLst>
              <a:ext uri="{FF2B5EF4-FFF2-40B4-BE49-F238E27FC236}">
                <a16:creationId xmlns:a16="http://schemas.microsoft.com/office/drawing/2014/main" id="{74D650E6-B7DC-C3AE-5485-FC1D1EBF7DFE}"/>
              </a:ext>
            </a:extLst>
          </p:cNvPr>
          <p:cNvSpPr>
            <a:spLocks noGrp="1"/>
          </p:cNvSpPr>
          <p:nvPr>
            <p:ph type="pic" sz="quarter" idx="15"/>
          </p:nvPr>
        </p:nvSpPr>
        <p:spPr>
          <a:xfrm>
            <a:off x="8229599" y="696687"/>
            <a:ext cx="3374571" cy="6161312"/>
          </a:xfrm>
          <a:custGeom>
            <a:avLst/>
            <a:gdLst>
              <a:gd name="connsiteX0" fmla="*/ 0 w 3374571"/>
              <a:gd name="connsiteY0" fmla="*/ 0 h 6161312"/>
              <a:gd name="connsiteX1" fmla="*/ 3374571 w 3374571"/>
              <a:gd name="connsiteY1" fmla="*/ 0 h 6161312"/>
              <a:gd name="connsiteX2" fmla="*/ 3374571 w 3374571"/>
              <a:gd name="connsiteY2" fmla="*/ 4332513 h 6161312"/>
              <a:gd name="connsiteX3" fmla="*/ 2808515 w 3374571"/>
              <a:gd name="connsiteY3" fmla="*/ 4332513 h 6161312"/>
              <a:gd name="connsiteX4" fmla="*/ 2808515 w 3374571"/>
              <a:gd name="connsiteY4" fmla="*/ 6161312 h 6161312"/>
              <a:gd name="connsiteX5" fmla="*/ 0 w 3374571"/>
              <a:gd name="connsiteY5" fmla="*/ 6161312 h 61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6161312">
                <a:moveTo>
                  <a:pt x="0" y="0"/>
                </a:moveTo>
                <a:lnTo>
                  <a:pt x="3374571" y="0"/>
                </a:lnTo>
                <a:lnTo>
                  <a:pt x="3374571" y="4332513"/>
                </a:lnTo>
                <a:lnTo>
                  <a:pt x="2808515" y="4332513"/>
                </a:lnTo>
                <a:lnTo>
                  <a:pt x="2808515" y="6161312"/>
                </a:lnTo>
                <a:lnTo>
                  <a:pt x="0" y="6161312"/>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1338940" y="3058886"/>
            <a:ext cx="1959428" cy="3799114"/>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069242D9-2A4A-9BB1-597A-89A6A3A67B63}"/>
              </a:ext>
            </a:extLst>
          </p:cNvPr>
          <p:cNvSpPr>
            <a:spLocks noGrp="1"/>
          </p:cNvSpPr>
          <p:nvPr>
            <p:ph type="pic" sz="quarter" idx="16"/>
          </p:nvPr>
        </p:nvSpPr>
        <p:spPr>
          <a:xfrm>
            <a:off x="587826" y="1"/>
            <a:ext cx="3374571" cy="6858000"/>
          </a:xfrm>
        </p:spPr>
        <p:txBody>
          <a:bodyPr/>
          <a:lstStyle/>
          <a:p>
            <a:r>
              <a:rPr lang="en-US"/>
              <a:t>Click icon to add picture</a:t>
            </a:r>
          </a:p>
        </p:txBody>
      </p:sp>
      <p:sp>
        <p:nvSpPr>
          <p:cNvPr id="5" name="Rectangle 4">
            <a:extLst>
              <a:ext uri="{FF2B5EF4-FFF2-40B4-BE49-F238E27FC236}">
                <a16:creationId xmlns:a16="http://schemas.microsoft.com/office/drawing/2014/main" id="{F7E8DD1F-BEC5-D749-D2FE-FBECB9696168}"/>
              </a:ext>
            </a:extLst>
          </p:cNvPr>
          <p:cNvSpPr/>
          <p:nvPr userDrawn="1"/>
        </p:nvSpPr>
        <p:spPr>
          <a:xfrm>
            <a:off x="3200403" y="1012371"/>
            <a:ext cx="1959428" cy="5845629"/>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2BBF9-5C43-27ED-5892-5DC00411174D}"/>
              </a:ext>
            </a:extLst>
          </p:cNvPr>
          <p:cNvSpPr/>
          <p:nvPr userDrawn="1"/>
        </p:nvSpPr>
        <p:spPr>
          <a:xfrm>
            <a:off x="11038114" y="5029200"/>
            <a:ext cx="1153886" cy="18288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0801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9671810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6491638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49510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2" name="Picture 21">
            <a:extLst>
              <a:ext uri="{FF2B5EF4-FFF2-40B4-BE49-F238E27FC236}">
                <a16:creationId xmlns:a16="http://schemas.microsoft.com/office/drawing/2014/main" id="{40455762-069A-B328-596A-2FFAF3FEDC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1877649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8938794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8891863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8050132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7126848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5245384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5744454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1073385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294103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3783198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632521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9" name="Picture 18">
            <a:extLst>
              <a:ext uri="{FF2B5EF4-FFF2-40B4-BE49-F238E27FC236}">
                <a16:creationId xmlns:a16="http://schemas.microsoft.com/office/drawing/2014/main" id="{902D483C-636D-EFE8-F361-296B93AC6C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5310809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p:nvPicPr>
        <p:blipFill rotWithShape="1">
          <a:blip r:embed="rId2" cstate="email">
            <a:alphaModFix amt="6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F3F3F1"/>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3130305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599D82C-14F3-379C-A24C-4FF7DB2FF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279899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10" name="Picture 9">
            <a:extLst>
              <a:ext uri="{FF2B5EF4-FFF2-40B4-BE49-F238E27FC236}">
                <a16:creationId xmlns:a16="http://schemas.microsoft.com/office/drawing/2014/main" id="{475334D7-42DD-5B96-8498-452A735BCF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10716920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31CBDED5-E4A0-5535-E5B5-D8B86A762B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508272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6100279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Breaker Pag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5871762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p:nvSpPr>
        <p:spPr>
          <a:xfrm>
            <a:off x="682003" y="886265"/>
            <a:ext cx="3730752" cy="2228302"/>
          </a:xfrm>
          <a:prstGeom prst="rect">
            <a:avLst/>
          </a:prstGeom>
          <a:noFill/>
        </p:spPr>
        <p:txBody>
          <a:bodyPr wrap="square" rtlCol="0">
            <a:spAutoFit/>
          </a:bodyPr>
          <a:lstStyle/>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Mountpleasant Avenue Lower</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p:nvSpPr>
        <p:spPr>
          <a:xfrm>
            <a:off x="682003" y="3167324"/>
            <a:ext cx="3730752" cy="1314206"/>
          </a:xfrm>
          <a:prstGeom prst="rect">
            <a:avLst/>
          </a:prstGeom>
          <a:noFill/>
        </p:spPr>
        <p:txBody>
          <a:bodyPr wrap="square" rtlCol="0">
            <a:spAutoFit/>
          </a:bodyPr>
          <a:lstStyle/>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Tel: </a:t>
            </a:r>
            <a:r>
              <a:rPr lang="en-US" sz="1800" b="0" i="0">
                <a:solidFill>
                  <a:srgbClr val="1F2B5D"/>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Email: </a:t>
            </a:r>
            <a:r>
              <a:rPr lang="en-US" sz="1800" b="0" i="0">
                <a:solidFill>
                  <a:srgbClr val="1F2B5D"/>
                </a:solidFill>
                <a:latin typeface="Roboto Serif 14pt Light" pitchFamily="2" charset="77"/>
                <a:ea typeface="Roboto" panose="02000000000000000000" pitchFamily="2" charset="0"/>
                <a:cs typeface="Roboto Serif 14pt Light" pitchFamily="2" charset="77"/>
              </a:rPr>
              <a:t>info@alicepr.com</a:t>
            </a:r>
          </a:p>
          <a:p>
            <a:pPr>
              <a:lnSpc>
                <a:spcPct val="110000"/>
              </a:lnSpc>
            </a:pPr>
            <a:endParaRPr lang="en-US" sz="1800" b="0" i="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pic>
        <p:nvPicPr>
          <p:cNvPr id="18" name="Picture 17">
            <a:extLst>
              <a:ext uri="{FF2B5EF4-FFF2-40B4-BE49-F238E27FC236}">
                <a16:creationId xmlns:a16="http://schemas.microsoft.com/office/drawing/2014/main" id="{01179B05-61A6-B2E4-B154-89AFAEF8D1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pic>
        <p:nvPicPr>
          <p:cNvPr id="20" name="Picture 19">
            <a:extLst>
              <a:ext uri="{FF2B5EF4-FFF2-40B4-BE49-F238E27FC236}">
                <a16:creationId xmlns:a16="http://schemas.microsoft.com/office/drawing/2014/main" id="{095F6F0F-B196-8FAF-D111-82689BFC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2599" y="4286248"/>
            <a:ext cx="457492" cy="457492"/>
          </a:xfrm>
          <a:prstGeom prst="rect">
            <a:avLst/>
          </a:prstGeom>
        </p:spPr>
      </p:pic>
      <p:pic>
        <p:nvPicPr>
          <p:cNvPr id="22" name="Picture 21">
            <a:extLst>
              <a:ext uri="{FF2B5EF4-FFF2-40B4-BE49-F238E27FC236}">
                <a16:creationId xmlns:a16="http://schemas.microsoft.com/office/drawing/2014/main" id="{B31DDD3F-6BE7-00F7-861A-B361716B02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049" y="4286248"/>
            <a:ext cx="457492" cy="457492"/>
          </a:xfrm>
          <a:prstGeom prst="rect">
            <a:avLst/>
          </a:prstGeom>
        </p:spPr>
      </p:pic>
      <p:pic>
        <p:nvPicPr>
          <p:cNvPr id="24" name="Picture 23">
            <a:extLst>
              <a:ext uri="{FF2B5EF4-FFF2-40B4-BE49-F238E27FC236}">
                <a16:creationId xmlns:a16="http://schemas.microsoft.com/office/drawing/2014/main" id="{F6E02AB9-C35D-FAA9-EF73-BD1245ABD7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8798" y="4286247"/>
            <a:ext cx="457491" cy="457491"/>
          </a:xfrm>
          <a:prstGeom prst="rect">
            <a:avLst/>
          </a:prstGeom>
        </p:spPr>
      </p:pic>
      <p:pic>
        <p:nvPicPr>
          <p:cNvPr id="26" name="Picture 25">
            <a:extLst>
              <a:ext uri="{FF2B5EF4-FFF2-40B4-BE49-F238E27FC236}">
                <a16:creationId xmlns:a16="http://schemas.microsoft.com/office/drawing/2014/main" id="{62B1BD5A-66B8-D9F8-6A4B-1A3AA103F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07875" y="4286248"/>
            <a:ext cx="457491" cy="457491"/>
          </a:xfrm>
          <a:prstGeom prst="rect">
            <a:avLst/>
          </a:prstGeom>
        </p:spPr>
      </p:pic>
    </p:spTree>
    <p:extLst>
      <p:ext uri="{BB962C8B-B14F-4D97-AF65-F5344CB8AC3E}">
        <p14:creationId xmlns:p14="http://schemas.microsoft.com/office/powerpoint/2010/main" val="23974560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p:nvSpPr>
        <p:spPr>
          <a:xfrm>
            <a:off x="682003" y="886265"/>
            <a:ext cx="3730752" cy="2228302"/>
          </a:xfrm>
          <a:prstGeom prst="rect">
            <a:avLst/>
          </a:prstGeom>
          <a:noFill/>
        </p:spPr>
        <p:txBody>
          <a:bodyPr wrap="square" rtlCol="0">
            <a:spAutoFit/>
          </a:bodyPr>
          <a:lstStyle/>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Mountpleasant Avenue Lower</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p:nvSpPr>
        <p:spPr>
          <a:xfrm>
            <a:off x="682003" y="3167324"/>
            <a:ext cx="3730752" cy="1314206"/>
          </a:xfrm>
          <a:prstGeom prst="rect">
            <a:avLst/>
          </a:prstGeom>
          <a:noFill/>
        </p:spPr>
        <p:txBody>
          <a:bodyPr wrap="square" rtlCol="0">
            <a:spAutoFit/>
          </a:bodyPr>
          <a:lstStyle/>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Tel: </a:t>
            </a:r>
            <a:r>
              <a:rPr lang="en-US" sz="1800" b="0" i="0">
                <a:solidFill>
                  <a:schemeClr val="bg1"/>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Email: </a:t>
            </a:r>
            <a:r>
              <a:rPr lang="en-US" sz="1800" b="0" i="0">
                <a:solidFill>
                  <a:schemeClr val="bg1"/>
                </a:solidFill>
                <a:latin typeface="Roboto Serif 14pt Light" pitchFamily="2" charset="77"/>
                <a:ea typeface="Roboto" panose="02000000000000000000" pitchFamily="2" charset="0"/>
                <a:cs typeface="Roboto Serif 14pt Light" pitchFamily="2" charset="77"/>
              </a:rPr>
              <a:t>info@alicepr.com</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19117128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nten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2A2A-001F-FD72-5D20-C879F7236A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1217783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ntent Page 2">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002C0016-E042-A7EC-0FD1-E6931EC734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5025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1" name="Picture 10">
            <a:extLst>
              <a:ext uri="{FF2B5EF4-FFF2-40B4-BE49-F238E27FC236}">
                <a16:creationId xmlns:a16="http://schemas.microsoft.com/office/drawing/2014/main" id="{B3ED5C45-4489-58C3-4BC6-711267D3FD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6103030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ontent Page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7" name="Picture 16">
            <a:extLst>
              <a:ext uri="{FF2B5EF4-FFF2-40B4-BE49-F238E27FC236}">
                <a16:creationId xmlns:a16="http://schemas.microsoft.com/office/drawing/2014/main" id="{118DC4E3-DFD6-3A37-E41C-97DBC87EAC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7228475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ontent Page 4">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2" name="Picture 21">
            <a:extLst>
              <a:ext uri="{FF2B5EF4-FFF2-40B4-BE49-F238E27FC236}">
                <a16:creationId xmlns:a16="http://schemas.microsoft.com/office/drawing/2014/main" id="{40455762-069A-B328-596A-2FFAF3FEDC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0796460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ontent Page 5">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9" name="Picture 18">
            <a:extLst>
              <a:ext uri="{FF2B5EF4-FFF2-40B4-BE49-F238E27FC236}">
                <a16:creationId xmlns:a16="http://schemas.microsoft.com/office/drawing/2014/main" id="{902D483C-636D-EFE8-F361-296B93AC6C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984035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1" name="Picture 10">
            <a:extLst>
              <a:ext uri="{FF2B5EF4-FFF2-40B4-BE49-F238E27FC236}">
                <a16:creationId xmlns:a16="http://schemas.microsoft.com/office/drawing/2014/main" id="{B3ED5C45-4489-58C3-4BC6-711267D3FD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6109932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Content &amp; Image Page 1">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ED20E2DE-1F15-C21C-3DD8-774E92CA4C73}"/>
              </a:ext>
            </a:extLst>
          </p:cNvPr>
          <p:cNvSpPr/>
          <p:nvPr/>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8" name="Picture 27">
            <a:extLst>
              <a:ext uri="{FF2B5EF4-FFF2-40B4-BE49-F238E27FC236}">
                <a16:creationId xmlns:a16="http://schemas.microsoft.com/office/drawing/2014/main" id="{A6F49F8E-0AA3-7817-BCD3-C2BA770B3C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1791731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Content &amp; Image Page 2">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ED20E2DE-1F15-C21C-3DD8-774E92CA4C73}"/>
              </a:ext>
            </a:extLst>
          </p:cNvPr>
          <p:cNvSpPr/>
          <p:nvPr/>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27A23-9F31-9B18-D59A-DAEC897033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6450110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ntent &amp; Image Page 3">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r>
              <a:rPr lang="en-US"/>
              <a:t>Click icon to add picture</a:t>
            </a:r>
          </a:p>
        </p:txBody>
      </p:sp>
      <p:pic>
        <p:nvPicPr>
          <p:cNvPr id="11" name="Picture 10">
            <a:extLst>
              <a:ext uri="{FF2B5EF4-FFF2-40B4-BE49-F238E27FC236}">
                <a16:creationId xmlns:a16="http://schemas.microsoft.com/office/drawing/2014/main" id="{2C669B87-966A-2B31-6E58-D2E60C306A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5377761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p>
        </p:txBody>
      </p:sp>
      <p:sp>
        <p:nvSpPr>
          <p:cNvPr id="13" name="Rectangle 12">
            <a:extLst>
              <a:ext uri="{FF2B5EF4-FFF2-40B4-BE49-F238E27FC236}">
                <a16:creationId xmlns:a16="http://schemas.microsoft.com/office/drawing/2014/main" id="{0E05F854-8DA8-A62A-A872-18E2B0A1EDC3}"/>
              </a:ext>
            </a:extLst>
          </p:cNvPr>
          <p:cNvSpPr/>
          <p:nvPr/>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6045413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251A7637-3F6B-D401-C54C-6FA065B2399A}"/>
              </a:ext>
            </a:extLst>
          </p:cNvPr>
          <p:cNvSpPr/>
          <p:nvPr/>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0140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r>
              <a:rPr lang="en-US"/>
              <a:t>Click icon to add picture</a:t>
            </a:r>
          </a:p>
        </p:txBody>
      </p:sp>
      <p:sp>
        <p:nvSpPr>
          <p:cNvPr id="12" name="Rectangle 11">
            <a:extLst>
              <a:ext uri="{FF2B5EF4-FFF2-40B4-BE49-F238E27FC236}">
                <a16:creationId xmlns:a16="http://schemas.microsoft.com/office/drawing/2014/main" id="{206E37AF-CAF4-18DB-CE7A-370CFE2F841C}"/>
              </a:ext>
            </a:extLst>
          </p:cNvPr>
          <p:cNvSpPr/>
          <p:nvPr/>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1" name="Picture 20">
            <a:extLst>
              <a:ext uri="{FF2B5EF4-FFF2-40B4-BE49-F238E27FC236}">
                <a16:creationId xmlns:a16="http://schemas.microsoft.com/office/drawing/2014/main" id="{1DEB8904-B21B-92C0-4F0C-D1DE2334FD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660788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8" name="Picture 27">
            <a:extLst>
              <a:ext uri="{FF2B5EF4-FFF2-40B4-BE49-F238E27FC236}">
                <a16:creationId xmlns:a16="http://schemas.microsoft.com/office/drawing/2014/main" id="{A6F49F8E-0AA3-7817-BCD3-C2BA770B3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5729710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ntent &amp; Image Page 7">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6095999"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r>
              <a:rPr lang="en-US"/>
              <a:t>Click icon to add picture</a:t>
            </a:r>
          </a:p>
        </p:txBody>
      </p:sp>
      <p:pic>
        <p:nvPicPr>
          <p:cNvPr id="17" name="Picture 16">
            <a:extLst>
              <a:ext uri="{FF2B5EF4-FFF2-40B4-BE49-F238E27FC236}">
                <a16:creationId xmlns:a16="http://schemas.microsoft.com/office/drawing/2014/main" id="{3305BF5D-B447-A1EB-87AB-BA134562C4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701305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tents and Graphics Page 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2" name="Rectangle 1">
            <a:extLst>
              <a:ext uri="{FF2B5EF4-FFF2-40B4-BE49-F238E27FC236}">
                <a16:creationId xmlns:a16="http://schemas.microsoft.com/office/drawing/2014/main" id="{032EAB00-1EFE-509B-2574-A8068F42A69B}"/>
              </a:ext>
            </a:extLst>
          </p:cNvPr>
          <p:cNvSpPr/>
          <p:nvPr/>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13408622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ontents and Graphics Page 2">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25458288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40401824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20934238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1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2" name="Text Placeholder 10">
            <a:extLst>
              <a:ext uri="{FF2B5EF4-FFF2-40B4-BE49-F238E27FC236}">
                <a16:creationId xmlns:a16="http://schemas.microsoft.com/office/drawing/2014/main" id="{8E57CB57-D07E-8DCC-C5E3-5209A113BE01}"/>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chemeClr val="bg1"/>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8" name="Text Placeholder 12">
            <a:extLst>
              <a:ext uri="{FF2B5EF4-FFF2-40B4-BE49-F238E27FC236}">
                <a16:creationId xmlns:a16="http://schemas.microsoft.com/office/drawing/2014/main" id="{07B01927-DF39-A75F-5016-52F71AAD8525}"/>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9" name="Text Placeholder 12">
            <a:extLst>
              <a:ext uri="{FF2B5EF4-FFF2-40B4-BE49-F238E27FC236}">
                <a16:creationId xmlns:a16="http://schemas.microsoft.com/office/drawing/2014/main" id="{78AA5948-8E7C-F218-62BC-2EC4B63B936F}"/>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24182797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7" name="Text Placeholder 12">
            <a:extLst>
              <a:ext uri="{FF2B5EF4-FFF2-40B4-BE49-F238E27FC236}">
                <a16:creationId xmlns:a16="http://schemas.microsoft.com/office/drawing/2014/main" id="{C4916095-29A8-4B91-DB62-478EB1C31211}"/>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8" name="Text Placeholder 12">
            <a:extLst>
              <a:ext uri="{FF2B5EF4-FFF2-40B4-BE49-F238E27FC236}">
                <a16:creationId xmlns:a16="http://schemas.microsoft.com/office/drawing/2014/main" id="{7CBF5EEB-F46D-F27D-D336-61AB1E8E2374}"/>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20399667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7" name="Rectangle 16">
            <a:extLst>
              <a:ext uri="{FF2B5EF4-FFF2-40B4-BE49-F238E27FC236}">
                <a16:creationId xmlns:a16="http://schemas.microsoft.com/office/drawing/2014/main" id="{79AAA9BE-793D-D330-E855-9DA0874595F4}"/>
              </a:ext>
            </a:extLst>
          </p:cNvPr>
          <p:cNvSpPr/>
          <p:nvPr/>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8" name="Rectangle 17">
            <a:extLst>
              <a:ext uri="{FF2B5EF4-FFF2-40B4-BE49-F238E27FC236}">
                <a16:creationId xmlns:a16="http://schemas.microsoft.com/office/drawing/2014/main" id="{39925002-55B3-0363-C632-13F15F27D09F}"/>
              </a:ext>
            </a:extLst>
          </p:cNvPr>
          <p:cNvSpPr/>
          <p:nvPr/>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9221409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Contents and Graphics Pag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21" name="Picture 20">
            <a:extLst>
              <a:ext uri="{FF2B5EF4-FFF2-40B4-BE49-F238E27FC236}">
                <a16:creationId xmlns:a16="http://schemas.microsoft.com/office/drawing/2014/main" id="{CFD6B64D-A82B-6918-8CDD-2A342D9C18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2323194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ontents and Graphics Pag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7" name="Picture 16">
            <a:extLst>
              <a:ext uri="{FF2B5EF4-FFF2-40B4-BE49-F238E27FC236}">
                <a16:creationId xmlns:a16="http://schemas.microsoft.com/office/drawing/2014/main" id="{8213C938-6F24-8490-B146-811397C190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110395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27A23-9F31-9B18-D59A-DAEC89703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5113058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Statistic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43252710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Statistic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Rectangle 16">
            <a:extLst>
              <a:ext uri="{FF2B5EF4-FFF2-40B4-BE49-F238E27FC236}">
                <a16:creationId xmlns:a16="http://schemas.microsoft.com/office/drawing/2014/main" id="{79AAA9BE-793D-D330-E855-9DA0874595F4}"/>
              </a:ext>
            </a:extLst>
          </p:cNvPr>
          <p:cNvSpPr/>
          <p:nvPr/>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Rectangle 17">
            <a:extLst>
              <a:ext uri="{FF2B5EF4-FFF2-40B4-BE49-F238E27FC236}">
                <a16:creationId xmlns:a16="http://schemas.microsoft.com/office/drawing/2014/main" id="{39925002-55B3-0363-C632-13F15F27D09F}"/>
              </a:ext>
            </a:extLst>
          </p:cNvPr>
          <p:cNvSpPr/>
          <p:nvPr/>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Tree>
    <p:extLst>
      <p:ext uri="{BB962C8B-B14F-4D97-AF65-F5344CB8AC3E}">
        <p14:creationId xmlns:p14="http://schemas.microsoft.com/office/powerpoint/2010/main" val="11196007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Statistic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p:nvSpPr>
        <p:spPr>
          <a:xfrm>
            <a:off x="-21008" y="1"/>
            <a:ext cx="4197978" cy="6857999"/>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17" name="Rectangle 16">
            <a:extLst>
              <a:ext uri="{FF2B5EF4-FFF2-40B4-BE49-F238E27FC236}">
                <a16:creationId xmlns:a16="http://schemas.microsoft.com/office/drawing/2014/main" id="{4DD042E5-FEC3-111C-0B0A-500CB5CD0EF5}"/>
              </a:ext>
            </a:extLst>
          </p:cNvPr>
          <p:cNvSpPr/>
          <p:nvPr/>
        </p:nvSpPr>
        <p:spPr>
          <a:xfrm>
            <a:off x="2083424" y="3429000"/>
            <a:ext cx="4187091" cy="3439886"/>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Text Goes </a:t>
            </a:r>
            <a:r>
              <a:rPr lang="en-GB" err="1"/>
              <a:t>Heret</a:t>
            </a:r>
            <a:endParaRPr lang="en-GB"/>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2597735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2 Pic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F6CA4A-655A-D7A5-2F76-CED021E5458E}"/>
              </a:ext>
            </a:extLst>
          </p:cNvPr>
          <p:cNvSpPr>
            <a:spLocks noGrp="1"/>
          </p:cNvSpPr>
          <p:nvPr>
            <p:ph type="pic" sz="quarter" idx="10"/>
          </p:nvPr>
        </p:nvSpPr>
        <p:spPr>
          <a:xfrm>
            <a:off x="0" y="0"/>
            <a:ext cx="6096000" cy="6858000"/>
          </a:xfrm>
        </p:spPr>
        <p:txBody>
          <a:bodyPr/>
          <a:lstStyle/>
          <a:p>
            <a:r>
              <a:rPr lang="en-US"/>
              <a:t>Click icon to add picture</a:t>
            </a:r>
          </a:p>
        </p:txBody>
      </p:sp>
      <p:sp>
        <p:nvSpPr>
          <p:cNvPr id="11" name="Freeform 10">
            <a:extLst>
              <a:ext uri="{FF2B5EF4-FFF2-40B4-BE49-F238E27FC236}">
                <a16:creationId xmlns:a16="http://schemas.microsoft.com/office/drawing/2014/main" id="{0C3DD548-31E6-5215-8135-518F2F1A6D1B}"/>
              </a:ext>
            </a:extLst>
          </p:cNvPr>
          <p:cNvSpPr/>
          <p:nvPr/>
        </p:nvSpPr>
        <p:spPr>
          <a:xfrm>
            <a:off x="4811486" y="4441371"/>
            <a:ext cx="2558143" cy="2416629"/>
          </a:xfrm>
          <a:custGeom>
            <a:avLst/>
            <a:gdLst>
              <a:gd name="connsiteX0" fmla="*/ 0 w 2558143"/>
              <a:gd name="connsiteY0" fmla="*/ 0 h 2416629"/>
              <a:gd name="connsiteX1" fmla="*/ 2285999 w 2558143"/>
              <a:gd name="connsiteY1" fmla="*/ 0 h 2416629"/>
              <a:gd name="connsiteX2" fmla="*/ 2285999 w 2558143"/>
              <a:gd name="connsiteY2" fmla="*/ 1300843 h 2416629"/>
              <a:gd name="connsiteX3" fmla="*/ 2558143 w 2558143"/>
              <a:gd name="connsiteY3" fmla="*/ 1300843 h 2416629"/>
              <a:gd name="connsiteX4" fmla="*/ 2558143 w 2558143"/>
              <a:gd name="connsiteY4" fmla="*/ 2416629 h 2416629"/>
              <a:gd name="connsiteX5" fmla="*/ 0 w 2558143"/>
              <a:gd name="connsiteY5" fmla="*/ 2416629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143" h="2416629">
                <a:moveTo>
                  <a:pt x="0" y="0"/>
                </a:moveTo>
                <a:lnTo>
                  <a:pt x="2285999" y="0"/>
                </a:lnTo>
                <a:lnTo>
                  <a:pt x="2285999" y="1300843"/>
                </a:lnTo>
                <a:lnTo>
                  <a:pt x="2558143" y="1300843"/>
                </a:lnTo>
                <a:lnTo>
                  <a:pt x="2558143" y="2416629"/>
                </a:lnTo>
                <a:lnTo>
                  <a:pt x="0" y="24166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81394AD2-5136-7356-F6F8-827430C1A0DE}"/>
              </a:ext>
            </a:extLst>
          </p:cNvPr>
          <p:cNvSpPr/>
          <p:nvPr/>
        </p:nvSpPr>
        <p:spPr>
          <a:xfrm>
            <a:off x="10482943" y="489857"/>
            <a:ext cx="1709057" cy="63681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BF5B51D-F976-E5CB-CFBF-222C6D80822F}"/>
              </a:ext>
            </a:extLst>
          </p:cNvPr>
          <p:cNvSpPr>
            <a:spLocks noGrp="1"/>
          </p:cNvSpPr>
          <p:nvPr>
            <p:ph type="pic" sz="quarter" idx="11"/>
          </p:nvPr>
        </p:nvSpPr>
        <p:spPr>
          <a:xfrm>
            <a:off x="7097485" y="1115786"/>
            <a:ext cx="4153539" cy="4626428"/>
          </a:xfrm>
        </p:spPr>
        <p:txBody>
          <a:bodyPr/>
          <a:lstStyle/>
          <a:p>
            <a:r>
              <a:rPr lang="en-US"/>
              <a:t>Click icon to add picture</a:t>
            </a:r>
          </a:p>
        </p:txBody>
      </p:sp>
    </p:spTree>
    <p:extLst>
      <p:ext uri="{BB962C8B-B14F-4D97-AF65-F5344CB8AC3E}">
        <p14:creationId xmlns:p14="http://schemas.microsoft.com/office/powerpoint/2010/main" val="24656159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2 pic slide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6531430" y="1115786"/>
            <a:ext cx="4626428" cy="4626428"/>
          </a:xfrm>
        </p:spPr>
        <p:txBody>
          <a:bodyPr/>
          <a:lstStyle/>
          <a:p>
            <a:r>
              <a:rPr lang="en-US"/>
              <a:t>Click icon to add picture</a:t>
            </a:r>
          </a:p>
        </p:txBody>
      </p:sp>
      <p:sp>
        <p:nvSpPr>
          <p:cNvPr id="8" name="Rectangle 7">
            <a:extLst>
              <a:ext uri="{FF2B5EF4-FFF2-40B4-BE49-F238E27FC236}">
                <a16:creationId xmlns:a16="http://schemas.microsoft.com/office/drawing/2014/main" id="{24A19841-81F3-5FD2-154B-1784963D8156}"/>
              </a:ext>
            </a:extLst>
          </p:cNvPr>
          <p:cNvSpPr/>
          <p:nvPr/>
        </p:nvSpPr>
        <p:spPr>
          <a:xfrm>
            <a:off x="10178143" y="3429000"/>
            <a:ext cx="2013857" cy="35814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7BA02E-97D3-D1A0-BEA5-F46196B55F6A}"/>
              </a:ext>
            </a:extLst>
          </p:cNvPr>
          <p:cNvSpPr/>
          <p:nvPr/>
        </p:nvSpPr>
        <p:spPr>
          <a:xfrm>
            <a:off x="4071257" y="337457"/>
            <a:ext cx="2013857" cy="66729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F18B43B-E21A-118D-B2A5-ACA8C3ABF33C}"/>
              </a:ext>
            </a:extLst>
          </p:cNvPr>
          <p:cNvSpPr>
            <a:spLocks noGrp="1"/>
          </p:cNvSpPr>
          <p:nvPr>
            <p:ph type="pic" sz="quarter" idx="12"/>
          </p:nvPr>
        </p:nvSpPr>
        <p:spPr>
          <a:xfrm>
            <a:off x="947058" y="1115786"/>
            <a:ext cx="4626428" cy="4626428"/>
          </a:xfrm>
          <a:custGeom>
            <a:avLst/>
            <a:gdLst>
              <a:gd name="connsiteX0" fmla="*/ 0 w 4626428"/>
              <a:gd name="connsiteY0" fmla="*/ 0 h 4626428"/>
              <a:gd name="connsiteX1" fmla="*/ 4626428 w 4626428"/>
              <a:gd name="connsiteY1" fmla="*/ 0 h 4626428"/>
              <a:gd name="connsiteX2" fmla="*/ 4626428 w 4626428"/>
              <a:gd name="connsiteY2" fmla="*/ 4626428 h 4626428"/>
              <a:gd name="connsiteX3" fmla="*/ 761999 w 4626428"/>
              <a:gd name="connsiteY3" fmla="*/ 4626428 h 4626428"/>
              <a:gd name="connsiteX4" fmla="*/ 761999 w 4626428"/>
              <a:gd name="connsiteY4" fmla="*/ 3913414 h 4626428"/>
              <a:gd name="connsiteX5" fmla="*/ 0 w 4626428"/>
              <a:gd name="connsiteY5" fmla="*/ 3913414 h 4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428" h="4626428">
                <a:moveTo>
                  <a:pt x="0" y="0"/>
                </a:moveTo>
                <a:lnTo>
                  <a:pt x="4626428" y="0"/>
                </a:lnTo>
                <a:lnTo>
                  <a:pt x="4626428" y="4626428"/>
                </a:lnTo>
                <a:lnTo>
                  <a:pt x="761999" y="4626428"/>
                </a:lnTo>
                <a:lnTo>
                  <a:pt x="761999" y="3913414"/>
                </a:lnTo>
                <a:lnTo>
                  <a:pt x="0" y="3913414"/>
                </a:lnTo>
                <a:close/>
              </a:path>
            </a:pathLst>
          </a:custGeom>
        </p:spPr>
        <p:txBody>
          <a:bodyPr wrap="square">
            <a:noAutofit/>
          </a:bodyPr>
          <a:lstStyle/>
          <a:p>
            <a:r>
              <a:rPr lang="en-US"/>
              <a:t>Click icon to add picture</a:t>
            </a:r>
          </a:p>
        </p:txBody>
      </p:sp>
      <p:sp>
        <p:nvSpPr>
          <p:cNvPr id="23" name="Rectangle 22">
            <a:extLst>
              <a:ext uri="{FF2B5EF4-FFF2-40B4-BE49-F238E27FC236}">
                <a16:creationId xmlns:a16="http://schemas.microsoft.com/office/drawing/2014/main" id="{FF3518F7-ED83-CA64-A40F-F14A6F24CCEF}"/>
              </a:ext>
            </a:extLst>
          </p:cNvPr>
          <p:cNvSpPr/>
          <p:nvPr/>
        </p:nvSpPr>
        <p:spPr>
          <a:xfrm>
            <a:off x="0" y="5029200"/>
            <a:ext cx="1709057"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4488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 pic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587829" y="2079172"/>
            <a:ext cx="5181601" cy="2955471"/>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22572" y="0"/>
            <a:ext cx="5769428" cy="6857999"/>
          </a:xfrm>
        </p:spPr>
        <p:txBody>
          <a:bodyPr/>
          <a:lstStyle/>
          <a:p>
            <a:r>
              <a:rPr lang="en-US"/>
              <a:t>Click icon to add picture</a:t>
            </a:r>
          </a:p>
        </p:txBody>
      </p:sp>
    </p:spTree>
    <p:extLst>
      <p:ext uri="{BB962C8B-B14F-4D97-AF65-F5344CB8AC3E}">
        <p14:creationId xmlns:p14="http://schemas.microsoft.com/office/powerpoint/2010/main" val="24326401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 pic slide 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0" y="0"/>
            <a:ext cx="5725885"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66117" y="566058"/>
            <a:ext cx="4800603" cy="2732313"/>
          </a:xfrm>
        </p:spPr>
        <p:txBody>
          <a:bodyPr/>
          <a:lstStyle/>
          <a:p>
            <a:r>
              <a:rPr lang="en-US"/>
              <a:t>Click icon to add picture</a:t>
            </a:r>
          </a:p>
        </p:txBody>
      </p:sp>
      <p:sp>
        <p:nvSpPr>
          <p:cNvPr id="6" name="Picture Placeholder 2">
            <a:extLst>
              <a:ext uri="{FF2B5EF4-FFF2-40B4-BE49-F238E27FC236}">
                <a16:creationId xmlns:a16="http://schemas.microsoft.com/office/drawing/2014/main" id="{F31701A8-F250-4A16-2A64-FABB21D1183F}"/>
              </a:ext>
            </a:extLst>
          </p:cNvPr>
          <p:cNvSpPr>
            <a:spLocks noGrp="1"/>
          </p:cNvSpPr>
          <p:nvPr>
            <p:ph type="pic" sz="quarter" idx="15"/>
          </p:nvPr>
        </p:nvSpPr>
        <p:spPr>
          <a:xfrm>
            <a:off x="6466117" y="3559628"/>
            <a:ext cx="4800603" cy="2732313"/>
          </a:xfrm>
        </p:spPr>
        <p:txBody>
          <a:bodyPr/>
          <a:lstStyle/>
          <a:p>
            <a:r>
              <a:rPr lang="en-US"/>
              <a:t>Click icon to add picture</a:t>
            </a:r>
          </a:p>
        </p:txBody>
      </p:sp>
    </p:spTree>
    <p:extLst>
      <p:ext uri="{BB962C8B-B14F-4D97-AF65-F5344CB8AC3E}">
        <p14:creationId xmlns:p14="http://schemas.microsoft.com/office/powerpoint/2010/main" val="11428313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 pic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CB39FA5-2D72-FEFA-0CD9-D762DE2BFD1D}"/>
              </a:ext>
            </a:extLst>
          </p:cNvPr>
          <p:cNvSpPr>
            <a:spLocks noGrp="1"/>
          </p:cNvSpPr>
          <p:nvPr>
            <p:ph type="pic" sz="quarter" idx="13"/>
          </p:nvPr>
        </p:nvSpPr>
        <p:spPr>
          <a:xfrm>
            <a:off x="587829" y="805543"/>
            <a:ext cx="3374571" cy="5246913"/>
          </a:xfrm>
          <a:custGeom>
            <a:avLst/>
            <a:gdLst>
              <a:gd name="connsiteX0" fmla="*/ 0 w 3374571"/>
              <a:gd name="connsiteY0" fmla="*/ 0 h 5246913"/>
              <a:gd name="connsiteX1" fmla="*/ 3374571 w 3374571"/>
              <a:gd name="connsiteY1" fmla="*/ 0 h 5246913"/>
              <a:gd name="connsiteX2" fmla="*/ 3374571 w 3374571"/>
              <a:gd name="connsiteY2" fmla="*/ 5246913 h 5246913"/>
              <a:gd name="connsiteX3" fmla="*/ 566058 w 3374571"/>
              <a:gd name="connsiteY3" fmla="*/ 5246913 h 5246913"/>
              <a:gd name="connsiteX4" fmla="*/ 566058 w 3374571"/>
              <a:gd name="connsiteY4" fmla="*/ 4223657 h 5246913"/>
              <a:gd name="connsiteX5" fmla="*/ 0 w 3374571"/>
              <a:gd name="connsiteY5" fmla="*/ 4223657 h 52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5246913">
                <a:moveTo>
                  <a:pt x="0" y="0"/>
                </a:moveTo>
                <a:lnTo>
                  <a:pt x="3374571" y="0"/>
                </a:lnTo>
                <a:lnTo>
                  <a:pt x="3374571" y="5246913"/>
                </a:lnTo>
                <a:lnTo>
                  <a:pt x="566058" y="5246913"/>
                </a:lnTo>
                <a:lnTo>
                  <a:pt x="566058" y="4223657"/>
                </a:lnTo>
                <a:lnTo>
                  <a:pt x="0" y="4223657"/>
                </a:lnTo>
                <a:close/>
              </a:path>
            </a:pathLst>
          </a:custGeom>
        </p:spPr>
        <p:txBody>
          <a:bodyPr wrap="square">
            <a:noAutofit/>
          </a:bodyPr>
          <a:lstStyle/>
          <a:p>
            <a:r>
              <a:rPr lang="en-US"/>
              <a:t>Click icon to add picture</a:t>
            </a:r>
          </a:p>
        </p:txBody>
      </p:sp>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805543"/>
            <a:ext cx="3374571" cy="5246913"/>
          </a:xfrm>
        </p:spPr>
        <p:txBody>
          <a:bodyPr/>
          <a:lstStyle/>
          <a:p>
            <a:r>
              <a:rPr lang="en-US"/>
              <a:t>Click icon to add picture</a:t>
            </a:r>
          </a:p>
        </p:txBody>
      </p:sp>
      <p:sp>
        <p:nvSpPr>
          <p:cNvPr id="3" name="Picture Placeholder 2">
            <a:extLst>
              <a:ext uri="{FF2B5EF4-FFF2-40B4-BE49-F238E27FC236}">
                <a16:creationId xmlns:a16="http://schemas.microsoft.com/office/drawing/2014/main" id="{60B3C39E-C57E-CB0B-506F-DB8D0A40FCEB}"/>
              </a:ext>
            </a:extLst>
          </p:cNvPr>
          <p:cNvSpPr>
            <a:spLocks noGrp="1"/>
          </p:cNvSpPr>
          <p:nvPr>
            <p:ph type="pic" sz="quarter" idx="15"/>
          </p:nvPr>
        </p:nvSpPr>
        <p:spPr>
          <a:xfrm>
            <a:off x="8229599" y="805543"/>
            <a:ext cx="3374571" cy="5246913"/>
          </a:xfrm>
        </p:spPr>
        <p:txBody>
          <a:bodyPr/>
          <a:lstStyle/>
          <a:p>
            <a:r>
              <a:rPr lang="en-US"/>
              <a:t>Click icon to add picture</a:t>
            </a:r>
          </a:p>
        </p:txBody>
      </p:sp>
      <p:sp>
        <p:nvSpPr>
          <p:cNvPr id="13" name="Rectangle 12">
            <a:extLst>
              <a:ext uri="{FF2B5EF4-FFF2-40B4-BE49-F238E27FC236}">
                <a16:creationId xmlns:a16="http://schemas.microsoft.com/office/drawing/2014/main" id="{553F63E2-3D06-1680-C294-EC33A4872C75}"/>
              </a:ext>
            </a:extLst>
          </p:cNvPr>
          <p:cNvSpPr/>
          <p:nvPr/>
        </p:nvSpPr>
        <p:spPr>
          <a:xfrm>
            <a:off x="1" y="5029200"/>
            <a:ext cx="1153886"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E8955D-3AFA-CB33-FE08-6CE4C06EE605}"/>
              </a:ext>
            </a:extLst>
          </p:cNvPr>
          <p:cNvSpPr/>
          <p:nvPr/>
        </p:nvSpPr>
        <p:spPr>
          <a:xfrm>
            <a:off x="7026728" y="0"/>
            <a:ext cx="1959428"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9626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 pic slid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1611086"/>
            <a:ext cx="3374571" cy="5246913"/>
          </a:xfrm>
        </p:spPr>
        <p:txBody>
          <a:bodyPr/>
          <a:lstStyle/>
          <a:p>
            <a:r>
              <a:rPr lang="en-US"/>
              <a:t>Click icon to add picture</a:t>
            </a:r>
          </a:p>
        </p:txBody>
      </p:sp>
      <p:sp>
        <p:nvSpPr>
          <p:cNvPr id="7" name="Freeform 6">
            <a:extLst>
              <a:ext uri="{FF2B5EF4-FFF2-40B4-BE49-F238E27FC236}">
                <a16:creationId xmlns:a16="http://schemas.microsoft.com/office/drawing/2014/main" id="{74D650E6-B7DC-C3AE-5485-FC1D1EBF7DFE}"/>
              </a:ext>
            </a:extLst>
          </p:cNvPr>
          <p:cNvSpPr>
            <a:spLocks noGrp="1"/>
          </p:cNvSpPr>
          <p:nvPr>
            <p:ph type="pic" sz="quarter" idx="15"/>
          </p:nvPr>
        </p:nvSpPr>
        <p:spPr>
          <a:xfrm>
            <a:off x="8229599" y="696687"/>
            <a:ext cx="3374571" cy="6161312"/>
          </a:xfrm>
          <a:custGeom>
            <a:avLst/>
            <a:gdLst>
              <a:gd name="connsiteX0" fmla="*/ 0 w 3374571"/>
              <a:gd name="connsiteY0" fmla="*/ 0 h 6161312"/>
              <a:gd name="connsiteX1" fmla="*/ 3374571 w 3374571"/>
              <a:gd name="connsiteY1" fmla="*/ 0 h 6161312"/>
              <a:gd name="connsiteX2" fmla="*/ 3374571 w 3374571"/>
              <a:gd name="connsiteY2" fmla="*/ 4332513 h 6161312"/>
              <a:gd name="connsiteX3" fmla="*/ 2808515 w 3374571"/>
              <a:gd name="connsiteY3" fmla="*/ 4332513 h 6161312"/>
              <a:gd name="connsiteX4" fmla="*/ 2808515 w 3374571"/>
              <a:gd name="connsiteY4" fmla="*/ 6161312 h 6161312"/>
              <a:gd name="connsiteX5" fmla="*/ 0 w 3374571"/>
              <a:gd name="connsiteY5" fmla="*/ 6161312 h 61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6161312">
                <a:moveTo>
                  <a:pt x="0" y="0"/>
                </a:moveTo>
                <a:lnTo>
                  <a:pt x="3374571" y="0"/>
                </a:lnTo>
                <a:lnTo>
                  <a:pt x="3374571" y="4332513"/>
                </a:lnTo>
                <a:lnTo>
                  <a:pt x="2808515" y="4332513"/>
                </a:lnTo>
                <a:lnTo>
                  <a:pt x="2808515" y="6161312"/>
                </a:lnTo>
                <a:lnTo>
                  <a:pt x="0" y="6161312"/>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AAE8955D-3AFA-CB33-FE08-6CE4C06EE605}"/>
              </a:ext>
            </a:extLst>
          </p:cNvPr>
          <p:cNvSpPr/>
          <p:nvPr/>
        </p:nvSpPr>
        <p:spPr>
          <a:xfrm>
            <a:off x="-1338940" y="3058886"/>
            <a:ext cx="1959428" cy="3799114"/>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069242D9-2A4A-9BB1-597A-89A6A3A67B63}"/>
              </a:ext>
            </a:extLst>
          </p:cNvPr>
          <p:cNvSpPr>
            <a:spLocks noGrp="1"/>
          </p:cNvSpPr>
          <p:nvPr>
            <p:ph type="pic" sz="quarter" idx="16"/>
          </p:nvPr>
        </p:nvSpPr>
        <p:spPr>
          <a:xfrm>
            <a:off x="587826" y="1"/>
            <a:ext cx="3374571" cy="6858000"/>
          </a:xfrm>
        </p:spPr>
        <p:txBody>
          <a:bodyPr/>
          <a:lstStyle/>
          <a:p>
            <a:r>
              <a:rPr lang="en-US"/>
              <a:t>Click icon to add picture</a:t>
            </a:r>
          </a:p>
        </p:txBody>
      </p:sp>
      <p:sp>
        <p:nvSpPr>
          <p:cNvPr id="5" name="Rectangle 4">
            <a:extLst>
              <a:ext uri="{FF2B5EF4-FFF2-40B4-BE49-F238E27FC236}">
                <a16:creationId xmlns:a16="http://schemas.microsoft.com/office/drawing/2014/main" id="{F7E8DD1F-BEC5-D749-D2FE-FBECB9696168}"/>
              </a:ext>
            </a:extLst>
          </p:cNvPr>
          <p:cNvSpPr/>
          <p:nvPr/>
        </p:nvSpPr>
        <p:spPr>
          <a:xfrm>
            <a:off x="3200403" y="1012371"/>
            <a:ext cx="1959428" cy="5845629"/>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2BBF9-5C43-27ED-5892-5DC00411174D}"/>
              </a:ext>
            </a:extLst>
          </p:cNvPr>
          <p:cNvSpPr/>
          <p:nvPr/>
        </p:nvSpPr>
        <p:spPr>
          <a:xfrm>
            <a:off x="11038114" y="5029200"/>
            <a:ext cx="1153886" cy="18288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8066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57276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r>
              <a:rPr lang="en-US"/>
              <a:t>Click icon to add picture</a:t>
            </a:r>
          </a:p>
        </p:txBody>
      </p:sp>
      <p:pic>
        <p:nvPicPr>
          <p:cNvPr id="11" name="Picture 10">
            <a:extLst>
              <a:ext uri="{FF2B5EF4-FFF2-40B4-BE49-F238E27FC236}">
                <a16:creationId xmlns:a16="http://schemas.microsoft.com/office/drawing/2014/main" id="{2C669B87-966A-2B31-6E58-D2E60C306A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00714670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157269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06134126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1852881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9912919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2176004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2349577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7032315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588436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65949353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93736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4275864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6957313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9959677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33356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F3F3F1"/>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6534743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599D82C-14F3-379C-A24C-4FF7DB2FFF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238833485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10" name="Picture 9">
            <a:extLst>
              <a:ext uri="{FF2B5EF4-FFF2-40B4-BE49-F238E27FC236}">
                <a16:creationId xmlns:a16="http://schemas.microsoft.com/office/drawing/2014/main" id="{475334D7-42DD-5B96-8498-452A735BCF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6437456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31CBDED5-E4A0-5535-E5B5-D8B86A762B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18613448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401621503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reaker Pag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0902277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Mountpleasant Avenue </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Lower</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Tel: </a:t>
            </a:r>
            <a:r>
              <a:rPr lang="en-US" sz="1800" b="0" i="0">
                <a:solidFill>
                  <a:srgbClr val="1F2B5D"/>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Email: </a:t>
            </a:r>
            <a:r>
              <a:rPr lang="en-US" sz="1800" b="0" i="0">
                <a:solidFill>
                  <a:srgbClr val="1F2B5D"/>
                </a:solidFill>
                <a:latin typeface="Roboto Serif 14pt Light" pitchFamily="2" charset="77"/>
                <a:ea typeface="Roboto" panose="02000000000000000000" pitchFamily="2" charset="0"/>
                <a:cs typeface="Roboto Serif 14pt Light" pitchFamily="2" charset="77"/>
              </a:rPr>
              <a:t>info@alicepr.com</a:t>
            </a:r>
          </a:p>
          <a:p>
            <a:pPr>
              <a:lnSpc>
                <a:spcPct val="110000"/>
              </a:lnSpc>
            </a:pPr>
            <a:endParaRPr lang="en-US" sz="1800" b="0" i="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pic>
        <p:nvPicPr>
          <p:cNvPr id="18" name="Picture 17">
            <a:extLst>
              <a:ext uri="{FF2B5EF4-FFF2-40B4-BE49-F238E27FC236}">
                <a16:creationId xmlns:a16="http://schemas.microsoft.com/office/drawing/2014/main" id="{01179B05-61A6-B2E4-B154-89AFAEF8D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pic>
        <p:nvPicPr>
          <p:cNvPr id="20" name="Picture 19">
            <a:extLst>
              <a:ext uri="{FF2B5EF4-FFF2-40B4-BE49-F238E27FC236}">
                <a16:creationId xmlns:a16="http://schemas.microsoft.com/office/drawing/2014/main" id="{095F6F0F-B196-8FAF-D111-82689BFC3A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92599" y="4286248"/>
            <a:ext cx="457492" cy="457492"/>
          </a:xfrm>
          <a:prstGeom prst="rect">
            <a:avLst/>
          </a:prstGeom>
        </p:spPr>
      </p:pic>
      <p:pic>
        <p:nvPicPr>
          <p:cNvPr id="22" name="Picture 21">
            <a:extLst>
              <a:ext uri="{FF2B5EF4-FFF2-40B4-BE49-F238E27FC236}">
                <a16:creationId xmlns:a16="http://schemas.microsoft.com/office/drawing/2014/main" id="{B31DDD3F-6BE7-00F7-861A-B361716B02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50049" y="4286248"/>
            <a:ext cx="457492" cy="457492"/>
          </a:xfrm>
          <a:prstGeom prst="rect">
            <a:avLst/>
          </a:prstGeom>
        </p:spPr>
      </p:pic>
      <p:pic>
        <p:nvPicPr>
          <p:cNvPr id="24" name="Picture 23">
            <a:extLst>
              <a:ext uri="{FF2B5EF4-FFF2-40B4-BE49-F238E27FC236}">
                <a16:creationId xmlns:a16="http://schemas.microsoft.com/office/drawing/2014/main" id="{F6E02AB9-C35D-FAA9-EF73-BD1245ABD70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8798" y="4286247"/>
            <a:ext cx="457491" cy="457491"/>
          </a:xfrm>
          <a:prstGeom prst="rect">
            <a:avLst/>
          </a:prstGeom>
        </p:spPr>
      </p:pic>
      <p:pic>
        <p:nvPicPr>
          <p:cNvPr id="26" name="Picture 25">
            <a:extLst>
              <a:ext uri="{FF2B5EF4-FFF2-40B4-BE49-F238E27FC236}">
                <a16:creationId xmlns:a16="http://schemas.microsoft.com/office/drawing/2014/main" id="{62B1BD5A-66B8-D9F8-6A4B-1A3AA103F59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7875" y="4286248"/>
            <a:ext cx="457491" cy="457491"/>
          </a:xfrm>
          <a:prstGeom prst="rect">
            <a:avLst/>
          </a:prstGeom>
        </p:spPr>
      </p:pic>
    </p:spTree>
    <p:extLst>
      <p:ext uri="{BB962C8B-B14F-4D97-AF65-F5344CB8AC3E}">
        <p14:creationId xmlns:p14="http://schemas.microsoft.com/office/powerpoint/2010/main" val="5450112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228302"/>
          </a:xfrm>
          <a:prstGeom prst="rect">
            <a:avLst/>
          </a:prstGeom>
          <a:noFill/>
        </p:spPr>
        <p:txBody>
          <a:bodyPr wrap="square" rtlCol="0">
            <a:spAutoFit/>
          </a:bodyPr>
          <a:lstStyle/>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Alice Public Relations</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Mountpleasant Avenue Lower</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Tel: </a:t>
            </a:r>
            <a:r>
              <a:rPr lang="en-US" sz="1800" b="0" i="0">
                <a:solidFill>
                  <a:schemeClr val="bg1"/>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Email: </a:t>
            </a:r>
            <a:r>
              <a:rPr lang="en-US" sz="1800" b="0" i="0">
                <a:solidFill>
                  <a:schemeClr val="bg1"/>
                </a:solidFill>
                <a:latin typeface="Roboto Serif 14pt Light" pitchFamily="2" charset="77"/>
                <a:ea typeface="Roboto" panose="02000000000000000000" pitchFamily="2" charset="0"/>
                <a:cs typeface="Roboto Serif 14pt Light" pitchFamily="2" charset="77"/>
              </a:rPr>
              <a:t>info@alicepr.com</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3922561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86190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2A2A-001F-FD72-5D20-C879F7236A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9815912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002C0016-E042-A7EC-0FD1-E6931EC734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2055968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7" name="Picture 16">
            <a:extLst>
              <a:ext uri="{FF2B5EF4-FFF2-40B4-BE49-F238E27FC236}">
                <a16:creationId xmlns:a16="http://schemas.microsoft.com/office/drawing/2014/main" id="{118DC4E3-DFD6-3A37-E41C-97DBC87EAC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4974956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2" name="Picture 21">
            <a:extLst>
              <a:ext uri="{FF2B5EF4-FFF2-40B4-BE49-F238E27FC236}">
                <a16:creationId xmlns:a16="http://schemas.microsoft.com/office/drawing/2014/main" id="{40455762-069A-B328-596A-2FFAF3FEDC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6277184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9" name="Picture 18">
            <a:extLst>
              <a:ext uri="{FF2B5EF4-FFF2-40B4-BE49-F238E27FC236}">
                <a16:creationId xmlns:a16="http://schemas.microsoft.com/office/drawing/2014/main" id="{902D483C-636D-EFE8-F361-296B93AC6C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9340995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1" name="Picture 10">
            <a:extLst>
              <a:ext uri="{FF2B5EF4-FFF2-40B4-BE49-F238E27FC236}">
                <a16:creationId xmlns:a16="http://schemas.microsoft.com/office/drawing/2014/main" id="{B3ED5C45-4489-58C3-4BC6-711267D3FD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7836745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8" name="Picture 27">
            <a:extLst>
              <a:ext uri="{FF2B5EF4-FFF2-40B4-BE49-F238E27FC236}">
                <a16:creationId xmlns:a16="http://schemas.microsoft.com/office/drawing/2014/main" id="{A6F49F8E-0AA3-7817-BCD3-C2BA770B3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8280852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27A23-9F31-9B18-D59A-DAEC89703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9843986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r>
              <a:rPr lang="en-US"/>
              <a:t>Click icon to add picture</a:t>
            </a:r>
          </a:p>
        </p:txBody>
      </p:sp>
      <p:pic>
        <p:nvPicPr>
          <p:cNvPr id="11" name="Picture 10">
            <a:extLst>
              <a:ext uri="{FF2B5EF4-FFF2-40B4-BE49-F238E27FC236}">
                <a16:creationId xmlns:a16="http://schemas.microsoft.com/office/drawing/2014/main" id="{2C669B87-966A-2B31-6E58-D2E60C306A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2466467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2492808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r>
              <a:rPr lang="en-US"/>
              <a:t>Click icon to add picture</a:t>
            </a:r>
          </a:p>
        </p:txBody>
      </p:sp>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1" name="Picture 20">
            <a:extLst>
              <a:ext uri="{FF2B5EF4-FFF2-40B4-BE49-F238E27FC236}">
                <a16:creationId xmlns:a16="http://schemas.microsoft.com/office/drawing/2014/main" id="{1DEB8904-B21B-92C0-4F0C-D1DE2334FD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46085096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80816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r>
              <a:rPr lang="en-US"/>
              <a:t>Click icon to add picture</a:t>
            </a:r>
          </a:p>
        </p:txBody>
      </p:sp>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21" name="Picture 20">
            <a:extLst>
              <a:ext uri="{FF2B5EF4-FFF2-40B4-BE49-F238E27FC236}">
                <a16:creationId xmlns:a16="http://schemas.microsoft.com/office/drawing/2014/main" id="{1DEB8904-B21B-92C0-4F0C-D1DE2334FD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1064731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r>
              <a:rPr lang="en-US"/>
              <a:t>Click icon to add picture</a:t>
            </a:r>
          </a:p>
        </p:txBody>
      </p:sp>
      <p:pic>
        <p:nvPicPr>
          <p:cNvPr id="17" name="Picture 16">
            <a:extLst>
              <a:ext uri="{FF2B5EF4-FFF2-40B4-BE49-F238E27FC236}">
                <a16:creationId xmlns:a16="http://schemas.microsoft.com/office/drawing/2014/main" id="{3305BF5D-B447-A1EB-87AB-BA134562C4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5044759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29476088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316454611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121245582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169096040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2" name="Text Placeholder 10">
            <a:extLst>
              <a:ext uri="{FF2B5EF4-FFF2-40B4-BE49-F238E27FC236}">
                <a16:creationId xmlns:a16="http://schemas.microsoft.com/office/drawing/2014/main" id="{8E57CB57-D07E-8DCC-C5E3-5209A113BE01}"/>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chemeClr val="bg1"/>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8" name="Text Placeholder 12">
            <a:extLst>
              <a:ext uri="{FF2B5EF4-FFF2-40B4-BE49-F238E27FC236}">
                <a16:creationId xmlns:a16="http://schemas.microsoft.com/office/drawing/2014/main" id="{07B01927-DF39-A75F-5016-52F71AAD8525}"/>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9" name="Text Placeholder 12">
            <a:extLst>
              <a:ext uri="{FF2B5EF4-FFF2-40B4-BE49-F238E27FC236}">
                <a16:creationId xmlns:a16="http://schemas.microsoft.com/office/drawing/2014/main" id="{78AA5948-8E7C-F218-62BC-2EC4B63B936F}"/>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81921565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7" name="Text Placeholder 12">
            <a:extLst>
              <a:ext uri="{FF2B5EF4-FFF2-40B4-BE49-F238E27FC236}">
                <a16:creationId xmlns:a16="http://schemas.microsoft.com/office/drawing/2014/main" id="{C4916095-29A8-4B91-DB62-478EB1C31211}"/>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8" name="Text Placeholder 12">
            <a:extLst>
              <a:ext uri="{FF2B5EF4-FFF2-40B4-BE49-F238E27FC236}">
                <a16:creationId xmlns:a16="http://schemas.microsoft.com/office/drawing/2014/main" id="{7CBF5EEB-F46D-F27D-D336-61AB1E8E2374}"/>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11210235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361899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r>
              <a:rPr lang="en-US"/>
              <a:t>Click icon to add picture</a:t>
            </a:r>
          </a:p>
        </p:txBody>
      </p:sp>
      <p:pic>
        <p:nvPicPr>
          <p:cNvPr id="17" name="Picture 16">
            <a:extLst>
              <a:ext uri="{FF2B5EF4-FFF2-40B4-BE49-F238E27FC236}">
                <a16:creationId xmlns:a16="http://schemas.microsoft.com/office/drawing/2014/main" id="{3305BF5D-B447-A1EB-87AB-BA134562C4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5882367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21" name="Picture 20">
            <a:extLst>
              <a:ext uri="{FF2B5EF4-FFF2-40B4-BE49-F238E27FC236}">
                <a16:creationId xmlns:a16="http://schemas.microsoft.com/office/drawing/2014/main" id="{CFD6B64D-A82B-6918-8CDD-2A342D9C18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03581223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7" name="Picture 16">
            <a:extLst>
              <a:ext uri="{FF2B5EF4-FFF2-40B4-BE49-F238E27FC236}">
                <a16:creationId xmlns:a16="http://schemas.microsoft.com/office/drawing/2014/main" id="{8213C938-6F24-8490-B146-811397C19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7790792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tatistic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3467175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tatistic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Tree>
    <p:extLst>
      <p:ext uri="{BB962C8B-B14F-4D97-AF65-F5344CB8AC3E}">
        <p14:creationId xmlns:p14="http://schemas.microsoft.com/office/powerpoint/2010/main" val="289043980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tatistic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Text Goes </a:t>
            </a:r>
            <a:r>
              <a:rPr lang="en-GB" err="1"/>
              <a:t>Heret</a:t>
            </a:r>
            <a:endParaRPr lang="en-GB"/>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43813487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 Pic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F6CA4A-655A-D7A5-2F76-CED021E5458E}"/>
              </a:ext>
            </a:extLst>
          </p:cNvPr>
          <p:cNvSpPr>
            <a:spLocks noGrp="1"/>
          </p:cNvSpPr>
          <p:nvPr>
            <p:ph type="pic" sz="quarter" idx="10"/>
          </p:nvPr>
        </p:nvSpPr>
        <p:spPr>
          <a:xfrm>
            <a:off x="0" y="0"/>
            <a:ext cx="6096000" cy="6858000"/>
          </a:xfrm>
        </p:spPr>
        <p:txBody>
          <a:bodyPr/>
          <a:lstStyle/>
          <a:p>
            <a:r>
              <a:rPr lang="en-US"/>
              <a:t>Click icon to add picture</a:t>
            </a:r>
          </a:p>
        </p:txBody>
      </p:sp>
      <p:sp>
        <p:nvSpPr>
          <p:cNvPr id="11" name="Freeform 10">
            <a:extLst>
              <a:ext uri="{FF2B5EF4-FFF2-40B4-BE49-F238E27FC236}">
                <a16:creationId xmlns:a16="http://schemas.microsoft.com/office/drawing/2014/main" id="{0C3DD548-31E6-5215-8135-518F2F1A6D1B}"/>
              </a:ext>
            </a:extLst>
          </p:cNvPr>
          <p:cNvSpPr/>
          <p:nvPr userDrawn="1"/>
        </p:nvSpPr>
        <p:spPr>
          <a:xfrm>
            <a:off x="4811486" y="4441371"/>
            <a:ext cx="2558143" cy="2416629"/>
          </a:xfrm>
          <a:custGeom>
            <a:avLst/>
            <a:gdLst>
              <a:gd name="connsiteX0" fmla="*/ 0 w 2558143"/>
              <a:gd name="connsiteY0" fmla="*/ 0 h 2416629"/>
              <a:gd name="connsiteX1" fmla="*/ 2285999 w 2558143"/>
              <a:gd name="connsiteY1" fmla="*/ 0 h 2416629"/>
              <a:gd name="connsiteX2" fmla="*/ 2285999 w 2558143"/>
              <a:gd name="connsiteY2" fmla="*/ 1300843 h 2416629"/>
              <a:gd name="connsiteX3" fmla="*/ 2558143 w 2558143"/>
              <a:gd name="connsiteY3" fmla="*/ 1300843 h 2416629"/>
              <a:gd name="connsiteX4" fmla="*/ 2558143 w 2558143"/>
              <a:gd name="connsiteY4" fmla="*/ 2416629 h 2416629"/>
              <a:gd name="connsiteX5" fmla="*/ 0 w 2558143"/>
              <a:gd name="connsiteY5" fmla="*/ 2416629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143" h="2416629">
                <a:moveTo>
                  <a:pt x="0" y="0"/>
                </a:moveTo>
                <a:lnTo>
                  <a:pt x="2285999" y="0"/>
                </a:lnTo>
                <a:lnTo>
                  <a:pt x="2285999" y="1300843"/>
                </a:lnTo>
                <a:lnTo>
                  <a:pt x="2558143" y="1300843"/>
                </a:lnTo>
                <a:lnTo>
                  <a:pt x="2558143" y="2416629"/>
                </a:lnTo>
                <a:lnTo>
                  <a:pt x="0" y="24166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81394AD2-5136-7356-F6F8-827430C1A0DE}"/>
              </a:ext>
            </a:extLst>
          </p:cNvPr>
          <p:cNvSpPr/>
          <p:nvPr userDrawn="1"/>
        </p:nvSpPr>
        <p:spPr>
          <a:xfrm>
            <a:off x="10482943" y="489857"/>
            <a:ext cx="1709057" cy="63681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BF5B51D-F976-E5CB-CFBF-222C6D80822F}"/>
              </a:ext>
            </a:extLst>
          </p:cNvPr>
          <p:cNvSpPr>
            <a:spLocks noGrp="1"/>
          </p:cNvSpPr>
          <p:nvPr>
            <p:ph type="pic" sz="quarter" idx="11"/>
          </p:nvPr>
        </p:nvSpPr>
        <p:spPr>
          <a:xfrm>
            <a:off x="7097485" y="1115786"/>
            <a:ext cx="4153539" cy="4626428"/>
          </a:xfrm>
        </p:spPr>
        <p:txBody>
          <a:bodyPr/>
          <a:lstStyle/>
          <a:p>
            <a:r>
              <a:rPr lang="en-US"/>
              <a:t>Click icon to add picture</a:t>
            </a:r>
          </a:p>
        </p:txBody>
      </p:sp>
    </p:spTree>
    <p:extLst>
      <p:ext uri="{BB962C8B-B14F-4D97-AF65-F5344CB8AC3E}">
        <p14:creationId xmlns:p14="http://schemas.microsoft.com/office/powerpoint/2010/main" val="160848898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 pic slide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6531430" y="1115786"/>
            <a:ext cx="4626428" cy="4626428"/>
          </a:xfrm>
        </p:spPr>
        <p:txBody>
          <a:bodyPr/>
          <a:lstStyle/>
          <a:p>
            <a:r>
              <a:rPr lang="en-US"/>
              <a:t>Click icon to add picture</a:t>
            </a:r>
          </a:p>
        </p:txBody>
      </p:sp>
      <p:sp>
        <p:nvSpPr>
          <p:cNvPr id="8" name="Rectangle 7">
            <a:extLst>
              <a:ext uri="{FF2B5EF4-FFF2-40B4-BE49-F238E27FC236}">
                <a16:creationId xmlns:a16="http://schemas.microsoft.com/office/drawing/2014/main" id="{24A19841-81F3-5FD2-154B-1784963D8156}"/>
              </a:ext>
            </a:extLst>
          </p:cNvPr>
          <p:cNvSpPr/>
          <p:nvPr userDrawn="1"/>
        </p:nvSpPr>
        <p:spPr>
          <a:xfrm>
            <a:off x="10178143" y="3429000"/>
            <a:ext cx="2013857" cy="35814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7BA02E-97D3-D1A0-BEA5-F46196B55F6A}"/>
              </a:ext>
            </a:extLst>
          </p:cNvPr>
          <p:cNvSpPr/>
          <p:nvPr userDrawn="1"/>
        </p:nvSpPr>
        <p:spPr>
          <a:xfrm>
            <a:off x="4071257" y="337457"/>
            <a:ext cx="2013857" cy="66729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F18B43B-E21A-118D-B2A5-ACA8C3ABF33C}"/>
              </a:ext>
            </a:extLst>
          </p:cNvPr>
          <p:cNvSpPr>
            <a:spLocks noGrp="1"/>
          </p:cNvSpPr>
          <p:nvPr>
            <p:ph type="pic" sz="quarter" idx="12"/>
          </p:nvPr>
        </p:nvSpPr>
        <p:spPr>
          <a:xfrm>
            <a:off x="947058" y="1115786"/>
            <a:ext cx="4626428" cy="4626428"/>
          </a:xfrm>
          <a:custGeom>
            <a:avLst/>
            <a:gdLst>
              <a:gd name="connsiteX0" fmla="*/ 0 w 4626428"/>
              <a:gd name="connsiteY0" fmla="*/ 0 h 4626428"/>
              <a:gd name="connsiteX1" fmla="*/ 4626428 w 4626428"/>
              <a:gd name="connsiteY1" fmla="*/ 0 h 4626428"/>
              <a:gd name="connsiteX2" fmla="*/ 4626428 w 4626428"/>
              <a:gd name="connsiteY2" fmla="*/ 4626428 h 4626428"/>
              <a:gd name="connsiteX3" fmla="*/ 761999 w 4626428"/>
              <a:gd name="connsiteY3" fmla="*/ 4626428 h 4626428"/>
              <a:gd name="connsiteX4" fmla="*/ 761999 w 4626428"/>
              <a:gd name="connsiteY4" fmla="*/ 3913414 h 4626428"/>
              <a:gd name="connsiteX5" fmla="*/ 0 w 4626428"/>
              <a:gd name="connsiteY5" fmla="*/ 3913414 h 4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428" h="4626428">
                <a:moveTo>
                  <a:pt x="0" y="0"/>
                </a:moveTo>
                <a:lnTo>
                  <a:pt x="4626428" y="0"/>
                </a:lnTo>
                <a:lnTo>
                  <a:pt x="4626428" y="4626428"/>
                </a:lnTo>
                <a:lnTo>
                  <a:pt x="761999" y="4626428"/>
                </a:lnTo>
                <a:lnTo>
                  <a:pt x="761999" y="3913414"/>
                </a:lnTo>
                <a:lnTo>
                  <a:pt x="0" y="3913414"/>
                </a:lnTo>
                <a:close/>
              </a:path>
            </a:pathLst>
          </a:custGeom>
        </p:spPr>
        <p:txBody>
          <a:bodyPr wrap="square">
            <a:noAutofit/>
          </a:bodyPr>
          <a:lstStyle/>
          <a:p>
            <a:r>
              <a:rPr lang="en-US"/>
              <a:t>Click icon to add picture</a:t>
            </a:r>
          </a:p>
        </p:txBody>
      </p:sp>
      <p:sp>
        <p:nvSpPr>
          <p:cNvPr id="23" name="Rectangle 22">
            <a:extLst>
              <a:ext uri="{FF2B5EF4-FFF2-40B4-BE49-F238E27FC236}">
                <a16:creationId xmlns:a16="http://schemas.microsoft.com/office/drawing/2014/main" id="{FF3518F7-ED83-CA64-A40F-F14A6F24CCEF}"/>
              </a:ext>
            </a:extLst>
          </p:cNvPr>
          <p:cNvSpPr/>
          <p:nvPr userDrawn="1"/>
        </p:nvSpPr>
        <p:spPr>
          <a:xfrm>
            <a:off x="0" y="5029200"/>
            <a:ext cx="1709057"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3670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 pic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587829" y="2079172"/>
            <a:ext cx="5181601" cy="2955471"/>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22572" y="0"/>
            <a:ext cx="5769428" cy="6857999"/>
          </a:xfrm>
        </p:spPr>
        <p:txBody>
          <a:bodyPr/>
          <a:lstStyle/>
          <a:p>
            <a:r>
              <a:rPr lang="en-US"/>
              <a:t>Click icon to add picture</a:t>
            </a:r>
          </a:p>
        </p:txBody>
      </p:sp>
    </p:spTree>
    <p:extLst>
      <p:ext uri="{BB962C8B-B14F-4D97-AF65-F5344CB8AC3E}">
        <p14:creationId xmlns:p14="http://schemas.microsoft.com/office/powerpoint/2010/main" val="53089847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pic slide 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0" y="0"/>
            <a:ext cx="5725885"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66117" y="566058"/>
            <a:ext cx="4800603" cy="2732313"/>
          </a:xfrm>
        </p:spPr>
        <p:txBody>
          <a:bodyPr/>
          <a:lstStyle/>
          <a:p>
            <a:r>
              <a:rPr lang="en-US"/>
              <a:t>Click icon to add picture</a:t>
            </a:r>
          </a:p>
        </p:txBody>
      </p:sp>
      <p:sp>
        <p:nvSpPr>
          <p:cNvPr id="6" name="Picture Placeholder 2">
            <a:extLst>
              <a:ext uri="{FF2B5EF4-FFF2-40B4-BE49-F238E27FC236}">
                <a16:creationId xmlns:a16="http://schemas.microsoft.com/office/drawing/2014/main" id="{F31701A8-F250-4A16-2A64-FABB21D1183F}"/>
              </a:ext>
            </a:extLst>
          </p:cNvPr>
          <p:cNvSpPr>
            <a:spLocks noGrp="1"/>
          </p:cNvSpPr>
          <p:nvPr>
            <p:ph type="pic" sz="quarter" idx="15"/>
          </p:nvPr>
        </p:nvSpPr>
        <p:spPr>
          <a:xfrm>
            <a:off x="6466117" y="3559628"/>
            <a:ext cx="4800603" cy="2732313"/>
          </a:xfrm>
        </p:spPr>
        <p:txBody>
          <a:bodyPr/>
          <a:lstStyle/>
          <a:p>
            <a:r>
              <a:rPr lang="en-US"/>
              <a:t>Click icon to add picture</a:t>
            </a:r>
          </a:p>
        </p:txBody>
      </p:sp>
    </p:spTree>
    <p:extLst>
      <p:ext uri="{BB962C8B-B14F-4D97-AF65-F5344CB8AC3E}">
        <p14:creationId xmlns:p14="http://schemas.microsoft.com/office/powerpoint/2010/main" val="373341860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pic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CB39FA5-2D72-FEFA-0CD9-D762DE2BFD1D}"/>
              </a:ext>
            </a:extLst>
          </p:cNvPr>
          <p:cNvSpPr>
            <a:spLocks noGrp="1"/>
          </p:cNvSpPr>
          <p:nvPr>
            <p:ph type="pic" sz="quarter" idx="13"/>
          </p:nvPr>
        </p:nvSpPr>
        <p:spPr>
          <a:xfrm>
            <a:off x="587829" y="805543"/>
            <a:ext cx="3374571" cy="5246913"/>
          </a:xfrm>
          <a:custGeom>
            <a:avLst/>
            <a:gdLst>
              <a:gd name="connsiteX0" fmla="*/ 0 w 3374571"/>
              <a:gd name="connsiteY0" fmla="*/ 0 h 5246913"/>
              <a:gd name="connsiteX1" fmla="*/ 3374571 w 3374571"/>
              <a:gd name="connsiteY1" fmla="*/ 0 h 5246913"/>
              <a:gd name="connsiteX2" fmla="*/ 3374571 w 3374571"/>
              <a:gd name="connsiteY2" fmla="*/ 5246913 h 5246913"/>
              <a:gd name="connsiteX3" fmla="*/ 566058 w 3374571"/>
              <a:gd name="connsiteY3" fmla="*/ 5246913 h 5246913"/>
              <a:gd name="connsiteX4" fmla="*/ 566058 w 3374571"/>
              <a:gd name="connsiteY4" fmla="*/ 4223657 h 5246913"/>
              <a:gd name="connsiteX5" fmla="*/ 0 w 3374571"/>
              <a:gd name="connsiteY5" fmla="*/ 4223657 h 52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5246913">
                <a:moveTo>
                  <a:pt x="0" y="0"/>
                </a:moveTo>
                <a:lnTo>
                  <a:pt x="3374571" y="0"/>
                </a:lnTo>
                <a:lnTo>
                  <a:pt x="3374571" y="5246913"/>
                </a:lnTo>
                <a:lnTo>
                  <a:pt x="566058" y="5246913"/>
                </a:lnTo>
                <a:lnTo>
                  <a:pt x="566058" y="4223657"/>
                </a:lnTo>
                <a:lnTo>
                  <a:pt x="0" y="4223657"/>
                </a:lnTo>
                <a:close/>
              </a:path>
            </a:pathLst>
          </a:custGeom>
        </p:spPr>
        <p:txBody>
          <a:bodyPr wrap="square">
            <a:noAutofit/>
          </a:bodyPr>
          <a:lstStyle/>
          <a:p>
            <a:r>
              <a:rPr lang="en-US"/>
              <a:t>Click icon to add picture</a:t>
            </a:r>
          </a:p>
        </p:txBody>
      </p:sp>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805543"/>
            <a:ext cx="3374571" cy="5246913"/>
          </a:xfrm>
        </p:spPr>
        <p:txBody>
          <a:bodyPr/>
          <a:lstStyle/>
          <a:p>
            <a:r>
              <a:rPr lang="en-US"/>
              <a:t>Click icon to add picture</a:t>
            </a:r>
          </a:p>
        </p:txBody>
      </p:sp>
      <p:sp>
        <p:nvSpPr>
          <p:cNvPr id="3" name="Picture Placeholder 2">
            <a:extLst>
              <a:ext uri="{FF2B5EF4-FFF2-40B4-BE49-F238E27FC236}">
                <a16:creationId xmlns:a16="http://schemas.microsoft.com/office/drawing/2014/main" id="{60B3C39E-C57E-CB0B-506F-DB8D0A40FCEB}"/>
              </a:ext>
            </a:extLst>
          </p:cNvPr>
          <p:cNvSpPr>
            <a:spLocks noGrp="1"/>
          </p:cNvSpPr>
          <p:nvPr>
            <p:ph type="pic" sz="quarter" idx="15"/>
          </p:nvPr>
        </p:nvSpPr>
        <p:spPr>
          <a:xfrm>
            <a:off x="8229599" y="805543"/>
            <a:ext cx="3374571" cy="5246913"/>
          </a:xfrm>
        </p:spPr>
        <p:txBody>
          <a:bodyPr/>
          <a:lstStyle/>
          <a:p>
            <a:r>
              <a:rPr lang="en-US"/>
              <a:t>Click icon to add picture</a:t>
            </a:r>
          </a:p>
        </p:txBody>
      </p:sp>
      <p:sp>
        <p:nvSpPr>
          <p:cNvPr id="13" name="Rectangle 12">
            <a:extLst>
              <a:ext uri="{FF2B5EF4-FFF2-40B4-BE49-F238E27FC236}">
                <a16:creationId xmlns:a16="http://schemas.microsoft.com/office/drawing/2014/main" id="{553F63E2-3D06-1680-C294-EC33A4872C75}"/>
              </a:ext>
            </a:extLst>
          </p:cNvPr>
          <p:cNvSpPr/>
          <p:nvPr userDrawn="1"/>
        </p:nvSpPr>
        <p:spPr>
          <a:xfrm>
            <a:off x="1" y="5029200"/>
            <a:ext cx="1153886"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7026728" y="0"/>
            <a:ext cx="1959428"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297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19576705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 pic slid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1611086"/>
            <a:ext cx="3374571" cy="5246913"/>
          </a:xfrm>
        </p:spPr>
        <p:txBody>
          <a:bodyPr/>
          <a:lstStyle/>
          <a:p>
            <a:r>
              <a:rPr lang="en-US"/>
              <a:t>Click icon to add picture</a:t>
            </a:r>
          </a:p>
        </p:txBody>
      </p:sp>
      <p:sp>
        <p:nvSpPr>
          <p:cNvPr id="7" name="Freeform 6">
            <a:extLst>
              <a:ext uri="{FF2B5EF4-FFF2-40B4-BE49-F238E27FC236}">
                <a16:creationId xmlns:a16="http://schemas.microsoft.com/office/drawing/2014/main" id="{74D650E6-B7DC-C3AE-5485-FC1D1EBF7DFE}"/>
              </a:ext>
            </a:extLst>
          </p:cNvPr>
          <p:cNvSpPr>
            <a:spLocks noGrp="1"/>
          </p:cNvSpPr>
          <p:nvPr>
            <p:ph type="pic" sz="quarter" idx="15"/>
          </p:nvPr>
        </p:nvSpPr>
        <p:spPr>
          <a:xfrm>
            <a:off x="8229599" y="696687"/>
            <a:ext cx="3374571" cy="6161312"/>
          </a:xfrm>
          <a:custGeom>
            <a:avLst/>
            <a:gdLst>
              <a:gd name="connsiteX0" fmla="*/ 0 w 3374571"/>
              <a:gd name="connsiteY0" fmla="*/ 0 h 6161312"/>
              <a:gd name="connsiteX1" fmla="*/ 3374571 w 3374571"/>
              <a:gd name="connsiteY1" fmla="*/ 0 h 6161312"/>
              <a:gd name="connsiteX2" fmla="*/ 3374571 w 3374571"/>
              <a:gd name="connsiteY2" fmla="*/ 4332513 h 6161312"/>
              <a:gd name="connsiteX3" fmla="*/ 2808515 w 3374571"/>
              <a:gd name="connsiteY3" fmla="*/ 4332513 h 6161312"/>
              <a:gd name="connsiteX4" fmla="*/ 2808515 w 3374571"/>
              <a:gd name="connsiteY4" fmla="*/ 6161312 h 6161312"/>
              <a:gd name="connsiteX5" fmla="*/ 0 w 3374571"/>
              <a:gd name="connsiteY5" fmla="*/ 6161312 h 61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6161312">
                <a:moveTo>
                  <a:pt x="0" y="0"/>
                </a:moveTo>
                <a:lnTo>
                  <a:pt x="3374571" y="0"/>
                </a:lnTo>
                <a:lnTo>
                  <a:pt x="3374571" y="4332513"/>
                </a:lnTo>
                <a:lnTo>
                  <a:pt x="2808515" y="4332513"/>
                </a:lnTo>
                <a:lnTo>
                  <a:pt x="2808515" y="6161312"/>
                </a:lnTo>
                <a:lnTo>
                  <a:pt x="0" y="6161312"/>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1338940" y="3058886"/>
            <a:ext cx="1959428" cy="3799114"/>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069242D9-2A4A-9BB1-597A-89A6A3A67B63}"/>
              </a:ext>
            </a:extLst>
          </p:cNvPr>
          <p:cNvSpPr>
            <a:spLocks noGrp="1"/>
          </p:cNvSpPr>
          <p:nvPr>
            <p:ph type="pic" sz="quarter" idx="16"/>
          </p:nvPr>
        </p:nvSpPr>
        <p:spPr>
          <a:xfrm>
            <a:off x="587826" y="1"/>
            <a:ext cx="3374571" cy="6858000"/>
          </a:xfrm>
        </p:spPr>
        <p:txBody>
          <a:bodyPr/>
          <a:lstStyle/>
          <a:p>
            <a:r>
              <a:rPr lang="en-US"/>
              <a:t>Click icon to add picture</a:t>
            </a:r>
          </a:p>
        </p:txBody>
      </p:sp>
      <p:sp>
        <p:nvSpPr>
          <p:cNvPr id="5" name="Rectangle 4">
            <a:extLst>
              <a:ext uri="{FF2B5EF4-FFF2-40B4-BE49-F238E27FC236}">
                <a16:creationId xmlns:a16="http://schemas.microsoft.com/office/drawing/2014/main" id="{F7E8DD1F-BEC5-D749-D2FE-FBECB9696168}"/>
              </a:ext>
            </a:extLst>
          </p:cNvPr>
          <p:cNvSpPr/>
          <p:nvPr userDrawn="1"/>
        </p:nvSpPr>
        <p:spPr>
          <a:xfrm>
            <a:off x="3200403" y="1012371"/>
            <a:ext cx="1959428" cy="5845629"/>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2BBF9-5C43-27ED-5892-5DC00411174D}"/>
              </a:ext>
            </a:extLst>
          </p:cNvPr>
          <p:cNvSpPr/>
          <p:nvPr userDrawn="1"/>
        </p:nvSpPr>
        <p:spPr>
          <a:xfrm>
            <a:off x="11038114" y="5029200"/>
            <a:ext cx="1153886" cy="18288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76433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27574578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21737001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4100065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14520743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2134571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28568257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1681092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48364914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07159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176179675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4897613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7842001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105639311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111298341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F3F3F1"/>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241096184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599D82C-14F3-379C-A24C-4FF7DB2FFF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1F2B5D"/>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192525067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1F2B5D"/>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pic>
        <p:nvPicPr>
          <p:cNvPr id="10" name="Picture 9">
            <a:extLst>
              <a:ext uri="{FF2B5EF4-FFF2-40B4-BE49-F238E27FC236}">
                <a16:creationId xmlns:a16="http://schemas.microsoft.com/office/drawing/2014/main" id="{475334D7-42DD-5B96-8498-452A735BCF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2" name="Text Placeholder 12">
            <a:extLst>
              <a:ext uri="{FF2B5EF4-FFF2-40B4-BE49-F238E27FC236}">
                <a16:creationId xmlns:a16="http://schemas.microsoft.com/office/drawing/2014/main" id="{A460F001-C272-2BAC-806D-BD0839C760D4}"/>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341391399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1F2B5D"/>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pic>
        <p:nvPicPr>
          <p:cNvPr id="8" name="Picture 7">
            <a:extLst>
              <a:ext uri="{FF2B5EF4-FFF2-40B4-BE49-F238E27FC236}">
                <a16:creationId xmlns:a16="http://schemas.microsoft.com/office/drawing/2014/main" id="{31CBDED5-E4A0-5535-E5B5-D8B86A762B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03054230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1F2B5D"/>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24170365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Breaker Pag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1F2B5D"/>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231937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66580582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228302"/>
          </a:xfrm>
          <a:prstGeom prst="rect">
            <a:avLst/>
          </a:prstGeom>
          <a:noFill/>
        </p:spPr>
        <p:txBody>
          <a:bodyPr wrap="square" rtlCol="0">
            <a:spAutoFit/>
          </a:bodyPr>
          <a:lstStyle/>
          <a:p>
            <a:pPr>
              <a:lnSpc>
                <a:spcPct val="110000"/>
              </a:lnSpc>
            </a:pPr>
            <a:r>
              <a:rPr lang="en-US" sz="1800" b="1" i="0">
                <a:solidFill>
                  <a:srgbClr val="1F2B5D"/>
                </a:solidFill>
                <a:latin typeface="Roboto Serif" pitchFamily="2" charset="0"/>
                <a:ea typeface="Roboto" panose="02000000000000000000" pitchFamily="2" charset="0"/>
                <a:cs typeface="Roboto Serif" pitchFamily="2" charset="0"/>
              </a:rPr>
              <a:t>Alice Public Relations</a:t>
            </a:r>
          </a:p>
          <a:p>
            <a:pPr>
              <a:lnSpc>
                <a:spcPct val="110000"/>
              </a:lnSpc>
            </a:pPr>
            <a:r>
              <a:rPr lang="en-US" sz="1800" b="0" i="0">
                <a:solidFill>
                  <a:srgbClr val="1F2B5D"/>
                </a:solidFill>
                <a:latin typeface="Roboto Serif" pitchFamily="2" charset="0"/>
                <a:ea typeface="Roboto" panose="02000000000000000000" pitchFamily="2" charset="0"/>
                <a:cs typeface="Roboto Serif" pitchFamily="2" charset="0"/>
              </a:rPr>
              <a:t>10 Fortescue Lane</a:t>
            </a:r>
          </a:p>
          <a:p>
            <a:pPr>
              <a:lnSpc>
                <a:spcPct val="110000"/>
              </a:lnSpc>
            </a:pPr>
            <a:r>
              <a:rPr lang="en-US" sz="1800" b="0" i="0">
                <a:solidFill>
                  <a:srgbClr val="1F2B5D"/>
                </a:solidFill>
                <a:latin typeface="Roboto Serif" pitchFamily="2" charset="0"/>
                <a:ea typeface="Roboto" panose="02000000000000000000" pitchFamily="2" charset="0"/>
                <a:cs typeface="Roboto Serif" pitchFamily="2" charset="0"/>
              </a:rPr>
              <a:t>Mountpleasant Avenue Lower</a:t>
            </a:r>
          </a:p>
          <a:p>
            <a:pPr>
              <a:lnSpc>
                <a:spcPct val="110000"/>
              </a:lnSpc>
            </a:pPr>
            <a:r>
              <a:rPr lang="en-US" sz="1800" b="0" i="0">
                <a:solidFill>
                  <a:srgbClr val="1F2B5D"/>
                </a:solidFill>
                <a:latin typeface="Roboto Serif" pitchFamily="2" charset="0"/>
                <a:ea typeface="Roboto" panose="02000000000000000000" pitchFamily="2" charset="0"/>
                <a:cs typeface="Roboto Serif" pitchFamily="2" charset="0"/>
              </a:rPr>
              <a:t>Dublin D06 X4W7</a:t>
            </a:r>
          </a:p>
          <a:p>
            <a:pPr>
              <a:lnSpc>
                <a:spcPct val="110000"/>
              </a:lnSpc>
            </a:pPr>
            <a:r>
              <a:rPr lang="en-US" sz="1800" b="0" i="0">
                <a:solidFill>
                  <a:srgbClr val="1F2B5D"/>
                </a:solidFill>
                <a:latin typeface="Roboto Serif" pitchFamily="2" charset="0"/>
                <a:ea typeface="Roboto" panose="02000000000000000000" pitchFamily="2" charset="0"/>
                <a:cs typeface="Roboto Serif" pitchFamily="2" charset="0"/>
              </a:rPr>
              <a:t>Ireland</a:t>
            </a:r>
          </a:p>
          <a:p>
            <a:pPr>
              <a:lnSpc>
                <a:spcPct val="110000"/>
              </a:lnSpc>
            </a:pPr>
            <a:endParaRPr lang="en-US" sz="1800" b="0" i="0">
              <a:solidFill>
                <a:srgbClr val="1F2B5D"/>
              </a:solidFill>
              <a:latin typeface="Roboto Serif" pitchFamily="2" charset="0"/>
              <a:ea typeface="Roboto" panose="02000000000000000000" pitchFamily="2" charset="0"/>
              <a:cs typeface="Roboto Serif" pitchFamily="2" charset="0"/>
            </a:endParaRPr>
          </a:p>
          <a:p>
            <a:r>
              <a:rPr lang="en-US" sz="2000" b="1" i="0">
                <a:solidFill>
                  <a:srgbClr val="1F2B5D"/>
                </a:solidFill>
                <a:latin typeface="Roboto Serif" pitchFamily="2" charset="0"/>
                <a:ea typeface="Roboto" panose="02000000000000000000" pitchFamily="2" charset="0"/>
                <a:cs typeface="Roboto Serif"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rgbClr val="1F2B5D"/>
                </a:solidFill>
                <a:latin typeface="Roboto Serif" pitchFamily="2" charset="0"/>
                <a:ea typeface="Roboto" panose="02000000000000000000" pitchFamily="2" charset="0"/>
                <a:cs typeface="Roboto Serif" pitchFamily="2" charset="0"/>
              </a:rPr>
              <a:t>Tel: </a:t>
            </a:r>
            <a:r>
              <a:rPr lang="en-US" sz="1800" b="0" i="0">
                <a:solidFill>
                  <a:srgbClr val="1F2B5D"/>
                </a:solidFill>
                <a:latin typeface="Roboto Serif" pitchFamily="2" charset="0"/>
                <a:ea typeface="Roboto" panose="02000000000000000000" pitchFamily="2" charset="0"/>
                <a:cs typeface="Roboto Serif" pitchFamily="2" charset="0"/>
              </a:rPr>
              <a:t>+353 1 558 2151</a:t>
            </a:r>
          </a:p>
          <a:p>
            <a:pPr>
              <a:lnSpc>
                <a:spcPct val="110000"/>
              </a:lnSpc>
            </a:pPr>
            <a:r>
              <a:rPr lang="en-US" sz="1800" b="1" i="0">
                <a:solidFill>
                  <a:srgbClr val="1F2B5D"/>
                </a:solidFill>
                <a:latin typeface="Roboto Serif" pitchFamily="2" charset="0"/>
                <a:ea typeface="Roboto" panose="02000000000000000000" pitchFamily="2" charset="0"/>
                <a:cs typeface="Roboto Serif" pitchFamily="2" charset="0"/>
              </a:rPr>
              <a:t>Email: </a:t>
            </a:r>
            <a:r>
              <a:rPr lang="en-US" sz="1800" b="0" i="0">
                <a:solidFill>
                  <a:srgbClr val="1F2B5D"/>
                </a:solidFill>
                <a:latin typeface="Roboto Serif" pitchFamily="2" charset="0"/>
                <a:ea typeface="Roboto" panose="02000000000000000000" pitchFamily="2" charset="0"/>
                <a:cs typeface="Roboto Serif" pitchFamily="2" charset="0"/>
              </a:rPr>
              <a:t>info@alicepr.com</a:t>
            </a:r>
          </a:p>
          <a:p>
            <a:pPr>
              <a:lnSpc>
                <a:spcPct val="110000"/>
              </a:lnSpc>
            </a:pPr>
            <a:endParaRPr lang="en-US" sz="1800" b="0" i="0">
              <a:solidFill>
                <a:srgbClr val="1F2B5D"/>
              </a:solidFill>
              <a:latin typeface="Roboto Serif" pitchFamily="2" charset="0"/>
              <a:ea typeface="Roboto" panose="02000000000000000000" pitchFamily="2" charset="0"/>
              <a:cs typeface="Roboto Serif" pitchFamily="2" charset="0"/>
            </a:endParaRPr>
          </a:p>
          <a:p>
            <a:r>
              <a:rPr lang="en-US" sz="2000" b="1" i="0">
                <a:solidFill>
                  <a:srgbClr val="1F2B5D"/>
                </a:solidFill>
                <a:latin typeface="Roboto Serif" pitchFamily="2" charset="0"/>
                <a:ea typeface="Roboto" panose="02000000000000000000" pitchFamily="2" charset="0"/>
                <a:cs typeface="Roboto Serif" pitchFamily="2" charset="0"/>
              </a:rPr>
              <a:t> </a:t>
            </a:r>
          </a:p>
        </p:txBody>
      </p:sp>
      <p:pic>
        <p:nvPicPr>
          <p:cNvPr id="18" name="Picture 17">
            <a:extLst>
              <a:ext uri="{FF2B5EF4-FFF2-40B4-BE49-F238E27FC236}">
                <a16:creationId xmlns:a16="http://schemas.microsoft.com/office/drawing/2014/main" id="{01179B05-61A6-B2E4-B154-89AFAEF8D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pic>
        <p:nvPicPr>
          <p:cNvPr id="20" name="Picture 19">
            <a:extLst>
              <a:ext uri="{FF2B5EF4-FFF2-40B4-BE49-F238E27FC236}">
                <a16:creationId xmlns:a16="http://schemas.microsoft.com/office/drawing/2014/main" id="{095F6F0F-B196-8FAF-D111-82689BFC3A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92599" y="4286248"/>
            <a:ext cx="457492" cy="457492"/>
          </a:xfrm>
          <a:prstGeom prst="rect">
            <a:avLst/>
          </a:prstGeom>
        </p:spPr>
      </p:pic>
      <p:pic>
        <p:nvPicPr>
          <p:cNvPr id="22" name="Picture 21">
            <a:extLst>
              <a:ext uri="{FF2B5EF4-FFF2-40B4-BE49-F238E27FC236}">
                <a16:creationId xmlns:a16="http://schemas.microsoft.com/office/drawing/2014/main" id="{B31DDD3F-6BE7-00F7-861A-B361716B02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50049" y="4286248"/>
            <a:ext cx="457492" cy="457492"/>
          </a:xfrm>
          <a:prstGeom prst="rect">
            <a:avLst/>
          </a:prstGeom>
        </p:spPr>
      </p:pic>
      <p:pic>
        <p:nvPicPr>
          <p:cNvPr id="24" name="Picture 23">
            <a:extLst>
              <a:ext uri="{FF2B5EF4-FFF2-40B4-BE49-F238E27FC236}">
                <a16:creationId xmlns:a16="http://schemas.microsoft.com/office/drawing/2014/main" id="{F6E02AB9-C35D-FAA9-EF73-BD1245ABD70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8798" y="4286247"/>
            <a:ext cx="457491" cy="457491"/>
          </a:xfrm>
          <a:prstGeom prst="rect">
            <a:avLst/>
          </a:prstGeom>
        </p:spPr>
      </p:pic>
      <p:pic>
        <p:nvPicPr>
          <p:cNvPr id="26" name="Picture 25">
            <a:extLst>
              <a:ext uri="{FF2B5EF4-FFF2-40B4-BE49-F238E27FC236}">
                <a16:creationId xmlns:a16="http://schemas.microsoft.com/office/drawing/2014/main" id="{62B1BD5A-66B8-D9F8-6A4B-1A3AA103F59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7875" y="4286248"/>
            <a:ext cx="457491" cy="457491"/>
          </a:xfrm>
          <a:prstGeom prst="rect">
            <a:avLst/>
          </a:prstGeom>
        </p:spPr>
      </p:pic>
    </p:spTree>
    <p:extLst>
      <p:ext uri="{BB962C8B-B14F-4D97-AF65-F5344CB8AC3E}">
        <p14:creationId xmlns:p14="http://schemas.microsoft.com/office/powerpoint/2010/main" val="28825931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Alice Public Relations</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10 Fortescue Lane</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Mountpleasant Avenue </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Lower</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Dublin D06 X4W7</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Ireland</a:t>
            </a:r>
          </a:p>
          <a:p>
            <a:pPr>
              <a:lnSpc>
                <a:spcPct val="110000"/>
              </a:lnSpc>
            </a:pPr>
            <a:endParaRPr lang="en-US" sz="1800" b="0" i="0">
              <a:solidFill>
                <a:schemeClr val="bg1"/>
              </a:solidFill>
              <a:latin typeface="Roboto Serif" pitchFamily="2" charset="0"/>
              <a:ea typeface="Roboto" panose="02000000000000000000" pitchFamily="2" charset="0"/>
              <a:cs typeface="Roboto Serif" pitchFamily="2" charset="0"/>
            </a:endParaRPr>
          </a:p>
          <a:p>
            <a:r>
              <a:rPr lang="en-US" sz="2000" b="1" i="0">
                <a:solidFill>
                  <a:schemeClr val="bg1"/>
                </a:solidFill>
                <a:latin typeface="Roboto Serif" pitchFamily="2" charset="0"/>
                <a:ea typeface="Roboto" panose="02000000000000000000" pitchFamily="2" charset="0"/>
                <a:cs typeface="Roboto Serif"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Tel: </a:t>
            </a:r>
            <a:r>
              <a:rPr lang="en-US" sz="1800" b="0" i="0">
                <a:solidFill>
                  <a:schemeClr val="bg1"/>
                </a:solidFill>
                <a:latin typeface="Roboto Serif" pitchFamily="2" charset="0"/>
                <a:ea typeface="Roboto" panose="02000000000000000000" pitchFamily="2" charset="0"/>
                <a:cs typeface="Roboto Serif" pitchFamily="2" charset="0"/>
              </a:rPr>
              <a:t>+353 1 558 2151</a:t>
            </a:r>
          </a:p>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Email: </a:t>
            </a:r>
            <a:r>
              <a:rPr lang="en-US" sz="1800" b="0" i="0">
                <a:solidFill>
                  <a:schemeClr val="bg1"/>
                </a:solidFill>
                <a:latin typeface="Roboto Serif" pitchFamily="2" charset="0"/>
                <a:ea typeface="Roboto" panose="02000000000000000000" pitchFamily="2" charset="0"/>
                <a:cs typeface="Roboto Serif" pitchFamily="2" charset="0"/>
              </a:rPr>
              <a:t>info@alicepr.com</a:t>
            </a:r>
          </a:p>
          <a:p>
            <a:pPr>
              <a:lnSpc>
                <a:spcPct val="110000"/>
              </a:lnSpc>
            </a:pPr>
            <a:endParaRPr lang="en-US" sz="1800" b="0" i="0">
              <a:solidFill>
                <a:schemeClr val="bg1"/>
              </a:solidFill>
              <a:latin typeface="Roboto Serif" pitchFamily="2" charset="0"/>
              <a:ea typeface="Roboto" panose="02000000000000000000" pitchFamily="2" charset="0"/>
              <a:cs typeface="Roboto Serif" pitchFamily="2" charset="0"/>
            </a:endParaRPr>
          </a:p>
          <a:p>
            <a:r>
              <a:rPr lang="en-US" sz="2000" b="1" i="0">
                <a:solidFill>
                  <a:schemeClr val="bg1"/>
                </a:solidFill>
                <a:latin typeface="Roboto Serif" pitchFamily="2" charset="0"/>
                <a:ea typeface="Roboto" panose="02000000000000000000" pitchFamily="2" charset="0"/>
                <a:cs typeface="Roboto Serif"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406318365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2A2A-001F-FD72-5D20-C879F7236A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1" i="0">
                <a:solidFill>
                  <a:srgbClr val="1F2B5D"/>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9540590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pic>
        <p:nvPicPr>
          <p:cNvPr id="8" name="Picture 7">
            <a:extLst>
              <a:ext uri="{FF2B5EF4-FFF2-40B4-BE49-F238E27FC236}">
                <a16:creationId xmlns:a16="http://schemas.microsoft.com/office/drawing/2014/main" id="{002C0016-E042-A7EC-0FD1-E6931EC734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92371966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pic>
        <p:nvPicPr>
          <p:cNvPr id="17" name="Picture 16">
            <a:extLst>
              <a:ext uri="{FF2B5EF4-FFF2-40B4-BE49-F238E27FC236}">
                <a16:creationId xmlns:a16="http://schemas.microsoft.com/office/drawing/2014/main" id="{118DC4E3-DFD6-3A37-E41C-97DBC87EAC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053690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pic>
        <p:nvPicPr>
          <p:cNvPr id="22" name="Picture 21">
            <a:extLst>
              <a:ext uri="{FF2B5EF4-FFF2-40B4-BE49-F238E27FC236}">
                <a16:creationId xmlns:a16="http://schemas.microsoft.com/office/drawing/2014/main" id="{40455762-069A-B328-596A-2FFAF3FEDC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23727005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Content Page 5">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pic>
        <p:nvPicPr>
          <p:cNvPr id="2" name="Picture 1">
            <a:extLst>
              <a:ext uri="{FF2B5EF4-FFF2-40B4-BE49-F238E27FC236}">
                <a16:creationId xmlns:a16="http://schemas.microsoft.com/office/drawing/2014/main" id="{850C8CD1-BD5D-52B8-0444-0591DDCCE1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4173140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pic>
        <p:nvPicPr>
          <p:cNvPr id="2" name="Picture 1">
            <a:extLst>
              <a:ext uri="{FF2B5EF4-FFF2-40B4-BE49-F238E27FC236}">
                <a16:creationId xmlns:a16="http://schemas.microsoft.com/office/drawing/2014/main" id="{70D15DD3-5A96-B5C0-9D66-4548340245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68980690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pitchFamily="2" charset="77"/>
                <a:ea typeface="Roboto" panose="02000000000000000000" pitchFamily="2" charset="0"/>
                <a:cs typeface="Roboto Serif 14p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pitchFamily="2" charset="77"/>
                <a:ea typeface="Roboto" panose="02000000000000000000" pitchFamily="2" charset="0"/>
                <a:cs typeface="Roboto Serif 14pt" pitchFamily="2" charset="77"/>
              </a:defRPr>
            </a:lvl1pPr>
          </a:lstStyle>
          <a:p>
            <a:pPr lvl="0"/>
            <a:r>
              <a:rPr lang="en-GB"/>
              <a:t>Body copy text goes in this box</a:t>
            </a:r>
          </a:p>
        </p:txBody>
      </p:sp>
      <p:pic>
        <p:nvPicPr>
          <p:cNvPr id="11" name="Picture 10">
            <a:extLst>
              <a:ext uri="{FF2B5EF4-FFF2-40B4-BE49-F238E27FC236}">
                <a16:creationId xmlns:a16="http://schemas.microsoft.com/office/drawing/2014/main" id="{B3ED5C45-4489-58C3-4BC6-711267D3FD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17413940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pic>
        <p:nvPicPr>
          <p:cNvPr id="28" name="Picture 27">
            <a:extLst>
              <a:ext uri="{FF2B5EF4-FFF2-40B4-BE49-F238E27FC236}">
                <a16:creationId xmlns:a16="http://schemas.microsoft.com/office/drawing/2014/main" id="{A6F49F8E-0AA3-7817-BCD3-C2BA770B3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245398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71399180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27A23-9F31-9B18-D59A-DAEC89703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00318556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r>
              <a:rPr lang="en-US"/>
              <a:t>Click icon to add picture</a:t>
            </a:r>
          </a:p>
        </p:txBody>
      </p:sp>
      <p:pic>
        <p:nvPicPr>
          <p:cNvPr id="11" name="Picture 10">
            <a:extLst>
              <a:ext uri="{FF2B5EF4-FFF2-40B4-BE49-F238E27FC236}">
                <a16:creationId xmlns:a16="http://schemas.microsoft.com/office/drawing/2014/main" id="{2C669B87-966A-2B31-6E58-D2E60C306A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11915333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365421653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8331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r>
              <a:rPr lang="en-US"/>
              <a:t>Click icon to add picture</a:t>
            </a:r>
          </a:p>
        </p:txBody>
      </p:sp>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pic>
        <p:nvPicPr>
          <p:cNvPr id="21" name="Picture 20">
            <a:extLst>
              <a:ext uri="{FF2B5EF4-FFF2-40B4-BE49-F238E27FC236}">
                <a16:creationId xmlns:a16="http://schemas.microsoft.com/office/drawing/2014/main" id="{1DEB8904-B21B-92C0-4F0C-D1DE2334FD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55547867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r>
              <a:rPr lang="en-US"/>
              <a:t>Click icon to add picture</a:t>
            </a:r>
          </a:p>
        </p:txBody>
      </p:sp>
      <p:pic>
        <p:nvPicPr>
          <p:cNvPr id="17" name="Picture 16">
            <a:extLst>
              <a:ext uri="{FF2B5EF4-FFF2-40B4-BE49-F238E27FC236}">
                <a16:creationId xmlns:a16="http://schemas.microsoft.com/office/drawing/2014/main" id="{3305BF5D-B447-A1EB-87AB-BA134562C4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14107101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228865814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307176983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19584775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2450802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2" name="Text Placeholder 10">
            <a:extLst>
              <a:ext uri="{FF2B5EF4-FFF2-40B4-BE49-F238E27FC236}">
                <a16:creationId xmlns:a16="http://schemas.microsoft.com/office/drawing/2014/main" id="{8E57CB57-D07E-8DCC-C5E3-5209A113BE01}"/>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chemeClr val="bg1"/>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8" name="Text Placeholder 12">
            <a:extLst>
              <a:ext uri="{FF2B5EF4-FFF2-40B4-BE49-F238E27FC236}">
                <a16:creationId xmlns:a16="http://schemas.microsoft.com/office/drawing/2014/main" id="{07B01927-DF39-A75F-5016-52F71AAD8525}"/>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9" name="Text Placeholder 12">
            <a:extLst>
              <a:ext uri="{FF2B5EF4-FFF2-40B4-BE49-F238E27FC236}">
                <a16:creationId xmlns:a16="http://schemas.microsoft.com/office/drawing/2014/main" id="{78AA5948-8E7C-F218-62BC-2EC4B63B936F}"/>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79045446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9" name="Text Placeholder 12">
            <a:extLst>
              <a:ext uri="{FF2B5EF4-FFF2-40B4-BE49-F238E27FC236}">
                <a16:creationId xmlns:a16="http://schemas.microsoft.com/office/drawing/2014/main" id="{78AA5948-8E7C-F218-62BC-2EC4B63B936F}"/>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 name="Text Placeholder 12">
            <a:extLst>
              <a:ext uri="{FF2B5EF4-FFF2-40B4-BE49-F238E27FC236}">
                <a16:creationId xmlns:a16="http://schemas.microsoft.com/office/drawing/2014/main" id="{51EF2CF0-BF7B-B369-DEEB-C0340B1BBFF9}"/>
              </a:ext>
            </a:extLst>
          </p:cNvPr>
          <p:cNvSpPr>
            <a:spLocks noGrp="1"/>
          </p:cNvSpPr>
          <p:nvPr>
            <p:ph type="body" sz="quarter" idx="22" hasCustomPrompt="1"/>
          </p:nvPr>
        </p:nvSpPr>
        <p:spPr>
          <a:xfrm>
            <a:off x="620188" y="3261362"/>
            <a:ext cx="8545077" cy="3354230"/>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3" name="Text Placeholder 10">
            <a:extLst>
              <a:ext uri="{FF2B5EF4-FFF2-40B4-BE49-F238E27FC236}">
                <a16:creationId xmlns:a16="http://schemas.microsoft.com/office/drawing/2014/main" id="{1ABEF88B-AA23-1ACC-C32C-1D7E723DDB56}"/>
              </a:ext>
            </a:extLst>
          </p:cNvPr>
          <p:cNvSpPr>
            <a:spLocks noGrp="1"/>
          </p:cNvSpPr>
          <p:nvPr>
            <p:ph type="body" sz="quarter" idx="23" hasCustomPrompt="1"/>
          </p:nvPr>
        </p:nvSpPr>
        <p:spPr>
          <a:xfrm>
            <a:off x="620188" y="725488"/>
            <a:ext cx="8683299" cy="1516287"/>
          </a:xfrm>
        </p:spPr>
        <p:txBody>
          <a:bodyPr>
            <a:normAutofit/>
          </a:bodyPr>
          <a:lstStyle>
            <a:lvl1pPr marL="0" indent="0">
              <a:lnSpc>
                <a:spcPct val="100000"/>
              </a:lnSpc>
              <a:buNone/>
              <a:defRPr sz="5200" b="1" i="0">
                <a:solidFill>
                  <a:schemeClr val="bg1"/>
                </a:solidFill>
                <a:latin typeface="Roboto Serif" pitchFamily="2" charset="0"/>
                <a:cs typeface="Roboto Serif" pitchFamily="2" charset="0"/>
              </a:defRPr>
            </a:lvl1pPr>
          </a:lstStyle>
          <a:p>
            <a:pPr lvl="0"/>
            <a:r>
              <a:rPr lang="en-GB"/>
              <a:t>Presentation Slide </a:t>
            </a:r>
            <a:br>
              <a:rPr lang="en-GB"/>
            </a:br>
            <a:r>
              <a:rPr lang="en-GB"/>
              <a:t>Heading Goes Here</a:t>
            </a:r>
          </a:p>
        </p:txBody>
      </p:sp>
    </p:spTree>
    <p:extLst>
      <p:ext uri="{BB962C8B-B14F-4D97-AF65-F5344CB8AC3E}">
        <p14:creationId xmlns:p14="http://schemas.microsoft.com/office/powerpoint/2010/main" val="261741859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2" name="Text Placeholder 12">
            <a:extLst>
              <a:ext uri="{FF2B5EF4-FFF2-40B4-BE49-F238E27FC236}">
                <a16:creationId xmlns:a16="http://schemas.microsoft.com/office/drawing/2014/main" id="{F62B7787-C4D7-A2A1-9C57-1E13EAE28D56}"/>
              </a:ext>
            </a:extLst>
          </p:cNvPr>
          <p:cNvSpPr>
            <a:spLocks noGrp="1"/>
          </p:cNvSpPr>
          <p:nvPr>
            <p:ph type="body" sz="quarter" idx="22" hasCustomPrompt="1"/>
          </p:nvPr>
        </p:nvSpPr>
        <p:spPr>
          <a:xfrm>
            <a:off x="620188" y="1243651"/>
            <a:ext cx="8545077" cy="5206244"/>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3" name="Text Placeholder 12">
            <a:extLst>
              <a:ext uri="{FF2B5EF4-FFF2-40B4-BE49-F238E27FC236}">
                <a16:creationId xmlns:a16="http://schemas.microsoft.com/office/drawing/2014/main" id="{76E7C37C-8574-4BED-1A8E-91AFB70C7045}"/>
              </a:ext>
            </a:extLst>
          </p:cNvPr>
          <p:cNvSpPr>
            <a:spLocks noGrp="1"/>
          </p:cNvSpPr>
          <p:nvPr>
            <p:ph type="body" sz="quarter" idx="23" hasCustomPrompt="1"/>
          </p:nvPr>
        </p:nvSpPr>
        <p:spPr>
          <a:xfrm>
            <a:off x="620188" y="725488"/>
            <a:ext cx="8578850"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72091727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Heading Goes Here</a:t>
            </a:r>
          </a:p>
          <a:p>
            <a:pPr lvl="0"/>
            <a:endParaRPr lang="en-GB"/>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98174076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Heading Goes Here</a:t>
            </a:r>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21" name="Picture 20">
            <a:extLst>
              <a:ext uri="{FF2B5EF4-FFF2-40B4-BE49-F238E27FC236}">
                <a16:creationId xmlns:a16="http://schemas.microsoft.com/office/drawing/2014/main" id="{CFD6B64D-A82B-6918-8CDD-2A342D9C18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95521268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7" name="Picture 16">
            <a:extLst>
              <a:ext uri="{FF2B5EF4-FFF2-40B4-BE49-F238E27FC236}">
                <a16:creationId xmlns:a16="http://schemas.microsoft.com/office/drawing/2014/main" id="{8213C938-6F24-8490-B146-811397C19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33138467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tatistic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Heading Goes Here</a:t>
            </a:r>
          </a:p>
          <a:p>
            <a:pPr lvl="0"/>
            <a:endParaRPr lang="en-GB"/>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2478040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tatistic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a:t>00%</a:t>
            </a:r>
          </a:p>
        </p:txBody>
      </p:sp>
    </p:spTree>
    <p:extLst>
      <p:ext uri="{BB962C8B-B14F-4D97-AF65-F5344CB8AC3E}">
        <p14:creationId xmlns:p14="http://schemas.microsoft.com/office/powerpoint/2010/main" val="28772028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_Statistic Slide 3 R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pitchFamily="2" charset="0"/>
                <a:cs typeface="Roboto Serif" pitchFamily="2" charset="0"/>
              </a:defRPr>
            </a:lvl1pPr>
          </a:lstStyle>
          <a:p>
            <a:pPr lvl="0"/>
            <a:r>
              <a:rPr lang="en-GB"/>
              <a:t>00%</a:t>
            </a:r>
          </a:p>
        </p:txBody>
      </p:sp>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1F2B5D"/>
                </a:solidFill>
                <a:latin typeface="Roboto Serif" pitchFamily="2" charset="0"/>
                <a:cs typeface="Roboto Serif" pitchFamily="2" charset="0"/>
              </a:defRPr>
            </a:lvl1pPr>
          </a:lstStyle>
          <a:p>
            <a:pPr lvl="0"/>
            <a:r>
              <a:rPr lang="en-GB"/>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pitchFamily="2" charset="0"/>
                <a:cs typeface="Roboto Serif" pitchFamily="2" charset="0"/>
              </a:defRPr>
            </a:lvl1pPr>
          </a:lstStyle>
          <a:p>
            <a:pPr lvl="0"/>
            <a:r>
              <a:rPr lang="en-GB"/>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pitchFamily="2" charset="0"/>
                <a:ea typeface="Roboto" panose="02000000000000000000" pitchFamily="2" charset="0"/>
                <a:cs typeface="Roboto Serif" pitchFamily="2" charset="0"/>
              </a:defRPr>
            </a:lvl1pPr>
          </a:lstStyle>
          <a:p>
            <a:pPr lvl="0"/>
            <a:r>
              <a:rPr lang="en-GB"/>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pitchFamily="2" charset="0"/>
                <a:ea typeface="Roboto" panose="02000000000000000000" pitchFamily="2" charset="0"/>
                <a:cs typeface="Roboto Serif" pitchFamily="2" charset="0"/>
              </a:defRPr>
            </a:lvl1pPr>
          </a:lstStyle>
          <a:p>
            <a:pPr lvl="0"/>
            <a:r>
              <a:rPr lang="en-GB"/>
              <a:t>Body Text Goes </a:t>
            </a:r>
            <a:r>
              <a:rPr lang="en-GB" err="1"/>
              <a:t>Heret</a:t>
            </a:r>
            <a:endParaRPr lang="en-GB"/>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1F2B5D"/>
                </a:solidFill>
                <a:latin typeface="Roboto Serif" pitchFamily="2" charset="0"/>
                <a:ea typeface="Roboto" panose="02000000000000000000" pitchFamily="2" charset="0"/>
                <a:cs typeface="Roboto Serif" pitchFamily="2" charset="0"/>
              </a:defRPr>
            </a:lvl1pPr>
          </a:lstStyle>
          <a:p>
            <a:pPr lvl="0"/>
            <a:r>
              <a:rPr lang="en-GB"/>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pitchFamily="2" charset="0"/>
                <a:cs typeface="Roboto Serif" pitchFamily="2" charset="0"/>
              </a:defRPr>
            </a:lvl1pPr>
          </a:lstStyle>
          <a:p>
            <a:pPr lvl="0"/>
            <a:r>
              <a:rPr lang="en-GB"/>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pitchFamily="2" charset="0"/>
                <a:ea typeface="Roboto" panose="02000000000000000000" pitchFamily="2" charset="0"/>
                <a:cs typeface="Roboto Serif" pitchFamily="2" charset="0"/>
              </a:defRPr>
            </a:lvl1pPr>
          </a:lstStyle>
          <a:p>
            <a:pPr lvl="0"/>
            <a:r>
              <a:rPr lang="en-GB"/>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pic>
        <p:nvPicPr>
          <p:cNvPr id="21" name="Picture 20">
            <a:extLst>
              <a:ext uri="{FF2B5EF4-FFF2-40B4-BE49-F238E27FC236}">
                <a16:creationId xmlns:a16="http://schemas.microsoft.com/office/drawing/2014/main" id="{F32AD522-EB04-05FE-F4AC-72E652BA2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388823359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 Pic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F6CA4A-655A-D7A5-2F76-CED021E5458E}"/>
              </a:ext>
            </a:extLst>
          </p:cNvPr>
          <p:cNvSpPr>
            <a:spLocks noGrp="1"/>
          </p:cNvSpPr>
          <p:nvPr>
            <p:ph type="pic" sz="quarter" idx="10"/>
          </p:nvPr>
        </p:nvSpPr>
        <p:spPr>
          <a:xfrm>
            <a:off x="0" y="0"/>
            <a:ext cx="6096000" cy="6858000"/>
          </a:xfrm>
        </p:spPr>
        <p:txBody>
          <a:bodyPr/>
          <a:lstStyle/>
          <a:p>
            <a:r>
              <a:rPr lang="en-US"/>
              <a:t>Click icon to add picture</a:t>
            </a:r>
          </a:p>
        </p:txBody>
      </p:sp>
      <p:sp>
        <p:nvSpPr>
          <p:cNvPr id="11" name="Freeform 10">
            <a:extLst>
              <a:ext uri="{FF2B5EF4-FFF2-40B4-BE49-F238E27FC236}">
                <a16:creationId xmlns:a16="http://schemas.microsoft.com/office/drawing/2014/main" id="{0C3DD548-31E6-5215-8135-518F2F1A6D1B}"/>
              </a:ext>
            </a:extLst>
          </p:cNvPr>
          <p:cNvSpPr/>
          <p:nvPr userDrawn="1"/>
        </p:nvSpPr>
        <p:spPr>
          <a:xfrm>
            <a:off x="4811486" y="4441371"/>
            <a:ext cx="2558143" cy="2416629"/>
          </a:xfrm>
          <a:custGeom>
            <a:avLst/>
            <a:gdLst>
              <a:gd name="connsiteX0" fmla="*/ 0 w 2558143"/>
              <a:gd name="connsiteY0" fmla="*/ 0 h 2416629"/>
              <a:gd name="connsiteX1" fmla="*/ 2285999 w 2558143"/>
              <a:gd name="connsiteY1" fmla="*/ 0 h 2416629"/>
              <a:gd name="connsiteX2" fmla="*/ 2285999 w 2558143"/>
              <a:gd name="connsiteY2" fmla="*/ 1300843 h 2416629"/>
              <a:gd name="connsiteX3" fmla="*/ 2558143 w 2558143"/>
              <a:gd name="connsiteY3" fmla="*/ 1300843 h 2416629"/>
              <a:gd name="connsiteX4" fmla="*/ 2558143 w 2558143"/>
              <a:gd name="connsiteY4" fmla="*/ 2416629 h 2416629"/>
              <a:gd name="connsiteX5" fmla="*/ 0 w 2558143"/>
              <a:gd name="connsiteY5" fmla="*/ 2416629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143" h="2416629">
                <a:moveTo>
                  <a:pt x="0" y="0"/>
                </a:moveTo>
                <a:lnTo>
                  <a:pt x="2285999" y="0"/>
                </a:lnTo>
                <a:lnTo>
                  <a:pt x="2285999" y="1300843"/>
                </a:lnTo>
                <a:lnTo>
                  <a:pt x="2558143" y="1300843"/>
                </a:lnTo>
                <a:lnTo>
                  <a:pt x="2558143" y="2416629"/>
                </a:lnTo>
                <a:lnTo>
                  <a:pt x="0" y="24166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81394AD2-5136-7356-F6F8-827430C1A0DE}"/>
              </a:ext>
            </a:extLst>
          </p:cNvPr>
          <p:cNvSpPr/>
          <p:nvPr userDrawn="1"/>
        </p:nvSpPr>
        <p:spPr>
          <a:xfrm>
            <a:off x="10482943" y="489857"/>
            <a:ext cx="1709057" cy="63681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BF5B51D-F976-E5CB-CFBF-222C6D80822F}"/>
              </a:ext>
            </a:extLst>
          </p:cNvPr>
          <p:cNvSpPr>
            <a:spLocks noGrp="1"/>
          </p:cNvSpPr>
          <p:nvPr>
            <p:ph type="pic" sz="quarter" idx="11"/>
          </p:nvPr>
        </p:nvSpPr>
        <p:spPr>
          <a:xfrm>
            <a:off x="7097485" y="1115786"/>
            <a:ext cx="4153539" cy="4626428"/>
          </a:xfrm>
        </p:spPr>
        <p:txBody>
          <a:bodyPr/>
          <a:lstStyle/>
          <a:p>
            <a:r>
              <a:rPr lang="en-US"/>
              <a:t>Click icon to add picture</a:t>
            </a:r>
          </a:p>
        </p:txBody>
      </p:sp>
    </p:spTree>
    <p:extLst>
      <p:ext uri="{BB962C8B-B14F-4D97-AF65-F5344CB8AC3E}">
        <p14:creationId xmlns:p14="http://schemas.microsoft.com/office/powerpoint/2010/main" val="194564265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2 pic slide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6531430" y="1115786"/>
            <a:ext cx="4626428" cy="4626428"/>
          </a:xfrm>
        </p:spPr>
        <p:txBody>
          <a:bodyPr/>
          <a:lstStyle/>
          <a:p>
            <a:r>
              <a:rPr lang="en-US"/>
              <a:t>Click icon to add picture</a:t>
            </a:r>
          </a:p>
        </p:txBody>
      </p:sp>
      <p:sp>
        <p:nvSpPr>
          <p:cNvPr id="8" name="Rectangle 7">
            <a:extLst>
              <a:ext uri="{FF2B5EF4-FFF2-40B4-BE49-F238E27FC236}">
                <a16:creationId xmlns:a16="http://schemas.microsoft.com/office/drawing/2014/main" id="{24A19841-81F3-5FD2-154B-1784963D8156}"/>
              </a:ext>
            </a:extLst>
          </p:cNvPr>
          <p:cNvSpPr/>
          <p:nvPr userDrawn="1"/>
        </p:nvSpPr>
        <p:spPr>
          <a:xfrm>
            <a:off x="10178143" y="3429000"/>
            <a:ext cx="2013857" cy="35814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7BA02E-97D3-D1A0-BEA5-F46196B55F6A}"/>
              </a:ext>
            </a:extLst>
          </p:cNvPr>
          <p:cNvSpPr/>
          <p:nvPr userDrawn="1"/>
        </p:nvSpPr>
        <p:spPr>
          <a:xfrm>
            <a:off x="4071257" y="337457"/>
            <a:ext cx="2013857" cy="66729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0F18B43B-E21A-118D-B2A5-ACA8C3ABF33C}"/>
              </a:ext>
            </a:extLst>
          </p:cNvPr>
          <p:cNvSpPr>
            <a:spLocks noGrp="1"/>
          </p:cNvSpPr>
          <p:nvPr>
            <p:ph type="pic" sz="quarter" idx="12"/>
          </p:nvPr>
        </p:nvSpPr>
        <p:spPr>
          <a:xfrm>
            <a:off x="947058" y="1115786"/>
            <a:ext cx="4626428" cy="4626428"/>
          </a:xfrm>
          <a:custGeom>
            <a:avLst/>
            <a:gdLst>
              <a:gd name="connsiteX0" fmla="*/ 0 w 4626428"/>
              <a:gd name="connsiteY0" fmla="*/ 0 h 4626428"/>
              <a:gd name="connsiteX1" fmla="*/ 4626428 w 4626428"/>
              <a:gd name="connsiteY1" fmla="*/ 0 h 4626428"/>
              <a:gd name="connsiteX2" fmla="*/ 4626428 w 4626428"/>
              <a:gd name="connsiteY2" fmla="*/ 4626428 h 4626428"/>
              <a:gd name="connsiteX3" fmla="*/ 761999 w 4626428"/>
              <a:gd name="connsiteY3" fmla="*/ 4626428 h 4626428"/>
              <a:gd name="connsiteX4" fmla="*/ 761999 w 4626428"/>
              <a:gd name="connsiteY4" fmla="*/ 3913414 h 4626428"/>
              <a:gd name="connsiteX5" fmla="*/ 0 w 4626428"/>
              <a:gd name="connsiteY5" fmla="*/ 3913414 h 4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428" h="4626428">
                <a:moveTo>
                  <a:pt x="0" y="0"/>
                </a:moveTo>
                <a:lnTo>
                  <a:pt x="4626428" y="0"/>
                </a:lnTo>
                <a:lnTo>
                  <a:pt x="4626428" y="4626428"/>
                </a:lnTo>
                <a:lnTo>
                  <a:pt x="761999" y="4626428"/>
                </a:lnTo>
                <a:lnTo>
                  <a:pt x="761999" y="3913414"/>
                </a:lnTo>
                <a:lnTo>
                  <a:pt x="0" y="3913414"/>
                </a:lnTo>
                <a:close/>
              </a:path>
            </a:pathLst>
          </a:custGeom>
        </p:spPr>
        <p:txBody>
          <a:bodyPr wrap="square">
            <a:noAutofit/>
          </a:bodyPr>
          <a:lstStyle/>
          <a:p>
            <a:r>
              <a:rPr lang="en-US"/>
              <a:t>Click icon to add picture</a:t>
            </a:r>
          </a:p>
        </p:txBody>
      </p:sp>
      <p:sp>
        <p:nvSpPr>
          <p:cNvPr id="23" name="Rectangle 22">
            <a:extLst>
              <a:ext uri="{FF2B5EF4-FFF2-40B4-BE49-F238E27FC236}">
                <a16:creationId xmlns:a16="http://schemas.microsoft.com/office/drawing/2014/main" id="{FF3518F7-ED83-CA64-A40F-F14A6F24CCEF}"/>
              </a:ext>
            </a:extLst>
          </p:cNvPr>
          <p:cNvSpPr/>
          <p:nvPr userDrawn="1"/>
        </p:nvSpPr>
        <p:spPr>
          <a:xfrm>
            <a:off x="0" y="5029200"/>
            <a:ext cx="1709057"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073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7" name="Text Placeholder 12">
            <a:extLst>
              <a:ext uri="{FF2B5EF4-FFF2-40B4-BE49-F238E27FC236}">
                <a16:creationId xmlns:a16="http://schemas.microsoft.com/office/drawing/2014/main" id="{C4916095-29A8-4B91-DB62-478EB1C31211}"/>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8" name="Text Placeholder 12">
            <a:extLst>
              <a:ext uri="{FF2B5EF4-FFF2-40B4-BE49-F238E27FC236}">
                <a16:creationId xmlns:a16="http://schemas.microsoft.com/office/drawing/2014/main" id="{7CBF5EEB-F46D-F27D-D336-61AB1E8E2374}"/>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17491190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 pic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587829" y="2079172"/>
            <a:ext cx="5181601" cy="2955471"/>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22572" y="0"/>
            <a:ext cx="5769428" cy="6857999"/>
          </a:xfrm>
        </p:spPr>
        <p:txBody>
          <a:bodyPr/>
          <a:lstStyle/>
          <a:p>
            <a:r>
              <a:rPr lang="en-US"/>
              <a:t>Click icon to add picture</a:t>
            </a:r>
          </a:p>
        </p:txBody>
      </p:sp>
    </p:spTree>
    <p:extLst>
      <p:ext uri="{BB962C8B-B14F-4D97-AF65-F5344CB8AC3E}">
        <p14:creationId xmlns:p14="http://schemas.microsoft.com/office/powerpoint/2010/main" val="90002082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3 pic slide 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0" y="0"/>
            <a:ext cx="5725885"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66117" y="566058"/>
            <a:ext cx="4800603" cy="2732313"/>
          </a:xfrm>
        </p:spPr>
        <p:txBody>
          <a:bodyPr/>
          <a:lstStyle/>
          <a:p>
            <a:r>
              <a:rPr lang="en-US"/>
              <a:t>Click icon to add picture</a:t>
            </a:r>
          </a:p>
        </p:txBody>
      </p:sp>
      <p:sp>
        <p:nvSpPr>
          <p:cNvPr id="6" name="Picture Placeholder 2">
            <a:extLst>
              <a:ext uri="{FF2B5EF4-FFF2-40B4-BE49-F238E27FC236}">
                <a16:creationId xmlns:a16="http://schemas.microsoft.com/office/drawing/2014/main" id="{F31701A8-F250-4A16-2A64-FABB21D1183F}"/>
              </a:ext>
            </a:extLst>
          </p:cNvPr>
          <p:cNvSpPr>
            <a:spLocks noGrp="1"/>
          </p:cNvSpPr>
          <p:nvPr>
            <p:ph type="pic" sz="quarter" idx="15"/>
          </p:nvPr>
        </p:nvSpPr>
        <p:spPr>
          <a:xfrm>
            <a:off x="6466117" y="3559628"/>
            <a:ext cx="4800603" cy="2732313"/>
          </a:xfrm>
        </p:spPr>
        <p:txBody>
          <a:bodyPr/>
          <a:lstStyle/>
          <a:p>
            <a:r>
              <a:rPr lang="en-US"/>
              <a:t>Click icon to add picture</a:t>
            </a:r>
          </a:p>
        </p:txBody>
      </p:sp>
    </p:spTree>
    <p:extLst>
      <p:ext uri="{BB962C8B-B14F-4D97-AF65-F5344CB8AC3E}">
        <p14:creationId xmlns:p14="http://schemas.microsoft.com/office/powerpoint/2010/main" val="76162520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3 pic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CB39FA5-2D72-FEFA-0CD9-D762DE2BFD1D}"/>
              </a:ext>
            </a:extLst>
          </p:cNvPr>
          <p:cNvSpPr>
            <a:spLocks noGrp="1"/>
          </p:cNvSpPr>
          <p:nvPr>
            <p:ph type="pic" sz="quarter" idx="13"/>
          </p:nvPr>
        </p:nvSpPr>
        <p:spPr>
          <a:xfrm>
            <a:off x="587829" y="805543"/>
            <a:ext cx="3374571" cy="5246913"/>
          </a:xfrm>
          <a:custGeom>
            <a:avLst/>
            <a:gdLst>
              <a:gd name="connsiteX0" fmla="*/ 0 w 3374571"/>
              <a:gd name="connsiteY0" fmla="*/ 0 h 5246913"/>
              <a:gd name="connsiteX1" fmla="*/ 3374571 w 3374571"/>
              <a:gd name="connsiteY1" fmla="*/ 0 h 5246913"/>
              <a:gd name="connsiteX2" fmla="*/ 3374571 w 3374571"/>
              <a:gd name="connsiteY2" fmla="*/ 5246913 h 5246913"/>
              <a:gd name="connsiteX3" fmla="*/ 566058 w 3374571"/>
              <a:gd name="connsiteY3" fmla="*/ 5246913 h 5246913"/>
              <a:gd name="connsiteX4" fmla="*/ 566058 w 3374571"/>
              <a:gd name="connsiteY4" fmla="*/ 4223657 h 5246913"/>
              <a:gd name="connsiteX5" fmla="*/ 0 w 3374571"/>
              <a:gd name="connsiteY5" fmla="*/ 4223657 h 52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5246913">
                <a:moveTo>
                  <a:pt x="0" y="0"/>
                </a:moveTo>
                <a:lnTo>
                  <a:pt x="3374571" y="0"/>
                </a:lnTo>
                <a:lnTo>
                  <a:pt x="3374571" y="5246913"/>
                </a:lnTo>
                <a:lnTo>
                  <a:pt x="566058" y="5246913"/>
                </a:lnTo>
                <a:lnTo>
                  <a:pt x="566058" y="4223657"/>
                </a:lnTo>
                <a:lnTo>
                  <a:pt x="0" y="4223657"/>
                </a:lnTo>
                <a:close/>
              </a:path>
            </a:pathLst>
          </a:custGeom>
        </p:spPr>
        <p:txBody>
          <a:bodyPr wrap="square">
            <a:noAutofit/>
          </a:bodyPr>
          <a:lstStyle/>
          <a:p>
            <a:r>
              <a:rPr lang="en-US"/>
              <a:t>Click icon to add picture</a:t>
            </a:r>
          </a:p>
        </p:txBody>
      </p:sp>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805543"/>
            <a:ext cx="3374571" cy="5246913"/>
          </a:xfrm>
        </p:spPr>
        <p:txBody>
          <a:bodyPr/>
          <a:lstStyle/>
          <a:p>
            <a:r>
              <a:rPr lang="en-US"/>
              <a:t>Click icon to add picture</a:t>
            </a:r>
          </a:p>
        </p:txBody>
      </p:sp>
      <p:sp>
        <p:nvSpPr>
          <p:cNvPr id="3" name="Picture Placeholder 2">
            <a:extLst>
              <a:ext uri="{FF2B5EF4-FFF2-40B4-BE49-F238E27FC236}">
                <a16:creationId xmlns:a16="http://schemas.microsoft.com/office/drawing/2014/main" id="{60B3C39E-C57E-CB0B-506F-DB8D0A40FCEB}"/>
              </a:ext>
            </a:extLst>
          </p:cNvPr>
          <p:cNvSpPr>
            <a:spLocks noGrp="1"/>
          </p:cNvSpPr>
          <p:nvPr>
            <p:ph type="pic" sz="quarter" idx="15"/>
          </p:nvPr>
        </p:nvSpPr>
        <p:spPr>
          <a:xfrm>
            <a:off x="8229599" y="805543"/>
            <a:ext cx="3374571" cy="5246913"/>
          </a:xfrm>
        </p:spPr>
        <p:txBody>
          <a:bodyPr/>
          <a:lstStyle/>
          <a:p>
            <a:r>
              <a:rPr lang="en-US"/>
              <a:t>Click icon to add picture</a:t>
            </a:r>
          </a:p>
        </p:txBody>
      </p:sp>
      <p:sp>
        <p:nvSpPr>
          <p:cNvPr id="13" name="Rectangle 12">
            <a:extLst>
              <a:ext uri="{FF2B5EF4-FFF2-40B4-BE49-F238E27FC236}">
                <a16:creationId xmlns:a16="http://schemas.microsoft.com/office/drawing/2014/main" id="{553F63E2-3D06-1680-C294-EC33A4872C75}"/>
              </a:ext>
            </a:extLst>
          </p:cNvPr>
          <p:cNvSpPr/>
          <p:nvPr userDrawn="1"/>
        </p:nvSpPr>
        <p:spPr>
          <a:xfrm>
            <a:off x="1" y="5029200"/>
            <a:ext cx="1153886"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7026728" y="0"/>
            <a:ext cx="1959428"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32910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3 pic slid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1611086"/>
            <a:ext cx="3374571" cy="5246913"/>
          </a:xfrm>
        </p:spPr>
        <p:txBody>
          <a:bodyPr/>
          <a:lstStyle/>
          <a:p>
            <a:r>
              <a:rPr lang="en-US"/>
              <a:t>Click icon to add picture</a:t>
            </a:r>
          </a:p>
        </p:txBody>
      </p:sp>
      <p:sp>
        <p:nvSpPr>
          <p:cNvPr id="7" name="Picture Placeholder 6">
            <a:extLst>
              <a:ext uri="{FF2B5EF4-FFF2-40B4-BE49-F238E27FC236}">
                <a16:creationId xmlns:a16="http://schemas.microsoft.com/office/drawing/2014/main" id="{74D650E6-B7DC-C3AE-5485-FC1D1EBF7DFE}"/>
              </a:ext>
            </a:extLst>
          </p:cNvPr>
          <p:cNvSpPr>
            <a:spLocks noGrp="1"/>
          </p:cNvSpPr>
          <p:nvPr>
            <p:ph type="pic" sz="quarter" idx="15"/>
          </p:nvPr>
        </p:nvSpPr>
        <p:spPr>
          <a:xfrm>
            <a:off x="8229599" y="696687"/>
            <a:ext cx="3374571" cy="6161312"/>
          </a:xfrm>
          <a:custGeom>
            <a:avLst/>
            <a:gdLst>
              <a:gd name="connsiteX0" fmla="*/ 0 w 3374571"/>
              <a:gd name="connsiteY0" fmla="*/ 0 h 6161312"/>
              <a:gd name="connsiteX1" fmla="*/ 3374571 w 3374571"/>
              <a:gd name="connsiteY1" fmla="*/ 0 h 6161312"/>
              <a:gd name="connsiteX2" fmla="*/ 3374571 w 3374571"/>
              <a:gd name="connsiteY2" fmla="*/ 4332513 h 6161312"/>
              <a:gd name="connsiteX3" fmla="*/ 2808515 w 3374571"/>
              <a:gd name="connsiteY3" fmla="*/ 4332513 h 6161312"/>
              <a:gd name="connsiteX4" fmla="*/ 2808515 w 3374571"/>
              <a:gd name="connsiteY4" fmla="*/ 6161312 h 6161312"/>
              <a:gd name="connsiteX5" fmla="*/ 0 w 3374571"/>
              <a:gd name="connsiteY5" fmla="*/ 6161312 h 61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6161312">
                <a:moveTo>
                  <a:pt x="0" y="0"/>
                </a:moveTo>
                <a:lnTo>
                  <a:pt x="3374571" y="0"/>
                </a:lnTo>
                <a:lnTo>
                  <a:pt x="3374571" y="4332513"/>
                </a:lnTo>
                <a:lnTo>
                  <a:pt x="2808515" y="4332513"/>
                </a:lnTo>
                <a:lnTo>
                  <a:pt x="2808515" y="6161312"/>
                </a:lnTo>
                <a:lnTo>
                  <a:pt x="0" y="6161312"/>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1338940" y="3058886"/>
            <a:ext cx="1959428" cy="3799114"/>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069242D9-2A4A-9BB1-597A-89A6A3A67B63}"/>
              </a:ext>
            </a:extLst>
          </p:cNvPr>
          <p:cNvSpPr>
            <a:spLocks noGrp="1"/>
          </p:cNvSpPr>
          <p:nvPr>
            <p:ph type="pic" sz="quarter" idx="16"/>
          </p:nvPr>
        </p:nvSpPr>
        <p:spPr>
          <a:xfrm>
            <a:off x="587826" y="1"/>
            <a:ext cx="3374571" cy="6858000"/>
          </a:xfrm>
        </p:spPr>
        <p:txBody>
          <a:bodyPr/>
          <a:lstStyle/>
          <a:p>
            <a:r>
              <a:rPr lang="en-US"/>
              <a:t>Click icon to add picture</a:t>
            </a:r>
          </a:p>
        </p:txBody>
      </p:sp>
      <p:sp>
        <p:nvSpPr>
          <p:cNvPr id="5" name="Rectangle 4">
            <a:extLst>
              <a:ext uri="{FF2B5EF4-FFF2-40B4-BE49-F238E27FC236}">
                <a16:creationId xmlns:a16="http://schemas.microsoft.com/office/drawing/2014/main" id="{F7E8DD1F-BEC5-D749-D2FE-FBECB9696168}"/>
              </a:ext>
            </a:extLst>
          </p:cNvPr>
          <p:cNvSpPr/>
          <p:nvPr userDrawn="1"/>
        </p:nvSpPr>
        <p:spPr>
          <a:xfrm>
            <a:off x="3200403" y="1012371"/>
            <a:ext cx="1959428" cy="5845629"/>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2BBF9-5C43-27ED-5892-5DC00411174D}"/>
              </a:ext>
            </a:extLst>
          </p:cNvPr>
          <p:cNvSpPr/>
          <p:nvPr userDrawn="1"/>
        </p:nvSpPr>
        <p:spPr>
          <a:xfrm>
            <a:off x="11038114" y="5029200"/>
            <a:ext cx="1153886" cy="18288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86180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158252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64748484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32192005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79838879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89313777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00468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F3F3F1"/>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289727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58776213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8707876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96745402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75411910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8993818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0162410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_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65516736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2_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221462290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F3F3F1"/>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415887805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EF435E"/>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24011445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EF435E"/>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2212113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21" name="Picture 20">
            <a:extLst>
              <a:ext uri="{FF2B5EF4-FFF2-40B4-BE49-F238E27FC236}">
                <a16:creationId xmlns:a16="http://schemas.microsoft.com/office/drawing/2014/main" id="{CFD6B64D-A82B-6918-8CDD-2A342D9C18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43284739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EF435E"/>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18194564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EF435E"/>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82291295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Alice Public Relations</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10 Fortescue Lane</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Mountpleasant Avenue </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Lower</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Dublin D06 X4W7</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Ireland</a:t>
            </a:r>
          </a:p>
          <a:p>
            <a:pPr>
              <a:lnSpc>
                <a:spcPct val="110000"/>
              </a:lnSpc>
            </a:pPr>
            <a:endParaRPr lang="en-US" sz="1800" b="0" i="0">
              <a:solidFill>
                <a:schemeClr val="bg1"/>
              </a:solidFill>
              <a:latin typeface="Roboto Serif" pitchFamily="2" charset="0"/>
              <a:ea typeface="Roboto" panose="02000000000000000000" pitchFamily="2" charset="0"/>
              <a:cs typeface="Roboto Serif" pitchFamily="2" charset="0"/>
            </a:endParaRPr>
          </a:p>
          <a:p>
            <a:r>
              <a:rPr lang="en-US" sz="2000" b="1" i="0">
                <a:solidFill>
                  <a:schemeClr val="bg1"/>
                </a:solidFill>
                <a:latin typeface="Roboto Serif" pitchFamily="2" charset="0"/>
                <a:ea typeface="Roboto" panose="02000000000000000000" pitchFamily="2" charset="0"/>
                <a:cs typeface="Roboto Serif"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Tel: </a:t>
            </a:r>
            <a:r>
              <a:rPr lang="en-US" sz="1800" b="0" i="0">
                <a:solidFill>
                  <a:schemeClr val="bg1"/>
                </a:solidFill>
                <a:latin typeface="Roboto Serif" pitchFamily="2" charset="0"/>
                <a:ea typeface="Roboto" panose="02000000000000000000" pitchFamily="2" charset="0"/>
                <a:cs typeface="Roboto Serif" pitchFamily="2" charset="0"/>
              </a:rPr>
              <a:t>+353 1 558 2151</a:t>
            </a:r>
          </a:p>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Email: </a:t>
            </a:r>
            <a:r>
              <a:rPr lang="en-US" sz="1800" b="0" i="0">
                <a:solidFill>
                  <a:schemeClr val="bg1"/>
                </a:solidFill>
                <a:latin typeface="Roboto Serif" pitchFamily="2" charset="0"/>
                <a:ea typeface="Roboto" panose="02000000000000000000" pitchFamily="2" charset="0"/>
                <a:cs typeface="Roboto Serif" pitchFamily="2" charset="0"/>
              </a:rPr>
              <a:t>info@alicepr.com</a:t>
            </a:r>
          </a:p>
          <a:p>
            <a:pPr>
              <a:lnSpc>
                <a:spcPct val="110000"/>
              </a:lnSpc>
            </a:pPr>
            <a:endParaRPr lang="en-US" sz="1800" b="0" i="0">
              <a:solidFill>
                <a:schemeClr val="bg1"/>
              </a:solidFill>
              <a:latin typeface="Roboto Serif" pitchFamily="2" charset="0"/>
              <a:ea typeface="Roboto" panose="02000000000000000000" pitchFamily="2" charset="0"/>
              <a:cs typeface="Roboto Serif" pitchFamily="2" charset="0"/>
            </a:endParaRPr>
          </a:p>
          <a:p>
            <a:r>
              <a:rPr lang="en-US" sz="2000" b="1" i="0">
                <a:solidFill>
                  <a:schemeClr val="bg1"/>
                </a:solidFill>
                <a:latin typeface="Roboto Serif" pitchFamily="2" charset="0"/>
                <a:ea typeface="Roboto" panose="02000000000000000000" pitchFamily="2" charset="0"/>
                <a:cs typeface="Roboto Serif"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300858031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Alice Public Relations</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10 Fortescue Lane</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Mountpleasant Avenue </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Lower</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Dublin D06 X4W7</a:t>
            </a:r>
          </a:p>
          <a:p>
            <a:pPr>
              <a:lnSpc>
                <a:spcPct val="110000"/>
              </a:lnSpc>
            </a:pPr>
            <a:r>
              <a:rPr lang="en-US" sz="1800" b="0" i="0">
                <a:solidFill>
                  <a:schemeClr val="bg1"/>
                </a:solidFill>
                <a:latin typeface="Roboto Serif" pitchFamily="2" charset="0"/>
                <a:ea typeface="Roboto" panose="02000000000000000000" pitchFamily="2" charset="0"/>
                <a:cs typeface="Roboto Serif" pitchFamily="2" charset="0"/>
              </a:rPr>
              <a:t>Ireland</a:t>
            </a:r>
          </a:p>
          <a:p>
            <a:pPr>
              <a:lnSpc>
                <a:spcPct val="110000"/>
              </a:lnSpc>
            </a:pPr>
            <a:endParaRPr lang="en-US" sz="1800" b="0" i="0">
              <a:solidFill>
                <a:schemeClr val="bg1"/>
              </a:solidFill>
              <a:latin typeface="Roboto Serif" pitchFamily="2" charset="0"/>
              <a:ea typeface="Roboto" panose="02000000000000000000" pitchFamily="2" charset="0"/>
              <a:cs typeface="Roboto Serif" pitchFamily="2" charset="0"/>
            </a:endParaRPr>
          </a:p>
          <a:p>
            <a:r>
              <a:rPr lang="en-US" sz="2000" b="1" i="0">
                <a:solidFill>
                  <a:schemeClr val="bg1"/>
                </a:solidFill>
                <a:latin typeface="Roboto Serif" pitchFamily="2" charset="0"/>
                <a:ea typeface="Roboto" panose="02000000000000000000" pitchFamily="2" charset="0"/>
                <a:cs typeface="Roboto Serif"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Tel: </a:t>
            </a:r>
            <a:r>
              <a:rPr lang="en-US" sz="1800" b="0" i="0">
                <a:solidFill>
                  <a:schemeClr val="bg1"/>
                </a:solidFill>
                <a:latin typeface="Roboto Serif" pitchFamily="2" charset="0"/>
                <a:ea typeface="Roboto" panose="02000000000000000000" pitchFamily="2" charset="0"/>
                <a:cs typeface="Roboto Serif" pitchFamily="2" charset="0"/>
              </a:rPr>
              <a:t>+353 1 558 2151</a:t>
            </a:r>
          </a:p>
          <a:p>
            <a:pPr>
              <a:lnSpc>
                <a:spcPct val="110000"/>
              </a:lnSpc>
            </a:pPr>
            <a:r>
              <a:rPr lang="en-US" sz="1800" b="1" i="0">
                <a:solidFill>
                  <a:schemeClr val="bg1"/>
                </a:solidFill>
                <a:latin typeface="Roboto Serif" pitchFamily="2" charset="0"/>
                <a:ea typeface="Roboto" panose="02000000000000000000" pitchFamily="2" charset="0"/>
                <a:cs typeface="Roboto Serif" pitchFamily="2" charset="0"/>
              </a:rPr>
              <a:t>Email: </a:t>
            </a:r>
            <a:r>
              <a:rPr lang="en-US" sz="1800" b="0" i="0">
                <a:solidFill>
                  <a:schemeClr val="bg1"/>
                </a:solidFill>
                <a:latin typeface="Roboto Serif" pitchFamily="2" charset="0"/>
                <a:ea typeface="Roboto" panose="02000000000000000000" pitchFamily="2" charset="0"/>
                <a:cs typeface="Roboto Serif" pitchFamily="2" charset="0"/>
              </a:rPr>
              <a:t>info@alicepr.com</a:t>
            </a:r>
          </a:p>
          <a:p>
            <a:pPr>
              <a:lnSpc>
                <a:spcPct val="110000"/>
              </a:lnSpc>
            </a:pPr>
            <a:endParaRPr lang="en-US" sz="1800" b="0" i="0">
              <a:solidFill>
                <a:schemeClr val="bg1"/>
              </a:solidFill>
              <a:latin typeface="Roboto Serif" pitchFamily="2" charset="0"/>
              <a:ea typeface="Roboto" panose="02000000000000000000" pitchFamily="2" charset="0"/>
              <a:cs typeface="Roboto Serif" pitchFamily="2" charset="0"/>
            </a:endParaRPr>
          </a:p>
          <a:p>
            <a:r>
              <a:rPr lang="en-US" sz="2000" b="1" i="0">
                <a:solidFill>
                  <a:schemeClr val="bg1"/>
                </a:solidFill>
                <a:latin typeface="Roboto Serif" pitchFamily="2" charset="0"/>
                <a:ea typeface="Roboto" panose="02000000000000000000" pitchFamily="2" charset="0"/>
                <a:cs typeface="Roboto Serif"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195616926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5CDB3C-4DD2-FBF7-474A-121B490E6D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1" i="0">
                <a:solidFill>
                  <a:srgbClr val="EF435E"/>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2" name="Text Placeholder 12">
            <a:extLst>
              <a:ext uri="{FF2B5EF4-FFF2-40B4-BE49-F238E27FC236}">
                <a16:creationId xmlns:a16="http://schemas.microsoft.com/office/drawing/2014/main" id="{B1343532-1193-E9A1-0565-7AF09B90F550}"/>
              </a:ext>
            </a:extLst>
          </p:cNvPr>
          <p:cNvSpPr>
            <a:spLocks noGrp="1"/>
          </p:cNvSpPr>
          <p:nvPr>
            <p:ph type="body" sz="quarter" idx="17" hasCustomPrompt="1"/>
          </p:nvPr>
        </p:nvSpPr>
        <p:spPr>
          <a:xfrm>
            <a:off x="620188" y="2743199"/>
            <a:ext cx="8578850"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56163996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5CDB3C-4DD2-FBF7-474A-121B490E6D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130036624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1" i="0">
                <a:solidFill>
                  <a:srgbClr val="EF435E"/>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pic>
        <p:nvPicPr>
          <p:cNvPr id="12" name="Picture 11">
            <a:extLst>
              <a:ext uri="{FF2B5EF4-FFF2-40B4-BE49-F238E27FC236}">
                <a16:creationId xmlns:a16="http://schemas.microsoft.com/office/drawing/2014/main" id="{F9A15349-48C7-E7CB-6C5E-F11B9222F7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314528598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352033946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1" i="0">
                <a:solidFill>
                  <a:srgbClr val="EF435E"/>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317053891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401332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7" name="Picture 16">
            <a:extLst>
              <a:ext uri="{FF2B5EF4-FFF2-40B4-BE49-F238E27FC236}">
                <a16:creationId xmlns:a16="http://schemas.microsoft.com/office/drawing/2014/main" id="{8213C938-6F24-8490-B146-811397C19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75018941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endParaRPr lang="en-US"/>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1" i="0">
                <a:solidFill>
                  <a:srgbClr val="EF435E"/>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206555560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endParaRPr lang="en-US"/>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44860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endParaRPr lang="en-US"/>
          </a:p>
        </p:txBody>
      </p:sp>
    </p:spTree>
    <p:extLst>
      <p:ext uri="{BB962C8B-B14F-4D97-AF65-F5344CB8AC3E}">
        <p14:creationId xmlns:p14="http://schemas.microsoft.com/office/powerpoint/2010/main" val="199434297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endParaRPr lang="en-US"/>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215044156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endParaRPr lang="en-US"/>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831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endParaRPr lang="en-US"/>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51547527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40FAB-11D3-914E-8689-109DAB324537}"/>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endParaRPr lang="en-US"/>
          </a:p>
        </p:txBody>
      </p:sp>
    </p:spTree>
    <p:extLst>
      <p:ext uri="{BB962C8B-B14F-4D97-AF65-F5344CB8AC3E}">
        <p14:creationId xmlns:p14="http://schemas.microsoft.com/office/powerpoint/2010/main" val="66552419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1" i="0">
                <a:solidFill>
                  <a:srgbClr val="EF435E"/>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58983428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338600103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1" i="0">
                <a:solidFill>
                  <a:schemeClr val="bg1"/>
                </a:solidFill>
                <a:latin typeface="Roboto Serif" pitchFamily="2" charset="0"/>
                <a:cs typeface="Roboto Serif" pitchFamily="2" charset="0"/>
              </a:defRPr>
            </a:lvl1pPr>
          </a:lstStyle>
          <a:p>
            <a:pPr lvl="0"/>
            <a:r>
              <a:rPr lang="en-GB"/>
              <a:t>Presentation Slide </a:t>
            </a:r>
            <a:br>
              <a:rPr lang="en-GB"/>
            </a:br>
            <a:r>
              <a:rPr lang="en-GB"/>
              <a:t>Heading Goes Here</a:t>
            </a:r>
          </a:p>
          <a:p>
            <a:pPr lvl="0"/>
            <a:endParaRPr lang="en-GB"/>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3" name="Text Placeholder 12">
            <a:extLst>
              <a:ext uri="{FF2B5EF4-FFF2-40B4-BE49-F238E27FC236}">
                <a16:creationId xmlns:a16="http://schemas.microsoft.com/office/drawing/2014/main" id="{30A976AB-530A-18E8-E685-F01C93032A24}"/>
              </a:ext>
            </a:extLst>
          </p:cNvPr>
          <p:cNvSpPr>
            <a:spLocks noGrp="1"/>
          </p:cNvSpPr>
          <p:nvPr>
            <p:ph type="body" sz="quarter" idx="21" hasCustomPrompt="1"/>
          </p:nvPr>
        </p:nvSpPr>
        <p:spPr>
          <a:xfrm>
            <a:off x="620188" y="2377015"/>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Tree>
    <p:extLst>
      <p:ext uri="{BB962C8B-B14F-4D97-AF65-F5344CB8AC3E}">
        <p14:creationId xmlns:p14="http://schemas.microsoft.com/office/powerpoint/2010/main" val="1506297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istic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11729952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a:t>Body copy text goes in this box</a:t>
            </a:r>
          </a:p>
        </p:txBody>
      </p:sp>
    </p:spTree>
    <p:extLst>
      <p:ext uri="{BB962C8B-B14F-4D97-AF65-F5344CB8AC3E}">
        <p14:creationId xmlns:p14="http://schemas.microsoft.com/office/powerpoint/2010/main" val="81555048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8" name="Rectangle 17">
            <a:extLst>
              <a:ext uri="{FF2B5EF4-FFF2-40B4-BE49-F238E27FC236}">
                <a16:creationId xmlns:a16="http://schemas.microsoft.com/office/drawing/2014/main" id="{39925002-55B3-0363-C632-13F15F27D09F}"/>
              </a:ext>
            </a:extLst>
          </p:cNvPr>
          <p:cNvSpPr/>
          <p:nvPr userDrawn="1"/>
        </p:nvSpPr>
        <p:spPr>
          <a:xfrm>
            <a:off x="-8964"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Heading Goes Here</a:t>
            </a:r>
          </a:p>
          <a:p>
            <a:pPr lvl="0"/>
            <a:endParaRPr lang="en-GB"/>
          </a:p>
        </p:txBody>
      </p:sp>
    </p:spTree>
    <p:extLst>
      <p:ext uri="{BB962C8B-B14F-4D97-AF65-F5344CB8AC3E}">
        <p14:creationId xmlns:p14="http://schemas.microsoft.com/office/powerpoint/2010/main" val="24168322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2E61ED-AD92-FFD2-3D9C-61804CD3B3C9}"/>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chemeClr val="bg1"/>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a:t>Presentation Slide Heading Goes Here</a:t>
            </a:r>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Tree>
    <p:extLst>
      <p:ext uri="{BB962C8B-B14F-4D97-AF65-F5344CB8AC3E}">
        <p14:creationId xmlns:p14="http://schemas.microsoft.com/office/powerpoint/2010/main" val="264783233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40FAB-11D3-914E-8689-109DAB324537}"/>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chemeClr val="bg1"/>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Tree>
    <p:extLst>
      <p:ext uri="{BB962C8B-B14F-4D97-AF65-F5344CB8AC3E}">
        <p14:creationId xmlns:p14="http://schemas.microsoft.com/office/powerpoint/2010/main" val="79620872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Statistic Slide 1 Re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A59682-948F-8DA1-D55E-168143C2F7FC}"/>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EF435E"/>
                </a:solidFill>
                <a:latin typeface="Roboto Serif" pitchFamily="2" charset="0"/>
                <a:cs typeface="Roboto Serif" pitchFamily="2" charset="0"/>
              </a:defRPr>
            </a:lvl1pPr>
          </a:lstStyle>
          <a:p>
            <a:pPr lvl="0"/>
            <a:r>
              <a:rPr lang="en-GB"/>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EF435E"/>
                </a:solidFill>
                <a:latin typeface="Roboto Serif" pitchFamily="2" charset="0"/>
                <a:cs typeface="Roboto Serif" pitchFamily="2" charset="0"/>
              </a:defRPr>
            </a:lvl1pPr>
          </a:lstStyle>
          <a:p>
            <a:pPr lvl="0"/>
            <a:r>
              <a:rPr lang="en-GB"/>
              <a:t>Presentation Slide Heading Goes Here</a:t>
            </a:r>
          </a:p>
          <a:p>
            <a:pPr lvl="0"/>
            <a:endParaRPr lang="en-GB"/>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EF435E"/>
                </a:solidFill>
                <a:latin typeface="Roboto Serif" pitchFamily="2" charset="0"/>
                <a:cs typeface="Roboto Serif" pitchFamily="2" charset="0"/>
              </a:defRPr>
            </a:lvl1pPr>
          </a:lstStyle>
          <a:p>
            <a:pPr lvl="0"/>
            <a:r>
              <a:rPr lang="en-GB"/>
              <a:t>00%</a:t>
            </a:r>
          </a:p>
        </p:txBody>
      </p:sp>
      <p:pic>
        <p:nvPicPr>
          <p:cNvPr id="13" name="Picture 12">
            <a:extLst>
              <a:ext uri="{FF2B5EF4-FFF2-40B4-BE49-F238E27FC236}">
                <a16:creationId xmlns:a16="http://schemas.microsoft.com/office/drawing/2014/main" id="{F0667662-7D78-719F-2AC6-E88E878A18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371079247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Statistic Slide 2 Re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EA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1"/>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EF435E"/>
                </a:solidFill>
                <a:latin typeface="Roboto Serif" pitchFamily="2" charset="0"/>
                <a:cs typeface="Roboto Serif" pitchFamily="2" charset="0"/>
              </a:defRPr>
            </a:lvl1pPr>
          </a:lstStyle>
          <a:p>
            <a:pPr lvl="0"/>
            <a:r>
              <a:rPr lang="en-GB"/>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EF435E"/>
                </a:solidFill>
                <a:latin typeface="Roboto Serif" pitchFamily="2" charset="0"/>
                <a:cs typeface="Roboto Serif" pitchFamily="2" charset="0"/>
              </a:defRPr>
            </a:lvl1pPr>
          </a:lstStyle>
          <a:p>
            <a:pPr lvl="0"/>
            <a:r>
              <a:rPr lang="en-GB"/>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chemeClr val="bg1"/>
                </a:solidFill>
                <a:latin typeface="Roboto Serif 14pt" pitchFamily="2" charset="77"/>
                <a:cs typeface="Roboto Serif 14pt" pitchFamily="2" charset="77"/>
              </a:defRPr>
            </a:lvl1pPr>
          </a:lstStyle>
          <a:p>
            <a:pPr lvl="0"/>
            <a:r>
              <a:rPr lang="en-GB"/>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EF435E"/>
                </a:solidFill>
                <a:latin typeface="Roboto Serif" pitchFamily="2" charset="0"/>
                <a:cs typeface="Roboto Serif" pitchFamily="2" charset="0"/>
              </a:defRPr>
            </a:lvl1pPr>
          </a:lstStyle>
          <a:p>
            <a:pPr lvl="0"/>
            <a:r>
              <a:rPr lang="en-GB"/>
              <a:t>00%</a:t>
            </a:r>
          </a:p>
        </p:txBody>
      </p:sp>
      <p:pic>
        <p:nvPicPr>
          <p:cNvPr id="16" name="Picture 15">
            <a:extLst>
              <a:ext uri="{FF2B5EF4-FFF2-40B4-BE49-F238E27FC236}">
                <a16:creationId xmlns:a16="http://schemas.microsoft.com/office/drawing/2014/main" id="{292F1B70-A8A6-4982-35AA-A48015A08C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332085091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tatistic Slide 3 R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pitchFamily="2" charset="0"/>
                <a:cs typeface="Roboto Serif" pitchFamily="2" charset="0"/>
              </a:defRPr>
            </a:lvl1pPr>
          </a:lstStyle>
          <a:p>
            <a:pPr lvl="0"/>
            <a:r>
              <a:rPr lang="en-GB"/>
              <a:t>00%</a:t>
            </a:r>
          </a:p>
        </p:txBody>
      </p:sp>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EF435E"/>
                </a:solidFill>
                <a:latin typeface="Roboto Serif" pitchFamily="2" charset="0"/>
                <a:cs typeface="Roboto Serif" pitchFamily="2" charset="0"/>
              </a:defRPr>
            </a:lvl1pPr>
          </a:lstStyle>
          <a:p>
            <a:pPr lvl="0"/>
            <a:r>
              <a:rPr lang="en-GB"/>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pitchFamily="2" charset="0"/>
                <a:cs typeface="Roboto Serif" pitchFamily="2" charset="0"/>
              </a:defRPr>
            </a:lvl1pPr>
          </a:lstStyle>
          <a:p>
            <a:pPr lvl="0"/>
            <a:r>
              <a:rPr lang="en-GB"/>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pitchFamily="2" charset="0"/>
                <a:ea typeface="Roboto" panose="02000000000000000000" pitchFamily="2" charset="0"/>
                <a:cs typeface="Roboto Serif" pitchFamily="2" charset="0"/>
              </a:defRPr>
            </a:lvl1pPr>
          </a:lstStyle>
          <a:p>
            <a:pPr lvl="0"/>
            <a:r>
              <a:rPr lang="en-GB"/>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pitchFamily="2" charset="0"/>
                <a:ea typeface="Roboto" panose="02000000000000000000" pitchFamily="2" charset="0"/>
                <a:cs typeface="Roboto Serif" pitchFamily="2" charset="0"/>
              </a:defRPr>
            </a:lvl1pPr>
          </a:lstStyle>
          <a:p>
            <a:pPr lvl="0"/>
            <a:r>
              <a:rPr lang="en-GB"/>
              <a:t>Body Text Goes </a:t>
            </a:r>
            <a:r>
              <a:rPr lang="en-GB" err="1"/>
              <a:t>Heret</a:t>
            </a:r>
            <a:endParaRPr lang="en-GB"/>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EF435E"/>
                </a:solidFill>
                <a:latin typeface="Roboto Serif" pitchFamily="2" charset="0"/>
                <a:ea typeface="Roboto" panose="02000000000000000000" pitchFamily="2" charset="0"/>
                <a:cs typeface="Roboto Serif" pitchFamily="2" charset="0"/>
              </a:defRPr>
            </a:lvl1pPr>
          </a:lstStyle>
          <a:p>
            <a:pPr lvl="0"/>
            <a:r>
              <a:rPr lang="en-GB"/>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pitchFamily="2" charset="0"/>
                <a:cs typeface="Roboto Serif" pitchFamily="2" charset="0"/>
              </a:defRPr>
            </a:lvl1pPr>
          </a:lstStyle>
          <a:p>
            <a:pPr lvl="0"/>
            <a:r>
              <a:rPr lang="en-GB"/>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pitchFamily="2" charset="0"/>
                <a:ea typeface="Roboto" panose="02000000000000000000" pitchFamily="2" charset="0"/>
                <a:cs typeface="Roboto Serif" pitchFamily="2" charset="0"/>
              </a:defRPr>
            </a:lvl1pPr>
          </a:lstStyle>
          <a:p>
            <a:pPr lvl="0"/>
            <a:r>
              <a:rPr lang="en-GB"/>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Serif" pitchFamily="2" charset="0"/>
                <a:ea typeface="Roboto" panose="02000000000000000000" pitchFamily="2" charset="0"/>
                <a:cs typeface="Roboto Serif" pitchFamily="2" charset="0"/>
              </a:defRPr>
            </a:lvl1pPr>
          </a:lstStyle>
          <a:p>
            <a:pPr lvl="0"/>
            <a:r>
              <a:rPr lang="en-GB"/>
              <a:t>Sub Heading Text</a:t>
            </a:r>
          </a:p>
        </p:txBody>
      </p:sp>
      <p:pic>
        <p:nvPicPr>
          <p:cNvPr id="21" name="Picture 20">
            <a:extLst>
              <a:ext uri="{FF2B5EF4-FFF2-40B4-BE49-F238E27FC236}">
                <a16:creationId xmlns:a16="http://schemas.microsoft.com/office/drawing/2014/main" id="{F32AD522-EB04-05FE-F4AC-72E652BA2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158780830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29969850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26264030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347879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istic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Tree>
    <p:extLst>
      <p:ext uri="{BB962C8B-B14F-4D97-AF65-F5344CB8AC3E}">
        <p14:creationId xmlns:p14="http://schemas.microsoft.com/office/powerpoint/2010/main" val="278609376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60838311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61167652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67290579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84464202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20160204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63119167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52003399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652428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istic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Text Goes </a:t>
            </a:r>
            <a:r>
              <a:rPr lang="en-GB" err="1"/>
              <a:t>Heret</a:t>
            </a:r>
            <a:endParaRPr lang="en-GB"/>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366448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Pic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F6CA4A-655A-D7A5-2F76-CED021E5458E}"/>
              </a:ext>
            </a:extLst>
          </p:cNvPr>
          <p:cNvSpPr>
            <a:spLocks noGrp="1"/>
          </p:cNvSpPr>
          <p:nvPr>
            <p:ph type="pic" sz="quarter" idx="10"/>
          </p:nvPr>
        </p:nvSpPr>
        <p:spPr>
          <a:xfrm>
            <a:off x="0" y="0"/>
            <a:ext cx="6096000" cy="6858000"/>
          </a:xfrm>
        </p:spPr>
        <p:txBody>
          <a:bodyPr/>
          <a:lstStyle/>
          <a:p>
            <a:r>
              <a:rPr lang="en-US"/>
              <a:t>Click icon to add picture</a:t>
            </a:r>
          </a:p>
        </p:txBody>
      </p:sp>
      <p:sp>
        <p:nvSpPr>
          <p:cNvPr id="11" name="Freeform 10">
            <a:extLst>
              <a:ext uri="{FF2B5EF4-FFF2-40B4-BE49-F238E27FC236}">
                <a16:creationId xmlns:a16="http://schemas.microsoft.com/office/drawing/2014/main" id="{0C3DD548-31E6-5215-8135-518F2F1A6D1B}"/>
              </a:ext>
            </a:extLst>
          </p:cNvPr>
          <p:cNvSpPr/>
          <p:nvPr userDrawn="1"/>
        </p:nvSpPr>
        <p:spPr>
          <a:xfrm>
            <a:off x="4811486" y="4441371"/>
            <a:ext cx="2558143" cy="2416629"/>
          </a:xfrm>
          <a:custGeom>
            <a:avLst/>
            <a:gdLst>
              <a:gd name="connsiteX0" fmla="*/ 0 w 2558143"/>
              <a:gd name="connsiteY0" fmla="*/ 0 h 2416629"/>
              <a:gd name="connsiteX1" fmla="*/ 2285999 w 2558143"/>
              <a:gd name="connsiteY1" fmla="*/ 0 h 2416629"/>
              <a:gd name="connsiteX2" fmla="*/ 2285999 w 2558143"/>
              <a:gd name="connsiteY2" fmla="*/ 1300843 h 2416629"/>
              <a:gd name="connsiteX3" fmla="*/ 2558143 w 2558143"/>
              <a:gd name="connsiteY3" fmla="*/ 1300843 h 2416629"/>
              <a:gd name="connsiteX4" fmla="*/ 2558143 w 2558143"/>
              <a:gd name="connsiteY4" fmla="*/ 2416629 h 2416629"/>
              <a:gd name="connsiteX5" fmla="*/ 0 w 2558143"/>
              <a:gd name="connsiteY5" fmla="*/ 2416629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143" h="2416629">
                <a:moveTo>
                  <a:pt x="0" y="0"/>
                </a:moveTo>
                <a:lnTo>
                  <a:pt x="2285999" y="0"/>
                </a:lnTo>
                <a:lnTo>
                  <a:pt x="2285999" y="1300843"/>
                </a:lnTo>
                <a:lnTo>
                  <a:pt x="2558143" y="1300843"/>
                </a:lnTo>
                <a:lnTo>
                  <a:pt x="2558143" y="2416629"/>
                </a:lnTo>
                <a:lnTo>
                  <a:pt x="0" y="24166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81394AD2-5136-7356-F6F8-827430C1A0DE}"/>
              </a:ext>
            </a:extLst>
          </p:cNvPr>
          <p:cNvSpPr/>
          <p:nvPr userDrawn="1"/>
        </p:nvSpPr>
        <p:spPr>
          <a:xfrm>
            <a:off x="10482943" y="489857"/>
            <a:ext cx="1709057" cy="63681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BF5B51D-F976-E5CB-CFBF-222C6D80822F}"/>
              </a:ext>
            </a:extLst>
          </p:cNvPr>
          <p:cNvSpPr>
            <a:spLocks noGrp="1"/>
          </p:cNvSpPr>
          <p:nvPr>
            <p:ph type="pic" sz="quarter" idx="11"/>
          </p:nvPr>
        </p:nvSpPr>
        <p:spPr>
          <a:xfrm>
            <a:off x="7097485" y="1115786"/>
            <a:ext cx="4153539" cy="4626428"/>
          </a:xfrm>
        </p:spPr>
        <p:txBody>
          <a:bodyPr/>
          <a:lstStyle/>
          <a:p>
            <a:r>
              <a:rPr lang="en-US"/>
              <a:t>Click icon to add picture</a:t>
            </a:r>
          </a:p>
        </p:txBody>
      </p:sp>
    </p:spTree>
    <p:extLst>
      <p:ext uri="{BB962C8B-B14F-4D97-AF65-F5344CB8AC3E}">
        <p14:creationId xmlns:p14="http://schemas.microsoft.com/office/powerpoint/2010/main" val="3453587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pic slide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6531430" y="1115786"/>
            <a:ext cx="4626428" cy="4626428"/>
          </a:xfrm>
        </p:spPr>
        <p:txBody>
          <a:bodyPr/>
          <a:lstStyle/>
          <a:p>
            <a:r>
              <a:rPr lang="en-US"/>
              <a:t>Click icon to add picture</a:t>
            </a:r>
          </a:p>
        </p:txBody>
      </p:sp>
      <p:sp>
        <p:nvSpPr>
          <p:cNvPr id="8" name="Rectangle 7">
            <a:extLst>
              <a:ext uri="{FF2B5EF4-FFF2-40B4-BE49-F238E27FC236}">
                <a16:creationId xmlns:a16="http://schemas.microsoft.com/office/drawing/2014/main" id="{24A19841-81F3-5FD2-154B-1784963D8156}"/>
              </a:ext>
            </a:extLst>
          </p:cNvPr>
          <p:cNvSpPr/>
          <p:nvPr userDrawn="1"/>
        </p:nvSpPr>
        <p:spPr>
          <a:xfrm>
            <a:off x="10178143" y="3429000"/>
            <a:ext cx="2013857" cy="35814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7BA02E-97D3-D1A0-BEA5-F46196B55F6A}"/>
              </a:ext>
            </a:extLst>
          </p:cNvPr>
          <p:cNvSpPr/>
          <p:nvPr userDrawn="1"/>
        </p:nvSpPr>
        <p:spPr>
          <a:xfrm>
            <a:off x="4071257" y="337457"/>
            <a:ext cx="2013857" cy="66729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0F18B43B-E21A-118D-B2A5-ACA8C3ABF33C}"/>
              </a:ext>
            </a:extLst>
          </p:cNvPr>
          <p:cNvSpPr>
            <a:spLocks noGrp="1"/>
          </p:cNvSpPr>
          <p:nvPr>
            <p:ph type="pic" sz="quarter" idx="12"/>
          </p:nvPr>
        </p:nvSpPr>
        <p:spPr>
          <a:xfrm>
            <a:off x="947058" y="1115786"/>
            <a:ext cx="4626428" cy="4626428"/>
          </a:xfrm>
          <a:custGeom>
            <a:avLst/>
            <a:gdLst>
              <a:gd name="connsiteX0" fmla="*/ 0 w 4626428"/>
              <a:gd name="connsiteY0" fmla="*/ 0 h 4626428"/>
              <a:gd name="connsiteX1" fmla="*/ 4626428 w 4626428"/>
              <a:gd name="connsiteY1" fmla="*/ 0 h 4626428"/>
              <a:gd name="connsiteX2" fmla="*/ 4626428 w 4626428"/>
              <a:gd name="connsiteY2" fmla="*/ 4626428 h 4626428"/>
              <a:gd name="connsiteX3" fmla="*/ 761999 w 4626428"/>
              <a:gd name="connsiteY3" fmla="*/ 4626428 h 4626428"/>
              <a:gd name="connsiteX4" fmla="*/ 761999 w 4626428"/>
              <a:gd name="connsiteY4" fmla="*/ 3913414 h 4626428"/>
              <a:gd name="connsiteX5" fmla="*/ 0 w 4626428"/>
              <a:gd name="connsiteY5" fmla="*/ 3913414 h 4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428" h="4626428">
                <a:moveTo>
                  <a:pt x="0" y="0"/>
                </a:moveTo>
                <a:lnTo>
                  <a:pt x="4626428" y="0"/>
                </a:lnTo>
                <a:lnTo>
                  <a:pt x="4626428" y="4626428"/>
                </a:lnTo>
                <a:lnTo>
                  <a:pt x="761999" y="4626428"/>
                </a:lnTo>
                <a:lnTo>
                  <a:pt x="761999" y="3913414"/>
                </a:lnTo>
                <a:lnTo>
                  <a:pt x="0" y="3913414"/>
                </a:lnTo>
                <a:close/>
              </a:path>
            </a:pathLst>
          </a:custGeom>
        </p:spPr>
        <p:txBody>
          <a:bodyPr wrap="square">
            <a:noAutofit/>
          </a:bodyPr>
          <a:lstStyle/>
          <a:p>
            <a:r>
              <a:rPr lang="en-US"/>
              <a:t>Click icon to add picture</a:t>
            </a:r>
          </a:p>
        </p:txBody>
      </p:sp>
      <p:sp>
        <p:nvSpPr>
          <p:cNvPr id="23" name="Rectangle 22">
            <a:extLst>
              <a:ext uri="{FF2B5EF4-FFF2-40B4-BE49-F238E27FC236}">
                <a16:creationId xmlns:a16="http://schemas.microsoft.com/office/drawing/2014/main" id="{FF3518F7-ED83-CA64-A40F-F14A6F24CCEF}"/>
              </a:ext>
            </a:extLst>
          </p:cNvPr>
          <p:cNvSpPr/>
          <p:nvPr userDrawn="1"/>
        </p:nvSpPr>
        <p:spPr>
          <a:xfrm>
            <a:off x="0" y="5029200"/>
            <a:ext cx="1709057"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762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ic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587829" y="2079172"/>
            <a:ext cx="5181601" cy="2955471"/>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22572" y="0"/>
            <a:ext cx="5769428" cy="6857999"/>
          </a:xfrm>
        </p:spPr>
        <p:txBody>
          <a:bodyPr/>
          <a:lstStyle/>
          <a:p>
            <a:r>
              <a:rPr lang="en-US"/>
              <a:t>Click icon to add picture</a:t>
            </a:r>
          </a:p>
        </p:txBody>
      </p:sp>
    </p:spTree>
    <p:extLst>
      <p:ext uri="{BB962C8B-B14F-4D97-AF65-F5344CB8AC3E}">
        <p14:creationId xmlns:p14="http://schemas.microsoft.com/office/powerpoint/2010/main" val="2748042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ic slide 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0" y="0"/>
            <a:ext cx="5725885"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66117" y="566058"/>
            <a:ext cx="4800603" cy="2732313"/>
          </a:xfrm>
        </p:spPr>
        <p:txBody>
          <a:bodyPr/>
          <a:lstStyle/>
          <a:p>
            <a:r>
              <a:rPr lang="en-US"/>
              <a:t>Click icon to add picture</a:t>
            </a:r>
          </a:p>
        </p:txBody>
      </p:sp>
      <p:sp>
        <p:nvSpPr>
          <p:cNvPr id="6" name="Picture Placeholder 2">
            <a:extLst>
              <a:ext uri="{FF2B5EF4-FFF2-40B4-BE49-F238E27FC236}">
                <a16:creationId xmlns:a16="http://schemas.microsoft.com/office/drawing/2014/main" id="{F31701A8-F250-4A16-2A64-FABB21D1183F}"/>
              </a:ext>
            </a:extLst>
          </p:cNvPr>
          <p:cNvSpPr>
            <a:spLocks noGrp="1"/>
          </p:cNvSpPr>
          <p:nvPr>
            <p:ph type="pic" sz="quarter" idx="15"/>
          </p:nvPr>
        </p:nvSpPr>
        <p:spPr>
          <a:xfrm>
            <a:off x="6466117" y="3559628"/>
            <a:ext cx="4800603" cy="2732313"/>
          </a:xfrm>
        </p:spPr>
        <p:txBody>
          <a:bodyPr/>
          <a:lstStyle/>
          <a:p>
            <a:r>
              <a:rPr lang="en-US"/>
              <a:t>Click icon to add picture</a:t>
            </a:r>
          </a:p>
        </p:txBody>
      </p:sp>
    </p:spTree>
    <p:extLst>
      <p:ext uri="{BB962C8B-B14F-4D97-AF65-F5344CB8AC3E}">
        <p14:creationId xmlns:p14="http://schemas.microsoft.com/office/powerpoint/2010/main" val="104903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599D82C-14F3-379C-A24C-4FF7DB2FFF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66306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ic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CB39FA5-2D72-FEFA-0CD9-D762DE2BFD1D}"/>
              </a:ext>
            </a:extLst>
          </p:cNvPr>
          <p:cNvSpPr>
            <a:spLocks noGrp="1"/>
          </p:cNvSpPr>
          <p:nvPr>
            <p:ph type="pic" sz="quarter" idx="13"/>
          </p:nvPr>
        </p:nvSpPr>
        <p:spPr>
          <a:xfrm>
            <a:off x="587829" y="805543"/>
            <a:ext cx="3374571" cy="5246913"/>
          </a:xfrm>
          <a:custGeom>
            <a:avLst/>
            <a:gdLst>
              <a:gd name="connsiteX0" fmla="*/ 0 w 3374571"/>
              <a:gd name="connsiteY0" fmla="*/ 0 h 5246913"/>
              <a:gd name="connsiteX1" fmla="*/ 3374571 w 3374571"/>
              <a:gd name="connsiteY1" fmla="*/ 0 h 5246913"/>
              <a:gd name="connsiteX2" fmla="*/ 3374571 w 3374571"/>
              <a:gd name="connsiteY2" fmla="*/ 5246913 h 5246913"/>
              <a:gd name="connsiteX3" fmla="*/ 566058 w 3374571"/>
              <a:gd name="connsiteY3" fmla="*/ 5246913 h 5246913"/>
              <a:gd name="connsiteX4" fmla="*/ 566058 w 3374571"/>
              <a:gd name="connsiteY4" fmla="*/ 4223657 h 5246913"/>
              <a:gd name="connsiteX5" fmla="*/ 0 w 3374571"/>
              <a:gd name="connsiteY5" fmla="*/ 4223657 h 52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5246913">
                <a:moveTo>
                  <a:pt x="0" y="0"/>
                </a:moveTo>
                <a:lnTo>
                  <a:pt x="3374571" y="0"/>
                </a:lnTo>
                <a:lnTo>
                  <a:pt x="3374571" y="5246913"/>
                </a:lnTo>
                <a:lnTo>
                  <a:pt x="566058" y="5246913"/>
                </a:lnTo>
                <a:lnTo>
                  <a:pt x="566058" y="4223657"/>
                </a:lnTo>
                <a:lnTo>
                  <a:pt x="0" y="4223657"/>
                </a:lnTo>
                <a:close/>
              </a:path>
            </a:pathLst>
          </a:custGeom>
        </p:spPr>
        <p:txBody>
          <a:bodyPr wrap="square">
            <a:noAutofit/>
          </a:bodyPr>
          <a:lstStyle/>
          <a:p>
            <a:r>
              <a:rPr lang="en-US"/>
              <a:t>Click icon to add picture</a:t>
            </a:r>
          </a:p>
        </p:txBody>
      </p:sp>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805543"/>
            <a:ext cx="3374571" cy="5246913"/>
          </a:xfrm>
        </p:spPr>
        <p:txBody>
          <a:bodyPr/>
          <a:lstStyle/>
          <a:p>
            <a:r>
              <a:rPr lang="en-US"/>
              <a:t>Click icon to add picture</a:t>
            </a:r>
          </a:p>
        </p:txBody>
      </p:sp>
      <p:sp>
        <p:nvSpPr>
          <p:cNvPr id="3" name="Picture Placeholder 2">
            <a:extLst>
              <a:ext uri="{FF2B5EF4-FFF2-40B4-BE49-F238E27FC236}">
                <a16:creationId xmlns:a16="http://schemas.microsoft.com/office/drawing/2014/main" id="{60B3C39E-C57E-CB0B-506F-DB8D0A40FCEB}"/>
              </a:ext>
            </a:extLst>
          </p:cNvPr>
          <p:cNvSpPr>
            <a:spLocks noGrp="1"/>
          </p:cNvSpPr>
          <p:nvPr>
            <p:ph type="pic" sz="quarter" idx="15"/>
          </p:nvPr>
        </p:nvSpPr>
        <p:spPr>
          <a:xfrm>
            <a:off x="8229599" y="805543"/>
            <a:ext cx="3374571" cy="5246913"/>
          </a:xfrm>
        </p:spPr>
        <p:txBody>
          <a:bodyPr/>
          <a:lstStyle/>
          <a:p>
            <a:r>
              <a:rPr lang="en-US"/>
              <a:t>Click icon to add picture</a:t>
            </a:r>
          </a:p>
        </p:txBody>
      </p:sp>
      <p:sp>
        <p:nvSpPr>
          <p:cNvPr id="13" name="Rectangle 12">
            <a:extLst>
              <a:ext uri="{FF2B5EF4-FFF2-40B4-BE49-F238E27FC236}">
                <a16:creationId xmlns:a16="http://schemas.microsoft.com/office/drawing/2014/main" id="{553F63E2-3D06-1680-C294-EC33A4872C75}"/>
              </a:ext>
            </a:extLst>
          </p:cNvPr>
          <p:cNvSpPr/>
          <p:nvPr userDrawn="1"/>
        </p:nvSpPr>
        <p:spPr>
          <a:xfrm>
            <a:off x="1" y="5029200"/>
            <a:ext cx="1153886"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7026728" y="0"/>
            <a:ext cx="1959428"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202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pic slid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1611086"/>
            <a:ext cx="3374571" cy="5246913"/>
          </a:xfrm>
        </p:spPr>
        <p:txBody>
          <a:bodyPr/>
          <a:lstStyle/>
          <a:p>
            <a:r>
              <a:rPr lang="en-US"/>
              <a:t>Click icon to add picture</a:t>
            </a:r>
          </a:p>
        </p:txBody>
      </p:sp>
      <p:sp>
        <p:nvSpPr>
          <p:cNvPr id="7" name="Picture Placeholder 6">
            <a:extLst>
              <a:ext uri="{FF2B5EF4-FFF2-40B4-BE49-F238E27FC236}">
                <a16:creationId xmlns:a16="http://schemas.microsoft.com/office/drawing/2014/main" id="{74D650E6-B7DC-C3AE-5485-FC1D1EBF7DFE}"/>
              </a:ext>
            </a:extLst>
          </p:cNvPr>
          <p:cNvSpPr>
            <a:spLocks noGrp="1"/>
          </p:cNvSpPr>
          <p:nvPr>
            <p:ph type="pic" sz="quarter" idx="15"/>
          </p:nvPr>
        </p:nvSpPr>
        <p:spPr>
          <a:xfrm>
            <a:off x="8229599" y="696687"/>
            <a:ext cx="3374571" cy="6161312"/>
          </a:xfrm>
          <a:custGeom>
            <a:avLst/>
            <a:gdLst>
              <a:gd name="connsiteX0" fmla="*/ 0 w 3374571"/>
              <a:gd name="connsiteY0" fmla="*/ 0 h 6161312"/>
              <a:gd name="connsiteX1" fmla="*/ 3374571 w 3374571"/>
              <a:gd name="connsiteY1" fmla="*/ 0 h 6161312"/>
              <a:gd name="connsiteX2" fmla="*/ 3374571 w 3374571"/>
              <a:gd name="connsiteY2" fmla="*/ 4332513 h 6161312"/>
              <a:gd name="connsiteX3" fmla="*/ 2808515 w 3374571"/>
              <a:gd name="connsiteY3" fmla="*/ 4332513 h 6161312"/>
              <a:gd name="connsiteX4" fmla="*/ 2808515 w 3374571"/>
              <a:gd name="connsiteY4" fmla="*/ 6161312 h 6161312"/>
              <a:gd name="connsiteX5" fmla="*/ 0 w 3374571"/>
              <a:gd name="connsiteY5" fmla="*/ 6161312 h 61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6161312">
                <a:moveTo>
                  <a:pt x="0" y="0"/>
                </a:moveTo>
                <a:lnTo>
                  <a:pt x="3374571" y="0"/>
                </a:lnTo>
                <a:lnTo>
                  <a:pt x="3374571" y="4332513"/>
                </a:lnTo>
                <a:lnTo>
                  <a:pt x="2808515" y="4332513"/>
                </a:lnTo>
                <a:lnTo>
                  <a:pt x="2808515" y="6161312"/>
                </a:lnTo>
                <a:lnTo>
                  <a:pt x="0" y="6161312"/>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1338940" y="3058886"/>
            <a:ext cx="1959428" cy="3799114"/>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069242D9-2A4A-9BB1-597A-89A6A3A67B63}"/>
              </a:ext>
            </a:extLst>
          </p:cNvPr>
          <p:cNvSpPr>
            <a:spLocks noGrp="1"/>
          </p:cNvSpPr>
          <p:nvPr>
            <p:ph type="pic" sz="quarter" idx="16"/>
          </p:nvPr>
        </p:nvSpPr>
        <p:spPr>
          <a:xfrm>
            <a:off x="587826" y="1"/>
            <a:ext cx="3374571" cy="6858000"/>
          </a:xfrm>
        </p:spPr>
        <p:txBody>
          <a:bodyPr/>
          <a:lstStyle/>
          <a:p>
            <a:r>
              <a:rPr lang="en-US"/>
              <a:t>Click icon to add picture</a:t>
            </a:r>
          </a:p>
        </p:txBody>
      </p:sp>
      <p:sp>
        <p:nvSpPr>
          <p:cNvPr id="5" name="Rectangle 4">
            <a:extLst>
              <a:ext uri="{FF2B5EF4-FFF2-40B4-BE49-F238E27FC236}">
                <a16:creationId xmlns:a16="http://schemas.microsoft.com/office/drawing/2014/main" id="{F7E8DD1F-BEC5-D749-D2FE-FBECB9696168}"/>
              </a:ext>
            </a:extLst>
          </p:cNvPr>
          <p:cNvSpPr/>
          <p:nvPr userDrawn="1"/>
        </p:nvSpPr>
        <p:spPr>
          <a:xfrm>
            <a:off x="3200403" y="1012371"/>
            <a:ext cx="1959428" cy="5845629"/>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2BBF9-5C43-27ED-5892-5DC00411174D}"/>
              </a:ext>
            </a:extLst>
          </p:cNvPr>
          <p:cNvSpPr/>
          <p:nvPr userDrawn="1"/>
        </p:nvSpPr>
        <p:spPr>
          <a:xfrm>
            <a:off x="11038114" y="5029200"/>
            <a:ext cx="1153886" cy="18288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941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665469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106441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342003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946879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455520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021972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749326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46956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10" name="Picture 9">
            <a:extLst>
              <a:ext uri="{FF2B5EF4-FFF2-40B4-BE49-F238E27FC236}">
                <a16:creationId xmlns:a16="http://schemas.microsoft.com/office/drawing/2014/main" id="{475334D7-42DD-5B96-8498-452A735BCF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1767906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388708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606345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505942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1439646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1071981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F3F3F1"/>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696604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EF435E"/>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544672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EF435E"/>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8576404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EF435E"/>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29762893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EF435E"/>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0923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31CBDED5-E4A0-5535-E5B5-D8B86A762B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5314197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Mountpleasant Avenue </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Lower</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Tel: </a:t>
            </a:r>
            <a:r>
              <a:rPr lang="en-US" sz="1800" b="0" i="0">
                <a:solidFill>
                  <a:schemeClr val="bg1"/>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Email: </a:t>
            </a:r>
            <a:r>
              <a:rPr lang="en-US" sz="1800" b="0" i="0">
                <a:solidFill>
                  <a:schemeClr val="bg1"/>
                </a:solidFill>
                <a:latin typeface="Roboto Serif 14pt Light" pitchFamily="2" charset="77"/>
                <a:ea typeface="Roboto" panose="02000000000000000000" pitchFamily="2" charset="0"/>
                <a:cs typeface="Roboto Serif 14pt Light" pitchFamily="2" charset="77"/>
              </a:rPr>
              <a:t>info@alicepr.com</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2774950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Mountpleasant Avenue </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Lower</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a:solidFill>
                  <a:schemeClr val="bg1"/>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Tel: </a:t>
            </a:r>
            <a:r>
              <a:rPr lang="en-US" sz="1800" b="0" i="0">
                <a:solidFill>
                  <a:schemeClr val="bg1"/>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a:solidFill>
                  <a:schemeClr val="bg1"/>
                </a:solidFill>
                <a:latin typeface="Roboto" panose="02000000000000000000" pitchFamily="2" charset="0"/>
                <a:ea typeface="Roboto" panose="02000000000000000000" pitchFamily="2" charset="0"/>
                <a:cs typeface="Roboto" panose="02000000000000000000" pitchFamily="2" charset="0"/>
              </a:rPr>
              <a:t>Email: </a:t>
            </a:r>
            <a:r>
              <a:rPr lang="en-US" sz="1800" b="0" i="0">
                <a:solidFill>
                  <a:schemeClr val="bg1"/>
                </a:solidFill>
                <a:latin typeface="Roboto Serif 14pt Light" pitchFamily="2" charset="77"/>
                <a:ea typeface="Roboto" panose="02000000000000000000" pitchFamily="2" charset="0"/>
                <a:cs typeface="Roboto Serif 14pt Light" pitchFamily="2" charset="77"/>
              </a:rPr>
              <a:t>info@alicepr.com</a:t>
            </a:r>
          </a:p>
          <a:p>
            <a:pPr>
              <a:lnSpc>
                <a:spcPct val="110000"/>
              </a:lnSpc>
            </a:pPr>
            <a:endParaRPr lang="en-US" sz="1800" b="0" i="0">
              <a:solidFill>
                <a:schemeClr val="bg1"/>
              </a:solidFill>
              <a:latin typeface="Roboto Serif 14pt Light" pitchFamily="2" charset="77"/>
              <a:ea typeface="Roboto" panose="02000000000000000000" pitchFamily="2" charset="0"/>
              <a:cs typeface="Roboto Serif 14pt Light" pitchFamily="2" charset="77"/>
            </a:endParaRPr>
          </a:p>
          <a:p>
            <a:r>
              <a:rPr lang="en-US" sz="2000" b="1" i="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3628022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5CDB3C-4DD2-FBF7-474A-121B490E6D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rgbClr val="EF435E"/>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2245762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5CDB3C-4DD2-FBF7-474A-121B490E6D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300072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0" i="0">
                <a:solidFill>
                  <a:srgbClr val="EF435E"/>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12" name="Picture 11">
            <a:extLst>
              <a:ext uri="{FF2B5EF4-FFF2-40B4-BE49-F238E27FC236}">
                <a16:creationId xmlns:a16="http://schemas.microsoft.com/office/drawing/2014/main" id="{F9A15349-48C7-E7CB-6C5E-F11B9222F7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2722783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29434566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0" i="0">
                <a:solidFill>
                  <a:srgbClr val="EF435E"/>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1059369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24280180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endParaRPr lang="en-US"/>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0" i="0">
                <a:solidFill>
                  <a:srgbClr val="EF435E"/>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32710049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endParaRPr lang="en-US"/>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38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5717805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endParaRPr lang="en-US"/>
          </a:p>
        </p:txBody>
      </p:sp>
    </p:spTree>
    <p:extLst>
      <p:ext uri="{BB962C8B-B14F-4D97-AF65-F5344CB8AC3E}">
        <p14:creationId xmlns:p14="http://schemas.microsoft.com/office/powerpoint/2010/main" val="21634824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endParaRPr lang="en-US"/>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34736465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endParaRPr lang="en-US"/>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66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endParaRPr lang="en-US"/>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3027803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40FAB-11D3-914E-8689-109DAB324537}"/>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endParaRPr lang="en-US"/>
          </a:p>
        </p:txBody>
      </p:sp>
    </p:spTree>
    <p:extLst>
      <p:ext uri="{BB962C8B-B14F-4D97-AF65-F5344CB8AC3E}">
        <p14:creationId xmlns:p14="http://schemas.microsoft.com/office/powerpoint/2010/main" val="8307160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EF435E"/>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33360447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6464018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chemeClr val="bg1"/>
                </a:solidFill>
                <a:latin typeface="Roboto Serif 14pt Light" pitchFamily="2" charset="77"/>
                <a:cs typeface="Roboto Serif 14pt Light" pitchFamily="2" charset="77"/>
              </a:defRPr>
            </a:lvl1pPr>
          </a:lstStyle>
          <a:p>
            <a:pPr lvl="0"/>
            <a:r>
              <a:rPr lang="en-GB"/>
              <a:t>Presentation Slide </a:t>
            </a:r>
            <a:br>
              <a:rPr lang="en-GB"/>
            </a:br>
            <a:r>
              <a:rPr lang="en-GB"/>
              <a:t>Heading Goes Here</a:t>
            </a:r>
          </a:p>
          <a:p>
            <a:pPr lvl="0"/>
            <a:endParaRPr lang="en-GB"/>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24033528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copy text goes in this box</a:t>
            </a:r>
          </a:p>
        </p:txBody>
      </p:sp>
    </p:spTree>
    <p:extLst>
      <p:ext uri="{BB962C8B-B14F-4D97-AF65-F5344CB8AC3E}">
        <p14:creationId xmlns:p14="http://schemas.microsoft.com/office/powerpoint/2010/main" val="7549024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8" name="Rectangle 17">
            <a:extLst>
              <a:ext uri="{FF2B5EF4-FFF2-40B4-BE49-F238E27FC236}">
                <a16:creationId xmlns:a16="http://schemas.microsoft.com/office/drawing/2014/main" id="{39925002-55B3-0363-C632-13F15F27D09F}"/>
              </a:ext>
            </a:extLst>
          </p:cNvPr>
          <p:cNvSpPr/>
          <p:nvPr userDrawn="1"/>
        </p:nvSpPr>
        <p:spPr>
          <a:xfrm>
            <a:off x="-8964"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Tree>
    <p:extLst>
      <p:ext uri="{BB962C8B-B14F-4D97-AF65-F5344CB8AC3E}">
        <p14:creationId xmlns:p14="http://schemas.microsoft.com/office/powerpoint/2010/main" val="261869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Pag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75396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2E61ED-AD92-FFD2-3D9C-61804CD3B3C9}"/>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Tree>
    <p:extLst>
      <p:ext uri="{BB962C8B-B14F-4D97-AF65-F5344CB8AC3E}">
        <p14:creationId xmlns:p14="http://schemas.microsoft.com/office/powerpoint/2010/main" val="948347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40FAB-11D3-914E-8689-109DAB324537}"/>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a:t>Body copy text goes in this box</a:t>
            </a:r>
          </a:p>
          <a:p>
            <a:pPr lvl="0"/>
            <a:endParaRPr lang="en-GB"/>
          </a:p>
        </p:txBody>
      </p:sp>
    </p:spTree>
    <p:extLst>
      <p:ext uri="{BB962C8B-B14F-4D97-AF65-F5344CB8AC3E}">
        <p14:creationId xmlns:p14="http://schemas.microsoft.com/office/powerpoint/2010/main" val="21004057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atistic Slide 1 Re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A59682-948F-8DA1-D55E-168143C2F7FC}"/>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EF435E"/>
                </a:solidFill>
                <a:latin typeface="Roboto Serif 14pt Light" pitchFamily="2" charset="77"/>
                <a:cs typeface="Roboto Serif 14pt Light" pitchFamily="2" charset="77"/>
              </a:defRPr>
            </a:lvl1pPr>
          </a:lstStyle>
          <a:p>
            <a:pPr lvl="0"/>
            <a:r>
              <a:rPr lang="en-GB"/>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EF435E"/>
                </a:solidFill>
                <a:latin typeface="Roboto Serif 14pt Light" pitchFamily="2" charset="77"/>
                <a:cs typeface="Roboto Serif 14pt Light" pitchFamily="2" charset="77"/>
              </a:defRPr>
            </a:lvl1pPr>
          </a:lstStyle>
          <a:p>
            <a:pPr lvl="0"/>
            <a:r>
              <a:rPr lang="en-GB"/>
              <a:t>Presentation Slide Heading Goes Here</a:t>
            </a:r>
          </a:p>
          <a:p>
            <a:pPr lvl="0"/>
            <a:endParaRPr lang="en-GB"/>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EF435E"/>
                </a:solidFill>
                <a:latin typeface="Roboto Serif 14pt Light" pitchFamily="2" charset="77"/>
                <a:cs typeface="Roboto Serif 14pt Light" pitchFamily="2" charset="77"/>
              </a:defRPr>
            </a:lvl1pPr>
          </a:lstStyle>
          <a:p>
            <a:pPr lvl="0"/>
            <a:r>
              <a:rPr lang="en-GB"/>
              <a:t>00%</a:t>
            </a:r>
          </a:p>
        </p:txBody>
      </p:sp>
      <p:pic>
        <p:nvPicPr>
          <p:cNvPr id="13" name="Picture 12">
            <a:extLst>
              <a:ext uri="{FF2B5EF4-FFF2-40B4-BE49-F238E27FC236}">
                <a16:creationId xmlns:a16="http://schemas.microsoft.com/office/drawing/2014/main" id="{F0667662-7D78-719F-2AC6-E88E878A18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20536879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atistic Slide 2 Re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EA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1"/>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EF435E"/>
                </a:solidFill>
                <a:latin typeface="Roboto Serif 14pt Light" pitchFamily="2" charset="77"/>
                <a:cs typeface="Roboto Serif 14pt Light" pitchFamily="2" charset="77"/>
              </a:defRPr>
            </a:lvl1pPr>
          </a:lstStyle>
          <a:p>
            <a:pPr lvl="0"/>
            <a:r>
              <a:rPr lang="en-GB"/>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EF435E"/>
                </a:solidFill>
                <a:latin typeface="Roboto Serif 14pt Light" pitchFamily="2" charset="77"/>
                <a:cs typeface="Roboto Serif 14pt Light" pitchFamily="2" charset="77"/>
              </a:defRPr>
            </a:lvl1pPr>
          </a:lstStyle>
          <a:p>
            <a:pPr lvl="0"/>
            <a:r>
              <a:rPr lang="en-GB"/>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EF435E"/>
                </a:solidFill>
                <a:latin typeface="Roboto Serif 14pt Light" pitchFamily="2" charset="77"/>
                <a:cs typeface="Roboto Serif 14pt Light" pitchFamily="2" charset="77"/>
              </a:defRPr>
            </a:lvl1pPr>
          </a:lstStyle>
          <a:p>
            <a:pPr lvl="0"/>
            <a:r>
              <a:rPr lang="en-GB"/>
              <a:t>00%</a:t>
            </a:r>
          </a:p>
        </p:txBody>
      </p:sp>
      <p:pic>
        <p:nvPicPr>
          <p:cNvPr id="16" name="Picture 15">
            <a:extLst>
              <a:ext uri="{FF2B5EF4-FFF2-40B4-BE49-F238E27FC236}">
                <a16:creationId xmlns:a16="http://schemas.microsoft.com/office/drawing/2014/main" id="{292F1B70-A8A6-4982-35AA-A48015A08C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13857843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tistic Slide 3 R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a:t>00%</a:t>
            </a:r>
          </a:p>
        </p:txBody>
      </p:sp>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EF435E"/>
                </a:solidFill>
                <a:latin typeface="Roboto Serif 14pt Light" pitchFamily="2" charset="77"/>
                <a:cs typeface="Roboto Serif 14pt Light" pitchFamily="2" charset="77"/>
              </a:defRPr>
            </a:lvl1pPr>
          </a:lstStyle>
          <a:p>
            <a:pPr lvl="0"/>
            <a:r>
              <a:rPr lang="en-GB"/>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Text Goes </a:t>
            </a:r>
            <a:r>
              <a:rPr lang="en-GB" err="1"/>
              <a:t>Heret</a:t>
            </a:r>
            <a:endParaRPr lang="en-GB"/>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pic>
        <p:nvPicPr>
          <p:cNvPr id="21" name="Picture 20">
            <a:extLst>
              <a:ext uri="{FF2B5EF4-FFF2-40B4-BE49-F238E27FC236}">
                <a16:creationId xmlns:a16="http://schemas.microsoft.com/office/drawing/2014/main" id="{F32AD522-EB04-05FE-F4AC-72E652BA2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3074070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213660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0582866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8303432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9777158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05880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Mountpleasant Avenue </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Lower</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a:solidFill>
                  <a:srgbClr val="1F2B5D"/>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Tel: </a:t>
            </a:r>
            <a:r>
              <a:rPr lang="en-US" sz="1800" b="0" i="0">
                <a:solidFill>
                  <a:srgbClr val="1F2B5D"/>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a:solidFill>
                  <a:srgbClr val="1F2B5D"/>
                </a:solidFill>
                <a:latin typeface="Roboto" panose="02000000000000000000" pitchFamily="2" charset="0"/>
                <a:ea typeface="Roboto" panose="02000000000000000000" pitchFamily="2" charset="0"/>
                <a:cs typeface="Roboto" panose="02000000000000000000" pitchFamily="2" charset="0"/>
              </a:rPr>
              <a:t>Email: </a:t>
            </a:r>
            <a:r>
              <a:rPr lang="en-US" sz="1800" b="0" i="0">
                <a:solidFill>
                  <a:srgbClr val="1F2B5D"/>
                </a:solidFill>
                <a:latin typeface="Roboto Serif 14pt Light" pitchFamily="2" charset="77"/>
                <a:ea typeface="Roboto" panose="02000000000000000000" pitchFamily="2" charset="0"/>
                <a:cs typeface="Roboto Serif 14pt Light" pitchFamily="2" charset="77"/>
              </a:rPr>
              <a:t>info@alicepr.com</a:t>
            </a:r>
          </a:p>
          <a:p>
            <a:pPr>
              <a:lnSpc>
                <a:spcPct val="110000"/>
              </a:lnSpc>
            </a:pPr>
            <a:endParaRPr lang="en-US" sz="1800" b="0" i="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pic>
        <p:nvPicPr>
          <p:cNvPr id="18" name="Picture 17">
            <a:extLst>
              <a:ext uri="{FF2B5EF4-FFF2-40B4-BE49-F238E27FC236}">
                <a16:creationId xmlns:a16="http://schemas.microsoft.com/office/drawing/2014/main" id="{01179B05-61A6-B2E4-B154-89AFAEF8D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pic>
        <p:nvPicPr>
          <p:cNvPr id="20" name="Picture 19">
            <a:extLst>
              <a:ext uri="{FF2B5EF4-FFF2-40B4-BE49-F238E27FC236}">
                <a16:creationId xmlns:a16="http://schemas.microsoft.com/office/drawing/2014/main" id="{095F6F0F-B196-8FAF-D111-82689BFC3A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92599" y="4286248"/>
            <a:ext cx="457492" cy="457492"/>
          </a:xfrm>
          <a:prstGeom prst="rect">
            <a:avLst/>
          </a:prstGeom>
        </p:spPr>
      </p:pic>
      <p:pic>
        <p:nvPicPr>
          <p:cNvPr id="22" name="Picture 21">
            <a:extLst>
              <a:ext uri="{FF2B5EF4-FFF2-40B4-BE49-F238E27FC236}">
                <a16:creationId xmlns:a16="http://schemas.microsoft.com/office/drawing/2014/main" id="{B31DDD3F-6BE7-00F7-861A-B361716B02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50049" y="4286248"/>
            <a:ext cx="457492" cy="457492"/>
          </a:xfrm>
          <a:prstGeom prst="rect">
            <a:avLst/>
          </a:prstGeom>
        </p:spPr>
      </p:pic>
      <p:pic>
        <p:nvPicPr>
          <p:cNvPr id="24" name="Picture 23">
            <a:extLst>
              <a:ext uri="{FF2B5EF4-FFF2-40B4-BE49-F238E27FC236}">
                <a16:creationId xmlns:a16="http://schemas.microsoft.com/office/drawing/2014/main" id="{F6E02AB9-C35D-FAA9-EF73-BD1245ABD70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8798" y="4286247"/>
            <a:ext cx="457491" cy="457491"/>
          </a:xfrm>
          <a:prstGeom prst="rect">
            <a:avLst/>
          </a:prstGeom>
        </p:spPr>
      </p:pic>
      <p:pic>
        <p:nvPicPr>
          <p:cNvPr id="26" name="Picture 25">
            <a:extLst>
              <a:ext uri="{FF2B5EF4-FFF2-40B4-BE49-F238E27FC236}">
                <a16:creationId xmlns:a16="http://schemas.microsoft.com/office/drawing/2014/main" id="{62B1BD5A-66B8-D9F8-6A4B-1A3AA103F59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7875" y="4286248"/>
            <a:ext cx="457491" cy="457491"/>
          </a:xfrm>
          <a:prstGeom prst="rect">
            <a:avLst/>
          </a:prstGeom>
        </p:spPr>
      </p:pic>
    </p:spTree>
    <p:extLst>
      <p:ext uri="{BB962C8B-B14F-4D97-AF65-F5344CB8AC3E}">
        <p14:creationId xmlns:p14="http://schemas.microsoft.com/office/powerpoint/2010/main" val="3935984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003255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24039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7488363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5772007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2735205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4758028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23479366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1668023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F3F3F1"/>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36711877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599D82C-14F3-379C-A24C-4FF7DB2FFF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Breaker Page Heading </a:t>
            </a:r>
            <a:br>
              <a:rPr lang="en-GB"/>
            </a:br>
            <a:r>
              <a:rPr lang="en-GB"/>
              <a:t>Goes Here</a:t>
            </a:r>
          </a:p>
          <a:p>
            <a:pPr lvl="0"/>
            <a:endParaRPr lang="en-GB"/>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a:t>Sub Heading Text</a:t>
            </a:r>
          </a:p>
        </p:txBody>
      </p:sp>
    </p:spTree>
    <p:extLst>
      <p:ext uri="{BB962C8B-B14F-4D97-AF65-F5344CB8AC3E}">
        <p14:creationId xmlns:p14="http://schemas.microsoft.com/office/powerpoint/2010/main" val="4534547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41" Type="http://schemas.openxmlformats.org/officeDocument/2006/relationships/slideLayout" Target="../slideLayouts/slideLayout9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theme" Target="../theme/theme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8" Type="http://schemas.openxmlformats.org/officeDocument/2006/relationships/slideLayout" Target="../slideLayouts/slideLayout60.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9" Type="http://schemas.openxmlformats.org/officeDocument/2006/relationships/slideLayout" Target="../slideLayouts/slideLayout134.xml"/><Relationship Id="rId21" Type="http://schemas.openxmlformats.org/officeDocument/2006/relationships/slideLayout" Target="../slideLayouts/slideLayout116.xml"/><Relationship Id="rId34" Type="http://schemas.openxmlformats.org/officeDocument/2006/relationships/slideLayout" Target="../slideLayouts/slideLayout129.xml"/><Relationship Id="rId42" Type="http://schemas.openxmlformats.org/officeDocument/2006/relationships/slideLayout" Target="../slideLayouts/slideLayout137.xml"/><Relationship Id="rId47" Type="http://schemas.openxmlformats.org/officeDocument/2006/relationships/slideLayout" Target="../slideLayouts/slideLayout142.xml"/><Relationship Id="rId50" Type="http://schemas.openxmlformats.org/officeDocument/2006/relationships/slideLayout" Target="../slideLayouts/slideLayout145.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9" Type="http://schemas.openxmlformats.org/officeDocument/2006/relationships/slideLayout" Target="../slideLayouts/slideLayout124.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slideLayout" Target="../slideLayouts/slideLayout127.xml"/><Relationship Id="rId37" Type="http://schemas.openxmlformats.org/officeDocument/2006/relationships/slideLayout" Target="../slideLayouts/slideLayout132.xml"/><Relationship Id="rId40" Type="http://schemas.openxmlformats.org/officeDocument/2006/relationships/slideLayout" Target="../slideLayouts/slideLayout135.xml"/><Relationship Id="rId45" Type="http://schemas.openxmlformats.org/officeDocument/2006/relationships/slideLayout" Target="../slideLayouts/slideLayout140.xml"/><Relationship Id="rId53" Type="http://schemas.openxmlformats.org/officeDocument/2006/relationships/theme" Target="../theme/theme3.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slideLayout" Target="../slideLayouts/slideLayout126.xml"/><Relationship Id="rId44" Type="http://schemas.openxmlformats.org/officeDocument/2006/relationships/slideLayout" Target="../slideLayouts/slideLayout139.xml"/><Relationship Id="rId52" Type="http://schemas.openxmlformats.org/officeDocument/2006/relationships/slideLayout" Target="../slideLayouts/slideLayout147.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43" Type="http://schemas.openxmlformats.org/officeDocument/2006/relationships/slideLayout" Target="../slideLayouts/slideLayout138.xml"/><Relationship Id="rId48" Type="http://schemas.openxmlformats.org/officeDocument/2006/relationships/slideLayout" Target="../slideLayouts/slideLayout143.xml"/><Relationship Id="rId8" Type="http://schemas.openxmlformats.org/officeDocument/2006/relationships/slideLayout" Target="../slideLayouts/slideLayout103.xml"/><Relationship Id="rId51" Type="http://schemas.openxmlformats.org/officeDocument/2006/relationships/slideLayout" Target="../slideLayouts/slideLayout146.xml"/><Relationship Id="rId3" Type="http://schemas.openxmlformats.org/officeDocument/2006/relationships/slideLayout" Target="../slideLayouts/slideLayout98.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38" Type="http://schemas.openxmlformats.org/officeDocument/2006/relationships/slideLayout" Target="../slideLayouts/slideLayout133.xml"/><Relationship Id="rId46" Type="http://schemas.openxmlformats.org/officeDocument/2006/relationships/slideLayout" Target="../slideLayouts/slideLayout141.xml"/><Relationship Id="rId20" Type="http://schemas.openxmlformats.org/officeDocument/2006/relationships/slideLayout" Target="../slideLayouts/slideLayout115.xml"/><Relationship Id="rId41" Type="http://schemas.openxmlformats.org/officeDocument/2006/relationships/slideLayout" Target="../slideLayouts/slideLayout13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49" Type="http://schemas.openxmlformats.org/officeDocument/2006/relationships/slideLayout" Target="../slideLayouts/slideLayout14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slideLayout" Target="../slideLayouts/slideLayout189.xml"/><Relationship Id="rId47" Type="http://schemas.openxmlformats.org/officeDocument/2006/relationships/slideLayout" Target="../slideLayouts/slideLayout194.xml"/><Relationship Id="rId50" Type="http://schemas.openxmlformats.org/officeDocument/2006/relationships/slideLayout" Target="../slideLayouts/slideLayout197.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9" Type="http://schemas.openxmlformats.org/officeDocument/2006/relationships/slideLayout" Target="../slideLayouts/slideLayout176.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45" Type="http://schemas.openxmlformats.org/officeDocument/2006/relationships/slideLayout" Target="../slideLayouts/slideLayout192.xml"/><Relationship Id="rId53" Type="http://schemas.openxmlformats.org/officeDocument/2006/relationships/theme" Target="../theme/theme4.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4" Type="http://schemas.openxmlformats.org/officeDocument/2006/relationships/slideLayout" Target="../slideLayouts/slideLayout191.xml"/><Relationship Id="rId52" Type="http://schemas.openxmlformats.org/officeDocument/2006/relationships/slideLayout" Target="../slideLayouts/slideLayout199.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slideLayout" Target="../slideLayouts/slideLayout190.xml"/><Relationship Id="rId48" Type="http://schemas.openxmlformats.org/officeDocument/2006/relationships/slideLayout" Target="../slideLayouts/slideLayout195.xml"/><Relationship Id="rId8" Type="http://schemas.openxmlformats.org/officeDocument/2006/relationships/slideLayout" Target="../slideLayouts/slideLayout155.xml"/><Relationship Id="rId51" Type="http://schemas.openxmlformats.org/officeDocument/2006/relationships/slideLayout" Target="../slideLayouts/slideLayout198.xml"/><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 Id="rId46" Type="http://schemas.openxmlformats.org/officeDocument/2006/relationships/slideLayout" Target="../slideLayouts/slideLayout193.xml"/><Relationship Id="rId20" Type="http://schemas.openxmlformats.org/officeDocument/2006/relationships/slideLayout" Target="../slideLayouts/slideLayout167.xml"/><Relationship Id="rId41" Type="http://schemas.openxmlformats.org/officeDocument/2006/relationships/slideLayout" Target="../slideLayouts/slideLayout188.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49" Type="http://schemas.openxmlformats.org/officeDocument/2006/relationships/slideLayout" Target="../slideLayouts/slideLayout19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slideLayout" Target="../slideLayouts/slideLayout225.xml"/><Relationship Id="rId39" Type="http://schemas.openxmlformats.org/officeDocument/2006/relationships/slideLayout" Target="../slideLayouts/slideLayout238.xml"/><Relationship Id="rId21" Type="http://schemas.openxmlformats.org/officeDocument/2006/relationships/slideLayout" Target="../slideLayouts/slideLayout220.xml"/><Relationship Id="rId34" Type="http://schemas.openxmlformats.org/officeDocument/2006/relationships/slideLayout" Target="../slideLayouts/slideLayout233.xml"/><Relationship Id="rId42" Type="http://schemas.openxmlformats.org/officeDocument/2006/relationships/slideLayout" Target="../slideLayouts/slideLayout241.xml"/><Relationship Id="rId47" Type="http://schemas.openxmlformats.org/officeDocument/2006/relationships/slideLayout" Target="../slideLayouts/slideLayout246.xml"/><Relationship Id="rId50" Type="http://schemas.openxmlformats.org/officeDocument/2006/relationships/slideLayout" Target="../slideLayouts/slideLayout249.xml"/><Relationship Id="rId7" Type="http://schemas.openxmlformats.org/officeDocument/2006/relationships/slideLayout" Target="../slideLayouts/slideLayout20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9" Type="http://schemas.openxmlformats.org/officeDocument/2006/relationships/slideLayout" Target="../slideLayouts/slideLayout228.xml"/><Relationship Id="rId11" Type="http://schemas.openxmlformats.org/officeDocument/2006/relationships/slideLayout" Target="../slideLayouts/slideLayout210.xml"/><Relationship Id="rId24" Type="http://schemas.openxmlformats.org/officeDocument/2006/relationships/slideLayout" Target="../slideLayouts/slideLayout223.xml"/><Relationship Id="rId32" Type="http://schemas.openxmlformats.org/officeDocument/2006/relationships/slideLayout" Target="../slideLayouts/slideLayout231.xml"/><Relationship Id="rId37" Type="http://schemas.openxmlformats.org/officeDocument/2006/relationships/slideLayout" Target="../slideLayouts/slideLayout236.xml"/><Relationship Id="rId40" Type="http://schemas.openxmlformats.org/officeDocument/2006/relationships/slideLayout" Target="../slideLayouts/slideLayout239.xml"/><Relationship Id="rId45" Type="http://schemas.openxmlformats.org/officeDocument/2006/relationships/slideLayout" Target="../slideLayouts/slideLayout244.xml"/><Relationship Id="rId53" Type="http://schemas.openxmlformats.org/officeDocument/2006/relationships/theme" Target="../theme/theme5.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31" Type="http://schemas.openxmlformats.org/officeDocument/2006/relationships/slideLayout" Target="../slideLayouts/slideLayout230.xml"/><Relationship Id="rId44" Type="http://schemas.openxmlformats.org/officeDocument/2006/relationships/slideLayout" Target="../slideLayouts/slideLayout243.xml"/><Relationship Id="rId52" Type="http://schemas.openxmlformats.org/officeDocument/2006/relationships/slideLayout" Target="../slideLayouts/slideLayout251.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slideLayout" Target="../slideLayouts/slideLayout229.xml"/><Relationship Id="rId35" Type="http://schemas.openxmlformats.org/officeDocument/2006/relationships/slideLayout" Target="../slideLayouts/slideLayout234.xml"/><Relationship Id="rId43" Type="http://schemas.openxmlformats.org/officeDocument/2006/relationships/slideLayout" Target="../slideLayouts/slideLayout242.xml"/><Relationship Id="rId48" Type="http://schemas.openxmlformats.org/officeDocument/2006/relationships/slideLayout" Target="../slideLayouts/slideLayout247.xml"/><Relationship Id="rId8" Type="http://schemas.openxmlformats.org/officeDocument/2006/relationships/slideLayout" Target="../slideLayouts/slideLayout207.xml"/><Relationship Id="rId51" Type="http://schemas.openxmlformats.org/officeDocument/2006/relationships/slideLayout" Target="../slideLayouts/slideLayout250.xml"/><Relationship Id="rId3" Type="http://schemas.openxmlformats.org/officeDocument/2006/relationships/slideLayout" Target="../slideLayouts/slideLayout202.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33" Type="http://schemas.openxmlformats.org/officeDocument/2006/relationships/slideLayout" Target="../slideLayouts/slideLayout232.xml"/><Relationship Id="rId38" Type="http://schemas.openxmlformats.org/officeDocument/2006/relationships/slideLayout" Target="../slideLayouts/slideLayout237.xml"/><Relationship Id="rId46" Type="http://schemas.openxmlformats.org/officeDocument/2006/relationships/slideLayout" Target="../slideLayouts/slideLayout245.xml"/><Relationship Id="rId20" Type="http://schemas.openxmlformats.org/officeDocument/2006/relationships/slideLayout" Target="../slideLayouts/slideLayout219.xml"/><Relationship Id="rId41" Type="http://schemas.openxmlformats.org/officeDocument/2006/relationships/slideLayout" Target="../slideLayouts/slideLayout240.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36" Type="http://schemas.openxmlformats.org/officeDocument/2006/relationships/slideLayout" Target="../slideLayouts/slideLayout235.xml"/><Relationship Id="rId49" Type="http://schemas.openxmlformats.org/officeDocument/2006/relationships/slideLayout" Target="../slideLayouts/slideLayout24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64.xml"/><Relationship Id="rId18" Type="http://schemas.openxmlformats.org/officeDocument/2006/relationships/slideLayout" Target="../slideLayouts/slideLayout269.xml"/><Relationship Id="rId26" Type="http://schemas.openxmlformats.org/officeDocument/2006/relationships/slideLayout" Target="../slideLayouts/slideLayout277.xml"/><Relationship Id="rId39" Type="http://schemas.openxmlformats.org/officeDocument/2006/relationships/slideLayout" Target="../slideLayouts/slideLayout290.xml"/><Relationship Id="rId21" Type="http://schemas.openxmlformats.org/officeDocument/2006/relationships/slideLayout" Target="../slideLayouts/slideLayout272.xml"/><Relationship Id="rId34" Type="http://schemas.openxmlformats.org/officeDocument/2006/relationships/slideLayout" Target="../slideLayouts/slideLayout285.xml"/><Relationship Id="rId42" Type="http://schemas.openxmlformats.org/officeDocument/2006/relationships/slideLayout" Target="../slideLayouts/slideLayout293.xml"/><Relationship Id="rId47" Type="http://schemas.openxmlformats.org/officeDocument/2006/relationships/slideLayout" Target="../slideLayouts/slideLayout298.xml"/><Relationship Id="rId50" Type="http://schemas.openxmlformats.org/officeDocument/2006/relationships/slideLayout" Target="../slideLayouts/slideLayout301.xml"/><Relationship Id="rId7" Type="http://schemas.openxmlformats.org/officeDocument/2006/relationships/slideLayout" Target="../slideLayouts/slideLayout258.xml"/><Relationship Id="rId2" Type="http://schemas.openxmlformats.org/officeDocument/2006/relationships/slideLayout" Target="../slideLayouts/slideLayout253.xml"/><Relationship Id="rId16" Type="http://schemas.openxmlformats.org/officeDocument/2006/relationships/slideLayout" Target="../slideLayouts/slideLayout267.xml"/><Relationship Id="rId29" Type="http://schemas.openxmlformats.org/officeDocument/2006/relationships/slideLayout" Target="../slideLayouts/slideLayout280.xml"/><Relationship Id="rId11" Type="http://schemas.openxmlformats.org/officeDocument/2006/relationships/slideLayout" Target="../slideLayouts/slideLayout262.xml"/><Relationship Id="rId24" Type="http://schemas.openxmlformats.org/officeDocument/2006/relationships/slideLayout" Target="../slideLayouts/slideLayout275.xml"/><Relationship Id="rId32" Type="http://schemas.openxmlformats.org/officeDocument/2006/relationships/slideLayout" Target="../slideLayouts/slideLayout283.xml"/><Relationship Id="rId37" Type="http://schemas.openxmlformats.org/officeDocument/2006/relationships/slideLayout" Target="../slideLayouts/slideLayout288.xml"/><Relationship Id="rId40" Type="http://schemas.openxmlformats.org/officeDocument/2006/relationships/slideLayout" Target="../slideLayouts/slideLayout291.xml"/><Relationship Id="rId45" Type="http://schemas.openxmlformats.org/officeDocument/2006/relationships/slideLayout" Target="../slideLayouts/slideLayout296.xml"/><Relationship Id="rId53" Type="http://schemas.openxmlformats.org/officeDocument/2006/relationships/slideLayout" Target="../slideLayouts/slideLayout304.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19" Type="http://schemas.openxmlformats.org/officeDocument/2006/relationships/slideLayout" Target="../slideLayouts/slideLayout270.xml"/><Relationship Id="rId31" Type="http://schemas.openxmlformats.org/officeDocument/2006/relationships/slideLayout" Target="../slideLayouts/slideLayout282.xml"/><Relationship Id="rId44" Type="http://schemas.openxmlformats.org/officeDocument/2006/relationships/slideLayout" Target="../slideLayouts/slideLayout295.xml"/><Relationship Id="rId52" Type="http://schemas.openxmlformats.org/officeDocument/2006/relationships/slideLayout" Target="../slideLayouts/slideLayout303.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 Id="rId22" Type="http://schemas.openxmlformats.org/officeDocument/2006/relationships/slideLayout" Target="../slideLayouts/slideLayout273.xml"/><Relationship Id="rId27" Type="http://schemas.openxmlformats.org/officeDocument/2006/relationships/slideLayout" Target="../slideLayouts/slideLayout278.xml"/><Relationship Id="rId30" Type="http://schemas.openxmlformats.org/officeDocument/2006/relationships/slideLayout" Target="../slideLayouts/slideLayout281.xml"/><Relationship Id="rId35" Type="http://schemas.openxmlformats.org/officeDocument/2006/relationships/slideLayout" Target="../slideLayouts/slideLayout286.xml"/><Relationship Id="rId43" Type="http://schemas.openxmlformats.org/officeDocument/2006/relationships/slideLayout" Target="../slideLayouts/slideLayout294.xml"/><Relationship Id="rId48" Type="http://schemas.openxmlformats.org/officeDocument/2006/relationships/slideLayout" Target="../slideLayouts/slideLayout299.xml"/><Relationship Id="rId8" Type="http://schemas.openxmlformats.org/officeDocument/2006/relationships/slideLayout" Target="../slideLayouts/slideLayout259.xml"/><Relationship Id="rId51" Type="http://schemas.openxmlformats.org/officeDocument/2006/relationships/slideLayout" Target="../slideLayouts/slideLayout302.xml"/><Relationship Id="rId3" Type="http://schemas.openxmlformats.org/officeDocument/2006/relationships/slideLayout" Target="../slideLayouts/slideLayout254.xml"/><Relationship Id="rId12" Type="http://schemas.openxmlformats.org/officeDocument/2006/relationships/slideLayout" Target="../slideLayouts/slideLayout263.xml"/><Relationship Id="rId17" Type="http://schemas.openxmlformats.org/officeDocument/2006/relationships/slideLayout" Target="../slideLayouts/slideLayout268.xml"/><Relationship Id="rId25" Type="http://schemas.openxmlformats.org/officeDocument/2006/relationships/slideLayout" Target="../slideLayouts/slideLayout276.xml"/><Relationship Id="rId33" Type="http://schemas.openxmlformats.org/officeDocument/2006/relationships/slideLayout" Target="../slideLayouts/slideLayout284.xml"/><Relationship Id="rId38" Type="http://schemas.openxmlformats.org/officeDocument/2006/relationships/slideLayout" Target="../slideLayouts/slideLayout289.xml"/><Relationship Id="rId46" Type="http://schemas.openxmlformats.org/officeDocument/2006/relationships/slideLayout" Target="../slideLayouts/slideLayout297.xml"/><Relationship Id="rId20" Type="http://schemas.openxmlformats.org/officeDocument/2006/relationships/slideLayout" Target="../slideLayouts/slideLayout271.xml"/><Relationship Id="rId41" Type="http://schemas.openxmlformats.org/officeDocument/2006/relationships/slideLayout" Target="../slideLayouts/slideLayout292.xml"/><Relationship Id="rId54" Type="http://schemas.openxmlformats.org/officeDocument/2006/relationships/theme" Target="../theme/theme6.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5" Type="http://schemas.openxmlformats.org/officeDocument/2006/relationships/slideLayout" Target="../slideLayouts/slideLayout266.xml"/><Relationship Id="rId23" Type="http://schemas.openxmlformats.org/officeDocument/2006/relationships/slideLayout" Target="../slideLayouts/slideLayout274.xml"/><Relationship Id="rId28" Type="http://schemas.openxmlformats.org/officeDocument/2006/relationships/slideLayout" Target="../slideLayouts/slideLayout279.xml"/><Relationship Id="rId36" Type="http://schemas.openxmlformats.org/officeDocument/2006/relationships/slideLayout" Target="../slideLayouts/slideLayout287.xml"/><Relationship Id="rId49" Type="http://schemas.openxmlformats.org/officeDocument/2006/relationships/slideLayout" Target="../slideLayouts/slideLayout30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17.xml"/><Relationship Id="rId18" Type="http://schemas.openxmlformats.org/officeDocument/2006/relationships/slideLayout" Target="../slideLayouts/slideLayout322.xml"/><Relationship Id="rId26" Type="http://schemas.openxmlformats.org/officeDocument/2006/relationships/slideLayout" Target="../slideLayouts/slideLayout330.xml"/><Relationship Id="rId39" Type="http://schemas.openxmlformats.org/officeDocument/2006/relationships/slideLayout" Target="../slideLayouts/slideLayout343.xml"/><Relationship Id="rId21" Type="http://schemas.openxmlformats.org/officeDocument/2006/relationships/slideLayout" Target="../slideLayouts/slideLayout325.xml"/><Relationship Id="rId34" Type="http://schemas.openxmlformats.org/officeDocument/2006/relationships/slideLayout" Target="../slideLayouts/slideLayout338.xml"/><Relationship Id="rId42" Type="http://schemas.openxmlformats.org/officeDocument/2006/relationships/slideLayout" Target="../slideLayouts/slideLayout346.xml"/><Relationship Id="rId7" Type="http://schemas.openxmlformats.org/officeDocument/2006/relationships/slideLayout" Target="../slideLayouts/slideLayout311.xml"/><Relationship Id="rId2" Type="http://schemas.openxmlformats.org/officeDocument/2006/relationships/slideLayout" Target="../slideLayouts/slideLayout306.xml"/><Relationship Id="rId16" Type="http://schemas.openxmlformats.org/officeDocument/2006/relationships/slideLayout" Target="../slideLayouts/slideLayout320.xml"/><Relationship Id="rId20" Type="http://schemas.openxmlformats.org/officeDocument/2006/relationships/slideLayout" Target="../slideLayouts/slideLayout324.xml"/><Relationship Id="rId29" Type="http://schemas.openxmlformats.org/officeDocument/2006/relationships/slideLayout" Target="../slideLayouts/slideLayout333.xml"/><Relationship Id="rId41" Type="http://schemas.openxmlformats.org/officeDocument/2006/relationships/slideLayout" Target="../slideLayouts/slideLayout345.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24" Type="http://schemas.openxmlformats.org/officeDocument/2006/relationships/slideLayout" Target="../slideLayouts/slideLayout328.xml"/><Relationship Id="rId32" Type="http://schemas.openxmlformats.org/officeDocument/2006/relationships/slideLayout" Target="../slideLayouts/slideLayout336.xml"/><Relationship Id="rId37" Type="http://schemas.openxmlformats.org/officeDocument/2006/relationships/slideLayout" Target="../slideLayouts/slideLayout341.xml"/><Relationship Id="rId40" Type="http://schemas.openxmlformats.org/officeDocument/2006/relationships/slideLayout" Target="../slideLayouts/slideLayout344.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23" Type="http://schemas.openxmlformats.org/officeDocument/2006/relationships/slideLayout" Target="../slideLayouts/slideLayout327.xml"/><Relationship Id="rId28" Type="http://schemas.openxmlformats.org/officeDocument/2006/relationships/slideLayout" Target="../slideLayouts/slideLayout332.xml"/><Relationship Id="rId36" Type="http://schemas.openxmlformats.org/officeDocument/2006/relationships/slideLayout" Target="../slideLayouts/slideLayout340.xml"/><Relationship Id="rId10" Type="http://schemas.openxmlformats.org/officeDocument/2006/relationships/slideLayout" Target="../slideLayouts/slideLayout314.xml"/><Relationship Id="rId19" Type="http://schemas.openxmlformats.org/officeDocument/2006/relationships/slideLayout" Target="../slideLayouts/slideLayout323.xml"/><Relationship Id="rId31" Type="http://schemas.openxmlformats.org/officeDocument/2006/relationships/slideLayout" Target="../slideLayouts/slideLayout335.xml"/><Relationship Id="rId44" Type="http://schemas.openxmlformats.org/officeDocument/2006/relationships/theme" Target="../theme/theme7.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 Id="rId22" Type="http://schemas.openxmlformats.org/officeDocument/2006/relationships/slideLayout" Target="../slideLayouts/slideLayout326.xml"/><Relationship Id="rId27" Type="http://schemas.openxmlformats.org/officeDocument/2006/relationships/slideLayout" Target="../slideLayouts/slideLayout331.xml"/><Relationship Id="rId30" Type="http://schemas.openxmlformats.org/officeDocument/2006/relationships/slideLayout" Target="../slideLayouts/slideLayout334.xml"/><Relationship Id="rId35" Type="http://schemas.openxmlformats.org/officeDocument/2006/relationships/slideLayout" Target="../slideLayouts/slideLayout339.xml"/><Relationship Id="rId43" Type="http://schemas.openxmlformats.org/officeDocument/2006/relationships/slideLayout" Target="../slideLayouts/slideLayout347.xml"/><Relationship Id="rId8" Type="http://schemas.openxmlformats.org/officeDocument/2006/relationships/slideLayout" Target="../slideLayouts/slideLayout312.xml"/><Relationship Id="rId3" Type="http://schemas.openxmlformats.org/officeDocument/2006/relationships/slideLayout" Target="../slideLayouts/slideLayout307.xml"/><Relationship Id="rId12" Type="http://schemas.openxmlformats.org/officeDocument/2006/relationships/slideLayout" Target="../slideLayouts/slideLayout316.xml"/><Relationship Id="rId17" Type="http://schemas.openxmlformats.org/officeDocument/2006/relationships/slideLayout" Target="../slideLayouts/slideLayout321.xml"/><Relationship Id="rId25" Type="http://schemas.openxmlformats.org/officeDocument/2006/relationships/slideLayout" Target="../slideLayouts/slideLayout329.xml"/><Relationship Id="rId33" Type="http://schemas.openxmlformats.org/officeDocument/2006/relationships/slideLayout" Target="../slideLayouts/slideLayout337.xml"/><Relationship Id="rId38" Type="http://schemas.openxmlformats.org/officeDocument/2006/relationships/slideLayout" Target="../slideLayouts/slideLayout3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24874969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699" r:id="rId3"/>
    <p:sldLayoutId id="2147483705" r:id="rId4"/>
    <p:sldLayoutId id="2147483706" r:id="rId5"/>
    <p:sldLayoutId id="2147483707" r:id="rId6"/>
    <p:sldLayoutId id="2147483704" r:id="rId7"/>
    <p:sldLayoutId id="2147483751" r:id="rId8"/>
    <p:sldLayoutId id="2147483702" r:id="rId9"/>
    <p:sldLayoutId id="2147483703" r:id="rId10"/>
    <p:sldLayoutId id="2147483666" r:id="rId11"/>
    <p:sldLayoutId id="2147483689" r:id="rId12"/>
    <p:sldLayoutId id="2147483667" r:id="rId13"/>
    <p:sldLayoutId id="2147483668" r:id="rId14"/>
    <p:sldLayoutId id="2147483669" r:id="rId15"/>
    <p:sldLayoutId id="2147483688" r:id="rId16"/>
    <p:sldLayoutId id="2147483697" r:id="rId17"/>
    <p:sldLayoutId id="2147483698" r:id="rId18"/>
    <p:sldLayoutId id="2147483696" r:id="rId19"/>
    <p:sldLayoutId id="2147483685" r:id="rId20"/>
    <p:sldLayoutId id="2147483692" r:id="rId21"/>
    <p:sldLayoutId id="2147483686" r:id="rId22"/>
    <p:sldLayoutId id="2147483695" r:id="rId23"/>
    <p:sldLayoutId id="2147483683" r:id="rId24"/>
    <p:sldLayoutId id="2147483690" r:id="rId25"/>
    <p:sldLayoutId id="2147483684" r:id="rId26"/>
    <p:sldLayoutId id="2147483691" r:id="rId27"/>
    <p:sldLayoutId id="2147483752" r:id="rId28"/>
    <p:sldLayoutId id="2147483753" r:id="rId29"/>
    <p:sldLayoutId id="2147483687" r:id="rId30"/>
    <p:sldLayoutId id="2147483693" r:id="rId31"/>
    <p:sldLayoutId id="2147483694" r:id="rId32"/>
    <p:sldLayoutId id="2147483756" r:id="rId33"/>
    <p:sldLayoutId id="2147483755" r:id="rId34"/>
    <p:sldLayoutId id="2147483757" r:id="rId35"/>
    <p:sldLayoutId id="2147483754" r:id="rId36"/>
    <p:sldLayoutId id="2147483761" r:id="rId37"/>
    <p:sldLayoutId id="2147483762" r:id="rId38"/>
    <p:sldLayoutId id="2147483764" r:id="rId39"/>
    <p:sldLayoutId id="2147483763" r:id="rId40"/>
    <p:sldLayoutId id="2147483765" r:id="rId41"/>
    <p:sldLayoutId id="2147483671" r:id="rId42"/>
    <p:sldLayoutId id="2147483672" r:id="rId43"/>
    <p:sldLayoutId id="2147483673" r:id="rId44"/>
    <p:sldLayoutId id="2147483674" r:id="rId45"/>
    <p:sldLayoutId id="2147483675" r:id="rId46"/>
    <p:sldLayoutId id="2147483676" r:id="rId47"/>
    <p:sldLayoutId id="2147483677" r:id="rId48"/>
    <p:sldLayoutId id="2147483678" r:id="rId49"/>
    <p:sldLayoutId id="2147483679" r:id="rId50"/>
    <p:sldLayoutId id="2147483680" r:id="rId51"/>
    <p:sldLayoutId id="2147483681"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134988616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58" r:id="rId30"/>
    <p:sldLayoutId id="2147483759" r:id="rId31"/>
    <p:sldLayoutId id="2147483760" r:id="rId32"/>
    <p:sldLayoutId id="2147483740" r:id="rId33"/>
    <p:sldLayoutId id="2147483741" r:id="rId34"/>
    <p:sldLayoutId id="2147483742" r:id="rId35"/>
    <p:sldLayoutId id="2147483743" r:id="rId36"/>
    <p:sldLayoutId id="2147483744" r:id="rId37"/>
    <p:sldLayoutId id="2147483745" r:id="rId38"/>
    <p:sldLayoutId id="2147483746" r:id="rId39"/>
    <p:sldLayoutId id="2147483747" r:id="rId40"/>
    <p:sldLayoutId id="2147483748" r:id="rId41"/>
    <p:sldLayoutId id="2147483749" r:id="rId42"/>
    <p:sldLayoutId id="2147483750"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11672111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216890316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296094904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7" r:id="rId24"/>
    <p:sldLayoutId id="2147483898" r:id="rId25"/>
    <p:sldLayoutId id="2147483899" r:id="rId26"/>
    <p:sldLayoutId id="2147483900" r:id="rId27"/>
    <p:sldLayoutId id="2147483901" r:id="rId28"/>
    <p:sldLayoutId id="2147483902" r:id="rId29"/>
    <p:sldLayoutId id="2147483903" r:id="rId30"/>
    <p:sldLayoutId id="2147483904" r:id="rId31"/>
    <p:sldLayoutId id="2147483905" r:id="rId32"/>
    <p:sldLayoutId id="2147483906" r:id="rId33"/>
    <p:sldLayoutId id="2147483907" r:id="rId34"/>
    <p:sldLayoutId id="2147483908" r:id="rId35"/>
    <p:sldLayoutId id="2147483909" r:id="rId36"/>
    <p:sldLayoutId id="2147483910" r:id="rId37"/>
    <p:sldLayoutId id="2147483911" r:id="rId38"/>
    <p:sldLayoutId id="2147483912" r:id="rId39"/>
    <p:sldLayoutId id="2147483913" r:id="rId40"/>
    <p:sldLayoutId id="2147483914" r:id="rId41"/>
    <p:sldLayoutId id="2147483915" r:id="rId42"/>
    <p:sldLayoutId id="2147483916" r:id="rId43"/>
    <p:sldLayoutId id="2147483917" r:id="rId44"/>
    <p:sldLayoutId id="2147483918" r:id="rId45"/>
    <p:sldLayoutId id="2147483919" r:id="rId46"/>
    <p:sldLayoutId id="2147483920" r:id="rId47"/>
    <p:sldLayoutId id="2147483921" r:id="rId48"/>
    <p:sldLayoutId id="2147483922" r:id="rId49"/>
    <p:sldLayoutId id="2147483923" r:id="rId50"/>
    <p:sldLayoutId id="2147483924" r:id="rId51"/>
    <p:sldLayoutId id="2147483925"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3858838850"/>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67" r:id="rId41"/>
    <p:sldLayoutId id="2147483968" r:id="rId42"/>
    <p:sldLayoutId id="2147483969" r:id="rId43"/>
    <p:sldLayoutId id="2147483970" r:id="rId44"/>
    <p:sldLayoutId id="2147483971" r:id="rId45"/>
    <p:sldLayoutId id="2147483972" r:id="rId46"/>
    <p:sldLayoutId id="2147483973" r:id="rId47"/>
    <p:sldLayoutId id="2147483974" r:id="rId48"/>
    <p:sldLayoutId id="2147483975" r:id="rId49"/>
    <p:sldLayoutId id="2147483976" r:id="rId50"/>
    <p:sldLayoutId id="2147483977" r:id="rId51"/>
    <p:sldLayoutId id="2147483978" r:id="rId52"/>
    <p:sldLayoutId id="2147483979" r:id="rId5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3/10/2026</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3380914556"/>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00" r:id="rId20"/>
    <p:sldLayoutId id="2147484001" r:id="rId21"/>
    <p:sldLayoutId id="2147484002" r:id="rId22"/>
    <p:sldLayoutId id="2147484003" r:id="rId23"/>
    <p:sldLayoutId id="2147484004" r:id="rId24"/>
    <p:sldLayoutId id="2147484005" r:id="rId25"/>
    <p:sldLayoutId id="2147484006" r:id="rId26"/>
    <p:sldLayoutId id="2147484007" r:id="rId27"/>
    <p:sldLayoutId id="2147484008" r:id="rId28"/>
    <p:sldLayoutId id="2147484009" r:id="rId29"/>
    <p:sldLayoutId id="2147484010" r:id="rId30"/>
    <p:sldLayoutId id="2147484011" r:id="rId31"/>
    <p:sldLayoutId id="2147484012" r:id="rId32"/>
    <p:sldLayoutId id="2147484013" r:id="rId33"/>
    <p:sldLayoutId id="2147484014" r:id="rId34"/>
    <p:sldLayoutId id="2147484015" r:id="rId35"/>
    <p:sldLayoutId id="2147484016" r:id="rId36"/>
    <p:sldLayoutId id="2147484017" r:id="rId37"/>
    <p:sldLayoutId id="2147484018" r:id="rId38"/>
    <p:sldLayoutId id="2147484019" r:id="rId39"/>
    <p:sldLayoutId id="2147484020" r:id="rId40"/>
    <p:sldLayoutId id="2147484021" r:id="rId41"/>
    <p:sldLayoutId id="2147484022" r:id="rId42"/>
    <p:sldLayoutId id="2147484023" r:id="rId43"/>
  </p:sldLayoutIdLst>
  <p:txStyles>
    <p:titleStyle>
      <a:lvl1pPr algn="l" defTabSz="914400" rtl="0" eaLnBrk="1" latinLnBrk="0" hangingPunct="1">
        <a:lnSpc>
          <a:spcPct val="90000"/>
        </a:lnSpc>
        <a:spcBef>
          <a:spcPct val="0"/>
        </a:spcBef>
        <a:buNone/>
        <a:defRPr sz="4400" kern="1200">
          <a:solidFill>
            <a:schemeClr val="tx1"/>
          </a:solidFill>
          <a:latin typeface="Roboto Serif" pitchFamily="2" charset="0"/>
          <a:ea typeface="+mj-ea"/>
          <a:cs typeface="Roboto Serif"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Serif" pitchFamily="2" charset="0"/>
          <a:ea typeface="+mn-ea"/>
          <a:cs typeface="Roboto Serif"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00.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00.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00.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00.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47.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47.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63.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63.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63.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47.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4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47.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374D67-E6AE-7771-1A75-EA3F9FE892D0}"/>
              </a:ext>
            </a:extLst>
          </p:cNvPr>
          <p:cNvSpPr txBox="1"/>
          <p:nvPr/>
        </p:nvSpPr>
        <p:spPr>
          <a:xfrm>
            <a:off x="3119716" y="4927630"/>
            <a:ext cx="8373035" cy="646331"/>
          </a:xfrm>
          <a:prstGeom prst="rect">
            <a:avLst/>
          </a:prstGeom>
          <a:noFill/>
        </p:spPr>
        <p:txBody>
          <a:bodyPr wrap="square" rtlCol="0">
            <a:spAutoFit/>
          </a:bodyPr>
          <a:lstStyle/>
          <a:p>
            <a:r>
              <a:rPr lang="en-US" sz="3600" b="1">
                <a:solidFill>
                  <a:schemeClr val="bg1"/>
                </a:solidFill>
                <a:latin typeface="Roboto Serif"/>
              </a:rPr>
              <a:t>Dóchas Persona Workshop</a:t>
            </a:r>
            <a:endParaRPr lang="en-IE" sz="3600" b="1">
              <a:solidFill>
                <a:schemeClr val="bg1"/>
              </a:solidFill>
              <a:latin typeface="Roboto Serif"/>
            </a:endParaRPr>
          </a:p>
        </p:txBody>
      </p:sp>
      <p:sp>
        <p:nvSpPr>
          <p:cNvPr id="3" name="TextBox 2">
            <a:extLst>
              <a:ext uri="{FF2B5EF4-FFF2-40B4-BE49-F238E27FC236}">
                <a16:creationId xmlns:a16="http://schemas.microsoft.com/office/drawing/2014/main" id="{3C66135E-E5BF-4F3E-93AE-86C5D84F4F4E}"/>
              </a:ext>
            </a:extLst>
          </p:cNvPr>
          <p:cNvSpPr txBox="1"/>
          <p:nvPr/>
        </p:nvSpPr>
        <p:spPr>
          <a:xfrm>
            <a:off x="3119717" y="5718721"/>
            <a:ext cx="8373035" cy="523220"/>
          </a:xfrm>
          <a:prstGeom prst="rect">
            <a:avLst/>
          </a:prstGeom>
          <a:noFill/>
        </p:spPr>
        <p:txBody>
          <a:bodyPr wrap="square" rtlCol="0">
            <a:spAutoFit/>
          </a:bodyPr>
          <a:lstStyle/>
          <a:p>
            <a:r>
              <a:rPr lang="en-US" sz="2800" b="1">
                <a:solidFill>
                  <a:schemeClr val="bg1"/>
                </a:solidFill>
                <a:latin typeface="Roboto Serif"/>
              </a:rPr>
              <a:t>10</a:t>
            </a:r>
            <a:r>
              <a:rPr lang="en-US" sz="2800" b="1" baseline="30000">
                <a:solidFill>
                  <a:schemeClr val="bg1"/>
                </a:solidFill>
                <a:latin typeface="Roboto Serif"/>
              </a:rPr>
              <a:t>th</a:t>
            </a:r>
            <a:r>
              <a:rPr lang="en-US" sz="2800" b="1">
                <a:solidFill>
                  <a:schemeClr val="bg1"/>
                </a:solidFill>
                <a:latin typeface="Roboto Serif"/>
              </a:rPr>
              <a:t> March 2026</a:t>
            </a:r>
            <a:endParaRPr lang="en-IE" sz="2800" b="1">
              <a:solidFill>
                <a:schemeClr val="bg1"/>
              </a:solidFill>
              <a:latin typeface="Roboto Serif"/>
            </a:endParaRPr>
          </a:p>
        </p:txBody>
      </p:sp>
      <p:sp>
        <p:nvSpPr>
          <p:cNvPr id="4" name="TextBox 3">
            <a:extLst>
              <a:ext uri="{FF2B5EF4-FFF2-40B4-BE49-F238E27FC236}">
                <a16:creationId xmlns:a16="http://schemas.microsoft.com/office/drawing/2014/main" id="{48E1F771-A0CC-B590-D38C-A72DFC10F4C9}"/>
              </a:ext>
            </a:extLst>
          </p:cNvPr>
          <p:cNvSpPr txBox="1"/>
          <p:nvPr/>
        </p:nvSpPr>
        <p:spPr>
          <a:xfrm>
            <a:off x="3119717" y="1859340"/>
            <a:ext cx="8373035" cy="1569660"/>
          </a:xfrm>
          <a:prstGeom prst="rect">
            <a:avLst/>
          </a:prstGeom>
          <a:noFill/>
        </p:spPr>
        <p:txBody>
          <a:bodyPr wrap="square" rtlCol="0">
            <a:spAutoFit/>
          </a:bodyPr>
          <a:lstStyle/>
          <a:p>
            <a:r>
              <a:rPr lang="en-US" sz="4800" b="1">
                <a:solidFill>
                  <a:schemeClr val="bg1"/>
                </a:solidFill>
                <a:latin typeface="Roboto Serif"/>
              </a:rPr>
              <a:t>Media &amp; News Trends </a:t>
            </a:r>
          </a:p>
          <a:p>
            <a:r>
              <a:rPr lang="en-US" sz="4800" b="1">
                <a:solidFill>
                  <a:schemeClr val="bg1"/>
                </a:solidFill>
                <a:latin typeface="Roboto Serif"/>
              </a:rPr>
              <a:t>for Irish Audiences</a:t>
            </a:r>
            <a:endParaRPr lang="en-IE" sz="4800" b="1">
              <a:solidFill>
                <a:schemeClr val="bg1"/>
              </a:solidFill>
              <a:latin typeface="Roboto Serif"/>
            </a:endParaRPr>
          </a:p>
        </p:txBody>
      </p:sp>
    </p:spTree>
    <p:extLst>
      <p:ext uri="{BB962C8B-B14F-4D97-AF65-F5344CB8AC3E}">
        <p14:creationId xmlns:p14="http://schemas.microsoft.com/office/powerpoint/2010/main" val="205064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ABCB-D35D-72D2-9F7A-03FCB68E81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291B5D-0CFF-CB5F-4AD7-8B929998698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102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330439-1003-7979-D5AE-7D9BB912A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53"/>
            <a:ext cx="12192000" cy="6851547"/>
          </a:xfrm>
          <a:prstGeom prst="rect">
            <a:avLst/>
          </a:prstGeom>
        </p:spPr>
      </p:pic>
    </p:spTree>
    <p:extLst>
      <p:ext uri="{BB962C8B-B14F-4D97-AF65-F5344CB8AC3E}">
        <p14:creationId xmlns:p14="http://schemas.microsoft.com/office/powerpoint/2010/main" val="374115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52FF1-D546-9126-B732-6CBC611AC3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ACEBCD-9236-F56D-CECD-BFC58DD4345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192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D5B9D-FA5F-E1D5-7018-22BA02CC00F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6EA414-3113-E8EB-B324-235E3E78756D}"/>
              </a:ext>
            </a:extLst>
          </p:cNvPr>
          <p:cNvPicPr>
            <a:picLocks noChangeAspect="1"/>
          </p:cNvPicPr>
          <p:nvPr/>
        </p:nvPicPr>
        <p:blipFill>
          <a:blip r:embed="rId3"/>
          <a:stretch>
            <a:fillRect/>
          </a:stretch>
        </p:blipFill>
        <p:spPr>
          <a:xfrm>
            <a:off x="-1" y="0"/>
            <a:ext cx="12192001" cy="6858000"/>
          </a:xfrm>
          <a:prstGeom prst="rect">
            <a:avLst/>
          </a:prstGeom>
        </p:spPr>
      </p:pic>
    </p:spTree>
    <p:extLst>
      <p:ext uri="{BB962C8B-B14F-4D97-AF65-F5344CB8AC3E}">
        <p14:creationId xmlns:p14="http://schemas.microsoft.com/office/powerpoint/2010/main" val="346625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3208AD0-F602-9156-EAE2-B8EC0D1F5094}"/>
              </a:ext>
            </a:extLst>
          </p:cNvPr>
          <p:cNvSpPr txBox="1">
            <a:spLocks/>
          </p:cNvSpPr>
          <p:nvPr/>
        </p:nvSpPr>
        <p:spPr>
          <a:xfrm>
            <a:off x="7064855" y="722007"/>
            <a:ext cx="4895336" cy="58567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5000"/>
              </a:lnSpc>
              <a:spcBef>
                <a:spcPts val="0"/>
              </a:spcBef>
              <a:buNone/>
            </a:pPr>
            <a:r>
              <a:rPr lang="en-GB" sz="2600" b="1">
                <a:solidFill>
                  <a:srgbClr val="1F2B5D"/>
                </a:solidFill>
                <a:latin typeface="Roboto Serif" pitchFamily="2" charset="0"/>
                <a:ea typeface="Roboto" panose="02000000000000000000" pitchFamily="2" charset="0"/>
                <a:cs typeface="Roboto Serif" pitchFamily="2" charset="0"/>
              </a:rPr>
              <a:t>Facebook:</a:t>
            </a:r>
          </a:p>
          <a:p>
            <a:pPr>
              <a:lnSpc>
                <a:spcPct val="145000"/>
              </a:lnSpc>
              <a:spcBef>
                <a:spcPts val="0"/>
              </a:spcBef>
            </a:pPr>
            <a:r>
              <a:rPr lang="en-GB" sz="2600">
                <a:solidFill>
                  <a:srgbClr val="1F2B5D"/>
                </a:solidFill>
                <a:latin typeface="Roboto Serif" pitchFamily="2" charset="0"/>
                <a:ea typeface="Roboto" panose="02000000000000000000" pitchFamily="2" charset="0"/>
                <a:cs typeface="Roboto Serif" pitchFamily="2" charset="0"/>
              </a:rPr>
              <a:t>4,153,400 FB users in Ireland in Dec 2025 = 80% of entire population.</a:t>
            </a:r>
          </a:p>
          <a:p>
            <a:pPr>
              <a:lnSpc>
                <a:spcPct val="145000"/>
              </a:lnSpc>
              <a:spcBef>
                <a:spcPts val="0"/>
              </a:spcBef>
            </a:pPr>
            <a:r>
              <a:rPr lang="en-GB" sz="2600">
                <a:solidFill>
                  <a:srgbClr val="1F2B5D"/>
                </a:solidFill>
                <a:latin typeface="Roboto Serif" pitchFamily="2" charset="0"/>
                <a:ea typeface="Roboto" panose="02000000000000000000" pitchFamily="2" charset="0"/>
                <a:cs typeface="Roboto Serif" pitchFamily="2" charset="0"/>
              </a:rPr>
              <a:t>Majority (54.4%) are women.</a:t>
            </a:r>
          </a:p>
        </p:txBody>
      </p:sp>
      <p:pic>
        <p:nvPicPr>
          <p:cNvPr id="11" name="Picture 10">
            <a:extLst>
              <a:ext uri="{FF2B5EF4-FFF2-40B4-BE49-F238E27FC236}">
                <a16:creationId xmlns:a16="http://schemas.microsoft.com/office/drawing/2014/main" id="{C9E11F50-CC99-813D-FD9F-172B73254BF1}"/>
              </a:ext>
            </a:extLst>
          </p:cNvPr>
          <p:cNvPicPr>
            <a:picLocks noChangeAspect="1"/>
          </p:cNvPicPr>
          <p:nvPr/>
        </p:nvPicPr>
        <p:blipFill>
          <a:blip r:embed="rId3"/>
          <a:stretch>
            <a:fillRect/>
          </a:stretch>
        </p:blipFill>
        <p:spPr>
          <a:xfrm>
            <a:off x="124087" y="108488"/>
            <a:ext cx="6733714" cy="6557488"/>
          </a:xfrm>
          <a:prstGeom prst="rect">
            <a:avLst/>
          </a:prstGeom>
        </p:spPr>
      </p:pic>
    </p:spTree>
    <p:extLst>
      <p:ext uri="{BB962C8B-B14F-4D97-AF65-F5344CB8AC3E}">
        <p14:creationId xmlns:p14="http://schemas.microsoft.com/office/powerpoint/2010/main" val="23262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79E9E-86C5-8846-4023-91AE87B7C813}"/>
              </a:ext>
            </a:extLst>
          </p:cNvPr>
          <p:cNvPicPr>
            <a:picLocks noChangeAspect="1"/>
          </p:cNvPicPr>
          <p:nvPr/>
        </p:nvPicPr>
        <p:blipFill>
          <a:blip r:embed="rId3"/>
          <a:stretch>
            <a:fillRect/>
          </a:stretch>
        </p:blipFill>
        <p:spPr>
          <a:xfrm>
            <a:off x="1" y="514075"/>
            <a:ext cx="6519672" cy="6127779"/>
          </a:xfrm>
          <a:prstGeom prst="rect">
            <a:avLst/>
          </a:prstGeom>
        </p:spPr>
      </p:pic>
      <p:sp>
        <p:nvSpPr>
          <p:cNvPr id="7" name="Content Placeholder 2">
            <a:extLst>
              <a:ext uri="{FF2B5EF4-FFF2-40B4-BE49-F238E27FC236}">
                <a16:creationId xmlns:a16="http://schemas.microsoft.com/office/drawing/2014/main" id="{E66CE023-0958-7073-9EDA-14A4886E2E4B}"/>
              </a:ext>
            </a:extLst>
          </p:cNvPr>
          <p:cNvSpPr txBox="1">
            <a:spLocks/>
          </p:cNvSpPr>
          <p:nvPr/>
        </p:nvSpPr>
        <p:spPr>
          <a:xfrm>
            <a:off x="6641805" y="459211"/>
            <a:ext cx="5318386" cy="58567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5000"/>
              </a:lnSpc>
              <a:spcBef>
                <a:spcPts val="0"/>
              </a:spcBef>
              <a:buNone/>
            </a:pPr>
            <a:r>
              <a:rPr lang="en-GB" sz="1800" b="1">
                <a:solidFill>
                  <a:srgbClr val="1F2B5D"/>
                </a:solidFill>
                <a:latin typeface="Roboto Serif" pitchFamily="2" charset="0"/>
                <a:ea typeface="Roboto" panose="02000000000000000000" pitchFamily="2" charset="0"/>
                <a:cs typeface="Roboto Serif" pitchFamily="2" charset="0"/>
              </a:rPr>
              <a:t>Instagram:</a:t>
            </a:r>
          </a:p>
          <a:p>
            <a:pPr>
              <a:lnSpc>
                <a:spcPct val="145000"/>
              </a:lnSpc>
              <a:spcBef>
                <a:spcPts val="0"/>
              </a:spcBef>
            </a:pPr>
            <a:r>
              <a:rPr lang="en-GB" sz="1800">
                <a:solidFill>
                  <a:srgbClr val="1F2B5D"/>
                </a:solidFill>
                <a:latin typeface="Roboto Serif" pitchFamily="2" charset="0"/>
                <a:ea typeface="Roboto" panose="02000000000000000000" pitchFamily="2" charset="0"/>
                <a:cs typeface="Roboto Serif" pitchFamily="2" charset="0"/>
              </a:rPr>
              <a:t>2,945,900 users in Ireland in Dec 2025 = 56.7% of entire population.</a:t>
            </a:r>
          </a:p>
          <a:p>
            <a:pPr>
              <a:lnSpc>
                <a:spcPct val="145000"/>
              </a:lnSpc>
              <a:spcBef>
                <a:spcPts val="0"/>
              </a:spcBef>
            </a:pPr>
            <a:r>
              <a:rPr lang="en-GB" sz="1800">
                <a:solidFill>
                  <a:srgbClr val="1F2B5D"/>
                </a:solidFill>
                <a:latin typeface="Roboto Serif" pitchFamily="2" charset="0"/>
                <a:ea typeface="Roboto" panose="02000000000000000000" pitchFamily="2" charset="0"/>
                <a:cs typeface="Roboto Serif" pitchFamily="2" charset="0"/>
              </a:rPr>
              <a:t>Majority (56.6%) are women.</a:t>
            </a:r>
          </a:p>
          <a:p>
            <a:pPr>
              <a:lnSpc>
                <a:spcPct val="145000"/>
              </a:lnSpc>
              <a:spcBef>
                <a:spcPts val="0"/>
              </a:spcBef>
            </a:pPr>
            <a:r>
              <a:rPr lang="en-US" sz="1800">
                <a:solidFill>
                  <a:srgbClr val="1F2B5D"/>
                </a:solidFill>
                <a:latin typeface="Roboto Serif" pitchFamily="2" charset="0"/>
                <a:ea typeface="Roboto" panose="02000000000000000000" pitchFamily="2" charset="0"/>
                <a:cs typeface="Roboto Serif" pitchFamily="2" charset="0"/>
              </a:rPr>
              <a:t>Reels dominate reach compared to static posts, while carousels generate the highest engagement rates.</a:t>
            </a:r>
          </a:p>
          <a:p>
            <a:pPr>
              <a:lnSpc>
                <a:spcPct val="145000"/>
              </a:lnSpc>
              <a:spcBef>
                <a:spcPts val="0"/>
              </a:spcBef>
            </a:pPr>
            <a:r>
              <a:rPr lang="en-US" sz="1800">
                <a:solidFill>
                  <a:srgbClr val="1F2B5D"/>
                </a:solidFill>
                <a:latin typeface="Roboto Serif" pitchFamily="2" charset="0"/>
                <a:ea typeface="Roboto" panose="02000000000000000000" pitchFamily="2" charset="0"/>
                <a:cs typeface="Roboto Serif" pitchFamily="2" charset="0"/>
              </a:rPr>
              <a:t>Shift in content – more news, more political engagement.</a:t>
            </a:r>
          </a:p>
          <a:p>
            <a:pPr marL="0" indent="0">
              <a:lnSpc>
                <a:spcPct val="145000"/>
              </a:lnSpc>
              <a:spcBef>
                <a:spcPts val="0"/>
              </a:spcBef>
              <a:buNone/>
            </a:pPr>
            <a:endParaRPr lang="en-GB" sz="2600">
              <a:solidFill>
                <a:srgbClr val="1F2B5D"/>
              </a:solidFill>
              <a:latin typeface="Roboto Serif" pitchFamily="2" charset="0"/>
              <a:ea typeface="Roboto" panose="02000000000000000000" pitchFamily="2" charset="0"/>
              <a:cs typeface="Roboto Serif" pitchFamily="2" charset="0"/>
            </a:endParaRPr>
          </a:p>
        </p:txBody>
      </p:sp>
    </p:spTree>
    <p:extLst>
      <p:ext uri="{BB962C8B-B14F-4D97-AF65-F5344CB8AC3E}">
        <p14:creationId xmlns:p14="http://schemas.microsoft.com/office/powerpoint/2010/main" val="158424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3E74B6-AB01-8C18-A464-DD0D5FEF1BAC}"/>
              </a:ext>
            </a:extLst>
          </p:cNvPr>
          <p:cNvPicPr>
            <a:picLocks noChangeAspect="1"/>
          </p:cNvPicPr>
          <p:nvPr/>
        </p:nvPicPr>
        <p:blipFill>
          <a:blip r:embed="rId3"/>
          <a:stretch>
            <a:fillRect/>
          </a:stretch>
        </p:blipFill>
        <p:spPr>
          <a:xfrm>
            <a:off x="0" y="-1"/>
            <a:ext cx="12192000" cy="6949024"/>
          </a:xfrm>
          <a:prstGeom prst="rect">
            <a:avLst/>
          </a:prstGeom>
        </p:spPr>
      </p:pic>
    </p:spTree>
    <p:extLst>
      <p:ext uri="{BB962C8B-B14F-4D97-AF65-F5344CB8AC3E}">
        <p14:creationId xmlns:p14="http://schemas.microsoft.com/office/powerpoint/2010/main" val="23151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680583-0F59-5979-5045-D681FEA18312}"/>
              </a:ext>
            </a:extLst>
          </p:cNvPr>
          <p:cNvPicPr>
            <a:picLocks noChangeAspect="1"/>
          </p:cNvPicPr>
          <p:nvPr/>
        </p:nvPicPr>
        <p:blipFill>
          <a:blip r:embed="rId3"/>
          <a:stretch>
            <a:fillRect/>
          </a:stretch>
        </p:blipFill>
        <p:spPr>
          <a:xfrm>
            <a:off x="0" y="-1"/>
            <a:ext cx="12192000" cy="6831369"/>
          </a:xfrm>
          <a:prstGeom prst="rect">
            <a:avLst/>
          </a:prstGeom>
        </p:spPr>
      </p:pic>
    </p:spTree>
    <p:extLst>
      <p:ext uri="{BB962C8B-B14F-4D97-AF65-F5344CB8AC3E}">
        <p14:creationId xmlns:p14="http://schemas.microsoft.com/office/powerpoint/2010/main" val="208919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E6FCC-B6BD-85B7-8827-908587C11EF0}"/>
              </a:ext>
            </a:extLst>
          </p:cNvPr>
          <p:cNvSpPr>
            <a:spLocks noGrp="1"/>
          </p:cNvSpPr>
          <p:nvPr>
            <p:ph type="body" sz="quarter" idx="13"/>
          </p:nvPr>
        </p:nvSpPr>
        <p:spPr>
          <a:xfrm>
            <a:off x="6908800" y="1183908"/>
            <a:ext cx="5003800" cy="4948604"/>
          </a:xfrm>
        </p:spPr>
        <p:txBody>
          <a:bodyPr>
            <a:normAutofit fontScale="77500" lnSpcReduction="20000"/>
          </a:bodyPr>
          <a:lstStyle/>
          <a:p>
            <a:pPr marL="514350" indent="-514350">
              <a:buFont typeface="Arial" panose="020B0604020202020204" pitchFamily="34" charset="0"/>
              <a:buChar char="•"/>
            </a:pPr>
            <a:r>
              <a:rPr lang="en-US"/>
              <a:t>3.8 million users (73.2% of total population).</a:t>
            </a:r>
          </a:p>
          <a:p>
            <a:pPr marL="514350" indent="-514350">
              <a:buFont typeface="Arial" panose="020B0604020202020204" pitchFamily="34" charset="0"/>
              <a:buChar char="•"/>
            </a:pPr>
            <a:r>
              <a:rPr lang="en-US"/>
              <a:t>Traditionally thought of as B2B. </a:t>
            </a:r>
          </a:p>
          <a:p>
            <a:pPr marL="514350" indent="-514350">
              <a:buFont typeface="Arial" panose="020B0604020202020204" pitchFamily="34" charset="0"/>
              <a:buChar char="•"/>
            </a:pPr>
            <a:r>
              <a:rPr lang="en-US"/>
              <a:t>‘Quality’ over ‘quantity’ content. </a:t>
            </a:r>
          </a:p>
          <a:p>
            <a:pPr marL="514350" indent="-514350">
              <a:buFont typeface="Arial" panose="020B0604020202020204" pitchFamily="34" charset="0"/>
              <a:buChar char="•"/>
            </a:pPr>
            <a:r>
              <a:rPr lang="en-US"/>
              <a:t>Big increases in conversations and content creation since 2020.</a:t>
            </a:r>
          </a:p>
          <a:p>
            <a:pPr marL="514350" indent="-514350">
              <a:buFont typeface="Arial" panose="020B0604020202020204" pitchFamily="34" charset="0"/>
              <a:buChar char="•"/>
            </a:pPr>
            <a:r>
              <a:rPr lang="en-US"/>
              <a:t>Content with images – 2x engagement.</a:t>
            </a:r>
          </a:p>
          <a:p>
            <a:pPr marL="514350" indent="-514350">
              <a:buFont typeface="Arial" panose="020B0604020202020204" pitchFamily="34" charset="0"/>
              <a:buChar char="•"/>
            </a:pPr>
            <a:r>
              <a:rPr lang="en-US"/>
              <a:t>Content with polls / document / image / video – up to 1.6x reach.</a:t>
            </a:r>
          </a:p>
          <a:p>
            <a:pPr marL="514350" indent="-514350">
              <a:buFont typeface="Arial" panose="020B0604020202020204" pitchFamily="34" charset="0"/>
              <a:buChar char="•"/>
            </a:pPr>
            <a:endParaRPr lang="en-IE"/>
          </a:p>
        </p:txBody>
      </p:sp>
      <p:sp>
        <p:nvSpPr>
          <p:cNvPr id="3" name="Text Placeholder 2">
            <a:extLst>
              <a:ext uri="{FF2B5EF4-FFF2-40B4-BE49-F238E27FC236}">
                <a16:creationId xmlns:a16="http://schemas.microsoft.com/office/drawing/2014/main" id="{BBC76600-C46C-AA7E-002D-C054B9AF75C2}"/>
              </a:ext>
            </a:extLst>
          </p:cNvPr>
          <p:cNvSpPr>
            <a:spLocks noGrp="1"/>
          </p:cNvSpPr>
          <p:nvPr>
            <p:ph type="body" sz="quarter" idx="16"/>
          </p:nvPr>
        </p:nvSpPr>
        <p:spPr>
          <a:xfrm>
            <a:off x="6908800" y="253850"/>
            <a:ext cx="8578850" cy="363922"/>
          </a:xfrm>
        </p:spPr>
        <p:txBody>
          <a:bodyPr/>
          <a:lstStyle/>
          <a:p>
            <a:r>
              <a:rPr lang="en-IE" sz="3600"/>
              <a:t>LinkedIn</a:t>
            </a:r>
          </a:p>
        </p:txBody>
      </p:sp>
      <p:pic>
        <p:nvPicPr>
          <p:cNvPr id="5" name="Picture 4">
            <a:extLst>
              <a:ext uri="{FF2B5EF4-FFF2-40B4-BE49-F238E27FC236}">
                <a16:creationId xmlns:a16="http://schemas.microsoft.com/office/drawing/2014/main" id="{0A65DC77-C118-A0BE-9462-12896FFC9DB6}"/>
              </a:ext>
            </a:extLst>
          </p:cNvPr>
          <p:cNvPicPr>
            <a:picLocks noChangeAspect="1"/>
          </p:cNvPicPr>
          <p:nvPr/>
        </p:nvPicPr>
        <p:blipFill>
          <a:blip r:embed="rId3"/>
          <a:stretch>
            <a:fillRect/>
          </a:stretch>
        </p:blipFill>
        <p:spPr>
          <a:xfrm>
            <a:off x="149119" y="253850"/>
            <a:ext cx="6419975" cy="6350300"/>
          </a:xfrm>
          <a:prstGeom prst="rect">
            <a:avLst/>
          </a:prstGeom>
        </p:spPr>
      </p:pic>
    </p:spTree>
    <p:extLst>
      <p:ext uri="{BB962C8B-B14F-4D97-AF65-F5344CB8AC3E}">
        <p14:creationId xmlns:p14="http://schemas.microsoft.com/office/powerpoint/2010/main" val="245099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A628B-04FF-E4D3-9A15-6C2D2B39BFB6}"/>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F91F906-0DF3-0A8F-41AC-808F4661FB26}"/>
              </a:ext>
            </a:extLst>
          </p:cNvPr>
          <p:cNvSpPr txBox="1">
            <a:spLocks/>
          </p:cNvSpPr>
          <p:nvPr/>
        </p:nvSpPr>
        <p:spPr>
          <a:xfrm>
            <a:off x="1287750" y="5693534"/>
            <a:ext cx="11705595" cy="8885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a:solidFill>
                  <a:srgbClr val="1F2B5D"/>
                </a:solidFill>
                <a:latin typeface="Roboto Serif" pitchFamily="2" charset="0"/>
                <a:ea typeface="Roboto" panose="02000000000000000000" pitchFamily="2" charset="0"/>
                <a:cs typeface="Roboto Serif" pitchFamily="2" charset="0"/>
              </a:rPr>
              <a:t>X users in Ireland in Feb 2025 =2.16 million, or approx 40% of entire population.</a:t>
            </a:r>
          </a:p>
          <a:p>
            <a:pPr>
              <a:lnSpc>
                <a:spcPct val="100000"/>
              </a:lnSpc>
              <a:spcBef>
                <a:spcPts val="0"/>
              </a:spcBef>
            </a:pPr>
            <a:r>
              <a:rPr lang="en-GB" sz="1600">
                <a:solidFill>
                  <a:srgbClr val="1F2B5D"/>
                </a:solidFill>
                <a:latin typeface="Roboto Serif" pitchFamily="2" charset="0"/>
                <a:ea typeface="Roboto" panose="02000000000000000000" pitchFamily="2" charset="0"/>
                <a:cs typeface="Roboto Serif" pitchFamily="2" charset="0"/>
              </a:rPr>
              <a:t>Majority on X are men.</a:t>
            </a:r>
          </a:p>
          <a:p>
            <a:pPr>
              <a:lnSpc>
                <a:spcPct val="100000"/>
              </a:lnSpc>
              <a:spcBef>
                <a:spcPts val="0"/>
              </a:spcBef>
            </a:pPr>
            <a:r>
              <a:rPr lang="en-GB" sz="1600">
                <a:solidFill>
                  <a:srgbClr val="1F2B5D"/>
                </a:solidFill>
                <a:latin typeface="Roboto Serif" pitchFamily="2" charset="0"/>
                <a:ea typeface="Roboto" panose="02000000000000000000" pitchFamily="2" charset="0"/>
                <a:cs typeface="Roboto Serif" pitchFamily="2" charset="0"/>
              </a:rPr>
              <a:t>Experiencing a decline in users. </a:t>
            </a:r>
          </a:p>
          <a:p>
            <a:pPr>
              <a:lnSpc>
                <a:spcPct val="100000"/>
              </a:lnSpc>
              <a:spcBef>
                <a:spcPts val="0"/>
              </a:spcBef>
            </a:pPr>
            <a:r>
              <a:rPr lang="en-GB" sz="1600">
                <a:solidFill>
                  <a:srgbClr val="1F2B5D"/>
                </a:solidFill>
                <a:latin typeface="Roboto Serif" pitchFamily="2" charset="0"/>
                <a:ea typeface="Roboto" panose="02000000000000000000" pitchFamily="2" charset="0"/>
                <a:cs typeface="Roboto Serif" pitchFamily="2" charset="0"/>
              </a:rPr>
              <a:t>Experiencing increased political polarisation.</a:t>
            </a:r>
          </a:p>
        </p:txBody>
      </p:sp>
      <p:pic>
        <p:nvPicPr>
          <p:cNvPr id="4" name="Picture 3">
            <a:extLst>
              <a:ext uri="{FF2B5EF4-FFF2-40B4-BE49-F238E27FC236}">
                <a16:creationId xmlns:a16="http://schemas.microsoft.com/office/drawing/2014/main" id="{3E4C9C5D-0963-F4CE-E39F-0D662B907B31}"/>
              </a:ext>
            </a:extLst>
          </p:cNvPr>
          <p:cNvPicPr>
            <a:picLocks noChangeAspect="1"/>
          </p:cNvPicPr>
          <p:nvPr/>
        </p:nvPicPr>
        <p:blipFill>
          <a:blip r:embed="rId3"/>
          <a:stretch>
            <a:fillRect/>
          </a:stretch>
        </p:blipFill>
        <p:spPr>
          <a:xfrm>
            <a:off x="0" y="9492"/>
            <a:ext cx="12192000" cy="6848508"/>
          </a:xfrm>
          <a:prstGeom prst="rect">
            <a:avLst/>
          </a:prstGeom>
        </p:spPr>
      </p:pic>
    </p:spTree>
    <p:extLst>
      <p:ext uri="{BB962C8B-B14F-4D97-AF65-F5344CB8AC3E}">
        <p14:creationId xmlns:p14="http://schemas.microsoft.com/office/powerpoint/2010/main" val="318056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467497" y="130347"/>
            <a:ext cx="11095237" cy="1325563"/>
          </a:xfrm>
        </p:spPr>
        <p:txBody>
          <a:bodyPr>
            <a:noAutofit/>
          </a:bodyPr>
          <a:lstStyle/>
          <a:p>
            <a:r>
              <a:rPr lang="en-GB" sz="4200" b="1">
                <a:solidFill>
                  <a:schemeClr val="accent1"/>
                </a:solidFill>
                <a:latin typeface="Roboto Serif" pitchFamily="2" charset="0"/>
                <a:ea typeface="+mn-ea"/>
                <a:cs typeface="Roboto Serif" pitchFamily="2" charset="0"/>
              </a:rPr>
              <a:t>News Media Consumption</a:t>
            </a:r>
            <a:endParaRPr lang="en-US" sz="4200" b="1">
              <a:solidFill>
                <a:schemeClr val="accent1"/>
              </a:solidFill>
              <a:latin typeface="Roboto Serif" pitchFamily="2" charset="0"/>
              <a:ea typeface="+mn-ea"/>
              <a:cs typeface="Roboto Serif" pitchFamily="2" charset="0"/>
            </a:endParaRPr>
          </a:p>
        </p:txBody>
      </p:sp>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467497" y="1444880"/>
            <a:ext cx="7285025" cy="5873872"/>
          </a:xfrm>
        </p:spPr>
        <p:txBody>
          <a:bodyPr>
            <a:noAutofit/>
          </a:bodyPr>
          <a:lstStyle/>
          <a:p>
            <a:pPr>
              <a:lnSpc>
                <a:spcPct val="100000"/>
              </a:lnSpc>
              <a:spcBef>
                <a:spcPts val="0"/>
              </a:spcBef>
              <a:spcAft>
                <a:spcPts val="1200"/>
              </a:spcAft>
            </a:pPr>
            <a:r>
              <a:rPr lang="en-US" sz="2400">
                <a:solidFill>
                  <a:srgbClr val="1F2B5D"/>
                </a:solidFill>
                <a:latin typeface="Roboto Serif" pitchFamily="2" charset="0"/>
                <a:ea typeface="Roboto" panose="02000000000000000000" pitchFamily="2" charset="0"/>
                <a:cs typeface="Roboto Serif" pitchFamily="2" charset="0"/>
              </a:rPr>
              <a:t>In Ireland, 56% of people across all age groups are interested in news.</a:t>
            </a:r>
          </a:p>
          <a:p>
            <a:pPr>
              <a:lnSpc>
                <a:spcPct val="100000"/>
              </a:lnSpc>
              <a:spcBef>
                <a:spcPts val="0"/>
              </a:spcBef>
              <a:spcAft>
                <a:spcPts val="1200"/>
              </a:spcAft>
            </a:pPr>
            <a:r>
              <a:rPr lang="en-US" sz="2400">
                <a:solidFill>
                  <a:srgbClr val="1F2B5D"/>
                </a:solidFill>
                <a:latin typeface="Roboto Serif" pitchFamily="2" charset="0"/>
                <a:ea typeface="Roboto" panose="02000000000000000000" pitchFamily="2" charset="0"/>
                <a:cs typeface="Roboto Serif" pitchFamily="2" charset="0"/>
              </a:rPr>
              <a:t>Ireland trusts news more when compared to other markets.</a:t>
            </a:r>
          </a:p>
          <a:p>
            <a:pPr>
              <a:lnSpc>
                <a:spcPct val="100000"/>
              </a:lnSpc>
              <a:spcBef>
                <a:spcPts val="0"/>
              </a:spcBef>
              <a:spcAft>
                <a:spcPts val="1200"/>
              </a:spcAft>
            </a:pPr>
            <a:r>
              <a:rPr lang="en-US" sz="2400">
                <a:solidFill>
                  <a:srgbClr val="1F2B5D"/>
                </a:solidFill>
                <a:latin typeface="Roboto Serif" pitchFamily="2" charset="0"/>
                <a:ea typeface="Roboto" panose="02000000000000000000" pitchFamily="2" charset="0"/>
                <a:cs typeface="Roboto Serif" pitchFamily="2" charset="0"/>
              </a:rPr>
              <a:t>RTÉ is Ireland’s most trusted news source.</a:t>
            </a:r>
          </a:p>
          <a:p>
            <a:pPr>
              <a:lnSpc>
                <a:spcPct val="100000"/>
              </a:lnSpc>
              <a:spcBef>
                <a:spcPts val="0"/>
              </a:spcBef>
              <a:spcAft>
                <a:spcPts val="1200"/>
              </a:spcAft>
            </a:pPr>
            <a:r>
              <a:rPr lang="en-US" sz="2400">
                <a:solidFill>
                  <a:srgbClr val="1F2B5D"/>
                </a:solidFill>
                <a:latin typeface="Roboto Serif" pitchFamily="2" charset="0"/>
                <a:ea typeface="Roboto" panose="02000000000000000000" pitchFamily="2" charset="0"/>
                <a:cs typeface="Roboto Serif" pitchFamily="2" charset="0"/>
              </a:rPr>
              <a:t>RTÉ News (72%), local radio news (72%) and local newspapers (71%) are some of the most trusted brands, placed just above The Irish Times (70%) and the BBC (70%). </a:t>
            </a:r>
          </a:p>
          <a:p>
            <a:pPr>
              <a:lnSpc>
                <a:spcPct val="100000"/>
              </a:lnSpc>
              <a:spcBef>
                <a:spcPts val="0"/>
              </a:spcBef>
              <a:spcAft>
                <a:spcPts val="1200"/>
              </a:spcAft>
            </a:pPr>
            <a:r>
              <a:rPr lang="en-US" sz="2400">
                <a:solidFill>
                  <a:srgbClr val="1F2B5D"/>
                </a:solidFill>
                <a:latin typeface="Roboto Serif" pitchFamily="2" charset="0"/>
                <a:ea typeface="Roboto" panose="02000000000000000000" pitchFamily="2" charset="0"/>
                <a:cs typeface="Roboto Serif" pitchFamily="2" charset="0"/>
              </a:rPr>
              <a:t>Local and regional radio stations and newspapers also have the lowest level of mistrust at 10% each. </a:t>
            </a:r>
          </a:p>
          <a:p>
            <a:pPr>
              <a:lnSpc>
                <a:spcPct val="100000"/>
              </a:lnSpc>
              <a:spcBef>
                <a:spcPts val="0"/>
              </a:spcBef>
              <a:spcAft>
                <a:spcPts val="1200"/>
              </a:spcAft>
            </a:pPr>
            <a:endParaRPr lang="en-US" sz="2400">
              <a:solidFill>
                <a:srgbClr val="1F2B5D"/>
              </a:solidFill>
              <a:latin typeface="Roboto Serif" pitchFamily="2" charset="0"/>
              <a:ea typeface="Roboto" panose="02000000000000000000" pitchFamily="2" charset="0"/>
              <a:cs typeface="Roboto Serif" pitchFamily="2" charset="0"/>
            </a:endParaRPr>
          </a:p>
          <a:p>
            <a:pPr marL="0" indent="0">
              <a:lnSpc>
                <a:spcPct val="145000"/>
              </a:lnSpc>
              <a:spcBef>
                <a:spcPts val="0"/>
              </a:spcBef>
              <a:buNone/>
            </a:pPr>
            <a:endParaRPr lang="en-GB" sz="1700">
              <a:solidFill>
                <a:srgbClr val="1F2B5D"/>
              </a:solidFill>
              <a:latin typeface="Roboto Serif" pitchFamily="2" charset="0"/>
              <a:ea typeface="Roboto" panose="02000000000000000000" pitchFamily="2" charset="0"/>
              <a:cs typeface="Roboto Serif" pitchFamily="2" charset="0"/>
            </a:endParaRPr>
          </a:p>
        </p:txBody>
      </p:sp>
      <p:pic>
        <p:nvPicPr>
          <p:cNvPr id="5" name="Picture 4" descr="A cover of a magazine&#10;&#10;AI-generated content may be incorrect.">
            <a:extLst>
              <a:ext uri="{FF2B5EF4-FFF2-40B4-BE49-F238E27FC236}">
                <a16:creationId xmlns:a16="http://schemas.microsoft.com/office/drawing/2014/main" id="{6C53E199-FF02-CB2F-82B3-7795C25738C5}"/>
              </a:ext>
            </a:extLst>
          </p:cNvPr>
          <p:cNvPicPr>
            <a:picLocks noChangeAspect="1"/>
          </p:cNvPicPr>
          <p:nvPr/>
        </p:nvPicPr>
        <p:blipFill>
          <a:blip r:embed="rId3"/>
          <a:stretch>
            <a:fillRect/>
          </a:stretch>
        </p:blipFill>
        <p:spPr>
          <a:xfrm>
            <a:off x="8288977" y="873939"/>
            <a:ext cx="3589906" cy="5110121"/>
          </a:xfrm>
          <a:prstGeom prst="rect">
            <a:avLst/>
          </a:prstGeom>
          <a:ln>
            <a:solidFill>
              <a:schemeClr val="tx1"/>
            </a:solidFill>
          </a:ln>
        </p:spPr>
      </p:pic>
    </p:spTree>
    <p:extLst>
      <p:ext uri="{BB962C8B-B14F-4D97-AF65-F5344CB8AC3E}">
        <p14:creationId xmlns:p14="http://schemas.microsoft.com/office/powerpoint/2010/main" val="2223205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2FF26D-F22B-5544-83E0-C358D7CF1BF5}"/>
              </a:ext>
            </a:extLst>
          </p:cNvPr>
          <p:cNvSpPr>
            <a:spLocks noGrp="1"/>
          </p:cNvSpPr>
          <p:nvPr>
            <p:ph type="body" sz="quarter" idx="10"/>
          </p:nvPr>
        </p:nvSpPr>
        <p:spPr>
          <a:xfrm>
            <a:off x="0" y="1888472"/>
            <a:ext cx="12192000" cy="3081056"/>
          </a:xfrm>
        </p:spPr>
        <p:txBody>
          <a:bodyPr/>
          <a:lstStyle/>
          <a:p>
            <a:pPr algn="ctr"/>
            <a:r>
              <a:rPr lang="en-US"/>
              <a:t>Any Questions?</a:t>
            </a:r>
            <a:endParaRPr lang="en-IE"/>
          </a:p>
        </p:txBody>
      </p:sp>
    </p:spTree>
    <p:extLst>
      <p:ext uri="{BB962C8B-B14F-4D97-AF65-F5344CB8AC3E}">
        <p14:creationId xmlns:p14="http://schemas.microsoft.com/office/powerpoint/2010/main" val="214810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2D2E97-E211-CF8C-F986-B636F30E2F47}"/>
              </a:ext>
            </a:extLst>
          </p:cNvPr>
          <p:cNvSpPr txBox="1"/>
          <p:nvPr/>
        </p:nvSpPr>
        <p:spPr>
          <a:xfrm>
            <a:off x="3515929" y="5818289"/>
            <a:ext cx="5452913"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altLang="en-US" sz="2600" b="0" i="0" u="none" strike="noStrike" kern="1200" cap="none" spc="0" normalizeH="0" baseline="0" noProof="0">
                <a:ln>
                  <a:noFill/>
                </a:ln>
                <a:solidFill>
                  <a:srgbClr val="F3F3F1"/>
                </a:solidFill>
                <a:effectLst/>
                <a:uLnTx/>
                <a:uFillTx/>
                <a:latin typeface="Roboto Serif" pitchFamily="2" charset="0"/>
                <a:ea typeface="Roboto" panose="02000000000000000000" pitchFamily="2" charset="0"/>
                <a:cs typeface="Roboto Serif" pitchFamily="2" charset="0"/>
              </a:rPr>
              <a:t>© Alice Public Relations 2026</a:t>
            </a:r>
            <a:endParaRPr kumimoji="0" lang="en-IE" sz="2600" b="0" i="0" u="none" strike="noStrike" kern="1200" cap="none" spc="0" normalizeH="0" baseline="0" noProof="0">
              <a:ln>
                <a:noFill/>
              </a:ln>
              <a:solidFill>
                <a:srgbClr val="F3F3F1"/>
              </a:solidFill>
              <a:effectLst/>
              <a:uLnTx/>
              <a:uFillTx/>
              <a:latin typeface="Roboto Serif" pitchFamily="2" charset="0"/>
              <a:ea typeface="Roboto" panose="02000000000000000000" pitchFamily="2" charset="0"/>
              <a:cs typeface="Roboto Serif" pitchFamily="2" charset="0"/>
            </a:endParaRPr>
          </a:p>
        </p:txBody>
      </p:sp>
    </p:spTree>
    <p:extLst>
      <p:ext uri="{BB962C8B-B14F-4D97-AF65-F5344CB8AC3E}">
        <p14:creationId xmlns:p14="http://schemas.microsoft.com/office/powerpoint/2010/main" val="412005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B31D8-556E-9E78-0563-983079104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44A87-7D85-2A49-BCFE-600599627804}"/>
              </a:ext>
            </a:extLst>
          </p:cNvPr>
          <p:cNvSpPr>
            <a:spLocks noGrp="1"/>
          </p:cNvSpPr>
          <p:nvPr>
            <p:ph type="title"/>
          </p:nvPr>
        </p:nvSpPr>
        <p:spPr>
          <a:xfrm>
            <a:off x="296047" y="73197"/>
            <a:ext cx="11095237" cy="1325563"/>
          </a:xfrm>
        </p:spPr>
        <p:txBody>
          <a:bodyPr>
            <a:noAutofit/>
          </a:bodyPr>
          <a:lstStyle/>
          <a:p>
            <a:r>
              <a:rPr lang="en-GB" sz="4000" b="1">
                <a:solidFill>
                  <a:schemeClr val="accent1"/>
                </a:solidFill>
                <a:latin typeface="Roboto Serif" pitchFamily="2" charset="0"/>
                <a:ea typeface="+mn-ea"/>
                <a:cs typeface="Roboto Serif" pitchFamily="2" charset="0"/>
              </a:rPr>
              <a:t>News Media Consumption</a:t>
            </a:r>
            <a:endParaRPr lang="en-US" sz="4000" b="1">
              <a:solidFill>
                <a:schemeClr val="accent1"/>
              </a:solidFill>
              <a:latin typeface="Roboto Serif" pitchFamily="2" charset="0"/>
              <a:ea typeface="+mn-ea"/>
              <a:cs typeface="Roboto Serif" pitchFamily="2" charset="0"/>
            </a:endParaRPr>
          </a:p>
        </p:txBody>
      </p:sp>
      <p:sp>
        <p:nvSpPr>
          <p:cNvPr id="3" name="Content Placeholder 2">
            <a:extLst>
              <a:ext uri="{FF2B5EF4-FFF2-40B4-BE49-F238E27FC236}">
                <a16:creationId xmlns:a16="http://schemas.microsoft.com/office/drawing/2014/main" id="{7A615816-DBAA-A6BC-2E7C-2F0607CD00EE}"/>
              </a:ext>
            </a:extLst>
          </p:cNvPr>
          <p:cNvSpPr>
            <a:spLocks noGrp="1"/>
          </p:cNvSpPr>
          <p:nvPr>
            <p:ph idx="1"/>
          </p:nvPr>
        </p:nvSpPr>
        <p:spPr>
          <a:xfrm>
            <a:off x="151347" y="1233652"/>
            <a:ext cx="8174505" cy="4390689"/>
          </a:xfrm>
        </p:spPr>
        <p:txBody>
          <a:bodyPr>
            <a:noAutofit/>
          </a:bodyPr>
          <a:lstStyle/>
          <a:p>
            <a:pPr>
              <a:lnSpc>
                <a:spcPct val="100000"/>
              </a:lnSpc>
              <a:spcBef>
                <a:spcPts val="0"/>
              </a:spcBef>
              <a:spcAft>
                <a:spcPts val="1200"/>
              </a:spcAft>
            </a:pPr>
            <a:r>
              <a:rPr lang="en-GB" sz="2400">
                <a:solidFill>
                  <a:srgbClr val="1F2B5D"/>
                </a:solidFill>
                <a:latin typeface="Roboto Serif" pitchFamily="2" charset="0"/>
                <a:ea typeface="Roboto" panose="02000000000000000000" pitchFamily="2" charset="0"/>
                <a:cs typeface="Roboto Serif" pitchFamily="2" charset="0"/>
              </a:rPr>
              <a:t>Main sources of news: </a:t>
            </a:r>
            <a:r>
              <a:rPr lang="en-US" sz="2400">
                <a:solidFill>
                  <a:srgbClr val="1F2B5D"/>
                </a:solidFill>
                <a:latin typeface="Roboto Serif" pitchFamily="2" charset="0"/>
                <a:ea typeface="Roboto" panose="02000000000000000000" pitchFamily="2" charset="0"/>
                <a:cs typeface="Roboto Serif" pitchFamily="2" charset="0"/>
              </a:rPr>
              <a:t>Online/social media (47%), TV (37%), </a:t>
            </a:r>
            <a:r>
              <a:rPr lang="en-GB" sz="2400">
                <a:solidFill>
                  <a:srgbClr val="1F2B5D"/>
                </a:solidFill>
                <a:latin typeface="Roboto Serif" pitchFamily="2" charset="0"/>
                <a:ea typeface="Roboto" panose="02000000000000000000" pitchFamily="2" charset="0"/>
                <a:cs typeface="Roboto Serif" pitchFamily="2" charset="0"/>
              </a:rPr>
              <a:t>radio (11%); printed newspapers (4%) and podcasts (2%). </a:t>
            </a:r>
            <a:endParaRPr lang="en-US" sz="1700">
              <a:solidFill>
                <a:srgbClr val="1F2B5D"/>
              </a:solidFill>
              <a:latin typeface="Roboto Serif" pitchFamily="2" charset="0"/>
              <a:ea typeface="Roboto" panose="02000000000000000000" pitchFamily="2" charset="0"/>
              <a:cs typeface="Roboto Serif" pitchFamily="2" charset="0"/>
            </a:endParaRPr>
          </a:p>
          <a:p>
            <a:pPr>
              <a:lnSpc>
                <a:spcPct val="100000"/>
              </a:lnSpc>
              <a:spcBef>
                <a:spcPts val="0"/>
              </a:spcBef>
              <a:spcAft>
                <a:spcPts val="1200"/>
              </a:spcAft>
            </a:pPr>
            <a:r>
              <a:rPr lang="en-US" sz="2400">
                <a:solidFill>
                  <a:srgbClr val="1F2B5D"/>
                </a:solidFill>
                <a:latin typeface="Roboto Serif" pitchFamily="2" charset="0"/>
                <a:ea typeface="Roboto" panose="02000000000000000000" pitchFamily="2" charset="0"/>
                <a:cs typeface="Roboto Serif" pitchFamily="2" charset="0"/>
              </a:rPr>
              <a:t>The most-read newspapers are The Irish Times (17%) and the Irish Independent (16%).</a:t>
            </a:r>
          </a:p>
          <a:p>
            <a:pPr>
              <a:lnSpc>
                <a:spcPct val="100000"/>
              </a:lnSpc>
              <a:spcBef>
                <a:spcPts val="0"/>
              </a:spcBef>
              <a:spcAft>
                <a:spcPts val="1200"/>
              </a:spcAft>
            </a:pPr>
            <a:r>
              <a:rPr lang="en-US" sz="2400">
                <a:solidFill>
                  <a:srgbClr val="1F2B5D"/>
                </a:solidFill>
                <a:latin typeface="Roboto Serif" pitchFamily="2" charset="0"/>
                <a:ea typeface="Roboto" panose="02000000000000000000" pitchFamily="2" charset="0"/>
                <a:cs typeface="Roboto Serif" pitchFamily="2" charset="0"/>
              </a:rPr>
              <a:t>A total of 36% of people tune into radio as a source of news each week</a:t>
            </a:r>
          </a:p>
          <a:p>
            <a:pPr>
              <a:lnSpc>
                <a:spcPct val="100000"/>
              </a:lnSpc>
              <a:spcBef>
                <a:spcPts val="0"/>
              </a:spcBef>
              <a:spcAft>
                <a:spcPts val="1200"/>
              </a:spcAft>
            </a:pPr>
            <a:r>
              <a:rPr lang="en-US" sz="2400">
                <a:solidFill>
                  <a:srgbClr val="1F2B5D"/>
                </a:solidFill>
                <a:latin typeface="Roboto Serif" pitchFamily="2" charset="0"/>
                <a:ea typeface="Roboto" panose="02000000000000000000" pitchFamily="2" charset="0"/>
                <a:cs typeface="Roboto Serif" pitchFamily="2" charset="0"/>
              </a:rPr>
              <a:t>51% of those aged 65 and older use radio as their main source of news compared with 16% of those aged 18-24. </a:t>
            </a:r>
          </a:p>
          <a:p>
            <a:pPr>
              <a:lnSpc>
                <a:spcPct val="100000"/>
              </a:lnSpc>
              <a:spcBef>
                <a:spcPts val="0"/>
              </a:spcBef>
              <a:spcAft>
                <a:spcPts val="1200"/>
              </a:spcAft>
            </a:pPr>
            <a:r>
              <a:rPr lang="en-US" sz="2400">
                <a:solidFill>
                  <a:srgbClr val="1F2B5D"/>
                </a:solidFill>
                <a:latin typeface="Roboto Serif" pitchFamily="2" charset="0"/>
                <a:ea typeface="Roboto" panose="02000000000000000000" pitchFamily="2" charset="0"/>
                <a:cs typeface="Roboto Serif" pitchFamily="2" charset="0"/>
              </a:rPr>
              <a:t>Local radio is seen as the best source for local news stories (23%) closely followed by local newspapers (22%) and social media (20%). </a:t>
            </a:r>
          </a:p>
          <a:p>
            <a:pPr>
              <a:lnSpc>
                <a:spcPct val="145000"/>
              </a:lnSpc>
              <a:spcBef>
                <a:spcPts val="0"/>
              </a:spcBef>
            </a:pPr>
            <a:endParaRPr lang="en-US" sz="1700">
              <a:solidFill>
                <a:srgbClr val="1F2B5D"/>
              </a:solidFill>
              <a:latin typeface="Roboto Serif" pitchFamily="2" charset="0"/>
              <a:ea typeface="Roboto" panose="02000000000000000000" pitchFamily="2" charset="0"/>
              <a:cs typeface="Roboto Serif" pitchFamily="2" charset="0"/>
            </a:endParaRPr>
          </a:p>
          <a:p>
            <a:pPr>
              <a:lnSpc>
                <a:spcPct val="145000"/>
              </a:lnSpc>
              <a:spcBef>
                <a:spcPts val="0"/>
              </a:spcBef>
            </a:pPr>
            <a:endParaRPr lang="en-US" sz="1700">
              <a:solidFill>
                <a:srgbClr val="1F2B5D"/>
              </a:solidFill>
              <a:latin typeface="Roboto Serif" pitchFamily="2" charset="0"/>
              <a:ea typeface="Roboto" panose="02000000000000000000" pitchFamily="2" charset="0"/>
              <a:cs typeface="Roboto Serif" pitchFamily="2" charset="0"/>
            </a:endParaRPr>
          </a:p>
          <a:p>
            <a:pPr marL="0" indent="0">
              <a:lnSpc>
                <a:spcPct val="145000"/>
              </a:lnSpc>
              <a:spcBef>
                <a:spcPts val="0"/>
              </a:spcBef>
              <a:buNone/>
            </a:pPr>
            <a:endParaRPr lang="en-GB" sz="1700">
              <a:solidFill>
                <a:srgbClr val="1F2B5D"/>
              </a:solidFill>
              <a:latin typeface="Roboto Serif" pitchFamily="2" charset="0"/>
              <a:ea typeface="Roboto" panose="02000000000000000000" pitchFamily="2" charset="0"/>
              <a:cs typeface="Roboto Serif" pitchFamily="2" charset="0"/>
            </a:endParaRPr>
          </a:p>
        </p:txBody>
      </p:sp>
      <p:pic>
        <p:nvPicPr>
          <p:cNvPr id="5" name="Picture 4" descr="A cover of a magazine&#10;&#10;AI-generated content may be incorrect.">
            <a:extLst>
              <a:ext uri="{FF2B5EF4-FFF2-40B4-BE49-F238E27FC236}">
                <a16:creationId xmlns:a16="http://schemas.microsoft.com/office/drawing/2014/main" id="{F1275FD7-7B15-A9D0-D5C5-DFEBB422D78F}"/>
              </a:ext>
            </a:extLst>
          </p:cNvPr>
          <p:cNvPicPr>
            <a:picLocks noChangeAspect="1"/>
          </p:cNvPicPr>
          <p:nvPr/>
        </p:nvPicPr>
        <p:blipFill>
          <a:blip r:embed="rId3"/>
          <a:stretch>
            <a:fillRect/>
          </a:stretch>
        </p:blipFill>
        <p:spPr>
          <a:xfrm>
            <a:off x="8450747" y="873937"/>
            <a:ext cx="3589906" cy="5110121"/>
          </a:xfrm>
          <a:prstGeom prst="rect">
            <a:avLst/>
          </a:prstGeom>
          <a:ln>
            <a:solidFill>
              <a:schemeClr val="tx1"/>
            </a:solidFill>
          </a:ln>
        </p:spPr>
      </p:pic>
    </p:spTree>
    <p:extLst>
      <p:ext uri="{BB962C8B-B14F-4D97-AF65-F5344CB8AC3E}">
        <p14:creationId xmlns:p14="http://schemas.microsoft.com/office/powerpoint/2010/main" val="54123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colored lines&#10;&#10;AI-generated content may be incorrect.">
            <a:extLst>
              <a:ext uri="{FF2B5EF4-FFF2-40B4-BE49-F238E27FC236}">
                <a16:creationId xmlns:a16="http://schemas.microsoft.com/office/drawing/2014/main" id="{A28A9D88-A719-120D-1F30-0C783A67A2F5}"/>
              </a:ext>
            </a:extLst>
          </p:cNvPr>
          <p:cNvPicPr>
            <a:picLocks noChangeAspect="1"/>
          </p:cNvPicPr>
          <p:nvPr/>
        </p:nvPicPr>
        <p:blipFill>
          <a:blip r:embed="rId3"/>
          <a:stretch>
            <a:fillRect/>
          </a:stretch>
        </p:blipFill>
        <p:spPr>
          <a:xfrm>
            <a:off x="2935383" y="226648"/>
            <a:ext cx="8978270" cy="6357097"/>
          </a:xfrm>
          <a:prstGeom prst="rect">
            <a:avLst/>
          </a:prstGeom>
        </p:spPr>
      </p:pic>
      <p:pic>
        <p:nvPicPr>
          <p:cNvPr id="6" name="Picture 5" descr="A close-up of a text&#10;&#10;AI-generated content may be incorrect.">
            <a:extLst>
              <a:ext uri="{FF2B5EF4-FFF2-40B4-BE49-F238E27FC236}">
                <a16:creationId xmlns:a16="http://schemas.microsoft.com/office/drawing/2014/main" id="{F4E8C416-5C0B-88F5-543F-4431F7FB544E}"/>
              </a:ext>
            </a:extLst>
          </p:cNvPr>
          <p:cNvPicPr>
            <a:picLocks noChangeAspect="1"/>
          </p:cNvPicPr>
          <p:nvPr/>
        </p:nvPicPr>
        <p:blipFill>
          <a:blip r:embed="rId4"/>
          <a:stretch>
            <a:fillRect/>
          </a:stretch>
        </p:blipFill>
        <p:spPr>
          <a:xfrm>
            <a:off x="472771" y="1558445"/>
            <a:ext cx="2495520" cy="1401288"/>
          </a:xfrm>
          <a:prstGeom prst="rect">
            <a:avLst/>
          </a:prstGeom>
        </p:spPr>
      </p:pic>
      <p:pic>
        <p:nvPicPr>
          <p:cNvPr id="8" name="Picture 7" descr="A logo with brown text&#10;&#10;AI-generated content may be incorrect.">
            <a:extLst>
              <a:ext uri="{FF2B5EF4-FFF2-40B4-BE49-F238E27FC236}">
                <a16:creationId xmlns:a16="http://schemas.microsoft.com/office/drawing/2014/main" id="{77EF1AF4-C6F9-46EF-E9C9-15AFFF40D6F6}"/>
              </a:ext>
            </a:extLst>
          </p:cNvPr>
          <p:cNvPicPr>
            <a:picLocks noChangeAspect="1"/>
          </p:cNvPicPr>
          <p:nvPr/>
        </p:nvPicPr>
        <p:blipFill>
          <a:blip r:embed="rId5"/>
          <a:stretch>
            <a:fillRect/>
          </a:stretch>
        </p:blipFill>
        <p:spPr>
          <a:xfrm>
            <a:off x="472771" y="3030590"/>
            <a:ext cx="1622723" cy="646414"/>
          </a:xfrm>
          <a:prstGeom prst="rect">
            <a:avLst/>
          </a:prstGeom>
        </p:spPr>
      </p:pic>
      <p:pic>
        <p:nvPicPr>
          <p:cNvPr id="12" name="Picture 11" descr="A white background with blue text&#10;&#10;AI-generated content may be incorrect.">
            <a:extLst>
              <a:ext uri="{FF2B5EF4-FFF2-40B4-BE49-F238E27FC236}">
                <a16:creationId xmlns:a16="http://schemas.microsoft.com/office/drawing/2014/main" id="{BAF181DC-CA92-4E36-070D-41F00734B260}"/>
              </a:ext>
            </a:extLst>
          </p:cNvPr>
          <p:cNvPicPr>
            <a:picLocks noChangeAspect="1"/>
          </p:cNvPicPr>
          <p:nvPr/>
        </p:nvPicPr>
        <p:blipFill>
          <a:blip r:embed="rId6"/>
          <a:srcRect r="39457"/>
          <a:stretch>
            <a:fillRect/>
          </a:stretch>
        </p:blipFill>
        <p:spPr>
          <a:xfrm>
            <a:off x="568565" y="3832761"/>
            <a:ext cx="2271025" cy="818238"/>
          </a:xfrm>
          <a:prstGeom prst="rect">
            <a:avLst/>
          </a:prstGeom>
        </p:spPr>
      </p:pic>
      <p:pic>
        <p:nvPicPr>
          <p:cNvPr id="13" name="Picture 12" descr="A white background with blue text&#10;&#10;AI-generated content may be incorrect.">
            <a:extLst>
              <a:ext uri="{FF2B5EF4-FFF2-40B4-BE49-F238E27FC236}">
                <a16:creationId xmlns:a16="http://schemas.microsoft.com/office/drawing/2014/main" id="{4E704304-2760-6D19-9EFD-7EC410369F5B}"/>
              </a:ext>
            </a:extLst>
          </p:cNvPr>
          <p:cNvPicPr>
            <a:picLocks noChangeAspect="1"/>
          </p:cNvPicPr>
          <p:nvPr/>
        </p:nvPicPr>
        <p:blipFill>
          <a:blip r:embed="rId6"/>
          <a:srcRect l="66932"/>
          <a:stretch>
            <a:fillRect/>
          </a:stretch>
        </p:blipFill>
        <p:spPr>
          <a:xfrm>
            <a:off x="731849" y="4550032"/>
            <a:ext cx="1437092" cy="947992"/>
          </a:xfrm>
          <a:prstGeom prst="rect">
            <a:avLst/>
          </a:prstGeom>
        </p:spPr>
      </p:pic>
    </p:spTree>
    <p:extLst>
      <p:ext uri="{BB962C8B-B14F-4D97-AF65-F5344CB8AC3E}">
        <p14:creationId xmlns:p14="http://schemas.microsoft.com/office/powerpoint/2010/main" val="58512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D1F78-8730-209E-897A-713289498C7B}"/>
              </a:ext>
            </a:extLst>
          </p:cNvPr>
          <p:cNvPicPr>
            <a:picLocks noChangeAspect="1"/>
          </p:cNvPicPr>
          <p:nvPr/>
        </p:nvPicPr>
        <p:blipFill>
          <a:blip r:embed="rId3"/>
          <a:srcRect l="14173" t="12577" r="14592" b="15882"/>
          <a:stretch>
            <a:fillRect/>
          </a:stretch>
        </p:blipFill>
        <p:spPr>
          <a:xfrm>
            <a:off x="4769224" y="6967"/>
            <a:ext cx="7225554" cy="6422690"/>
          </a:xfrm>
          <a:prstGeom prst="rect">
            <a:avLst/>
          </a:prstGeom>
        </p:spPr>
      </p:pic>
      <p:sp>
        <p:nvSpPr>
          <p:cNvPr id="2" name="TextBox 1">
            <a:extLst>
              <a:ext uri="{FF2B5EF4-FFF2-40B4-BE49-F238E27FC236}">
                <a16:creationId xmlns:a16="http://schemas.microsoft.com/office/drawing/2014/main" id="{AD46E34A-81DD-DBE5-6169-B8666746D6C5}"/>
              </a:ext>
            </a:extLst>
          </p:cNvPr>
          <p:cNvSpPr txBox="1"/>
          <p:nvPr/>
        </p:nvSpPr>
        <p:spPr>
          <a:xfrm>
            <a:off x="322730" y="451607"/>
            <a:ext cx="3785444" cy="2246769"/>
          </a:xfrm>
          <a:prstGeom prst="rect">
            <a:avLst/>
          </a:prstGeom>
          <a:noFill/>
        </p:spPr>
        <p:txBody>
          <a:bodyPr wrap="square" rtlCol="0">
            <a:spAutoFit/>
          </a:bodyPr>
          <a:lstStyle/>
          <a:p>
            <a:r>
              <a:rPr lang="en-US" sz="2800" b="1"/>
              <a:t>Q: Which, if any, of the following have you used in the last week as a source of news? Please select all that apply. </a:t>
            </a:r>
            <a:endParaRPr lang="en-IE" sz="2800" b="1"/>
          </a:p>
        </p:txBody>
      </p:sp>
      <p:sp>
        <p:nvSpPr>
          <p:cNvPr id="3" name="TextBox 2">
            <a:extLst>
              <a:ext uri="{FF2B5EF4-FFF2-40B4-BE49-F238E27FC236}">
                <a16:creationId xmlns:a16="http://schemas.microsoft.com/office/drawing/2014/main" id="{A89F2592-83D1-C708-0892-364E1DCE4695}"/>
              </a:ext>
            </a:extLst>
          </p:cNvPr>
          <p:cNvSpPr txBox="1"/>
          <p:nvPr/>
        </p:nvSpPr>
        <p:spPr>
          <a:xfrm>
            <a:off x="322730" y="2756647"/>
            <a:ext cx="4446494" cy="400110"/>
          </a:xfrm>
          <a:prstGeom prst="rect">
            <a:avLst/>
          </a:prstGeom>
          <a:noFill/>
        </p:spPr>
        <p:txBody>
          <a:bodyPr wrap="square" rtlCol="0">
            <a:spAutoFit/>
          </a:bodyPr>
          <a:lstStyle/>
          <a:p>
            <a:r>
              <a:rPr lang="en-US" sz="2000" i="1"/>
              <a:t>Digital News Report Ireland 2023</a:t>
            </a:r>
            <a:endParaRPr lang="en-IE" sz="2000" i="1"/>
          </a:p>
        </p:txBody>
      </p:sp>
    </p:spTree>
    <p:extLst>
      <p:ext uri="{BB962C8B-B14F-4D97-AF65-F5344CB8AC3E}">
        <p14:creationId xmlns:p14="http://schemas.microsoft.com/office/powerpoint/2010/main" val="50585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brown and white text&#10;&#10;AI-generated content may be incorrect.">
            <a:extLst>
              <a:ext uri="{FF2B5EF4-FFF2-40B4-BE49-F238E27FC236}">
                <a16:creationId xmlns:a16="http://schemas.microsoft.com/office/drawing/2014/main" id="{CE74521E-327F-0D9E-4E2E-F4227E027F86}"/>
              </a:ext>
            </a:extLst>
          </p:cNvPr>
          <p:cNvPicPr>
            <a:picLocks noChangeAspect="1"/>
          </p:cNvPicPr>
          <p:nvPr/>
        </p:nvPicPr>
        <p:blipFill>
          <a:blip r:embed="rId3"/>
          <a:stretch>
            <a:fillRect/>
          </a:stretch>
        </p:blipFill>
        <p:spPr>
          <a:xfrm>
            <a:off x="2751670" y="435017"/>
            <a:ext cx="7704288" cy="5063007"/>
          </a:xfrm>
          <a:prstGeom prst="rect">
            <a:avLst/>
          </a:prstGeom>
        </p:spPr>
      </p:pic>
      <p:pic>
        <p:nvPicPr>
          <p:cNvPr id="8" name="Picture 7" descr="A close-up of a text&#10;&#10;AI-generated content may be incorrect.">
            <a:extLst>
              <a:ext uri="{FF2B5EF4-FFF2-40B4-BE49-F238E27FC236}">
                <a16:creationId xmlns:a16="http://schemas.microsoft.com/office/drawing/2014/main" id="{8781E69C-3DE0-B98C-DC32-6B76C5C603B0}"/>
              </a:ext>
            </a:extLst>
          </p:cNvPr>
          <p:cNvPicPr>
            <a:picLocks noChangeAspect="1"/>
          </p:cNvPicPr>
          <p:nvPr/>
        </p:nvPicPr>
        <p:blipFill>
          <a:blip r:embed="rId4"/>
          <a:stretch>
            <a:fillRect/>
          </a:stretch>
        </p:blipFill>
        <p:spPr>
          <a:xfrm>
            <a:off x="472771" y="1558445"/>
            <a:ext cx="2495520" cy="1401288"/>
          </a:xfrm>
          <a:prstGeom prst="rect">
            <a:avLst/>
          </a:prstGeom>
        </p:spPr>
      </p:pic>
      <p:pic>
        <p:nvPicPr>
          <p:cNvPr id="9" name="Picture 8" descr="A logo with brown text&#10;&#10;AI-generated content may be incorrect.">
            <a:extLst>
              <a:ext uri="{FF2B5EF4-FFF2-40B4-BE49-F238E27FC236}">
                <a16:creationId xmlns:a16="http://schemas.microsoft.com/office/drawing/2014/main" id="{47F241DB-0A62-D15E-2024-D64BB814B147}"/>
              </a:ext>
            </a:extLst>
          </p:cNvPr>
          <p:cNvPicPr>
            <a:picLocks noChangeAspect="1"/>
          </p:cNvPicPr>
          <p:nvPr/>
        </p:nvPicPr>
        <p:blipFill>
          <a:blip r:embed="rId5"/>
          <a:stretch>
            <a:fillRect/>
          </a:stretch>
        </p:blipFill>
        <p:spPr>
          <a:xfrm>
            <a:off x="472771" y="3030590"/>
            <a:ext cx="1622723" cy="646414"/>
          </a:xfrm>
          <a:prstGeom prst="rect">
            <a:avLst/>
          </a:prstGeom>
        </p:spPr>
      </p:pic>
      <p:pic>
        <p:nvPicPr>
          <p:cNvPr id="10" name="Picture 9" descr="A white background with blue text&#10;&#10;AI-generated content may be incorrect.">
            <a:extLst>
              <a:ext uri="{FF2B5EF4-FFF2-40B4-BE49-F238E27FC236}">
                <a16:creationId xmlns:a16="http://schemas.microsoft.com/office/drawing/2014/main" id="{88E4B396-335C-1F16-7465-0EF94669168A}"/>
              </a:ext>
            </a:extLst>
          </p:cNvPr>
          <p:cNvPicPr>
            <a:picLocks noChangeAspect="1"/>
          </p:cNvPicPr>
          <p:nvPr/>
        </p:nvPicPr>
        <p:blipFill>
          <a:blip r:embed="rId6"/>
          <a:srcRect r="39457"/>
          <a:stretch>
            <a:fillRect/>
          </a:stretch>
        </p:blipFill>
        <p:spPr>
          <a:xfrm>
            <a:off x="568565" y="3832761"/>
            <a:ext cx="2271025" cy="818238"/>
          </a:xfrm>
          <a:prstGeom prst="rect">
            <a:avLst/>
          </a:prstGeom>
        </p:spPr>
      </p:pic>
      <p:pic>
        <p:nvPicPr>
          <p:cNvPr id="11" name="Picture 10" descr="A white background with blue text&#10;&#10;AI-generated content may be incorrect.">
            <a:extLst>
              <a:ext uri="{FF2B5EF4-FFF2-40B4-BE49-F238E27FC236}">
                <a16:creationId xmlns:a16="http://schemas.microsoft.com/office/drawing/2014/main" id="{5D8B0FB5-93E1-3B88-3878-82764A8287BE}"/>
              </a:ext>
            </a:extLst>
          </p:cNvPr>
          <p:cNvPicPr>
            <a:picLocks noChangeAspect="1"/>
          </p:cNvPicPr>
          <p:nvPr/>
        </p:nvPicPr>
        <p:blipFill>
          <a:blip r:embed="rId6"/>
          <a:srcRect l="66932"/>
          <a:stretch>
            <a:fillRect/>
          </a:stretch>
        </p:blipFill>
        <p:spPr>
          <a:xfrm>
            <a:off x="731849" y="4550032"/>
            <a:ext cx="1437092" cy="947992"/>
          </a:xfrm>
          <a:prstGeom prst="rect">
            <a:avLst/>
          </a:prstGeom>
        </p:spPr>
      </p:pic>
    </p:spTree>
    <p:extLst>
      <p:ext uri="{BB962C8B-B14F-4D97-AF65-F5344CB8AC3E}">
        <p14:creationId xmlns:p14="http://schemas.microsoft.com/office/powerpoint/2010/main" val="8692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2803A-4BD7-8E85-F039-79C692CC63FE}"/>
              </a:ext>
            </a:extLst>
          </p:cNvPr>
          <p:cNvSpPr>
            <a:spLocks noGrp="1"/>
          </p:cNvSpPr>
          <p:nvPr>
            <p:ph type="body" sz="quarter" idx="10"/>
          </p:nvPr>
        </p:nvSpPr>
        <p:spPr/>
        <p:txBody>
          <a:bodyPr/>
          <a:lstStyle/>
          <a:p>
            <a:r>
              <a:rPr lang="en-GB" b="1">
                <a:latin typeface="Roboto Serif" pitchFamily="2" charset="0"/>
                <a:cs typeface="Roboto Serif" pitchFamily="2" charset="0"/>
              </a:rPr>
              <a:t>Social Media </a:t>
            </a:r>
            <a:r>
              <a:rPr lang="en-US" b="1">
                <a:latin typeface="Roboto Serif" pitchFamily="2" charset="0"/>
                <a:cs typeface="Roboto Serif" pitchFamily="2" charset="0"/>
              </a:rPr>
              <a:t>Trends</a:t>
            </a:r>
            <a:endParaRPr lang="en-IE" b="1">
              <a:latin typeface="Roboto Serif" pitchFamily="2" charset="0"/>
              <a:cs typeface="Roboto Serif" pitchFamily="2" charset="0"/>
            </a:endParaRPr>
          </a:p>
          <a:p>
            <a:endParaRPr lang="en-IE"/>
          </a:p>
          <a:p>
            <a:endParaRPr lang="en-IE"/>
          </a:p>
        </p:txBody>
      </p:sp>
    </p:spTree>
    <p:extLst>
      <p:ext uri="{BB962C8B-B14F-4D97-AF65-F5344CB8AC3E}">
        <p14:creationId xmlns:p14="http://schemas.microsoft.com/office/powerpoint/2010/main" val="354654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7542C-9377-AF90-16A8-C37927BAD5F5}"/>
              </a:ext>
            </a:extLst>
          </p:cNvPr>
          <p:cNvPicPr>
            <a:picLocks noChangeAspect="1"/>
          </p:cNvPicPr>
          <p:nvPr/>
        </p:nvPicPr>
        <p:blipFill>
          <a:blip r:embed="rId3"/>
          <a:stretch>
            <a:fillRect/>
          </a:stretch>
        </p:blipFill>
        <p:spPr>
          <a:xfrm>
            <a:off x="0" y="-28127"/>
            <a:ext cx="12192000" cy="6914253"/>
          </a:xfrm>
          <a:prstGeom prst="rect">
            <a:avLst/>
          </a:prstGeom>
        </p:spPr>
      </p:pic>
    </p:spTree>
    <p:extLst>
      <p:ext uri="{BB962C8B-B14F-4D97-AF65-F5344CB8AC3E}">
        <p14:creationId xmlns:p14="http://schemas.microsoft.com/office/powerpoint/2010/main" val="46065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08180-D8B2-5A8F-6261-DB79FFE21458}"/>
              </a:ext>
            </a:extLst>
          </p:cNvPr>
          <p:cNvPicPr>
            <a:picLocks noChangeAspect="1"/>
          </p:cNvPicPr>
          <p:nvPr/>
        </p:nvPicPr>
        <p:blipFill>
          <a:blip r:embed="rId3"/>
          <a:stretch>
            <a:fillRect/>
          </a:stretch>
        </p:blipFill>
        <p:spPr>
          <a:xfrm>
            <a:off x="-36429" y="0"/>
            <a:ext cx="12228429" cy="6881082"/>
          </a:xfrm>
          <a:prstGeom prst="rect">
            <a:avLst/>
          </a:prstGeom>
        </p:spPr>
      </p:pic>
    </p:spTree>
    <p:extLst>
      <p:ext uri="{BB962C8B-B14F-4D97-AF65-F5344CB8AC3E}">
        <p14:creationId xmlns:p14="http://schemas.microsoft.com/office/powerpoint/2010/main" val="245236087"/>
      </p:ext>
    </p:extLst>
  </p:cSld>
  <p:clrMapOvr>
    <a:masterClrMapping/>
  </p:clrMapOvr>
</p:sld>
</file>

<file path=ppt/theme/theme1.xml><?xml version="1.0" encoding="utf-8"?>
<a:theme xmlns:a="http://schemas.openxmlformats.org/drawingml/2006/main" name="Alice Navy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_PPT_Template_V3" id="{AA0413CD-B53E-7543-8A36-4C0D4C96D689}" vid="{6B937070-5B3C-394C-A8D3-FC5EA95D5CE9}"/>
    </a:ext>
  </a:extLst>
</a:theme>
</file>

<file path=ppt/theme/theme2.xml><?xml version="1.0" encoding="utf-8"?>
<a:theme xmlns:a="http://schemas.openxmlformats.org/drawingml/2006/main" name="Alice Red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_PPT_Template_V3" id="{AA0413CD-B53E-7543-8A36-4C0D4C96D689}" vid="{2EE73D75-7904-5F44-A305-EF09E5375B6B}"/>
    </a:ext>
  </a:extLst>
</a:theme>
</file>

<file path=ppt/theme/theme3.xml><?xml version="1.0" encoding="utf-8"?>
<a:theme xmlns:a="http://schemas.openxmlformats.org/drawingml/2006/main" name="1_Alice Navy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_PPT_Template_V3" id="{AA0413CD-B53E-7543-8A36-4C0D4C96D689}" vid="{6B937070-5B3C-394C-A8D3-FC5EA95D5CE9}"/>
    </a:ext>
  </a:extLst>
</a:theme>
</file>

<file path=ppt/theme/theme4.xml><?xml version="1.0" encoding="utf-8"?>
<a:theme xmlns:a="http://schemas.openxmlformats.org/drawingml/2006/main" name="Alice PP">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 PP" id="{89E89026-7A56-4DE4-897D-5BBD7121FD85}" vid="{FE458DD2-65FB-4179-831E-8057A7E21B7F}"/>
    </a:ext>
  </a:extLst>
</a:theme>
</file>

<file path=ppt/theme/theme5.xml><?xml version="1.0" encoding="utf-8"?>
<a:theme xmlns:a="http://schemas.openxmlformats.org/drawingml/2006/main" name="2_Alice Navy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_PPT_Template_V3" id="{AA0413CD-B53E-7543-8A36-4C0D4C96D689}" vid="{6B937070-5B3C-394C-A8D3-FC5EA95D5CE9}"/>
    </a:ext>
  </a:extLst>
</a:theme>
</file>

<file path=ppt/theme/theme6.xml><?xml version="1.0" encoding="utf-8"?>
<a:theme xmlns:a="http://schemas.openxmlformats.org/drawingml/2006/main" name="3_Alice Navy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PPT" id="{629BD5B9-9AB3-4F4A-A826-5F1AA8B5CE92}" vid="{2E1F1DF9-9C92-B74D-9D6A-6B215E36E924}"/>
    </a:ext>
  </a:extLst>
</a:theme>
</file>

<file path=ppt/theme/theme7.xml><?xml version="1.0" encoding="utf-8"?>
<a:theme xmlns:a="http://schemas.openxmlformats.org/drawingml/2006/main" name="1_Alice Red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PPT" id="{629BD5B9-9AB3-4F4A-A826-5F1AA8B5CE92}" vid="{9010FA9A-049B-5647-835F-CDC59E219D0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Alice_PPT_Template_V4</Template>
  <Application>Microsoft Office PowerPoint</Application>
  <PresentationFormat>Widescreen</PresentationFormat>
  <Slides>21</Slides>
  <Notes>21</Notes>
  <HiddenSlides>0</HiddenSlides>
  <ScaleCrop>false</ScaleCrop>
  <HeadingPairs>
    <vt:vector size="4" baseType="variant">
      <vt:variant>
        <vt:lpstr>Theme</vt:lpstr>
      </vt:variant>
      <vt:variant>
        <vt:i4>7</vt:i4>
      </vt:variant>
      <vt:variant>
        <vt:lpstr>Slide Titles</vt:lpstr>
      </vt:variant>
      <vt:variant>
        <vt:i4>21</vt:i4>
      </vt:variant>
    </vt:vector>
  </HeadingPairs>
  <TitlesOfParts>
    <vt:vector size="28" baseType="lpstr">
      <vt:lpstr>Alice Navy Theme</vt:lpstr>
      <vt:lpstr>Alice Red Theme</vt:lpstr>
      <vt:lpstr>1_Alice Navy Theme</vt:lpstr>
      <vt:lpstr>Alice PP</vt:lpstr>
      <vt:lpstr>2_Alice Navy Theme</vt:lpstr>
      <vt:lpstr>3_Alice Navy Theme</vt:lpstr>
      <vt:lpstr>1_Alice Red Theme</vt:lpstr>
      <vt:lpstr>PowerPoint Presentation</vt:lpstr>
      <vt:lpstr>News Media Consumption</vt:lpstr>
      <vt:lpstr>News Media Consumption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Walsh</dc:creator>
  <cp:revision>1</cp:revision>
  <cp:lastPrinted>2026-03-10T08:16:22Z</cp:lastPrinted>
  <dcterms:created xsi:type="dcterms:W3CDTF">2022-08-02T09:08:17Z</dcterms:created>
  <dcterms:modified xsi:type="dcterms:W3CDTF">2026-03-10T15:00:42Z</dcterms:modified>
</cp:coreProperties>
</file>