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ow Display Bold" panose="020B0604020202020204" charset="0"/>
      <p:regular r:id="rId12"/>
    </p:embeddedFont>
    <p:embeddedFont>
      <p:font typeface="Inter" panose="020B0604020202020204" charset="0"/>
      <p:regular r:id="rId13"/>
    </p:embeddedFont>
    <p:embeddedFont>
      <p:font typeface="Nimbus Sans L 1" panose="020B0604020202020204" charset="0"/>
      <p:regular r:id="rId14"/>
    </p:embeddedFont>
    <p:embeddedFont>
      <p:font typeface="Nimbus Sans L 2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80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1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162" b="-42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3273" y="9462551"/>
            <a:ext cx="4866054" cy="576686"/>
          </a:xfrm>
          <a:custGeom>
            <a:avLst/>
            <a:gdLst/>
            <a:ahLst/>
            <a:cxnLst/>
            <a:rect l="l" t="t" r="r" b="b"/>
            <a:pathLst>
              <a:path w="4866054" h="576686">
                <a:moveTo>
                  <a:pt x="0" y="0"/>
                </a:moveTo>
                <a:lnTo>
                  <a:pt x="4866055" y="0"/>
                </a:lnTo>
                <a:lnTo>
                  <a:pt x="4866055" y="576686"/>
                </a:lnTo>
                <a:lnTo>
                  <a:pt x="0" y="576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635725" y="626431"/>
            <a:ext cx="88634" cy="8631869"/>
            <a:chOff x="0" y="0"/>
            <a:chExt cx="118179" cy="11509158"/>
          </a:xfrm>
        </p:grpSpPr>
        <p:sp>
          <p:nvSpPr>
            <p:cNvPr id="5" name="AutoShape 5"/>
            <p:cNvSpPr/>
            <p:nvPr/>
          </p:nvSpPr>
          <p:spPr>
            <a:xfrm flipV="1">
              <a:off x="86429" y="4008175"/>
              <a:ext cx="0" cy="3492808"/>
            </a:xfrm>
            <a:prstGeom prst="line">
              <a:avLst/>
            </a:prstGeom>
            <a:ln w="635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V="1">
              <a:off x="86429" y="0"/>
              <a:ext cx="0" cy="3492808"/>
            </a:xfrm>
            <a:prstGeom prst="line">
              <a:avLst/>
            </a:prstGeom>
            <a:ln w="635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V="1">
              <a:off x="31750" y="8016350"/>
              <a:ext cx="0" cy="3492808"/>
            </a:xfrm>
            <a:prstGeom prst="line">
              <a:avLst/>
            </a:prstGeom>
            <a:ln w="635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8" name="Freeform 8"/>
          <p:cNvSpPr/>
          <p:nvPr/>
        </p:nvSpPr>
        <p:spPr>
          <a:xfrm>
            <a:off x="10444932" y="2420118"/>
            <a:ext cx="5190335" cy="5044494"/>
          </a:xfrm>
          <a:custGeom>
            <a:avLst/>
            <a:gdLst/>
            <a:ahLst/>
            <a:cxnLst/>
            <a:rect l="l" t="t" r="r" b="b"/>
            <a:pathLst>
              <a:path w="5190335" h="5044494">
                <a:moveTo>
                  <a:pt x="0" y="0"/>
                </a:moveTo>
                <a:lnTo>
                  <a:pt x="5190336" y="0"/>
                </a:lnTo>
                <a:lnTo>
                  <a:pt x="5190336" y="5044495"/>
                </a:lnTo>
                <a:lnTo>
                  <a:pt x="0" y="50444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4537" t="-52271" r="-141409" b="-4836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12240" y="3455864"/>
            <a:ext cx="9882234" cy="1353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3"/>
              </a:lnSpc>
              <a:spcBef>
                <a:spcPct val="0"/>
              </a:spcBef>
            </a:pPr>
            <a:r>
              <a:rPr lang="en-US" sz="10143" b="1" spc="1014">
                <a:solidFill>
                  <a:srgbClr val="FFFFFF"/>
                </a:solidFill>
                <a:latin typeface="Helvetica Now Display Bold"/>
                <a:ea typeface="Helvetica Now Display Bold"/>
                <a:cs typeface="Helvetica Now Display Bold"/>
                <a:sym typeface="Helvetica Now Display Bold"/>
              </a:rPr>
              <a:t>WORLDVIEW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90666" y="4866166"/>
            <a:ext cx="8683290" cy="66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00"/>
              </a:lnSpc>
              <a:spcBef>
                <a:spcPct val="0"/>
              </a:spcBef>
            </a:pPr>
            <a:r>
              <a:rPr lang="en-US" sz="3857" spc="38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Comparative Wave 6 Statistics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90666" y="5606353"/>
            <a:ext cx="8683290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Insights from the US, Great Britain, France, Germany,  and Sweden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48681" y="6457464"/>
            <a:ext cx="5354368" cy="3346480"/>
          </a:xfrm>
          <a:custGeom>
            <a:avLst/>
            <a:gdLst/>
            <a:ahLst/>
            <a:cxnLst/>
            <a:rect l="l" t="t" r="r" b="b"/>
            <a:pathLst>
              <a:path w="5354368" h="3346480">
                <a:moveTo>
                  <a:pt x="0" y="0"/>
                </a:moveTo>
                <a:lnTo>
                  <a:pt x="5354367" y="0"/>
                </a:lnTo>
                <a:lnTo>
                  <a:pt x="5354367" y="3346480"/>
                </a:lnTo>
                <a:lnTo>
                  <a:pt x="0" y="3346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92047" y="2276004"/>
            <a:ext cx="5345257" cy="3273650"/>
          </a:xfrm>
          <a:custGeom>
            <a:avLst/>
            <a:gdLst/>
            <a:ahLst/>
            <a:cxnLst/>
            <a:rect l="l" t="t" r="r" b="b"/>
            <a:pathLst>
              <a:path w="5345257" h="3273650">
                <a:moveTo>
                  <a:pt x="0" y="0"/>
                </a:moveTo>
                <a:lnTo>
                  <a:pt x="5345258" y="0"/>
                </a:lnTo>
                <a:lnTo>
                  <a:pt x="5345258" y="3273650"/>
                </a:lnTo>
                <a:lnTo>
                  <a:pt x="0" y="32736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546284" y="2239589"/>
            <a:ext cx="5371403" cy="3368290"/>
          </a:xfrm>
          <a:custGeom>
            <a:avLst/>
            <a:gdLst/>
            <a:ahLst/>
            <a:cxnLst/>
            <a:rect l="l" t="t" r="r" b="b"/>
            <a:pathLst>
              <a:path w="5371403" h="3368290">
                <a:moveTo>
                  <a:pt x="0" y="0"/>
                </a:moveTo>
                <a:lnTo>
                  <a:pt x="5371403" y="0"/>
                </a:lnTo>
                <a:lnTo>
                  <a:pt x="5371403" y="3368290"/>
                </a:lnTo>
                <a:lnTo>
                  <a:pt x="0" y="33682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6457464"/>
            <a:ext cx="5354368" cy="3327357"/>
          </a:xfrm>
          <a:custGeom>
            <a:avLst/>
            <a:gdLst/>
            <a:ahLst/>
            <a:cxnLst/>
            <a:rect l="l" t="t" r="r" b="b"/>
            <a:pathLst>
              <a:path w="5354368" h="3327357">
                <a:moveTo>
                  <a:pt x="0" y="0"/>
                </a:moveTo>
                <a:lnTo>
                  <a:pt x="5354368" y="0"/>
                </a:lnTo>
                <a:lnTo>
                  <a:pt x="5354368" y="3327357"/>
                </a:lnTo>
                <a:lnTo>
                  <a:pt x="0" y="33273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2328172"/>
            <a:ext cx="5345257" cy="3372862"/>
            <a:chOff x="0" y="0"/>
            <a:chExt cx="1407804" cy="8883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7804" cy="888326"/>
            </a:xfrm>
            <a:custGeom>
              <a:avLst/>
              <a:gdLst/>
              <a:ahLst/>
              <a:cxnLst/>
              <a:rect l="l" t="t" r="r" b="b"/>
              <a:pathLst>
                <a:path w="1407804" h="888326">
                  <a:moveTo>
                    <a:pt x="0" y="0"/>
                  </a:moveTo>
                  <a:lnTo>
                    <a:pt x="1407804" y="0"/>
                  </a:lnTo>
                  <a:lnTo>
                    <a:pt x="1407804" y="888326"/>
                  </a:lnTo>
                  <a:lnTo>
                    <a:pt x="0" y="888326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407804" cy="974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66960" y="2477313"/>
            <a:ext cx="1440935" cy="1440935"/>
          </a:xfrm>
          <a:custGeom>
            <a:avLst/>
            <a:gdLst/>
            <a:ahLst/>
            <a:cxnLst/>
            <a:rect l="l" t="t" r="r" b="b"/>
            <a:pathLst>
              <a:path w="1440935" h="1440935">
                <a:moveTo>
                  <a:pt x="0" y="0"/>
                </a:moveTo>
                <a:lnTo>
                  <a:pt x="1440935" y="0"/>
                </a:lnTo>
                <a:lnTo>
                  <a:pt x="1440935" y="1440936"/>
                </a:lnTo>
                <a:lnTo>
                  <a:pt x="0" y="14409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472102" y="5692529"/>
            <a:ext cx="1985147" cy="6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USA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19977" y="1351894"/>
            <a:ext cx="2489399" cy="6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France 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58477" y="1351894"/>
            <a:ext cx="2947018" cy="6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Germany 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99481" y="5737497"/>
            <a:ext cx="4203693" cy="584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Great Britain 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41245" y="2128171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67%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51077" y="4068495"/>
            <a:ext cx="5022880" cy="1464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252B23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       are concerned or very concerned about levels of poverty in poor countries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665204" y="3766854"/>
            <a:ext cx="406416" cy="40641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8A0B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5400000">
            <a:off x="4763523" y="3832133"/>
            <a:ext cx="209779" cy="275860"/>
          </a:xfrm>
          <a:custGeom>
            <a:avLst/>
            <a:gdLst/>
            <a:ahLst/>
            <a:cxnLst/>
            <a:rect l="l" t="t" r="r" b="b"/>
            <a:pathLst>
              <a:path w="209779" h="275860">
                <a:moveTo>
                  <a:pt x="0" y="0"/>
                </a:moveTo>
                <a:lnTo>
                  <a:pt x="209779" y="0"/>
                </a:lnTo>
                <a:lnTo>
                  <a:pt x="209779" y="275859"/>
                </a:lnTo>
                <a:lnTo>
                  <a:pt x="0" y="2758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4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52091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153138" y="3755933"/>
            <a:ext cx="329406" cy="34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9DA5B5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NC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13966" y="1313794"/>
            <a:ext cx="3159443" cy="824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u="sng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Ireland 2025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144000" y="2459617"/>
            <a:ext cx="2750249" cy="1062773"/>
            <a:chOff x="0" y="0"/>
            <a:chExt cx="724345" cy="27990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24345" cy="279907"/>
            </a:xfrm>
            <a:custGeom>
              <a:avLst/>
              <a:gdLst/>
              <a:ahLst/>
              <a:cxnLst/>
              <a:rect l="l" t="t" r="r" b="b"/>
              <a:pathLst>
                <a:path w="724345" h="279907">
                  <a:moveTo>
                    <a:pt x="0" y="0"/>
                  </a:moveTo>
                  <a:lnTo>
                    <a:pt x="724345" y="0"/>
                  </a:lnTo>
                  <a:lnTo>
                    <a:pt x="724345" y="279907"/>
                  </a:lnTo>
                  <a:lnTo>
                    <a:pt x="0" y="279907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724345" cy="365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72102" y="2133657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50% 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4904908" y="2459617"/>
            <a:ext cx="2750249" cy="1062773"/>
            <a:chOff x="0" y="0"/>
            <a:chExt cx="724345" cy="27990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24345" cy="279907"/>
            </a:xfrm>
            <a:custGeom>
              <a:avLst/>
              <a:gdLst/>
              <a:ahLst/>
              <a:cxnLst/>
              <a:rect l="l" t="t" r="r" b="b"/>
              <a:pathLst>
                <a:path w="724345" h="279907">
                  <a:moveTo>
                    <a:pt x="0" y="0"/>
                  </a:moveTo>
                  <a:lnTo>
                    <a:pt x="724345" y="0"/>
                  </a:lnTo>
                  <a:lnTo>
                    <a:pt x="724345" y="279907"/>
                  </a:lnTo>
                  <a:lnTo>
                    <a:pt x="0" y="279907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724345" cy="365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4205693" y="2115363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44% 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355358" y="6723010"/>
            <a:ext cx="2750249" cy="1062773"/>
            <a:chOff x="0" y="0"/>
            <a:chExt cx="724345" cy="27990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24345" cy="279907"/>
            </a:xfrm>
            <a:custGeom>
              <a:avLst/>
              <a:gdLst/>
              <a:ahLst/>
              <a:cxnLst/>
              <a:rect l="l" t="t" r="r" b="b"/>
              <a:pathLst>
                <a:path w="724345" h="279907">
                  <a:moveTo>
                    <a:pt x="0" y="0"/>
                  </a:moveTo>
                  <a:lnTo>
                    <a:pt x="724345" y="0"/>
                  </a:lnTo>
                  <a:lnTo>
                    <a:pt x="724345" y="279907"/>
                  </a:lnTo>
                  <a:lnTo>
                    <a:pt x="0" y="279907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85725"/>
              <a:ext cx="724345" cy="365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725700" y="6361060"/>
            <a:ext cx="4009565" cy="1608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 dirty="0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1% 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9387056" y="6723010"/>
            <a:ext cx="2750249" cy="1062773"/>
            <a:chOff x="0" y="0"/>
            <a:chExt cx="724345" cy="27990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724345" cy="279907"/>
            </a:xfrm>
            <a:custGeom>
              <a:avLst/>
              <a:gdLst/>
              <a:ahLst/>
              <a:cxnLst/>
              <a:rect l="l" t="t" r="r" b="b"/>
              <a:pathLst>
                <a:path w="724345" h="279907">
                  <a:moveTo>
                    <a:pt x="0" y="0"/>
                  </a:moveTo>
                  <a:lnTo>
                    <a:pt x="724345" y="0"/>
                  </a:lnTo>
                  <a:lnTo>
                    <a:pt x="724345" y="279907"/>
                  </a:lnTo>
                  <a:lnTo>
                    <a:pt x="0" y="279907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85725"/>
              <a:ext cx="724345" cy="365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757397" y="6331066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57%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610224" y="193019"/>
            <a:ext cx="11067552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u="sng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Concern about Poverty Levels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2957" y="6648407"/>
            <a:ext cx="4959138" cy="3156140"/>
          </a:xfrm>
          <a:custGeom>
            <a:avLst/>
            <a:gdLst/>
            <a:ahLst/>
            <a:cxnLst/>
            <a:rect l="l" t="t" r="r" b="b"/>
            <a:pathLst>
              <a:path w="4959138" h="3156140">
                <a:moveTo>
                  <a:pt x="0" y="0"/>
                </a:moveTo>
                <a:lnTo>
                  <a:pt x="4959138" y="0"/>
                </a:lnTo>
                <a:lnTo>
                  <a:pt x="4959138" y="3156140"/>
                </a:lnTo>
                <a:lnTo>
                  <a:pt x="0" y="3156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2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70938" y="2508328"/>
            <a:ext cx="5131739" cy="3156140"/>
          </a:xfrm>
          <a:custGeom>
            <a:avLst/>
            <a:gdLst/>
            <a:ahLst/>
            <a:cxnLst/>
            <a:rect l="l" t="t" r="r" b="b"/>
            <a:pathLst>
              <a:path w="5131739" h="3156140">
                <a:moveTo>
                  <a:pt x="0" y="0"/>
                </a:moveTo>
                <a:lnTo>
                  <a:pt x="5131739" y="0"/>
                </a:lnTo>
                <a:lnTo>
                  <a:pt x="5131739" y="3156140"/>
                </a:lnTo>
                <a:lnTo>
                  <a:pt x="0" y="3156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40827" y="2569074"/>
            <a:ext cx="4965526" cy="3112363"/>
          </a:xfrm>
          <a:custGeom>
            <a:avLst/>
            <a:gdLst/>
            <a:ahLst/>
            <a:cxnLst/>
            <a:rect l="l" t="t" r="r" b="b"/>
            <a:pathLst>
              <a:path w="4965526" h="3112363">
                <a:moveTo>
                  <a:pt x="0" y="0"/>
                </a:moveTo>
                <a:lnTo>
                  <a:pt x="4965527" y="0"/>
                </a:lnTo>
                <a:lnTo>
                  <a:pt x="4965527" y="3112363"/>
                </a:lnTo>
                <a:lnTo>
                  <a:pt x="0" y="3112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45939" y="6755324"/>
            <a:ext cx="4878758" cy="3049224"/>
          </a:xfrm>
          <a:custGeom>
            <a:avLst/>
            <a:gdLst/>
            <a:ahLst/>
            <a:cxnLst/>
            <a:rect l="l" t="t" r="r" b="b"/>
            <a:pathLst>
              <a:path w="4878758" h="3049224">
                <a:moveTo>
                  <a:pt x="0" y="0"/>
                </a:moveTo>
                <a:lnTo>
                  <a:pt x="4878758" y="0"/>
                </a:lnTo>
                <a:lnTo>
                  <a:pt x="4878758" y="3049223"/>
                </a:lnTo>
                <a:lnTo>
                  <a:pt x="0" y="30492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22412" y="2507112"/>
            <a:ext cx="4976406" cy="3174325"/>
            <a:chOff x="0" y="0"/>
            <a:chExt cx="1310658" cy="8360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10658" cy="836036"/>
            </a:xfrm>
            <a:custGeom>
              <a:avLst/>
              <a:gdLst/>
              <a:ahLst/>
              <a:cxnLst/>
              <a:rect l="l" t="t" r="r" b="b"/>
              <a:pathLst>
                <a:path w="1310658" h="836036">
                  <a:moveTo>
                    <a:pt x="0" y="0"/>
                  </a:moveTo>
                  <a:lnTo>
                    <a:pt x="1310658" y="0"/>
                  </a:lnTo>
                  <a:lnTo>
                    <a:pt x="1310658" y="836036"/>
                  </a:lnTo>
                  <a:lnTo>
                    <a:pt x="0" y="836036"/>
                  </a:lnTo>
                  <a:close/>
                </a:path>
              </a:pathLst>
            </a:custGeom>
            <a:solidFill>
              <a:srgbClr val="E8EEF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310658" cy="921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66945" y="2539896"/>
            <a:ext cx="1586121" cy="1440727"/>
          </a:xfrm>
          <a:custGeom>
            <a:avLst/>
            <a:gdLst/>
            <a:ahLst/>
            <a:cxnLst/>
            <a:rect l="l" t="t" r="r" b="b"/>
            <a:pathLst>
              <a:path w="1586121" h="1440727">
                <a:moveTo>
                  <a:pt x="0" y="0"/>
                </a:moveTo>
                <a:lnTo>
                  <a:pt x="1586122" y="0"/>
                </a:lnTo>
                <a:lnTo>
                  <a:pt x="1586122" y="1440727"/>
                </a:lnTo>
                <a:lnTo>
                  <a:pt x="0" y="14407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299762" y="5863107"/>
            <a:ext cx="1985147" cy="6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USA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47637" y="1660043"/>
            <a:ext cx="2489399" cy="6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France 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50082" y="1714347"/>
            <a:ext cx="2947018" cy="6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Germany 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84558" y="5948666"/>
            <a:ext cx="4311792" cy="584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Great Britain 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23117" y="2346744"/>
            <a:ext cx="4009565" cy="174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79"/>
              </a:lnSpc>
            </a:pPr>
            <a:r>
              <a:rPr lang="en-US" sz="91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73%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4271321"/>
            <a:ext cx="5022880" cy="953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2599">
                <a:solidFill>
                  <a:srgbClr val="252B23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      agree it’s important the Irish Government provides ODA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12625" y="3758734"/>
            <a:ext cx="329406" cy="34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9DA5B5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NC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824692" y="3769656"/>
            <a:ext cx="406416" cy="40641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8A0B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5400000">
            <a:off x="4923010" y="3834934"/>
            <a:ext cx="209779" cy="275860"/>
          </a:xfrm>
          <a:custGeom>
            <a:avLst/>
            <a:gdLst/>
            <a:ahLst/>
            <a:cxnLst/>
            <a:rect l="l" t="t" r="r" b="b"/>
            <a:pathLst>
              <a:path w="209779" h="275860">
                <a:moveTo>
                  <a:pt x="0" y="0"/>
                </a:moveTo>
                <a:lnTo>
                  <a:pt x="209779" y="0"/>
                </a:lnTo>
                <a:lnTo>
                  <a:pt x="209779" y="275859"/>
                </a:lnTo>
                <a:lnTo>
                  <a:pt x="0" y="2758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4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52091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3520632" y="5863107"/>
            <a:ext cx="2710326" cy="64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Sweden 2024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364354" y="6695790"/>
            <a:ext cx="5022880" cy="3141541"/>
            <a:chOff x="0" y="0"/>
            <a:chExt cx="1322898" cy="8274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22898" cy="827402"/>
            </a:xfrm>
            <a:custGeom>
              <a:avLst/>
              <a:gdLst/>
              <a:ahLst/>
              <a:cxnLst/>
              <a:rect l="l" t="t" r="r" b="b"/>
              <a:pathLst>
                <a:path w="1322898" h="827402">
                  <a:moveTo>
                    <a:pt x="0" y="0"/>
                  </a:moveTo>
                  <a:lnTo>
                    <a:pt x="1322898" y="0"/>
                  </a:lnTo>
                  <a:lnTo>
                    <a:pt x="1322898" y="827402"/>
                  </a:lnTo>
                  <a:lnTo>
                    <a:pt x="0" y="827402"/>
                  </a:lnTo>
                  <a:close/>
                </a:path>
              </a:pathLst>
            </a:custGeom>
            <a:solidFill>
              <a:srgbClr val="E8EEF8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322898" cy="913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2661871" y="6767326"/>
            <a:ext cx="1491745" cy="1355002"/>
          </a:xfrm>
          <a:custGeom>
            <a:avLst/>
            <a:gdLst/>
            <a:ahLst/>
            <a:cxnLst/>
            <a:rect l="l" t="t" r="r" b="b"/>
            <a:pathLst>
              <a:path w="1491745" h="1355002">
                <a:moveTo>
                  <a:pt x="0" y="0"/>
                </a:moveTo>
                <a:lnTo>
                  <a:pt x="1491745" y="0"/>
                </a:lnTo>
                <a:lnTo>
                  <a:pt x="1491745" y="1355002"/>
                </a:lnTo>
                <a:lnTo>
                  <a:pt x="0" y="13550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4153616" y="6519030"/>
            <a:ext cx="4009565" cy="174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79"/>
              </a:lnSpc>
            </a:pPr>
            <a:r>
              <a:rPr lang="en-US" sz="91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75%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364354" y="8259974"/>
            <a:ext cx="4918473" cy="141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2599">
                <a:solidFill>
                  <a:srgbClr val="252B23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 believe that it is important that Sweden supports development in poor countries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230893" y="1482855"/>
            <a:ext cx="3159443" cy="824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u="sng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Ireland 2025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8909785" y="2612468"/>
            <a:ext cx="2750249" cy="1062773"/>
            <a:chOff x="0" y="0"/>
            <a:chExt cx="724345" cy="27990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24345" cy="279907"/>
            </a:xfrm>
            <a:custGeom>
              <a:avLst/>
              <a:gdLst/>
              <a:ahLst/>
              <a:cxnLst/>
              <a:rect l="l" t="t" r="r" b="b"/>
              <a:pathLst>
                <a:path w="724345" h="279907">
                  <a:moveTo>
                    <a:pt x="0" y="0"/>
                  </a:moveTo>
                  <a:lnTo>
                    <a:pt x="724345" y="0"/>
                  </a:lnTo>
                  <a:lnTo>
                    <a:pt x="724345" y="279907"/>
                  </a:lnTo>
                  <a:lnTo>
                    <a:pt x="0" y="279907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724345" cy="365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8369362" y="2377724"/>
            <a:ext cx="4009565" cy="174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79"/>
              </a:lnSpc>
            </a:pPr>
            <a:r>
              <a:rPr lang="en-US" sz="91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37%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4556105" y="2699169"/>
            <a:ext cx="2750249" cy="1062773"/>
            <a:chOff x="0" y="0"/>
            <a:chExt cx="724345" cy="27990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24345" cy="279907"/>
            </a:xfrm>
            <a:custGeom>
              <a:avLst/>
              <a:gdLst/>
              <a:ahLst/>
              <a:cxnLst/>
              <a:rect l="l" t="t" r="r" b="b"/>
              <a:pathLst>
                <a:path w="724345" h="279907">
                  <a:moveTo>
                    <a:pt x="0" y="0"/>
                  </a:moveTo>
                  <a:lnTo>
                    <a:pt x="724345" y="0"/>
                  </a:lnTo>
                  <a:lnTo>
                    <a:pt x="724345" y="279907"/>
                  </a:lnTo>
                  <a:lnTo>
                    <a:pt x="0" y="279907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85725"/>
              <a:ext cx="724345" cy="365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3712427" y="2356041"/>
            <a:ext cx="4009565" cy="174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79"/>
              </a:lnSpc>
            </a:pPr>
            <a:r>
              <a:rPr lang="en-US" sz="91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42% 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3301331" y="6880931"/>
            <a:ext cx="2750249" cy="1062773"/>
            <a:chOff x="0" y="0"/>
            <a:chExt cx="724345" cy="27990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24345" cy="279907"/>
            </a:xfrm>
            <a:custGeom>
              <a:avLst/>
              <a:gdLst/>
              <a:ahLst/>
              <a:cxnLst/>
              <a:rect l="l" t="t" r="r" b="b"/>
              <a:pathLst>
                <a:path w="724345" h="279907">
                  <a:moveTo>
                    <a:pt x="0" y="0"/>
                  </a:moveTo>
                  <a:lnTo>
                    <a:pt x="724345" y="0"/>
                  </a:lnTo>
                  <a:lnTo>
                    <a:pt x="724345" y="279907"/>
                  </a:lnTo>
                  <a:lnTo>
                    <a:pt x="0" y="279907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85725"/>
              <a:ext cx="724345" cy="365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2819909" y="6617219"/>
            <a:ext cx="4009565" cy="174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79"/>
              </a:lnSpc>
            </a:pPr>
            <a:r>
              <a:rPr lang="en-US" sz="91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36% 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9061846" y="6843526"/>
            <a:ext cx="2750249" cy="1062773"/>
            <a:chOff x="0" y="0"/>
            <a:chExt cx="724345" cy="27990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24345" cy="279907"/>
            </a:xfrm>
            <a:custGeom>
              <a:avLst/>
              <a:gdLst/>
              <a:ahLst/>
              <a:cxnLst/>
              <a:rect l="l" t="t" r="r" b="b"/>
              <a:pathLst>
                <a:path w="724345" h="279907">
                  <a:moveTo>
                    <a:pt x="0" y="0"/>
                  </a:moveTo>
                  <a:lnTo>
                    <a:pt x="724345" y="0"/>
                  </a:lnTo>
                  <a:lnTo>
                    <a:pt x="724345" y="279907"/>
                  </a:lnTo>
                  <a:lnTo>
                    <a:pt x="0" y="279907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85725"/>
              <a:ext cx="724345" cy="365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8280127" y="6528506"/>
            <a:ext cx="4009565" cy="174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79"/>
              </a:lnSpc>
            </a:pPr>
            <a:r>
              <a:rPr lang="en-US" sz="91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46%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481965" y="377343"/>
            <a:ext cx="5159763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u="sng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Provision of Aid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32189" y="6426222"/>
            <a:ext cx="5243721" cy="3263313"/>
          </a:xfrm>
          <a:custGeom>
            <a:avLst/>
            <a:gdLst/>
            <a:ahLst/>
            <a:cxnLst/>
            <a:rect l="l" t="t" r="r" b="b"/>
            <a:pathLst>
              <a:path w="5243721" h="3263313">
                <a:moveTo>
                  <a:pt x="0" y="0"/>
                </a:moveTo>
                <a:lnTo>
                  <a:pt x="5243721" y="0"/>
                </a:lnTo>
                <a:lnTo>
                  <a:pt x="5243721" y="3263313"/>
                </a:lnTo>
                <a:lnTo>
                  <a:pt x="0" y="32633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62971" y="2219828"/>
            <a:ext cx="5149084" cy="3241110"/>
          </a:xfrm>
          <a:custGeom>
            <a:avLst/>
            <a:gdLst/>
            <a:ahLst/>
            <a:cxnLst/>
            <a:rect l="l" t="t" r="r" b="b"/>
            <a:pathLst>
              <a:path w="5149084" h="3241110">
                <a:moveTo>
                  <a:pt x="0" y="0"/>
                </a:moveTo>
                <a:lnTo>
                  <a:pt x="5149084" y="0"/>
                </a:lnTo>
                <a:lnTo>
                  <a:pt x="5149084" y="3241110"/>
                </a:lnTo>
                <a:lnTo>
                  <a:pt x="0" y="3241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26196" y="2219828"/>
            <a:ext cx="5199886" cy="3260736"/>
          </a:xfrm>
          <a:custGeom>
            <a:avLst/>
            <a:gdLst/>
            <a:ahLst/>
            <a:cxnLst/>
            <a:rect l="l" t="t" r="r" b="b"/>
            <a:pathLst>
              <a:path w="5199886" h="3260736">
                <a:moveTo>
                  <a:pt x="0" y="0"/>
                </a:moveTo>
                <a:lnTo>
                  <a:pt x="5199886" y="0"/>
                </a:lnTo>
                <a:lnTo>
                  <a:pt x="5199886" y="3260736"/>
                </a:lnTo>
                <a:lnTo>
                  <a:pt x="0" y="32607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6441302"/>
            <a:ext cx="5243721" cy="3286734"/>
          </a:xfrm>
          <a:custGeom>
            <a:avLst/>
            <a:gdLst/>
            <a:ahLst/>
            <a:cxnLst/>
            <a:rect l="l" t="t" r="r" b="b"/>
            <a:pathLst>
              <a:path w="5243721" h="3286734">
                <a:moveTo>
                  <a:pt x="0" y="0"/>
                </a:moveTo>
                <a:lnTo>
                  <a:pt x="5243721" y="0"/>
                </a:lnTo>
                <a:lnTo>
                  <a:pt x="5243721" y="3286734"/>
                </a:lnTo>
                <a:lnTo>
                  <a:pt x="0" y="32867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22542" y="2186903"/>
            <a:ext cx="5175271" cy="3274035"/>
            <a:chOff x="0" y="0"/>
            <a:chExt cx="1363034" cy="8622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63034" cy="862297"/>
            </a:xfrm>
            <a:custGeom>
              <a:avLst/>
              <a:gdLst/>
              <a:ahLst/>
              <a:cxnLst/>
              <a:rect l="l" t="t" r="r" b="b"/>
              <a:pathLst>
                <a:path w="1363034" h="862297">
                  <a:moveTo>
                    <a:pt x="0" y="0"/>
                  </a:moveTo>
                  <a:lnTo>
                    <a:pt x="1363034" y="0"/>
                  </a:lnTo>
                  <a:lnTo>
                    <a:pt x="1363034" y="862297"/>
                  </a:lnTo>
                  <a:lnTo>
                    <a:pt x="0" y="862297"/>
                  </a:lnTo>
                  <a:close/>
                </a:path>
              </a:pathLst>
            </a:custGeom>
            <a:solidFill>
              <a:srgbClr val="E8EEF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363034" cy="948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84415" y="2303348"/>
            <a:ext cx="1646782" cy="1532774"/>
          </a:xfrm>
          <a:custGeom>
            <a:avLst/>
            <a:gdLst/>
            <a:ahLst/>
            <a:cxnLst/>
            <a:rect l="l" t="t" r="r" b="b"/>
            <a:pathLst>
              <a:path w="1646782" h="1532774">
                <a:moveTo>
                  <a:pt x="0" y="0"/>
                </a:moveTo>
                <a:lnTo>
                  <a:pt x="1646782" y="0"/>
                </a:lnTo>
                <a:lnTo>
                  <a:pt x="1646782" y="1532774"/>
                </a:lnTo>
                <a:lnTo>
                  <a:pt x="0" y="15327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361476" y="5681577"/>
            <a:ext cx="1985147" cy="6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USA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09350" y="1379474"/>
            <a:ext cx="2489399" cy="6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France 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37199" y="1334659"/>
            <a:ext cx="2947018" cy="6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Germany 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51475" y="5706443"/>
            <a:ext cx="4371685" cy="584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Great Britain 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65101" y="1941398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74%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9200" y="4114539"/>
            <a:ext cx="4816785" cy="1291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399" dirty="0">
                <a:solidFill>
                  <a:srgbClr val="252B23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    agree that ODA helps to bring about positive change for those living in developing countries*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589060" y="3580081"/>
            <a:ext cx="406416" cy="40641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522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10800000">
            <a:off x="4687379" y="3645359"/>
            <a:ext cx="209779" cy="275860"/>
          </a:xfrm>
          <a:custGeom>
            <a:avLst/>
            <a:gdLst/>
            <a:ahLst/>
            <a:cxnLst/>
            <a:rect l="l" t="t" r="r" b="b"/>
            <a:pathLst>
              <a:path w="209779" h="275860">
                <a:moveTo>
                  <a:pt x="0" y="0"/>
                </a:moveTo>
                <a:lnTo>
                  <a:pt x="209779" y="0"/>
                </a:lnTo>
                <a:lnTo>
                  <a:pt x="209779" y="275860"/>
                </a:lnTo>
                <a:lnTo>
                  <a:pt x="0" y="2758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4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52091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038546" y="3569159"/>
            <a:ext cx="406301" cy="34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D9522E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-1%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2435678" y="6415500"/>
            <a:ext cx="5090404" cy="3274035"/>
            <a:chOff x="0" y="0"/>
            <a:chExt cx="1340683" cy="86229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40683" cy="862297"/>
            </a:xfrm>
            <a:custGeom>
              <a:avLst/>
              <a:gdLst/>
              <a:ahLst/>
              <a:cxnLst/>
              <a:rect l="l" t="t" r="r" b="b"/>
              <a:pathLst>
                <a:path w="1340683" h="862297">
                  <a:moveTo>
                    <a:pt x="0" y="0"/>
                  </a:moveTo>
                  <a:lnTo>
                    <a:pt x="1340683" y="0"/>
                  </a:lnTo>
                  <a:lnTo>
                    <a:pt x="1340683" y="862297"/>
                  </a:lnTo>
                  <a:lnTo>
                    <a:pt x="0" y="862297"/>
                  </a:lnTo>
                  <a:close/>
                </a:path>
              </a:pathLst>
            </a:custGeom>
            <a:solidFill>
              <a:srgbClr val="E8EEF8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85725"/>
              <a:ext cx="1340683" cy="948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4179373" y="6183999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38%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118437" y="8333611"/>
            <a:ext cx="4155997" cy="89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2599" dirty="0">
                <a:solidFill>
                  <a:srgbClr val="252B23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think that </a:t>
            </a:r>
            <a:r>
              <a:rPr lang="en-US" sz="2599" dirty="0" err="1">
                <a:solidFill>
                  <a:srgbClr val="252B23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Sida's</a:t>
            </a:r>
            <a:r>
              <a:rPr lang="en-US" sz="2599" dirty="0">
                <a:solidFill>
                  <a:srgbClr val="252B23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 aid is quite or very effective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570976" y="5585339"/>
            <a:ext cx="2710326" cy="64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Sweden 2024</a:t>
            </a:r>
          </a:p>
        </p:txBody>
      </p:sp>
      <p:sp>
        <p:nvSpPr>
          <p:cNvPr id="27" name="Freeform 27"/>
          <p:cNvSpPr/>
          <p:nvPr/>
        </p:nvSpPr>
        <p:spPr>
          <a:xfrm>
            <a:off x="12629239" y="6441302"/>
            <a:ext cx="1646782" cy="1532774"/>
          </a:xfrm>
          <a:custGeom>
            <a:avLst/>
            <a:gdLst/>
            <a:ahLst/>
            <a:cxnLst/>
            <a:rect l="l" t="t" r="r" b="b"/>
            <a:pathLst>
              <a:path w="1646782" h="1532774">
                <a:moveTo>
                  <a:pt x="0" y="0"/>
                </a:moveTo>
                <a:lnTo>
                  <a:pt x="1646782" y="0"/>
                </a:lnTo>
                <a:lnTo>
                  <a:pt x="1646782" y="1532774"/>
                </a:lnTo>
                <a:lnTo>
                  <a:pt x="0" y="15327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114904" y="1271830"/>
            <a:ext cx="3159443" cy="824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u="sng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Ireland 2025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9044938" y="2303348"/>
            <a:ext cx="2750249" cy="1276733"/>
            <a:chOff x="0" y="0"/>
            <a:chExt cx="724345" cy="3362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24345" cy="336259"/>
            </a:xfrm>
            <a:custGeom>
              <a:avLst/>
              <a:gdLst/>
              <a:ahLst/>
              <a:cxnLst/>
              <a:rect l="l" t="t" r="r" b="b"/>
              <a:pathLst>
                <a:path w="724345" h="336259">
                  <a:moveTo>
                    <a:pt x="0" y="0"/>
                  </a:moveTo>
                  <a:lnTo>
                    <a:pt x="724345" y="0"/>
                  </a:lnTo>
                  <a:lnTo>
                    <a:pt x="724345" y="336259"/>
                  </a:lnTo>
                  <a:lnTo>
                    <a:pt x="0" y="336259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724345" cy="421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8436766" y="2060119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22%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4809031" y="2219828"/>
            <a:ext cx="2645968" cy="1276733"/>
            <a:chOff x="0" y="0"/>
            <a:chExt cx="696881" cy="33625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96881" cy="336259"/>
            </a:xfrm>
            <a:custGeom>
              <a:avLst/>
              <a:gdLst/>
              <a:ahLst/>
              <a:cxnLst/>
              <a:rect l="l" t="t" r="r" b="b"/>
              <a:pathLst>
                <a:path w="696881" h="336259">
                  <a:moveTo>
                    <a:pt x="0" y="0"/>
                  </a:moveTo>
                  <a:lnTo>
                    <a:pt x="696881" y="0"/>
                  </a:lnTo>
                  <a:lnTo>
                    <a:pt x="696881" y="336259"/>
                  </a:lnTo>
                  <a:lnTo>
                    <a:pt x="0" y="336259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85725"/>
              <a:ext cx="696881" cy="421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4103682" y="2061712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33% 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3417144" y="6538171"/>
            <a:ext cx="2750249" cy="1276733"/>
            <a:chOff x="0" y="0"/>
            <a:chExt cx="724345" cy="33625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24345" cy="336259"/>
            </a:xfrm>
            <a:custGeom>
              <a:avLst/>
              <a:gdLst/>
              <a:ahLst/>
              <a:cxnLst/>
              <a:rect l="l" t="t" r="r" b="b"/>
              <a:pathLst>
                <a:path w="724345" h="336259">
                  <a:moveTo>
                    <a:pt x="0" y="0"/>
                  </a:moveTo>
                  <a:lnTo>
                    <a:pt x="724345" y="0"/>
                  </a:lnTo>
                  <a:lnTo>
                    <a:pt x="724345" y="336259"/>
                  </a:lnTo>
                  <a:lnTo>
                    <a:pt x="0" y="336259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85725"/>
              <a:ext cx="724345" cy="421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2787485" y="6376246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19% 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9066424" y="6545949"/>
            <a:ext cx="2750249" cy="1146285"/>
            <a:chOff x="0" y="0"/>
            <a:chExt cx="724345" cy="30190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24345" cy="301902"/>
            </a:xfrm>
            <a:custGeom>
              <a:avLst/>
              <a:gdLst/>
              <a:ahLst/>
              <a:cxnLst/>
              <a:rect l="l" t="t" r="r" b="b"/>
              <a:pathLst>
                <a:path w="724345" h="301902">
                  <a:moveTo>
                    <a:pt x="0" y="0"/>
                  </a:moveTo>
                  <a:lnTo>
                    <a:pt x="724345" y="0"/>
                  </a:lnTo>
                  <a:lnTo>
                    <a:pt x="724345" y="301902"/>
                  </a:lnTo>
                  <a:lnTo>
                    <a:pt x="0" y="301902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85725"/>
              <a:ext cx="724345" cy="387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8497196" y="6319096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33%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465057" y="201549"/>
            <a:ext cx="5159763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u="sng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Efficacy of Aid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63737" y="6659929"/>
            <a:ext cx="4940724" cy="3070307"/>
          </a:xfrm>
          <a:custGeom>
            <a:avLst/>
            <a:gdLst/>
            <a:ahLst/>
            <a:cxnLst/>
            <a:rect l="l" t="t" r="r" b="b"/>
            <a:pathLst>
              <a:path w="4940724" h="3070307">
                <a:moveTo>
                  <a:pt x="0" y="0"/>
                </a:moveTo>
                <a:lnTo>
                  <a:pt x="4940724" y="0"/>
                </a:lnTo>
                <a:lnTo>
                  <a:pt x="4940724" y="3070307"/>
                </a:lnTo>
                <a:lnTo>
                  <a:pt x="0" y="30703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11922" y="2566689"/>
            <a:ext cx="4792539" cy="3048747"/>
          </a:xfrm>
          <a:custGeom>
            <a:avLst/>
            <a:gdLst/>
            <a:ahLst/>
            <a:cxnLst/>
            <a:rect l="l" t="t" r="r" b="b"/>
            <a:pathLst>
              <a:path w="4792539" h="3048747">
                <a:moveTo>
                  <a:pt x="0" y="0"/>
                </a:moveTo>
                <a:lnTo>
                  <a:pt x="4792539" y="0"/>
                </a:lnTo>
                <a:lnTo>
                  <a:pt x="4792539" y="3048747"/>
                </a:lnTo>
                <a:lnTo>
                  <a:pt x="0" y="3048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432926" y="2566689"/>
            <a:ext cx="4808968" cy="3048747"/>
          </a:xfrm>
          <a:custGeom>
            <a:avLst/>
            <a:gdLst/>
            <a:ahLst/>
            <a:cxnLst/>
            <a:rect l="l" t="t" r="r" b="b"/>
            <a:pathLst>
              <a:path w="4808968" h="3048747">
                <a:moveTo>
                  <a:pt x="0" y="0"/>
                </a:moveTo>
                <a:lnTo>
                  <a:pt x="4808968" y="0"/>
                </a:lnTo>
                <a:lnTo>
                  <a:pt x="4808968" y="3048747"/>
                </a:lnTo>
                <a:lnTo>
                  <a:pt x="0" y="3048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6513550"/>
            <a:ext cx="5234485" cy="3160444"/>
          </a:xfrm>
          <a:custGeom>
            <a:avLst/>
            <a:gdLst/>
            <a:ahLst/>
            <a:cxnLst/>
            <a:rect l="l" t="t" r="r" b="b"/>
            <a:pathLst>
              <a:path w="5234485" h="3160444">
                <a:moveTo>
                  <a:pt x="0" y="0"/>
                </a:moveTo>
                <a:lnTo>
                  <a:pt x="5234485" y="0"/>
                </a:lnTo>
                <a:lnTo>
                  <a:pt x="5234485" y="3160444"/>
                </a:lnTo>
                <a:lnTo>
                  <a:pt x="0" y="31604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2641244"/>
            <a:ext cx="5126645" cy="3063334"/>
            <a:chOff x="0" y="0"/>
            <a:chExt cx="1350227" cy="8068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50227" cy="806804"/>
            </a:xfrm>
            <a:custGeom>
              <a:avLst/>
              <a:gdLst/>
              <a:ahLst/>
              <a:cxnLst/>
              <a:rect l="l" t="t" r="r" b="b"/>
              <a:pathLst>
                <a:path w="1350227" h="806804">
                  <a:moveTo>
                    <a:pt x="0" y="0"/>
                  </a:moveTo>
                  <a:lnTo>
                    <a:pt x="1350227" y="0"/>
                  </a:lnTo>
                  <a:lnTo>
                    <a:pt x="1350227" y="806804"/>
                  </a:lnTo>
                  <a:lnTo>
                    <a:pt x="0" y="806804"/>
                  </a:lnTo>
                  <a:close/>
                </a:path>
              </a:pathLst>
            </a:custGeom>
            <a:solidFill>
              <a:srgbClr val="E8EEF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350227" cy="892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26316" y="3917977"/>
            <a:ext cx="406416" cy="40641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522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10800000">
            <a:off x="4924635" y="3983255"/>
            <a:ext cx="209779" cy="275860"/>
          </a:xfrm>
          <a:custGeom>
            <a:avLst/>
            <a:gdLst/>
            <a:ahLst/>
            <a:cxnLst/>
            <a:rect l="l" t="t" r="r" b="b"/>
            <a:pathLst>
              <a:path w="209779" h="275860">
                <a:moveTo>
                  <a:pt x="0" y="0"/>
                </a:moveTo>
                <a:lnTo>
                  <a:pt x="209779" y="0"/>
                </a:lnTo>
                <a:lnTo>
                  <a:pt x="209779" y="275860"/>
                </a:lnTo>
                <a:lnTo>
                  <a:pt x="0" y="275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52091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09042" y="2697388"/>
            <a:ext cx="1703610" cy="1531755"/>
          </a:xfrm>
          <a:custGeom>
            <a:avLst/>
            <a:gdLst/>
            <a:ahLst/>
            <a:cxnLst/>
            <a:rect l="l" t="t" r="r" b="b"/>
            <a:pathLst>
              <a:path w="1703610" h="1531755">
                <a:moveTo>
                  <a:pt x="0" y="0"/>
                </a:moveTo>
                <a:lnTo>
                  <a:pt x="1703610" y="0"/>
                </a:lnTo>
                <a:lnTo>
                  <a:pt x="1703610" y="1531755"/>
                </a:lnTo>
                <a:lnTo>
                  <a:pt x="0" y="15317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216711" y="5849434"/>
            <a:ext cx="1985147" cy="6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USA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46182" y="1734634"/>
            <a:ext cx="2489399" cy="6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France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63901" y="1734634"/>
            <a:ext cx="2947018" cy="6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Germany 2025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02357" y="2279294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69%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09042" y="4338185"/>
            <a:ext cx="4488319" cy="1317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252B23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think we should keep or increase the current aid budget in Ireland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75803" y="3907055"/>
            <a:ext cx="406301" cy="34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D9522E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-4%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482247" y="5928226"/>
            <a:ext cx="2710326" cy="64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Sweden 2024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2432926" y="6746775"/>
            <a:ext cx="4808968" cy="2887325"/>
            <a:chOff x="0" y="0"/>
            <a:chExt cx="1266559" cy="76044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66559" cy="760448"/>
            </a:xfrm>
            <a:custGeom>
              <a:avLst/>
              <a:gdLst/>
              <a:ahLst/>
              <a:cxnLst/>
              <a:rect l="l" t="t" r="r" b="b"/>
              <a:pathLst>
                <a:path w="1266559" h="760448">
                  <a:moveTo>
                    <a:pt x="0" y="0"/>
                  </a:moveTo>
                  <a:lnTo>
                    <a:pt x="1266559" y="0"/>
                  </a:lnTo>
                  <a:lnTo>
                    <a:pt x="1266559" y="760448"/>
                  </a:lnTo>
                  <a:lnTo>
                    <a:pt x="0" y="760448"/>
                  </a:lnTo>
                  <a:close/>
                </a:path>
              </a:pathLst>
            </a:custGeom>
            <a:solidFill>
              <a:srgbClr val="E8EEF8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85725"/>
              <a:ext cx="1266559" cy="8461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2861039" y="6887175"/>
            <a:ext cx="1415931" cy="1286138"/>
          </a:xfrm>
          <a:custGeom>
            <a:avLst/>
            <a:gdLst/>
            <a:ahLst/>
            <a:cxnLst/>
            <a:rect l="l" t="t" r="r" b="b"/>
            <a:pathLst>
              <a:path w="1415931" h="1286138">
                <a:moveTo>
                  <a:pt x="0" y="0"/>
                </a:moveTo>
                <a:lnTo>
                  <a:pt x="1415931" y="0"/>
                </a:lnTo>
                <a:lnTo>
                  <a:pt x="1415931" y="1286138"/>
                </a:lnTo>
                <a:lnTo>
                  <a:pt x="0" y="12861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4070475" y="6637336"/>
            <a:ext cx="4009565" cy="173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39"/>
              </a:lnSpc>
            </a:pPr>
            <a:r>
              <a:rPr lang="en-US" sz="90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76%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690849" y="8215201"/>
            <a:ext cx="4477507" cy="134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dirty="0">
                <a:solidFill>
                  <a:srgbClr val="252B23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think we should keep or increase the current aid budget in Sweden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46398" y="5772265"/>
            <a:ext cx="88966" cy="34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*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03518" y="5783648"/>
            <a:ext cx="4059022" cy="584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Great Britain 2025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870082" y="1483638"/>
            <a:ext cx="3159443" cy="824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u="sng">
                <a:solidFill>
                  <a:srgbClr val="FFFFFF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Ireland 2025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154212" y="2697388"/>
            <a:ext cx="2750249" cy="1146285"/>
            <a:chOff x="0" y="0"/>
            <a:chExt cx="724345" cy="30190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24345" cy="301902"/>
            </a:xfrm>
            <a:custGeom>
              <a:avLst/>
              <a:gdLst/>
              <a:ahLst/>
              <a:cxnLst/>
              <a:rect l="l" t="t" r="r" b="b"/>
              <a:pathLst>
                <a:path w="724345" h="301902">
                  <a:moveTo>
                    <a:pt x="0" y="0"/>
                  </a:moveTo>
                  <a:lnTo>
                    <a:pt x="724345" y="0"/>
                  </a:lnTo>
                  <a:lnTo>
                    <a:pt x="724345" y="301902"/>
                  </a:lnTo>
                  <a:lnTo>
                    <a:pt x="0" y="301902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85725"/>
              <a:ext cx="724345" cy="387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530798" y="2387252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56% 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4418106" y="2641244"/>
            <a:ext cx="2750249" cy="1146285"/>
            <a:chOff x="0" y="0"/>
            <a:chExt cx="724345" cy="30190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724345" cy="301902"/>
            </a:xfrm>
            <a:custGeom>
              <a:avLst/>
              <a:gdLst/>
              <a:ahLst/>
              <a:cxnLst/>
              <a:rect l="l" t="t" r="r" b="b"/>
              <a:pathLst>
                <a:path w="724345" h="301902">
                  <a:moveTo>
                    <a:pt x="0" y="0"/>
                  </a:moveTo>
                  <a:lnTo>
                    <a:pt x="724345" y="0"/>
                  </a:lnTo>
                  <a:lnTo>
                    <a:pt x="724345" y="301902"/>
                  </a:lnTo>
                  <a:lnTo>
                    <a:pt x="0" y="301902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85725"/>
              <a:ext cx="724345" cy="387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3788448" y="2331108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53% 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3260988" y="6618345"/>
            <a:ext cx="2750249" cy="1146285"/>
            <a:chOff x="0" y="0"/>
            <a:chExt cx="724345" cy="30190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24345" cy="301902"/>
            </a:xfrm>
            <a:custGeom>
              <a:avLst/>
              <a:gdLst/>
              <a:ahLst/>
              <a:cxnLst/>
              <a:rect l="l" t="t" r="r" b="b"/>
              <a:pathLst>
                <a:path w="724345" h="301902">
                  <a:moveTo>
                    <a:pt x="0" y="0"/>
                  </a:moveTo>
                  <a:lnTo>
                    <a:pt x="724345" y="0"/>
                  </a:lnTo>
                  <a:lnTo>
                    <a:pt x="724345" y="301902"/>
                  </a:lnTo>
                  <a:lnTo>
                    <a:pt x="0" y="301902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85725"/>
              <a:ext cx="724345" cy="387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821534" y="6383235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45% 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9151863" y="6725078"/>
            <a:ext cx="2750249" cy="1146285"/>
            <a:chOff x="0" y="0"/>
            <a:chExt cx="724345" cy="30190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24345" cy="301902"/>
            </a:xfrm>
            <a:custGeom>
              <a:avLst/>
              <a:gdLst/>
              <a:ahLst/>
              <a:cxnLst/>
              <a:rect l="l" t="t" r="r" b="b"/>
              <a:pathLst>
                <a:path w="724345" h="301902">
                  <a:moveTo>
                    <a:pt x="0" y="0"/>
                  </a:moveTo>
                  <a:lnTo>
                    <a:pt x="724345" y="0"/>
                  </a:lnTo>
                  <a:lnTo>
                    <a:pt x="724345" y="301902"/>
                  </a:lnTo>
                  <a:lnTo>
                    <a:pt x="0" y="301902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85725"/>
              <a:ext cx="724345" cy="387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8423361" y="6454230"/>
            <a:ext cx="4009565" cy="179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56%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485202" y="496213"/>
            <a:ext cx="10352208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u="sng">
                <a:solidFill>
                  <a:srgbClr val="373E7A"/>
                </a:solidFill>
                <a:latin typeface="Nimbus Sans L 1"/>
                <a:ea typeface="Nimbus Sans L 1"/>
                <a:cs typeface="Nimbus Sans L 1"/>
                <a:sym typeface="Nimbus Sans L 1"/>
              </a:rPr>
              <a:t>Increase/Maintain Aid Budgets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720008"/>
            <a:chOff x="0" y="0"/>
            <a:chExt cx="8129701" cy="2823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9701" cy="2823377"/>
            </a:xfrm>
            <a:custGeom>
              <a:avLst/>
              <a:gdLst/>
              <a:ahLst/>
              <a:cxnLst/>
              <a:rect l="l" t="t" r="r" b="b"/>
              <a:pathLst>
                <a:path w="8129701" h="2823377">
                  <a:moveTo>
                    <a:pt x="0" y="0"/>
                  </a:moveTo>
                  <a:lnTo>
                    <a:pt x="8129701" y="0"/>
                  </a:lnTo>
                  <a:lnTo>
                    <a:pt x="8129701" y="2823377"/>
                  </a:lnTo>
                  <a:lnTo>
                    <a:pt x="0" y="2823377"/>
                  </a:lnTo>
                  <a:close/>
                </a:path>
              </a:pathLst>
            </a:custGeom>
            <a:solidFill>
              <a:srgbClr val="E8EE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8129701" cy="2918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90470" y="1151139"/>
            <a:ext cx="16169666" cy="9135861"/>
          </a:xfrm>
          <a:custGeom>
            <a:avLst/>
            <a:gdLst/>
            <a:ahLst/>
            <a:cxnLst/>
            <a:rect l="l" t="t" r="r" b="b"/>
            <a:pathLst>
              <a:path w="16169666" h="9135861">
                <a:moveTo>
                  <a:pt x="0" y="0"/>
                </a:moveTo>
                <a:lnTo>
                  <a:pt x="16169666" y="0"/>
                </a:lnTo>
                <a:lnTo>
                  <a:pt x="16169666" y="9135861"/>
                </a:lnTo>
                <a:lnTo>
                  <a:pt x="0" y="91358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5652531" y="1526538"/>
            <a:ext cx="1313744" cy="719275"/>
          </a:xfrm>
          <a:custGeom>
            <a:avLst/>
            <a:gdLst/>
            <a:ahLst/>
            <a:cxnLst/>
            <a:rect l="l" t="t" r="r" b="b"/>
            <a:pathLst>
              <a:path w="1313744" h="719275">
                <a:moveTo>
                  <a:pt x="0" y="0"/>
                </a:moveTo>
                <a:lnTo>
                  <a:pt x="1313743" y="0"/>
                </a:lnTo>
                <a:lnTo>
                  <a:pt x="1313743" y="719275"/>
                </a:lnTo>
                <a:lnTo>
                  <a:pt x="0" y="719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79882" y="-5700"/>
            <a:ext cx="12172649" cy="108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Nimbus Sans L 2"/>
                <a:ea typeface="Nimbus Sans L 2"/>
                <a:cs typeface="Nimbus Sans L 2"/>
                <a:sym typeface="Nimbus Sans L 2"/>
              </a:rPr>
              <a:t>% of the public who think the amount of money spent on ODA should increase or remain the same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</Words>
  <Application>Microsoft Office PowerPoint</Application>
  <PresentationFormat>Custom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Arial</vt:lpstr>
      <vt:lpstr>Helvetica Now Display Bold</vt:lpstr>
      <vt:lpstr>Inter</vt:lpstr>
      <vt:lpstr>Nimbus Sans L 1</vt:lpstr>
      <vt:lpstr>Nimbus Sans L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 6 Comparative Stats</dc:title>
  <dc:creator>Claudia Lynch</dc:creator>
  <cp:lastModifiedBy>Claudia Lynch</cp:lastModifiedBy>
  <cp:revision>3</cp:revision>
  <dcterms:created xsi:type="dcterms:W3CDTF">2006-08-16T00:00:00Z</dcterms:created>
  <dcterms:modified xsi:type="dcterms:W3CDTF">2026-01-26T17:03:18Z</dcterms:modified>
  <dc:identifier>DAG3FCkapDg</dc:identifier>
</cp:coreProperties>
</file>