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Lst>
  <p:sldSz cx="18288000" cy="10287000"/>
  <p:notesSz cx="6858000" cy="9144000"/>
  <p:embeddedFontLst>
    <p:embeddedFont>
      <p:font typeface="Calibri" panose="020F0502020204030204" pitchFamily="34" charset="0"/>
      <p:regular r:id="rId35"/>
      <p:bold r:id="rId36"/>
      <p:italic r:id="rId37"/>
      <p:boldItalic r:id="rId38"/>
    </p:embeddedFont>
    <p:embeddedFont>
      <p:font typeface="Canva Sans" panose="020B0604020202020204" charset="0"/>
      <p:regular r:id="rId39"/>
    </p:embeddedFont>
    <p:embeddedFont>
      <p:font typeface="Canva Sans Bold" panose="020B0604020202020204" charset="0"/>
      <p:regular r:id="rId40"/>
    </p:embeddedFont>
    <p:embeddedFont>
      <p:font typeface="Canva Sans Bold Italics" panose="020B0604020202020204" charset="0"/>
      <p:regular r:id="rId41"/>
    </p:embeddedFont>
    <p:embeddedFont>
      <p:font typeface="Canva Sans Italics" panose="020B0604020202020204" charset="0"/>
      <p:regular r:id="rId42"/>
    </p:embeddedFont>
    <p:embeddedFont>
      <p:font typeface="Helvetica Now Display Bold" panose="020B0604020202020204" charset="0"/>
      <p:regular r:id="rId43"/>
    </p:embeddedFont>
    <p:embeddedFont>
      <p:font typeface="Inter" panose="020B0604020202020204" charset="0"/>
      <p:regular r:id="rId44"/>
    </p:embeddedFont>
    <p:embeddedFont>
      <p:font typeface="League Spartan" panose="020B0604020202020204" charset="0"/>
      <p:regular r:id="rId45"/>
    </p:embeddedFont>
    <p:embeddedFont>
      <p:font typeface="Roboto" panose="020B0604020202020204" charset="0"/>
      <p:regular r:id="rId46"/>
    </p:embeddedFont>
    <p:embeddedFont>
      <p:font typeface="Roboto Bold" panose="020B0604020202020204"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628" autoAdjust="0"/>
    <p:restoredTop sz="94725" autoAdjust="0"/>
  </p:normalViewPr>
  <p:slideViewPr>
    <p:cSldViewPr>
      <p:cViewPr varScale="1">
        <p:scale>
          <a:sx n="45" d="100"/>
          <a:sy n="45" d="100"/>
        </p:scale>
        <p:origin x="924"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08.01.2026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Welcome to this Dóchas webinar exploring the Worldview imagery results and Ethical Communications Guidelines.</a:t>
            </a:r>
          </a:p>
          <a:p>
            <a:endParaRPr lang="en-US" dirty="0"/>
          </a:p>
          <a:p>
            <a:r>
              <a:rPr lang="en-US" dirty="0"/>
              <a:t>We are starting the webinar now and ask you to ensure your microphone is muted and you have your name and organisation on display.</a:t>
            </a:r>
          </a:p>
          <a:p>
            <a:endParaRPr lang="en-US" dirty="0"/>
          </a:p>
          <a:p>
            <a:r>
              <a:rPr lang="en-US" dirty="0"/>
              <a:t>We will have a short Q&amp;A at the end of the webinar so please have your questions ready for then. </a:t>
            </a:r>
          </a:p>
          <a:p>
            <a:endParaRPr lang="en-US" dirty="0"/>
          </a:p>
          <a:p>
            <a:r>
              <a:rPr lang="en-US" dirty="0"/>
              <a:t>We are recording this webinar to share afterwards; however, only the presentations will be recorded, and will be switched off for the Q&amp;A session.</a:t>
            </a:r>
          </a:p>
          <a:p>
            <a:endParaRPr lang="en-US" dirty="0"/>
          </a:p>
          <a:p>
            <a:r>
              <a:rPr lang="en-US" dirty="0"/>
              <a:t>We are delighted to have Miriam Donohue and Andrew </a:t>
            </a:r>
            <a:r>
              <a:rPr lang="en-US" dirty="0" err="1"/>
              <a:t>Kartende</a:t>
            </a:r>
            <a:r>
              <a:rPr lang="en-US" dirty="0"/>
              <a:t> with us today to share their perspectives of ethical comms in media, working in the field, and behind the camera </a:t>
            </a:r>
            <a:r>
              <a:rPr lang="en-US" dirty="0" err="1"/>
              <a:t>lense</a:t>
            </a:r>
            <a:r>
              <a:rPr lang="en-US" dirty="0"/>
              <a:t>. </a:t>
            </a:r>
          </a:p>
          <a:p>
            <a:endParaRPr lang="en-US" dirty="0"/>
          </a:p>
          <a:p>
            <a:r>
              <a:rPr lang="en-US" dirty="0"/>
              <a:t>Now hand over to Miriam to introduce today's presentation and talk a bit about her perspective and experience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least effective images tended to include</a:t>
            </a:r>
          </a:p>
          <a:p>
            <a:endParaRPr lang="en-US"/>
          </a:p>
          <a:p>
            <a:r>
              <a:rPr lang="en-US"/>
              <a:t>organisations memders</a:t>
            </a:r>
          </a:p>
          <a:p>
            <a:endParaRPr lang="en-US"/>
          </a:p>
          <a:p>
            <a:r>
              <a:rPr lang="en-US"/>
              <a:t>adults and or rarely included young and or distressed children</a:t>
            </a:r>
          </a:p>
          <a:p>
            <a:endParaRPr lang="en-US"/>
          </a:p>
          <a:p>
            <a:r>
              <a:rPr lang="en-US"/>
              <a:t>and empowered women and girls</a:t>
            </a:r>
          </a:p>
          <a:p>
            <a:endParaRPr lang="en-US"/>
          </a:p>
          <a:p>
            <a:r>
              <a:rPr lang="en-US"/>
              <a:t>Now this is why we are pairing these reuslts with the ethical communications guidelines - because we have to contextualise these results within the ethical framework </a:t>
            </a:r>
          </a:p>
          <a:p>
            <a:endParaRPr lang="en-US"/>
          </a:p>
          <a:p>
            <a:r>
              <a:rPr lang="en-US"/>
              <a:t>the question is now - where can we take this? What can we do because we arent going to stop including empowered girls, adults or only focus on distressed children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are the factors influencing reactions to images that we can move forward with</a:t>
            </a:r>
          </a:p>
          <a:p>
            <a:endParaRPr lang="en-US"/>
          </a:p>
          <a:p>
            <a:r>
              <a:rPr lang="en-US"/>
              <a:t>The more of these factors an image satisfies, the more likely you will get engagement with your image, and thus your campaign.</a:t>
            </a:r>
          </a:p>
          <a:p>
            <a:endParaRPr lang="en-US"/>
          </a:p>
          <a:p>
            <a:r>
              <a:rPr lang="en-US"/>
              <a:t>NAME THE 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Beofre I dive into them, a bit about the qualitative focus groups</a:t>
            </a:r>
          </a:p>
          <a:p>
            <a:endParaRPr lang="en-US"/>
          </a:p>
          <a:p>
            <a:r>
              <a:rPr lang="en-US"/>
              <a:t>we had 6 around the country - with each group bar the community champion because they are as engaged as our global citizen - exlucding the comm champ meant we could have two emptahiser focus groups - key because of the large age range, they are the largest segment, and the interst in them from  our members.</a:t>
            </a:r>
          </a:p>
          <a:p>
            <a:endParaRPr lang="en-US"/>
          </a:p>
          <a:p>
            <a:r>
              <a:rPr lang="en-US"/>
              <a:t>A subset of images were selected from the survey - positive, and negative, and shown to the respondents.</a:t>
            </a:r>
          </a:p>
          <a:p>
            <a:endParaRPr lang="en-US"/>
          </a:p>
          <a:p>
            <a:r>
              <a:rPr lang="en-US"/>
              <a:t>With each image, respondents were encouraged to look at the screen and then note down their emotional response before discussing their feedback in the group.</a:t>
            </a:r>
          </a:p>
          <a:p>
            <a:endParaRPr lang="en-US"/>
          </a:p>
          <a:p>
            <a:r>
              <a:rPr lang="en-US"/>
              <a:t>Thus, we captured (as far as possible) their ‘system one’ or gut reactions at a personal level before exploring other layers of reactions and interpretations (system two).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each image, respondents were encouraged to look at the screen and then note down their emotional response before discussing their feedback in the group.</a:t>
            </a:r>
          </a:p>
          <a:p>
            <a:endParaRPr lang="en-US"/>
          </a:p>
          <a:p>
            <a:r>
              <a:rPr lang="en-US"/>
              <a:t>Thus, we captured (as far as possible) their ‘system one’ or gut reactions at a personal level before exploring other layers of reactions and interpretations (system two).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each image, respondents were encouraged to look at the screen and then note down their emotional response before discussing their feedback in the group.</a:t>
            </a:r>
          </a:p>
          <a:p>
            <a:endParaRPr lang="en-US"/>
          </a:p>
          <a:p>
            <a:r>
              <a:rPr lang="en-US"/>
              <a:t>Thus, we captured (as far as possible) their ‘system one’ or gut reactions at a personal level before exploring other layers of reactions and interpretations (system two).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Thanks Miriam for intro to todays topics</a:t>
            </a:r>
          </a:p>
          <a:p>
            <a:endParaRPr lang="en-US"/>
          </a:p>
          <a:p>
            <a:r>
              <a:rPr lang="en-US"/>
              <a:t>Going to take you through the worldview wave 5 imagrey results from last year</a:t>
            </a:r>
          </a:p>
          <a:p>
            <a:endParaRPr lang="en-US"/>
          </a:p>
          <a:p>
            <a:r>
              <a:rPr lang="en-US"/>
              <a:t>Substantial piece of work encompassing quantitative survey and qualitative focus groups to dig in further to people's perspectives of imagery in our sectors campaigns.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are all the focus group images plotted onto the circumploex so you can get a quick indication of the reactions to them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Conducted a Quantitative survey and Qualitative focus groups with 5 segments</a:t>
            </a:r>
          </a:p>
          <a:p>
            <a:endParaRPr lang="en-US"/>
          </a:p>
          <a:p>
            <a:r>
              <a:rPr lang="en-US"/>
              <a:t>We received 141 images from 11 members. 70 selected based on a range of different attributes e.g. gender, age, emotion, eye contact etc</a:t>
            </a:r>
          </a:p>
          <a:p>
            <a:endParaRPr lang="en-US"/>
          </a:p>
          <a:p>
            <a:r>
              <a:rPr lang="en-US"/>
              <a:t>In the survey, each image was seen between 175-179 times. Those that performed best, worst and had interesting reactions with particular segments were then selected for the focus groups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Three overarching themes</a:t>
            </a:r>
          </a:p>
          <a:p>
            <a:endParaRPr lang="en-US"/>
          </a:p>
          <a:p>
            <a:r>
              <a:rPr lang="en-US"/>
              <a:t>Topline result </a:t>
            </a:r>
          </a:p>
          <a:p>
            <a:r>
              <a:rPr lang="en-US"/>
              <a:t>When shown an image, respondents are more likely to say they want to find out more information about the appeal than not, indicating the power of visual imagery in attracting interest to appeals. </a:t>
            </a:r>
          </a:p>
          <a:p>
            <a:endParaRPr lang="en-US"/>
          </a:p>
          <a:p>
            <a:r>
              <a:rPr lang="en-US"/>
              <a:t>So which performed well, and which didn't resonate.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Three overarching themes</a:t>
            </a:r>
          </a:p>
          <a:p>
            <a:endParaRPr lang="en-US"/>
          </a:p>
          <a:p>
            <a:r>
              <a:rPr lang="en-US"/>
              <a:t>Topline result </a:t>
            </a:r>
          </a:p>
          <a:p>
            <a:r>
              <a:rPr lang="en-US"/>
              <a:t>When shown an image, respondents are more likely to say they want to find out more information about the appeal than not, indicating the power of visual imagery in attracting interest to appeals. </a:t>
            </a:r>
          </a:p>
          <a:p>
            <a:endParaRPr lang="en-US"/>
          </a:p>
          <a:p>
            <a:r>
              <a:rPr lang="en-US"/>
              <a:t>So which performed well, and which didn't resonate.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I'll hand over now to Niall who will contextualise these results within the Dochas Communications Guidelines but please reach out if you would like a presentation on the wider wave 5 results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Conducted a Quantitative survey and Qualitative focus groups with 5 segments</a:t>
            </a:r>
          </a:p>
          <a:p>
            <a:endParaRPr lang="en-US"/>
          </a:p>
          <a:p>
            <a:r>
              <a:rPr lang="en-US"/>
              <a:t>We received 141 images from 11 members. 70 selected based on a range of different attributes e.g. gender, age, emotion, eye contact etc</a:t>
            </a:r>
          </a:p>
          <a:p>
            <a:endParaRPr lang="en-US"/>
          </a:p>
          <a:p>
            <a:r>
              <a:rPr lang="en-US"/>
              <a:t>In the survey, each image was seen between 175-179 times. Those that performed best, worst and had interesting reactions with particular segments were then selected for the focus groups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Three overarching themes</a:t>
            </a:r>
          </a:p>
          <a:p>
            <a:endParaRPr lang="en-US"/>
          </a:p>
          <a:p>
            <a:r>
              <a:rPr lang="en-US"/>
              <a:t>Topline result </a:t>
            </a:r>
          </a:p>
          <a:p>
            <a:r>
              <a:rPr lang="en-US"/>
              <a:t>When shown an image, respondents are more likely to say they want to find out more information about the appeal than not, indicating the power of visual imagery in attracting interest to appeals. </a:t>
            </a:r>
          </a:p>
          <a:p>
            <a:endParaRPr lang="en-US"/>
          </a:p>
          <a:p>
            <a:r>
              <a:rPr lang="en-US"/>
              <a:t>So which performed well, and which didn't resonate.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Top 10 performing images</a:t>
            </a:r>
          </a:p>
          <a:p>
            <a:endParaRPr lang="en-US"/>
          </a:p>
          <a:p>
            <a:r>
              <a:rPr lang="en-US"/>
              <a:t>These were the most selected for finding out more information </a:t>
            </a:r>
          </a:p>
          <a:p>
            <a:endParaRPr lang="en-US"/>
          </a:p>
          <a:p>
            <a:r>
              <a:rPr lang="en-US"/>
              <a:t>note the colours, expressions, image clarity, the protagonists- will be sharing so will move 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were the most selected for finding out more information </a:t>
            </a:r>
          </a:p>
          <a:p>
            <a:endParaRPr lang="en-US"/>
          </a:p>
          <a:p>
            <a:r>
              <a:rPr lang="en-US"/>
              <a:t>Again, note the colours, expressions, image clarity, the protagonists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what can we do to increase engagement</a:t>
            </a:r>
          </a:p>
          <a:p>
            <a:endParaRPr lang="en-US"/>
          </a:p>
          <a:p>
            <a:r>
              <a:rPr lang="en-US"/>
              <a:t>Images that elicit more extreme emotional responses are more likely to generate engagement</a:t>
            </a:r>
          </a:p>
          <a:p>
            <a:endParaRPr lang="en-US"/>
          </a:p>
          <a:p>
            <a:r>
              <a:rPr lang="en-US"/>
              <a:t>Both positive (activated &amp; deactivated) and negative (activated) images work to stimulate respondents to want to find out more about an appeal. </a:t>
            </a:r>
          </a:p>
          <a:p>
            <a:endParaRPr lang="en-US"/>
          </a:p>
          <a:p>
            <a:r>
              <a:rPr lang="en-US"/>
              <a:t>The top images selected images nearly always involved children, however, half of the images feature crisis/extreme need and half are hopeful or show progress.</a:t>
            </a:r>
          </a:p>
          <a:p>
            <a:endParaRPr lang="en-US"/>
          </a:p>
          <a:p>
            <a:r>
              <a:rPr lang="en-US"/>
              <a:t>Looking to our segments, unsurprisingly its the GC, CC, and Multi that are most likely to engage </a:t>
            </a:r>
          </a:p>
          <a:p>
            <a:endParaRPr lang="en-US"/>
          </a:p>
          <a:p>
            <a:r>
              <a:rPr lang="en-US"/>
              <a:t>So what did the least effective images include?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least effective images tended to include</a:t>
            </a:r>
          </a:p>
          <a:p>
            <a:endParaRPr lang="en-US"/>
          </a:p>
          <a:p>
            <a:r>
              <a:rPr lang="en-US"/>
              <a:t>organisations memders</a:t>
            </a:r>
          </a:p>
          <a:p>
            <a:endParaRPr lang="en-US"/>
          </a:p>
          <a:p>
            <a:r>
              <a:rPr lang="en-US"/>
              <a:t>adults and or rarely included young and or distressed children</a:t>
            </a:r>
          </a:p>
          <a:p>
            <a:endParaRPr lang="en-US"/>
          </a:p>
          <a:p>
            <a:r>
              <a:rPr lang="en-US"/>
              <a:t>and empowered women and girls</a:t>
            </a:r>
          </a:p>
          <a:p>
            <a:endParaRPr lang="en-US"/>
          </a:p>
          <a:p>
            <a:r>
              <a:rPr lang="en-US"/>
              <a:t>Now this is why we are pairing these reuslts with the ethical communications guidelines - because we have to contextualise these results within the ethical framework </a:t>
            </a:r>
          </a:p>
          <a:p>
            <a:endParaRPr lang="en-US"/>
          </a:p>
          <a:p>
            <a:r>
              <a:rPr lang="en-US"/>
              <a:t>the question is now - where can we take this? What can we do because we arent going to stop including empowered girls, adults or only focus on distressed children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svg"/><Relationship Id="rId3" Type="http://schemas.openxmlformats.org/officeDocument/2006/relationships/image" Target="../media/image32.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 Type="http://schemas.openxmlformats.org/officeDocument/2006/relationships/notesSlide" Target="../notesSlides/notesSlide11.xml"/><Relationship Id="rId16" Type="http://schemas.openxmlformats.org/officeDocument/2006/relationships/image" Target="../media/image45.svg"/><Relationship Id="rId20"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0.png"/><Relationship Id="rId24" Type="http://schemas.openxmlformats.org/officeDocument/2006/relationships/image" Target="../media/image53.sv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10" Type="http://schemas.openxmlformats.org/officeDocument/2006/relationships/image" Target="../media/image39.svg"/><Relationship Id="rId19" Type="http://schemas.openxmlformats.org/officeDocument/2006/relationships/image" Target="../media/image48.pn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 Id="rId22" Type="http://schemas.openxmlformats.org/officeDocument/2006/relationships/image" Target="../media/image51.svg"/></Relationships>
</file>

<file path=ppt/slides/_rels/slide12.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hyperlink" Target="http://www.linkedin.com/in/claudia-lynch-031206275"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image" Target="../media/image15.jpe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4A796"/>
        </a:solidFill>
        <a:effectLst/>
      </p:bgPr>
    </p:bg>
    <p:spTree>
      <p:nvGrpSpPr>
        <p:cNvPr id="1" name=""/>
        <p:cNvGrpSpPr/>
        <p:nvPr/>
      </p:nvGrpSpPr>
      <p:grpSpPr>
        <a:xfrm>
          <a:off x="0" y="0"/>
          <a:ext cx="0" cy="0"/>
          <a:chOff x="0" y="0"/>
          <a:chExt cx="0" cy="0"/>
        </a:xfrm>
      </p:grpSpPr>
      <p:sp>
        <p:nvSpPr>
          <p:cNvPr id="2" name="Freeform 2"/>
          <p:cNvSpPr/>
          <p:nvPr/>
        </p:nvSpPr>
        <p:spPr>
          <a:xfrm>
            <a:off x="-76200" y="0"/>
            <a:ext cx="18288000" cy="10287000"/>
          </a:xfrm>
          <a:custGeom>
            <a:avLst/>
            <a:gdLst/>
            <a:ahLst/>
            <a:cxnLst/>
            <a:rect l="l" t="t" r="r" b="b"/>
            <a:pathLst>
              <a:path w="25264780" h="13470918">
                <a:moveTo>
                  <a:pt x="0" y="0"/>
                </a:moveTo>
                <a:lnTo>
                  <a:pt x="25264780" y="0"/>
                </a:lnTo>
                <a:lnTo>
                  <a:pt x="25264780" y="13470918"/>
                </a:lnTo>
                <a:lnTo>
                  <a:pt x="0" y="13470918"/>
                </a:lnTo>
                <a:lnTo>
                  <a:pt x="0" y="0"/>
                </a:lnTo>
                <a:close/>
              </a:path>
            </a:pathLst>
          </a:custGeom>
          <a:blipFill>
            <a:blip r:embed="rId3">
              <a:alphaModFix amt="38000"/>
            </a:blip>
            <a:stretch>
              <a:fillRect l="1" t="-15306" r="-25834" b="-3084"/>
            </a:stretch>
          </a:blipFill>
        </p:spPr>
        <p:txBody>
          <a:bodyPr/>
          <a:lstStyle/>
          <a:p>
            <a:endParaRPr lang="en-IE" dirty="0"/>
          </a:p>
        </p:txBody>
      </p:sp>
      <p:sp>
        <p:nvSpPr>
          <p:cNvPr id="3" name="AutoShape 3"/>
          <p:cNvSpPr/>
          <p:nvPr/>
        </p:nvSpPr>
        <p:spPr>
          <a:xfrm flipV="1">
            <a:off x="623526" y="3833697"/>
            <a:ext cx="0" cy="2619606"/>
          </a:xfrm>
          <a:prstGeom prst="line">
            <a:avLst/>
          </a:prstGeom>
          <a:ln w="47625" cap="flat">
            <a:solidFill>
              <a:srgbClr val="FFFFFF"/>
            </a:solidFill>
            <a:prstDash val="solid"/>
            <a:headEnd type="none" w="sm" len="sm"/>
            <a:tailEnd type="none" w="sm" len="sm"/>
          </a:ln>
        </p:spPr>
      </p:sp>
      <p:sp>
        <p:nvSpPr>
          <p:cNvPr id="4" name="AutoShape 4"/>
          <p:cNvSpPr/>
          <p:nvPr/>
        </p:nvSpPr>
        <p:spPr>
          <a:xfrm flipV="1">
            <a:off x="623526" y="827566"/>
            <a:ext cx="0" cy="2619606"/>
          </a:xfrm>
          <a:prstGeom prst="line">
            <a:avLst/>
          </a:prstGeom>
          <a:ln w="47625" cap="flat">
            <a:solidFill>
              <a:srgbClr val="FFFFFF"/>
            </a:solidFill>
            <a:prstDash val="solid"/>
            <a:headEnd type="none" w="sm" len="sm"/>
            <a:tailEnd type="none" w="sm" len="sm"/>
          </a:ln>
        </p:spPr>
      </p:sp>
      <p:sp>
        <p:nvSpPr>
          <p:cNvPr id="5" name="AutoShape 5"/>
          <p:cNvSpPr/>
          <p:nvPr/>
        </p:nvSpPr>
        <p:spPr>
          <a:xfrm flipV="1">
            <a:off x="623526" y="6843828"/>
            <a:ext cx="0" cy="2619606"/>
          </a:xfrm>
          <a:prstGeom prst="line">
            <a:avLst/>
          </a:prstGeom>
          <a:ln w="47625" cap="flat">
            <a:solidFill>
              <a:srgbClr val="FFFFFF"/>
            </a:solidFill>
            <a:prstDash val="solid"/>
            <a:headEnd type="none" w="sm" len="sm"/>
            <a:tailEnd type="none" w="sm" len="sm"/>
          </a:ln>
        </p:spPr>
      </p:sp>
      <p:sp>
        <p:nvSpPr>
          <p:cNvPr id="6" name="Freeform 6"/>
          <p:cNvSpPr/>
          <p:nvPr/>
        </p:nvSpPr>
        <p:spPr>
          <a:xfrm>
            <a:off x="4940297" y="1965827"/>
            <a:ext cx="5356284" cy="1172916"/>
          </a:xfrm>
          <a:custGeom>
            <a:avLst/>
            <a:gdLst/>
            <a:ahLst/>
            <a:cxnLst/>
            <a:rect l="l" t="t" r="r" b="b"/>
            <a:pathLst>
              <a:path w="5356284" h="1172916">
                <a:moveTo>
                  <a:pt x="0" y="0"/>
                </a:moveTo>
                <a:lnTo>
                  <a:pt x="5356284" y="0"/>
                </a:lnTo>
                <a:lnTo>
                  <a:pt x="5356284" y="1172916"/>
                </a:lnTo>
                <a:lnTo>
                  <a:pt x="0" y="1172916"/>
                </a:lnTo>
                <a:lnTo>
                  <a:pt x="0" y="0"/>
                </a:lnTo>
                <a:close/>
              </a:path>
            </a:pathLst>
          </a:custGeom>
          <a:blipFill>
            <a:blip r:embed="rId4"/>
            <a:stretch>
              <a:fillRect r="-84773"/>
            </a:stretch>
          </a:blipFill>
        </p:spPr>
      </p:sp>
      <p:sp>
        <p:nvSpPr>
          <p:cNvPr id="7" name="TextBox 7"/>
          <p:cNvSpPr txBox="1"/>
          <p:nvPr/>
        </p:nvSpPr>
        <p:spPr>
          <a:xfrm>
            <a:off x="647338" y="4359912"/>
            <a:ext cx="10420463" cy="2965517"/>
          </a:xfrm>
          <a:prstGeom prst="rect">
            <a:avLst/>
          </a:prstGeom>
        </p:spPr>
        <p:txBody>
          <a:bodyPr lIns="0" tIns="0" rIns="0" bIns="0" rtlCol="0" anchor="t">
            <a:spAutoFit/>
          </a:bodyPr>
          <a:lstStyle/>
          <a:p>
            <a:pPr algn="ctr">
              <a:lnSpc>
                <a:spcPts val="11899"/>
              </a:lnSpc>
            </a:pPr>
            <a:r>
              <a:rPr lang="en-US" sz="8499" b="1">
                <a:solidFill>
                  <a:srgbClr val="F6F6F6"/>
                </a:solidFill>
                <a:latin typeface="Roboto Bold"/>
                <a:ea typeface="Roboto Bold"/>
                <a:cs typeface="Roboto Bold"/>
                <a:sym typeface="Roboto Bold"/>
              </a:rPr>
              <a:t>Imagery &amp; Ethical Communications</a:t>
            </a:r>
          </a:p>
        </p:txBody>
      </p:sp>
      <p:sp>
        <p:nvSpPr>
          <p:cNvPr id="8" name="Freeform 8"/>
          <p:cNvSpPr/>
          <p:nvPr/>
        </p:nvSpPr>
        <p:spPr>
          <a:xfrm>
            <a:off x="647338" y="573208"/>
            <a:ext cx="4072588" cy="3958154"/>
          </a:xfrm>
          <a:custGeom>
            <a:avLst/>
            <a:gdLst/>
            <a:ahLst/>
            <a:cxnLst/>
            <a:rect l="l" t="t" r="r" b="b"/>
            <a:pathLst>
              <a:path w="4072588" h="3958154">
                <a:moveTo>
                  <a:pt x="0" y="0"/>
                </a:moveTo>
                <a:lnTo>
                  <a:pt x="4072588" y="0"/>
                </a:lnTo>
                <a:lnTo>
                  <a:pt x="4072588" y="3958154"/>
                </a:lnTo>
                <a:lnTo>
                  <a:pt x="0" y="3958154"/>
                </a:lnTo>
                <a:lnTo>
                  <a:pt x="0" y="0"/>
                </a:lnTo>
                <a:close/>
              </a:path>
            </a:pathLst>
          </a:custGeom>
          <a:blipFill>
            <a:blip r:embed="rId5"/>
            <a:stretch>
              <a:fillRect l="-34537" t="-52271" r="-141409" b="-48368"/>
            </a:stretch>
          </a:blipFill>
        </p:spPr>
      </p:sp>
      <p:sp>
        <p:nvSpPr>
          <p:cNvPr id="9" name="TextBox 9"/>
          <p:cNvSpPr txBox="1"/>
          <p:nvPr/>
        </p:nvSpPr>
        <p:spPr>
          <a:xfrm>
            <a:off x="2428067" y="7512911"/>
            <a:ext cx="10380745" cy="748030"/>
          </a:xfrm>
          <a:prstGeom prst="rect">
            <a:avLst/>
          </a:prstGeom>
        </p:spPr>
        <p:txBody>
          <a:bodyPr lIns="0" tIns="0" rIns="0" bIns="0" rtlCol="0" anchor="t">
            <a:spAutoFit/>
          </a:bodyPr>
          <a:lstStyle/>
          <a:p>
            <a:pPr marL="0" lvl="0" indent="0" algn="just">
              <a:lnSpc>
                <a:spcPts val="6019"/>
              </a:lnSpc>
              <a:spcBef>
                <a:spcPct val="0"/>
              </a:spcBef>
            </a:pPr>
            <a:r>
              <a:rPr lang="en-US" sz="4299" spc="429">
                <a:solidFill>
                  <a:srgbClr val="FFFFFF"/>
                </a:solidFill>
                <a:latin typeface="Roboto"/>
                <a:ea typeface="Roboto"/>
                <a:cs typeface="Roboto"/>
                <a:sym typeface="Roboto"/>
              </a:rPr>
              <a:t>Thursday 19 June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72519" y="847596"/>
            <a:ext cx="7126509" cy="8410704"/>
            <a:chOff x="0" y="0"/>
            <a:chExt cx="1876941" cy="2215165"/>
          </a:xfrm>
        </p:grpSpPr>
        <p:sp>
          <p:nvSpPr>
            <p:cNvPr id="3" name="Freeform 3"/>
            <p:cNvSpPr/>
            <p:nvPr/>
          </p:nvSpPr>
          <p:spPr>
            <a:xfrm>
              <a:off x="0" y="0"/>
              <a:ext cx="1876940" cy="2215165"/>
            </a:xfrm>
            <a:custGeom>
              <a:avLst/>
              <a:gdLst/>
              <a:ahLst/>
              <a:cxnLst/>
              <a:rect l="l" t="t" r="r" b="b"/>
              <a:pathLst>
                <a:path w="1876940" h="2215165">
                  <a:moveTo>
                    <a:pt x="55404" y="0"/>
                  </a:moveTo>
                  <a:lnTo>
                    <a:pt x="1821536" y="0"/>
                  </a:lnTo>
                  <a:cubicBezTo>
                    <a:pt x="1852135" y="0"/>
                    <a:pt x="1876940" y="24805"/>
                    <a:pt x="1876940" y="55404"/>
                  </a:cubicBezTo>
                  <a:lnTo>
                    <a:pt x="1876940" y="2159761"/>
                  </a:lnTo>
                  <a:cubicBezTo>
                    <a:pt x="1876940" y="2174455"/>
                    <a:pt x="1871103" y="2188547"/>
                    <a:pt x="1860713" y="2198937"/>
                  </a:cubicBezTo>
                  <a:cubicBezTo>
                    <a:pt x="1850323" y="2209328"/>
                    <a:pt x="1836230" y="2215165"/>
                    <a:pt x="1821536" y="2215165"/>
                  </a:cubicBezTo>
                  <a:lnTo>
                    <a:pt x="55404" y="2215165"/>
                  </a:lnTo>
                  <a:cubicBezTo>
                    <a:pt x="24805" y="2215165"/>
                    <a:pt x="0" y="2190360"/>
                    <a:pt x="0" y="2159761"/>
                  </a:cubicBezTo>
                  <a:lnTo>
                    <a:pt x="0" y="55404"/>
                  </a:lnTo>
                  <a:cubicBezTo>
                    <a:pt x="0" y="24805"/>
                    <a:pt x="24805" y="0"/>
                    <a:pt x="55404" y="0"/>
                  </a:cubicBezTo>
                  <a:close/>
                </a:path>
              </a:pathLst>
            </a:custGeom>
            <a:solidFill>
              <a:srgbClr val="004AAD"/>
            </a:solidFill>
          </p:spPr>
        </p:sp>
        <p:sp>
          <p:nvSpPr>
            <p:cNvPr id="4" name="TextBox 4"/>
            <p:cNvSpPr txBox="1"/>
            <p:nvPr/>
          </p:nvSpPr>
          <p:spPr>
            <a:xfrm>
              <a:off x="0" y="-47625"/>
              <a:ext cx="1876941" cy="226279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147032" y="4694081"/>
            <a:ext cx="6348218" cy="763402"/>
          </a:xfrm>
          <a:prstGeom prst="rect">
            <a:avLst/>
          </a:prstGeom>
        </p:spPr>
        <p:txBody>
          <a:bodyPr lIns="0" tIns="0" rIns="0" bIns="0" rtlCol="0" anchor="t">
            <a:spAutoFit/>
          </a:bodyPr>
          <a:lstStyle/>
          <a:p>
            <a:pPr algn="l">
              <a:lnSpc>
                <a:spcPts val="3079"/>
              </a:lnSpc>
              <a:spcBef>
                <a:spcPct val="0"/>
              </a:spcBef>
            </a:pPr>
            <a:r>
              <a:rPr lang="en-US" sz="2199">
                <a:solidFill>
                  <a:srgbClr val="FFFFFF"/>
                </a:solidFill>
                <a:latin typeface="Canva Sans"/>
                <a:ea typeface="Canva Sans"/>
                <a:cs typeface="Canva Sans"/>
                <a:sym typeface="Canva Sans"/>
              </a:rPr>
              <a:t>Both positive (activated &amp; deactivated) and negative (activated) images </a:t>
            </a:r>
          </a:p>
        </p:txBody>
      </p:sp>
      <p:sp>
        <p:nvSpPr>
          <p:cNvPr id="6" name="TextBox 6"/>
          <p:cNvSpPr txBox="1"/>
          <p:nvPr/>
        </p:nvSpPr>
        <p:spPr>
          <a:xfrm>
            <a:off x="2211379" y="3090267"/>
            <a:ext cx="6158589" cy="1153994"/>
          </a:xfrm>
          <a:prstGeom prst="rect">
            <a:avLst/>
          </a:prstGeom>
        </p:spPr>
        <p:txBody>
          <a:bodyPr lIns="0" tIns="0" rIns="0" bIns="0" rtlCol="0" anchor="t">
            <a:spAutoFit/>
          </a:bodyPr>
          <a:lstStyle/>
          <a:p>
            <a:pPr algn="l">
              <a:lnSpc>
                <a:spcPts val="3079"/>
              </a:lnSpc>
              <a:spcBef>
                <a:spcPct val="0"/>
              </a:spcBef>
            </a:pPr>
            <a:r>
              <a:rPr lang="en-US" sz="2199">
                <a:solidFill>
                  <a:srgbClr val="FFFFFF"/>
                </a:solidFill>
                <a:latin typeface="Canva Sans"/>
                <a:ea typeface="Canva Sans"/>
                <a:cs typeface="Canva Sans"/>
                <a:sym typeface="Canva Sans"/>
              </a:rPr>
              <a:t>Images that elicit more extreme emotional responses are more likely to generate engagement</a:t>
            </a:r>
          </a:p>
        </p:txBody>
      </p:sp>
      <p:sp>
        <p:nvSpPr>
          <p:cNvPr id="7" name="TextBox 7"/>
          <p:cNvSpPr txBox="1"/>
          <p:nvPr/>
        </p:nvSpPr>
        <p:spPr>
          <a:xfrm>
            <a:off x="2211379" y="6204237"/>
            <a:ext cx="6348218" cy="1153994"/>
          </a:xfrm>
          <a:prstGeom prst="rect">
            <a:avLst/>
          </a:prstGeom>
        </p:spPr>
        <p:txBody>
          <a:bodyPr lIns="0" tIns="0" rIns="0" bIns="0" rtlCol="0" anchor="t">
            <a:spAutoFit/>
          </a:bodyPr>
          <a:lstStyle/>
          <a:p>
            <a:pPr algn="l">
              <a:lnSpc>
                <a:spcPts val="3079"/>
              </a:lnSpc>
              <a:spcBef>
                <a:spcPct val="0"/>
              </a:spcBef>
            </a:pPr>
            <a:r>
              <a:rPr lang="en-US" sz="2199">
                <a:solidFill>
                  <a:srgbClr val="FFFFFF"/>
                </a:solidFill>
                <a:latin typeface="Canva Sans"/>
                <a:ea typeface="Canva Sans"/>
                <a:cs typeface="Canva Sans"/>
                <a:sym typeface="Canva Sans"/>
              </a:rPr>
              <a:t>The top images selected nearly always involved children: half feature crisis/extreme need, and half are hopeful or show progress</a:t>
            </a:r>
          </a:p>
        </p:txBody>
      </p:sp>
      <p:sp>
        <p:nvSpPr>
          <p:cNvPr id="8" name="TextBox 8"/>
          <p:cNvSpPr txBox="1"/>
          <p:nvPr/>
        </p:nvSpPr>
        <p:spPr>
          <a:xfrm>
            <a:off x="2147032" y="1266411"/>
            <a:ext cx="5908024" cy="1429517"/>
          </a:xfrm>
          <a:prstGeom prst="rect">
            <a:avLst/>
          </a:prstGeom>
        </p:spPr>
        <p:txBody>
          <a:bodyPr lIns="0" tIns="0" rIns="0" bIns="0" rtlCol="0" anchor="t">
            <a:spAutoFit/>
          </a:bodyPr>
          <a:lstStyle/>
          <a:p>
            <a:pPr algn="l">
              <a:lnSpc>
                <a:spcPts val="5740"/>
              </a:lnSpc>
            </a:pPr>
            <a:r>
              <a:rPr lang="en-US" sz="4100" b="1">
                <a:solidFill>
                  <a:srgbClr val="FFFFFF"/>
                </a:solidFill>
                <a:latin typeface="League Spartan"/>
                <a:ea typeface="League Spartan"/>
                <a:cs typeface="League Spartan"/>
                <a:sym typeface="League Spartan"/>
              </a:rPr>
              <a:t>INCREASING IMAGE ENGAGEMENT</a:t>
            </a:r>
          </a:p>
        </p:txBody>
      </p:sp>
      <p:grpSp>
        <p:nvGrpSpPr>
          <p:cNvPr id="9" name="Group 9"/>
          <p:cNvGrpSpPr/>
          <p:nvPr/>
        </p:nvGrpSpPr>
        <p:grpSpPr>
          <a:xfrm>
            <a:off x="849585" y="3003396"/>
            <a:ext cx="1045868" cy="104586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C140"/>
            </a:solidFill>
          </p:spPr>
        </p:sp>
        <p:sp>
          <p:nvSpPr>
            <p:cNvPr id="11" name="TextBox 11"/>
            <p:cNvSpPr txBox="1"/>
            <p:nvPr/>
          </p:nvSpPr>
          <p:spPr>
            <a:xfrm>
              <a:off x="76200" y="28575"/>
              <a:ext cx="660400" cy="708025"/>
            </a:xfrm>
            <a:prstGeom prst="rect">
              <a:avLst/>
            </a:prstGeom>
          </p:spPr>
          <p:txBody>
            <a:bodyPr lIns="28438" tIns="28438" rIns="28438" bIns="28438" rtlCol="0" anchor="ctr"/>
            <a:lstStyle/>
            <a:p>
              <a:pPr algn="ctr">
                <a:lnSpc>
                  <a:spcPts val="2659"/>
                </a:lnSpc>
              </a:pPr>
              <a:endParaRPr/>
            </a:p>
          </p:txBody>
        </p:sp>
      </p:grpSp>
      <p:sp>
        <p:nvSpPr>
          <p:cNvPr id="12" name="TextBox 12"/>
          <p:cNvSpPr txBox="1"/>
          <p:nvPr/>
        </p:nvSpPr>
        <p:spPr>
          <a:xfrm>
            <a:off x="913803" y="3167971"/>
            <a:ext cx="917431" cy="748299"/>
          </a:xfrm>
          <a:prstGeom prst="rect">
            <a:avLst/>
          </a:prstGeom>
        </p:spPr>
        <p:txBody>
          <a:bodyPr lIns="0" tIns="0" rIns="0" bIns="0" rtlCol="0" anchor="t">
            <a:spAutoFit/>
          </a:bodyPr>
          <a:lstStyle/>
          <a:p>
            <a:pPr algn="ctr">
              <a:lnSpc>
                <a:spcPts val="6159"/>
              </a:lnSpc>
            </a:pPr>
            <a:r>
              <a:rPr lang="en-US" sz="4399">
                <a:solidFill>
                  <a:srgbClr val="000000"/>
                </a:solidFill>
                <a:latin typeface="League Spartan"/>
                <a:ea typeface="League Spartan"/>
                <a:cs typeface="League Spartan"/>
                <a:sym typeface="League Spartan"/>
              </a:rPr>
              <a:t>1</a:t>
            </a:r>
          </a:p>
        </p:txBody>
      </p:sp>
      <p:grpSp>
        <p:nvGrpSpPr>
          <p:cNvPr id="13" name="Group 13"/>
          <p:cNvGrpSpPr/>
          <p:nvPr/>
        </p:nvGrpSpPr>
        <p:grpSpPr>
          <a:xfrm>
            <a:off x="849585" y="4602914"/>
            <a:ext cx="1045868" cy="104586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498"/>
            </a:solidFill>
          </p:spPr>
        </p:sp>
        <p:sp>
          <p:nvSpPr>
            <p:cNvPr id="15" name="TextBox 15"/>
            <p:cNvSpPr txBox="1"/>
            <p:nvPr/>
          </p:nvSpPr>
          <p:spPr>
            <a:xfrm>
              <a:off x="76200" y="28575"/>
              <a:ext cx="660400" cy="708025"/>
            </a:xfrm>
            <a:prstGeom prst="rect">
              <a:avLst/>
            </a:prstGeom>
          </p:spPr>
          <p:txBody>
            <a:bodyPr lIns="28438" tIns="28438" rIns="28438" bIns="28438" rtlCol="0" anchor="ctr"/>
            <a:lstStyle/>
            <a:p>
              <a:pPr algn="ctr">
                <a:lnSpc>
                  <a:spcPts val="2659"/>
                </a:lnSpc>
              </a:pPr>
              <a:endParaRPr/>
            </a:p>
          </p:txBody>
        </p:sp>
      </p:grpSp>
      <p:sp>
        <p:nvSpPr>
          <p:cNvPr id="16" name="TextBox 16"/>
          <p:cNvSpPr txBox="1"/>
          <p:nvPr/>
        </p:nvSpPr>
        <p:spPr>
          <a:xfrm>
            <a:off x="913803" y="4767489"/>
            <a:ext cx="917431" cy="748299"/>
          </a:xfrm>
          <a:prstGeom prst="rect">
            <a:avLst/>
          </a:prstGeom>
        </p:spPr>
        <p:txBody>
          <a:bodyPr lIns="0" tIns="0" rIns="0" bIns="0" rtlCol="0" anchor="t">
            <a:spAutoFit/>
          </a:bodyPr>
          <a:lstStyle/>
          <a:p>
            <a:pPr algn="ctr">
              <a:lnSpc>
                <a:spcPts val="6159"/>
              </a:lnSpc>
            </a:pPr>
            <a:r>
              <a:rPr lang="en-US" sz="4399">
                <a:solidFill>
                  <a:srgbClr val="000000"/>
                </a:solidFill>
                <a:latin typeface="League Spartan"/>
                <a:ea typeface="League Spartan"/>
                <a:cs typeface="League Spartan"/>
                <a:sym typeface="League Spartan"/>
              </a:rPr>
              <a:t>2</a:t>
            </a:r>
          </a:p>
        </p:txBody>
      </p:sp>
      <p:grpSp>
        <p:nvGrpSpPr>
          <p:cNvPr id="17" name="Group 17"/>
          <p:cNvGrpSpPr/>
          <p:nvPr/>
        </p:nvGrpSpPr>
        <p:grpSpPr>
          <a:xfrm>
            <a:off x="849585" y="6334581"/>
            <a:ext cx="1045868" cy="1045868"/>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A4E"/>
            </a:solidFill>
          </p:spPr>
        </p:sp>
        <p:sp>
          <p:nvSpPr>
            <p:cNvPr id="19" name="TextBox 19"/>
            <p:cNvSpPr txBox="1"/>
            <p:nvPr/>
          </p:nvSpPr>
          <p:spPr>
            <a:xfrm>
              <a:off x="76200" y="28575"/>
              <a:ext cx="660400" cy="708025"/>
            </a:xfrm>
            <a:prstGeom prst="rect">
              <a:avLst/>
            </a:prstGeom>
          </p:spPr>
          <p:txBody>
            <a:bodyPr lIns="28438" tIns="28438" rIns="28438" bIns="28438" rtlCol="0" anchor="ctr"/>
            <a:lstStyle/>
            <a:p>
              <a:pPr algn="ctr">
                <a:lnSpc>
                  <a:spcPts val="2659"/>
                </a:lnSpc>
              </a:pPr>
              <a:endParaRPr/>
            </a:p>
          </p:txBody>
        </p:sp>
      </p:grpSp>
      <p:sp>
        <p:nvSpPr>
          <p:cNvPr id="20" name="TextBox 20"/>
          <p:cNvSpPr txBox="1"/>
          <p:nvPr/>
        </p:nvSpPr>
        <p:spPr>
          <a:xfrm>
            <a:off x="913803" y="6499157"/>
            <a:ext cx="917431" cy="748299"/>
          </a:xfrm>
          <a:prstGeom prst="rect">
            <a:avLst/>
          </a:prstGeom>
        </p:spPr>
        <p:txBody>
          <a:bodyPr lIns="0" tIns="0" rIns="0" bIns="0" rtlCol="0" anchor="t">
            <a:spAutoFit/>
          </a:bodyPr>
          <a:lstStyle/>
          <a:p>
            <a:pPr algn="ctr">
              <a:lnSpc>
                <a:spcPts val="6159"/>
              </a:lnSpc>
            </a:pPr>
            <a:r>
              <a:rPr lang="en-US" sz="4399">
                <a:solidFill>
                  <a:srgbClr val="000000"/>
                </a:solidFill>
                <a:latin typeface="League Spartan"/>
                <a:ea typeface="League Spartan"/>
                <a:cs typeface="League Spartan"/>
                <a:sym typeface="League Spartan"/>
              </a:rPr>
              <a:t>3</a:t>
            </a:r>
          </a:p>
        </p:txBody>
      </p:sp>
      <p:grpSp>
        <p:nvGrpSpPr>
          <p:cNvPr id="21" name="Group 21"/>
          <p:cNvGrpSpPr/>
          <p:nvPr/>
        </p:nvGrpSpPr>
        <p:grpSpPr>
          <a:xfrm>
            <a:off x="849585" y="7849751"/>
            <a:ext cx="1045868" cy="104586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AAD"/>
            </a:solidFill>
          </p:spPr>
        </p:sp>
        <p:sp>
          <p:nvSpPr>
            <p:cNvPr id="23" name="TextBox 23"/>
            <p:cNvSpPr txBox="1"/>
            <p:nvPr/>
          </p:nvSpPr>
          <p:spPr>
            <a:xfrm>
              <a:off x="76200" y="28575"/>
              <a:ext cx="660400" cy="708025"/>
            </a:xfrm>
            <a:prstGeom prst="rect">
              <a:avLst/>
            </a:prstGeom>
          </p:spPr>
          <p:txBody>
            <a:bodyPr lIns="28438" tIns="28438" rIns="28438" bIns="28438" rtlCol="0" anchor="ctr"/>
            <a:lstStyle/>
            <a:p>
              <a:pPr algn="ctr">
                <a:lnSpc>
                  <a:spcPts val="2659"/>
                </a:lnSpc>
              </a:pPr>
              <a:endParaRPr/>
            </a:p>
          </p:txBody>
        </p:sp>
      </p:grpSp>
      <p:sp>
        <p:nvSpPr>
          <p:cNvPr id="24" name="Freeform 24"/>
          <p:cNvSpPr/>
          <p:nvPr/>
        </p:nvSpPr>
        <p:spPr>
          <a:xfrm>
            <a:off x="913803" y="7924650"/>
            <a:ext cx="896070" cy="896070"/>
          </a:xfrm>
          <a:custGeom>
            <a:avLst/>
            <a:gdLst/>
            <a:ahLst/>
            <a:cxnLst/>
            <a:rect l="l" t="t" r="r" b="b"/>
            <a:pathLst>
              <a:path w="896070" h="896070">
                <a:moveTo>
                  <a:pt x="0" y="0"/>
                </a:moveTo>
                <a:lnTo>
                  <a:pt x="896070" y="0"/>
                </a:lnTo>
                <a:lnTo>
                  <a:pt x="896070" y="896070"/>
                </a:lnTo>
                <a:lnTo>
                  <a:pt x="0" y="8960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5" name="TextBox 25"/>
          <p:cNvSpPr txBox="1"/>
          <p:nvPr/>
        </p:nvSpPr>
        <p:spPr>
          <a:xfrm>
            <a:off x="2150809" y="7800759"/>
            <a:ext cx="6348218" cy="1153994"/>
          </a:xfrm>
          <a:prstGeom prst="rect">
            <a:avLst/>
          </a:prstGeom>
        </p:spPr>
        <p:txBody>
          <a:bodyPr lIns="0" tIns="0" rIns="0" bIns="0" rtlCol="0" anchor="t">
            <a:spAutoFit/>
          </a:bodyPr>
          <a:lstStyle/>
          <a:p>
            <a:pPr algn="l">
              <a:lnSpc>
                <a:spcPts val="3079"/>
              </a:lnSpc>
              <a:spcBef>
                <a:spcPct val="0"/>
              </a:spcBef>
            </a:pPr>
            <a:r>
              <a:rPr lang="en-US" sz="2199">
                <a:solidFill>
                  <a:srgbClr val="FFFFFF"/>
                </a:solidFill>
                <a:latin typeface="Canva Sans"/>
                <a:ea typeface="Canva Sans"/>
                <a:cs typeface="Canva Sans"/>
                <a:sym typeface="Canva Sans"/>
              </a:rPr>
              <a:t>Global Citizens, Multilateralists, and Community Champions are most likely to engage</a:t>
            </a:r>
          </a:p>
        </p:txBody>
      </p:sp>
      <p:grpSp>
        <p:nvGrpSpPr>
          <p:cNvPr id="26" name="Group 26"/>
          <p:cNvGrpSpPr/>
          <p:nvPr/>
        </p:nvGrpSpPr>
        <p:grpSpPr>
          <a:xfrm>
            <a:off x="10720015" y="2872928"/>
            <a:ext cx="6539285" cy="260935"/>
            <a:chOff x="0" y="0"/>
            <a:chExt cx="1722281" cy="68724"/>
          </a:xfrm>
        </p:grpSpPr>
        <p:sp>
          <p:nvSpPr>
            <p:cNvPr id="27" name="Freeform 27"/>
            <p:cNvSpPr/>
            <p:nvPr/>
          </p:nvSpPr>
          <p:spPr>
            <a:xfrm>
              <a:off x="0" y="0"/>
              <a:ext cx="1722281" cy="68724"/>
            </a:xfrm>
            <a:custGeom>
              <a:avLst/>
              <a:gdLst/>
              <a:ahLst/>
              <a:cxnLst/>
              <a:rect l="l" t="t" r="r" b="b"/>
              <a:pathLst>
                <a:path w="1722281" h="68724">
                  <a:moveTo>
                    <a:pt x="0" y="0"/>
                  </a:moveTo>
                  <a:lnTo>
                    <a:pt x="1722281" y="0"/>
                  </a:lnTo>
                  <a:lnTo>
                    <a:pt x="1722281" y="68724"/>
                  </a:lnTo>
                  <a:lnTo>
                    <a:pt x="0" y="68724"/>
                  </a:lnTo>
                  <a:close/>
                </a:path>
              </a:pathLst>
            </a:custGeom>
            <a:solidFill>
              <a:srgbClr val="004AAD"/>
            </a:solidFill>
          </p:spPr>
        </p:sp>
        <p:sp>
          <p:nvSpPr>
            <p:cNvPr id="28" name="TextBox 28"/>
            <p:cNvSpPr txBox="1"/>
            <p:nvPr/>
          </p:nvSpPr>
          <p:spPr>
            <a:xfrm>
              <a:off x="0" y="-47625"/>
              <a:ext cx="1722281" cy="116349"/>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10655797" y="3686313"/>
            <a:ext cx="1045868" cy="1045868"/>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C140"/>
            </a:solidFill>
          </p:spPr>
        </p:sp>
        <p:sp>
          <p:nvSpPr>
            <p:cNvPr id="31" name="TextBox 31"/>
            <p:cNvSpPr txBox="1"/>
            <p:nvPr/>
          </p:nvSpPr>
          <p:spPr>
            <a:xfrm>
              <a:off x="76200" y="28575"/>
              <a:ext cx="660400" cy="708025"/>
            </a:xfrm>
            <a:prstGeom prst="rect">
              <a:avLst/>
            </a:prstGeom>
          </p:spPr>
          <p:txBody>
            <a:bodyPr lIns="28438" tIns="28438" rIns="28438" bIns="28438" rtlCol="0" anchor="ctr"/>
            <a:lstStyle/>
            <a:p>
              <a:pPr algn="ctr">
                <a:lnSpc>
                  <a:spcPts val="2659"/>
                </a:lnSpc>
              </a:pPr>
              <a:endParaRPr/>
            </a:p>
          </p:txBody>
        </p:sp>
      </p:grpSp>
      <p:grpSp>
        <p:nvGrpSpPr>
          <p:cNvPr id="32" name="Group 32"/>
          <p:cNvGrpSpPr/>
          <p:nvPr/>
        </p:nvGrpSpPr>
        <p:grpSpPr>
          <a:xfrm>
            <a:off x="10655797" y="5285831"/>
            <a:ext cx="1045868" cy="1045868"/>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498"/>
            </a:solidFill>
          </p:spPr>
        </p:sp>
        <p:sp>
          <p:nvSpPr>
            <p:cNvPr id="34" name="TextBox 34"/>
            <p:cNvSpPr txBox="1"/>
            <p:nvPr/>
          </p:nvSpPr>
          <p:spPr>
            <a:xfrm>
              <a:off x="76200" y="28575"/>
              <a:ext cx="660400" cy="708025"/>
            </a:xfrm>
            <a:prstGeom prst="rect">
              <a:avLst/>
            </a:prstGeom>
          </p:spPr>
          <p:txBody>
            <a:bodyPr lIns="28438" tIns="28438" rIns="28438" bIns="28438" rtlCol="0" anchor="ctr"/>
            <a:lstStyle/>
            <a:p>
              <a:pPr algn="ctr">
                <a:lnSpc>
                  <a:spcPts val="2659"/>
                </a:lnSpc>
              </a:pPr>
              <a:endParaRPr/>
            </a:p>
          </p:txBody>
        </p:sp>
      </p:grpSp>
      <p:grpSp>
        <p:nvGrpSpPr>
          <p:cNvPr id="35" name="Group 35"/>
          <p:cNvGrpSpPr/>
          <p:nvPr/>
        </p:nvGrpSpPr>
        <p:grpSpPr>
          <a:xfrm>
            <a:off x="10655797" y="7075611"/>
            <a:ext cx="1045868" cy="1045868"/>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A4E"/>
            </a:solidFill>
          </p:spPr>
        </p:sp>
        <p:sp>
          <p:nvSpPr>
            <p:cNvPr id="37" name="TextBox 37"/>
            <p:cNvSpPr txBox="1"/>
            <p:nvPr/>
          </p:nvSpPr>
          <p:spPr>
            <a:xfrm>
              <a:off x="76200" y="28575"/>
              <a:ext cx="660400" cy="708025"/>
            </a:xfrm>
            <a:prstGeom prst="rect">
              <a:avLst/>
            </a:prstGeom>
          </p:spPr>
          <p:txBody>
            <a:bodyPr lIns="28438" tIns="28438" rIns="28438" bIns="28438" rtlCol="0" anchor="ctr"/>
            <a:lstStyle/>
            <a:p>
              <a:pPr algn="ctr">
                <a:lnSpc>
                  <a:spcPts val="2659"/>
                </a:lnSpc>
              </a:pPr>
              <a:endParaRPr/>
            </a:p>
          </p:txBody>
        </p:sp>
      </p:grpSp>
      <p:sp>
        <p:nvSpPr>
          <p:cNvPr id="38" name="Freeform 38"/>
          <p:cNvSpPr/>
          <p:nvPr/>
        </p:nvSpPr>
        <p:spPr>
          <a:xfrm>
            <a:off x="12410318" y="7953267"/>
            <a:ext cx="4199893" cy="1884702"/>
          </a:xfrm>
          <a:custGeom>
            <a:avLst/>
            <a:gdLst/>
            <a:ahLst/>
            <a:cxnLst/>
            <a:rect l="l" t="t" r="r" b="b"/>
            <a:pathLst>
              <a:path w="4199893" h="1884702">
                <a:moveTo>
                  <a:pt x="0" y="0"/>
                </a:moveTo>
                <a:lnTo>
                  <a:pt x="4199893" y="0"/>
                </a:lnTo>
                <a:lnTo>
                  <a:pt x="4199893" y="1884703"/>
                </a:lnTo>
                <a:lnTo>
                  <a:pt x="0" y="18847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9" name="TextBox 39"/>
          <p:cNvSpPr txBox="1"/>
          <p:nvPr/>
        </p:nvSpPr>
        <p:spPr>
          <a:xfrm>
            <a:off x="10814651" y="1266411"/>
            <a:ext cx="6280041" cy="1429302"/>
          </a:xfrm>
          <a:prstGeom prst="rect">
            <a:avLst/>
          </a:prstGeom>
        </p:spPr>
        <p:txBody>
          <a:bodyPr lIns="0" tIns="0" rIns="0" bIns="0" rtlCol="0" anchor="t">
            <a:spAutoFit/>
          </a:bodyPr>
          <a:lstStyle/>
          <a:p>
            <a:pPr algn="l">
              <a:lnSpc>
                <a:spcPts val="5751"/>
              </a:lnSpc>
            </a:pPr>
            <a:r>
              <a:rPr lang="en-US" sz="4108" b="1">
                <a:solidFill>
                  <a:srgbClr val="004AAD"/>
                </a:solidFill>
                <a:latin typeface="League Spartan"/>
                <a:ea typeface="League Spartan"/>
                <a:cs typeface="League Spartan"/>
                <a:sym typeface="League Spartan"/>
              </a:rPr>
              <a:t>LEAST EFFECTIVE IMAGES INCLUDED:</a:t>
            </a:r>
          </a:p>
        </p:txBody>
      </p:sp>
      <p:sp>
        <p:nvSpPr>
          <p:cNvPr id="40" name="TextBox 40"/>
          <p:cNvSpPr txBox="1"/>
          <p:nvPr/>
        </p:nvSpPr>
        <p:spPr>
          <a:xfrm>
            <a:off x="10720015" y="3850889"/>
            <a:ext cx="917431" cy="748299"/>
          </a:xfrm>
          <a:prstGeom prst="rect">
            <a:avLst/>
          </a:prstGeom>
        </p:spPr>
        <p:txBody>
          <a:bodyPr lIns="0" tIns="0" rIns="0" bIns="0" rtlCol="0" anchor="t">
            <a:spAutoFit/>
          </a:bodyPr>
          <a:lstStyle/>
          <a:p>
            <a:pPr algn="ctr">
              <a:lnSpc>
                <a:spcPts val="6159"/>
              </a:lnSpc>
            </a:pPr>
            <a:r>
              <a:rPr lang="en-US" sz="4399">
                <a:solidFill>
                  <a:srgbClr val="000000"/>
                </a:solidFill>
                <a:latin typeface="League Spartan"/>
                <a:ea typeface="League Spartan"/>
                <a:cs typeface="League Spartan"/>
                <a:sym typeface="League Spartan"/>
              </a:rPr>
              <a:t>1</a:t>
            </a:r>
          </a:p>
        </p:txBody>
      </p:sp>
      <p:sp>
        <p:nvSpPr>
          <p:cNvPr id="41" name="TextBox 41"/>
          <p:cNvSpPr txBox="1"/>
          <p:nvPr/>
        </p:nvSpPr>
        <p:spPr>
          <a:xfrm>
            <a:off x="10720015" y="5450407"/>
            <a:ext cx="917431" cy="748299"/>
          </a:xfrm>
          <a:prstGeom prst="rect">
            <a:avLst/>
          </a:prstGeom>
        </p:spPr>
        <p:txBody>
          <a:bodyPr lIns="0" tIns="0" rIns="0" bIns="0" rtlCol="0" anchor="t">
            <a:spAutoFit/>
          </a:bodyPr>
          <a:lstStyle/>
          <a:p>
            <a:pPr algn="ctr">
              <a:lnSpc>
                <a:spcPts val="6159"/>
              </a:lnSpc>
            </a:pPr>
            <a:r>
              <a:rPr lang="en-US" sz="4399">
                <a:solidFill>
                  <a:srgbClr val="000000"/>
                </a:solidFill>
                <a:latin typeface="League Spartan"/>
                <a:ea typeface="League Spartan"/>
                <a:cs typeface="League Spartan"/>
                <a:sym typeface="League Spartan"/>
              </a:rPr>
              <a:t>2</a:t>
            </a:r>
          </a:p>
        </p:txBody>
      </p:sp>
      <p:sp>
        <p:nvSpPr>
          <p:cNvPr id="42" name="TextBox 42"/>
          <p:cNvSpPr txBox="1"/>
          <p:nvPr/>
        </p:nvSpPr>
        <p:spPr>
          <a:xfrm>
            <a:off x="10720015" y="7240186"/>
            <a:ext cx="917431" cy="748299"/>
          </a:xfrm>
          <a:prstGeom prst="rect">
            <a:avLst/>
          </a:prstGeom>
        </p:spPr>
        <p:txBody>
          <a:bodyPr lIns="0" tIns="0" rIns="0" bIns="0" rtlCol="0" anchor="t">
            <a:spAutoFit/>
          </a:bodyPr>
          <a:lstStyle/>
          <a:p>
            <a:pPr algn="ctr">
              <a:lnSpc>
                <a:spcPts val="6159"/>
              </a:lnSpc>
            </a:pPr>
            <a:r>
              <a:rPr lang="en-US" sz="4399">
                <a:solidFill>
                  <a:srgbClr val="000000"/>
                </a:solidFill>
                <a:latin typeface="League Spartan"/>
                <a:ea typeface="League Spartan"/>
                <a:cs typeface="League Spartan"/>
                <a:sym typeface="League Spartan"/>
              </a:rPr>
              <a:t>3</a:t>
            </a:r>
          </a:p>
        </p:txBody>
      </p:sp>
      <p:sp>
        <p:nvSpPr>
          <p:cNvPr id="43" name="TextBox 43"/>
          <p:cNvSpPr txBox="1"/>
          <p:nvPr/>
        </p:nvSpPr>
        <p:spPr>
          <a:xfrm>
            <a:off x="11925838" y="5163249"/>
            <a:ext cx="5168854" cy="1661597"/>
          </a:xfrm>
          <a:prstGeom prst="rect">
            <a:avLst/>
          </a:prstGeom>
        </p:spPr>
        <p:txBody>
          <a:bodyPr lIns="0" tIns="0" rIns="0" bIns="0" rtlCol="0" anchor="t">
            <a:spAutoFit/>
          </a:bodyPr>
          <a:lstStyle/>
          <a:p>
            <a:pPr algn="l">
              <a:lnSpc>
                <a:spcPts val="4479"/>
              </a:lnSpc>
              <a:spcBef>
                <a:spcPct val="0"/>
              </a:spcBef>
            </a:pPr>
            <a:r>
              <a:rPr lang="en-US" sz="3199">
                <a:solidFill>
                  <a:srgbClr val="000000"/>
                </a:solidFill>
                <a:latin typeface="Canva Sans"/>
                <a:ea typeface="Canva Sans"/>
                <a:cs typeface="Canva Sans"/>
                <a:sym typeface="Canva Sans"/>
              </a:rPr>
              <a:t>Adults and rarely include young and/or distressed children</a:t>
            </a:r>
          </a:p>
        </p:txBody>
      </p:sp>
      <p:sp>
        <p:nvSpPr>
          <p:cNvPr id="44" name="TextBox 44"/>
          <p:cNvSpPr txBox="1"/>
          <p:nvPr/>
        </p:nvSpPr>
        <p:spPr>
          <a:xfrm>
            <a:off x="11925838" y="3911783"/>
            <a:ext cx="5168854" cy="537779"/>
          </a:xfrm>
          <a:prstGeom prst="rect">
            <a:avLst/>
          </a:prstGeom>
        </p:spPr>
        <p:txBody>
          <a:bodyPr lIns="0" tIns="0" rIns="0" bIns="0" rtlCol="0" anchor="t">
            <a:spAutoFit/>
          </a:bodyPr>
          <a:lstStyle/>
          <a:p>
            <a:pPr algn="l">
              <a:lnSpc>
                <a:spcPts val="4479"/>
              </a:lnSpc>
              <a:spcBef>
                <a:spcPct val="0"/>
              </a:spcBef>
            </a:pPr>
            <a:r>
              <a:rPr lang="en-US" sz="3199">
                <a:solidFill>
                  <a:srgbClr val="000000"/>
                </a:solidFill>
                <a:latin typeface="Canva Sans"/>
                <a:ea typeface="Canva Sans"/>
                <a:cs typeface="Canva Sans"/>
                <a:sym typeface="Canva Sans"/>
              </a:rPr>
              <a:t>Organisation’s members</a:t>
            </a:r>
          </a:p>
        </p:txBody>
      </p:sp>
      <p:sp>
        <p:nvSpPr>
          <p:cNvPr id="45" name="TextBox 45"/>
          <p:cNvSpPr txBox="1"/>
          <p:nvPr/>
        </p:nvSpPr>
        <p:spPr>
          <a:xfrm>
            <a:off x="11925838" y="7301080"/>
            <a:ext cx="5447260" cy="537779"/>
          </a:xfrm>
          <a:prstGeom prst="rect">
            <a:avLst/>
          </a:prstGeom>
        </p:spPr>
        <p:txBody>
          <a:bodyPr lIns="0" tIns="0" rIns="0" bIns="0" rtlCol="0" anchor="t">
            <a:spAutoFit/>
          </a:bodyPr>
          <a:lstStyle/>
          <a:p>
            <a:pPr algn="l">
              <a:lnSpc>
                <a:spcPts val="4479"/>
              </a:lnSpc>
              <a:spcBef>
                <a:spcPct val="0"/>
              </a:spcBef>
            </a:pPr>
            <a:r>
              <a:rPr lang="en-US" sz="3199">
                <a:solidFill>
                  <a:srgbClr val="000000"/>
                </a:solidFill>
                <a:latin typeface="Canva Sans"/>
                <a:ea typeface="Canva Sans"/>
                <a:cs typeface="Canva Sans"/>
                <a:sym typeface="Canva Sans"/>
              </a:rPr>
              <a:t>‘Empowered’ women/girls </a:t>
            </a:r>
          </a:p>
        </p:txBody>
      </p:sp>
      <p:sp>
        <p:nvSpPr>
          <p:cNvPr id="46" name="TextBox 46"/>
          <p:cNvSpPr txBox="1"/>
          <p:nvPr/>
        </p:nvSpPr>
        <p:spPr>
          <a:xfrm>
            <a:off x="12995327" y="8445031"/>
            <a:ext cx="2723630" cy="1099688"/>
          </a:xfrm>
          <a:prstGeom prst="rect">
            <a:avLst/>
          </a:prstGeom>
        </p:spPr>
        <p:txBody>
          <a:bodyPr lIns="0" tIns="0" rIns="0" bIns="0" rtlCol="0" anchor="t">
            <a:spAutoFit/>
          </a:bodyPr>
          <a:lstStyle/>
          <a:p>
            <a:pPr algn="ctr">
              <a:lnSpc>
                <a:spcPts val="4479"/>
              </a:lnSpc>
              <a:spcBef>
                <a:spcPct val="0"/>
              </a:spcBef>
            </a:pPr>
            <a:r>
              <a:rPr lang="en-US" sz="3199" b="1" i="1">
                <a:solidFill>
                  <a:srgbClr val="F32423"/>
                </a:solidFill>
                <a:latin typeface="Canva Sans Bold Italics"/>
                <a:ea typeface="Canva Sans Bold Italics"/>
                <a:cs typeface="Canva Sans Bold Italics"/>
                <a:sym typeface="Canva Sans Bold Italics"/>
              </a:rPr>
              <a:t>Where can we take this?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89554" y="3643080"/>
            <a:ext cx="2460140" cy="4920281"/>
          </a:xfrm>
          <a:custGeom>
            <a:avLst/>
            <a:gdLst/>
            <a:ahLst/>
            <a:cxnLst/>
            <a:rect l="l" t="t" r="r" b="b"/>
            <a:pathLst>
              <a:path w="2460140" h="4920281">
                <a:moveTo>
                  <a:pt x="0" y="0"/>
                </a:moveTo>
                <a:lnTo>
                  <a:pt x="2460141" y="0"/>
                </a:lnTo>
                <a:lnTo>
                  <a:pt x="2460141" y="4920281"/>
                </a:lnTo>
                <a:lnTo>
                  <a:pt x="0" y="49202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flipH="1" flipV="1">
            <a:off x="9138305" y="3643080"/>
            <a:ext cx="2460140" cy="4920281"/>
          </a:xfrm>
          <a:custGeom>
            <a:avLst/>
            <a:gdLst/>
            <a:ahLst/>
            <a:cxnLst/>
            <a:rect l="l" t="t" r="r" b="b"/>
            <a:pathLst>
              <a:path w="2460140" h="4920281">
                <a:moveTo>
                  <a:pt x="2460141" y="4920281"/>
                </a:moveTo>
                <a:lnTo>
                  <a:pt x="0" y="4920281"/>
                </a:lnTo>
                <a:lnTo>
                  <a:pt x="0" y="0"/>
                </a:lnTo>
                <a:lnTo>
                  <a:pt x="2460141" y="0"/>
                </a:lnTo>
                <a:lnTo>
                  <a:pt x="2460141" y="4920281"/>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9482040" y="3306625"/>
            <a:ext cx="1836875" cy="1836875"/>
          </a:xfrm>
          <a:custGeom>
            <a:avLst/>
            <a:gdLst/>
            <a:ahLst/>
            <a:cxnLst/>
            <a:rect l="l" t="t" r="r" b="b"/>
            <a:pathLst>
              <a:path w="1836875" h="1836875">
                <a:moveTo>
                  <a:pt x="0" y="0"/>
                </a:moveTo>
                <a:lnTo>
                  <a:pt x="1836875" y="0"/>
                </a:lnTo>
                <a:lnTo>
                  <a:pt x="1836875" y="1836875"/>
                </a:lnTo>
                <a:lnTo>
                  <a:pt x="0" y="1836875"/>
                </a:lnTo>
                <a:lnTo>
                  <a:pt x="0" y="0"/>
                </a:lnTo>
                <a:close/>
              </a:path>
            </a:pathLst>
          </a:custGeom>
          <a:blipFill>
            <a:blip r:embed="rId7">
              <a:alphaModFix amt="50000"/>
              <a:extLst>
                <a:ext uri="{96DAC541-7B7A-43D3-8B79-37D633B846F1}">
                  <asvg:svgBlip xmlns:asvg="http://schemas.microsoft.com/office/drawing/2016/SVG/main" r:embed="rId8"/>
                </a:ext>
              </a:extLst>
            </a:blip>
            <a:stretch>
              <a:fillRect/>
            </a:stretch>
          </a:blipFill>
        </p:spPr>
      </p:sp>
      <p:grpSp>
        <p:nvGrpSpPr>
          <p:cNvPr id="5" name="Group 5"/>
          <p:cNvGrpSpPr/>
          <p:nvPr/>
        </p:nvGrpSpPr>
        <p:grpSpPr>
          <a:xfrm>
            <a:off x="9707781" y="3448645"/>
            <a:ext cx="1321189" cy="132118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A4E"/>
            </a:solidFill>
            <a:ln w="133350" cap="sq">
              <a:solidFill>
                <a:srgbClr val="FFFFFF"/>
              </a:solidFill>
              <a:prstDash val="solid"/>
              <a:miter/>
            </a:ln>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8" name="AutoShape 8"/>
          <p:cNvSpPr/>
          <p:nvPr/>
        </p:nvSpPr>
        <p:spPr>
          <a:xfrm flipH="1">
            <a:off x="12045806" y="6122216"/>
            <a:ext cx="1402552" cy="0"/>
          </a:xfrm>
          <a:prstGeom prst="line">
            <a:avLst/>
          </a:prstGeom>
          <a:ln w="19050" cap="flat">
            <a:solidFill>
              <a:srgbClr val="00A498"/>
            </a:solidFill>
            <a:prstDash val="solid"/>
            <a:headEnd type="none" w="sm" len="sm"/>
            <a:tailEnd type="none" w="sm" len="sm"/>
          </a:ln>
        </p:spPr>
      </p:sp>
      <p:sp>
        <p:nvSpPr>
          <p:cNvPr id="9" name="Freeform 9"/>
          <p:cNvSpPr/>
          <p:nvPr/>
        </p:nvSpPr>
        <p:spPr>
          <a:xfrm>
            <a:off x="10668537" y="5236916"/>
            <a:ext cx="1836875" cy="1836875"/>
          </a:xfrm>
          <a:custGeom>
            <a:avLst/>
            <a:gdLst/>
            <a:ahLst/>
            <a:cxnLst/>
            <a:rect l="l" t="t" r="r" b="b"/>
            <a:pathLst>
              <a:path w="1836875" h="1836875">
                <a:moveTo>
                  <a:pt x="0" y="0"/>
                </a:moveTo>
                <a:lnTo>
                  <a:pt x="1836876" y="0"/>
                </a:lnTo>
                <a:lnTo>
                  <a:pt x="1836876" y="1836876"/>
                </a:lnTo>
                <a:lnTo>
                  <a:pt x="0" y="1836876"/>
                </a:lnTo>
                <a:lnTo>
                  <a:pt x="0" y="0"/>
                </a:lnTo>
                <a:close/>
              </a:path>
            </a:pathLst>
          </a:custGeom>
          <a:blipFill>
            <a:blip r:embed="rId7">
              <a:alphaModFix amt="50000"/>
              <a:extLst>
                <a:ext uri="{96DAC541-7B7A-43D3-8B79-37D633B846F1}">
                  <asvg:svgBlip xmlns:asvg="http://schemas.microsoft.com/office/drawing/2016/SVG/main" r:embed="rId8"/>
                </a:ext>
              </a:extLst>
            </a:blip>
            <a:stretch>
              <a:fillRect/>
            </a:stretch>
          </a:blipFill>
        </p:spPr>
      </p:sp>
      <p:sp>
        <p:nvSpPr>
          <p:cNvPr id="10" name="Freeform 10"/>
          <p:cNvSpPr/>
          <p:nvPr/>
        </p:nvSpPr>
        <p:spPr>
          <a:xfrm>
            <a:off x="9397345" y="7193136"/>
            <a:ext cx="1836875" cy="1836875"/>
          </a:xfrm>
          <a:custGeom>
            <a:avLst/>
            <a:gdLst/>
            <a:ahLst/>
            <a:cxnLst/>
            <a:rect l="l" t="t" r="r" b="b"/>
            <a:pathLst>
              <a:path w="1836875" h="1836875">
                <a:moveTo>
                  <a:pt x="0" y="0"/>
                </a:moveTo>
                <a:lnTo>
                  <a:pt x="1836875" y="0"/>
                </a:lnTo>
                <a:lnTo>
                  <a:pt x="1836875" y="1836875"/>
                </a:lnTo>
                <a:lnTo>
                  <a:pt x="0" y="1836875"/>
                </a:lnTo>
                <a:lnTo>
                  <a:pt x="0" y="0"/>
                </a:lnTo>
                <a:close/>
              </a:path>
            </a:pathLst>
          </a:custGeom>
          <a:blipFill>
            <a:blip r:embed="rId7">
              <a:alphaModFix amt="50000"/>
              <a:extLst>
                <a:ext uri="{96DAC541-7B7A-43D3-8B79-37D633B846F1}">
                  <asvg:svgBlip xmlns:asvg="http://schemas.microsoft.com/office/drawing/2016/SVG/main" r:embed="rId8"/>
                </a:ext>
              </a:extLst>
            </a:blip>
            <a:stretch>
              <a:fillRect/>
            </a:stretch>
          </a:blipFill>
        </p:spPr>
      </p:sp>
      <p:sp>
        <p:nvSpPr>
          <p:cNvPr id="11" name="Freeform 11"/>
          <p:cNvSpPr/>
          <p:nvPr/>
        </p:nvSpPr>
        <p:spPr>
          <a:xfrm>
            <a:off x="7082355" y="7193136"/>
            <a:ext cx="1836875" cy="1836875"/>
          </a:xfrm>
          <a:custGeom>
            <a:avLst/>
            <a:gdLst/>
            <a:ahLst/>
            <a:cxnLst/>
            <a:rect l="l" t="t" r="r" b="b"/>
            <a:pathLst>
              <a:path w="1836875" h="1836875">
                <a:moveTo>
                  <a:pt x="0" y="0"/>
                </a:moveTo>
                <a:lnTo>
                  <a:pt x="1836875" y="0"/>
                </a:lnTo>
                <a:lnTo>
                  <a:pt x="1836875" y="1836875"/>
                </a:lnTo>
                <a:lnTo>
                  <a:pt x="0" y="1836875"/>
                </a:lnTo>
                <a:lnTo>
                  <a:pt x="0" y="0"/>
                </a:lnTo>
                <a:close/>
              </a:path>
            </a:pathLst>
          </a:custGeom>
          <a:blipFill>
            <a:blip r:embed="rId7">
              <a:alphaModFix amt="50000"/>
              <a:extLst>
                <a:ext uri="{96DAC541-7B7A-43D3-8B79-37D633B846F1}">
                  <asvg:svgBlip xmlns:asvg="http://schemas.microsoft.com/office/drawing/2016/SVG/main" r:embed="rId8"/>
                </a:ext>
              </a:extLst>
            </a:blip>
            <a:stretch>
              <a:fillRect/>
            </a:stretch>
          </a:blipFill>
        </p:spPr>
      </p:sp>
      <p:grpSp>
        <p:nvGrpSpPr>
          <p:cNvPr id="12" name="Group 12"/>
          <p:cNvGrpSpPr/>
          <p:nvPr/>
        </p:nvGrpSpPr>
        <p:grpSpPr>
          <a:xfrm>
            <a:off x="10937851" y="5442626"/>
            <a:ext cx="1321189" cy="132118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498"/>
            </a:solidFill>
            <a:ln w="133350" cap="sq">
              <a:solidFill>
                <a:srgbClr val="FFFFFF"/>
              </a:solidFill>
              <a:prstDash val="solid"/>
              <a:miter/>
            </a:ln>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5" name="AutoShape 15"/>
          <p:cNvSpPr/>
          <p:nvPr/>
        </p:nvSpPr>
        <p:spPr>
          <a:xfrm flipH="1">
            <a:off x="4841544" y="6122216"/>
            <a:ext cx="1616258" cy="0"/>
          </a:xfrm>
          <a:prstGeom prst="line">
            <a:avLst/>
          </a:prstGeom>
          <a:ln w="19050" cap="flat">
            <a:solidFill>
              <a:srgbClr val="44A796"/>
            </a:solidFill>
            <a:prstDash val="solid"/>
            <a:headEnd type="none" w="sm" len="sm"/>
            <a:tailEnd type="none" w="sm" len="sm"/>
          </a:ln>
        </p:spPr>
      </p:sp>
      <p:sp>
        <p:nvSpPr>
          <p:cNvPr id="16" name="Freeform 16"/>
          <p:cNvSpPr/>
          <p:nvPr/>
        </p:nvSpPr>
        <p:spPr>
          <a:xfrm>
            <a:off x="5791859" y="5236916"/>
            <a:ext cx="1836875" cy="1836875"/>
          </a:xfrm>
          <a:custGeom>
            <a:avLst/>
            <a:gdLst/>
            <a:ahLst/>
            <a:cxnLst/>
            <a:rect l="l" t="t" r="r" b="b"/>
            <a:pathLst>
              <a:path w="1836875" h="1836875">
                <a:moveTo>
                  <a:pt x="0" y="0"/>
                </a:moveTo>
                <a:lnTo>
                  <a:pt x="1836875" y="0"/>
                </a:lnTo>
                <a:lnTo>
                  <a:pt x="1836875" y="1836876"/>
                </a:lnTo>
                <a:lnTo>
                  <a:pt x="0" y="1836876"/>
                </a:lnTo>
                <a:lnTo>
                  <a:pt x="0" y="0"/>
                </a:lnTo>
                <a:close/>
              </a:path>
            </a:pathLst>
          </a:custGeom>
          <a:blipFill>
            <a:blip r:embed="rId7">
              <a:alphaModFix amt="50000"/>
              <a:extLst>
                <a:ext uri="{96DAC541-7B7A-43D3-8B79-37D633B846F1}">
                  <asvg:svgBlip xmlns:asvg="http://schemas.microsoft.com/office/drawing/2016/SVG/main" r:embed="rId8"/>
                </a:ext>
              </a:extLst>
            </a:blip>
            <a:stretch>
              <a:fillRect/>
            </a:stretch>
          </a:blipFill>
        </p:spPr>
      </p:sp>
      <p:grpSp>
        <p:nvGrpSpPr>
          <p:cNvPr id="17" name="Group 17"/>
          <p:cNvGrpSpPr/>
          <p:nvPr/>
        </p:nvGrpSpPr>
        <p:grpSpPr>
          <a:xfrm>
            <a:off x="6028960" y="5442626"/>
            <a:ext cx="1321189" cy="1321189"/>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4A796"/>
            </a:solidFill>
            <a:ln w="133350" cap="sq">
              <a:solidFill>
                <a:srgbClr val="FFFFFF"/>
              </a:solidFill>
              <a:prstDash val="solid"/>
              <a:miter/>
            </a:ln>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0" name="AutoShape 20"/>
          <p:cNvSpPr/>
          <p:nvPr/>
        </p:nvSpPr>
        <p:spPr>
          <a:xfrm flipH="1" flipV="1">
            <a:off x="10906693" y="8351170"/>
            <a:ext cx="915457" cy="601682"/>
          </a:xfrm>
          <a:prstGeom prst="line">
            <a:avLst/>
          </a:prstGeom>
          <a:ln w="19050" cap="flat">
            <a:solidFill>
              <a:srgbClr val="004AAD"/>
            </a:solidFill>
            <a:prstDash val="solid"/>
            <a:headEnd type="none" w="sm" len="sm"/>
            <a:tailEnd type="none" w="sm" len="sm"/>
          </a:ln>
        </p:spPr>
      </p:sp>
      <p:grpSp>
        <p:nvGrpSpPr>
          <p:cNvPr id="21" name="Group 21"/>
          <p:cNvGrpSpPr/>
          <p:nvPr/>
        </p:nvGrpSpPr>
        <p:grpSpPr>
          <a:xfrm>
            <a:off x="9707781" y="7450979"/>
            <a:ext cx="1321189" cy="1321189"/>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AAD"/>
            </a:solidFill>
            <a:ln w="133350" cap="sq">
              <a:solidFill>
                <a:srgbClr val="FFFFFF"/>
              </a:solidFill>
              <a:prstDash val="solid"/>
              <a:miter/>
            </a:ln>
          </p:spPr>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a:off x="7012308" y="3306625"/>
            <a:ext cx="1836875" cy="1836875"/>
          </a:xfrm>
          <a:custGeom>
            <a:avLst/>
            <a:gdLst/>
            <a:ahLst/>
            <a:cxnLst/>
            <a:rect l="l" t="t" r="r" b="b"/>
            <a:pathLst>
              <a:path w="1836875" h="1836875">
                <a:moveTo>
                  <a:pt x="0" y="0"/>
                </a:moveTo>
                <a:lnTo>
                  <a:pt x="1836875" y="0"/>
                </a:lnTo>
                <a:lnTo>
                  <a:pt x="1836875" y="1836875"/>
                </a:lnTo>
                <a:lnTo>
                  <a:pt x="0" y="1836875"/>
                </a:lnTo>
                <a:lnTo>
                  <a:pt x="0" y="0"/>
                </a:lnTo>
                <a:close/>
              </a:path>
            </a:pathLst>
          </a:custGeom>
          <a:blipFill>
            <a:blip r:embed="rId7">
              <a:alphaModFix amt="50000"/>
              <a:extLst>
                <a:ext uri="{96DAC541-7B7A-43D3-8B79-37D633B846F1}">
                  <asvg:svgBlip xmlns:asvg="http://schemas.microsoft.com/office/drawing/2016/SVG/main" r:embed="rId8"/>
                </a:ext>
              </a:extLst>
            </a:blip>
            <a:stretch>
              <a:fillRect/>
            </a:stretch>
          </a:blipFill>
        </p:spPr>
      </p:sp>
      <p:sp>
        <p:nvSpPr>
          <p:cNvPr id="25" name="AutoShape 25"/>
          <p:cNvSpPr/>
          <p:nvPr/>
        </p:nvSpPr>
        <p:spPr>
          <a:xfrm>
            <a:off x="6429461" y="3229886"/>
            <a:ext cx="915457" cy="601682"/>
          </a:xfrm>
          <a:prstGeom prst="line">
            <a:avLst/>
          </a:prstGeom>
          <a:ln w="19050" cap="flat">
            <a:solidFill>
              <a:srgbClr val="18738C"/>
            </a:solidFill>
            <a:prstDash val="solid"/>
            <a:headEnd type="none" w="sm" len="sm"/>
            <a:tailEnd type="none" w="sm" len="sm"/>
          </a:ln>
        </p:spPr>
      </p:sp>
      <p:grpSp>
        <p:nvGrpSpPr>
          <p:cNvPr id="26" name="Group 26"/>
          <p:cNvGrpSpPr/>
          <p:nvPr/>
        </p:nvGrpSpPr>
        <p:grpSpPr>
          <a:xfrm>
            <a:off x="7259030" y="3448645"/>
            <a:ext cx="1321189" cy="1321189"/>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8738C"/>
            </a:solidFill>
            <a:ln w="133350" cap="sq">
              <a:solidFill>
                <a:srgbClr val="FFFFFF"/>
              </a:solidFill>
              <a:prstDash val="solid"/>
              <a:miter/>
            </a:ln>
          </p:spPr>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9" name="AutoShape 29"/>
          <p:cNvSpPr/>
          <p:nvPr/>
        </p:nvSpPr>
        <p:spPr>
          <a:xfrm flipH="1">
            <a:off x="6457802" y="8351230"/>
            <a:ext cx="915612" cy="601445"/>
          </a:xfrm>
          <a:prstGeom prst="line">
            <a:avLst/>
          </a:prstGeom>
          <a:ln w="19050" cap="flat">
            <a:solidFill>
              <a:srgbClr val="9CC147"/>
            </a:solidFill>
            <a:prstDash val="solid"/>
            <a:headEnd type="none" w="sm" len="sm"/>
            <a:tailEnd type="none" w="sm" len="sm"/>
          </a:ln>
        </p:spPr>
      </p:sp>
      <p:grpSp>
        <p:nvGrpSpPr>
          <p:cNvPr id="30" name="Group 30"/>
          <p:cNvGrpSpPr/>
          <p:nvPr/>
        </p:nvGrpSpPr>
        <p:grpSpPr>
          <a:xfrm>
            <a:off x="7259030" y="7450979"/>
            <a:ext cx="1321189" cy="1321189"/>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CC147"/>
            </a:solidFill>
            <a:ln w="133350" cap="sq">
              <a:solidFill>
                <a:srgbClr val="FFFFFF"/>
              </a:solidFill>
              <a:prstDash val="solid"/>
              <a:miter/>
            </a:ln>
          </p:spPr>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3" name="Freeform 33"/>
          <p:cNvSpPr/>
          <p:nvPr/>
        </p:nvSpPr>
        <p:spPr>
          <a:xfrm>
            <a:off x="7462662" y="4657368"/>
            <a:ext cx="3351287" cy="3351287"/>
          </a:xfrm>
          <a:custGeom>
            <a:avLst/>
            <a:gdLst/>
            <a:ahLst/>
            <a:cxnLst/>
            <a:rect l="l" t="t" r="r" b="b"/>
            <a:pathLst>
              <a:path w="3351287" h="3351287">
                <a:moveTo>
                  <a:pt x="0" y="0"/>
                </a:moveTo>
                <a:lnTo>
                  <a:pt x="3351287" y="0"/>
                </a:lnTo>
                <a:lnTo>
                  <a:pt x="3351287" y="3351287"/>
                </a:lnTo>
                <a:lnTo>
                  <a:pt x="0" y="3351287"/>
                </a:lnTo>
                <a:lnTo>
                  <a:pt x="0" y="0"/>
                </a:lnTo>
                <a:close/>
              </a:path>
            </a:pathLst>
          </a:custGeom>
          <a:blipFill>
            <a:blip r:embed="rId9">
              <a:alphaModFix amt="25000"/>
              <a:extLst>
                <a:ext uri="{96DAC541-7B7A-43D3-8B79-37D633B846F1}">
                  <asvg:svgBlip xmlns:asvg="http://schemas.microsoft.com/office/drawing/2016/SVG/main" r:embed="rId10"/>
                </a:ext>
              </a:extLst>
            </a:blip>
            <a:stretch>
              <a:fillRect/>
            </a:stretch>
          </a:blipFill>
        </p:spPr>
      </p:sp>
      <p:grpSp>
        <p:nvGrpSpPr>
          <p:cNvPr id="34" name="Group 34"/>
          <p:cNvGrpSpPr/>
          <p:nvPr/>
        </p:nvGrpSpPr>
        <p:grpSpPr>
          <a:xfrm>
            <a:off x="7930745" y="4895661"/>
            <a:ext cx="2415120" cy="2415120"/>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F6F6"/>
            </a:solidFill>
          </p:spPr>
        </p:sp>
        <p:sp>
          <p:nvSpPr>
            <p:cNvPr id="36" name="TextBox 3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7" name="AutoShape 37"/>
          <p:cNvSpPr/>
          <p:nvPr/>
        </p:nvSpPr>
        <p:spPr>
          <a:xfrm flipH="1">
            <a:off x="11822149" y="8952852"/>
            <a:ext cx="1597481" cy="0"/>
          </a:xfrm>
          <a:prstGeom prst="line">
            <a:avLst/>
          </a:prstGeom>
          <a:ln w="19050" cap="flat">
            <a:solidFill>
              <a:srgbClr val="004AAD"/>
            </a:solidFill>
            <a:prstDash val="solid"/>
            <a:headEnd type="none" w="sm" len="sm"/>
            <a:tailEnd type="none" w="sm" len="sm"/>
          </a:ln>
        </p:spPr>
      </p:sp>
      <p:sp>
        <p:nvSpPr>
          <p:cNvPr id="38" name="AutoShape 38"/>
          <p:cNvSpPr/>
          <p:nvPr/>
        </p:nvSpPr>
        <p:spPr>
          <a:xfrm flipH="1" flipV="1">
            <a:off x="4869885" y="8952793"/>
            <a:ext cx="1587917" cy="0"/>
          </a:xfrm>
          <a:prstGeom prst="line">
            <a:avLst/>
          </a:prstGeom>
          <a:ln w="19050" cap="flat">
            <a:solidFill>
              <a:srgbClr val="9CC147"/>
            </a:solidFill>
            <a:prstDash val="solid"/>
            <a:headEnd type="none" w="sm" len="sm"/>
            <a:tailEnd type="none" w="sm" len="sm"/>
          </a:ln>
        </p:spPr>
      </p:sp>
      <p:sp>
        <p:nvSpPr>
          <p:cNvPr id="39" name="AutoShape 39"/>
          <p:cNvSpPr/>
          <p:nvPr/>
        </p:nvSpPr>
        <p:spPr>
          <a:xfrm flipV="1">
            <a:off x="10935265" y="3230121"/>
            <a:ext cx="915612" cy="601445"/>
          </a:xfrm>
          <a:prstGeom prst="line">
            <a:avLst/>
          </a:prstGeom>
          <a:ln w="19050" cap="flat">
            <a:solidFill>
              <a:srgbClr val="006A4E"/>
            </a:solidFill>
            <a:prstDash val="solid"/>
            <a:headEnd type="none" w="sm" len="sm"/>
            <a:tailEnd type="none" w="sm" len="sm"/>
          </a:ln>
        </p:spPr>
      </p:sp>
      <p:sp>
        <p:nvSpPr>
          <p:cNvPr id="40" name="AutoShape 40"/>
          <p:cNvSpPr/>
          <p:nvPr/>
        </p:nvSpPr>
        <p:spPr>
          <a:xfrm>
            <a:off x="4841544" y="3229886"/>
            <a:ext cx="1594169" cy="0"/>
          </a:xfrm>
          <a:prstGeom prst="line">
            <a:avLst/>
          </a:prstGeom>
          <a:ln w="19050" cap="flat">
            <a:solidFill>
              <a:srgbClr val="18738C"/>
            </a:solidFill>
            <a:prstDash val="solid"/>
            <a:headEnd type="none" w="sm" len="sm"/>
            <a:tailEnd type="none" w="sm" len="sm"/>
          </a:ln>
        </p:spPr>
      </p:sp>
      <p:sp>
        <p:nvSpPr>
          <p:cNvPr id="41" name="AutoShape 41"/>
          <p:cNvSpPr/>
          <p:nvPr/>
        </p:nvSpPr>
        <p:spPr>
          <a:xfrm>
            <a:off x="11850878" y="3230003"/>
            <a:ext cx="1597481" cy="0"/>
          </a:xfrm>
          <a:prstGeom prst="line">
            <a:avLst/>
          </a:prstGeom>
          <a:ln w="19050" cap="flat">
            <a:solidFill>
              <a:srgbClr val="006A4E"/>
            </a:solidFill>
            <a:prstDash val="solid"/>
            <a:headEnd type="none" w="sm" len="sm"/>
            <a:tailEnd type="none" w="sm" len="sm"/>
          </a:ln>
        </p:spPr>
      </p:sp>
      <p:grpSp>
        <p:nvGrpSpPr>
          <p:cNvPr id="42" name="Group 42"/>
          <p:cNvGrpSpPr/>
          <p:nvPr/>
        </p:nvGrpSpPr>
        <p:grpSpPr>
          <a:xfrm>
            <a:off x="4793146" y="3153147"/>
            <a:ext cx="153477" cy="153477"/>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8738C"/>
            </a:solidFill>
            <a:ln cap="sq">
              <a:noFill/>
              <a:prstDash val="solid"/>
              <a:miter/>
            </a:ln>
          </p:spPr>
        </p:sp>
        <p:sp>
          <p:nvSpPr>
            <p:cNvPr id="44" name="TextBox 4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5" name="Group 45"/>
          <p:cNvGrpSpPr/>
          <p:nvPr/>
        </p:nvGrpSpPr>
        <p:grpSpPr>
          <a:xfrm>
            <a:off x="13344890" y="3153147"/>
            <a:ext cx="153477" cy="153477"/>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A4E"/>
            </a:solidFill>
            <a:ln cap="sq">
              <a:noFill/>
              <a:prstDash val="solid"/>
              <a:miter/>
            </a:ln>
          </p:spPr>
        </p:sp>
        <p:sp>
          <p:nvSpPr>
            <p:cNvPr id="47" name="TextBox 4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8" name="Group 48"/>
          <p:cNvGrpSpPr/>
          <p:nvPr/>
        </p:nvGrpSpPr>
        <p:grpSpPr>
          <a:xfrm>
            <a:off x="4793146" y="6045477"/>
            <a:ext cx="153477" cy="153477"/>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4A796"/>
            </a:solidFill>
            <a:ln cap="sq">
              <a:noFill/>
              <a:prstDash val="solid"/>
              <a:miter/>
            </a:ln>
          </p:spPr>
        </p:sp>
        <p:sp>
          <p:nvSpPr>
            <p:cNvPr id="50" name="TextBox 5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1" name="Group 51"/>
          <p:cNvGrpSpPr/>
          <p:nvPr/>
        </p:nvGrpSpPr>
        <p:grpSpPr>
          <a:xfrm>
            <a:off x="13344890" y="6045477"/>
            <a:ext cx="153477" cy="153477"/>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498"/>
            </a:solidFill>
            <a:ln cap="sq">
              <a:noFill/>
              <a:prstDash val="solid"/>
              <a:miter/>
            </a:ln>
          </p:spPr>
        </p:sp>
        <p:sp>
          <p:nvSpPr>
            <p:cNvPr id="53" name="TextBox 5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4793146" y="8876113"/>
            <a:ext cx="153477" cy="153477"/>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CC147"/>
            </a:solidFill>
            <a:ln cap="sq">
              <a:noFill/>
              <a:prstDash val="solid"/>
              <a:miter/>
            </a:ln>
          </p:spPr>
        </p:sp>
        <p:sp>
          <p:nvSpPr>
            <p:cNvPr id="56" name="TextBox 5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7" name="Group 57"/>
          <p:cNvGrpSpPr/>
          <p:nvPr/>
        </p:nvGrpSpPr>
        <p:grpSpPr>
          <a:xfrm>
            <a:off x="13344890" y="8876113"/>
            <a:ext cx="153477" cy="153477"/>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AAD"/>
            </a:solidFill>
            <a:ln cap="sq">
              <a:noFill/>
              <a:prstDash val="solid"/>
              <a:miter/>
            </a:ln>
          </p:spPr>
        </p:sp>
        <p:sp>
          <p:nvSpPr>
            <p:cNvPr id="59" name="TextBox 5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0" name="Freeform 60"/>
          <p:cNvSpPr/>
          <p:nvPr/>
        </p:nvSpPr>
        <p:spPr>
          <a:xfrm>
            <a:off x="7599855" y="3798202"/>
            <a:ext cx="711897" cy="669183"/>
          </a:xfrm>
          <a:custGeom>
            <a:avLst/>
            <a:gdLst/>
            <a:ahLst/>
            <a:cxnLst/>
            <a:rect l="l" t="t" r="r" b="b"/>
            <a:pathLst>
              <a:path w="711897" h="669183">
                <a:moveTo>
                  <a:pt x="0" y="0"/>
                </a:moveTo>
                <a:lnTo>
                  <a:pt x="711896" y="0"/>
                </a:lnTo>
                <a:lnTo>
                  <a:pt x="711896" y="669183"/>
                </a:lnTo>
                <a:lnTo>
                  <a:pt x="0" y="66918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1" name="Freeform 61"/>
          <p:cNvSpPr/>
          <p:nvPr/>
        </p:nvSpPr>
        <p:spPr>
          <a:xfrm>
            <a:off x="6415841" y="5717650"/>
            <a:ext cx="547426" cy="743533"/>
          </a:xfrm>
          <a:custGeom>
            <a:avLst/>
            <a:gdLst/>
            <a:ahLst/>
            <a:cxnLst/>
            <a:rect l="l" t="t" r="r" b="b"/>
            <a:pathLst>
              <a:path w="547426" h="743533">
                <a:moveTo>
                  <a:pt x="0" y="0"/>
                </a:moveTo>
                <a:lnTo>
                  <a:pt x="547426" y="0"/>
                </a:lnTo>
                <a:lnTo>
                  <a:pt x="547426" y="743532"/>
                </a:lnTo>
                <a:lnTo>
                  <a:pt x="0" y="7435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62" name="Freeform 62"/>
          <p:cNvSpPr/>
          <p:nvPr/>
        </p:nvSpPr>
        <p:spPr>
          <a:xfrm>
            <a:off x="7618036" y="7777505"/>
            <a:ext cx="625418" cy="625418"/>
          </a:xfrm>
          <a:custGeom>
            <a:avLst/>
            <a:gdLst/>
            <a:ahLst/>
            <a:cxnLst/>
            <a:rect l="l" t="t" r="r" b="b"/>
            <a:pathLst>
              <a:path w="625418" h="625418">
                <a:moveTo>
                  <a:pt x="0" y="0"/>
                </a:moveTo>
                <a:lnTo>
                  <a:pt x="625418" y="0"/>
                </a:lnTo>
                <a:lnTo>
                  <a:pt x="625418" y="625418"/>
                </a:lnTo>
                <a:lnTo>
                  <a:pt x="0" y="62541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63" name="Freeform 63"/>
          <p:cNvSpPr/>
          <p:nvPr/>
        </p:nvSpPr>
        <p:spPr>
          <a:xfrm>
            <a:off x="9940338" y="3677469"/>
            <a:ext cx="856074" cy="856074"/>
          </a:xfrm>
          <a:custGeom>
            <a:avLst/>
            <a:gdLst/>
            <a:ahLst/>
            <a:cxnLst/>
            <a:rect l="l" t="t" r="r" b="b"/>
            <a:pathLst>
              <a:path w="856074" h="856074">
                <a:moveTo>
                  <a:pt x="0" y="0"/>
                </a:moveTo>
                <a:lnTo>
                  <a:pt x="856074" y="0"/>
                </a:lnTo>
                <a:lnTo>
                  <a:pt x="856074" y="856074"/>
                </a:lnTo>
                <a:lnTo>
                  <a:pt x="0" y="85607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64" name="Freeform 64"/>
          <p:cNvSpPr/>
          <p:nvPr/>
        </p:nvSpPr>
        <p:spPr>
          <a:xfrm>
            <a:off x="10132019" y="7741715"/>
            <a:ext cx="427691" cy="739718"/>
          </a:xfrm>
          <a:custGeom>
            <a:avLst/>
            <a:gdLst/>
            <a:ahLst/>
            <a:cxnLst/>
            <a:rect l="l" t="t" r="r" b="b"/>
            <a:pathLst>
              <a:path w="427691" h="739718">
                <a:moveTo>
                  <a:pt x="0" y="0"/>
                </a:moveTo>
                <a:lnTo>
                  <a:pt x="427692" y="0"/>
                </a:lnTo>
                <a:lnTo>
                  <a:pt x="427692" y="739717"/>
                </a:lnTo>
                <a:lnTo>
                  <a:pt x="0" y="73971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65" name="Freeform 65"/>
          <p:cNvSpPr/>
          <p:nvPr/>
        </p:nvSpPr>
        <p:spPr>
          <a:xfrm>
            <a:off x="11246155" y="5733362"/>
            <a:ext cx="704581" cy="739718"/>
          </a:xfrm>
          <a:custGeom>
            <a:avLst/>
            <a:gdLst/>
            <a:ahLst/>
            <a:cxnLst/>
            <a:rect l="l" t="t" r="r" b="b"/>
            <a:pathLst>
              <a:path w="704581" h="739718">
                <a:moveTo>
                  <a:pt x="0" y="0"/>
                </a:moveTo>
                <a:lnTo>
                  <a:pt x="704581" y="0"/>
                </a:lnTo>
                <a:lnTo>
                  <a:pt x="704581" y="739717"/>
                </a:lnTo>
                <a:lnTo>
                  <a:pt x="0" y="73971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66" name="Freeform 66"/>
          <p:cNvSpPr/>
          <p:nvPr/>
        </p:nvSpPr>
        <p:spPr>
          <a:xfrm rot="-606140">
            <a:off x="929982" y="7842461"/>
            <a:ext cx="1311077" cy="1836885"/>
          </a:xfrm>
          <a:custGeom>
            <a:avLst/>
            <a:gdLst/>
            <a:ahLst/>
            <a:cxnLst/>
            <a:rect l="l" t="t" r="r" b="b"/>
            <a:pathLst>
              <a:path w="1311077" h="1836885">
                <a:moveTo>
                  <a:pt x="0" y="0"/>
                </a:moveTo>
                <a:lnTo>
                  <a:pt x="1311076" y="0"/>
                </a:lnTo>
                <a:lnTo>
                  <a:pt x="1311076" y="1836886"/>
                </a:lnTo>
                <a:lnTo>
                  <a:pt x="0" y="183688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67" name="TextBox 67"/>
          <p:cNvSpPr txBox="1"/>
          <p:nvPr/>
        </p:nvSpPr>
        <p:spPr>
          <a:xfrm>
            <a:off x="13774593" y="8607625"/>
            <a:ext cx="3810942" cy="1047882"/>
          </a:xfrm>
          <a:prstGeom prst="rect">
            <a:avLst/>
          </a:prstGeom>
        </p:spPr>
        <p:txBody>
          <a:bodyPr lIns="0" tIns="0" rIns="0" bIns="0" rtlCol="0" anchor="t">
            <a:spAutoFit/>
          </a:bodyPr>
          <a:lstStyle/>
          <a:p>
            <a:pPr algn="just">
              <a:lnSpc>
                <a:spcPts val="4200"/>
              </a:lnSpc>
            </a:pPr>
            <a:r>
              <a:rPr lang="en-US" sz="3000" b="1">
                <a:solidFill>
                  <a:srgbClr val="000000"/>
                </a:solidFill>
                <a:latin typeface="Canva Sans Bold"/>
                <a:ea typeface="Canva Sans Bold"/>
                <a:cs typeface="Canva Sans Bold"/>
                <a:sym typeface="Canva Sans Bold"/>
              </a:rPr>
              <a:t>STORYTELLING POWER</a:t>
            </a:r>
          </a:p>
        </p:txBody>
      </p:sp>
      <p:sp>
        <p:nvSpPr>
          <p:cNvPr id="68" name="TextBox 68"/>
          <p:cNvSpPr txBox="1"/>
          <p:nvPr/>
        </p:nvSpPr>
        <p:spPr>
          <a:xfrm>
            <a:off x="2953971" y="8645725"/>
            <a:ext cx="1486750" cy="514416"/>
          </a:xfrm>
          <a:prstGeom prst="rect">
            <a:avLst/>
          </a:prstGeom>
        </p:spPr>
        <p:txBody>
          <a:bodyPr lIns="0" tIns="0" rIns="0" bIns="0" rtlCol="0" anchor="t">
            <a:spAutoFit/>
          </a:bodyPr>
          <a:lstStyle/>
          <a:p>
            <a:pPr algn="l">
              <a:lnSpc>
                <a:spcPts val="4200"/>
              </a:lnSpc>
            </a:pPr>
            <a:r>
              <a:rPr lang="en-US" sz="3000" b="1">
                <a:solidFill>
                  <a:srgbClr val="000000"/>
                </a:solidFill>
                <a:latin typeface="Canva Sans Bold"/>
                <a:ea typeface="Canva Sans Bold"/>
                <a:cs typeface="Canva Sans Bold"/>
                <a:sym typeface="Canva Sans Bold"/>
              </a:rPr>
              <a:t>IMPACT</a:t>
            </a:r>
          </a:p>
        </p:txBody>
      </p:sp>
      <p:sp>
        <p:nvSpPr>
          <p:cNvPr id="69" name="TextBox 69"/>
          <p:cNvSpPr txBox="1"/>
          <p:nvPr/>
        </p:nvSpPr>
        <p:spPr>
          <a:xfrm>
            <a:off x="13784118" y="2949079"/>
            <a:ext cx="3760932" cy="914466"/>
          </a:xfrm>
          <a:prstGeom prst="rect">
            <a:avLst/>
          </a:prstGeom>
        </p:spPr>
        <p:txBody>
          <a:bodyPr lIns="0" tIns="0" rIns="0" bIns="0" rtlCol="0" anchor="t">
            <a:spAutoFit/>
          </a:bodyPr>
          <a:lstStyle/>
          <a:p>
            <a:pPr algn="l">
              <a:lnSpc>
                <a:spcPts val="3600"/>
              </a:lnSpc>
            </a:pPr>
            <a:r>
              <a:rPr lang="en-US" sz="3000" b="1">
                <a:solidFill>
                  <a:srgbClr val="000000"/>
                </a:solidFill>
                <a:latin typeface="Canva Sans Bold"/>
                <a:ea typeface="Canva Sans Bold"/>
                <a:cs typeface="Canva Sans Bold"/>
                <a:sym typeface="Canva Sans Bold"/>
              </a:rPr>
              <a:t>PROTAGONIST MEANING</a:t>
            </a:r>
          </a:p>
        </p:txBody>
      </p:sp>
      <p:sp>
        <p:nvSpPr>
          <p:cNvPr id="70" name="TextBox 70"/>
          <p:cNvSpPr txBox="1"/>
          <p:nvPr/>
        </p:nvSpPr>
        <p:spPr>
          <a:xfrm>
            <a:off x="1308101" y="2964699"/>
            <a:ext cx="3132620" cy="1047882"/>
          </a:xfrm>
          <a:prstGeom prst="rect">
            <a:avLst/>
          </a:prstGeom>
        </p:spPr>
        <p:txBody>
          <a:bodyPr lIns="0" tIns="0" rIns="0" bIns="0" rtlCol="0" anchor="t">
            <a:spAutoFit/>
          </a:bodyPr>
          <a:lstStyle/>
          <a:p>
            <a:pPr algn="l">
              <a:lnSpc>
                <a:spcPts val="4200"/>
              </a:lnSpc>
            </a:pPr>
            <a:r>
              <a:rPr lang="en-US" sz="3000" b="1">
                <a:solidFill>
                  <a:srgbClr val="000000"/>
                </a:solidFill>
                <a:latin typeface="Canva Sans Bold"/>
                <a:ea typeface="Canva Sans Bold"/>
                <a:cs typeface="Canva Sans Bold"/>
                <a:sym typeface="Canva Sans Bold"/>
              </a:rPr>
              <a:t>PHOTOGRAPHIC FIDELITY</a:t>
            </a:r>
          </a:p>
        </p:txBody>
      </p:sp>
      <p:sp>
        <p:nvSpPr>
          <p:cNvPr id="71" name="TextBox 71"/>
          <p:cNvSpPr txBox="1"/>
          <p:nvPr/>
        </p:nvSpPr>
        <p:spPr>
          <a:xfrm>
            <a:off x="13784118" y="5764682"/>
            <a:ext cx="3810942" cy="914466"/>
          </a:xfrm>
          <a:prstGeom prst="rect">
            <a:avLst/>
          </a:prstGeom>
        </p:spPr>
        <p:txBody>
          <a:bodyPr lIns="0" tIns="0" rIns="0" bIns="0" rtlCol="0" anchor="t">
            <a:spAutoFit/>
          </a:bodyPr>
          <a:lstStyle/>
          <a:p>
            <a:pPr algn="just">
              <a:lnSpc>
                <a:spcPts val="3600"/>
              </a:lnSpc>
            </a:pPr>
            <a:r>
              <a:rPr lang="en-US" sz="3000" b="1">
                <a:solidFill>
                  <a:srgbClr val="000000"/>
                </a:solidFill>
                <a:latin typeface="Canva Sans Bold"/>
                <a:ea typeface="Canva Sans Bold"/>
                <a:cs typeface="Canva Sans Bold"/>
                <a:sym typeface="Canva Sans Bold"/>
              </a:rPr>
              <a:t>VIEWER CONNECTION</a:t>
            </a:r>
          </a:p>
        </p:txBody>
      </p:sp>
      <p:sp>
        <p:nvSpPr>
          <p:cNvPr id="72" name="TextBox 72"/>
          <p:cNvSpPr txBox="1"/>
          <p:nvPr/>
        </p:nvSpPr>
        <p:spPr>
          <a:xfrm>
            <a:off x="1133475" y="5930520"/>
            <a:ext cx="3545371" cy="914466"/>
          </a:xfrm>
          <a:prstGeom prst="rect">
            <a:avLst/>
          </a:prstGeom>
        </p:spPr>
        <p:txBody>
          <a:bodyPr lIns="0" tIns="0" rIns="0" bIns="0" rtlCol="0" anchor="t">
            <a:spAutoFit/>
          </a:bodyPr>
          <a:lstStyle/>
          <a:p>
            <a:pPr algn="l">
              <a:lnSpc>
                <a:spcPts val="3600"/>
              </a:lnSpc>
            </a:pPr>
            <a:r>
              <a:rPr lang="en-US" sz="3000" b="1">
                <a:solidFill>
                  <a:srgbClr val="000000"/>
                </a:solidFill>
                <a:latin typeface="Canva Sans Bold"/>
                <a:ea typeface="Canva Sans Bold"/>
                <a:cs typeface="Canva Sans Bold"/>
                <a:sym typeface="Canva Sans Bold"/>
              </a:rPr>
              <a:t>AUTHENTICITY OF SCENARIO</a:t>
            </a:r>
          </a:p>
        </p:txBody>
      </p:sp>
      <p:sp>
        <p:nvSpPr>
          <p:cNvPr id="73" name="TextBox 73"/>
          <p:cNvSpPr txBox="1"/>
          <p:nvPr/>
        </p:nvSpPr>
        <p:spPr>
          <a:xfrm>
            <a:off x="893053" y="913937"/>
            <a:ext cx="13139218" cy="906145"/>
          </a:xfrm>
          <a:prstGeom prst="rect">
            <a:avLst/>
          </a:prstGeom>
        </p:spPr>
        <p:txBody>
          <a:bodyPr lIns="0" tIns="0" rIns="0" bIns="0" rtlCol="0" anchor="t">
            <a:spAutoFit/>
          </a:bodyPr>
          <a:lstStyle/>
          <a:p>
            <a:pPr algn="l">
              <a:lnSpc>
                <a:spcPts val="6800"/>
              </a:lnSpc>
              <a:spcBef>
                <a:spcPct val="0"/>
              </a:spcBef>
            </a:pPr>
            <a:r>
              <a:rPr lang="en-US" sz="6800" spc="680">
                <a:solidFill>
                  <a:srgbClr val="006A4E"/>
                </a:solidFill>
                <a:latin typeface="League Spartan"/>
                <a:ea typeface="League Spartan"/>
                <a:cs typeface="League Spartan"/>
                <a:sym typeface="League Spartan"/>
              </a:rPr>
              <a:t>FOCUS GROUP RESULTS</a:t>
            </a:r>
          </a:p>
        </p:txBody>
      </p:sp>
      <p:sp>
        <p:nvSpPr>
          <p:cNvPr id="74" name="TextBox 74"/>
          <p:cNvSpPr txBox="1"/>
          <p:nvPr/>
        </p:nvSpPr>
        <p:spPr>
          <a:xfrm>
            <a:off x="943545" y="1905807"/>
            <a:ext cx="11102261" cy="481297"/>
          </a:xfrm>
          <a:prstGeom prst="rect">
            <a:avLst/>
          </a:prstGeom>
        </p:spPr>
        <p:txBody>
          <a:bodyPr lIns="0" tIns="0" rIns="0" bIns="0" rtlCol="0" anchor="t">
            <a:spAutoFit/>
          </a:bodyPr>
          <a:lstStyle/>
          <a:p>
            <a:pPr algn="l">
              <a:lnSpc>
                <a:spcPts val="3919"/>
              </a:lnSpc>
            </a:pPr>
            <a:r>
              <a:rPr lang="en-US" sz="2799" spc="279">
                <a:solidFill>
                  <a:srgbClr val="14328A"/>
                </a:solidFill>
                <a:latin typeface="League Spartan"/>
                <a:ea typeface="League Spartan"/>
                <a:cs typeface="League Spartan"/>
                <a:sym typeface="League Spartan"/>
              </a:rPr>
              <a:t>FACTORS INFLUENCING REACTIONS TO IMAGES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17700547" y="3632563"/>
            <a:ext cx="0" cy="2619606"/>
          </a:xfrm>
          <a:prstGeom prst="line">
            <a:avLst/>
          </a:prstGeom>
          <a:ln w="47625" cap="flat">
            <a:solidFill>
              <a:srgbClr val="006A4E"/>
            </a:solidFill>
            <a:prstDash val="solid"/>
            <a:headEnd type="none" w="sm" len="sm"/>
            <a:tailEnd type="none" w="sm" len="sm"/>
          </a:ln>
        </p:spPr>
      </p:sp>
      <p:sp>
        <p:nvSpPr>
          <p:cNvPr id="3" name="AutoShape 3"/>
          <p:cNvSpPr/>
          <p:nvPr/>
        </p:nvSpPr>
        <p:spPr>
          <a:xfrm flipV="1">
            <a:off x="17700547" y="626431"/>
            <a:ext cx="0" cy="2619606"/>
          </a:xfrm>
          <a:prstGeom prst="line">
            <a:avLst/>
          </a:prstGeom>
          <a:ln w="47625" cap="flat">
            <a:solidFill>
              <a:srgbClr val="006A4E"/>
            </a:solidFill>
            <a:prstDash val="solid"/>
            <a:headEnd type="none" w="sm" len="sm"/>
            <a:tailEnd type="none" w="sm" len="sm"/>
          </a:ln>
        </p:spPr>
      </p:sp>
      <p:sp>
        <p:nvSpPr>
          <p:cNvPr id="4" name="AutoShape 4"/>
          <p:cNvSpPr/>
          <p:nvPr/>
        </p:nvSpPr>
        <p:spPr>
          <a:xfrm flipV="1">
            <a:off x="17676734" y="6638694"/>
            <a:ext cx="0" cy="2619606"/>
          </a:xfrm>
          <a:prstGeom prst="line">
            <a:avLst/>
          </a:prstGeom>
          <a:ln w="47625" cap="flat">
            <a:solidFill>
              <a:srgbClr val="006A4E"/>
            </a:solidFill>
            <a:prstDash val="solid"/>
            <a:headEnd type="none" w="sm" len="sm"/>
            <a:tailEnd type="none" w="sm" len="sm"/>
          </a:ln>
        </p:spPr>
      </p:sp>
      <p:sp>
        <p:nvSpPr>
          <p:cNvPr id="5" name="Freeform 5"/>
          <p:cNvSpPr/>
          <p:nvPr/>
        </p:nvSpPr>
        <p:spPr>
          <a:xfrm>
            <a:off x="9144000" y="1820082"/>
            <a:ext cx="6062054" cy="7759429"/>
          </a:xfrm>
          <a:custGeom>
            <a:avLst/>
            <a:gdLst/>
            <a:ahLst/>
            <a:cxnLst/>
            <a:rect l="l" t="t" r="r" b="b"/>
            <a:pathLst>
              <a:path w="6062054" h="7759429">
                <a:moveTo>
                  <a:pt x="0" y="0"/>
                </a:moveTo>
                <a:lnTo>
                  <a:pt x="6062054" y="0"/>
                </a:lnTo>
                <a:lnTo>
                  <a:pt x="6062054" y="7759429"/>
                </a:lnTo>
                <a:lnTo>
                  <a:pt x="0" y="77594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1980142" y="4974866"/>
            <a:ext cx="632092" cy="948731"/>
          </a:xfrm>
          <a:custGeom>
            <a:avLst/>
            <a:gdLst/>
            <a:ahLst/>
            <a:cxnLst/>
            <a:rect l="l" t="t" r="r" b="b"/>
            <a:pathLst>
              <a:path w="632092" h="948731">
                <a:moveTo>
                  <a:pt x="0" y="0"/>
                </a:moveTo>
                <a:lnTo>
                  <a:pt x="632093" y="0"/>
                </a:lnTo>
                <a:lnTo>
                  <a:pt x="632093" y="948731"/>
                </a:lnTo>
                <a:lnTo>
                  <a:pt x="0" y="9487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7"/>
          <p:cNvSpPr txBox="1"/>
          <p:nvPr/>
        </p:nvSpPr>
        <p:spPr>
          <a:xfrm>
            <a:off x="4705350" y="3213463"/>
            <a:ext cx="8115300" cy="5239551"/>
          </a:xfrm>
          <a:prstGeom prst="rect">
            <a:avLst/>
          </a:prstGeom>
        </p:spPr>
        <p:txBody>
          <a:bodyPr lIns="0" tIns="0" rIns="0" bIns="0" rtlCol="0" anchor="t">
            <a:spAutoFit/>
          </a:bodyPr>
          <a:lstStyle/>
          <a:p>
            <a:pPr algn="l">
              <a:lnSpc>
                <a:spcPts val="8499"/>
              </a:lnSpc>
            </a:pPr>
            <a:r>
              <a:rPr lang="en-US" sz="3399" spc="50">
                <a:solidFill>
                  <a:srgbClr val="000000"/>
                </a:solidFill>
                <a:latin typeface="Canva Sans"/>
                <a:ea typeface="Canva Sans"/>
                <a:cs typeface="Canva Sans"/>
                <a:sym typeface="Canva Sans"/>
              </a:rPr>
              <a:t>Global Citizen x1</a:t>
            </a:r>
          </a:p>
          <a:p>
            <a:pPr algn="l">
              <a:lnSpc>
                <a:spcPts val="8499"/>
              </a:lnSpc>
            </a:pPr>
            <a:r>
              <a:rPr lang="en-US" sz="3399" spc="50">
                <a:solidFill>
                  <a:srgbClr val="000000"/>
                </a:solidFill>
                <a:latin typeface="Canva Sans"/>
                <a:ea typeface="Canva Sans"/>
                <a:cs typeface="Canva Sans"/>
                <a:sym typeface="Canva Sans"/>
              </a:rPr>
              <a:t>Multilateralist x1</a:t>
            </a:r>
          </a:p>
          <a:p>
            <a:pPr algn="l">
              <a:lnSpc>
                <a:spcPts val="8499"/>
              </a:lnSpc>
            </a:pPr>
            <a:r>
              <a:rPr lang="en-US" sz="3399" spc="50">
                <a:solidFill>
                  <a:srgbClr val="000000"/>
                </a:solidFill>
                <a:latin typeface="Canva Sans"/>
                <a:ea typeface="Canva Sans"/>
                <a:cs typeface="Canva Sans"/>
                <a:sym typeface="Canva Sans"/>
              </a:rPr>
              <a:t>Pragmatists x1 </a:t>
            </a:r>
          </a:p>
          <a:p>
            <a:pPr algn="l">
              <a:lnSpc>
                <a:spcPts val="8499"/>
              </a:lnSpc>
            </a:pPr>
            <a:r>
              <a:rPr lang="en-US" sz="3399" spc="50">
                <a:solidFill>
                  <a:srgbClr val="000000"/>
                </a:solidFill>
                <a:latin typeface="Canva Sans"/>
                <a:ea typeface="Canva Sans"/>
                <a:cs typeface="Canva Sans"/>
                <a:sym typeface="Canva Sans"/>
              </a:rPr>
              <a:t>Empathiser x2</a:t>
            </a:r>
          </a:p>
          <a:p>
            <a:pPr algn="l">
              <a:lnSpc>
                <a:spcPts val="8499"/>
              </a:lnSpc>
            </a:pPr>
            <a:r>
              <a:rPr lang="en-US" sz="3399" spc="50">
                <a:solidFill>
                  <a:srgbClr val="000000"/>
                </a:solidFill>
                <a:latin typeface="Canva Sans"/>
                <a:ea typeface="Canva Sans"/>
                <a:cs typeface="Canva Sans"/>
                <a:sym typeface="Canva Sans"/>
              </a:rPr>
              <a:t>Disengaged x1</a:t>
            </a:r>
          </a:p>
        </p:txBody>
      </p:sp>
      <p:sp>
        <p:nvSpPr>
          <p:cNvPr id="8" name="Freeform 8"/>
          <p:cNvSpPr/>
          <p:nvPr/>
        </p:nvSpPr>
        <p:spPr>
          <a:xfrm>
            <a:off x="13965376" y="4974866"/>
            <a:ext cx="632092" cy="948731"/>
          </a:xfrm>
          <a:custGeom>
            <a:avLst/>
            <a:gdLst/>
            <a:ahLst/>
            <a:cxnLst/>
            <a:rect l="l" t="t" r="r" b="b"/>
            <a:pathLst>
              <a:path w="632092" h="948731">
                <a:moveTo>
                  <a:pt x="0" y="0"/>
                </a:moveTo>
                <a:lnTo>
                  <a:pt x="632092" y="0"/>
                </a:lnTo>
                <a:lnTo>
                  <a:pt x="632092" y="948731"/>
                </a:lnTo>
                <a:lnTo>
                  <a:pt x="0" y="9487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1027476" y="7688596"/>
            <a:ext cx="632092" cy="948731"/>
          </a:xfrm>
          <a:custGeom>
            <a:avLst/>
            <a:gdLst/>
            <a:ahLst/>
            <a:cxnLst/>
            <a:rect l="l" t="t" r="r" b="b"/>
            <a:pathLst>
              <a:path w="632092" h="948731">
                <a:moveTo>
                  <a:pt x="0" y="0"/>
                </a:moveTo>
                <a:lnTo>
                  <a:pt x="632092" y="0"/>
                </a:lnTo>
                <a:lnTo>
                  <a:pt x="632092" y="948731"/>
                </a:lnTo>
                <a:lnTo>
                  <a:pt x="0" y="9487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3447331" y="3877309"/>
            <a:ext cx="877019" cy="4330957"/>
          </a:xfrm>
          <a:custGeom>
            <a:avLst/>
            <a:gdLst/>
            <a:ahLst/>
            <a:cxnLst/>
            <a:rect l="l" t="t" r="r" b="b"/>
            <a:pathLst>
              <a:path w="877019" h="4330957">
                <a:moveTo>
                  <a:pt x="0" y="0"/>
                </a:moveTo>
                <a:lnTo>
                  <a:pt x="877019" y="0"/>
                </a:lnTo>
                <a:lnTo>
                  <a:pt x="877019" y="4330958"/>
                </a:lnTo>
                <a:lnTo>
                  <a:pt x="0" y="43309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TextBox 11"/>
          <p:cNvSpPr txBox="1"/>
          <p:nvPr/>
        </p:nvSpPr>
        <p:spPr>
          <a:xfrm>
            <a:off x="893053" y="1889566"/>
            <a:ext cx="14746044" cy="481297"/>
          </a:xfrm>
          <a:prstGeom prst="rect">
            <a:avLst/>
          </a:prstGeom>
        </p:spPr>
        <p:txBody>
          <a:bodyPr lIns="0" tIns="0" rIns="0" bIns="0" rtlCol="0" anchor="t">
            <a:spAutoFit/>
          </a:bodyPr>
          <a:lstStyle/>
          <a:p>
            <a:pPr algn="l">
              <a:lnSpc>
                <a:spcPts val="3919"/>
              </a:lnSpc>
            </a:pPr>
            <a:r>
              <a:rPr lang="en-US" sz="2799" spc="279">
                <a:solidFill>
                  <a:srgbClr val="14328A"/>
                </a:solidFill>
                <a:latin typeface="League Spartan"/>
                <a:ea typeface="League Spartan"/>
                <a:cs typeface="League Spartan"/>
                <a:sym typeface="League Spartan"/>
              </a:rPr>
              <a:t>WORLDVIEW SEGMENTS</a:t>
            </a:r>
          </a:p>
        </p:txBody>
      </p:sp>
      <p:sp>
        <p:nvSpPr>
          <p:cNvPr id="12" name="TextBox 12"/>
          <p:cNvSpPr txBox="1"/>
          <p:nvPr/>
        </p:nvSpPr>
        <p:spPr>
          <a:xfrm>
            <a:off x="893053" y="913937"/>
            <a:ext cx="13139218" cy="906145"/>
          </a:xfrm>
          <a:prstGeom prst="rect">
            <a:avLst/>
          </a:prstGeom>
        </p:spPr>
        <p:txBody>
          <a:bodyPr lIns="0" tIns="0" rIns="0" bIns="0" rtlCol="0" anchor="t">
            <a:spAutoFit/>
          </a:bodyPr>
          <a:lstStyle/>
          <a:p>
            <a:pPr algn="l">
              <a:lnSpc>
                <a:spcPts val="6800"/>
              </a:lnSpc>
              <a:spcBef>
                <a:spcPct val="0"/>
              </a:spcBef>
            </a:pPr>
            <a:r>
              <a:rPr lang="en-US" sz="6800" spc="680">
                <a:solidFill>
                  <a:srgbClr val="006A4E"/>
                </a:solidFill>
                <a:latin typeface="League Spartan"/>
                <a:ea typeface="League Spartan"/>
                <a:cs typeface="League Spartan"/>
                <a:sym typeface="League Spartan"/>
              </a:rPr>
              <a:t>FOCUS GROUPS</a:t>
            </a:r>
          </a:p>
        </p:txBody>
      </p:sp>
      <p:sp>
        <p:nvSpPr>
          <p:cNvPr id="13" name="TextBox 13"/>
          <p:cNvSpPr txBox="1"/>
          <p:nvPr/>
        </p:nvSpPr>
        <p:spPr>
          <a:xfrm>
            <a:off x="232009" y="5490272"/>
            <a:ext cx="2834001" cy="1581349"/>
          </a:xfrm>
          <a:prstGeom prst="rect">
            <a:avLst/>
          </a:prstGeom>
        </p:spPr>
        <p:txBody>
          <a:bodyPr lIns="0" tIns="0" rIns="0" bIns="0" rtlCol="0" anchor="t">
            <a:spAutoFit/>
          </a:bodyPr>
          <a:lstStyle/>
          <a:p>
            <a:pPr algn="ctr">
              <a:lnSpc>
                <a:spcPts val="4200"/>
              </a:lnSpc>
            </a:pPr>
            <a:r>
              <a:rPr lang="en-US" sz="3000" spc="44">
                <a:solidFill>
                  <a:srgbClr val="000000"/>
                </a:solidFill>
                <a:latin typeface="Canva Sans"/>
                <a:ea typeface="Canva Sans"/>
                <a:cs typeface="Canva Sans"/>
                <a:sym typeface="Canva Sans"/>
              </a:rPr>
              <a:t>6 focus groups around the country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17700547" y="3632563"/>
            <a:ext cx="0" cy="2619606"/>
          </a:xfrm>
          <a:prstGeom prst="line">
            <a:avLst/>
          </a:prstGeom>
          <a:ln w="47625" cap="flat">
            <a:solidFill>
              <a:srgbClr val="006A4E"/>
            </a:solidFill>
            <a:prstDash val="solid"/>
            <a:headEnd type="none" w="sm" len="sm"/>
            <a:tailEnd type="none" w="sm" len="sm"/>
          </a:ln>
        </p:spPr>
      </p:sp>
      <p:sp>
        <p:nvSpPr>
          <p:cNvPr id="3" name="AutoShape 3"/>
          <p:cNvSpPr/>
          <p:nvPr/>
        </p:nvSpPr>
        <p:spPr>
          <a:xfrm flipV="1">
            <a:off x="17700547" y="626431"/>
            <a:ext cx="0" cy="2619606"/>
          </a:xfrm>
          <a:prstGeom prst="line">
            <a:avLst/>
          </a:prstGeom>
          <a:ln w="47625" cap="flat">
            <a:solidFill>
              <a:srgbClr val="006A4E"/>
            </a:solidFill>
            <a:prstDash val="solid"/>
            <a:headEnd type="none" w="sm" len="sm"/>
            <a:tailEnd type="none" w="sm" len="sm"/>
          </a:ln>
        </p:spPr>
      </p:sp>
      <p:sp>
        <p:nvSpPr>
          <p:cNvPr id="4" name="AutoShape 4"/>
          <p:cNvSpPr/>
          <p:nvPr/>
        </p:nvSpPr>
        <p:spPr>
          <a:xfrm flipV="1">
            <a:off x="17724359" y="6638694"/>
            <a:ext cx="0" cy="2619606"/>
          </a:xfrm>
          <a:prstGeom prst="line">
            <a:avLst/>
          </a:prstGeom>
          <a:ln w="47625" cap="flat">
            <a:solidFill>
              <a:srgbClr val="006A4E"/>
            </a:solidFill>
            <a:prstDash val="solid"/>
            <a:headEnd type="none" w="sm" len="sm"/>
            <a:tailEnd type="none" w="sm" len="sm"/>
          </a:ln>
        </p:spPr>
      </p:sp>
      <p:sp>
        <p:nvSpPr>
          <p:cNvPr id="5" name="Freeform 5"/>
          <p:cNvSpPr/>
          <p:nvPr/>
        </p:nvSpPr>
        <p:spPr>
          <a:xfrm>
            <a:off x="326607" y="2875424"/>
            <a:ext cx="8572669" cy="6504513"/>
          </a:xfrm>
          <a:custGeom>
            <a:avLst/>
            <a:gdLst/>
            <a:ahLst/>
            <a:cxnLst/>
            <a:rect l="l" t="t" r="r" b="b"/>
            <a:pathLst>
              <a:path w="8572669" h="6504513">
                <a:moveTo>
                  <a:pt x="0" y="0"/>
                </a:moveTo>
                <a:lnTo>
                  <a:pt x="8572669" y="0"/>
                </a:lnTo>
                <a:lnTo>
                  <a:pt x="8572669" y="6504513"/>
                </a:lnTo>
                <a:lnTo>
                  <a:pt x="0" y="6504513"/>
                </a:lnTo>
                <a:lnTo>
                  <a:pt x="0" y="0"/>
                </a:lnTo>
                <a:close/>
              </a:path>
            </a:pathLst>
          </a:custGeom>
          <a:blipFill>
            <a:blip r:embed="rId3"/>
            <a:stretch>
              <a:fillRect/>
            </a:stretch>
          </a:blipFill>
        </p:spPr>
      </p:sp>
      <p:sp>
        <p:nvSpPr>
          <p:cNvPr id="6" name="TextBox 6"/>
          <p:cNvSpPr txBox="1"/>
          <p:nvPr/>
        </p:nvSpPr>
        <p:spPr>
          <a:xfrm>
            <a:off x="893053" y="1889566"/>
            <a:ext cx="14746044" cy="481297"/>
          </a:xfrm>
          <a:prstGeom prst="rect">
            <a:avLst/>
          </a:prstGeom>
        </p:spPr>
        <p:txBody>
          <a:bodyPr lIns="0" tIns="0" rIns="0" bIns="0" rtlCol="0" anchor="t">
            <a:spAutoFit/>
          </a:bodyPr>
          <a:lstStyle/>
          <a:p>
            <a:pPr algn="l">
              <a:lnSpc>
                <a:spcPts val="3919"/>
              </a:lnSpc>
            </a:pPr>
            <a:r>
              <a:rPr lang="en-US" sz="2799" spc="279" dirty="0">
                <a:solidFill>
                  <a:srgbClr val="14328A"/>
                </a:solidFill>
                <a:latin typeface="League Spartan"/>
                <a:ea typeface="League Spartan"/>
                <a:cs typeface="League Spartan"/>
                <a:sym typeface="League Spartan"/>
              </a:rPr>
              <a:t>EMOTIONAL CIRCUMPLEX</a:t>
            </a:r>
          </a:p>
        </p:txBody>
      </p:sp>
      <p:sp>
        <p:nvSpPr>
          <p:cNvPr id="7" name="TextBox 7"/>
          <p:cNvSpPr txBox="1"/>
          <p:nvPr/>
        </p:nvSpPr>
        <p:spPr>
          <a:xfrm>
            <a:off x="893053" y="913937"/>
            <a:ext cx="13139218" cy="906145"/>
          </a:xfrm>
          <a:prstGeom prst="rect">
            <a:avLst/>
          </a:prstGeom>
        </p:spPr>
        <p:txBody>
          <a:bodyPr lIns="0" tIns="0" rIns="0" bIns="0" rtlCol="0" anchor="t">
            <a:spAutoFit/>
          </a:bodyPr>
          <a:lstStyle/>
          <a:p>
            <a:pPr algn="l">
              <a:lnSpc>
                <a:spcPts val="6800"/>
              </a:lnSpc>
              <a:spcBef>
                <a:spcPct val="0"/>
              </a:spcBef>
            </a:pPr>
            <a:r>
              <a:rPr lang="en-US" sz="6800" spc="680">
                <a:solidFill>
                  <a:srgbClr val="006A4E"/>
                </a:solidFill>
                <a:latin typeface="League Spartan"/>
                <a:ea typeface="League Spartan"/>
                <a:cs typeface="League Spartan"/>
                <a:sym typeface="League Spartan"/>
              </a:rPr>
              <a:t>FOCUS GROUPS</a:t>
            </a:r>
          </a:p>
        </p:txBody>
      </p:sp>
      <p:sp>
        <p:nvSpPr>
          <p:cNvPr id="8" name="TextBox 8"/>
          <p:cNvSpPr txBox="1"/>
          <p:nvPr/>
        </p:nvSpPr>
        <p:spPr>
          <a:xfrm>
            <a:off x="9067799" y="3198412"/>
            <a:ext cx="8372463" cy="3112390"/>
          </a:xfrm>
          <a:prstGeom prst="rect">
            <a:avLst/>
          </a:prstGeom>
        </p:spPr>
        <p:txBody>
          <a:bodyPr wrap="square" lIns="0" tIns="0" rIns="0" bIns="0" rtlCol="0" anchor="t">
            <a:spAutoFit/>
          </a:bodyPr>
          <a:lstStyle/>
          <a:p>
            <a:pPr algn="l">
              <a:lnSpc>
                <a:spcPts val="3499"/>
              </a:lnSpc>
              <a:spcBef>
                <a:spcPct val="0"/>
              </a:spcBef>
            </a:pPr>
            <a:r>
              <a:rPr lang="en-US" sz="2499" dirty="0">
                <a:solidFill>
                  <a:srgbClr val="000000"/>
                </a:solidFill>
                <a:latin typeface="Canva Sans"/>
                <a:ea typeface="Canva Sans"/>
                <a:cs typeface="Canva Sans"/>
                <a:sym typeface="Canva Sans"/>
              </a:rPr>
              <a:t>The Circumplex Model </a:t>
            </a:r>
            <a:r>
              <a:rPr lang="en-US" sz="2499" dirty="0" err="1">
                <a:solidFill>
                  <a:srgbClr val="000000"/>
                </a:solidFill>
                <a:latin typeface="Canva Sans"/>
                <a:ea typeface="Canva Sans"/>
                <a:cs typeface="Canva Sans"/>
                <a:sym typeface="Canva Sans"/>
              </a:rPr>
              <a:t>organises</a:t>
            </a:r>
            <a:r>
              <a:rPr lang="en-US" sz="2499" dirty="0">
                <a:solidFill>
                  <a:srgbClr val="000000"/>
                </a:solidFill>
                <a:latin typeface="Canva Sans"/>
                <a:ea typeface="Canva Sans"/>
                <a:cs typeface="Canva Sans"/>
                <a:sym typeface="Canva Sans"/>
              </a:rPr>
              <a:t> emotions based on two main axes: </a:t>
            </a:r>
            <a:r>
              <a:rPr lang="en-US" sz="2499" b="1" dirty="0">
                <a:solidFill>
                  <a:srgbClr val="000000"/>
                </a:solidFill>
                <a:latin typeface="Canva Sans Bold"/>
                <a:ea typeface="Canva Sans Bold"/>
                <a:cs typeface="Canva Sans Bold"/>
                <a:sym typeface="Canva Sans Bold"/>
              </a:rPr>
              <a:t>activation </a:t>
            </a:r>
            <a:r>
              <a:rPr lang="en-US" sz="2499" dirty="0">
                <a:solidFill>
                  <a:srgbClr val="000000"/>
                </a:solidFill>
                <a:latin typeface="Canva Sans"/>
                <a:ea typeface="Canva Sans"/>
                <a:cs typeface="Canva Sans"/>
                <a:sym typeface="Canva Sans"/>
              </a:rPr>
              <a:t>(energy), and </a:t>
            </a:r>
            <a:r>
              <a:rPr lang="en-US" sz="2499" b="1" dirty="0">
                <a:solidFill>
                  <a:srgbClr val="000000"/>
                </a:solidFill>
                <a:latin typeface="Canva Sans Bold"/>
                <a:ea typeface="Canva Sans Bold"/>
                <a:cs typeface="Canva Sans Bold"/>
                <a:sym typeface="Canva Sans Bold"/>
              </a:rPr>
              <a:t>valence </a:t>
            </a:r>
            <a:r>
              <a:rPr lang="en-US" sz="2499" dirty="0">
                <a:solidFill>
                  <a:srgbClr val="000000"/>
                </a:solidFill>
                <a:latin typeface="Canva Sans"/>
                <a:ea typeface="Canva Sans"/>
                <a:cs typeface="Canva Sans"/>
                <a:sym typeface="Canva Sans"/>
              </a:rPr>
              <a:t>(positive or negative)</a:t>
            </a:r>
          </a:p>
          <a:p>
            <a:pPr algn="l">
              <a:lnSpc>
                <a:spcPts val="3499"/>
              </a:lnSpc>
              <a:spcBef>
                <a:spcPct val="0"/>
              </a:spcBef>
            </a:pPr>
            <a:endParaRPr lang="en-US" sz="2499" dirty="0">
              <a:solidFill>
                <a:srgbClr val="000000"/>
              </a:solidFill>
              <a:latin typeface="Canva Sans"/>
              <a:ea typeface="Canva Sans"/>
              <a:cs typeface="Canva Sans"/>
              <a:sym typeface="Canva Sans"/>
            </a:endParaRPr>
          </a:p>
          <a:p>
            <a:pPr algn="l">
              <a:lnSpc>
                <a:spcPts val="3499"/>
              </a:lnSpc>
              <a:spcBef>
                <a:spcPct val="0"/>
              </a:spcBef>
            </a:pPr>
            <a:r>
              <a:rPr lang="en-US" sz="2499" dirty="0">
                <a:solidFill>
                  <a:srgbClr val="000000"/>
                </a:solidFill>
                <a:latin typeface="Canva Sans"/>
                <a:ea typeface="Canva Sans"/>
                <a:cs typeface="Canva Sans"/>
                <a:sym typeface="Canva Sans"/>
              </a:rPr>
              <a:t>Used to help guide the focus group's identification of emotions</a:t>
            </a:r>
          </a:p>
          <a:p>
            <a:pPr algn="l">
              <a:lnSpc>
                <a:spcPts val="3499"/>
              </a:lnSpc>
            </a:pPr>
            <a:endParaRPr lang="en-US" sz="2499" dirty="0">
              <a:solidFill>
                <a:srgbClr val="000000"/>
              </a:solidFill>
              <a:latin typeface="Canva Sans"/>
              <a:ea typeface="Canva Sans"/>
              <a:cs typeface="Canva Sans"/>
              <a:sym typeface="Canva Sans"/>
            </a:endParaRPr>
          </a:p>
        </p:txBody>
      </p:sp>
      <p:sp>
        <p:nvSpPr>
          <p:cNvPr id="9" name="TextBox 9"/>
          <p:cNvSpPr txBox="1"/>
          <p:nvPr/>
        </p:nvSpPr>
        <p:spPr>
          <a:xfrm>
            <a:off x="4066152" y="2489693"/>
            <a:ext cx="3039095" cy="264094"/>
          </a:xfrm>
          <a:prstGeom prst="rect">
            <a:avLst/>
          </a:prstGeom>
        </p:spPr>
        <p:txBody>
          <a:bodyPr lIns="0" tIns="0" rIns="0" bIns="0" rtlCol="0" anchor="t">
            <a:spAutoFit/>
          </a:bodyPr>
          <a:lstStyle/>
          <a:p>
            <a:pPr algn="l">
              <a:lnSpc>
                <a:spcPts val="2240"/>
              </a:lnSpc>
            </a:pPr>
            <a:r>
              <a:rPr lang="en-US" sz="1600" b="1" spc="160">
                <a:solidFill>
                  <a:srgbClr val="0E0000"/>
                </a:solidFill>
                <a:latin typeface="Canva Sans Bold"/>
                <a:ea typeface="Canva Sans Bold"/>
                <a:cs typeface="Canva Sans Bold"/>
                <a:sym typeface="Canva Sans Bold"/>
              </a:rPr>
              <a:t>ACTIVATION</a:t>
            </a:r>
          </a:p>
        </p:txBody>
      </p:sp>
      <p:sp>
        <p:nvSpPr>
          <p:cNvPr id="10" name="TextBox 10"/>
          <p:cNvSpPr txBox="1"/>
          <p:nvPr/>
        </p:nvSpPr>
        <p:spPr>
          <a:xfrm>
            <a:off x="326607" y="5329015"/>
            <a:ext cx="3039095" cy="264094"/>
          </a:xfrm>
          <a:prstGeom prst="rect">
            <a:avLst/>
          </a:prstGeom>
        </p:spPr>
        <p:txBody>
          <a:bodyPr lIns="0" tIns="0" rIns="0" bIns="0" rtlCol="0" anchor="t">
            <a:spAutoFit/>
          </a:bodyPr>
          <a:lstStyle/>
          <a:p>
            <a:pPr algn="l">
              <a:lnSpc>
                <a:spcPts val="2240"/>
              </a:lnSpc>
            </a:pPr>
            <a:r>
              <a:rPr lang="en-US" sz="1600" b="1" spc="160">
                <a:solidFill>
                  <a:srgbClr val="0E0000"/>
                </a:solidFill>
                <a:latin typeface="Canva Sans Bold"/>
                <a:ea typeface="Canva Sans Bold"/>
                <a:cs typeface="Canva Sans Bold"/>
                <a:sym typeface="Canva Sans Bold"/>
              </a:rPr>
              <a:t>VALENCE</a:t>
            </a:r>
          </a:p>
        </p:txBody>
      </p:sp>
      <p:sp>
        <p:nvSpPr>
          <p:cNvPr id="11" name="TextBox 6">
            <a:extLst>
              <a:ext uri="{FF2B5EF4-FFF2-40B4-BE49-F238E27FC236}">
                <a16:creationId xmlns:a16="http://schemas.microsoft.com/office/drawing/2014/main" id="{5A55BBBA-0B18-41F9-905C-843B4D3E47D2}"/>
              </a:ext>
            </a:extLst>
          </p:cNvPr>
          <p:cNvSpPr txBox="1"/>
          <p:nvPr/>
        </p:nvSpPr>
        <p:spPr>
          <a:xfrm>
            <a:off x="4066152" y="5143500"/>
            <a:ext cx="810648" cy="559769"/>
          </a:xfrm>
          <a:prstGeom prst="rect">
            <a:avLst/>
          </a:prstGeom>
        </p:spPr>
        <p:txBody>
          <a:bodyPr wrap="square" lIns="0" tIns="0" rIns="0" bIns="0" rtlCol="0" anchor="t">
            <a:spAutoFit/>
          </a:bodyPr>
          <a:lstStyle/>
          <a:p>
            <a:pPr algn="l">
              <a:lnSpc>
                <a:spcPts val="3919"/>
              </a:lnSpc>
            </a:pPr>
            <a:r>
              <a:rPr lang="en-US" sz="4800" spc="279" dirty="0">
                <a:solidFill>
                  <a:srgbClr val="14328A"/>
                </a:solidFill>
                <a:latin typeface="League Spartan"/>
                <a:ea typeface="League Spartan"/>
                <a:cs typeface="League Spartan"/>
                <a:sym typeface="League Spartan"/>
              </a:rPr>
              <a:t>1</a:t>
            </a:r>
          </a:p>
        </p:txBody>
      </p:sp>
      <p:sp>
        <p:nvSpPr>
          <p:cNvPr id="12" name="TextBox 6">
            <a:extLst>
              <a:ext uri="{FF2B5EF4-FFF2-40B4-BE49-F238E27FC236}">
                <a16:creationId xmlns:a16="http://schemas.microsoft.com/office/drawing/2014/main" id="{0845F019-382B-4EA4-8AC5-31861858018C}"/>
              </a:ext>
            </a:extLst>
          </p:cNvPr>
          <p:cNvSpPr txBox="1"/>
          <p:nvPr/>
        </p:nvSpPr>
        <p:spPr>
          <a:xfrm>
            <a:off x="5111685" y="5143499"/>
            <a:ext cx="810648" cy="559769"/>
          </a:xfrm>
          <a:prstGeom prst="rect">
            <a:avLst/>
          </a:prstGeom>
        </p:spPr>
        <p:txBody>
          <a:bodyPr wrap="square" lIns="0" tIns="0" rIns="0" bIns="0" rtlCol="0" anchor="t">
            <a:spAutoFit/>
          </a:bodyPr>
          <a:lstStyle/>
          <a:p>
            <a:pPr algn="l">
              <a:lnSpc>
                <a:spcPts val="3919"/>
              </a:lnSpc>
            </a:pPr>
            <a:r>
              <a:rPr lang="en-US" sz="4800" spc="279" dirty="0">
                <a:solidFill>
                  <a:srgbClr val="14328A"/>
                </a:solidFill>
                <a:latin typeface="League Spartan"/>
                <a:ea typeface="League Spartan"/>
                <a:cs typeface="League Spartan"/>
                <a:sym typeface="League Spartan"/>
              </a:rPr>
              <a:t>2</a:t>
            </a:r>
          </a:p>
        </p:txBody>
      </p:sp>
      <p:sp>
        <p:nvSpPr>
          <p:cNvPr id="13" name="TextBox 6">
            <a:extLst>
              <a:ext uri="{FF2B5EF4-FFF2-40B4-BE49-F238E27FC236}">
                <a16:creationId xmlns:a16="http://schemas.microsoft.com/office/drawing/2014/main" id="{3294A6F8-D52E-4232-9C50-FFE142EAC5EA}"/>
              </a:ext>
            </a:extLst>
          </p:cNvPr>
          <p:cNvSpPr txBox="1"/>
          <p:nvPr/>
        </p:nvSpPr>
        <p:spPr>
          <a:xfrm>
            <a:off x="5111685" y="6638694"/>
            <a:ext cx="810648" cy="559769"/>
          </a:xfrm>
          <a:prstGeom prst="rect">
            <a:avLst/>
          </a:prstGeom>
        </p:spPr>
        <p:txBody>
          <a:bodyPr wrap="square" lIns="0" tIns="0" rIns="0" bIns="0" rtlCol="0" anchor="t">
            <a:spAutoFit/>
          </a:bodyPr>
          <a:lstStyle/>
          <a:p>
            <a:pPr algn="l">
              <a:lnSpc>
                <a:spcPts val="3919"/>
              </a:lnSpc>
            </a:pPr>
            <a:r>
              <a:rPr lang="en-US" sz="4800" spc="279" dirty="0">
                <a:solidFill>
                  <a:srgbClr val="14328A"/>
                </a:solidFill>
                <a:latin typeface="League Spartan"/>
                <a:ea typeface="League Spartan"/>
                <a:cs typeface="League Spartan"/>
                <a:sym typeface="League Spartan"/>
              </a:rPr>
              <a:t>3</a:t>
            </a:r>
          </a:p>
        </p:txBody>
      </p:sp>
      <p:sp>
        <p:nvSpPr>
          <p:cNvPr id="14" name="TextBox 6">
            <a:extLst>
              <a:ext uri="{FF2B5EF4-FFF2-40B4-BE49-F238E27FC236}">
                <a16:creationId xmlns:a16="http://schemas.microsoft.com/office/drawing/2014/main" id="{785FC6AC-2370-47BE-9A30-A52FF0B97219}"/>
              </a:ext>
            </a:extLst>
          </p:cNvPr>
          <p:cNvSpPr txBox="1"/>
          <p:nvPr/>
        </p:nvSpPr>
        <p:spPr>
          <a:xfrm>
            <a:off x="3962400" y="6661657"/>
            <a:ext cx="810648" cy="559769"/>
          </a:xfrm>
          <a:prstGeom prst="rect">
            <a:avLst/>
          </a:prstGeom>
        </p:spPr>
        <p:txBody>
          <a:bodyPr wrap="square" lIns="0" tIns="0" rIns="0" bIns="0" rtlCol="0" anchor="t">
            <a:spAutoFit/>
          </a:bodyPr>
          <a:lstStyle/>
          <a:p>
            <a:pPr algn="l">
              <a:lnSpc>
                <a:spcPts val="3919"/>
              </a:lnSpc>
            </a:pPr>
            <a:r>
              <a:rPr lang="en-US" sz="4800" spc="279" dirty="0">
                <a:solidFill>
                  <a:srgbClr val="14328A"/>
                </a:solidFill>
                <a:latin typeface="League Spartan"/>
                <a:ea typeface="League Spartan"/>
                <a:cs typeface="League Spartan"/>
                <a:sym typeface="League Spartan"/>
              </a:rPr>
              <a:t>4</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17700547" y="3632563"/>
            <a:ext cx="0" cy="2619606"/>
          </a:xfrm>
          <a:prstGeom prst="line">
            <a:avLst/>
          </a:prstGeom>
          <a:ln w="47625" cap="flat">
            <a:solidFill>
              <a:srgbClr val="006A4E"/>
            </a:solidFill>
            <a:prstDash val="solid"/>
            <a:headEnd type="none" w="sm" len="sm"/>
            <a:tailEnd type="none" w="sm" len="sm"/>
          </a:ln>
        </p:spPr>
      </p:sp>
      <p:sp>
        <p:nvSpPr>
          <p:cNvPr id="3" name="AutoShape 3"/>
          <p:cNvSpPr/>
          <p:nvPr/>
        </p:nvSpPr>
        <p:spPr>
          <a:xfrm flipV="1">
            <a:off x="17700547" y="626431"/>
            <a:ext cx="0" cy="2619606"/>
          </a:xfrm>
          <a:prstGeom prst="line">
            <a:avLst/>
          </a:prstGeom>
          <a:ln w="47625" cap="flat">
            <a:solidFill>
              <a:srgbClr val="006A4E"/>
            </a:solidFill>
            <a:prstDash val="solid"/>
            <a:headEnd type="none" w="sm" len="sm"/>
            <a:tailEnd type="none" w="sm" len="sm"/>
          </a:ln>
        </p:spPr>
      </p:sp>
      <p:sp>
        <p:nvSpPr>
          <p:cNvPr id="4" name="AutoShape 4"/>
          <p:cNvSpPr/>
          <p:nvPr/>
        </p:nvSpPr>
        <p:spPr>
          <a:xfrm flipV="1">
            <a:off x="17724359" y="6638694"/>
            <a:ext cx="0" cy="2619606"/>
          </a:xfrm>
          <a:prstGeom prst="line">
            <a:avLst/>
          </a:prstGeom>
          <a:ln w="47625" cap="flat">
            <a:solidFill>
              <a:srgbClr val="006A4E"/>
            </a:solidFill>
            <a:prstDash val="solid"/>
            <a:headEnd type="none" w="sm" len="sm"/>
            <a:tailEnd type="none" w="sm" len="sm"/>
          </a:ln>
        </p:spPr>
      </p:sp>
      <p:sp>
        <p:nvSpPr>
          <p:cNvPr id="5" name="Freeform 5"/>
          <p:cNvSpPr/>
          <p:nvPr/>
        </p:nvSpPr>
        <p:spPr>
          <a:xfrm>
            <a:off x="326607" y="2753787"/>
            <a:ext cx="8572669" cy="6504513"/>
          </a:xfrm>
          <a:custGeom>
            <a:avLst/>
            <a:gdLst/>
            <a:ahLst/>
            <a:cxnLst/>
            <a:rect l="l" t="t" r="r" b="b"/>
            <a:pathLst>
              <a:path w="8572669" h="6504513">
                <a:moveTo>
                  <a:pt x="0" y="0"/>
                </a:moveTo>
                <a:lnTo>
                  <a:pt x="8572669" y="0"/>
                </a:lnTo>
                <a:lnTo>
                  <a:pt x="8572669" y="6504513"/>
                </a:lnTo>
                <a:lnTo>
                  <a:pt x="0" y="6504513"/>
                </a:lnTo>
                <a:lnTo>
                  <a:pt x="0" y="0"/>
                </a:lnTo>
                <a:close/>
              </a:path>
            </a:pathLst>
          </a:custGeom>
          <a:blipFill>
            <a:blip r:embed="rId3"/>
            <a:stretch>
              <a:fillRect/>
            </a:stretch>
          </a:blipFill>
        </p:spPr>
      </p:sp>
      <p:sp>
        <p:nvSpPr>
          <p:cNvPr id="6" name="TextBox 6"/>
          <p:cNvSpPr txBox="1"/>
          <p:nvPr/>
        </p:nvSpPr>
        <p:spPr>
          <a:xfrm>
            <a:off x="893053" y="1889566"/>
            <a:ext cx="14746044" cy="481297"/>
          </a:xfrm>
          <a:prstGeom prst="rect">
            <a:avLst/>
          </a:prstGeom>
        </p:spPr>
        <p:txBody>
          <a:bodyPr lIns="0" tIns="0" rIns="0" bIns="0" rtlCol="0" anchor="t">
            <a:spAutoFit/>
          </a:bodyPr>
          <a:lstStyle/>
          <a:p>
            <a:pPr algn="l">
              <a:lnSpc>
                <a:spcPts val="3919"/>
              </a:lnSpc>
            </a:pPr>
            <a:r>
              <a:rPr lang="en-US" sz="2799" spc="279">
                <a:solidFill>
                  <a:srgbClr val="14328A"/>
                </a:solidFill>
                <a:latin typeface="League Spartan"/>
                <a:ea typeface="League Spartan"/>
                <a:cs typeface="League Spartan"/>
                <a:sym typeface="League Spartan"/>
              </a:rPr>
              <a:t>EMOTIONAL CIRCUMPLEX</a:t>
            </a:r>
          </a:p>
        </p:txBody>
      </p:sp>
      <p:sp>
        <p:nvSpPr>
          <p:cNvPr id="7" name="TextBox 7"/>
          <p:cNvSpPr txBox="1"/>
          <p:nvPr/>
        </p:nvSpPr>
        <p:spPr>
          <a:xfrm>
            <a:off x="893053" y="913937"/>
            <a:ext cx="13139218" cy="906145"/>
          </a:xfrm>
          <a:prstGeom prst="rect">
            <a:avLst/>
          </a:prstGeom>
        </p:spPr>
        <p:txBody>
          <a:bodyPr lIns="0" tIns="0" rIns="0" bIns="0" rtlCol="0" anchor="t">
            <a:spAutoFit/>
          </a:bodyPr>
          <a:lstStyle/>
          <a:p>
            <a:pPr algn="l">
              <a:lnSpc>
                <a:spcPts val="6800"/>
              </a:lnSpc>
              <a:spcBef>
                <a:spcPct val="0"/>
              </a:spcBef>
            </a:pPr>
            <a:r>
              <a:rPr lang="en-US" sz="6800" spc="680">
                <a:solidFill>
                  <a:srgbClr val="006A4E"/>
                </a:solidFill>
                <a:latin typeface="League Spartan"/>
                <a:ea typeface="League Spartan"/>
                <a:cs typeface="League Spartan"/>
                <a:sym typeface="League Spartan"/>
              </a:rPr>
              <a:t>FOCUS GROUPS</a:t>
            </a:r>
          </a:p>
        </p:txBody>
      </p:sp>
      <p:sp>
        <p:nvSpPr>
          <p:cNvPr id="8" name="TextBox 8"/>
          <p:cNvSpPr txBox="1"/>
          <p:nvPr/>
        </p:nvSpPr>
        <p:spPr>
          <a:xfrm>
            <a:off x="8809913" y="3198412"/>
            <a:ext cx="8630350" cy="5242719"/>
          </a:xfrm>
          <a:prstGeom prst="rect">
            <a:avLst/>
          </a:prstGeom>
        </p:spPr>
        <p:txBody>
          <a:bodyPr lIns="0" tIns="0" rIns="0" bIns="0" rtlCol="0" anchor="t">
            <a:spAutoFit/>
          </a:bodyPr>
          <a:lstStyle/>
          <a:p>
            <a:pPr algn="l">
              <a:lnSpc>
                <a:spcPts val="3499"/>
              </a:lnSpc>
              <a:spcBef>
                <a:spcPct val="0"/>
              </a:spcBef>
            </a:pPr>
            <a:r>
              <a:rPr lang="en-US" sz="2499">
                <a:solidFill>
                  <a:srgbClr val="000000"/>
                </a:solidFill>
                <a:latin typeface="Canva Sans"/>
                <a:ea typeface="Canva Sans"/>
                <a:cs typeface="Canva Sans"/>
                <a:sym typeface="Canva Sans"/>
              </a:rPr>
              <a:t>The Circumplex Model organises emotions based on two main axes: </a:t>
            </a:r>
            <a:r>
              <a:rPr lang="en-US" sz="2499" b="1">
                <a:solidFill>
                  <a:srgbClr val="000000"/>
                </a:solidFill>
                <a:latin typeface="Canva Sans Bold"/>
                <a:ea typeface="Canva Sans Bold"/>
                <a:cs typeface="Canva Sans Bold"/>
                <a:sym typeface="Canva Sans Bold"/>
              </a:rPr>
              <a:t>activation </a:t>
            </a:r>
            <a:r>
              <a:rPr lang="en-US" sz="2499">
                <a:solidFill>
                  <a:srgbClr val="000000"/>
                </a:solidFill>
                <a:latin typeface="Canva Sans"/>
                <a:ea typeface="Canva Sans"/>
                <a:cs typeface="Canva Sans"/>
                <a:sym typeface="Canva Sans"/>
              </a:rPr>
              <a:t>(energy), and </a:t>
            </a:r>
            <a:r>
              <a:rPr lang="en-US" sz="2499" b="1">
                <a:solidFill>
                  <a:srgbClr val="000000"/>
                </a:solidFill>
                <a:latin typeface="Canva Sans Bold"/>
                <a:ea typeface="Canva Sans Bold"/>
                <a:cs typeface="Canva Sans Bold"/>
                <a:sym typeface="Canva Sans Bold"/>
              </a:rPr>
              <a:t>valence </a:t>
            </a:r>
            <a:r>
              <a:rPr lang="en-US" sz="2499">
                <a:solidFill>
                  <a:srgbClr val="000000"/>
                </a:solidFill>
                <a:latin typeface="Canva Sans"/>
                <a:ea typeface="Canva Sans"/>
                <a:cs typeface="Canva Sans"/>
                <a:sym typeface="Canva Sans"/>
              </a:rPr>
              <a:t>(positive or negative)</a:t>
            </a:r>
          </a:p>
          <a:p>
            <a:pPr algn="l">
              <a:lnSpc>
                <a:spcPts val="3499"/>
              </a:lnSpc>
              <a:spcBef>
                <a:spcPct val="0"/>
              </a:spcBef>
            </a:pPr>
            <a:endParaRPr lang="en-US" sz="2499">
              <a:solidFill>
                <a:srgbClr val="000000"/>
              </a:solidFill>
              <a:latin typeface="Canva Sans"/>
              <a:ea typeface="Canva Sans"/>
              <a:cs typeface="Canva Sans"/>
              <a:sym typeface="Canva Sans"/>
            </a:endParaRPr>
          </a:p>
          <a:p>
            <a:pPr algn="l">
              <a:lnSpc>
                <a:spcPts val="3499"/>
              </a:lnSpc>
              <a:spcBef>
                <a:spcPct val="0"/>
              </a:spcBef>
            </a:pPr>
            <a:r>
              <a:rPr lang="en-US" sz="2499">
                <a:solidFill>
                  <a:srgbClr val="000000"/>
                </a:solidFill>
                <a:latin typeface="Canva Sans"/>
                <a:ea typeface="Canva Sans"/>
                <a:cs typeface="Canva Sans"/>
                <a:sym typeface="Canva Sans"/>
              </a:rPr>
              <a:t>Used to help guide the focus group's identification of emotions</a:t>
            </a:r>
          </a:p>
          <a:p>
            <a:pPr algn="l">
              <a:lnSpc>
                <a:spcPts val="3499"/>
              </a:lnSpc>
              <a:spcBef>
                <a:spcPct val="0"/>
              </a:spcBef>
            </a:pPr>
            <a:endParaRPr lang="en-US" sz="2499">
              <a:solidFill>
                <a:srgbClr val="000000"/>
              </a:solidFill>
              <a:latin typeface="Canva Sans"/>
              <a:ea typeface="Canva Sans"/>
              <a:cs typeface="Canva Sans"/>
              <a:sym typeface="Canva Sans"/>
            </a:endParaRPr>
          </a:p>
          <a:p>
            <a:pPr marL="539748" lvl="1" indent="-269874" algn="l">
              <a:lnSpc>
                <a:spcPts val="3499"/>
              </a:lnSpc>
              <a:buFont typeface="Arial"/>
              <a:buChar char="•"/>
            </a:pPr>
            <a:r>
              <a:rPr lang="en-US" sz="2499">
                <a:solidFill>
                  <a:srgbClr val="000000"/>
                </a:solidFill>
                <a:latin typeface="Canva Sans"/>
                <a:ea typeface="Canva Sans"/>
                <a:cs typeface="Canva Sans"/>
                <a:sym typeface="Canva Sans"/>
              </a:rPr>
              <a:t>System 1 reaction - gut reaction at a personal level</a:t>
            </a:r>
          </a:p>
          <a:p>
            <a:pPr algn="l">
              <a:lnSpc>
                <a:spcPts val="3499"/>
              </a:lnSpc>
            </a:pPr>
            <a:endParaRPr lang="en-US" sz="2499">
              <a:solidFill>
                <a:srgbClr val="000000"/>
              </a:solidFill>
              <a:latin typeface="Canva Sans"/>
              <a:ea typeface="Canva Sans"/>
              <a:cs typeface="Canva Sans"/>
              <a:sym typeface="Canva Sans"/>
            </a:endParaRPr>
          </a:p>
          <a:p>
            <a:pPr marL="539748" lvl="1" indent="-269874" algn="l">
              <a:lnSpc>
                <a:spcPts val="3499"/>
              </a:lnSpc>
              <a:buFont typeface="Arial"/>
              <a:buChar char="•"/>
            </a:pPr>
            <a:r>
              <a:rPr lang="en-US" sz="2499">
                <a:solidFill>
                  <a:srgbClr val="000000"/>
                </a:solidFill>
                <a:latin typeface="Canva Sans"/>
                <a:ea typeface="Canva Sans"/>
                <a:cs typeface="Canva Sans"/>
                <a:sym typeface="Canva Sans"/>
              </a:rPr>
              <a:t>System 2 reaction - exploring the layers of reactions and interpretations amongst the group</a:t>
            </a:r>
          </a:p>
          <a:p>
            <a:pPr algn="l">
              <a:lnSpc>
                <a:spcPts val="3499"/>
              </a:lnSpc>
            </a:pPr>
            <a:endParaRPr lang="en-US" sz="2499">
              <a:solidFill>
                <a:srgbClr val="000000"/>
              </a:solidFill>
              <a:latin typeface="Canva Sans"/>
              <a:ea typeface="Canva Sans"/>
              <a:cs typeface="Canva Sans"/>
              <a:sym typeface="Canva Sans"/>
            </a:endParaRPr>
          </a:p>
        </p:txBody>
      </p:sp>
      <p:sp>
        <p:nvSpPr>
          <p:cNvPr id="9" name="TextBox 9"/>
          <p:cNvSpPr txBox="1"/>
          <p:nvPr/>
        </p:nvSpPr>
        <p:spPr>
          <a:xfrm>
            <a:off x="4066152" y="2489693"/>
            <a:ext cx="3039095" cy="264094"/>
          </a:xfrm>
          <a:prstGeom prst="rect">
            <a:avLst/>
          </a:prstGeom>
        </p:spPr>
        <p:txBody>
          <a:bodyPr lIns="0" tIns="0" rIns="0" bIns="0" rtlCol="0" anchor="t">
            <a:spAutoFit/>
          </a:bodyPr>
          <a:lstStyle/>
          <a:p>
            <a:pPr algn="l">
              <a:lnSpc>
                <a:spcPts val="2240"/>
              </a:lnSpc>
            </a:pPr>
            <a:r>
              <a:rPr lang="en-US" sz="1600" b="1" spc="160">
                <a:solidFill>
                  <a:srgbClr val="0E0000"/>
                </a:solidFill>
                <a:latin typeface="Canva Sans Bold"/>
                <a:ea typeface="Canva Sans Bold"/>
                <a:cs typeface="Canva Sans Bold"/>
                <a:sym typeface="Canva Sans Bold"/>
              </a:rPr>
              <a:t>ACTIVATION</a:t>
            </a:r>
          </a:p>
        </p:txBody>
      </p:sp>
      <p:sp>
        <p:nvSpPr>
          <p:cNvPr id="10" name="TextBox 10"/>
          <p:cNvSpPr txBox="1"/>
          <p:nvPr/>
        </p:nvSpPr>
        <p:spPr>
          <a:xfrm>
            <a:off x="326607" y="5329015"/>
            <a:ext cx="3039095" cy="264094"/>
          </a:xfrm>
          <a:prstGeom prst="rect">
            <a:avLst/>
          </a:prstGeom>
        </p:spPr>
        <p:txBody>
          <a:bodyPr lIns="0" tIns="0" rIns="0" bIns="0" rtlCol="0" anchor="t">
            <a:spAutoFit/>
          </a:bodyPr>
          <a:lstStyle/>
          <a:p>
            <a:pPr algn="l">
              <a:lnSpc>
                <a:spcPts val="2240"/>
              </a:lnSpc>
            </a:pPr>
            <a:r>
              <a:rPr lang="en-US" sz="1600" b="1" spc="160">
                <a:solidFill>
                  <a:srgbClr val="0E0000"/>
                </a:solidFill>
                <a:latin typeface="Canva Sans Bold"/>
                <a:ea typeface="Canva Sans Bold"/>
                <a:cs typeface="Canva Sans Bold"/>
                <a:sym typeface="Canva Sans Bold"/>
              </a:rPr>
              <a:t>VALENCE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3996" y="1418553"/>
            <a:ext cx="8098452" cy="777435"/>
            <a:chOff x="0" y="0"/>
            <a:chExt cx="2132926" cy="204757"/>
          </a:xfrm>
        </p:grpSpPr>
        <p:sp>
          <p:nvSpPr>
            <p:cNvPr id="3" name="Freeform 3"/>
            <p:cNvSpPr/>
            <p:nvPr/>
          </p:nvSpPr>
          <p:spPr>
            <a:xfrm>
              <a:off x="0" y="0"/>
              <a:ext cx="2132926" cy="204757"/>
            </a:xfrm>
            <a:custGeom>
              <a:avLst/>
              <a:gdLst/>
              <a:ahLst/>
              <a:cxnLst/>
              <a:rect l="l" t="t" r="r" b="b"/>
              <a:pathLst>
                <a:path w="2132926" h="204757">
                  <a:moveTo>
                    <a:pt x="1929726" y="0"/>
                  </a:moveTo>
                  <a:lnTo>
                    <a:pt x="0" y="0"/>
                  </a:lnTo>
                  <a:lnTo>
                    <a:pt x="0" y="204757"/>
                  </a:lnTo>
                  <a:lnTo>
                    <a:pt x="1929726" y="204757"/>
                  </a:lnTo>
                  <a:lnTo>
                    <a:pt x="2132926" y="102378"/>
                  </a:lnTo>
                  <a:lnTo>
                    <a:pt x="1929726" y="0"/>
                  </a:lnTo>
                  <a:close/>
                </a:path>
              </a:pathLst>
            </a:custGeom>
            <a:solidFill>
              <a:srgbClr val="88C140"/>
            </a:solidFill>
          </p:spPr>
        </p:sp>
        <p:sp>
          <p:nvSpPr>
            <p:cNvPr id="4" name="TextBox 4"/>
            <p:cNvSpPr txBox="1"/>
            <p:nvPr/>
          </p:nvSpPr>
          <p:spPr>
            <a:xfrm>
              <a:off x="0" y="-47625"/>
              <a:ext cx="2018626" cy="252382"/>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7341986" y="1400956"/>
            <a:ext cx="1590064" cy="795032"/>
            <a:chOff x="0" y="0"/>
            <a:chExt cx="812800" cy="406400"/>
          </a:xfrm>
        </p:grpSpPr>
        <p:sp>
          <p:nvSpPr>
            <p:cNvPr id="6" name="Freeform 6"/>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FFFFFF"/>
            </a:solidFill>
          </p:spPr>
        </p:sp>
        <p:sp>
          <p:nvSpPr>
            <p:cNvPr id="7" name="TextBox 7"/>
            <p:cNvSpPr txBox="1"/>
            <p:nvPr/>
          </p:nvSpPr>
          <p:spPr>
            <a:xfrm>
              <a:off x="177800" y="-47625"/>
              <a:ext cx="558800" cy="454025"/>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763996" y="640093"/>
            <a:ext cx="14746044" cy="563947"/>
          </a:xfrm>
          <a:prstGeom prst="rect">
            <a:avLst/>
          </a:prstGeom>
        </p:spPr>
        <p:txBody>
          <a:bodyPr lIns="0" tIns="0" rIns="0" bIns="0" rtlCol="0" anchor="t">
            <a:spAutoFit/>
          </a:bodyPr>
          <a:lstStyle/>
          <a:p>
            <a:pPr marL="0" lvl="0" indent="0" algn="just">
              <a:lnSpc>
                <a:spcPts val="4619"/>
              </a:lnSpc>
              <a:spcBef>
                <a:spcPct val="0"/>
              </a:spcBef>
            </a:pPr>
            <a:r>
              <a:rPr lang="en-US" sz="3299" spc="329">
                <a:solidFill>
                  <a:srgbClr val="14328A"/>
                </a:solidFill>
                <a:latin typeface="League Spartan"/>
                <a:ea typeface="League Spartan"/>
                <a:cs typeface="League Spartan"/>
                <a:sym typeface="League Spartan"/>
              </a:rPr>
              <a:t>UNPACKING THE KEY FACTORS</a:t>
            </a:r>
          </a:p>
        </p:txBody>
      </p:sp>
      <p:sp>
        <p:nvSpPr>
          <p:cNvPr id="9" name="TextBox 9"/>
          <p:cNvSpPr txBox="1"/>
          <p:nvPr/>
        </p:nvSpPr>
        <p:spPr>
          <a:xfrm>
            <a:off x="763996" y="2596091"/>
            <a:ext cx="7126961" cy="5006870"/>
          </a:xfrm>
          <a:prstGeom prst="rect">
            <a:avLst/>
          </a:prstGeom>
        </p:spPr>
        <p:txBody>
          <a:bodyPr lIns="0" tIns="0" rIns="0" bIns="0" rtlCol="0" anchor="t">
            <a:spAutoFit/>
          </a:bodyPr>
          <a:lstStyle/>
          <a:p>
            <a:pPr algn="l">
              <a:lnSpc>
                <a:spcPts val="3359"/>
              </a:lnSpc>
            </a:pPr>
            <a:r>
              <a:rPr lang="en-US" sz="2399" dirty="0">
                <a:solidFill>
                  <a:srgbClr val="000000"/>
                </a:solidFill>
                <a:latin typeface="Canva Sans"/>
                <a:ea typeface="Canva Sans"/>
                <a:cs typeface="Canva Sans"/>
                <a:sym typeface="Canva Sans"/>
              </a:rPr>
              <a:t>Immediacy of the image in arresting attention can make a big difference to reactions.</a:t>
            </a:r>
          </a:p>
          <a:p>
            <a:pPr algn="l">
              <a:lnSpc>
                <a:spcPts val="3359"/>
              </a:lnSpc>
            </a:pPr>
            <a:endParaRPr lang="en-US" sz="2399" dirty="0">
              <a:solidFill>
                <a:srgbClr val="000000"/>
              </a:solidFill>
              <a:latin typeface="Canva Sans"/>
              <a:ea typeface="Canva Sans"/>
              <a:cs typeface="Canva Sans"/>
              <a:sym typeface="Canva Sans"/>
            </a:endParaRPr>
          </a:p>
          <a:p>
            <a:pPr algn="l">
              <a:lnSpc>
                <a:spcPts val="3359"/>
              </a:lnSpc>
            </a:pPr>
            <a:r>
              <a:rPr lang="en-US" sz="2399" dirty="0">
                <a:solidFill>
                  <a:srgbClr val="000000"/>
                </a:solidFill>
                <a:latin typeface="Canva Sans"/>
                <a:ea typeface="Canva Sans"/>
                <a:cs typeface="Canva Sans"/>
                <a:sym typeface="Canva Sans"/>
              </a:rPr>
              <a:t>Most are exposed to a lot of visual content daily and have become adept at quickly screening out images that do not reach a certain level of impact.</a:t>
            </a:r>
          </a:p>
          <a:p>
            <a:pPr algn="l">
              <a:lnSpc>
                <a:spcPts val="3359"/>
              </a:lnSpc>
            </a:pPr>
            <a:endParaRPr lang="en-US" sz="2399" dirty="0">
              <a:solidFill>
                <a:srgbClr val="000000"/>
              </a:solidFill>
              <a:latin typeface="Canva Sans"/>
              <a:ea typeface="Canva Sans"/>
              <a:cs typeface="Canva Sans"/>
              <a:sym typeface="Canva Sans"/>
            </a:endParaRPr>
          </a:p>
          <a:p>
            <a:pPr algn="l">
              <a:lnSpc>
                <a:spcPts val="3359"/>
              </a:lnSpc>
            </a:pPr>
            <a:r>
              <a:rPr lang="en-US" sz="2399" dirty="0">
                <a:solidFill>
                  <a:srgbClr val="000000"/>
                </a:solidFill>
                <a:latin typeface="Canva Sans"/>
                <a:ea typeface="Canva Sans"/>
                <a:cs typeface="Canva Sans"/>
                <a:sym typeface="Canva Sans"/>
              </a:rPr>
              <a:t>Essentially, impact is generated by the sense of </a:t>
            </a:r>
            <a:r>
              <a:rPr lang="en-US" sz="2399" b="1" dirty="0">
                <a:solidFill>
                  <a:srgbClr val="000000"/>
                </a:solidFill>
                <a:latin typeface="Canva Sans Bold"/>
                <a:ea typeface="Canva Sans Bold"/>
                <a:cs typeface="Canva Sans Bold"/>
                <a:sym typeface="Canva Sans Bold"/>
              </a:rPr>
              <a:t>drama</a:t>
            </a:r>
            <a:r>
              <a:rPr lang="en-US" sz="2399" dirty="0">
                <a:solidFill>
                  <a:srgbClr val="000000"/>
                </a:solidFill>
                <a:latin typeface="Canva Sans"/>
                <a:ea typeface="Canva Sans"/>
                <a:cs typeface="Canva Sans"/>
                <a:sym typeface="Canva Sans"/>
              </a:rPr>
              <a:t> portrayed in combination with the sense of image </a:t>
            </a:r>
            <a:r>
              <a:rPr lang="en-US" sz="2399" b="1" dirty="0">
                <a:solidFill>
                  <a:srgbClr val="000000"/>
                </a:solidFill>
                <a:latin typeface="Canva Sans Bold"/>
                <a:ea typeface="Canva Sans Bold"/>
                <a:cs typeface="Canva Sans Bold"/>
                <a:sym typeface="Canva Sans Bold"/>
              </a:rPr>
              <a:t>novelty.</a:t>
            </a:r>
          </a:p>
          <a:p>
            <a:pPr algn="l">
              <a:lnSpc>
                <a:spcPts val="3359"/>
              </a:lnSpc>
            </a:pPr>
            <a:endParaRPr lang="en-US" sz="2399" b="1" dirty="0">
              <a:solidFill>
                <a:srgbClr val="000000"/>
              </a:solidFill>
              <a:latin typeface="Canva Sans Bold"/>
              <a:ea typeface="Canva Sans Bold"/>
              <a:cs typeface="Canva Sans Bold"/>
              <a:sym typeface="Canva Sans Bold"/>
            </a:endParaRPr>
          </a:p>
        </p:txBody>
      </p:sp>
      <p:sp>
        <p:nvSpPr>
          <p:cNvPr id="10" name="TextBox 10"/>
          <p:cNvSpPr txBox="1"/>
          <p:nvPr/>
        </p:nvSpPr>
        <p:spPr>
          <a:xfrm>
            <a:off x="945178" y="1572287"/>
            <a:ext cx="5516903" cy="422341"/>
          </a:xfrm>
          <a:prstGeom prst="rect">
            <a:avLst/>
          </a:prstGeom>
        </p:spPr>
        <p:txBody>
          <a:bodyPr lIns="0" tIns="0" rIns="0" bIns="0" rtlCol="0" anchor="t">
            <a:spAutoFit/>
          </a:bodyPr>
          <a:lstStyle/>
          <a:p>
            <a:pPr marL="0" lvl="0" indent="0" algn="just">
              <a:lnSpc>
                <a:spcPts val="3499"/>
              </a:lnSpc>
              <a:spcBef>
                <a:spcPct val="0"/>
              </a:spcBef>
            </a:pPr>
            <a:r>
              <a:rPr lang="en-US" sz="2499" spc="249">
                <a:solidFill>
                  <a:srgbClr val="FFFFFF"/>
                </a:solidFill>
                <a:latin typeface="League Spartan"/>
                <a:ea typeface="League Spartan"/>
                <a:cs typeface="League Spartan"/>
                <a:sym typeface="League Spartan"/>
              </a:rPr>
              <a:t>IMPACT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412102" y="2525255"/>
            <a:ext cx="9320759" cy="6221607"/>
          </a:xfrm>
          <a:custGeom>
            <a:avLst/>
            <a:gdLst/>
            <a:ahLst/>
            <a:cxnLst/>
            <a:rect l="l" t="t" r="r" b="b"/>
            <a:pathLst>
              <a:path w="9320759" h="6221607">
                <a:moveTo>
                  <a:pt x="0" y="0"/>
                </a:moveTo>
                <a:lnTo>
                  <a:pt x="9320759" y="0"/>
                </a:lnTo>
                <a:lnTo>
                  <a:pt x="9320759" y="6221606"/>
                </a:lnTo>
                <a:lnTo>
                  <a:pt x="0" y="6221606"/>
                </a:lnTo>
                <a:lnTo>
                  <a:pt x="0" y="0"/>
                </a:lnTo>
                <a:close/>
              </a:path>
            </a:pathLst>
          </a:custGeom>
          <a:blipFill>
            <a:blip r:embed="rId3"/>
            <a:stretch>
              <a:fillRect/>
            </a:stretch>
          </a:blipFill>
        </p:spPr>
      </p:sp>
      <p:sp>
        <p:nvSpPr>
          <p:cNvPr id="3" name="Freeform 3"/>
          <p:cNvSpPr/>
          <p:nvPr/>
        </p:nvSpPr>
        <p:spPr>
          <a:xfrm>
            <a:off x="16950631" y="8956898"/>
            <a:ext cx="617338" cy="625252"/>
          </a:xfrm>
          <a:custGeom>
            <a:avLst/>
            <a:gdLst/>
            <a:ahLst/>
            <a:cxnLst/>
            <a:rect l="l" t="t" r="r" b="b"/>
            <a:pathLst>
              <a:path w="617338" h="625252">
                <a:moveTo>
                  <a:pt x="0" y="0"/>
                </a:moveTo>
                <a:lnTo>
                  <a:pt x="617338" y="0"/>
                </a:lnTo>
                <a:lnTo>
                  <a:pt x="617338" y="625252"/>
                </a:lnTo>
                <a:lnTo>
                  <a:pt x="0" y="625252"/>
                </a:lnTo>
                <a:lnTo>
                  <a:pt x="0" y="0"/>
                </a:lnTo>
                <a:close/>
              </a:path>
            </a:pathLst>
          </a:custGeom>
          <a:blipFill>
            <a:blip r:embed="rId4"/>
            <a:stretch>
              <a:fillRect/>
            </a:stretch>
          </a:blipFill>
        </p:spPr>
      </p:sp>
      <p:grpSp>
        <p:nvGrpSpPr>
          <p:cNvPr id="4" name="Group 4"/>
          <p:cNvGrpSpPr/>
          <p:nvPr/>
        </p:nvGrpSpPr>
        <p:grpSpPr>
          <a:xfrm>
            <a:off x="763996" y="1418553"/>
            <a:ext cx="8098452" cy="777435"/>
            <a:chOff x="0" y="0"/>
            <a:chExt cx="2132926" cy="204757"/>
          </a:xfrm>
        </p:grpSpPr>
        <p:sp>
          <p:nvSpPr>
            <p:cNvPr id="5" name="Freeform 5"/>
            <p:cNvSpPr/>
            <p:nvPr/>
          </p:nvSpPr>
          <p:spPr>
            <a:xfrm>
              <a:off x="0" y="0"/>
              <a:ext cx="2132926" cy="204757"/>
            </a:xfrm>
            <a:custGeom>
              <a:avLst/>
              <a:gdLst/>
              <a:ahLst/>
              <a:cxnLst/>
              <a:rect l="l" t="t" r="r" b="b"/>
              <a:pathLst>
                <a:path w="2132926" h="204757">
                  <a:moveTo>
                    <a:pt x="1929726" y="0"/>
                  </a:moveTo>
                  <a:lnTo>
                    <a:pt x="0" y="0"/>
                  </a:lnTo>
                  <a:lnTo>
                    <a:pt x="0" y="204757"/>
                  </a:lnTo>
                  <a:lnTo>
                    <a:pt x="1929726" y="204757"/>
                  </a:lnTo>
                  <a:lnTo>
                    <a:pt x="2132926" y="102378"/>
                  </a:lnTo>
                  <a:lnTo>
                    <a:pt x="1929726" y="0"/>
                  </a:lnTo>
                  <a:close/>
                </a:path>
              </a:pathLst>
            </a:custGeom>
            <a:solidFill>
              <a:srgbClr val="88C140"/>
            </a:solidFill>
          </p:spPr>
        </p:sp>
        <p:sp>
          <p:nvSpPr>
            <p:cNvPr id="6" name="TextBox 6"/>
            <p:cNvSpPr txBox="1"/>
            <p:nvPr/>
          </p:nvSpPr>
          <p:spPr>
            <a:xfrm>
              <a:off x="0" y="-47625"/>
              <a:ext cx="2018626" cy="25238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7341986" y="1400956"/>
            <a:ext cx="1590064" cy="795032"/>
            <a:chOff x="0" y="0"/>
            <a:chExt cx="812800" cy="406400"/>
          </a:xfrm>
        </p:grpSpPr>
        <p:sp>
          <p:nvSpPr>
            <p:cNvPr id="8" name="Freeform 8"/>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FFFFFF"/>
            </a:solidFill>
          </p:spPr>
        </p:sp>
        <p:sp>
          <p:nvSpPr>
            <p:cNvPr id="9" name="TextBox 9"/>
            <p:cNvSpPr txBox="1"/>
            <p:nvPr/>
          </p:nvSpPr>
          <p:spPr>
            <a:xfrm>
              <a:off x="177800" y="-47625"/>
              <a:ext cx="558800" cy="454025"/>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763996" y="640093"/>
            <a:ext cx="14746044" cy="563947"/>
          </a:xfrm>
          <a:prstGeom prst="rect">
            <a:avLst/>
          </a:prstGeom>
        </p:spPr>
        <p:txBody>
          <a:bodyPr lIns="0" tIns="0" rIns="0" bIns="0" rtlCol="0" anchor="t">
            <a:spAutoFit/>
          </a:bodyPr>
          <a:lstStyle/>
          <a:p>
            <a:pPr marL="0" lvl="0" indent="0" algn="just">
              <a:lnSpc>
                <a:spcPts val="4619"/>
              </a:lnSpc>
              <a:spcBef>
                <a:spcPct val="0"/>
              </a:spcBef>
            </a:pPr>
            <a:r>
              <a:rPr lang="en-US" sz="3299" spc="329">
                <a:solidFill>
                  <a:srgbClr val="14328A"/>
                </a:solidFill>
                <a:latin typeface="League Spartan"/>
                <a:ea typeface="League Spartan"/>
                <a:cs typeface="League Spartan"/>
                <a:sym typeface="League Spartan"/>
              </a:rPr>
              <a:t>UNPACKING THE KEY FACTORS</a:t>
            </a:r>
          </a:p>
        </p:txBody>
      </p:sp>
      <p:sp>
        <p:nvSpPr>
          <p:cNvPr id="14" name="TextBox 14"/>
          <p:cNvSpPr txBox="1"/>
          <p:nvPr/>
        </p:nvSpPr>
        <p:spPr>
          <a:xfrm>
            <a:off x="763996" y="2596091"/>
            <a:ext cx="7126961" cy="6264302"/>
          </a:xfrm>
          <a:prstGeom prst="rect">
            <a:avLst/>
          </a:prstGeom>
        </p:spPr>
        <p:txBody>
          <a:bodyPr lIns="0" tIns="0" rIns="0" bIns="0" rtlCol="0" anchor="t">
            <a:spAutoFit/>
          </a:bodyPr>
          <a:lstStyle/>
          <a:p>
            <a:pPr algn="l">
              <a:lnSpc>
                <a:spcPts val="3359"/>
              </a:lnSpc>
            </a:pPr>
            <a:r>
              <a:rPr lang="en-US" sz="2399">
                <a:solidFill>
                  <a:srgbClr val="000000"/>
                </a:solidFill>
                <a:latin typeface="Canva Sans"/>
                <a:ea typeface="Canva Sans"/>
                <a:cs typeface="Canva Sans"/>
                <a:sym typeface="Canva Sans"/>
              </a:rPr>
              <a:t>Immediacy of the image in arresting attention can make a big difference to reactions.</a:t>
            </a:r>
          </a:p>
          <a:p>
            <a:pPr algn="l">
              <a:lnSpc>
                <a:spcPts val="3359"/>
              </a:lnSpc>
            </a:pPr>
            <a:endParaRPr lang="en-US" sz="2399">
              <a:solidFill>
                <a:srgbClr val="000000"/>
              </a:solidFill>
              <a:latin typeface="Canva Sans"/>
              <a:ea typeface="Canva Sans"/>
              <a:cs typeface="Canva Sans"/>
              <a:sym typeface="Canva Sans"/>
            </a:endParaRPr>
          </a:p>
          <a:p>
            <a:pPr algn="l">
              <a:lnSpc>
                <a:spcPts val="3359"/>
              </a:lnSpc>
            </a:pPr>
            <a:r>
              <a:rPr lang="en-US" sz="2399">
                <a:solidFill>
                  <a:srgbClr val="000000"/>
                </a:solidFill>
                <a:latin typeface="Canva Sans"/>
                <a:ea typeface="Canva Sans"/>
                <a:cs typeface="Canva Sans"/>
                <a:sym typeface="Canva Sans"/>
              </a:rPr>
              <a:t>Most are exposed to a lot of visual content daily and have become adept at quickly screening out images that do not reach a certain level of impact.</a:t>
            </a:r>
          </a:p>
          <a:p>
            <a:pPr algn="l">
              <a:lnSpc>
                <a:spcPts val="3359"/>
              </a:lnSpc>
            </a:pPr>
            <a:endParaRPr lang="en-US" sz="2399">
              <a:solidFill>
                <a:srgbClr val="000000"/>
              </a:solidFill>
              <a:latin typeface="Canva Sans"/>
              <a:ea typeface="Canva Sans"/>
              <a:cs typeface="Canva Sans"/>
              <a:sym typeface="Canva Sans"/>
            </a:endParaRPr>
          </a:p>
          <a:p>
            <a:pPr algn="l">
              <a:lnSpc>
                <a:spcPts val="3359"/>
              </a:lnSpc>
            </a:pPr>
            <a:r>
              <a:rPr lang="en-US" sz="2399">
                <a:solidFill>
                  <a:srgbClr val="000000"/>
                </a:solidFill>
                <a:latin typeface="Canva Sans"/>
                <a:ea typeface="Canva Sans"/>
                <a:cs typeface="Canva Sans"/>
                <a:sym typeface="Canva Sans"/>
              </a:rPr>
              <a:t>Essentially, impact is generated by the sense of </a:t>
            </a:r>
            <a:r>
              <a:rPr lang="en-US" sz="2399" b="1">
                <a:solidFill>
                  <a:srgbClr val="000000"/>
                </a:solidFill>
                <a:latin typeface="Canva Sans Bold"/>
                <a:ea typeface="Canva Sans Bold"/>
                <a:cs typeface="Canva Sans Bold"/>
                <a:sym typeface="Canva Sans Bold"/>
              </a:rPr>
              <a:t>drama</a:t>
            </a:r>
            <a:r>
              <a:rPr lang="en-US" sz="2399">
                <a:solidFill>
                  <a:srgbClr val="000000"/>
                </a:solidFill>
                <a:latin typeface="Canva Sans"/>
                <a:ea typeface="Canva Sans"/>
                <a:cs typeface="Canva Sans"/>
                <a:sym typeface="Canva Sans"/>
              </a:rPr>
              <a:t> portrayed in combination with the sense of image </a:t>
            </a:r>
            <a:r>
              <a:rPr lang="en-US" sz="2399" b="1">
                <a:solidFill>
                  <a:srgbClr val="000000"/>
                </a:solidFill>
                <a:latin typeface="Canva Sans Bold"/>
                <a:ea typeface="Canva Sans Bold"/>
                <a:cs typeface="Canva Sans Bold"/>
                <a:sym typeface="Canva Sans Bold"/>
              </a:rPr>
              <a:t>novelty.</a:t>
            </a:r>
          </a:p>
          <a:p>
            <a:pPr algn="l">
              <a:lnSpc>
                <a:spcPts val="3359"/>
              </a:lnSpc>
            </a:pPr>
            <a:endParaRPr lang="en-US" sz="2399" b="1">
              <a:solidFill>
                <a:srgbClr val="000000"/>
              </a:solidFill>
              <a:latin typeface="Canva Sans Bold"/>
              <a:ea typeface="Canva Sans Bold"/>
              <a:cs typeface="Canva Sans Bold"/>
              <a:sym typeface="Canva Sans Bold"/>
            </a:endParaRPr>
          </a:p>
          <a:p>
            <a:pPr algn="l">
              <a:lnSpc>
                <a:spcPts val="3359"/>
              </a:lnSpc>
            </a:pPr>
            <a:r>
              <a:rPr lang="en-US" sz="2399" b="1">
                <a:solidFill>
                  <a:srgbClr val="000000"/>
                </a:solidFill>
                <a:latin typeface="Canva Sans Bold"/>
                <a:ea typeface="Canva Sans Bold"/>
                <a:cs typeface="Canva Sans Bold"/>
                <a:sym typeface="Canva Sans Bold"/>
              </a:rPr>
              <a:t>Ask ourselves </a:t>
            </a:r>
          </a:p>
          <a:p>
            <a:pPr marL="518158" lvl="1" indent="-259079" algn="l">
              <a:lnSpc>
                <a:spcPts val="3359"/>
              </a:lnSpc>
              <a:buFont typeface="Arial"/>
              <a:buChar char="•"/>
            </a:pPr>
            <a:r>
              <a:rPr lang="en-US" sz="2399">
                <a:solidFill>
                  <a:srgbClr val="000000"/>
                </a:solidFill>
                <a:latin typeface="Canva Sans"/>
                <a:ea typeface="Canva Sans"/>
                <a:cs typeface="Canva Sans"/>
                <a:sym typeface="Canva Sans"/>
              </a:rPr>
              <a:t>Will this image stand out from other images?</a:t>
            </a:r>
          </a:p>
          <a:p>
            <a:pPr marL="518158" lvl="1" indent="-259079" algn="l">
              <a:lnSpc>
                <a:spcPts val="3359"/>
              </a:lnSpc>
              <a:buFont typeface="Arial"/>
              <a:buChar char="•"/>
            </a:pPr>
            <a:r>
              <a:rPr lang="en-US" sz="2399">
                <a:solidFill>
                  <a:srgbClr val="000000"/>
                </a:solidFill>
                <a:latin typeface="Canva Sans"/>
                <a:ea typeface="Canva Sans"/>
                <a:cs typeface="Canva Sans"/>
                <a:sym typeface="Canva Sans"/>
              </a:rPr>
              <a:t>Does this image portray something new?</a:t>
            </a:r>
          </a:p>
        </p:txBody>
      </p:sp>
      <p:sp>
        <p:nvSpPr>
          <p:cNvPr id="15" name="TextBox 15"/>
          <p:cNvSpPr txBox="1"/>
          <p:nvPr/>
        </p:nvSpPr>
        <p:spPr>
          <a:xfrm>
            <a:off x="945178" y="1572287"/>
            <a:ext cx="5516903" cy="422341"/>
          </a:xfrm>
          <a:prstGeom prst="rect">
            <a:avLst/>
          </a:prstGeom>
        </p:spPr>
        <p:txBody>
          <a:bodyPr lIns="0" tIns="0" rIns="0" bIns="0" rtlCol="0" anchor="t">
            <a:spAutoFit/>
          </a:bodyPr>
          <a:lstStyle/>
          <a:p>
            <a:pPr marL="0" lvl="0" indent="0" algn="just">
              <a:lnSpc>
                <a:spcPts val="3499"/>
              </a:lnSpc>
              <a:spcBef>
                <a:spcPct val="0"/>
              </a:spcBef>
            </a:pPr>
            <a:r>
              <a:rPr lang="en-US" sz="2499" spc="249">
                <a:solidFill>
                  <a:srgbClr val="FFFFFF"/>
                </a:solidFill>
                <a:latin typeface="League Spartan"/>
                <a:ea typeface="League Spartan"/>
                <a:cs typeface="League Spartan"/>
                <a:sym typeface="League Spartan"/>
              </a:rPr>
              <a:t>IMPACT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3996" y="1418553"/>
            <a:ext cx="8098452" cy="777435"/>
            <a:chOff x="0" y="0"/>
            <a:chExt cx="2132926" cy="204757"/>
          </a:xfrm>
        </p:grpSpPr>
        <p:sp>
          <p:nvSpPr>
            <p:cNvPr id="3" name="Freeform 3"/>
            <p:cNvSpPr/>
            <p:nvPr/>
          </p:nvSpPr>
          <p:spPr>
            <a:xfrm>
              <a:off x="0" y="0"/>
              <a:ext cx="2132926" cy="204757"/>
            </a:xfrm>
            <a:custGeom>
              <a:avLst/>
              <a:gdLst/>
              <a:ahLst/>
              <a:cxnLst/>
              <a:rect l="l" t="t" r="r" b="b"/>
              <a:pathLst>
                <a:path w="2132926" h="204757">
                  <a:moveTo>
                    <a:pt x="1929726" y="0"/>
                  </a:moveTo>
                  <a:lnTo>
                    <a:pt x="0" y="0"/>
                  </a:lnTo>
                  <a:lnTo>
                    <a:pt x="0" y="204757"/>
                  </a:lnTo>
                  <a:lnTo>
                    <a:pt x="1929726" y="204757"/>
                  </a:lnTo>
                  <a:lnTo>
                    <a:pt x="2132926" y="102378"/>
                  </a:lnTo>
                  <a:lnTo>
                    <a:pt x="1929726" y="0"/>
                  </a:lnTo>
                  <a:close/>
                </a:path>
              </a:pathLst>
            </a:custGeom>
            <a:solidFill>
              <a:srgbClr val="006A4E"/>
            </a:solidFill>
          </p:spPr>
        </p:sp>
        <p:sp>
          <p:nvSpPr>
            <p:cNvPr id="4" name="TextBox 4"/>
            <p:cNvSpPr txBox="1"/>
            <p:nvPr/>
          </p:nvSpPr>
          <p:spPr>
            <a:xfrm>
              <a:off x="0" y="-47625"/>
              <a:ext cx="2018626" cy="252382"/>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7341986" y="1400956"/>
            <a:ext cx="1590064" cy="795032"/>
            <a:chOff x="0" y="0"/>
            <a:chExt cx="812800" cy="406400"/>
          </a:xfrm>
        </p:grpSpPr>
        <p:sp>
          <p:nvSpPr>
            <p:cNvPr id="6" name="Freeform 6"/>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FFFFFF"/>
            </a:solidFill>
          </p:spPr>
        </p:sp>
        <p:sp>
          <p:nvSpPr>
            <p:cNvPr id="7" name="TextBox 7"/>
            <p:cNvSpPr txBox="1"/>
            <p:nvPr/>
          </p:nvSpPr>
          <p:spPr>
            <a:xfrm>
              <a:off x="177800" y="-47625"/>
              <a:ext cx="558800" cy="454025"/>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931258" y="1590961"/>
            <a:ext cx="6268598" cy="422341"/>
          </a:xfrm>
          <a:prstGeom prst="rect">
            <a:avLst/>
          </a:prstGeom>
        </p:spPr>
        <p:txBody>
          <a:bodyPr lIns="0" tIns="0" rIns="0" bIns="0" rtlCol="0" anchor="t">
            <a:spAutoFit/>
          </a:bodyPr>
          <a:lstStyle/>
          <a:p>
            <a:pPr marL="0" lvl="0" indent="0" algn="just">
              <a:lnSpc>
                <a:spcPts val="3499"/>
              </a:lnSpc>
              <a:spcBef>
                <a:spcPct val="0"/>
              </a:spcBef>
            </a:pPr>
            <a:r>
              <a:rPr lang="en-US" sz="2499" spc="249">
                <a:solidFill>
                  <a:srgbClr val="FFFFFF"/>
                </a:solidFill>
                <a:latin typeface="League Spartan"/>
                <a:ea typeface="League Spartan"/>
                <a:cs typeface="League Spartan"/>
                <a:sym typeface="League Spartan"/>
              </a:rPr>
              <a:t>PROTAGONIST MEANING</a:t>
            </a:r>
          </a:p>
        </p:txBody>
      </p:sp>
      <p:sp>
        <p:nvSpPr>
          <p:cNvPr id="9" name="TextBox 9"/>
          <p:cNvSpPr txBox="1"/>
          <p:nvPr/>
        </p:nvSpPr>
        <p:spPr>
          <a:xfrm>
            <a:off x="763996" y="640093"/>
            <a:ext cx="14746044" cy="563947"/>
          </a:xfrm>
          <a:prstGeom prst="rect">
            <a:avLst/>
          </a:prstGeom>
        </p:spPr>
        <p:txBody>
          <a:bodyPr lIns="0" tIns="0" rIns="0" bIns="0" rtlCol="0" anchor="t">
            <a:spAutoFit/>
          </a:bodyPr>
          <a:lstStyle/>
          <a:p>
            <a:pPr marL="0" lvl="0" indent="0" algn="just">
              <a:lnSpc>
                <a:spcPts val="4619"/>
              </a:lnSpc>
              <a:spcBef>
                <a:spcPct val="0"/>
              </a:spcBef>
            </a:pPr>
            <a:r>
              <a:rPr lang="en-US" sz="3299" spc="329">
                <a:solidFill>
                  <a:srgbClr val="14328A"/>
                </a:solidFill>
                <a:latin typeface="League Spartan"/>
                <a:ea typeface="League Spartan"/>
                <a:cs typeface="League Spartan"/>
                <a:sym typeface="League Spartan"/>
              </a:rPr>
              <a:t>UNPACKING THE KEY FACTORS</a:t>
            </a:r>
          </a:p>
        </p:txBody>
      </p:sp>
      <p:sp>
        <p:nvSpPr>
          <p:cNvPr id="10" name="TextBox 10"/>
          <p:cNvSpPr txBox="1"/>
          <p:nvPr/>
        </p:nvSpPr>
        <p:spPr>
          <a:xfrm>
            <a:off x="763996" y="2466397"/>
            <a:ext cx="7126961" cy="6510693"/>
          </a:xfrm>
          <a:prstGeom prst="rect">
            <a:avLst/>
          </a:prstGeom>
        </p:spPr>
        <p:txBody>
          <a:bodyPr lIns="0" tIns="0" rIns="0" bIns="0" rtlCol="0" anchor="t">
            <a:spAutoFit/>
          </a:bodyPr>
          <a:lstStyle/>
          <a:p>
            <a:pPr algn="l">
              <a:lnSpc>
                <a:spcPts val="3359"/>
              </a:lnSpc>
            </a:pPr>
            <a:r>
              <a:rPr lang="en-US" sz="2399" dirty="0">
                <a:solidFill>
                  <a:srgbClr val="000000"/>
                </a:solidFill>
                <a:latin typeface="Canva Sans"/>
                <a:ea typeface="Canva Sans"/>
                <a:cs typeface="Canva Sans"/>
                <a:sym typeface="Canva Sans"/>
              </a:rPr>
              <a:t>A lot of successful images draw attention to an individual protagonist, sometimes juxtaposed with others or in a particular relationship with their environment.</a:t>
            </a:r>
          </a:p>
          <a:p>
            <a:pPr algn="l">
              <a:lnSpc>
                <a:spcPts val="3359"/>
              </a:lnSpc>
            </a:pPr>
            <a:endParaRPr lang="en-US" sz="2399" dirty="0">
              <a:solidFill>
                <a:srgbClr val="000000"/>
              </a:solidFill>
              <a:latin typeface="Canva Sans"/>
              <a:ea typeface="Canva Sans"/>
              <a:cs typeface="Canva Sans"/>
              <a:sym typeface="Canva Sans"/>
            </a:endParaRPr>
          </a:p>
          <a:p>
            <a:pPr algn="l">
              <a:lnSpc>
                <a:spcPts val="3359"/>
              </a:lnSpc>
            </a:pPr>
            <a:r>
              <a:rPr lang="en-US" sz="2399" dirty="0">
                <a:solidFill>
                  <a:srgbClr val="000000"/>
                </a:solidFill>
                <a:latin typeface="Canva Sans"/>
                <a:ea typeface="Canva Sans"/>
                <a:cs typeface="Canva Sans"/>
                <a:sym typeface="Canva Sans"/>
              </a:rPr>
              <a:t>Reactions are often largely influenced by perceptions of the protagonist’s </a:t>
            </a:r>
            <a:r>
              <a:rPr lang="en-US" sz="2399" b="1" dirty="0">
                <a:solidFill>
                  <a:srgbClr val="000000"/>
                </a:solidFill>
                <a:latin typeface="Canva Sans Bold"/>
                <a:ea typeface="Canva Sans Bold"/>
                <a:cs typeface="Canva Sans Bold"/>
                <a:sym typeface="Canva Sans Bold"/>
              </a:rPr>
              <a:t>situation</a:t>
            </a:r>
            <a:r>
              <a:rPr lang="en-US" sz="2399" dirty="0">
                <a:solidFill>
                  <a:srgbClr val="000000"/>
                </a:solidFill>
                <a:latin typeface="Canva Sans"/>
                <a:ea typeface="Canva Sans"/>
                <a:cs typeface="Canva Sans"/>
                <a:sym typeface="Canva Sans"/>
              </a:rPr>
              <a:t> or </a:t>
            </a:r>
            <a:r>
              <a:rPr lang="en-US" sz="2399" b="1" dirty="0">
                <a:solidFill>
                  <a:srgbClr val="000000"/>
                </a:solidFill>
                <a:latin typeface="Canva Sans Bold"/>
                <a:ea typeface="Canva Sans Bold"/>
                <a:cs typeface="Canva Sans Bold"/>
                <a:sym typeface="Canva Sans Bold"/>
              </a:rPr>
              <a:t>relationship</a:t>
            </a:r>
            <a:r>
              <a:rPr lang="en-US" sz="2399" dirty="0">
                <a:solidFill>
                  <a:srgbClr val="000000"/>
                </a:solidFill>
                <a:latin typeface="Canva Sans"/>
                <a:ea typeface="Canva Sans"/>
                <a:cs typeface="Canva Sans"/>
                <a:sym typeface="Canva Sans"/>
              </a:rPr>
              <a:t> with others.</a:t>
            </a:r>
          </a:p>
          <a:p>
            <a:pPr algn="l">
              <a:lnSpc>
                <a:spcPts val="3359"/>
              </a:lnSpc>
            </a:pPr>
            <a:endParaRPr lang="en-US" sz="2399" dirty="0">
              <a:solidFill>
                <a:srgbClr val="000000"/>
              </a:solidFill>
              <a:latin typeface="Canva Sans"/>
              <a:ea typeface="Canva Sans"/>
              <a:cs typeface="Canva Sans"/>
              <a:sym typeface="Canva Sans"/>
            </a:endParaRPr>
          </a:p>
          <a:p>
            <a:pPr algn="l">
              <a:lnSpc>
                <a:spcPts val="3359"/>
              </a:lnSpc>
            </a:pPr>
            <a:r>
              <a:rPr lang="en-US" sz="2399" dirty="0">
                <a:solidFill>
                  <a:srgbClr val="000000"/>
                </a:solidFill>
                <a:latin typeface="Canva Sans"/>
                <a:ea typeface="Canva Sans"/>
                <a:cs typeface="Canva Sans"/>
                <a:sym typeface="Canva Sans"/>
              </a:rPr>
              <a:t>In particular, respondents react strongly to a sense of a protagonist’s:</a:t>
            </a:r>
          </a:p>
          <a:p>
            <a:pPr marL="518158" lvl="1" indent="-259079" algn="l">
              <a:lnSpc>
                <a:spcPts val="3359"/>
              </a:lnSpc>
              <a:buFont typeface="Arial"/>
              <a:buChar char="•"/>
            </a:pPr>
            <a:r>
              <a:rPr lang="en-US" sz="2399" dirty="0">
                <a:solidFill>
                  <a:srgbClr val="000000"/>
                </a:solidFill>
                <a:latin typeface="Canva Sans"/>
                <a:ea typeface="Canva Sans"/>
                <a:cs typeface="Canva Sans"/>
                <a:sym typeface="Canva Sans"/>
              </a:rPr>
              <a:t>Vulnerability</a:t>
            </a:r>
          </a:p>
          <a:p>
            <a:pPr marL="518158" lvl="1" indent="-259079" algn="l">
              <a:lnSpc>
                <a:spcPts val="3359"/>
              </a:lnSpc>
              <a:buFont typeface="Arial"/>
              <a:buChar char="•"/>
            </a:pPr>
            <a:r>
              <a:rPr lang="en-US" sz="2399" dirty="0">
                <a:solidFill>
                  <a:srgbClr val="000000"/>
                </a:solidFill>
                <a:latin typeface="Canva Sans"/>
                <a:ea typeface="Canva Sans"/>
                <a:cs typeface="Canva Sans"/>
                <a:sym typeface="Canva Sans"/>
              </a:rPr>
              <a:t> Jeopardy</a:t>
            </a:r>
          </a:p>
          <a:p>
            <a:pPr marL="518158" lvl="1" indent="-259079" algn="l">
              <a:lnSpc>
                <a:spcPts val="3359"/>
              </a:lnSpc>
              <a:buFont typeface="Arial"/>
              <a:buChar char="•"/>
            </a:pPr>
            <a:r>
              <a:rPr lang="en-US" sz="2399" dirty="0">
                <a:solidFill>
                  <a:srgbClr val="000000"/>
                </a:solidFill>
                <a:latin typeface="Canva Sans"/>
                <a:ea typeface="Canva Sans"/>
                <a:cs typeface="Canva Sans"/>
                <a:sym typeface="Canva Sans"/>
              </a:rPr>
              <a:t>Emotional state</a:t>
            </a:r>
          </a:p>
          <a:p>
            <a:pPr algn="l">
              <a:lnSpc>
                <a:spcPts val="3359"/>
              </a:lnSpc>
            </a:pPr>
            <a:endParaRPr lang="en-US" sz="2399" dirty="0">
              <a:solidFill>
                <a:srgbClr val="000000"/>
              </a:solidFill>
              <a:latin typeface="Canva Sans"/>
              <a:ea typeface="Canva Sans"/>
              <a:cs typeface="Canva Sans"/>
              <a:sym typeface="Canva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79395" y="2436878"/>
            <a:ext cx="9527770" cy="6359787"/>
          </a:xfrm>
          <a:custGeom>
            <a:avLst/>
            <a:gdLst/>
            <a:ahLst/>
            <a:cxnLst/>
            <a:rect l="l" t="t" r="r" b="b"/>
            <a:pathLst>
              <a:path w="9527770" h="6359787">
                <a:moveTo>
                  <a:pt x="0" y="0"/>
                </a:moveTo>
                <a:lnTo>
                  <a:pt x="9527770" y="0"/>
                </a:lnTo>
                <a:lnTo>
                  <a:pt x="9527770" y="6359786"/>
                </a:lnTo>
                <a:lnTo>
                  <a:pt x="0" y="6359786"/>
                </a:lnTo>
                <a:lnTo>
                  <a:pt x="0" y="0"/>
                </a:lnTo>
                <a:close/>
              </a:path>
            </a:pathLst>
          </a:custGeom>
          <a:blipFill>
            <a:blip r:embed="rId3"/>
            <a:stretch>
              <a:fillRect/>
            </a:stretch>
          </a:blipFill>
        </p:spPr>
      </p:sp>
      <p:sp>
        <p:nvSpPr>
          <p:cNvPr id="3" name="Freeform 3"/>
          <p:cNvSpPr/>
          <p:nvPr/>
        </p:nvSpPr>
        <p:spPr>
          <a:xfrm>
            <a:off x="17173335" y="8941385"/>
            <a:ext cx="633830" cy="633830"/>
          </a:xfrm>
          <a:custGeom>
            <a:avLst/>
            <a:gdLst/>
            <a:ahLst/>
            <a:cxnLst/>
            <a:rect l="l" t="t" r="r" b="b"/>
            <a:pathLst>
              <a:path w="633830" h="633830">
                <a:moveTo>
                  <a:pt x="0" y="0"/>
                </a:moveTo>
                <a:lnTo>
                  <a:pt x="633830" y="0"/>
                </a:lnTo>
                <a:lnTo>
                  <a:pt x="633830" y="633830"/>
                </a:lnTo>
                <a:lnTo>
                  <a:pt x="0" y="633830"/>
                </a:lnTo>
                <a:lnTo>
                  <a:pt x="0" y="0"/>
                </a:lnTo>
                <a:close/>
              </a:path>
            </a:pathLst>
          </a:custGeom>
          <a:blipFill>
            <a:blip r:embed="rId4"/>
            <a:stretch>
              <a:fillRect/>
            </a:stretch>
          </a:blipFill>
        </p:spPr>
      </p:sp>
      <p:grpSp>
        <p:nvGrpSpPr>
          <p:cNvPr id="4" name="Group 4"/>
          <p:cNvGrpSpPr/>
          <p:nvPr/>
        </p:nvGrpSpPr>
        <p:grpSpPr>
          <a:xfrm>
            <a:off x="763996" y="1418553"/>
            <a:ext cx="8098452" cy="777435"/>
            <a:chOff x="0" y="0"/>
            <a:chExt cx="2132926" cy="204757"/>
          </a:xfrm>
        </p:grpSpPr>
        <p:sp>
          <p:nvSpPr>
            <p:cNvPr id="5" name="Freeform 5"/>
            <p:cNvSpPr/>
            <p:nvPr/>
          </p:nvSpPr>
          <p:spPr>
            <a:xfrm>
              <a:off x="0" y="0"/>
              <a:ext cx="2132926" cy="204757"/>
            </a:xfrm>
            <a:custGeom>
              <a:avLst/>
              <a:gdLst/>
              <a:ahLst/>
              <a:cxnLst/>
              <a:rect l="l" t="t" r="r" b="b"/>
              <a:pathLst>
                <a:path w="2132926" h="204757">
                  <a:moveTo>
                    <a:pt x="1929726" y="0"/>
                  </a:moveTo>
                  <a:lnTo>
                    <a:pt x="0" y="0"/>
                  </a:lnTo>
                  <a:lnTo>
                    <a:pt x="0" y="204757"/>
                  </a:lnTo>
                  <a:lnTo>
                    <a:pt x="1929726" y="204757"/>
                  </a:lnTo>
                  <a:lnTo>
                    <a:pt x="2132926" y="102378"/>
                  </a:lnTo>
                  <a:lnTo>
                    <a:pt x="1929726" y="0"/>
                  </a:lnTo>
                  <a:close/>
                </a:path>
              </a:pathLst>
            </a:custGeom>
            <a:solidFill>
              <a:srgbClr val="006A4E"/>
            </a:solidFill>
          </p:spPr>
        </p:sp>
        <p:sp>
          <p:nvSpPr>
            <p:cNvPr id="6" name="TextBox 6"/>
            <p:cNvSpPr txBox="1"/>
            <p:nvPr/>
          </p:nvSpPr>
          <p:spPr>
            <a:xfrm>
              <a:off x="0" y="-47625"/>
              <a:ext cx="2018626" cy="25238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7341986" y="1400956"/>
            <a:ext cx="1590064" cy="795032"/>
            <a:chOff x="0" y="0"/>
            <a:chExt cx="812800" cy="406400"/>
          </a:xfrm>
        </p:grpSpPr>
        <p:sp>
          <p:nvSpPr>
            <p:cNvPr id="8" name="Freeform 8"/>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FFFFFF"/>
            </a:solidFill>
          </p:spPr>
        </p:sp>
        <p:sp>
          <p:nvSpPr>
            <p:cNvPr id="9" name="TextBox 9"/>
            <p:cNvSpPr txBox="1"/>
            <p:nvPr/>
          </p:nvSpPr>
          <p:spPr>
            <a:xfrm>
              <a:off x="177800" y="-47625"/>
              <a:ext cx="558800" cy="454025"/>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931258" y="1590961"/>
            <a:ext cx="6268598" cy="422341"/>
          </a:xfrm>
          <a:prstGeom prst="rect">
            <a:avLst/>
          </a:prstGeom>
        </p:spPr>
        <p:txBody>
          <a:bodyPr lIns="0" tIns="0" rIns="0" bIns="0" rtlCol="0" anchor="t">
            <a:spAutoFit/>
          </a:bodyPr>
          <a:lstStyle/>
          <a:p>
            <a:pPr marL="0" lvl="0" indent="0" algn="just">
              <a:lnSpc>
                <a:spcPts val="3499"/>
              </a:lnSpc>
              <a:spcBef>
                <a:spcPct val="0"/>
              </a:spcBef>
            </a:pPr>
            <a:r>
              <a:rPr lang="en-US" sz="2499" spc="249">
                <a:solidFill>
                  <a:srgbClr val="FFFFFF"/>
                </a:solidFill>
                <a:latin typeface="League Spartan"/>
                <a:ea typeface="League Spartan"/>
                <a:cs typeface="League Spartan"/>
                <a:sym typeface="League Spartan"/>
              </a:rPr>
              <a:t>PROTAGONIST MEANING</a:t>
            </a:r>
          </a:p>
        </p:txBody>
      </p:sp>
      <p:sp>
        <p:nvSpPr>
          <p:cNvPr id="11" name="TextBox 11"/>
          <p:cNvSpPr txBox="1"/>
          <p:nvPr/>
        </p:nvSpPr>
        <p:spPr>
          <a:xfrm>
            <a:off x="763996" y="640093"/>
            <a:ext cx="14746044" cy="563947"/>
          </a:xfrm>
          <a:prstGeom prst="rect">
            <a:avLst/>
          </a:prstGeom>
        </p:spPr>
        <p:txBody>
          <a:bodyPr lIns="0" tIns="0" rIns="0" bIns="0" rtlCol="0" anchor="t">
            <a:spAutoFit/>
          </a:bodyPr>
          <a:lstStyle/>
          <a:p>
            <a:pPr marL="0" lvl="0" indent="0" algn="just">
              <a:lnSpc>
                <a:spcPts val="4619"/>
              </a:lnSpc>
              <a:spcBef>
                <a:spcPct val="0"/>
              </a:spcBef>
            </a:pPr>
            <a:r>
              <a:rPr lang="en-US" sz="3299" spc="329">
                <a:solidFill>
                  <a:srgbClr val="14328A"/>
                </a:solidFill>
                <a:latin typeface="League Spartan"/>
                <a:ea typeface="League Spartan"/>
                <a:cs typeface="League Spartan"/>
                <a:sym typeface="League Spartan"/>
              </a:rPr>
              <a:t>UNPACKING THE KEY FACTORS</a:t>
            </a:r>
          </a:p>
        </p:txBody>
      </p:sp>
      <p:sp>
        <p:nvSpPr>
          <p:cNvPr id="12" name="TextBox 12"/>
          <p:cNvSpPr txBox="1"/>
          <p:nvPr/>
        </p:nvSpPr>
        <p:spPr>
          <a:xfrm>
            <a:off x="763996" y="2466397"/>
            <a:ext cx="7126961" cy="6510693"/>
          </a:xfrm>
          <a:prstGeom prst="rect">
            <a:avLst/>
          </a:prstGeom>
        </p:spPr>
        <p:txBody>
          <a:bodyPr lIns="0" tIns="0" rIns="0" bIns="0" rtlCol="0" anchor="t">
            <a:spAutoFit/>
          </a:bodyPr>
          <a:lstStyle/>
          <a:p>
            <a:pPr algn="l">
              <a:lnSpc>
                <a:spcPts val="3359"/>
              </a:lnSpc>
            </a:pPr>
            <a:r>
              <a:rPr lang="en-US" sz="2399" dirty="0">
                <a:solidFill>
                  <a:srgbClr val="000000"/>
                </a:solidFill>
                <a:latin typeface="Canva Sans"/>
                <a:ea typeface="Canva Sans"/>
                <a:cs typeface="Canva Sans"/>
                <a:sym typeface="Canva Sans"/>
              </a:rPr>
              <a:t>A lot of successful images draw attention to an individual protagonist, sometimes juxtaposed with others or in a particular relationship with their environment.</a:t>
            </a:r>
          </a:p>
          <a:p>
            <a:pPr algn="l">
              <a:lnSpc>
                <a:spcPts val="3359"/>
              </a:lnSpc>
            </a:pPr>
            <a:endParaRPr lang="en-US" sz="2399" dirty="0">
              <a:solidFill>
                <a:srgbClr val="000000"/>
              </a:solidFill>
              <a:latin typeface="Canva Sans"/>
              <a:ea typeface="Canva Sans"/>
              <a:cs typeface="Canva Sans"/>
              <a:sym typeface="Canva Sans"/>
            </a:endParaRPr>
          </a:p>
          <a:p>
            <a:pPr algn="l">
              <a:lnSpc>
                <a:spcPts val="3359"/>
              </a:lnSpc>
            </a:pPr>
            <a:r>
              <a:rPr lang="en-US" sz="2399" dirty="0">
                <a:solidFill>
                  <a:srgbClr val="000000"/>
                </a:solidFill>
                <a:latin typeface="Canva Sans"/>
                <a:ea typeface="Canva Sans"/>
                <a:cs typeface="Canva Sans"/>
                <a:sym typeface="Canva Sans"/>
              </a:rPr>
              <a:t>Reactions are often largely influenced by perceptions of the protagonist’s </a:t>
            </a:r>
            <a:r>
              <a:rPr lang="en-US" sz="2399" b="1" dirty="0">
                <a:solidFill>
                  <a:srgbClr val="000000"/>
                </a:solidFill>
                <a:latin typeface="Canva Sans Bold"/>
                <a:ea typeface="Canva Sans Bold"/>
                <a:cs typeface="Canva Sans Bold"/>
                <a:sym typeface="Canva Sans Bold"/>
              </a:rPr>
              <a:t>situation</a:t>
            </a:r>
            <a:r>
              <a:rPr lang="en-US" sz="2399" dirty="0">
                <a:solidFill>
                  <a:srgbClr val="000000"/>
                </a:solidFill>
                <a:latin typeface="Canva Sans"/>
                <a:ea typeface="Canva Sans"/>
                <a:cs typeface="Canva Sans"/>
                <a:sym typeface="Canva Sans"/>
              </a:rPr>
              <a:t> or </a:t>
            </a:r>
            <a:r>
              <a:rPr lang="en-US" sz="2399" b="1" dirty="0">
                <a:solidFill>
                  <a:srgbClr val="000000"/>
                </a:solidFill>
                <a:latin typeface="Canva Sans Bold"/>
                <a:ea typeface="Canva Sans Bold"/>
                <a:cs typeface="Canva Sans Bold"/>
                <a:sym typeface="Canva Sans Bold"/>
              </a:rPr>
              <a:t>relationship</a:t>
            </a:r>
            <a:r>
              <a:rPr lang="en-US" sz="2399" dirty="0">
                <a:solidFill>
                  <a:srgbClr val="000000"/>
                </a:solidFill>
                <a:latin typeface="Canva Sans"/>
                <a:ea typeface="Canva Sans"/>
                <a:cs typeface="Canva Sans"/>
                <a:sym typeface="Canva Sans"/>
              </a:rPr>
              <a:t> with others.</a:t>
            </a:r>
          </a:p>
          <a:p>
            <a:pPr algn="l">
              <a:lnSpc>
                <a:spcPts val="3359"/>
              </a:lnSpc>
            </a:pPr>
            <a:endParaRPr lang="en-US" sz="2399" dirty="0">
              <a:solidFill>
                <a:srgbClr val="000000"/>
              </a:solidFill>
              <a:latin typeface="Canva Sans"/>
              <a:ea typeface="Canva Sans"/>
              <a:cs typeface="Canva Sans"/>
              <a:sym typeface="Canva Sans"/>
            </a:endParaRPr>
          </a:p>
          <a:p>
            <a:pPr algn="l">
              <a:lnSpc>
                <a:spcPts val="3359"/>
              </a:lnSpc>
            </a:pPr>
            <a:r>
              <a:rPr lang="en-US" sz="2399" dirty="0">
                <a:solidFill>
                  <a:srgbClr val="000000"/>
                </a:solidFill>
                <a:latin typeface="Canva Sans"/>
                <a:ea typeface="Canva Sans"/>
                <a:cs typeface="Canva Sans"/>
                <a:sym typeface="Canva Sans"/>
              </a:rPr>
              <a:t>In particular, respondents react strongly to a sense of a protagonist’s:</a:t>
            </a:r>
          </a:p>
          <a:p>
            <a:pPr marL="518158" lvl="1" indent="-259079" algn="l">
              <a:lnSpc>
                <a:spcPts val="3359"/>
              </a:lnSpc>
              <a:buFont typeface="Arial"/>
              <a:buChar char="•"/>
            </a:pPr>
            <a:r>
              <a:rPr lang="en-US" sz="2399" dirty="0">
                <a:solidFill>
                  <a:srgbClr val="000000"/>
                </a:solidFill>
                <a:latin typeface="Canva Sans"/>
                <a:ea typeface="Canva Sans"/>
                <a:cs typeface="Canva Sans"/>
                <a:sym typeface="Canva Sans"/>
              </a:rPr>
              <a:t>Vulnerability</a:t>
            </a:r>
          </a:p>
          <a:p>
            <a:pPr marL="518158" lvl="1" indent="-259079">
              <a:lnSpc>
                <a:spcPts val="3359"/>
              </a:lnSpc>
              <a:buFont typeface="Arial"/>
              <a:buChar char="•"/>
            </a:pPr>
            <a:r>
              <a:rPr lang="en-US" sz="2399" dirty="0">
                <a:solidFill>
                  <a:srgbClr val="000000"/>
                </a:solidFill>
                <a:latin typeface="Canva Sans"/>
                <a:ea typeface="Canva Sans"/>
                <a:cs typeface="Canva Sans"/>
                <a:sym typeface="Canva Sans"/>
              </a:rPr>
              <a:t>Jeopardy</a:t>
            </a:r>
          </a:p>
          <a:p>
            <a:pPr marL="518158" lvl="1" indent="-259079" algn="l">
              <a:lnSpc>
                <a:spcPts val="3359"/>
              </a:lnSpc>
              <a:buFont typeface="Arial"/>
              <a:buChar char="•"/>
            </a:pPr>
            <a:r>
              <a:rPr lang="en-US" sz="2399" dirty="0">
                <a:solidFill>
                  <a:srgbClr val="000000"/>
                </a:solidFill>
                <a:latin typeface="Canva Sans"/>
                <a:ea typeface="Canva Sans"/>
                <a:cs typeface="Canva Sans"/>
                <a:sym typeface="Canva Sans"/>
              </a:rPr>
              <a:t>Emotional state</a:t>
            </a:r>
          </a:p>
          <a:p>
            <a:pPr algn="l">
              <a:lnSpc>
                <a:spcPts val="3359"/>
              </a:lnSpc>
            </a:pPr>
            <a:endParaRPr lang="en-US" sz="2399" dirty="0">
              <a:solidFill>
                <a:srgbClr val="000000"/>
              </a:solidFill>
              <a:latin typeface="Canva Sans"/>
              <a:ea typeface="Canva Sans"/>
              <a:cs typeface="Canva Sans"/>
              <a:sym typeface="Canva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3996" y="1418553"/>
            <a:ext cx="8098452" cy="777435"/>
            <a:chOff x="0" y="0"/>
            <a:chExt cx="2132926" cy="204757"/>
          </a:xfrm>
        </p:grpSpPr>
        <p:sp>
          <p:nvSpPr>
            <p:cNvPr id="3" name="Freeform 3"/>
            <p:cNvSpPr/>
            <p:nvPr/>
          </p:nvSpPr>
          <p:spPr>
            <a:xfrm>
              <a:off x="0" y="0"/>
              <a:ext cx="2132926" cy="204757"/>
            </a:xfrm>
            <a:custGeom>
              <a:avLst/>
              <a:gdLst/>
              <a:ahLst/>
              <a:cxnLst/>
              <a:rect l="l" t="t" r="r" b="b"/>
              <a:pathLst>
                <a:path w="2132926" h="204757">
                  <a:moveTo>
                    <a:pt x="1929726" y="0"/>
                  </a:moveTo>
                  <a:lnTo>
                    <a:pt x="0" y="0"/>
                  </a:lnTo>
                  <a:lnTo>
                    <a:pt x="0" y="204757"/>
                  </a:lnTo>
                  <a:lnTo>
                    <a:pt x="1929726" y="204757"/>
                  </a:lnTo>
                  <a:lnTo>
                    <a:pt x="2132926" y="102378"/>
                  </a:lnTo>
                  <a:lnTo>
                    <a:pt x="1929726" y="0"/>
                  </a:lnTo>
                  <a:close/>
                </a:path>
              </a:pathLst>
            </a:custGeom>
            <a:solidFill>
              <a:srgbClr val="1EA79A"/>
            </a:solidFill>
          </p:spPr>
        </p:sp>
        <p:sp>
          <p:nvSpPr>
            <p:cNvPr id="4" name="TextBox 4"/>
            <p:cNvSpPr txBox="1"/>
            <p:nvPr/>
          </p:nvSpPr>
          <p:spPr>
            <a:xfrm>
              <a:off x="0" y="-47625"/>
              <a:ext cx="2018626" cy="252382"/>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945178" y="1572287"/>
            <a:ext cx="6268598" cy="422341"/>
          </a:xfrm>
          <a:prstGeom prst="rect">
            <a:avLst/>
          </a:prstGeom>
        </p:spPr>
        <p:txBody>
          <a:bodyPr lIns="0" tIns="0" rIns="0" bIns="0" rtlCol="0" anchor="t">
            <a:spAutoFit/>
          </a:bodyPr>
          <a:lstStyle/>
          <a:p>
            <a:pPr marL="0" lvl="0" indent="0" algn="just">
              <a:lnSpc>
                <a:spcPts val="3499"/>
              </a:lnSpc>
              <a:spcBef>
                <a:spcPct val="0"/>
              </a:spcBef>
            </a:pPr>
            <a:r>
              <a:rPr lang="en-US" sz="2499" spc="249">
                <a:solidFill>
                  <a:srgbClr val="FFFFFF"/>
                </a:solidFill>
                <a:latin typeface="League Spartan"/>
                <a:ea typeface="League Spartan"/>
                <a:cs typeface="League Spartan"/>
                <a:sym typeface="League Spartan"/>
              </a:rPr>
              <a:t>VIEWER CONNECTION</a:t>
            </a:r>
          </a:p>
        </p:txBody>
      </p:sp>
      <p:grpSp>
        <p:nvGrpSpPr>
          <p:cNvPr id="6" name="Group 6"/>
          <p:cNvGrpSpPr/>
          <p:nvPr/>
        </p:nvGrpSpPr>
        <p:grpSpPr>
          <a:xfrm>
            <a:off x="7341986" y="1400956"/>
            <a:ext cx="1590064" cy="795032"/>
            <a:chOff x="0" y="0"/>
            <a:chExt cx="812800" cy="406400"/>
          </a:xfrm>
        </p:grpSpPr>
        <p:sp>
          <p:nvSpPr>
            <p:cNvPr id="7" name="Freeform 7"/>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FFFFFF"/>
            </a:solidFill>
          </p:spPr>
        </p:sp>
        <p:sp>
          <p:nvSpPr>
            <p:cNvPr id="8" name="TextBox 8"/>
            <p:cNvSpPr txBox="1"/>
            <p:nvPr/>
          </p:nvSpPr>
          <p:spPr>
            <a:xfrm>
              <a:off x="177800" y="-47625"/>
              <a:ext cx="558800" cy="45402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763996" y="3040711"/>
            <a:ext cx="7126961" cy="4330609"/>
          </a:xfrm>
          <a:prstGeom prst="rect">
            <a:avLst/>
          </a:prstGeom>
        </p:spPr>
        <p:txBody>
          <a:bodyPr lIns="0" tIns="0" rIns="0" bIns="0" rtlCol="0" anchor="t">
            <a:spAutoFit/>
          </a:bodyPr>
          <a:lstStyle/>
          <a:p>
            <a:pPr algn="l">
              <a:lnSpc>
                <a:spcPts val="3359"/>
              </a:lnSpc>
            </a:pPr>
            <a:r>
              <a:rPr lang="en-US" sz="2399" dirty="0">
                <a:solidFill>
                  <a:srgbClr val="000000"/>
                </a:solidFill>
                <a:latin typeface="Canva Sans"/>
                <a:ea typeface="Canva Sans"/>
                <a:cs typeface="Canva Sans"/>
                <a:sym typeface="Canva Sans"/>
              </a:rPr>
              <a:t>It is clear that some images connect more strongly than others.</a:t>
            </a:r>
          </a:p>
          <a:p>
            <a:pPr algn="l">
              <a:lnSpc>
                <a:spcPts val="3359"/>
              </a:lnSpc>
            </a:pPr>
            <a:endParaRPr lang="en-US" sz="2399" dirty="0">
              <a:solidFill>
                <a:srgbClr val="000000"/>
              </a:solidFill>
              <a:latin typeface="Canva Sans"/>
              <a:ea typeface="Canva Sans"/>
              <a:cs typeface="Canva Sans"/>
              <a:sym typeface="Canva Sans"/>
            </a:endParaRPr>
          </a:p>
          <a:p>
            <a:pPr algn="l">
              <a:lnSpc>
                <a:spcPts val="3359"/>
              </a:lnSpc>
            </a:pPr>
            <a:r>
              <a:rPr lang="en-US" sz="2399" dirty="0">
                <a:solidFill>
                  <a:srgbClr val="000000"/>
                </a:solidFill>
                <a:latin typeface="Canva Sans"/>
                <a:ea typeface="Canva Sans"/>
                <a:cs typeface="Canva Sans"/>
                <a:sym typeface="Canva Sans"/>
              </a:rPr>
              <a:t>At times, respondents almost immediately reference their reactions in terms of similar experiences in their own lives.</a:t>
            </a:r>
          </a:p>
          <a:p>
            <a:pPr algn="l">
              <a:lnSpc>
                <a:spcPts val="3359"/>
              </a:lnSpc>
            </a:pPr>
            <a:endParaRPr lang="en-US" sz="2399" dirty="0">
              <a:solidFill>
                <a:srgbClr val="000000"/>
              </a:solidFill>
              <a:latin typeface="Canva Sans"/>
              <a:ea typeface="Canva Sans"/>
              <a:cs typeface="Canva Sans"/>
              <a:sym typeface="Canva Sans"/>
            </a:endParaRPr>
          </a:p>
          <a:p>
            <a:pPr algn="l">
              <a:lnSpc>
                <a:spcPts val="3359"/>
              </a:lnSpc>
            </a:pPr>
            <a:r>
              <a:rPr lang="en-US" sz="2399" dirty="0">
                <a:solidFill>
                  <a:srgbClr val="000000"/>
                </a:solidFill>
                <a:latin typeface="Canva Sans"/>
                <a:ea typeface="Canva Sans"/>
                <a:cs typeface="Canva Sans"/>
                <a:sym typeface="Canva Sans"/>
              </a:rPr>
              <a:t>This </a:t>
            </a:r>
            <a:r>
              <a:rPr lang="en-US" sz="2399" b="1" dirty="0">
                <a:solidFill>
                  <a:srgbClr val="000000"/>
                </a:solidFill>
                <a:latin typeface="Canva Sans Bold"/>
                <a:ea typeface="Canva Sans Bold"/>
                <a:cs typeface="Canva Sans Bold"/>
                <a:sym typeface="Canva Sans Bold"/>
              </a:rPr>
              <a:t>relatability</a:t>
            </a:r>
            <a:r>
              <a:rPr lang="en-US" sz="2399" dirty="0">
                <a:solidFill>
                  <a:srgbClr val="000000"/>
                </a:solidFill>
                <a:latin typeface="Canva Sans"/>
                <a:ea typeface="Canva Sans"/>
                <a:cs typeface="Canva Sans"/>
                <a:sym typeface="Canva Sans"/>
              </a:rPr>
              <a:t> can operate at an almost unconscious or gut level, or can emerge more slowly from consideration and comparison.</a:t>
            </a:r>
          </a:p>
        </p:txBody>
      </p:sp>
      <p:sp>
        <p:nvSpPr>
          <p:cNvPr id="10" name="TextBox 10"/>
          <p:cNvSpPr txBox="1"/>
          <p:nvPr/>
        </p:nvSpPr>
        <p:spPr>
          <a:xfrm>
            <a:off x="763996" y="640093"/>
            <a:ext cx="14746044" cy="563947"/>
          </a:xfrm>
          <a:prstGeom prst="rect">
            <a:avLst/>
          </a:prstGeom>
        </p:spPr>
        <p:txBody>
          <a:bodyPr lIns="0" tIns="0" rIns="0" bIns="0" rtlCol="0" anchor="t">
            <a:spAutoFit/>
          </a:bodyPr>
          <a:lstStyle/>
          <a:p>
            <a:pPr marL="0" lvl="0" indent="0" algn="just">
              <a:lnSpc>
                <a:spcPts val="4619"/>
              </a:lnSpc>
              <a:spcBef>
                <a:spcPct val="0"/>
              </a:spcBef>
            </a:pPr>
            <a:r>
              <a:rPr lang="en-US" sz="3299" spc="329">
                <a:solidFill>
                  <a:srgbClr val="14328A"/>
                </a:solidFill>
                <a:latin typeface="League Spartan"/>
                <a:ea typeface="League Spartan"/>
                <a:cs typeface="League Spartan"/>
                <a:sym typeface="League Spartan"/>
              </a:rPr>
              <a:t>UNPACKING THE KEY FACTORS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4A796"/>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680B9287-31FB-4E33-8526-5F5218A282D6}"/>
              </a:ext>
            </a:extLst>
          </p:cNvPr>
          <p:cNvSpPr/>
          <p:nvPr/>
        </p:nvSpPr>
        <p:spPr>
          <a:xfrm>
            <a:off x="0" y="0"/>
            <a:ext cx="18288000" cy="10287000"/>
          </a:xfrm>
          <a:custGeom>
            <a:avLst/>
            <a:gdLst/>
            <a:ahLst/>
            <a:cxnLst/>
            <a:rect l="l" t="t" r="r" b="b"/>
            <a:pathLst>
              <a:path w="25264780" h="13470918">
                <a:moveTo>
                  <a:pt x="0" y="0"/>
                </a:moveTo>
                <a:lnTo>
                  <a:pt x="25264780" y="0"/>
                </a:lnTo>
                <a:lnTo>
                  <a:pt x="25264780" y="13470918"/>
                </a:lnTo>
                <a:lnTo>
                  <a:pt x="0" y="13470918"/>
                </a:lnTo>
                <a:lnTo>
                  <a:pt x="0" y="0"/>
                </a:lnTo>
                <a:close/>
              </a:path>
            </a:pathLst>
          </a:custGeom>
          <a:blipFill>
            <a:blip r:embed="rId3">
              <a:alphaModFix amt="38000"/>
            </a:blip>
            <a:stretch>
              <a:fillRect l="1" t="-15306" r="-25834" b="-3084"/>
            </a:stretch>
          </a:blipFill>
        </p:spPr>
        <p:txBody>
          <a:bodyPr/>
          <a:lstStyle/>
          <a:p>
            <a:endParaRPr lang="en-IE" dirty="0"/>
          </a:p>
        </p:txBody>
      </p:sp>
      <p:grpSp>
        <p:nvGrpSpPr>
          <p:cNvPr id="3" name="Group 3"/>
          <p:cNvGrpSpPr/>
          <p:nvPr/>
        </p:nvGrpSpPr>
        <p:grpSpPr>
          <a:xfrm>
            <a:off x="17635725" y="626431"/>
            <a:ext cx="88634" cy="8631869"/>
            <a:chOff x="0" y="0"/>
            <a:chExt cx="118179" cy="11509158"/>
          </a:xfrm>
        </p:grpSpPr>
        <p:sp>
          <p:nvSpPr>
            <p:cNvPr id="4" name="AutoShape 4"/>
            <p:cNvSpPr/>
            <p:nvPr/>
          </p:nvSpPr>
          <p:spPr>
            <a:xfrm flipV="1">
              <a:off x="86429" y="4008175"/>
              <a:ext cx="0" cy="3492808"/>
            </a:xfrm>
            <a:prstGeom prst="line">
              <a:avLst/>
            </a:prstGeom>
            <a:ln w="63500" cap="flat">
              <a:solidFill>
                <a:srgbClr val="FFFFFF"/>
              </a:solidFill>
              <a:prstDash val="solid"/>
              <a:headEnd type="none" w="sm" len="sm"/>
              <a:tailEnd type="none" w="sm" len="sm"/>
            </a:ln>
          </p:spPr>
        </p:sp>
        <p:sp>
          <p:nvSpPr>
            <p:cNvPr id="5" name="AutoShape 5"/>
            <p:cNvSpPr/>
            <p:nvPr/>
          </p:nvSpPr>
          <p:spPr>
            <a:xfrm flipV="1">
              <a:off x="86429" y="0"/>
              <a:ext cx="0" cy="3492808"/>
            </a:xfrm>
            <a:prstGeom prst="line">
              <a:avLst/>
            </a:prstGeom>
            <a:ln w="63500" cap="flat">
              <a:solidFill>
                <a:srgbClr val="FFFFFF"/>
              </a:solidFill>
              <a:prstDash val="solid"/>
              <a:headEnd type="none" w="sm" len="sm"/>
              <a:tailEnd type="none" w="sm" len="sm"/>
            </a:ln>
          </p:spPr>
        </p:sp>
        <p:sp>
          <p:nvSpPr>
            <p:cNvPr id="6" name="AutoShape 6"/>
            <p:cNvSpPr/>
            <p:nvPr/>
          </p:nvSpPr>
          <p:spPr>
            <a:xfrm flipV="1">
              <a:off x="31750" y="8016350"/>
              <a:ext cx="0" cy="3492808"/>
            </a:xfrm>
            <a:prstGeom prst="line">
              <a:avLst/>
            </a:prstGeom>
            <a:ln w="63500" cap="flat">
              <a:solidFill>
                <a:srgbClr val="FFFFFF"/>
              </a:solidFill>
              <a:prstDash val="solid"/>
              <a:headEnd type="none" w="sm" len="sm"/>
              <a:tailEnd type="none" w="sm" len="sm"/>
            </a:ln>
          </p:spPr>
        </p:sp>
      </p:grpSp>
      <p:sp>
        <p:nvSpPr>
          <p:cNvPr id="7" name="Freeform 7"/>
          <p:cNvSpPr/>
          <p:nvPr/>
        </p:nvSpPr>
        <p:spPr>
          <a:xfrm>
            <a:off x="445241" y="1781323"/>
            <a:ext cx="5755032" cy="5593324"/>
          </a:xfrm>
          <a:custGeom>
            <a:avLst/>
            <a:gdLst/>
            <a:ahLst/>
            <a:cxnLst/>
            <a:rect l="l" t="t" r="r" b="b"/>
            <a:pathLst>
              <a:path w="5755032" h="5593324">
                <a:moveTo>
                  <a:pt x="0" y="0"/>
                </a:moveTo>
                <a:lnTo>
                  <a:pt x="5755032" y="0"/>
                </a:lnTo>
                <a:lnTo>
                  <a:pt x="5755032" y="5593324"/>
                </a:lnTo>
                <a:lnTo>
                  <a:pt x="0" y="5593324"/>
                </a:lnTo>
                <a:lnTo>
                  <a:pt x="0" y="0"/>
                </a:lnTo>
                <a:close/>
              </a:path>
            </a:pathLst>
          </a:custGeom>
          <a:blipFill>
            <a:blip r:embed="rId4"/>
            <a:stretch>
              <a:fillRect l="-34537" t="-52271" r="-141409" b="-48368"/>
            </a:stretch>
          </a:blipFill>
        </p:spPr>
      </p:sp>
      <p:sp>
        <p:nvSpPr>
          <p:cNvPr id="8" name="Freeform 8"/>
          <p:cNvSpPr/>
          <p:nvPr/>
        </p:nvSpPr>
        <p:spPr>
          <a:xfrm>
            <a:off x="293273" y="9462551"/>
            <a:ext cx="4866054" cy="576686"/>
          </a:xfrm>
          <a:custGeom>
            <a:avLst/>
            <a:gdLst/>
            <a:ahLst/>
            <a:cxnLst/>
            <a:rect l="l" t="t" r="r" b="b"/>
            <a:pathLst>
              <a:path w="4866054" h="576686">
                <a:moveTo>
                  <a:pt x="0" y="0"/>
                </a:moveTo>
                <a:lnTo>
                  <a:pt x="4866055" y="0"/>
                </a:lnTo>
                <a:lnTo>
                  <a:pt x="4866055" y="576686"/>
                </a:lnTo>
                <a:lnTo>
                  <a:pt x="0" y="576686"/>
                </a:lnTo>
                <a:lnTo>
                  <a:pt x="0" y="0"/>
                </a:lnTo>
                <a:close/>
              </a:path>
            </a:pathLst>
          </a:custGeom>
          <a:blipFill>
            <a:blip r:embed="rId5"/>
            <a:stretch>
              <a:fillRect/>
            </a:stretch>
          </a:blipFill>
        </p:spPr>
      </p:sp>
      <p:sp>
        <p:nvSpPr>
          <p:cNvPr id="9" name="Freeform 9"/>
          <p:cNvSpPr/>
          <p:nvPr/>
        </p:nvSpPr>
        <p:spPr>
          <a:xfrm>
            <a:off x="13654165" y="9270185"/>
            <a:ext cx="2614223" cy="961417"/>
          </a:xfrm>
          <a:custGeom>
            <a:avLst/>
            <a:gdLst/>
            <a:ahLst/>
            <a:cxnLst/>
            <a:rect l="l" t="t" r="r" b="b"/>
            <a:pathLst>
              <a:path w="2614223" h="961417">
                <a:moveTo>
                  <a:pt x="0" y="0"/>
                </a:moveTo>
                <a:lnTo>
                  <a:pt x="2614223" y="0"/>
                </a:lnTo>
                <a:lnTo>
                  <a:pt x="2614223" y="961418"/>
                </a:lnTo>
                <a:lnTo>
                  <a:pt x="0" y="961418"/>
                </a:lnTo>
                <a:lnTo>
                  <a:pt x="0" y="0"/>
                </a:lnTo>
                <a:close/>
              </a:path>
            </a:pathLst>
          </a:custGeom>
          <a:blipFill>
            <a:blip r:embed="rId6"/>
            <a:stretch>
              <a:fillRect t="-16432"/>
            </a:stretch>
          </a:blipFill>
        </p:spPr>
      </p:sp>
      <p:sp>
        <p:nvSpPr>
          <p:cNvPr id="10" name="Freeform 10"/>
          <p:cNvSpPr/>
          <p:nvPr/>
        </p:nvSpPr>
        <p:spPr>
          <a:xfrm>
            <a:off x="16268388" y="9258300"/>
            <a:ext cx="1765841" cy="840877"/>
          </a:xfrm>
          <a:custGeom>
            <a:avLst/>
            <a:gdLst/>
            <a:ahLst/>
            <a:cxnLst/>
            <a:rect l="l" t="t" r="r" b="b"/>
            <a:pathLst>
              <a:path w="1765841" h="840877">
                <a:moveTo>
                  <a:pt x="0" y="0"/>
                </a:moveTo>
                <a:lnTo>
                  <a:pt x="1765841" y="0"/>
                </a:lnTo>
                <a:lnTo>
                  <a:pt x="1765841" y="840877"/>
                </a:lnTo>
                <a:lnTo>
                  <a:pt x="0" y="840877"/>
                </a:lnTo>
                <a:lnTo>
                  <a:pt x="0" y="0"/>
                </a:lnTo>
                <a:close/>
              </a:path>
            </a:pathLst>
          </a:custGeom>
          <a:blipFill>
            <a:blip r:embed="rId7"/>
            <a:stretch>
              <a:fillRect/>
            </a:stretch>
          </a:blipFill>
        </p:spPr>
      </p:sp>
      <p:sp>
        <p:nvSpPr>
          <p:cNvPr id="11" name="Freeform 11"/>
          <p:cNvSpPr/>
          <p:nvPr/>
        </p:nvSpPr>
        <p:spPr>
          <a:xfrm>
            <a:off x="4790188" y="9018794"/>
            <a:ext cx="3778582" cy="1464200"/>
          </a:xfrm>
          <a:custGeom>
            <a:avLst/>
            <a:gdLst/>
            <a:ahLst/>
            <a:cxnLst/>
            <a:rect l="l" t="t" r="r" b="b"/>
            <a:pathLst>
              <a:path w="3778582" h="1464200">
                <a:moveTo>
                  <a:pt x="0" y="0"/>
                </a:moveTo>
                <a:lnTo>
                  <a:pt x="3778582" y="0"/>
                </a:lnTo>
                <a:lnTo>
                  <a:pt x="3778582" y="1464200"/>
                </a:lnTo>
                <a:lnTo>
                  <a:pt x="0" y="1464200"/>
                </a:lnTo>
                <a:lnTo>
                  <a:pt x="0" y="0"/>
                </a:lnTo>
                <a:close/>
              </a:path>
            </a:pathLst>
          </a:custGeom>
          <a:blipFill>
            <a:blip r:embed="rId8"/>
            <a:stretch>
              <a:fillRect/>
            </a:stretch>
          </a:blipFill>
        </p:spPr>
      </p:sp>
      <p:sp>
        <p:nvSpPr>
          <p:cNvPr id="12" name="TextBox 12"/>
          <p:cNvSpPr txBox="1"/>
          <p:nvPr/>
        </p:nvSpPr>
        <p:spPr>
          <a:xfrm>
            <a:off x="5891992" y="3206439"/>
            <a:ext cx="11008751" cy="954405"/>
          </a:xfrm>
          <a:prstGeom prst="rect">
            <a:avLst/>
          </a:prstGeom>
        </p:spPr>
        <p:txBody>
          <a:bodyPr lIns="0" tIns="0" rIns="0" bIns="0" rtlCol="0" anchor="t">
            <a:spAutoFit/>
          </a:bodyPr>
          <a:lstStyle/>
          <a:p>
            <a:pPr algn="l">
              <a:lnSpc>
                <a:spcPts val="7199"/>
              </a:lnSpc>
              <a:spcBef>
                <a:spcPct val="0"/>
              </a:spcBef>
            </a:pPr>
            <a:r>
              <a:rPr lang="en-US" sz="7199" b="1" spc="719">
                <a:solidFill>
                  <a:srgbClr val="FFFFFF"/>
                </a:solidFill>
                <a:latin typeface="Helvetica Now Display Bold"/>
                <a:ea typeface="Helvetica Now Display Bold"/>
                <a:cs typeface="Helvetica Now Display Bold"/>
                <a:sym typeface="Helvetica Now Display Bold"/>
              </a:rPr>
              <a:t>WORLDVIEW WAVE 5</a:t>
            </a:r>
          </a:p>
        </p:txBody>
      </p:sp>
      <p:sp>
        <p:nvSpPr>
          <p:cNvPr id="13" name="TextBox 13"/>
          <p:cNvSpPr txBox="1"/>
          <p:nvPr/>
        </p:nvSpPr>
        <p:spPr>
          <a:xfrm>
            <a:off x="6061071" y="4227775"/>
            <a:ext cx="10380745" cy="2262505"/>
          </a:xfrm>
          <a:prstGeom prst="rect">
            <a:avLst/>
          </a:prstGeom>
        </p:spPr>
        <p:txBody>
          <a:bodyPr lIns="0" tIns="0" rIns="0" bIns="0" rtlCol="0" anchor="t">
            <a:spAutoFit/>
          </a:bodyPr>
          <a:lstStyle/>
          <a:p>
            <a:pPr algn="just">
              <a:lnSpc>
                <a:spcPts val="6019"/>
              </a:lnSpc>
            </a:pPr>
            <a:r>
              <a:rPr lang="en-US" sz="4299" spc="429">
                <a:solidFill>
                  <a:srgbClr val="FFFFFF"/>
                </a:solidFill>
                <a:latin typeface="Inter"/>
                <a:ea typeface="Inter"/>
                <a:cs typeface="Inter"/>
                <a:sym typeface="Inter"/>
              </a:rPr>
              <a:t>Exploring Irish Attitudes Towards INGO Imagery </a:t>
            </a:r>
          </a:p>
          <a:p>
            <a:pPr marL="0" lvl="0" indent="0" algn="just">
              <a:lnSpc>
                <a:spcPts val="6019"/>
              </a:lnSpc>
              <a:spcBef>
                <a:spcPct val="0"/>
              </a:spcBef>
            </a:pPr>
            <a:endParaRPr lang="en-US" sz="4299" spc="429">
              <a:solidFill>
                <a:srgbClr val="FFFFFF"/>
              </a:solidFill>
              <a:latin typeface="Inter"/>
              <a:ea typeface="Inter"/>
              <a:cs typeface="Inter"/>
              <a:sym typeface="Inte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29706" y="2461177"/>
            <a:ext cx="9618095" cy="6408056"/>
          </a:xfrm>
          <a:custGeom>
            <a:avLst/>
            <a:gdLst/>
            <a:ahLst/>
            <a:cxnLst/>
            <a:rect l="l" t="t" r="r" b="b"/>
            <a:pathLst>
              <a:path w="9618095" h="6408056">
                <a:moveTo>
                  <a:pt x="0" y="0"/>
                </a:moveTo>
                <a:lnTo>
                  <a:pt x="9618095" y="0"/>
                </a:lnTo>
                <a:lnTo>
                  <a:pt x="9618095" y="6408056"/>
                </a:lnTo>
                <a:lnTo>
                  <a:pt x="0" y="6408056"/>
                </a:lnTo>
                <a:lnTo>
                  <a:pt x="0" y="0"/>
                </a:lnTo>
                <a:close/>
              </a:path>
            </a:pathLst>
          </a:custGeom>
          <a:blipFill>
            <a:blip r:embed="rId3"/>
            <a:stretch>
              <a:fillRect/>
            </a:stretch>
          </a:blipFill>
        </p:spPr>
      </p:sp>
      <p:sp>
        <p:nvSpPr>
          <p:cNvPr id="3" name="Freeform 3"/>
          <p:cNvSpPr/>
          <p:nvPr/>
        </p:nvSpPr>
        <p:spPr>
          <a:xfrm>
            <a:off x="16932874" y="9092657"/>
            <a:ext cx="652852" cy="652852"/>
          </a:xfrm>
          <a:custGeom>
            <a:avLst/>
            <a:gdLst/>
            <a:ahLst/>
            <a:cxnLst/>
            <a:rect l="l" t="t" r="r" b="b"/>
            <a:pathLst>
              <a:path w="652852" h="652852">
                <a:moveTo>
                  <a:pt x="0" y="0"/>
                </a:moveTo>
                <a:lnTo>
                  <a:pt x="652852" y="0"/>
                </a:lnTo>
                <a:lnTo>
                  <a:pt x="652852" y="652853"/>
                </a:lnTo>
                <a:lnTo>
                  <a:pt x="0" y="652853"/>
                </a:lnTo>
                <a:lnTo>
                  <a:pt x="0" y="0"/>
                </a:lnTo>
                <a:close/>
              </a:path>
            </a:pathLst>
          </a:custGeom>
          <a:blipFill>
            <a:blip r:embed="rId4"/>
            <a:stretch>
              <a:fillRect/>
            </a:stretch>
          </a:blipFill>
        </p:spPr>
      </p:sp>
      <p:grpSp>
        <p:nvGrpSpPr>
          <p:cNvPr id="4" name="Group 4"/>
          <p:cNvGrpSpPr/>
          <p:nvPr/>
        </p:nvGrpSpPr>
        <p:grpSpPr>
          <a:xfrm>
            <a:off x="763996" y="1418553"/>
            <a:ext cx="8098452" cy="777435"/>
            <a:chOff x="0" y="0"/>
            <a:chExt cx="2132926" cy="204757"/>
          </a:xfrm>
        </p:grpSpPr>
        <p:sp>
          <p:nvSpPr>
            <p:cNvPr id="5" name="Freeform 5"/>
            <p:cNvSpPr/>
            <p:nvPr/>
          </p:nvSpPr>
          <p:spPr>
            <a:xfrm>
              <a:off x="0" y="0"/>
              <a:ext cx="2132926" cy="204757"/>
            </a:xfrm>
            <a:custGeom>
              <a:avLst/>
              <a:gdLst/>
              <a:ahLst/>
              <a:cxnLst/>
              <a:rect l="l" t="t" r="r" b="b"/>
              <a:pathLst>
                <a:path w="2132926" h="204757">
                  <a:moveTo>
                    <a:pt x="1929726" y="0"/>
                  </a:moveTo>
                  <a:lnTo>
                    <a:pt x="0" y="0"/>
                  </a:lnTo>
                  <a:lnTo>
                    <a:pt x="0" y="204757"/>
                  </a:lnTo>
                  <a:lnTo>
                    <a:pt x="1929726" y="204757"/>
                  </a:lnTo>
                  <a:lnTo>
                    <a:pt x="2132926" y="102378"/>
                  </a:lnTo>
                  <a:lnTo>
                    <a:pt x="1929726" y="0"/>
                  </a:lnTo>
                  <a:close/>
                </a:path>
              </a:pathLst>
            </a:custGeom>
            <a:solidFill>
              <a:srgbClr val="1EA79A"/>
            </a:solidFill>
          </p:spPr>
        </p:sp>
        <p:sp>
          <p:nvSpPr>
            <p:cNvPr id="6" name="TextBox 6"/>
            <p:cNvSpPr txBox="1"/>
            <p:nvPr/>
          </p:nvSpPr>
          <p:spPr>
            <a:xfrm>
              <a:off x="0" y="-47625"/>
              <a:ext cx="2018626" cy="252382"/>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945178" y="1572287"/>
            <a:ext cx="6268598" cy="422341"/>
          </a:xfrm>
          <a:prstGeom prst="rect">
            <a:avLst/>
          </a:prstGeom>
        </p:spPr>
        <p:txBody>
          <a:bodyPr lIns="0" tIns="0" rIns="0" bIns="0" rtlCol="0" anchor="t">
            <a:spAutoFit/>
          </a:bodyPr>
          <a:lstStyle/>
          <a:p>
            <a:pPr marL="0" lvl="0" indent="0" algn="just">
              <a:lnSpc>
                <a:spcPts val="3499"/>
              </a:lnSpc>
              <a:spcBef>
                <a:spcPct val="0"/>
              </a:spcBef>
            </a:pPr>
            <a:r>
              <a:rPr lang="en-US" sz="2499" spc="249">
                <a:solidFill>
                  <a:srgbClr val="FFFFFF"/>
                </a:solidFill>
                <a:latin typeface="League Spartan"/>
                <a:ea typeface="League Spartan"/>
                <a:cs typeface="League Spartan"/>
                <a:sym typeface="League Spartan"/>
              </a:rPr>
              <a:t>VIEWER CONNECTION</a:t>
            </a:r>
          </a:p>
        </p:txBody>
      </p:sp>
      <p:grpSp>
        <p:nvGrpSpPr>
          <p:cNvPr id="8" name="Group 8"/>
          <p:cNvGrpSpPr/>
          <p:nvPr/>
        </p:nvGrpSpPr>
        <p:grpSpPr>
          <a:xfrm>
            <a:off x="7341986" y="1400956"/>
            <a:ext cx="1590064" cy="795032"/>
            <a:chOff x="0" y="0"/>
            <a:chExt cx="812800" cy="406400"/>
          </a:xfrm>
        </p:grpSpPr>
        <p:sp>
          <p:nvSpPr>
            <p:cNvPr id="9" name="Freeform 9"/>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FFFFFF"/>
            </a:solidFill>
          </p:spPr>
        </p:sp>
        <p:sp>
          <p:nvSpPr>
            <p:cNvPr id="10" name="TextBox 10"/>
            <p:cNvSpPr txBox="1"/>
            <p:nvPr/>
          </p:nvSpPr>
          <p:spPr>
            <a:xfrm>
              <a:off x="177800" y="-47625"/>
              <a:ext cx="558800" cy="454025"/>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763996" y="640093"/>
            <a:ext cx="14746044" cy="563947"/>
          </a:xfrm>
          <a:prstGeom prst="rect">
            <a:avLst/>
          </a:prstGeom>
        </p:spPr>
        <p:txBody>
          <a:bodyPr lIns="0" tIns="0" rIns="0" bIns="0" rtlCol="0" anchor="t">
            <a:spAutoFit/>
          </a:bodyPr>
          <a:lstStyle/>
          <a:p>
            <a:pPr marL="0" lvl="0" indent="0" algn="just">
              <a:lnSpc>
                <a:spcPts val="4619"/>
              </a:lnSpc>
              <a:spcBef>
                <a:spcPct val="0"/>
              </a:spcBef>
            </a:pPr>
            <a:r>
              <a:rPr lang="en-US" sz="3299" spc="329">
                <a:solidFill>
                  <a:srgbClr val="14328A"/>
                </a:solidFill>
                <a:latin typeface="League Spartan"/>
                <a:ea typeface="League Spartan"/>
                <a:cs typeface="League Spartan"/>
                <a:sym typeface="League Spartan"/>
              </a:rPr>
              <a:t>UNPACKING THE KEY FACTORS</a:t>
            </a:r>
          </a:p>
        </p:txBody>
      </p:sp>
      <p:sp>
        <p:nvSpPr>
          <p:cNvPr id="12" name="TextBox 12"/>
          <p:cNvSpPr txBox="1"/>
          <p:nvPr/>
        </p:nvSpPr>
        <p:spPr>
          <a:xfrm>
            <a:off x="763996" y="3040711"/>
            <a:ext cx="7126961" cy="4330609"/>
          </a:xfrm>
          <a:prstGeom prst="rect">
            <a:avLst/>
          </a:prstGeom>
        </p:spPr>
        <p:txBody>
          <a:bodyPr lIns="0" tIns="0" rIns="0" bIns="0" rtlCol="0" anchor="t">
            <a:spAutoFit/>
          </a:bodyPr>
          <a:lstStyle/>
          <a:p>
            <a:pPr algn="l">
              <a:lnSpc>
                <a:spcPts val="3359"/>
              </a:lnSpc>
            </a:pPr>
            <a:r>
              <a:rPr lang="en-US" sz="2399" dirty="0">
                <a:solidFill>
                  <a:srgbClr val="000000"/>
                </a:solidFill>
                <a:latin typeface="Canva Sans"/>
                <a:ea typeface="Canva Sans"/>
                <a:cs typeface="Canva Sans"/>
                <a:sym typeface="Canva Sans"/>
              </a:rPr>
              <a:t>It is clear that some images connect more strongly than others.</a:t>
            </a:r>
          </a:p>
          <a:p>
            <a:pPr algn="l">
              <a:lnSpc>
                <a:spcPts val="3359"/>
              </a:lnSpc>
            </a:pPr>
            <a:endParaRPr lang="en-US" sz="2399" dirty="0">
              <a:solidFill>
                <a:srgbClr val="000000"/>
              </a:solidFill>
              <a:latin typeface="Canva Sans"/>
              <a:ea typeface="Canva Sans"/>
              <a:cs typeface="Canva Sans"/>
              <a:sym typeface="Canva Sans"/>
            </a:endParaRPr>
          </a:p>
          <a:p>
            <a:pPr algn="l">
              <a:lnSpc>
                <a:spcPts val="3359"/>
              </a:lnSpc>
            </a:pPr>
            <a:r>
              <a:rPr lang="en-US" sz="2399" dirty="0">
                <a:solidFill>
                  <a:srgbClr val="000000"/>
                </a:solidFill>
                <a:latin typeface="Canva Sans"/>
                <a:ea typeface="Canva Sans"/>
                <a:cs typeface="Canva Sans"/>
                <a:sym typeface="Canva Sans"/>
              </a:rPr>
              <a:t>At times, respondents almost immediately reference their reactions in terms of similar experiences in their own lives.</a:t>
            </a:r>
          </a:p>
          <a:p>
            <a:pPr algn="l">
              <a:lnSpc>
                <a:spcPts val="3359"/>
              </a:lnSpc>
            </a:pPr>
            <a:endParaRPr lang="en-US" sz="2399" dirty="0">
              <a:solidFill>
                <a:srgbClr val="000000"/>
              </a:solidFill>
              <a:latin typeface="Canva Sans"/>
              <a:ea typeface="Canva Sans"/>
              <a:cs typeface="Canva Sans"/>
              <a:sym typeface="Canva Sans"/>
            </a:endParaRPr>
          </a:p>
          <a:p>
            <a:pPr>
              <a:lnSpc>
                <a:spcPts val="3359"/>
              </a:lnSpc>
            </a:pPr>
            <a:r>
              <a:rPr lang="en-US" sz="2399" dirty="0">
                <a:solidFill>
                  <a:srgbClr val="000000"/>
                </a:solidFill>
                <a:latin typeface="Canva Sans"/>
                <a:ea typeface="Canva Sans"/>
                <a:cs typeface="Canva Sans"/>
                <a:sym typeface="Canva Sans"/>
              </a:rPr>
              <a:t>This </a:t>
            </a:r>
            <a:r>
              <a:rPr lang="en-US" sz="2399" b="1" dirty="0">
                <a:solidFill>
                  <a:srgbClr val="000000"/>
                </a:solidFill>
                <a:latin typeface="Canva Sans Bold"/>
                <a:ea typeface="Canva Sans Bold"/>
                <a:cs typeface="Canva Sans Bold"/>
                <a:sym typeface="Canva Sans Bold"/>
              </a:rPr>
              <a:t>relatability</a:t>
            </a:r>
            <a:r>
              <a:rPr lang="en-US" sz="2399" dirty="0">
                <a:solidFill>
                  <a:srgbClr val="000000"/>
                </a:solidFill>
                <a:latin typeface="Canva Sans"/>
                <a:ea typeface="Canva Sans"/>
                <a:cs typeface="Canva Sans"/>
                <a:sym typeface="Canva Sans"/>
              </a:rPr>
              <a:t> can operate at an almost unconscious or gut level, or can emerge more slowly from consideration and comparison.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3996" y="1418553"/>
            <a:ext cx="8098452" cy="777435"/>
            <a:chOff x="0" y="0"/>
            <a:chExt cx="2132926" cy="204757"/>
          </a:xfrm>
        </p:grpSpPr>
        <p:sp>
          <p:nvSpPr>
            <p:cNvPr id="3" name="Freeform 3"/>
            <p:cNvSpPr/>
            <p:nvPr/>
          </p:nvSpPr>
          <p:spPr>
            <a:xfrm>
              <a:off x="0" y="0"/>
              <a:ext cx="2132926" cy="204757"/>
            </a:xfrm>
            <a:custGeom>
              <a:avLst/>
              <a:gdLst/>
              <a:ahLst/>
              <a:cxnLst/>
              <a:rect l="l" t="t" r="r" b="b"/>
              <a:pathLst>
                <a:path w="2132926" h="204757">
                  <a:moveTo>
                    <a:pt x="1929726" y="0"/>
                  </a:moveTo>
                  <a:lnTo>
                    <a:pt x="0" y="0"/>
                  </a:lnTo>
                  <a:lnTo>
                    <a:pt x="0" y="204757"/>
                  </a:lnTo>
                  <a:lnTo>
                    <a:pt x="1929726" y="204757"/>
                  </a:lnTo>
                  <a:lnTo>
                    <a:pt x="2132926" y="102378"/>
                  </a:lnTo>
                  <a:lnTo>
                    <a:pt x="1929726" y="0"/>
                  </a:lnTo>
                  <a:close/>
                </a:path>
              </a:pathLst>
            </a:custGeom>
            <a:solidFill>
              <a:srgbClr val="004AAD"/>
            </a:solidFill>
          </p:spPr>
        </p:sp>
        <p:sp>
          <p:nvSpPr>
            <p:cNvPr id="4" name="TextBox 4"/>
            <p:cNvSpPr txBox="1"/>
            <p:nvPr/>
          </p:nvSpPr>
          <p:spPr>
            <a:xfrm>
              <a:off x="0" y="-47625"/>
              <a:ext cx="2018626" cy="252382"/>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945178" y="1572287"/>
            <a:ext cx="6268598" cy="422341"/>
          </a:xfrm>
          <a:prstGeom prst="rect">
            <a:avLst/>
          </a:prstGeom>
        </p:spPr>
        <p:txBody>
          <a:bodyPr lIns="0" tIns="0" rIns="0" bIns="0" rtlCol="0" anchor="t">
            <a:spAutoFit/>
          </a:bodyPr>
          <a:lstStyle/>
          <a:p>
            <a:pPr marL="0" lvl="0" indent="0" algn="just">
              <a:lnSpc>
                <a:spcPts val="3499"/>
              </a:lnSpc>
              <a:spcBef>
                <a:spcPct val="0"/>
              </a:spcBef>
            </a:pPr>
            <a:r>
              <a:rPr lang="en-US" sz="2499" spc="249">
                <a:solidFill>
                  <a:srgbClr val="FFFFFF"/>
                </a:solidFill>
                <a:latin typeface="League Spartan"/>
                <a:ea typeface="League Spartan"/>
                <a:cs typeface="League Spartan"/>
                <a:sym typeface="League Spartan"/>
              </a:rPr>
              <a:t>STORYTELLING POWER</a:t>
            </a:r>
          </a:p>
        </p:txBody>
      </p:sp>
      <p:grpSp>
        <p:nvGrpSpPr>
          <p:cNvPr id="6" name="Group 6"/>
          <p:cNvGrpSpPr/>
          <p:nvPr/>
        </p:nvGrpSpPr>
        <p:grpSpPr>
          <a:xfrm>
            <a:off x="7341986" y="1400956"/>
            <a:ext cx="1590064" cy="795032"/>
            <a:chOff x="0" y="0"/>
            <a:chExt cx="812800" cy="406400"/>
          </a:xfrm>
        </p:grpSpPr>
        <p:sp>
          <p:nvSpPr>
            <p:cNvPr id="7" name="Freeform 7"/>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FFFFFF"/>
            </a:solidFill>
          </p:spPr>
        </p:sp>
        <p:sp>
          <p:nvSpPr>
            <p:cNvPr id="8" name="TextBox 8"/>
            <p:cNvSpPr txBox="1"/>
            <p:nvPr/>
          </p:nvSpPr>
          <p:spPr>
            <a:xfrm>
              <a:off x="177800" y="-47625"/>
              <a:ext cx="558800" cy="45402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847518" y="2809247"/>
            <a:ext cx="6973838" cy="5426014"/>
          </a:xfrm>
          <a:prstGeom prst="rect">
            <a:avLst/>
          </a:prstGeom>
        </p:spPr>
        <p:txBody>
          <a:bodyPr lIns="0" tIns="0" rIns="0" bIns="0" rtlCol="0" anchor="t">
            <a:spAutoFit/>
          </a:bodyPr>
          <a:lstStyle/>
          <a:p>
            <a:pPr algn="l">
              <a:lnSpc>
                <a:spcPts val="3359"/>
              </a:lnSpc>
            </a:pPr>
            <a:r>
              <a:rPr lang="en-US" sz="2399" dirty="0">
                <a:solidFill>
                  <a:srgbClr val="000000"/>
                </a:solidFill>
                <a:latin typeface="Canva Sans"/>
                <a:ea typeface="Canva Sans"/>
                <a:cs typeface="Canva Sans"/>
                <a:sym typeface="Canva Sans"/>
              </a:rPr>
              <a:t>As respondents discuss their reactions, it is evident that some images ‘unfold’ with more sense of a background story than others.</a:t>
            </a:r>
          </a:p>
          <a:p>
            <a:pPr algn="l">
              <a:lnSpc>
                <a:spcPts val="3359"/>
              </a:lnSpc>
            </a:pPr>
            <a:endParaRPr lang="en-US" sz="2399" dirty="0">
              <a:solidFill>
                <a:srgbClr val="000000"/>
              </a:solidFill>
              <a:latin typeface="Canva Sans"/>
              <a:ea typeface="Canva Sans"/>
              <a:cs typeface="Canva Sans"/>
              <a:sym typeface="Canva Sans"/>
            </a:endParaRPr>
          </a:p>
          <a:p>
            <a:pPr algn="l">
              <a:lnSpc>
                <a:spcPts val="3359"/>
              </a:lnSpc>
            </a:pPr>
            <a:r>
              <a:rPr lang="en-US" sz="2399" dirty="0">
                <a:solidFill>
                  <a:srgbClr val="000000"/>
                </a:solidFill>
                <a:latin typeface="Canva Sans"/>
                <a:ea typeface="Canva Sans"/>
                <a:cs typeface="Canva Sans"/>
                <a:sym typeface="Canva Sans"/>
              </a:rPr>
              <a:t>Thus, a story that is expressed with </a:t>
            </a:r>
            <a:r>
              <a:rPr lang="en-US" sz="2399" b="1" dirty="0">
                <a:solidFill>
                  <a:srgbClr val="000000"/>
                </a:solidFill>
                <a:latin typeface="Canva Sans Bold"/>
                <a:ea typeface="Canva Sans Bold"/>
                <a:cs typeface="Canva Sans Bold"/>
                <a:sym typeface="Canva Sans Bold"/>
              </a:rPr>
              <a:t>clarity</a:t>
            </a:r>
            <a:r>
              <a:rPr lang="en-US" sz="2399" dirty="0">
                <a:solidFill>
                  <a:srgbClr val="000000"/>
                </a:solidFill>
                <a:latin typeface="Canva Sans"/>
                <a:ea typeface="Canva Sans"/>
                <a:cs typeface="Canva Sans"/>
                <a:sym typeface="Canva Sans"/>
              </a:rPr>
              <a:t> tends to have more effect </a:t>
            </a:r>
          </a:p>
          <a:p>
            <a:pPr algn="l">
              <a:lnSpc>
                <a:spcPts val="3359"/>
              </a:lnSpc>
            </a:pPr>
            <a:endParaRPr lang="en-US" sz="2399" dirty="0">
              <a:solidFill>
                <a:srgbClr val="000000"/>
              </a:solidFill>
              <a:latin typeface="Canva Sans"/>
              <a:ea typeface="Canva Sans"/>
              <a:cs typeface="Canva Sans"/>
              <a:sym typeface="Canva Sans"/>
            </a:endParaRPr>
          </a:p>
          <a:p>
            <a:pPr algn="l">
              <a:lnSpc>
                <a:spcPts val="3359"/>
              </a:lnSpc>
            </a:pPr>
            <a:r>
              <a:rPr lang="en-US" sz="2399" dirty="0">
                <a:solidFill>
                  <a:srgbClr val="000000"/>
                </a:solidFill>
                <a:latin typeface="Canva Sans"/>
                <a:ea typeface="Canva Sans"/>
                <a:cs typeface="Canva Sans"/>
                <a:sym typeface="Canva Sans"/>
              </a:rPr>
              <a:t>→ particularly if it can be interpreted as connecting to a </a:t>
            </a:r>
            <a:r>
              <a:rPr lang="en-US" sz="2399" b="1" dirty="0">
                <a:solidFill>
                  <a:srgbClr val="000000"/>
                </a:solidFill>
                <a:latin typeface="Canva Sans Bold"/>
                <a:ea typeface="Canva Sans Bold"/>
                <a:cs typeface="Canva Sans Bold"/>
                <a:sym typeface="Canva Sans Bold"/>
              </a:rPr>
              <a:t>current international issue</a:t>
            </a:r>
          </a:p>
          <a:p>
            <a:pPr algn="l">
              <a:lnSpc>
                <a:spcPts val="3359"/>
              </a:lnSpc>
            </a:pPr>
            <a:endParaRPr lang="en-US" sz="2399" b="1" dirty="0">
              <a:solidFill>
                <a:srgbClr val="000000"/>
              </a:solidFill>
              <a:latin typeface="Canva Sans Bold"/>
              <a:ea typeface="Canva Sans Bold"/>
              <a:cs typeface="Canva Sans Bold"/>
              <a:sym typeface="Canva Sans Bold"/>
            </a:endParaRPr>
          </a:p>
          <a:p>
            <a:pPr algn="l">
              <a:lnSpc>
                <a:spcPts val="3359"/>
              </a:lnSpc>
            </a:pPr>
            <a:r>
              <a:rPr lang="en-US" sz="2399" dirty="0">
                <a:solidFill>
                  <a:srgbClr val="000000"/>
                </a:solidFill>
                <a:latin typeface="Canva Sans"/>
                <a:ea typeface="Canva Sans"/>
                <a:cs typeface="Canva Sans"/>
                <a:sym typeface="Canva Sans"/>
              </a:rPr>
              <a:t>Similarly, stories can have </a:t>
            </a:r>
            <a:r>
              <a:rPr lang="en-US" sz="2399" b="1" dirty="0">
                <a:solidFill>
                  <a:srgbClr val="000000"/>
                </a:solidFill>
                <a:latin typeface="Canva Sans Bold"/>
                <a:ea typeface="Canva Sans Bold"/>
                <a:cs typeface="Canva Sans Bold"/>
                <a:sym typeface="Canva Sans Bold"/>
              </a:rPr>
              <a:t>symbolic meaning</a:t>
            </a:r>
            <a:r>
              <a:rPr lang="en-US" sz="2399" dirty="0">
                <a:solidFill>
                  <a:srgbClr val="000000"/>
                </a:solidFill>
                <a:latin typeface="Canva Sans"/>
                <a:ea typeface="Canva Sans"/>
                <a:cs typeface="Canva Sans"/>
                <a:sym typeface="Canva Sans"/>
              </a:rPr>
              <a:t> that can be more engaging (motherhood, sibling care, etc.)</a:t>
            </a:r>
          </a:p>
        </p:txBody>
      </p:sp>
      <p:sp>
        <p:nvSpPr>
          <p:cNvPr id="10" name="TextBox 10"/>
          <p:cNvSpPr txBox="1"/>
          <p:nvPr/>
        </p:nvSpPr>
        <p:spPr>
          <a:xfrm>
            <a:off x="763996" y="640093"/>
            <a:ext cx="14746044" cy="563947"/>
          </a:xfrm>
          <a:prstGeom prst="rect">
            <a:avLst/>
          </a:prstGeom>
        </p:spPr>
        <p:txBody>
          <a:bodyPr lIns="0" tIns="0" rIns="0" bIns="0" rtlCol="0" anchor="t">
            <a:spAutoFit/>
          </a:bodyPr>
          <a:lstStyle/>
          <a:p>
            <a:pPr marL="0" lvl="0" indent="0" algn="just">
              <a:lnSpc>
                <a:spcPts val="4619"/>
              </a:lnSpc>
              <a:spcBef>
                <a:spcPct val="0"/>
              </a:spcBef>
            </a:pPr>
            <a:r>
              <a:rPr lang="en-US" sz="3299" spc="329">
                <a:solidFill>
                  <a:srgbClr val="14328A"/>
                </a:solidFill>
                <a:latin typeface="League Spartan"/>
                <a:ea typeface="League Spartan"/>
                <a:cs typeface="League Spartan"/>
                <a:sym typeface="League Spartan"/>
              </a:rPr>
              <a:t>UNPACKING THE KEY FACTORS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74479" y="2589288"/>
            <a:ext cx="9685938" cy="6465363"/>
          </a:xfrm>
          <a:custGeom>
            <a:avLst/>
            <a:gdLst/>
            <a:ahLst/>
            <a:cxnLst/>
            <a:rect l="l" t="t" r="r" b="b"/>
            <a:pathLst>
              <a:path w="9685938" h="6465363">
                <a:moveTo>
                  <a:pt x="0" y="0"/>
                </a:moveTo>
                <a:lnTo>
                  <a:pt x="9685937" y="0"/>
                </a:lnTo>
                <a:lnTo>
                  <a:pt x="9685937" y="6465364"/>
                </a:lnTo>
                <a:lnTo>
                  <a:pt x="0" y="6465364"/>
                </a:lnTo>
                <a:lnTo>
                  <a:pt x="0" y="0"/>
                </a:lnTo>
                <a:close/>
              </a:path>
            </a:pathLst>
          </a:custGeom>
          <a:blipFill>
            <a:blip r:embed="rId3"/>
            <a:stretch>
              <a:fillRect/>
            </a:stretch>
          </a:blipFill>
        </p:spPr>
      </p:sp>
      <p:sp>
        <p:nvSpPr>
          <p:cNvPr id="3" name="Freeform 3"/>
          <p:cNvSpPr/>
          <p:nvPr/>
        </p:nvSpPr>
        <p:spPr>
          <a:xfrm>
            <a:off x="16924770" y="9258300"/>
            <a:ext cx="669060" cy="677638"/>
          </a:xfrm>
          <a:custGeom>
            <a:avLst/>
            <a:gdLst/>
            <a:ahLst/>
            <a:cxnLst/>
            <a:rect l="l" t="t" r="r" b="b"/>
            <a:pathLst>
              <a:path w="669060" h="677638">
                <a:moveTo>
                  <a:pt x="0" y="0"/>
                </a:moveTo>
                <a:lnTo>
                  <a:pt x="669060" y="0"/>
                </a:lnTo>
                <a:lnTo>
                  <a:pt x="669060" y="677638"/>
                </a:lnTo>
                <a:lnTo>
                  <a:pt x="0" y="677638"/>
                </a:lnTo>
                <a:lnTo>
                  <a:pt x="0" y="0"/>
                </a:lnTo>
                <a:close/>
              </a:path>
            </a:pathLst>
          </a:custGeom>
          <a:blipFill>
            <a:blip r:embed="rId4"/>
            <a:stretch>
              <a:fillRect/>
            </a:stretch>
          </a:blipFill>
        </p:spPr>
      </p:sp>
      <p:grpSp>
        <p:nvGrpSpPr>
          <p:cNvPr id="4" name="Group 4"/>
          <p:cNvGrpSpPr/>
          <p:nvPr/>
        </p:nvGrpSpPr>
        <p:grpSpPr>
          <a:xfrm>
            <a:off x="763996" y="1418553"/>
            <a:ext cx="8098452" cy="777435"/>
            <a:chOff x="0" y="0"/>
            <a:chExt cx="2132926" cy="204757"/>
          </a:xfrm>
        </p:grpSpPr>
        <p:sp>
          <p:nvSpPr>
            <p:cNvPr id="5" name="Freeform 5"/>
            <p:cNvSpPr/>
            <p:nvPr/>
          </p:nvSpPr>
          <p:spPr>
            <a:xfrm>
              <a:off x="0" y="0"/>
              <a:ext cx="2132926" cy="204757"/>
            </a:xfrm>
            <a:custGeom>
              <a:avLst/>
              <a:gdLst/>
              <a:ahLst/>
              <a:cxnLst/>
              <a:rect l="l" t="t" r="r" b="b"/>
              <a:pathLst>
                <a:path w="2132926" h="204757">
                  <a:moveTo>
                    <a:pt x="1929726" y="0"/>
                  </a:moveTo>
                  <a:lnTo>
                    <a:pt x="0" y="0"/>
                  </a:lnTo>
                  <a:lnTo>
                    <a:pt x="0" y="204757"/>
                  </a:lnTo>
                  <a:lnTo>
                    <a:pt x="1929726" y="204757"/>
                  </a:lnTo>
                  <a:lnTo>
                    <a:pt x="2132926" y="102378"/>
                  </a:lnTo>
                  <a:lnTo>
                    <a:pt x="1929726" y="0"/>
                  </a:lnTo>
                  <a:close/>
                </a:path>
              </a:pathLst>
            </a:custGeom>
            <a:solidFill>
              <a:srgbClr val="004AAD"/>
            </a:solidFill>
          </p:spPr>
        </p:sp>
        <p:sp>
          <p:nvSpPr>
            <p:cNvPr id="6" name="TextBox 6"/>
            <p:cNvSpPr txBox="1"/>
            <p:nvPr/>
          </p:nvSpPr>
          <p:spPr>
            <a:xfrm>
              <a:off x="0" y="-47625"/>
              <a:ext cx="2018626" cy="252382"/>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945178" y="1572287"/>
            <a:ext cx="6268598" cy="422341"/>
          </a:xfrm>
          <a:prstGeom prst="rect">
            <a:avLst/>
          </a:prstGeom>
        </p:spPr>
        <p:txBody>
          <a:bodyPr lIns="0" tIns="0" rIns="0" bIns="0" rtlCol="0" anchor="t">
            <a:spAutoFit/>
          </a:bodyPr>
          <a:lstStyle/>
          <a:p>
            <a:pPr marL="0" lvl="0" indent="0" algn="just">
              <a:lnSpc>
                <a:spcPts val="3499"/>
              </a:lnSpc>
              <a:spcBef>
                <a:spcPct val="0"/>
              </a:spcBef>
            </a:pPr>
            <a:r>
              <a:rPr lang="en-US" sz="2499" spc="249">
                <a:solidFill>
                  <a:srgbClr val="FFFFFF"/>
                </a:solidFill>
                <a:latin typeface="League Spartan"/>
                <a:ea typeface="League Spartan"/>
                <a:cs typeface="League Spartan"/>
                <a:sym typeface="League Spartan"/>
              </a:rPr>
              <a:t>STORYTELLING POWER</a:t>
            </a:r>
          </a:p>
        </p:txBody>
      </p:sp>
      <p:grpSp>
        <p:nvGrpSpPr>
          <p:cNvPr id="8" name="Group 8"/>
          <p:cNvGrpSpPr/>
          <p:nvPr/>
        </p:nvGrpSpPr>
        <p:grpSpPr>
          <a:xfrm>
            <a:off x="7341986" y="1400956"/>
            <a:ext cx="1590064" cy="795032"/>
            <a:chOff x="0" y="0"/>
            <a:chExt cx="812800" cy="406400"/>
          </a:xfrm>
        </p:grpSpPr>
        <p:sp>
          <p:nvSpPr>
            <p:cNvPr id="9" name="Freeform 9"/>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FFFFFF"/>
            </a:solidFill>
          </p:spPr>
        </p:sp>
        <p:sp>
          <p:nvSpPr>
            <p:cNvPr id="10" name="TextBox 10"/>
            <p:cNvSpPr txBox="1"/>
            <p:nvPr/>
          </p:nvSpPr>
          <p:spPr>
            <a:xfrm>
              <a:off x="177800" y="-47625"/>
              <a:ext cx="558800" cy="454025"/>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763996" y="640093"/>
            <a:ext cx="14746044" cy="563947"/>
          </a:xfrm>
          <a:prstGeom prst="rect">
            <a:avLst/>
          </a:prstGeom>
        </p:spPr>
        <p:txBody>
          <a:bodyPr lIns="0" tIns="0" rIns="0" bIns="0" rtlCol="0" anchor="t">
            <a:spAutoFit/>
          </a:bodyPr>
          <a:lstStyle/>
          <a:p>
            <a:pPr marL="0" lvl="0" indent="0" algn="just">
              <a:lnSpc>
                <a:spcPts val="4619"/>
              </a:lnSpc>
              <a:spcBef>
                <a:spcPct val="0"/>
              </a:spcBef>
            </a:pPr>
            <a:r>
              <a:rPr lang="en-US" sz="3299" spc="329">
                <a:solidFill>
                  <a:srgbClr val="14328A"/>
                </a:solidFill>
                <a:latin typeface="League Spartan"/>
                <a:ea typeface="League Spartan"/>
                <a:cs typeface="League Spartan"/>
                <a:sym typeface="League Spartan"/>
              </a:rPr>
              <a:t>UNPACKING THE KEY FACTORS</a:t>
            </a:r>
          </a:p>
        </p:txBody>
      </p:sp>
      <p:sp>
        <p:nvSpPr>
          <p:cNvPr id="12" name="TextBox 12"/>
          <p:cNvSpPr txBox="1"/>
          <p:nvPr/>
        </p:nvSpPr>
        <p:spPr>
          <a:xfrm>
            <a:off x="847518" y="2809247"/>
            <a:ext cx="6973838" cy="5426014"/>
          </a:xfrm>
          <a:prstGeom prst="rect">
            <a:avLst/>
          </a:prstGeom>
        </p:spPr>
        <p:txBody>
          <a:bodyPr lIns="0" tIns="0" rIns="0" bIns="0" rtlCol="0" anchor="t">
            <a:spAutoFit/>
          </a:bodyPr>
          <a:lstStyle/>
          <a:p>
            <a:pPr algn="l">
              <a:lnSpc>
                <a:spcPts val="3359"/>
              </a:lnSpc>
            </a:pPr>
            <a:r>
              <a:rPr lang="en-US" sz="2399">
                <a:solidFill>
                  <a:srgbClr val="000000"/>
                </a:solidFill>
                <a:latin typeface="Canva Sans"/>
                <a:ea typeface="Canva Sans"/>
                <a:cs typeface="Canva Sans"/>
                <a:sym typeface="Canva Sans"/>
              </a:rPr>
              <a:t>As respondents discuss their reactions, it is evident that some images ‘unfold’ with more sense of a background story than others.</a:t>
            </a:r>
          </a:p>
          <a:p>
            <a:pPr algn="l">
              <a:lnSpc>
                <a:spcPts val="3359"/>
              </a:lnSpc>
            </a:pPr>
            <a:endParaRPr lang="en-US" sz="2399">
              <a:solidFill>
                <a:srgbClr val="000000"/>
              </a:solidFill>
              <a:latin typeface="Canva Sans"/>
              <a:ea typeface="Canva Sans"/>
              <a:cs typeface="Canva Sans"/>
              <a:sym typeface="Canva Sans"/>
            </a:endParaRPr>
          </a:p>
          <a:p>
            <a:pPr algn="l">
              <a:lnSpc>
                <a:spcPts val="3359"/>
              </a:lnSpc>
            </a:pPr>
            <a:r>
              <a:rPr lang="en-US" sz="2399">
                <a:solidFill>
                  <a:srgbClr val="000000"/>
                </a:solidFill>
                <a:latin typeface="Canva Sans"/>
                <a:ea typeface="Canva Sans"/>
                <a:cs typeface="Canva Sans"/>
                <a:sym typeface="Canva Sans"/>
              </a:rPr>
              <a:t>Thus, a story that is expressed with </a:t>
            </a:r>
            <a:r>
              <a:rPr lang="en-US" sz="2399" b="1">
                <a:solidFill>
                  <a:srgbClr val="000000"/>
                </a:solidFill>
                <a:latin typeface="Canva Sans Bold"/>
                <a:ea typeface="Canva Sans Bold"/>
                <a:cs typeface="Canva Sans Bold"/>
                <a:sym typeface="Canva Sans Bold"/>
              </a:rPr>
              <a:t>clarity</a:t>
            </a:r>
            <a:r>
              <a:rPr lang="en-US" sz="2399">
                <a:solidFill>
                  <a:srgbClr val="000000"/>
                </a:solidFill>
                <a:latin typeface="Canva Sans"/>
                <a:ea typeface="Canva Sans"/>
                <a:cs typeface="Canva Sans"/>
                <a:sym typeface="Canva Sans"/>
              </a:rPr>
              <a:t> tends to have more effect </a:t>
            </a:r>
          </a:p>
          <a:p>
            <a:pPr algn="l">
              <a:lnSpc>
                <a:spcPts val="3359"/>
              </a:lnSpc>
            </a:pPr>
            <a:endParaRPr lang="en-US" sz="2399">
              <a:solidFill>
                <a:srgbClr val="000000"/>
              </a:solidFill>
              <a:latin typeface="Canva Sans"/>
              <a:ea typeface="Canva Sans"/>
              <a:cs typeface="Canva Sans"/>
              <a:sym typeface="Canva Sans"/>
            </a:endParaRPr>
          </a:p>
          <a:p>
            <a:pPr algn="l">
              <a:lnSpc>
                <a:spcPts val="3359"/>
              </a:lnSpc>
            </a:pPr>
            <a:r>
              <a:rPr lang="en-US" sz="2399">
                <a:solidFill>
                  <a:srgbClr val="000000"/>
                </a:solidFill>
                <a:latin typeface="Canva Sans"/>
                <a:ea typeface="Canva Sans"/>
                <a:cs typeface="Canva Sans"/>
                <a:sym typeface="Canva Sans"/>
              </a:rPr>
              <a:t>→ particularly if it can be interpreted as connecting to a </a:t>
            </a:r>
            <a:r>
              <a:rPr lang="en-US" sz="2399" b="1">
                <a:solidFill>
                  <a:srgbClr val="000000"/>
                </a:solidFill>
                <a:latin typeface="Canva Sans Bold"/>
                <a:ea typeface="Canva Sans Bold"/>
                <a:cs typeface="Canva Sans Bold"/>
                <a:sym typeface="Canva Sans Bold"/>
              </a:rPr>
              <a:t>current international issue</a:t>
            </a:r>
          </a:p>
          <a:p>
            <a:pPr algn="l">
              <a:lnSpc>
                <a:spcPts val="3359"/>
              </a:lnSpc>
            </a:pPr>
            <a:endParaRPr lang="en-US" sz="2399" b="1">
              <a:solidFill>
                <a:srgbClr val="000000"/>
              </a:solidFill>
              <a:latin typeface="Canva Sans Bold"/>
              <a:ea typeface="Canva Sans Bold"/>
              <a:cs typeface="Canva Sans Bold"/>
              <a:sym typeface="Canva Sans Bold"/>
            </a:endParaRPr>
          </a:p>
          <a:p>
            <a:pPr algn="l">
              <a:lnSpc>
                <a:spcPts val="3359"/>
              </a:lnSpc>
            </a:pPr>
            <a:r>
              <a:rPr lang="en-US" sz="2399">
                <a:solidFill>
                  <a:srgbClr val="000000"/>
                </a:solidFill>
                <a:latin typeface="Canva Sans"/>
                <a:ea typeface="Canva Sans"/>
                <a:cs typeface="Canva Sans"/>
                <a:sym typeface="Canva Sans"/>
              </a:rPr>
              <a:t>Similarly, stories can have </a:t>
            </a:r>
            <a:r>
              <a:rPr lang="en-US" sz="2399" b="1">
                <a:solidFill>
                  <a:srgbClr val="000000"/>
                </a:solidFill>
                <a:latin typeface="Canva Sans Bold"/>
                <a:ea typeface="Canva Sans Bold"/>
                <a:cs typeface="Canva Sans Bold"/>
                <a:sym typeface="Canva Sans Bold"/>
              </a:rPr>
              <a:t>symbolic meaning</a:t>
            </a:r>
            <a:r>
              <a:rPr lang="en-US" sz="2399">
                <a:solidFill>
                  <a:srgbClr val="000000"/>
                </a:solidFill>
                <a:latin typeface="Canva Sans"/>
                <a:ea typeface="Canva Sans"/>
                <a:cs typeface="Canva Sans"/>
                <a:sym typeface="Canva Sans"/>
              </a:rPr>
              <a:t> that can be more engaging (motherhood, sibling care, etc.)</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3996" y="1418553"/>
            <a:ext cx="8098452" cy="777435"/>
            <a:chOff x="0" y="0"/>
            <a:chExt cx="2132926" cy="204757"/>
          </a:xfrm>
        </p:grpSpPr>
        <p:sp>
          <p:nvSpPr>
            <p:cNvPr id="3" name="Freeform 3"/>
            <p:cNvSpPr/>
            <p:nvPr/>
          </p:nvSpPr>
          <p:spPr>
            <a:xfrm>
              <a:off x="0" y="0"/>
              <a:ext cx="2132926" cy="204757"/>
            </a:xfrm>
            <a:custGeom>
              <a:avLst/>
              <a:gdLst/>
              <a:ahLst/>
              <a:cxnLst/>
              <a:rect l="l" t="t" r="r" b="b"/>
              <a:pathLst>
                <a:path w="2132926" h="204757">
                  <a:moveTo>
                    <a:pt x="1929726" y="0"/>
                  </a:moveTo>
                  <a:lnTo>
                    <a:pt x="0" y="0"/>
                  </a:lnTo>
                  <a:lnTo>
                    <a:pt x="0" y="204757"/>
                  </a:lnTo>
                  <a:lnTo>
                    <a:pt x="1929726" y="204757"/>
                  </a:lnTo>
                  <a:lnTo>
                    <a:pt x="2132926" y="102378"/>
                  </a:lnTo>
                  <a:lnTo>
                    <a:pt x="1929726" y="0"/>
                  </a:lnTo>
                  <a:close/>
                </a:path>
              </a:pathLst>
            </a:custGeom>
            <a:solidFill>
              <a:srgbClr val="369B92"/>
            </a:solidFill>
          </p:spPr>
        </p:sp>
        <p:sp>
          <p:nvSpPr>
            <p:cNvPr id="4" name="TextBox 4"/>
            <p:cNvSpPr txBox="1"/>
            <p:nvPr/>
          </p:nvSpPr>
          <p:spPr>
            <a:xfrm>
              <a:off x="0" y="-47625"/>
              <a:ext cx="2018626" cy="252382"/>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970453" y="1572287"/>
            <a:ext cx="6560924" cy="422341"/>
          </a:xfrm>
          <a:prstGeom prst="rect">
            <a:avLst/>
          </a:prstGeom>
        </p:spPr>
        <p:txBody>
          <a:bodyPr lIns="0" tIns="0" rIns="0" bIns="0" rtlCol="0" anchor="t">
            <a:spAutoFit/>
          </a:bodyPr>
          <a:lstStyle/>
          <a:p>
            <a:pPr marL="0" lvl="0" indent="0" algn="just">
              <a:lnSpc>
                <a:spcPts val="3499"/>
              </a:lnSpc>
              <a:spcBef>
                <a:spcPct val="0"/>
              </a:spcBef>
            </a:pPr>
            <a:r>
              <a:rPr lang="en-US" sz="2499" spc="249">
                <a:solidFill>
                  <a:srgbClr val="FFFFFF"/>
                </a:solidFill>
                <a:latin typeface="League Spartan"/>
                <a:ea typeface="League Spartan"/>
                <a:cs typeface="League Spartan"/>
                <a:sym typeface="League Spartan"/>
              </a:rPr>
              <a:t>AUTHENTICITY OF SCENARIO</a:t>
            </a:r>
          </a:p>
        </p:txBody>
      </p:sp>
      <p:sp>
        <p:nvSpPr>
          <p:cNvPr id="6" name="TextBox 6"/>
          <p:cNvSpPr txBox="1"/>
          <p:nvPr/>
        </p:nvSpPr>
        <p:spPr>
          <a:xfrm>
            <a:off x="763996" y="2747482"/>
            <a:ext cx="6973838" cy="6683446"/>
          </a:xfrm>
          <a:prstGeom prst="rect">
            <a:avLst/>
          </a:prstGeom>
        </p:spPr>
        <p:txBody>
          <a:bodyPr lIns="0" tIns="0" rIns="0" bIns="0" rtlCol="0" anchor="t">
            <a:spAutoFit/>
          </a:bodyPr>
          <a:lstStyle/>
          <a:p>
            <a:pPr algn="l">
              <a:lnSpc>
                <a:spcPts val="3359"/>
              </a:lnSpc>
            </a:pPr>
            <a:r>
              <a:rPr lang="en-US" sz="2399" dirty="0">
                <a:solidFill>
                  <a:srgbClr val="000000"/>
                </a:solidFill>
                <a:latin typeface="Canva Sans"/>
                <a:ea typeface="Canva Sans"/>
                <a:cs typeface="Canva Sans"/>
                <a:sym typeface="Canva Sans"/>
              </a:rPr>
              <a:t>Images can be a </a:t>
            </a:r>
            <a:r>
              <a:rPr lang="en-US" sz="2399" b="1" dirty="0">
                <a:solidFill>
                  <a:srgbClr val="000000"/>
                </a:solidFill>
                <a:latin typeface="Canva Sans Bold"/>
                <a:ea typeface="Canva Sans Bold"/>
                <a:cs typeface="Canva Sans Bold"/>
                <a:sym typeface="Canva Sans Bold"/>
              </a:rPr>
              <a:t>‘candid moment’</a:t>
            </a:r>
            <a:r>
              <a:rPr lang="en-US" sz="2399" dirty="0">
                <a:solidFill>
                  <a:srgbClr val="000000"/>
                </a:solidFill>
                <a:latin typeface="Canva Sans"/>
                <a:ea typeface="Canva Sans"/>
                <a:cs typeface="Canva Sans"/>
                <a:sym typeface="Canva Sans"/>
              </a:rPr>
              <a:t> from someone’s life or a more ‘</a:t>
            </a:r>
            <a:r>
              <a:rPr lang="en-US" sz="2399" b="1" dirty="0">
                <a:solidFill>
                  <a:srgbClr val="000000"/>
                </a:solidFill>
                <a:latin typeface="Canva Sans Bold"/>
                <a:ea typeface="Canva Sans Bold"/>
                <a:cs typeface="Canva Sans Bold"/>
                <a:sym typeface="Canva Sans Bold"/>
              </a:rPr>
              <a:t>staged arrangement</a:t>
            </a:r>
            <a:r>
              <a:rPr lang="en-US" sz="2399" dirty="0">
                <a:solidFill>
                  <a:srgbClr val="000000"/>
                </a:solidFill>
                <a:latin typeface="Canva Sans"/>
                <a:ea typeface="Canva Sans"/>
                <a:cs typeface="Canva Sans"/>
                <a:sym typeface="Canva Sans"/>
              </a:rPr>
              <a:t>‘.</a:t>
            </a:r>
          </a:p>
          <a:p>
            <a:pPr algn="l">
              <a:lnSpc>
                <a:spcPts val="3359"/>
              </a:lnSpc>
            </a:pPr>
            <a:endParaRPr lang="en-US" sz="2399" dirty="0">
              <a:solidFill>
                <a:srgbClr val="000000"/>
              </a:solidFill>
              <a:latin typeface="Canva Sans"/>
              <a:ea typeface="Canva Sans"/>
              <a:cs typeface="Canva Sans"/>
              <a:sym typeface="Canva Sans"/>
            </a:endParaRPr>
          </a:p>
          <a:p>
            <a:pPr algn="l">
              <a:lnSpc>
                <a:spcPts val="3359"/>
              </a:lnSpc>
            </a:pPr>
            <a:r>
              <a:rPr lang="en-US" sz="2399" dirty="0">
                <a:solidFill>
                  <a:srgbClr val="000000"/>
                </a:solidFill>
                <a:latin typeface="Canva Sans"/>
                <a:ea typeface="Canva Sans"/>
                <a:cs typeface="Canva Sans"/>
                <a:sym typeface="Canva Sans"/>
              </a:rPr>
              <a:t>There can also be a rapid negative response when respondents feel there is a </a:t>
            </a:r>
            <a:r>
              <a:rPr lang="en-US" sz="2399" b="1" dirty="0">
                <a:solidFill>
                  <a:srgbClr val="000000"/>
                </a:solidFill>
                <a:latin typeface="Canva Sans Bold"/>
                <a:ea typeface="Canva Sans Bold"/>
                <a:cs typeface="Canva Sans Bold"/>
                <a:sym typeface="Canva Sans Bold"/>
              </a:rPr>
              <a:t>deliberate attempt to manipulate</a:t>
            </a:r>
            <a:r>
              <a:rPr lang="en-US" sz="2399" dirty="0">
                <a:solidFill>
                  <a:srgbClr val="000000"/>
                </a:solidFill>
                <a:latin typeface="Canva Sans"/>
                <a:ea typeface="Canva Sans"/>
                <a:cs typeface="Canva Sans"/>
                <a:sym typeface="Canva Sans"/>
              </a:rPr>
              <a:t> their reaction</a:t>
            </a:r>
          </a:p>
          <a:p>
            <a:pPr algn="l">
              <a:lnSpc>
                <a:spcPts val="3359"/>
              </a:lnSpc>
            </a:pPr>
            <a:r>
              <a:rPr lang="en-US" sz="2399" dirty="0">
                <a:solidFill>
                  <a:srgbClr val="000000"/>
                </a:solidFill>
                <a:latin typeface="Canva Sans"/>
                <a:ea typeface="Canva Sans"/>
                <a:cs typeface="Canva Sans"/>
                <a:sym typeface="Canva Sans"/>
              </a:rPr>
              <a:t>→ A highly emotive scene that has been engineered for effect.</a:t>
            </a:r>
          </a:p>
          <a:p>
            <a:pPr algn="l">
              <a:lnSpc>
                <a:spcPts val="3359"/>
              </a:lnSpc>
            </a:pPr>
            <a:endParaRPr lang="en-US" sz="2399" dirty="0">
              <a:solidFill>
                <a:srgbClr val="000000"/>
              </a:solidFill>
              <a:latin typeface="Canva Sans"/>
              <a:ea typeface="Canva Sans"/>
              <a:cs typeface="Canva Sans"/>
              <a:sym typeface="Canva Sans"/>
            </a:endParaRPr>
          </a:p>
          <a:p>
            <a:pPr algn="l">
              <a:lnSpc>
                <a:spcPts val="3359"/>
              </a:lnSpc>
            </a:pPr>
            <a:r>
              <a:rPr lang="en-US" sz="2399" dirty="0">
                <a:solidFill>
                  <a:srgbClr val="000000"/>
                </a:solidFill>
                <a:latin typeface="Canva Sans"/>
                <a:ea typeface="Canva Sans"/>
                <a:cs typeface="Canva Sans"/>
                <a:sym typeface="Canva Sans"/>
              </a:rPr>
              <a:t>A perceived link to an active news story also supports a sense of </a:t>
            </a:r>
            <a:r>
              <a:rPr lang="en-US" sz="2399" b="1" dirty="0">
                <a:solidFill>
                  <a:srgbClr val="000000"/>
                </a:solidFill>
                <a:latin typeface="Canva Sans Bold"/>
                <a:ea typeface="Canva Sans Bold"/>
                <a:cs typeface="Canva Sans Bold"/>
                <a:sym typeface="Canva Sans Bold"/>
              </a:rPr>
              <a:t>authenticity</a:t>
            </a:r>
            <a:r>
              <a:rPr lang="en-US" sz="2399" dirty="0">
                <a:solidFill>
                  <a:srgbClr val="000000"/>
                </a:solidFill>
                <a:latin typeface="Canva Sans"/>
                <a:ea typeface="Canva Sans"/>
                <a:cs typeface="Canva Sans"/>
                <a:sym typeface="Canva Sans"/>
              </a:rPr>
              <a:t> and </a:t>
            </a:r>
            <a:r>
              <a:rPr lang="en-US" sz="2399" b="1" dirty="0">
                <a:solidFill>
                  <a:srgbClr val="000000"/>
                </a:solidFill>
                <a:latin typeface="Canva Sans Bold"/>
                <a:ea typeface="Canva Sans Bold"/>
                <a:cs typeface="Canva Sans Bold"/>
                <a:sym typeface="Canva Sans Bold"/>
              </a:rPr>
              <a:t>recency.</a:t>
            </a:r>
          </a:p>
          <a:p>
            <a:pPr algn="l">
              <a:lnSpc>
                <a:spcPts val="3359"/>
              </a:lnSpc>
            </a:pPr>
            <a:endParaRPr lang="en-US" sz="2399" b="1" dirty="0">
              <a:solidFill>
                <a:srgbClr val="000000"/>
              </a:solidFill>
              <a:latin typeface="Canva Sans Bold"/>
              <a:ea typeface="Canva Sans Bold"/>
              <a:cs typeface="Canva Sans Bold"/>
              <a:sym typeface="Canva Sans Bold"/>
            </a:endParaRPr>
          </a:p>
          <a:p>
            <a:pPr algn="l">
              <a:lnSpc>
                <a:spcPts val="3359"/>
              </a:lnSpc>
            </a:pPr>
            <a:r>
              <a:rPr lang="en-US" sz="2399" dirty="0">
                <a:solidFill>
                  <a:srgbClr val="000000"/>
                </a:solidFill>
                <a:latin typeface="Canva Sans"/>
                <a:ea typeface="Canva Sans"/>
                <a:cs typeface="Canva Sans"/>
                <a:sym typeface="Canva Sans"/>
              </a:rPr>
              <a:t>Keep in mind that people are ‘trained’ by daily experiences to discern the difference between photoshopped/AI generated images and reality.</a:t>
            </a:r>
          </a:p>
        </p:txBody>
      </p:sp>
      <p:grpSp>
        <p:nvGrpSpPr>
          <p:cNvPr id="7" name="Group 7"/>
          <p:cNvGrpSpPr/>
          <p:nvPr/>
        </p:nvGrpSpPr>
        <p:grpSpPr>
          <a:xfrm>
            <a:off x="7341986" y="1400956"/>
            <a:ext cx="1590064" cy="795032"/>
            <a:chOff x="0" y="0"/>
            <a:chExt cx="812800" cy="406400"/>
          </a:xfrm>
        </p:grpSpPr>
        <p:sp>
          <p:nvSpPr>
            <p:cNvPr id="8" name="Freeform 8"/>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FFFFFF"/>
            </a:solidFill>
          </p:spPr>
        </p:sp>
        <p:sp>
          <p:nvSpPr>
            <p:cNvPr id="9" name="TextBox 9"/>
            <p:cNvSpPr txBox="1"/>
            <p:nvPr/>
          </p:nvSpPr>
          <p:spPr>
            <a:xfrm>
              <a:off x="177800" y="-47625"/>
              <a:ext cx="558800" cy="454025"/>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763996" y="640093"/>
            <a:ext cx="14746044" cy="563947"/>
          </a:xfrm>
          <a:prstGeom prst="rect">
            <a:avLst/>
          </a:prstGeom>
        </p:spPr>
        <p:txBody>
          <a:bodyPr lIns="0" tIns="0" rIns="0" bIns="0" rtlCol="0" anchor="t">
            <a:spAutoFit/>
          </a:bodyPr>
          <a:lstStyle/>
          <a:p>
            <a:pPr marL="0" lvl="0" indent="0" algn="just">
              <a:lnSpc>
                <a:spcPts val="4619"/>
              </a:lnSpc>
              <a:spcBef>
                <a:spcPct val="0"/>
              </a:spcBef>
            </a:pPr>
            <a:r>
              <a:rPr lang="en-US" sz="3299" spc="329">
                <a:solidFill>
                  <a:srgbClr val="14328A"/>
                </a:solidFill>
                <a:latin typeface="League Spartan"/>
                <a:ea typeface="League Spartan"/>
                <a:cs typeface="League Spartan"/>
                <a:sym typeface="League Spartan"/>
              </a:rPr>
              <a:t>UNPACKING THE KEY FACTORS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55687" y="9106507"/>
            <a:ext cx="684577" cy="693353"/>
          </a:xfrm>
          <a:custGeom>
            <a:avLst/>
            <a:gdLst/>
            <a:ahLst/>
            <a:cxnLst/>
            <a:rect l="l" t="t" r="r" b="b"/>
            <a:pathLst>
              <a:path w="684577" h="693353">
                <a:moveTo>
                  <a:pt x="0" y="0"/>
                </a:moveTo>
                <a:lnTo>
                  <a:pt x="684577" y="0"/>
                </a:lnTo>
                <a:lnTo>
                  <a:pt x="684577" y="693353"/>
                </a:lnTo>
                <a:lnTo>
                  <a:pt x="0" y="693353"/>
                </a:lnTo>
                <a:lnTo>
                  <a:pt x="0" y="0"/>
                </a:lnTo>
                <a:close/>
              </a:path>
            </a:pathLst>
          </a:custGeom>
          <a:blipFill>
            <a:blip r:embed="rId3"/>
            <a:stretch>
              <a:fillRect/>
            </a:stretch>
          </a:blipFill>
        </p:spPr>
      </p:sp>
      <p:sp>
        <p:nvSpPr>
          <p:cNvPr id="3" name="Freeform 3"/>
          <p:cNvSpPr/>
          <p:nvPr/>
        </p:nvSpPr>
        <p:spPr>
          <a:xfrm>
            <a:off x="8262301" y="2666031"/>
            <a:ext cx="9504269" cy="6344099"/>
          </a:xfrm>
          <a:custGeom>
            <a:avLst/>
            <a:gdLst/>
            <a:ahLst/>
            <a:cxnLst/>
            <a:rect l="l" t="t" r="r" b="b"/>
            <a:pathLst>
              <a:path w="9504269" h="6344099">
                <a:moveTo>
                  <a:pt x="0" y="0"/>
                </a:moveTo>
                <a:lnTo>
                  <a:pt x="9504268" y="0"/>
                </a:lnTo>
                <a:lnTo>
                  <a:pt x="9504268" y="6344099"/>
                </a:lnTo>
                <a:lnTo>
                  <a:pt x="0" y="6344099"/>
                </a:lnTo>
                <a:lnTo>
                  <a:pt x="0" y="0"/>
                </a:lnTo>
                <a:close/>
              </a:path>
            </a:pathLst>
          </a:custGeom>
          <a:blipFill>
            <a:blip r:embed="rId4"/>
            <a:stretch>
              <a:fillRect/>
            </a:stretch>
          </a:blipFill>
        </p:spPr>
      </p:sp>
      <p:grpSp>
        <p:nvGrpSpPr>
          <p:cNvPr id="4" name="Group 4"/>
          <p:cNvGrpSpPr/>
          <p:nvPr/>
        </p:nvGrpSpPr>
        <p:grpSpPr>
          <a:xfrm>
            <a:off x="763996" y="1418553"/>
            <a:ext cx="8098452" cy="777435"/>
            <a:chOff x="0" y="0"/>
            <a:chExt cx="2132926" cy="204757"/>
          </a:xfrm>
        </p:grpSpPr>
        <p:sp>
          <p:nvSpPr>
            <p:cNvPr id="5" name="Freeform 5"/>
            <p:cNvSpPr/>
            <p:nvPr/>
          </p:nvSpPr>
          <p:spPr>
            <a:xfrm>
              <a:off x="0" y="0"/>
              <a:ext cx="2132926" cy="204757"/>
            </a:xfrm>
            <a:custGeom>
              <a:avLst/>
              <a:gdLst/>
              <a:ahLst/>
              <a:cxnLst/>
              <a:rect l="l" t="t" r="r" b="b"/>
              <a:pathLst>
                <a:path w="2132926" h="204757">
                  <a:moveTo>
                    <a:pt x="1929726" y="0"/>
                  </a:moveTo>
                  <a:lnTo>
                    <a:pt x="0" y="0"/>
                  </a:lnTo>
                  <a:lnTo>
                    <a:pt x="0" y="204757"/>
                  </a:lnTo>
                  <a:lnTo>
                    <a:pt x="1929726" y="204757"/>
                  </a:lnTo>
                  <a:lnTo>
                    <a:pt x="2132926" y="102378"/>
                  </a:lnTo>
                  <a:lnTo>
                    <a:pt x="1929726" y="0"/>
                  </a:lnTo>
                  <a:close/>
                </a:path>
              </a:pathLst>
            </a:custGeom>
            <a:solidFill>
              <a:srgbClr val="369B92"/>
            </a:solidFill>
          </p:spPr>
        </p:sp>
        <p:sp>
          <p:nvSpPr>
            <p:cNvPr id="6" name="TextBox 6"/>
            <p:cNvSpPr txBox="1"/>
            <p:nvPr/>
          </p:nvSpPr>
          <p:spPr>
            <a:xfrm>
              <a:off x="0" y="-47625"/>
              <a:ext cx="2018626" cy="252382"/>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970453" y="1572287"/>
            <a:ext cx="6560924" cy="422341"/>
          </a:xfrm>
          <a:prstGeom prst="rect">
            <a:avLst/>
          </a:prstGeom>
        </p:spPr>
        <p:txBody>
          <a:bodyPr lIns="0" tIns="0" rIns="0" bIns="0" rtlCol="0" anchor="t">
            <a:spAutoFit/>
          </a:bodyPr>
          <a:lstStyle/>
          <a:p>
            <a:pPr marL="0" lvl="0" indent="0" algn="just">
              <a:lnSpc>
                <a:spcPts val="3499"/>
              </a:lnSpc>
              <a:spcBef>
                <a:spcPct val="0"/>
              </a:spcBef>
            </a:pPr>
            <a:r>
              <a:rPr lang="en-US" sz="2499" spc="249">
                <a:solidFill>
                  <a:srgbClr val="FFFFFF"/>
                </a:solidFill>
                <a:latin typeface="League Spartan"/>
                <a:ea typeface="League Spartan"/>
                <a:cs typeface="League Spartan"/>
                <a:sym typeface="League Spartan"/>
              </a:rPr>
              <a:t>AUTHENTICITY OF SCENARIO</a:t>
            </a:r>
          </a:p>
        </p:txBody>
      </p:sp>
      <p:grpSp>
        <p:nvGrpSpPr>
          <p:cNvPr id="8" name="Group 8"/>
          <p:cNvGrpSpPr/>
          <p:nvPr/>
        </p:nvGrpSpPr>
        <p:grpSpPr>
          <a:xfrm>
            <a:off x="7341986" y="1400956"/>
            <a:ext cx="1590064" cy="795032"/>
            <a:chOff x="0" y="0"/>
            <a:chExt cx="812800" cy="406400"/>
          </a:xfrm>
        </p:grpSpPr>
        <p:sp>
          <p:nvSpPr>
            <p:cNvPr id="9" name="Freeform 9"/>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FFFFFF"/>
            </a:solidFill>
          </p:spPr>
        </p:sp>
        <p:sp>
          <p:nvSpPr>
            <p:cNvPr id="10" name="TextBox 10"/>
            <p:cNvSpPr txBox="1"/>
            <p:nvPr/>
          </p:nvSpPr>
          <p:spPr>
            <a:xfrm>
              <a:off x="177800" y="-47625"/>
              <a:ext cx="558800" cy="454025"/>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763996" y="640093"/>
            <a:ext cx="14746044" cy="563947"/>
          </a:xfrm>
          <a:prstGeom prst="rect">
            <a:avLst/>
          </a:prstGeom>
        </p:spPr>
        <p:txBody>
          <a:bodyPr lIns="0" tIns="0" rIns="0" bIns="0" rtlCol="0" anchor="t">
            <a:spAutoFit/>
          </a:bodyPr>
          <a:lstStyle/>
          <a:p>
            <a:pPr marL="0" lvl="0" indent="0" algn="just">
              <a:lnSpc>
                <a:spcPts val="4619"/>
              </a:lnSpc>
              <a:spcBef>
                <a:spcPct val="0"/>
              </a:spcBef>
            </a:pPr>
            <a:r>
              <a:rPr lang="en-US" sz="3299" spc="329">
                <a:solidFill>
                  <a:srgbClr val="14328A"/>
                </a:solidFill>
                <a:latin typeface="League Spartan"/>
                <a:ea typeface="League Spartan"/>
                <a:cs typeface="League Spartan"/>
                <a:sym typeface="League Spartan"/>
              </a:rPr>
              <a:t>UNPACKING THE KEY FACTORS</a:t>
            </a:r>
          </a:p>
        </p:txBody>
      </p:sp>
      <p:sp>
        <p:nvSpPr>
          <p:cNvPr id="12" name="TextBox 12"/>
          <p:cNvSpPr txBox="1"/>
          <p:nvPr/>
        </p:nvSpPr>
        <p:spPr>
          <a:xfrm>
            <a:off x="763996" y="2747482"/>
            <a:ext cx="6973838" cy="6683446"/>
          </a:xfrm>
          <a:prstGeom prst="rect">
            <a:avLst/>
          </a:prstGeom>
        </p:spPr>
        <p:txBody>
          <a:bodyPr lIns="0" tIns="0" rIns="0" bIns="0" rtlCol="0" anchor="t">
            <a:spAutoFit/>
          </a:bodyPr>
          <a:lstStyle/>
          <a:p>
            <a:pPr algn="l">
              <a:lnSpc>
                <a:spcPts val="3359"/>
              </a:lnSpc>
            </a:pPr>
            <a:r>
              <a:rPr lang="en-US" sz="2399">
                <a:solidFill>
                  <a:srgbClr val="000000"/>
                </a:solidFill>
                <a:latin typeface="Canva Sans"/>
                <a:ea typeface="Canva Sans"/>
                <a:cs typeface="Canva Sans"/>
                <a:sym typeface="Canva Sans"/>
              </a:rPr>
              <a:t>Images can be a </a:t>
            </a:r>
            <a:r>
              <a:rPr lang="en-US" sz="2399" b="1">
                <a:solidFill>
                  <a:srgbClr val="000000"/>
                </a:solidFill>
                <a:latin typeface="Canva Sans Bold"/>
                <a:ea typeface="Canva Sans Bold"/>
                <a:cs typeface="Canva Sans Bold"/>
                <a:sym typeface="Canva Sans Bold"/>
              </a:rPr>
              <a:t>‘candid moment’</a:t>
            </a:r>
            <a:r>
              <a:rPr lang="en-US" sz="2399">
                <a:solidFill>
                  <a:srgbClr val="000000"/>
                </a:solidFill>
                <a:latin typeface="Canva Sans"/>
                <a:ea typeface="Canva Sans"/>
                <a:cs typeface="Canva Sans"/>
                <a:sym typeface="Canva Sans"/>
              </a:rPr>
              <a:t> from someone’s life or a more ‘</a:t>
            </a:r>
            <a:r>
              <a:rPr lang="en-US" sz="2399" b="1">
                <a:solidFill>
                  <a:srgbClr val="000000"/>
                </a:solidFill>
                <a:latin typeface="Canva Sans Bold"/>
                <a:ea typeface="Canva Sans Bold"/>
                <a:cs typeface="Canva Sans Bold"/>
                <a:sym typeface="Canva Sans Bold"/>
              </a:rPr>
              <a:t>staged arrangement</a:t>
            </a:r>
            <a:r>
              <a:rPr lang="en-US" sz="2399">
                <a:solidFill>
                  <a:srgbClr val="000000"/>
                </a:solidFill>
                <a:latin typeface="Canva Sans"/>
                <a:ea typeface="Canva Sans"/>
                <a:cs typeface="Canva Sans"/>
                <a:sym typeface="Canva Sans"/>
              </a:rPr>
              <a:t>‘.</a:t>
            </a:r>
          </a:p>
          <a:p>
            <a:pPr algn="l">
              <a:lnSpc>
                <a:spcPts val="3359"/>
              </a:lnSpc>
            </a:pPr>
            <a:endParaRPr lang="en-US" sz="2399">
              <a:solidFill>
                <a:srgbClr val="000000"/>
              </a:solidFill>
              <a:latin typeface="Canva Sans"/>
              <a:ea typeface="Canva Sans"/>
              <a:cs typeface="Canva Sans"/>
              <a:sym typeface="Canva Sans"/>
            </a:endParaRPr>
          </a:p>
          <a:p>
            <a:pPr algn="l">
              <a:lnSpc>
                <a:spcPts val="3359"/>
              </a:lnSpc>
            </a:pPr>
            <a:r>
              <a:rPr lang="en-US" sz="2399">
                <a:solidFill>
                  <a:srgbClr val="000000"/>
                </a:solidFill>
                <a:latin typeface="Canva Sans"/>
                <a:ea typeface="Canva Sans"/>
                <a:cs typeface="Canva Sans"/>
                <a:sym typeface="Canva Sans"/>
              </a:rPr>
              <a:t>There can also be a rapid negative response when respondents feel there is a </a:t>
            </a:r>
            <a:r>
              <a:rPr lang="en-US" sz="2399" b="1">
                <a:solidFill>
                  <a:srgbClr val="000000"/>
                </a:solidFill>
                <a:latin typeface="Canva Sans Bold"/>
                <a:ea typeface="Canva Sans Bold"/>
                <a:cs typeface="Canva Sans Bold"/>
                <a:sym typeface="Canva Sans Bold"/>
              </a:rPr>
              <a:t>deliberate attempt to manipulate</a:t>
            </a:r>
            <a:r>
              <a:rPr lang="en-US" sz="2399">
                <a:solidFill>
                  <a:srgbClr val="000000"/>
                </a:solidFill>
                <a:latin typeface="Canva Sans"/>
                <a:ea typeface="Canva Sans"/>
                <a:cs typeface="Canva Sans"/>
                <a:sym typeface="Canva Sans"/>
              </a:rPr>
              <a:t> their reaction</a:t>
            </a:r>
          </a:p>
          <a:p>
            <a:pPr algn="l">
              <a:lnSpc>
                <a:spcPts val="3359"/>
              </a:lnSpc>
            </a:pPr>
            <a:r>
              <a:rPr lang="en-US" sz="2399">
                <a:solidFill>
                  <a:srgbClr val="000000"/>
                </a:solidFill>
                <a:latin typeface="Canva Sans"/>
                <a:ea typeface="Canva Sans"/>
                <a:cs typeface="Canva Sans"/>
                <a:sym typeface="Canva Sans"/>
              </a:rPr>
              <a:t>→ A highly emotive scene that has been engineered for effect.</a:t>
            </a:r>
          </a:p>
          <a:p>
            <a:pPr algn="l">
              <a:lnSpc>
                <a:spcPts val="3359"/>
              </a:lnSpc>
            </a:pPr>
            <a:endParaRPr lang="en-US" sz="2399">
              <a:solidFill>
                <a:srgbClr val="000000"/>
              </a:solidFill>
              <a:latin typeface="Canva Sans"/>
              <a:ea typeface="Canva Sans"/>
              <a:cs typeface="Canva Sans"/>
              <a:sym typeface="Canva Sans"/>
            </a:endParaRPr>
          </a:p>
          <a:p>
            <a:pPr algn="l">
              <a:lnSpc>
                <a:spcPts val="3359"/>
              </a:lnSpc>
            </a:pPr>
            <a:r>
              <a:rPr lang="en-US" sz="2399">
                <a:solidFill>
                  <a:srgbClr val="000000"/>
                </a:solidFill>
                <a:latin typeface="Canva Sans"/>
                <a:ea typeface="Canva Sans"/>
                <a:cs typeface="Canva Sans"/>
                <a:sym typeface="Canva Sans"/>
              </a:rPr>
              <a:t>A perceived link to an active news story also supports a sense of </a:t>
            </a:r>
            <a:r>
              <a:rPr lang="en-US" sz="2399" b="1">
                <a:solidFill>
                  <a:srgbClr val="000000"/>
                </a:solidFill>
                <a:latin typeface="Canva Sans Bold"/>
                <a:ea typeface="Canva Sans Bold"/>
                <a:cs typeface="Canva Sans Bold"/>
                <a:sym typeface="Canva Sans Bold"/>
              </a:rPr>
              <a:t>authenticity</a:t>
            </a:r>
            <a:r>
              <a:rPr lang="en-US" sz="2399">
                <a:solidFill>
                  <a:srgbClr val="000000"/>
                </a:solidFill>
                <a:latin typeface="Canva Sans"/>
                <a:ea typeface="Canva Sans"/>
                <a:cs typeface="Canva Sans"/>
                <a:sym typeface="Canva Sans"/>
              </a:rPr>
              <a:t> and </a:t>
            </a:r>
            <a:r>
              <a:rPr lang="en-US" sz="2399" b="1">
                <a:solidFill>
                  <a:srgbClr val="000000"/>
                </a:solidFill>
                <a:latin typeface="Canva Sans Bold"/>
                <a:ea typeface="Canva Sans Bold"/>
                <a:cs typeface="Canva Sans Bold"/>
                <a:sym typeface="Canva Sans Bold"/>
              </a:rPr>
              <a:t>recency.</a:t>
            </a:r>
          </a:p>
          <a:p>
            <a:pPr algn="l">
              <a:lnSpc>
                <a:spcPts val="3359"/>
              </a:lnSpc>
            </a:pPr>
            <a:endParaRPr lang="en-US" sz="2399" b="1">
              <a:solidFill>
                <a:srgbClr val="000000"/>
              </a:solidFill>
              <a:latin typeface="Canva Sans Bold"/>
              <a:ea typeface="Canva Sans Bold"/>
              <a:cs typeface="Canva Sans Bold"/>
              <a:sym typeface="Canva Sans Bold"/>
            </a:endParaRPr>
          </a:p>
          <a:p>
            <a:pPr algn="l">
              <a:lnSpc>
                <a:spcPts val="3359"/>
              </a:lnSpc>
            </a:pPr>
            <a:r>
              <a:rPr lang="en-US" sz="2399">
                <a:solidFill>
                  <a:srgbClr val="000000"/>
                </a:solidFill>
                <a:latin typeface="Canva Sans"/>
                <a:ea typeface="Canva Sans"/>
                <a:cs typeface="Canva Sans"/>
                <a:sym typeface="Canva Sans"/>
              </a:rPr>
              <a:t>Keep in mind that people are ‘trained’ by daily experiences to discern the difference between photoshopped/AI generated images and reality.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3996" y="1418553"/>
            <a:ext cx="8098452" cy="777435"/>
            <a:chOff x="0" y="0"/>
            <a:chExt cx="2132926" cy="204757"/>
          </a:xfrm>
        </p:grpSpPr>
        <p:sp>
          <p:nvSpPr>
            <p:cNvPr id="3" name="Freeform 3"/>
            <p:cNvSpPr/>
            <p:nvPr/>
          </p:nvSpPr>
          <p:spPr>
            <a:xfrm>
              <a:off x="0" y="0"/>
              <a:ext cx="2132926" cy="204757"/>
            </a:xfrm>
            <a:custGeom>
              <a:avLst/>
              <a:gdLst/>
              <a:ahLst/>
              <a:cxnLst/>
              <a:rect l="l" t="t" r="r" b="b"/>
              <a:pathLst>
                <a:path w="2132926" h="204757">
                  <a:moveTo>
                    <a:pt x="1929726" y="0"/>
                  </a:moveTo>
                  <a:lnTo>
                    <a:pt x="0" y="0"/>
                  </a:lnTo>
                  <a:lnTo>
                    <a:pt x="0" y="204757"/>
                  </a:lnTo>
                  <a:lnTo>
                    <a:pt x="1929726" y="204757"/>
                  </a:lnTo>
                  <a:lnTo>
                    <a:pt x="2132926" y="102378"/>
                  </a:lnTo>
                  <a:lnTo>
                    <a:pt x="1929726" y="0"/>
                  </a:lnTo>
                  <a:close/>
                </a:path>
              </a:pathLst>
            </a:custGeom>
            <a:solidFill>
              <a:srgbClr val="369B92"/>
            </a:solidFill>
          </p:spPr>
        </p:sp>
        <p:sp>
          <p:nvSpPr>
            <p:cNvPr id="4" name="TextBox 4"/>
            <p:cNvSpPr txBox="1"/>
            <p:nvPr/>
          </p:nvSpPr>
          <p:spPr>
            <a:xfrm>
              <a:off x="0" y="-47625"/>
              <a:ext cx="2018626" cy="252382"/>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970453" y="1572287"/>
            <a:ext cx="6560924" cy="422341"/>
          </a:xfrm>
          <a:prstGeom prst="rect">
            <a:avLst/>
          </a:prstGeom>
        </p:spPr>
        <p:txBody>
          <a:bodyPr lIns="0" tIns="0" rIns="0" bIns="0" rtlCol="0" anchor="t">
            <a:spAutoFit/>
          </a:bodyPr>
          <a:lstStyle/>
          <a:p>
            <a:pPr marL="0" lvl="0" indent="0" algn="just">
              <a:lnSpc>
                <a:spcPts val="3499"/>
              </a:lnSpc>
              <a:spcBef>
                <a:spcPct val="0"/>
              </a:spcBef>
            </a:pPr>
            <a:r>
              <a:rPr lang="en-US" sz="2499" spc="249">
                <a:solidFill>
                  <a:srgbClr val="FFFFFF"/>
                </a:solidFill>
                <a:latin typeface="League Spartan"/>
                <a:ea typeface="League Spartan"/>
                <a:cs typeface="League Spartan"/>
                <a:sym typeface="League Spartan"/>
              </a:rPr>
              <a:t>AUTHENTICITY OF SCENARIO</a:t>
            </a:r>
          </a:p>
        </p:txBody>
      </p:sp>
      <p:grpSp>
        <p:nvGrpSpPr>
          <p:cNvPr id="6" name="Group 6"/>
          <p:cNvGrpSpPr/>
          <p:nvPr/>
        </p:nvGrpSpPr>
        <p:grpSpPr>
          <a:xfrm>
            <a:off x="7341986" y="1400956"/>
            <a:ext cx="1590064" cy="795032"/>
            <a:chOff x="0" y="0"/>
            <a:chExt cx="812800" cy="406400"/>
          </a:xfrm>
        </p:grpSpPr>
        <p:sp>
          <p:nvSpPr>
            <p:cNvPr id="7" name="Freeform 7"/>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FFFFFF"/>
            </a:solidFill>
          </p:spPr>
        </p:sp>
        <p:sp>
          <p:nvSpPr>
            <p:cNvPr id="8" name="TextBox 8"/>
            <p:cNvSpPr txBox="1"/>
            <p:nvPr/>
          </p:nvSpPr>
          <p:spPr>
            <a:xfrm>
              <a:off x="177800" y="-47625"/>
              <a:ext cx="558800" cy="45402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763996" y="640093"/>
            <a:ext cx="14746044" cy="563947"/>
          </a:xfrm>
          <a:prstGeom prst="rect">
            <a:avLst/>
          </a:prstGeom>
        </p:spPr>
        <p:txBody>
          <a:bodyPr lIns="0" tIns="0" rIns="0" bIns="0" rtlCol="0" anchor="t">
            <a:spAutoFit/>
          </a:bodyPr>
          <a:lstStyle/>
          <a:p>
            <a:pPr marL="0" lvl="0" indent="0" algn="just">
              <a:lnSpc>
                <a:spcPts val="4619"/>
              </a:lnSpc>
              <a:spcBef>
                <a:spcPct val="0"/>
              </a:spcBef>
            </a:pPr>
            <a:r>
              <a:rPr lang="en-US" sz="3299" spc="329">
                <a:solidFill>
                  <a:srgbClr val="14328A"/>
                </a:solidFill>
                <a:latin typeface="League Spartan"/>
                <a:ea typeface="League Spartan"/>
                <a:cs typeface="League Spartan"/>
                <a:sym typeface="League Spartan"/>
              </a:rPr>
              <a:t>UNPACKING THE KEY FACTORS</a:t>
            </a:r>
          </a:p>
        </p:txBody>
      </p:sp>
      <p:sp>
        <p:nvSpPr>
          <p:cNvPr id="10" name="Freeform 10"/>
          <p:cNvSpPr/>
          <p:nvPr/>
        </p:nvSpPr>
        <p:spPr>
          <a:xfrm>
            <a:off x="2700541" y="2396013"/>
            <a:ext cx="12809499" cy="7205343"/>
          </a:xfrm>
          <a:custGeom>
            <a:avLst/>
            <a:gdLst/>
            <a:ahLst/>
            <a:cxnLst/>
            <a:rect l="l" t="t" r="r" b="b"/>
            <a:pathLst>
              <a:path w="12809499" h="7205343">
                <a:moveTo>
                  <a:pt x="0" y="0"/>
                </a:moveTo>
                <a:lnTo>
                  <a:pt x="12809499" y="0"/>
                </a:lnTo>
                <a:lnTo>
                  <a:pt x="12809499" y="7205343"/>
                </a:lnTo>
                <a:lnTo>
                  <a:pt x="0" y="7205343"/>
                </a:lnTo>
                <a:lnTo>
                  <a:pt x="0" y="0"/>
                </a:lnTo>
                <a:close/>
              </a:path>
            </a:pathLst>
          </a:custGeom>
          <a:blipFill>
            <a:blip r:embed="rId3"/>
            <a:stretch>
              <a:fillRect/>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3996" y="1418553"/>
            <a:ext cx="8098452" cy="777435"/>
            <a:chOff x="0" y="0"/>
            <a:chExt cx="2132926" cy="204757"/>
          </a:xfrm>
        </p:grpSpPr>
        <p:sp>
          <p:nvSpPr>
            <p:cNvPr id="3" name="Freeform 3"/>
            <p:cNvSpPr/>
            <p:nvPr/>
          </p:nvSpPr>
          <p:spPr>
            <a:xfrm>
              <a:off x="0" y="0"/>
              <a:ext cx="2132926" cy="204757"/>
            </a:xfrm>
            <a:custGeom>
              <a:avLst/>
              <a:gdLst/>
              <a:ahLst/>
              <a:cxnLst/>
              <a:rect l="l" t="t" r="r" b="b"/>
              <a:pathLst>
                <a:path w="2132926" h="204757">
                  <a:moveTo>
                    <a:pt x="1929726" y="0"/>
                  </a:moveTo>
                  <a:lnTo>
                    <a:pt x="0" y="0"/>
                  </a:lnTo>
                  <a:lnTo>
                    <a:pt x="0" y="204757"/>
                  </a:lnTo>
                  <a:lnTo>
                    <a:pt x="1929726" y="204757"/>
                  </a:lnTo>
                  <a:lnTo>
                    <a:pt x="2132926" y="102378"/>
                  </a:lnTo>
                  <a:lnTo>
                    <a:pt x="1929726" y="0"/>
                  </a:lnTo>
                  <a:close/>
                </a:path>
              </a:pathLst>
            </a:custGeom>
            <a:solidFill>
              <a:srgbClr val="369B92"/>
            </a:solidFill>
          </p:spPr>
        </p:sp>
        <p:sp>
          <p:nvSpPr>
            <p:cNvPr id="4" name="TextBox 4"/>
            <p:cNvSpPr txBox="1"/>
            <p:nvPr/>
          </p:nvSpPr>
          <p:spPr>
            <a:xfrm>
              <a:off x="0" y="-47625"/>
              <a:ext cx="2018626" cy="252382"/>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970453" y="1572287"/>
            <a:ext cx="6560924" cy="422341"/>
          </a:xfrm>
          <a:prstGeom prst="rect">
            <a:avLst/>
          </a:prstGeom>
        </p:spPr>
        <p:txBody>
          <a:bodyPr lIns="0" tIns="0" rIns="0" bIns="0" rtlCol="0" anchor="t">
            <a:spAutoFit/>
          </a:bodyPr>
          <a:lstStyle/>
          <a:p>
            <a:pPr marL="0" lvl="0" indent="0" algn="just">
              <a:lnSpc>
                <a:spcPts val="3499"/>
              </a:lnSpc>
              <a:spcBef>
                <a:spcPct val="0"/>
              </a:spcBef>
            </a:pPr>
            <a:r>
              <a:rPr lang="en-US" sz="2499" spc="249">
                <a:solidFill>
                  <a:srgbClr val="FFFFFF"/>
                </a:solidFill>
                <a:latin typeface="League Spartan"/>
                <a:ea typeface="League Spartan"/>
                <a:cs typeface="League Spartan"/>
                <a:sym typeface="League Spartan"/>
              </a:rPr>
              <a:t>AUTHENTICITY OF SCENARIO</a:t>
            </a:r>
          </a:p>
        </p:txBody>
      </p:sp>
      <p:grpSp>
        <p:nvGrpSpPr>
          <p:cNvPr id="6" name="Group 6"/>
          <p:cNvGrpSpPr/>
          <p:nvPr/>
        </p:nvGrpSpPr>
        <p:grpSpPr>
          <a:xfrm>
            <a:off x="7341986" y="1400956"/>
            <a:ext cx="1590064" cy="795032"/>
            <a:chOff x="0" y="0"/>
            <a:chExt cx="812800" cy="406400"/>
          </a:xfrm>
        </p:grpSpPr>
        <p:sp>
          <p:nvSpPr>
            <p:cNvPr id="7" name="Freeform 7"/>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FFFFFF"/>
            </a:solidFill>
          </p:spPr>
        </p:sp>
        <p:sp>
          <p:nvSpPr>
            <p:cNvPr id="8" name="TextBox 8"/>
            <p:cNvSpPr txBox="1"/>
            <p:nvPr/>
          </p:nvSpPr>
          <p:spPr>
            <a:xfrm>
              <a:off x="177800" y="-47625"/>
              <a:ext cx="558800" cy="454025"/>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2700541" y="2396013"/>
            <a:ext cx="12809499" cy="7205343"/>
          </a:xfrm>
          <a:custGeom>
            <a:avLst/>
            <a:gdLst/>
            <a:ahLst/>
            <a:cxnLst/>
            <a:rect l="l" t="t" r="r" b="b"/>
            <a:pathLst>
              <a:path w="12809499" h="7205343">
                <a:moveTo>
                  <a:pt x="0" y="0"/>
                </a:moveTo>
                <a:lnTo>
                  <a:pt x="12809499" y="0"/>
                </a:lnTo>
                <a:lnTo>
                  <a:pt x="12809499" y="7205343"/>
                </a:lnTo>
                <a:lnTo>
                  <a:pt x="0" y="7205343"/>
                </a:lnTo>
                <a:lnTo>
                  <a:pt x="0" y="0"/>
                </a:lnTo>
                <a:close/>
              </a:path>
            </a:pathLst>
          </a:custGeom>
          <a:blipFill>
            <a:blip r:embed="rId3"/>
            <a:stretch>
              <a:fillRect/>
            </a:stretch>
          </a:blipFill>
        </p:spPr>
      </p:sp>
      <p:grpSp>
        <p:nvGrpSpPr>
          <p:cNvPr id="10" name="Group 10"/>
          <p:cNvGrpSpPr/>
          <p:nvPr/>
        </p:nvGrpSpPr>
        <p:grpSpPr>
          <a:xfrm>
            <a:off x="2700541" y="5236684"/>
            <a:ext cx="1795260" cy="1524000"/>
            <a:chOff x="0" y="0"/>
            <a:chExt cx="697235" cy="1280561"/>
          </a:xfrm>
        </p:grpSpPr>
        <p:sp>
          <p:nvSpPr>
            <p:cNvPr id="11" name="Freeform 11"/>
            <p:cNvSpPr/>
            <p:nvPr/>
          </p:nvSpPr>
          <p:spPr>
            <a:xfrm>
              <a:off x="0" y="0"/>
              <a:ext cx="697235" cy="1280561"/>
            </a:xfrm>
            <a:custGeom>
              <a:avLst/>
              <a:gdLst/>
              <a:ahLst/>
              <a:cxnLst/>
              <a:rect l="l" t="t" r="r" b="b"/>
              <a:pathLst>
                <a:path w="697235" h="1280561">
                  <a:moveTo>
                    <a:pt x="348618" y="0"/>
                  </a:moveTo>
                  <a:cubicBezTo>
                    <a:pt x="156081" y="0"/>
                    <a:pt x="0" y="286663"/>
                    <a:pt x="0" y="640281"/>
                  </a:cubicBezTo>
                  <a:cubicBezTo>
                    <a:pt x="0" y="993898"/>
                    <a:pt x="156081" y="1280561"/>
                    <a:pt x="348618" y="1280561"/>
                  </a:cubicBezTo>
                  <a:cubicBezTo>
                    <a:pt x="541154" y="1280561"/>
                    <a:pt x="697235" y="993898"/>
                    <a:pt x="697235" y="640281"/>
                  </a:cubicBezTo>
                  <a:cubicBezTo>
                    <a:pt x="697235" y="286663"/>
                    <a:pt x="541154" y="0"/>
                    <a:pt x="348618" y="0"/>
                  </a:cubicBezTo>
                  <a:lnTo>
                    <a:pt x="348618" y="0"/>
                  </a:lnTo>
                  <a:close/>
                </a:path>
              </a:pathLst>
            </a:custGeom>
            <a:solidFill>
              <a:srgbClr val="000000">
                <a:alpha val="0"/>
              </a:srgbClr>
            </a:solidFill>
            <a:ln w="85725" cap="sq">
              <a:solidFill>
                <a:srgbClr val="F32423"/>
              </a:solidFill>
              <a:prstDash val="solid"/>
              <a:miter/>
            </a:ln>
          </p:spPr>
        </p:sp>
        <p:sp>
          <p:nvSpPr>
            <p:cNvPr id="12" name="TextBox 12"/>
            <p:cNvSpPr txBox="1"/>
            <p:nvPr/>
          </p:nvSpPr>
          <p:spPr>
            <a:xfrm>
              <a:off x="65366" y="72428"/>
              <a:ext cx="566504" cy="1088081"/>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763996" y="640093"/>
            <a:ext cx="14746044" cy="563947"/>
          </a:xfrm>
          <a:prstGeom prst="rect">
            <a:avLst/>
          </a:prstGeom>
        </p:spPr>
        <p:txBody>
          <a:bodyPr lIns="0" tIns="0" rIns="0" bIns="0" rtlCol="0" anchor="t">
            <a:spAutoFit/>
          </a:bodyPr>
          <a:lstStyle/>
          <a:p>
            <a:pPr marL="0" lvl="0" indent="0" algn="just">
              <a:lnSpc>
                <a:spcPts val="4619"/>
              </a:lnSpc>
              <a:spcBef>
                <a:spcPct val="0"/>
              </a:spcBef>
            </a:pPr>
            <a:r>
              <a:rPr lang="en-US" sz="3299" spc="329">
                <a:solidFill>
                  <a:srgbClr val="14328A"/>
                </a:solidFill>
                <a:latin typeface="League Spartan"/>
                <a:ea typeface="League Spartan"/>
                <a:cs typeface="League Spartan"/>
                <a:sym typeface="League Spartan"/>
              </a:rPr>
              <a:t>UNPACKING THE KEY FACTORS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3996" y="1418553"/>
            <a:ext cx="8098452" cy="777435"/>
            <a:chOff x="0" y="0"/>
            <a:chExt cx="2132926" cy="204757"/>
          </a:xfrm>
        </p:grpSpPr>
        <p:sp>
          <p:nvSpPr>
            <p:cNvPr id="3" name="Freeform 3"/>
            <p:cNvSpPr/>
            <p:nvPr/>
          </p:nvSpPr>
          <p:spPr>
            <a:xfrm>
              <a:off x="0" y="0"/>
              <a:ext cx="2132926" cy="204757"/>
            </a:xfrm>
            <a:custGeom>
              <a:avLst/>
              <a:gdLst/>
              <a:ahLst/>
              <a:cxnLst/>
              <a:rect l="l" t="t" r="r" b="b"/>
              <a:pathLst>
                <a:path w="2132926" h="204757">
                  <a:moveTo>
                    <a:pt x="1929726" y="0"/>
                  </a:moveTo>
                  <a:lnTo>
                    <a:pt x="0" y="0"/>
                  </a:lnTo>
                  <a:lnTo>
                    <a:pt x="0" y="204757"/>
                  </a:lnTo>
                  <a:lnTo>
                    <a:pt x="1929726" y="204757"/>
                  </a:lnTo>
                  <a:lnTo>
                    <a:pt x="2132926" y="102378"/>
                  </a:lnTo>
                  <a:lnTo>
                    <a:pt x="1929726" y="0"/>
                  </a:lnTo>
                  <a:close/>
                </a:path>
              </a:pathLst>
            </a:custGeom>
            <a:solidFill>
              <a:srgbClr val="18738C"/>
            </a:solidFill>
          </p:spPr>
        </p:sp>
        <p:sp>
          <p:nvSpPr>
            <p:cNvPr id="4" name="TextBox 4"/>
            <p:cNvSpPr txBox="1"/>
            <p:nvPr/>
          </p:nvSpPr>
          <p:spPr>
            <a:xfrm>
              <a:off x="0" y="-47625"/>
              <a:ext cx="2018626" cy="252382"/>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970453" y="1572287"/>
            <a:ext cx="6560924" cy="422341"/>
          </a:xfrm>
          <a:prstGeom prst="rect">
            <a:avLst/>
          </a:prstGeom>
        </p:spPr>
        <p:txBody>
          <a:bodyPr lIns="0" tIns="0" rIns="0" bIns="0" rtlCol="0" anchor="t">
            <a:spAutoFit/>
          </a:bodyPr>
          <a:lstStyle/>
          <a:p>
            <a:pPr marL="0" lvl="0" indent="0" algn="just">
              <a:lnSpc>
                <a:spcPts val="3499"/>
              </a:lnSpc>
              <a:spcBef>
                <a:spcPct val="0"/>
              </a:spcBef>
            </a:pPr>
            <a:r>
              <a:rPr lang="en-US" sz="2499" spc="249">
                <a:solidFill>
                  <a:srgbClr val="FFFFFF"/>
                </a:solidFill>
                <a:latin typeface="League Spartan"/>
                <a:ea typeface="League Spartan"/>
                <a:cs typeface="League Spartan"/>
                <a:sym typeface="League Spartan"/>
              </a:rPr>
              <a:t>PHOTOGRAPHIC FIDELITY</a:t>
            </a:r>
          </a:p>
        </p:txBody>
      </p:sp>
      <p:grpSp>
        <p:nvGrpSpPr>
          <p:cNvPr id="6" name="Group 6"/>
          <p:cNvGrpSpPr/>
          <p:nvPr/>
        </p:nvGrpSpPr>
        <p:grpSpPr>
          <a:xfrm>
            <a:off x="7341986" y="1400956"/>
            <a:ext cx="1590064" cy="795032"/>
            <a:chOff x="0" y="0"/>
            <a:chExt cx="812800" cy="406400"/>
          </a:xfrm>
        </p:grpSpPr>
        <p:sp>
          <p:nvSpPr>
            <p:cNvPr id="7" name="Freeform 7"/>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FFFFFF"/>
            </a:solidFill>
          </p:spPr>
        </p:sp>
        <p:sp>
          <p:nvSpPr>
            <p:cNvPr id="8" name="TextBox 8"/>
            <p:cNvSpPr txBox="1"/>
            <p:nvPr/>
          </p:nvSpPr>
          <p:spPr>
            <a:xfrm>
              <a:off x="177800" y="-47625"/>
              <a:ext cx="558800" cy="45402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763996" y="2957189"/>
            <a:ext cx="6973838" cy="4168581"/>
          </a:xfrm>
          <a:prstGeom prst="rect">
            <a:avLst/>
          </a:prstGeom>
        </p:spPr>
        <p:txBody>
          <a:bodyPr lIns="0" tIns="0" rIns="0" bIns="0" rtlCol="0" anchor="t">
            <a:spAutoFit/>
          </a:bodyPr>
          <a:lstStyle/>
          <a:p>
            <a:pPr algn="l">
              <a:lnSpc>
                <a:spcPts val="3359"/>
              </a:lnSpc>
            </a:pPr>
            <a:r>
              <a:rPr lang="en-US" sz="2399" dirty="0">
                <a:solidFill>
                  <a:srgbClr val="000000"/>
                </a:solidFill>
                <a:latin typeface="Canva Sans"/>
                <a:ea typeface="Canva Sans"/>
                <a:cs typeface="Canva Sans"/>
                <a:sym typeface="Canva Sans"/>
              </a:rPr>
              <a:t>The simple quality of a photo has an influence on reactions:</a:t>
            </a:r>
          </a:p>
          <a:p>
            <a:pPr marL="518158" lvl="1" indent="-259079" algn="l">
              <a:lnSpc>
                <a:spcPts val="3359"/>
              </a:lnSpc>
              <a:buFont typeface="Arial"/>
              <a:buChar char="•"/>
            </a:pPr>
            <a:r>
              <a:rPr lang="en-US" sz="2399" dirty="0">
                <a:solidFill>
                  <a:srgbClr val="000000"/>
                </a:solidFill>
                <a:latin typeface="Canva Sans"/>
                <a:ea typeface="Canva Sans"/>
                <a:cs typeface="Canva Sans"/>
                <a:sym typeface="Canva Sans"/>
              </a:rPr>
              <a:t>Is the protagonist easy or difficult to make out from the background detail?</a:t>
            </a:r>
          </a:p>
          <a:p>
            <a:pPr marL="518158" lvl="1" indent="-259079" algn="l">
              <a:lnSpc>
                <a:spcPts val="3359"/>
              </a:lnSpc>
              <a:buFont typeface="Arial"/>
              <a:buChar char="•"/>
            </a:pPr>
            <a:r>
              <a:rPr lang="en-US" sz="2399" dirty="0">
                <a:solidFill>
                  <a:srgbClr val="000000"/>
                </a:solidFill>
                <a:latin typeface="Canva Sans"/>
                <a:ea typeface="Canva Sans"/>
                <a:cs typeface="Canva Sans"/>
                <a:sym typeface="Canva Sans"/>
              </a:rPr>
              <a:t>Is there dramatic use of </a:t>
            </a:r>
            <a:r>
              <a:rPr lang="en-US" sz="2399" dirty="0" err="1">
                <a:solidFill>
                  <a:srgbClr val="000000"/>
                </a:solidFill>
                <a:latin typeface="Canva Sans"/>
                <a:ea typeface="Canva Sans"/>
                <a:cs typeface="Canva Sans"/>
                <a:sym typeface="Canva Sans"/>
              </a:rPr>
              <a:t>colour</a:t>
            </a:r>
            <a:r>
              <a:rPr lang="en-US" sz="2399" dirty="0">
                <a:solidFill>
                  <a:srgbClr val="000000"/>
                </a:solidFill>
                <a:latin typeface="Canva Sans"/>
                <a:ea typeface="Canva Sans"/>
                <a:cs typeface="Canva Sans"/>
                <a:sym typeface="Canva Sans"/>
              </a:rPr>
              <a:t>?</a:t>
            </a:r>
          </a:p>
          <a:p>
            <a:pPr marL="518158" lvl="1" indent="-259079" algn="l">
              <a:lnSpc>
                <a:spcPts val="3359"/>
              </a:lnSpc>
              <a:buFont typeface="Arial"/>
              <a:buChar char="•"/>
            </a:pPr>
            <a:r>
              <a:rPr lang="en-US" sz="2399" dirty="0">
                <a:solidFill>
                  <a:srgbClr val="000000"/>
                </a:solidFill>
                <a:latin typeface="Canva Sans"/>
                <a:ea typeface="Canva Sans"/>
                <a:cs typeface="Canva Sans"/>
                <a:sym typeface="Canva Sans"/>
              </a:rPr>
              <a:t>Is the viewer drawn into the scene by the protagonist’s eye contact? Or smile?</a:t>
            </a:r>
          </a:p>
          <a:p>
            <a:pPr algn="l">
              <a:lnSpc>
                <a:spcPts val="3359"/>
              </a:lnSpc>
            </a:pPr>
            <a:endParaRPr lang="en-US" sz="2399" dirty="0">
              <a:solidFill>
                <a:srgbClr val="000000"/>
              </a:solidFill>
              <a:latin typeface="Canva Sans"/>
              <a:ea typeface="Canva Sans"/>
              <a:cs typeface="Canva Sans"/>
              <a:sym typeface="Canva Sans"/>
            </a:endParaRPr>
          </a:p>
          <a:p>
            <a:pPr algn="l">
              <a:lnSpc>
                <a:spcPts val="3359"/>
              </a:lnSpc>
            </a:pPr>
            <a:r>
              <a:rPr lang="en-US" sz="2399" dirty="0">
                <a:solidFill>
                  <a:srgbClr val="000000"/>
                </a:solidFill>
                <a:latin typeface="Canva Sans"/>
                <a:ea typeface="Canva Sans"/>
                <a:cs typeface="Canva Sans"/>
                <a:sym typeface="Canva Sans"/>
              </a:rPr>
              <a:t>The images with more emotional impact are often simply </a:t>
            </a:r>
            <a:r>
              <a:rPr lang="en-US" sz="2399" b="1" dirty="0">
                <a:solidFill>
                  <a:srgbClr val="000000"/>
                </a:solidFill>
                <a:latin typeface="Canva Sans Bold"/>
                <a:ea typeface="Canva Sans Bold"/>
                <a:cs typeface="Canva Sans Bold"/>
                <a:sym typeface="Canva Sans Bold"/>
              </a:rPr>
              <a:t>better quality photos</a:t>
            </a:r>
            <a:r>
              <a:rPr lang="en-US" sz="2399" dirty="0">
                <a:solidFill>
                  <a:srgbClr val="000000"/>
                </a:solidFill>
                <a:latin typeface="Canva Sans"/>
                <a:ea typeface="Canva Sans"/>
                <a:cs typeface="Canva Sans"/>
                <a:sym typeface="Canva Sans"/>
              </a:rPr>
              <a:t>.</a:t>
            </a:r>
          </a:p>
        </p:txBody>
      </p:sp>
      <p:sp>
        <p:nvSpPr>
          <p:cNvPr id="10" name="TextBox 10"/>
          <p:cNvSpPr txBox="1"/>
          <p:nvPr/>
        </p:nvSpPr>
        <p:spPr>
          <a:xfrm>
            <a:off x="763996" y="640093"/>
            <a:ext cx="14746044" cy="563947"/>
          </a:xfrm>
          <a:prstGeom prst="rect">
            <a:avLst/>
          </a:prstGeom>
        </p:spPr>
        <p:txBody>
          <a:bodyPr lIns="0" tIns="0" rIns="0" bIns="0" rtlCol="0" anchor="t">
            <a:spAutoFit/>
          </a:bodyPr>
          <a:lstStyle/>
          <a:p>
            <a:pPr marL="0" lvl="0" indent="0" algn="just">
              <a:lnSpc>
                <a:spcPts val="4619"/>
              </a:lnSpc>
              <a:spcBef>
                <a:spcPct val="0"/>
              </a:spcBef>
            </a:pPr>
            <a:r>
              <a:rPr lang="en-US" sz="3299" spc="329">
                <a:solidFill>
                  <a:srgbClr val="14328A"/>
                </a:solidFill>
                <a:latin typeface="League Spartan"/>
                <a:ea typeface="League Spartan"/>
                <a:cs typeface="League Spartan"/>
                <a:sym typeface="League Spartan"/>
              </a:rPr>
              <a:t>UNPACKING THE KEY FACTORS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43763" y="2438208"/>
            <a:ext cx="9484284" cy="6330760"/>
          </a:xfrm>
          <a:custGeom>
            <a:avLst/>
            <a:gdLst/>
            <a:ahLst/>
            <a:cxnLst/>
            <a:rect l="l" t="t" r="r" b="b"/>
            <a:pathLst>
              <a:path w="9484284" h="6330760">
                <a:moveTo>
                  <a:pt x="0" y="0"/>
                </a:moveTo>
                <a:lnTo>
                  <a:pt x="9484284" y="0"/>
                </a:lnTo>
                <a:lnTo>
                  <a:pt x="9484284" y="6330759"/>
                </a:lnTo>
                <a:lnTo>
                  <a:pt x="0" y="6330759"/>
                </a:lnTo>
                <a:lnTo>
                  <a:pt x="0" y="0"/>
                </a:lnTo>
                <a:close/>
              </a:path>
            </a:pathLst>
          </a:custGeom>
          <a:blipFill>
            <a:blip r:embed="rId3"/>
            <a:stretch>
              <a:fillRect/>
            </a:stretch>
          </a:blipFill>
        </p:spPr>
      </p:sp>
      <p:sp>
        <p:nvSpPr>
          <p:cNvPr id="3" name="Freeform 3"/>
          <p:cNvSpPr/>
          <p:nvPr/>
        </p:nvSpPr>
        <p:spPr>
          <a:xfrm>
            <a:off x="16830880" y="8946648"/>
            <a:ext cx="623304" cy="623304"/>
          </a:xfrm>
          <a:custGeom>
            <a:avLst/>
            <a:gdLst/>
            <a:ahLst/>
            <a:cxnLst/>
            <a:rect l="l" t="t" r="r" b="b"/>
            <a:pathLst>
              <a:path w="623304" h="623304">
                <a:moveTo>
                  <a:pt x="0" y="0"/>
                </a:moveTo>
                <a:lnTo>
                  <a:pt x="623304" y="0"/>
                </a:lnTo>
                <a:lnTo>
                  <a:pt x="623304" y="623304"/>
                </a:lnTo>
                <a:lnTo>
                  <a:pt x="0" y="623304"/>
                </a:lnTo>
                <a:lnTo>
                  <a:pt x="0" y="0"/>
                </a:lnTo>
                <a:close/>
              </a:path>
            </a:pathLst>
          </a:custGeom>
          <a:blipFill>
            <a:blip r:embed="rId4"/>
            <a:stretch>
              <a:fillRect/>
            </a:stretch>
          </a:blipFill>
        </p:spPr>
      </p:sp>
      <p:grpSp>
        <p:nvGrpSpPr>
          <p:cNvPr id="4" name="Group 4"/>
          <p:cNvGrpSpPr/>
          <p:nvPr/>
        </p:nvGrpSpPr>
        <p:grpSpPr>
          <a:xfrm>
            <a:off x="763996" y="1418553"/>
            <a:ext cx="8098452" cy="777435"/>
            <a:chOff x="0" y="0"/>
            <a:chExt cx="2132926" cy="204757"/>
          </a:xfrm>
        </p:grpSpPr>
        <p:sp>
          <p:nvSpPr>
            <p:cNvPr id="5" name="Freeform 5"/>
            <p:cNvSpPr/>
            <p:nvPr/>
          </p:nvSpPr>
          <p:spPr>
            <a:xfrm>
              <a:off x="0" y="0"/>
              <a:ext cx="2132926" cy="204757"/>
            </a:xfrm>
            <a:custGeom>
              <a:avLst/>
              <a:gdLst/>
              <a:ahLst/>
              <a:cxnLst/>
              <a:rect l="l" t="t" r="r" b="b"/>
              <a:pathLst>
                <a:path w="2132926" h="204757">
                  <a:moveTo>
                    <a:pt x="1929726" y="0"/>
                  </a:moveTo>
                  <a:lnTo>
                    <a:pt x="0" y="0"/>
                  </a:lnTo>
                  <a:lnTo>
                    <a:pt x="0" y="204757"/>
                  </a:lnTo>
                  <a:lnTo>
                    <a:pt x="1929726" y="204757"/>
                  </a:lnTo>
                  <a:lnTo>
                    <a:pt x="2132926" y="102378"/>
                  </a:lnTo>
                  <a:lnTo>
                    <a:pt x="1929726" y="0"/>
                  </a:lnTo>
                  <a:close/>
                </a:path>
              </a:pathLst>
            </a:custGeom>
            <a:solidFill>
              <a:srgbClr val="18738C"/>
            </a:solidFill>
          </p:spPr>
        </p:sp>
        <p:sp>
          <p:nvSpPr>
            <p:cNvPr id="6" name="TextBox 6"/>
            <p:cNvSpPr txBox="1"/>
            <p:nvPr/>
          </p:nvSpPr>
          <p:spPr>
            <a:xfrm>
              <a:off x="0" y="-47625"/>
              <a:ext cx="2018626" cy="252382"/>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970453" y="1572287"/>
            <a:ext cx="6560924" cy="422341"/>
          </a:xfrm>
          <a:prstGeom prst="rect">
            <a:avLst/>
          </a:prstGeom>
        </p:spPr>
        <p:txBody>
          <a:bodyPr lIns="0" tIns="0" rIns="0" bIns="0" rtlCol="0" anchor="t">
            <a:spAutoFit/>
          </a:bodyPr>
          <a:lstStyle/>
          <a:p>
            <a:pPr marL="0" lvl="0" indent="0" algn="just">
              <a:lnSpc>
                <a:spcPts val="3499"/>
              </a:lnSpc>
              <a:spcBef>
                <a:spcPct val="0"/>
              </a:spcBef>
            </a:pPr>
            <a:r>
              <a:rPr lang="en-US" sz="2499" spc="249">
                <a:solidFill>
                  <a:srgbClr val="FFFFFF"/>
                </a:solidFill>
                <a:latin typeface="League Spartan"/>
                <a:ea typeface="League Spartan"/>
                <a:cs typeface="League Spartan"/>
                <a:sym typeface="League Spartan"/>
              </a:rPr>
              <a:t>PHOTOGRAPHIC FIDELITY</a:t>
            </a:r>
          </a:p>
        </p:txBody>
      </p:sp>
      <p:grpSp>
        <p:nvGrpSpPr>
          <p:cNvPr id="8" name="Group 8"/>
          <p:cNvGrpSpPr/>
          <p:nvPr/>
        </p:nvGrpSpPr>
        <p:grpSpPr>
          <a:xfrm>
            <a:off x="7341986" y="1400956"/>
            <a:ext cx="1590064" cy="795032"/>
            <a:chOff x="0" y="0"/>
            <a:chExt cx="812800" cy="406400"/>
          </a:xfrm>
        </p:grpSpPr>
        <p:sp>
          <p:nvSpPr>
            <p:cNvPr id="9" name="Freeform 9"/>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FFFFFF"/>
            </a:solidFill>
          </p:spPr>
        </p:sp>
        <p:sp>
          <p:nvSpPr>
            <p:cNvPr id="10" name="TextBox 10"/>
            <p:cNvSpPr txBox="1"/>
            <p:nvPr/>
          </p:nvSpPr>
          <p:spPr>
            <a:xfrm>
              <a:off x="177800" y="-47625"/>
              <a:ext cx="558800" cy="454025"/>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763996" y="640093"/>
            <a:ext cx="14746044" cy="563947"/>
          </a:xfrm>
          <a:prstGeom prst="rect">
            <a:avLst/>
          </a:prstGeom>
        </p:spPr>
        <p:txBody>
          <a:bodyPr lIns="0" tIns="0" rIns="0" bIns="0" rtlCol="0" anchor="t">
            <a:spAutoFit/>
          </a:bodyPr>
          <a:lstStyle/>
          <a:p>
            <a:pPr marL="0" lvl="0" indent="0" algn="just">
              <a:lnSpc>
                <a:spcPts val="4619"/>
              </a:lnSpc>
              <a:spcBef>
                <a:spcPct val="0"/>
              </a:spcBef>
            </a:pPr>
            <a:r>
              <a:rPr lang="en-US" sz="3299" spc="329">
                <a:solidFill>
                  <a:srgbClr val="14328A"/>
                </a:solidFill>
                <a:latin typeface="League Spartan"/>
                <a:ea typeface="League Spartan"/>
                <a:cs typeface="League Spartan"/>
                <a:sym typeface="League Spartan"/>
              </a:rPr>
              <a:t>UNPACKING THE KEY FACTORS</a:t>
            </a:r>
          </a:p>
        </p:txBody>
      </p:sp>
      <p:sp>
        <p:nvSpPr>
          <p:cNvPr id="12" name="TextBox 12"/>
          <p:cNvSpPr txBox="1"/>
          <p:nvPr/>
        </p:nvSpPr>
        <p:spPr>
          <a:xfrm>
            <a:off x="763996" y="2957189"/>
            <a:ext cx="6973838" cy="4168581"/>
          </a:xfrm>
          <a:prstGeom prst="rect">
            <a:avLst/>
          </a:prstGeom>
        </p:spPr>
        <p:txBody>
          <a:bodyPr lIns="0" tIns="0" rIns="0" bIns="0" rtlCol="0" anchor="t">
            <a:spAutoFit/>
          </a:bodyPr>
          <a:lstStyle/>
          <a:p>
            <a:pPr algn="l">
              <a:lnSpc>
                <a:spcPts val="3359"/>
              </a:lnSpc>
            </a:pPr>
            <a:r>
              <a:rPr lang="en-US" sz="2399" dirty="0">
                <a:solidFill>
                  <a:srgbClr val="000000"/>
                </a:solidFill>
                <a:latin typeface="Canva Sans"/>
                <a:ea typeface="Canva Sans"/>
                <a:cs typeface="Canva Sans"/>
                <a:sym typeface="Canva Sans"/>
              </a:rPr>
              <a:t>The simple quality of a photo has an influence on reactions:</a:t>
            </a:r>
          </a:p>
          <a:p>
            <a:pPr marL="518158" lvl="1" indent="-259079" algn="l">
              <a:lnSpc>
                <a:spcPts val="3359"/>
              </a:lnSpc>
              <a:buFont typeface="Arial"/>
              <a:buChar char="•"/>
            </a:pPr>
            <a:r>
              <a:rPr lang="en-US" sz="2399" dirty="0">
                <a:solidFill>
                  <a:srgbClr val="000000"/>
                </a:solidFill>
                <a:latin typeface="Canva Sans"/>
                <a:ea typeface="Canva Sans"/>
                <a:cs typeface="Canva Sans"/>
                <a:sym typeface="Canva Sans"/>
              </a:rPr>
              <a:t>Is the protagonist easy or difficult to make out from the background detail?</a:t>
            </a:r>
          </a:p>
          <a:p>
            <a:pPr marL="518158" lvl="1" indent="-259079" algn="l">
              <a:lnSpc>
                <a:spcPts val="3359"/>
              </a:lnSpc>
              <a:buFont typeface="Arial"/>
              <a:buChar char="•"/>
            </a:pPr>
            <a:r>
              <a:rPr lang="en-US" sz="2399" dirty="0">
                <a:solidFill>
                  <a:srgbClr val="000000"/>
                </a:solidFill>
                <a:latin typeface="Canva Sans"/>
                <a:ea typeface="Canva Sans"/>
                <a:cs typeface="Canva Sans"/>
                <a:sym typeface="Canva Sans"/>
              </a:rPr>
              <a:t>Is there dramatic use of </a:t>
            </a:r>
            <a:r>
              <a:rPr lang="en-US" sz="2399" dirty="0" err="1">
                <a:solidFill>
                  <a:srgbClr val="000000"/>
                </a:solidFill>
                <a:latin typeface="Canva Sans"/>
                <a:ea typeface="Canva Sans"/>
                <a:cs typeface="Canva Sans"/>
                <a:sym typeface="Canva Sans"/>
              </a:rPr>
              <a:t>colour</a:t>
            </a:r>
            <a:r>
              <a:rPr lang="en-US" sz="2399" dirty="0">
                <a:solidFill>
                  <a:srgbClr val="000000"/>
                </a:solidFill>
                <a:latin typeface="Canva Sans"/>
                <a:ea typeface="Canva Sans"/>
                <a:cs typeface="Canva Sans"/>
                <a:sym typeface="Canva Sans"/>
              </a:rPr>
              <a:t>?</a:t>
            </a:r>
          </a:p>
          <a:p>
            <a:pPr marL="518158" lvl="1" indent="-259079" algn="l">
              <a:lnSpc>
                <a:spcPts val="3359"/>
              </a:lnSpc>
              <a:buFont typeface="Arial"/>
              <a:buChar char="•"/>
            </a:pPr>
            <a:r>
              <a:rPr lang="en-US" sz="2399" dirty="0">
                <a:solidFill>
                  <a:srgbClr val="000000"/>
                </a:solidFill>
                <a:latin typeface="Canva Sans"/>
                <a:ea typeface="Canva Sans"/>
                <a:cs typeface="Canva Sans"/>
                <a:sym typeface="Canva Sans"/>
              </a:rPr>
              <a:t>Is the viewer drawn into the scene by the protagonist’s eye contact? Or smile?</a:t>
            </a:r>
          </a:p>
          <a:p>
            <a:pPr algn="l">
              <a:lnSpc>
                <a:spcPts val="3359"/>
              </a:lnSpc>
            </a:pPr>
            <a:endParaRPr lang="en-US" sz="2399" dirty="0">
              <a:solidFill>
                <a:srgbClr val="000000"/>
              </a:solidFill>
              <a:latin typeface="Canva Sans"/>
              <a:ea typeface="Canva Sans"/>
              <a:cs typeface="Canva Sans"/>
              <a:sym typeface="Canva Sans"/>
            </a:endParaRPr>
          </a:p>
          <a:p>
            <a:pPr algn="l">
              <a:lnSpc>
                <a:spcPts val="3359"/>
              </a:lnSpc>
            </a:pPr>
            <a:r>
              <a:rPr lang="en-US" sz="2399" dirty="0">
                <a:solidFill>
                  <a:srgbClr val="000000"/>
                </a:solidFill>
                <a:latin typeface="Canva Sans"/>
                <a:ea typeface="Canva Sans"/>
                <a:cs typeface="Canva Sans"/>
                <a:sym typeface="Canva Sans"/>
              </a:rPr>
              <a:t>The images with more emotional impact are often simply </a:t>
            </a:r>
            <a:r>
              <a:rPr lang="en-US" sz="2399" b="1" dirty="0">
                <a:solidFill>
                  <a:srgbClr val="000000"/>
                </a:solidFill>
                <a:latin typeface="Canva Sans Bold"/>
                <a:ea typeface="Canva Sans Bold"/>
                <a:cs typeface="Canva Sans Bold"/>
                <a:sym typeface="Canva Sans Bold"/>
              </a:rPr>
              <a:t>better quality photos</a:t>
            </a:r>
            <a:r>
              <a:rPr lang="en-US" sz="2399" dirty="0">
                <a:solidFill>
                  <a:srgbClr val="000000"/>
                </a:solidFill>
                <a:latin typeface="Canva Sans"/>
                <a:ea typeface="Canva Sans"/>
                <a:cs typeface="Canva Sans"/>
                <a:sym typeface="Canva Sans"/>
              </a:rPr>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65872" y="1192696"/>
            <a:ext cx="11220911" cy="8513866"/>
          </a:xfrm>
          <a:custGeom>
            <a:avLst/>
            <a:gdLst/>
            <a:ahLst/>
            <a:cxnLst/>
            <a:rect l="l" t="t" r="r" b="b"/>
            <a:pathLst>
              <a:path w="11220911" h="8513866">
                <a:moveTo>
                  <a:pt x="0" y="0"/>
                </a:moveTo>
                <a:lnTo>
                  <a:pt x="11220911" y="0"/>
                </a:lnTo>
                <a:lnTo>
                  <a:pt x="11220911" y="8513866"/>
                </a:lnTo>
                <a:lnTo>
                  <a:pt x="0" y="8513866"/>
                </a:lnTo>
                <a:lnTo>
                  <a:pt x="0" y="0"/>
                </a:lnTo>
                <a:close/>
              </a:path>
            </a:pathLst>
          </a:custGeom>
          <a:blipFill>
            <a:blip r:embed="rId3"/>
            <a:stretch>
              <a:fillRect/>
            </a:stretch>
          </a:blipFill>
        </p:spPr>
      </p:sp>
      <p:sp>
        <p:nvSpPr>
          <p:cNvPr id="3" name="Freeform 3"/>
          <p:cNvSpPr/>
          <p:nvPr/>
        </p:nvSpPr>
        <p:spPr>
          <a:xfrm>
            <a:off x="9894243" y="3042151"/>
            <a:ext cx="5964169" cy="4814955"/>
          </a:xfrm>
          <a:custGeom>
            <a:avLst/>
            <a:gdLst/>
            <a:ahLst/>
            <a:cxnLst/>
            <a:rect l="l" t="t" r="r" b="b"/>
            <a:pathLst>
              <a:path w="5964169" h="4814955">
                <a:moveTo>
                  <a:pt x="0" y="0"/>
                </a:moveTo>
                <a:lnTo>
                  <a:pt x="5964168" y="0"/>
                </a:lnTo>
                <a:lnTo>
                  <a:pt x="5964168" y="4814955"/>
                </a:lnTo>
                <a:lnTo>
                  <a:pt x="0" y="4814955"/>
                </a:lnTo>
                <a:lnTo>
                  <a:pt x="0" y="0"/>
                </a:lnTo>
                <a:close/>
              </a:path>
            </a:pathLst>
          </a:custGeom>
          <a:blipFill>
            <a:blip r:embed="rId4"/>
            <a:stretch>
              <a:fillRect/>
            </a:stretch>
          </a:blipFill>
        </p:spPr>
      </p:sp>
      <p:sp>
        <p:nvSpPr>
          <p:cNvPr id="4" name="Freeform 4"/>
          <p:cNvSpPr/>
          <p:nvPr/>
        </p:nvSpPr>
        <p:spPr>
          <a:xfrm>
            <a:off x="916327" y="2785158"/>
            <a:ext cx="5529822" cy="7286834"/>
          </a:xfrm>
          <a:custGeom>
            <a:avLst/>
            <a:gdLst/>
            <a:ahLst/>
            <a:cxnLst/>
            <a:rect l="l" t="t" r="r" b="b"/>
            <a:pathLst>
              <a:path w="5529822" h="7286834">
                <a:moveTo>
                  <a:pt x="0" y="0"/>
                </a:moveTo>
                <a:lnTo>
                  <a:pt x="5529822" y="0"/>
                </a:lnTo>
                <a:lnTo>
                  <a:pt x="5529822" y="7286835"/>
                </a:lnTo>
                <a:lnTo>
                  <a:pt x="0" y="7286835"/>
                </a:lnTo>
                <a:lnTo>
                  <a:pt x="0" y="0"/>
                </a:lnTo>
                <a:close/>
              </a:path>
            </a:pathLst>
          </a:custGeom>
          <a:blipFill>
            <a:blip r:embed="rId5"/>
            <a:stretch>
              <a:fillRect/>
            </a:stretch>
          </a:blipFill>
        </p:spPr>
      </p:sp>
      <p:sp>
        <p:nvSpPr>
          <p:cNvPr id="5" name="Freeform 5"/>
          <p:cNvSpPr/>
          <p:nvPr/>
        </p:nvSpPr>
        <p:spPr>
          <a:xfrm>
            <a:off x="1068727" y="2937558"/>
            <a:ext cx="5529822" cy="7286834"/>
          </a:xfrm>
          <a:custGeom>
            <a:avLst/>
            <a:gdLst/>
            <a:ahLst/>
            <a:cxnLst/>
            <a:rect l="l" t="t" r="r" b="b"/>
            <a:pathLst>
              <a:path w="5529822" h="7286834">
                <a:moveTo>
                  <a:pt x="0" y="0"/>
                </a:moveTo>
                <a:lnTo>
                  <a:pt x="5529822" y="0"/>
                </a:lnTo>
                <a:lnTo>
                  <a:pt x="5529822" y="7286835"/>
                </a:lnTo>
                <a:lnTo>
                  <a:pt x="0" y="7286835"/>
                </a:lnTo>
                <a:lnTo>
                  <a:pt x="0" y="0"/>
                </a:lnTo>
                <a:close/>
              </a:path>
            </a:pathLst>
          </a:custGeom>
          <a:blipFill>
            <a:blip r:embed="rId5"/>
            <a:stretch>
              <a:fillRect/>
            </a:stretch>
          </a:blipFill>
        </p:spPr>
      </p:sp>
      <p:grpSp>
        <p:nvGrpSpPr>
          <p:cNvPr id="6" name="Group 6"/>
          <p:cNvGrpSpPr/>
          <p:nvPr/>
        </p:nvGrpSpPr>
        <p:grpSpPr>
          <a:xfrm>
            <a:off x="-943986" y="2937558"/>
            <a:ext cx="2012714" cy="6663610"/>
            <a:chOff x="0" y="0"/>
            <a:chExt cx="530097" cy="1755025"/>
          </a:xfrm>
        </p:grpSpPr>
        <p:sp>
          <p:nvSpPr>
            <p:cNvPr id="7" name="Freeform 7"/>
            <p:cNvSpPr/>
            <p:nvPr/>
          </p:nvSpPr>
          <p:spPr>
            <a:xfrm>
              <a:off x="0" y="0"/>
              <a:ext cx="530097" cy="1755025"/>
            </a:xfrm>
            <a:custGeom>
              <a:avLst/>
              <a:gdLst/>
              <a:ahLst/>
              <a:cxnLst/>
              <a:rect l="l" t="t" r="r" b="b"/>
              <a:pathLst>
                <a:path w="530097" h="1755025">
                  <a:moveTo>
                    <a:pt x="0" y="0"/>
                  </a:moveTo>
                  <a:lnTo>
                    <a:pt x="530097" y="0"/>
                  </a:lnTo>
                  <a:lnTo>
                    <a:pt x="530097" y="1755025"/>
                  </a:lnTo>
                  <a:lnTo>
                    <a:pt x="0" y="1755025"/>
                  </a:lnTo>
                  <a:close/>
                </a:path>
              </a:pathLst>
            </a:custGeom>
            <a:solidFill>
              <a:srgbClr val="FFFFFF"/>
            </a:solidFill>
          </p:spPr>
        </p:sp>
        <p:sp>
          <p:nvSpPr>
            <p:cNvPr id="8" name="TextBox 8"/>
            <p:cNvSpPr txBox="1"/>
            <p:nvPr/>
          </p:nvSpPr>
          <p:spPr>
            <a:xfrm>
              <a:off x="0" y="-47625"/>
              <a:ext cx="530097" cy="180265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690770" y="891061"/>
            <a:ext cx="9837764" cy="1298707"/>
          </a:xfrm>
          <a:prstGeom prst="rect">
            <a:avLst/>
          </a:prstGeom>
        </p:spPr>
        <p:txBody>
          <a:bodyPr lIns="0" tIns="0" rIns="0" bIns="0" rtlCol="0" anchor="t">
            <a:spAutoFit/>
          </a:bodyPr>
          <a:lstStyle/>
          <a:p>
            <a:pPr marL="0" lvl="0" indent="0" algn="l">
              <a:lnSpc>
                <a:spcPts val="5000"/>
              </a:lnSpc>
            </a:pPr>
            <a:r>
              <a:rPr lang="en-US" sz="5000" spc="500">
                <a:solidFill>
                  <a:srgbClr val="006A4E"/>
                </a:solidFill>
                <a:latin typeface="League Spartan"/>
                <a:ea typeface="League Spartan"/>
                <a:cs typeface="League Spartan"/>
                <a:sym typeface="League Spartan"/>
              </a:rPr>
              <a:t>EMOTIONAL RESPONSES TO ALL IMAGES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07012" y="821056"/>
            <a:ext cx="9060139" cy="912849"/>
          </a:xfrm>
          <a:prstGeom prst="rect">
            <a:avLst/>
          </a:prstGeom>
        </p:spPr>
        <p:txBody>
          <a:bodyPr lIns="0" tIns="0" rIns="0" bIns="0" rtlCol="0" anchor="t">
            <a:spAutoFit/>
          </a:bodyPr>
          <a:lstStyle/>
          <a:p>
            <a:pPr algn="l">
              <a:lnSpc>
                <a:spcPts val="7431"/>
              </a:lnSpc>
            </a:pPr>
            <a:r>
              <a:rPr lang="en-US" sz="5308" b="1">
                <a:solidFill>
                  <a:srgbClr val="3960D5"/>
                </a:solidFill>
                <a:latin typeface="League Spartan"/>
                <a:ea typeface="League Spartan"/>
                <a:cs typeface="League Spartan"/>
                <a:sym typeface="League Spartan"/>
              </a:rPr>
              <a:t>ABOUT THE RESEARCH</a:t>
            </a:r>
          </a:p>
        </p:txBody>
      </p:sp>
      <p:sp>
        <p:nvSpPr>
          <p:cNvPr id="3" name="TextBox 3"/>
          <p:cNvSpPr txBox="1"/>
          <p:nvPr/>
        </p:nvSpPr>
        <p:spPr>
          <a:xfrm>
            <a:off x="1107012" y="2001459"/>
            <a:ext cx="8562961" cy="3181747"/>
          </a:xfrm>
          <a:prstGeom prst="rect">
            <a:avLst/>
          </a:prstGeom>
        </p:spPr>
        <p:txBody>
          <a:bodyPr lIns="0" tIns="0" rIns="0" bIns="0" rtlCol="0" anchor="t">
            <a:spAutoFit/>
          </a:bodyPr>
          <a:lstStyle/>
          <a:p>
            <a:pPr algn="l">
              <a:lnSpc>
                <a:spcPts val="4200"/>
              </a:lnSpc>
            </a:pPr>
            <a:r>
              <a:rPr lang="en-US" sz="3000" i="1">
                <a:solidFill>
                  <a:srgbClr val="000000"/>
                </a:solidFill>
                <a:latin typeface="Canva Sans Italics"/>
                <a:ea typeface="Canva Sans Italics"/>
                <a:cs typeface="Canva Sans Italics"/>
                <a:sym typeface="Canva Sans Italics"/>
              </a:rPr>
              <a:t>Exploring </a:t>
            </a:r>
          </a:p>
          <a:p>
            <a:pPr marL="647700" lvl="1" indent="-323850" algn="l">
              <a:lnSpc>
                <a:spcPts val="4200"/>
              </a:lnSpc>
              <a:buFont typeface="Arial"/>
              <a:buChar char="•"/>
            </a:pPr>
            <a:r>
              <a:rPr lang="en-US" sz="3000">
                <a:solidFill>
                  <a:srgbClr val="000000"/>
                </a:solidFill>
                <a:latin typeface="Canva Sans"/>
                <a:ea typeface="Canva Sans"/>
                <a:cs typeface="Canva Sans"/>
                <a:sym typeface="Canva Sans"/>
              </a:rPr>
              <a:t>Which images </a:t>
            </a:r>
            <a:r>
              <a:rPr lang="en-US" sz="3000" b="1">
                <a:solidFill>
                  <a:srgbClr val="000000"/>
                </a:solidFill>
                <a:latin typeface="Canva Sans Bold"/>
                <a:ea typeface="Canva Sans Bold"/>
                <a:cs typeface="Canva Sans Bold"/>
                <a:sym typeface="Canva Sans Bold"/>
              </a:rPr>
              <a:t>motivate </a:t>
            </a:r>
            <a:r>
              <a:rPr lang="en-US" sz="3000">
                <a:solidFill>
                  <a:srgbClr val="000000"/>
                </a:solidFill>
                <a:latin typeface="Canva Sans"/>
                <a:ea typeface="Canva Sans"/>
                <a:cs typeface="Canva Sans"/>
                <a:sym typeface="Canva Sans"/>
              </a:rPr>
              <a:t>respondents to </a:t>
            </a:r>
            <a:r>
              <a:rPr lang="en-US" sz="3000" b="1">
                <a:solidFill>
                  <a:srgbClr val="000000"/>
                </a:solidFill>
                <a:latin typeface="Canva Sans Bold"/>
                <a:ea typeface="Canva Sans Bold"/>
                <a:cs typeface="Canva Sans Bold"/>
                <a:sym typeface="Canva Sans Bold"/>
              </a:rPr>
              <a:t>engage </a:t>
            </a:r>
            <a:r>
              <a:rPr lang="en-US" sz="3000">
                <a:solidFill>
                  <a:srgbClr val="000000"/>
                </a:solidFill>
                <a:latin typeface="Canva Sans"/>
                <a:ea typeface="Canva Sans"/>
                <a:cs typeface="Canva Sans"/>
                <a:sym typeface="Canva Sans"/>
              </a:rPr>
              <a:t>in an appeal </a:t>
            </a:r>
          </a:p>
          <a:p>
            <a:pPr marL="647700" lvl="1" indent="-323850" algn="l">
              <a:lnSpc>
                <a:spcPts val="4200"/>
              </a:lnSpc>
              <a:buFont typeface="Arial"/>
              <a:buChar char="•"/>
            </a:pPr>
            <a:r>
              <a:rPr lang="en-US" sz="3000">
                <a:solidFill>
                  <a:srgbClr val="000000"/>
                </a:solidFill>
                <a:latin typeface="Canva Sans"/>
                <a:ea typeface="Canva Sans"/>
                <a:cs typeface="Canva Sans"/>
                <a:sym typeface="Canva Sans"/>
              </a:rPr>
              <a:t>What </a:t>
            </a:r>
            <a:r>
              <a:rPr lang="en-US" sz="3000" b="1">
                <a:solidFill>
                  <a:srgbClr val="000000"/>
                </a:solidFill>
                <a:latin typeface="Canva Sans Bold"/>
                <a:ea typeface="Canva Sans Bold"/>
                <a:cs typeface="Canva Sans Bold"/>
                <a:sym typeface="Canva Sans Bold"/>
              </a:rPr>
              <a:t>emotions </a:t>
            </a:r>
            <a:r>
              <a:rPr lang="en-US" sz="3000">
                <a:solidFill>
                  <a:srgbClr val="000000"/>
                </a:solidFill>
                <a:latin typeface="Canva Sans"/>
                <a:ea typeface="Canva Sans"/>
                <a:cs typeface="Canva Sans"/>
                <a:sym typeface="Canva Sans"/>
              </a:rPr>
              <a:t>do images </a:t>
            </a:r>
            <a:r>
              <a:rPr lang="en-US" sz="3000" b="1">
                <a:solidFill>
                  <a:srgbClr val="000000"/>
                </a:solidFill>
                <a:latin typeface="Canva Sans Bold"/>
                <a:ea typeface="Canva Sans Bold"/>
                <a:cs typeface="Canva Sans Bold"/>
                <a:sym typeface="Canva Sans Bold"/>
              </a:rPr>
              <a:t>trigger </a:t>
            </a:r>
            <a:r>
              <a:rPr lang="en-US" sz="3000">
                <a:solidFill>
                  <a:srgbClr val="000000"/>
                </a:solidFill>
                <a:latin typeface="Canva Sans"/>
                <a:ea typeface="Canva Sans"/>
                <a:cs typeface="Canva Sans"/>
                <a:sym typeface="Canva Sans"/>
              </a:rPr>
              <a:t>and how does that matter for engagement</a:t>
            </a:r>
          </a:p>
          <a:p>
            <a:pPr algn="l">
              <a:lnSpc>
                <a:spcPts val="4200"/>
              </a:lnSpc>
            </a:pPr>
            <a:endParaRPr lang="en-US" sz="3000">
              <a:solidFill>
                <a:srgbClr val="000000"/>
              </a:solidFill>
              <a:latin typeface="Canva Sans"/>
              <a:ea typeface="Canva Sans"/>
              <a:cs typeface="Canva Sans"/>
              <a:sym typeface="Canva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740470" y="1028700"/>
            <a:ext cx="5608640" cy="7803593"/>
            <a:chOff x="0" y="0"/>
            <a:chExt cx="7478187" cy="10404791"/>
          </a:xfrm>
        </p:grpSpPr>
        <p:grpSp>
          <p:nvGrpSpPr>
            <p:cNvPr id="3" name="Group 3"/>
            <p:cNvGrpSpPr/>
            <p:nvPr/>
          </p:nvGrpSpPr>
          <p:grpSpPr>
            <a:xfrm>
              <a:off x="0" y="0"/>
              <a:ext cx="7400819" cy="425736"/>
              <a:chOff x="0" y="0"/>
              <a:chExt cx="1461890" cy="84096"/>
            </a:xfrm>
          </p:grpSpPr>
          <p:sp>
            <p:nvSpPr>
              <p:cNvPr id="4" name="Freeform 4"/>
              <p:cNvSpPr/>
              <p:nvPr/>
            </p:nvSpPr>
            <p:spPr>
              <a:xfrm>
                <a:off x="0" y="0"/>
                <a:ext cx="1461890" cy="84096"/>
              </a:xfrm>
              <a:custGeom>
                <a:avLst/>
                <a:gdLst/>
                <a:ahLst/>
                <a:cxnLst/>
                <a:rect l="l" t="t" r="r" b="b"/>
                <a:pathLst>
                  <a:path w="1461890" h="84096">
                    <a:moveTo>
                      <a:pt x="0" y="0"/>
                    </a:moveTo>
                    <a:lnTo>
                      <a:pt x="1461890" y="0"/>
                    </a:lnTo>
                    <a:lnTo>
                      <a:pt x="1461890" y="84096"/>
                    </a:lnTo>
                    <a:lnTo>
                      <a:pt x="0" y="84096"/>
                    </a:lnTo>
                    <a:close/>
                  </a:path>
                </a:pathLst>
              </a:custGeom>
              <a:solidFill>
                <a:srgbClr val="004AAD"/>
              </a:solidFill>
            </p:spPr>
          </p:sp>
          <p:sp>
            <p:nvSpPr>
              <p:cNvPr id="5" name="TextBox 5"/>
              <p:cNvSpPr txBox="1"/>
              <p:nvPr/>
            </p:nvSpPr>
            <p:spPr>
              <a:xfrm>
                <a:off x="0" y="-47625"/>
                <a:ext cx="1461890" cy="131721"/>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77369" y="5763365"/>
              <a:ext cx="7258782" cy="836507"/>
            </a:xfrm>
            <a:prstGeom prst="rect">
              <a:avLst/>
            </a:prstGeom>
          </p:spPr>
          <p:txBody>
            <a:bodyPr lIns="0" tIns="0" rIns="0" bIns="0" rtlCol="0" anchor="t">
              <a:spAutoFit/>
            </a:bodyPr>
            <a:lstStyle/>
            <a:p>
              <a:pPr algn="l">
                <a:lnSpc>
                  <a:spcPts val="5320"/>
                </a:lnSpc>
                <a:spcBef>
                  <a:spcPct val="0"/>
                </a:spcBef>
              </a:pPr>
              <a:r>
                <a:rPr lang="en-US" sz="3800">
                  <a:solidFill>
                    <a:srgbClr val="0E0000"/>
                  </a:solidFill>
                  <a:latin typeface="Canva Sans"/>
                  <a:ea typeface="Canva Sans"/>
                  <a:cs typeface="Canva Sans"/>
                  <a:sym typeface="Canva Sans"/>
                </a:rPr>
                <a:t>→ EMPATHY</a:t>
              </a:r>
            </a:p>
          </p:txBody>
        </p:sp>
        <p:sp>
          <p:nvSpPr>
            <p:cNvPr id="7" name="TextBox 7"/>
            <p:cNvSpPr txBox="1"/>
            <p:nvPr/>
          </p:nvSpPr>
          <p:spPr>
            <a:xfrm>
              <a:off x="77369" y="7031671"/>
              <a:ext cx="7082289" cy="836507"/>
            </a:xfrm>
            <a:prstGeom prst="rect">
              <a:avLst/>
            </a:prstGeom>
          </p:spPr>
          <p:txBody>
            <a:bodyPr lIns="0" tIns="0" rIns="0" bIns="0" rtlCol="0" anchor="t">
              <a:spAutoFit/>
            </a:bodyPr>
            <a:lstStyle/>
            <a:p>
              <a:pPr algn="l">
                <a:lnSpc>
                  <a:spcPts val="5320"/>
                </a:lnSpc>
                <a:spcBef>
                  <a:spcPct val="0"/>
                </a:spcBef>
              </a:pPr>
              <a:r>
                <a:rPr lang="en-US" sz="3800">
                  <a:solidFill>
                    <a:srgbClr val="0E0000"/>
                  </a:solidFill>
                  <a:latin typeface="Canva Sans"/>
                  <a:ea typeface="Canva Sans"/>
                  <a:cs typeface="Canva Sans"/>
                  <a:sym typeface="Canva Sans"/>
                </a:rPr>
                <a:t>→ CURIOSITY</a:t>
              </a:r>
            </a:p>
          </p:txBody>
        </p:sp>
        <p:sp>
          <p:nvSpPr>
            <p:cNvPr id="8" name="TextBox 8"/>
            <p:cNvSpPr txBox="1"/>
            <p:nvPr/>
          </p:nvSpPr>
          <p:spPr>
            <a:xfrm>
              <a:off x="77369" y="4601594"/>
              <a:ext cx="7258782" cy="836507"/>
            </a:xfrm>
            <a:prstGeom prst="rect">
              <a:avLst/>
            </a:prstGeom>
          </p:spPr>
          <p:txBody>
            <a:bodyPr lIns="0" tIns="0" rIns="0" bIns="0" rtlCol="0" anchor="t">
              <a:spAutoFit/>
            </a:bodyPr>
            <a:lstStyle/>
            <a:p>
              <a:pPr algn="l">
                <a:lnSpc>
                  <a:spcPts val="5320"/>
                </a:lnSpc>
                <a:spcBef>
                  <a:spcPct val="0"/>
                </a:spcBef>
              </a:pPr>
              <a:r>
                <a:rPr lang="en-US" sz="3800">
                  <a:solidFill>
                    <a:srgbClr val="0E0000"/>
                  </a:solidFill>
                  <a:latin typeface="Canva Sans"/>
                  <a:ea typeface="Canva Sans"/>
                  <a:cs typeface="Canva Sans"/>
                  <a:sym typeface="Canva Sans"/>
                </a:rPr>
                <a:t>→ CONNECTION</a:t>
              </a:r>
            </a:p>
          </p:txBody>
        </p:sp>
        <p:sp>
          <p:nvSpPr>
            <p:cNvPr id="9" name="TextBox 9"/>
            <p:cNvSpPr txBox="1"/>
            <p:nvPr/>
          </p:nvSpPr>
          <p:spPr>
            <a:xfrm>
              <a:off x="64669" y="855405"/>
              <a:ext cx="7400819" cy="1820451"/>
            </a:xfrm>
            <a:prstGeom prst="rect">
              <a:avLst/>
            </a:prstGeom>
          </p:spPr>
          <p:txBody>
            <a:bodyPr lIns="0" tIns="0" rIns="0" bIns="0" rtlCol="0" anchor="t">
              <a:spAutoFit/>
            </a:bodyPr>
            <a:lstStyle/>
            <a:p>
              <a:pPr algn="l">
                <a:lnSpc>
                  <a:spcPts val="5599"/>
                </a:lnSpc>
              </a:pPr>
              <a:r>
                <a:rPr lang="en-US" sz="3999" b="1">
                  <a:solidFill>
                    <a:srgbClr val="3960D5"/>
                  </a:solidFill>
                  <a:latin typeface="League Spartan"/>
                  <a:ea typeface="League Spartan"/>
                  <a:cs typeface="League Spartan"/>
                  <a:sym typeface="League Spartan"/>
                </a:rPr>
                <a:t>EMOTIONAL RESONANCE IS KEY </a:t>
              </a:r>
            </a:p>
          </p:txBody>
        </p:sp>
        <p:sp>
          <p:nvSpPr>
            <p:cNvPr id="10" name="TextBox 10"/>
            <p:cNvSpPr txBox="1"/>
            <p:nvPr/>
          </p:nvSpPr>
          <p:spPr>
            <a:xfrm>
              <a:off x="77369" y="2934083"/>
              <a:ext cx="7400819" cy="1235711"/>
            </a:xfrm>
            <a:prstGeom prst="rect">
              <a:avLst/>
            </a:prstGeom>
          </p:spPr>
          <p:txBody>
            <a:bodyPr lIns="0" tIns="0" rIns="0" bIns="0" rtlCol="0" anchor="t">
              <a:spAutoFit/>
            </a:bodyPr>
            <a:lstStyle/>
            <a:p>
              <a:pPr algn="l">
                <a:lnSpc>
                  <a:spcPts val="3779"/>
                </a:lnSpc>
                <a:spcBef>
                  <a:spcPct val="0"/>
                </a:spcBef>
              </a:pPr>
              <a:r>
                <a:rPr lang="en-US" sz="2699">
                  <a:solidFill>
                    <a:srgbClr val="3960D5"/>
                  </a:solidFill>
                  <a:latin typeface="Canva Sans"/>
                  <a:ea typeface="Canva Sans"/>
                  <a:cs typeface="Canva Sans"/>
                  <a:sym typeface="Canva Sans"/>
                </a:rPr>
                <a:t>Images that drew the strongest reaction sparked feelings of:</a:t>
              </a:r>
            </a:p>
          </p:txBody>
        </p:sp>
        <p:sp>
          <p:nvSpPr>
            <p:cNvPr id="11" name="TextBox 11"/>
            <p:cNvSpPr txBox="1"/>
            <p:nvPr/>
          </p:nvSpPr>
          <p:spPr>
            <a:xfrm>
              <a:off x="64669" y="8299978"/>
              <a:ext cx="7082289" cy="836507"/>
            </a:xfrm>
            <a:prstGeom prst="rect">
              <a:avLst/>
            </a:prstGeom>
          </p:spPr>
          <p:txBody>
            <a:bodyPr lIns="0" tIns="0" rIns="0" bIns="0" rtlCol="0" anchor="t">
              <a:spAutoFit/>
            </a:bodyPr>
            <a:lstStyle/>
            <a:p>
              <a:pPr algn="l">
                <a:lnSpc>
                  <a:spcPts val="5320"/>
                </a:lnSpc>
                <a:spcBef>
                  <a:spcPct val="0"/>
                </a:spcBef>
              </a:pPr>
              <a:r>
                <a:rPr lang="en-US" sz="3800">
                  <a:solidFill>
                    <a:srgbClr val="0E0000"/>
                  </a:solidFill>
                  <a:latin typeface="Canva Sans"/>
                  <a:ea typeface="Canva Sans"/>
                  <a:cs typeface="Canva Sans"/>
                  <a:sym typeface="Canva Sans"/>
                </a:rPr>
                <a:t>→ CONCERN</a:t>
              </a:r>
            </a:p>
          </p:txBody>
        </p:sp>
        <p:sp>
          <p:nvSpPr>
            <p:cNvPr id="12" name="TextBox 12"/>
            <p:cNvSpPr txBox="1"/>
            <p:nvPr/>
          </p:nvSpPr>
          <p:spPr>
            <a:xfrm>
              <a:off x="77369" y="9568284"/>
              <a:ext cx="7082289" cy="836507"/>
            </a:xfrm>
            <a:prstGeom prst="rect">
              <a:avLst/>
            </a:prstGeom>
          </p:spPr>
          <p:txBody>
            <a:bodyPr lIns="0" tIns="0" rIns="0" bIns="0" rtlCol="0" anchor="t">
              <a:spAutoFit/>
            </a:bodyPr>
            <a:lstStyle/>
            <a:p>
              <a:pPr algn="l">
                <a:lnSpc>
                  <a:spcPts val="5320"/>
                </a:lnSpc>
                <a:spcBef>
                  <a:spcPct val="0"/>
                </a:spcBef>
              </a:pPr>
              <a:r>
                <a:rPr lang="en-US" sz="3800">
                  <a:solidFill>
                    <a:srgbClr val="0E0000"/>
                  </a:solidFill>
                  <a:latin typeface="Canva Sans"/>
                  <a:ea typeface="Canva Sans"/>
                  <a:cs typeface="Canva Sans"/>
                  <a:sym typeface="Canva Sans"/>
                </a:rPr>
                <a:t>→ HOPE</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740470" y="1028700"/>
            <a:ext cx="5608640" cy="7803593"/>
            <a:chOff x="0" y="0"/>
            <a:chExt cx="7478187" cy="10404791"/>
          </a:xfrm>
        </p:grpSpPr>
        <p:grpSp>
          <p:nvGrpSpPr>
            <p:cNvPr id="3" name="Group 3"/>
            <p:cNvGrpSpPr/>
            <p:nvPr/>
          </p:nvGrpSpPr>
          <p:grpSpPr>
            <a:xfrm>
              <a:off x="0" y="0"/>
              <a:ext cx="7400819" cy="425736"/>
              <a:chOff x="0" y="0"/>
              <a:chExt cx="1461890" cy="84096"/>
            </a:xfrm>
          </p:grpSpPr>
          <p:sp>
            <p:nvSpPr>
              <p:cNvPr id="4" name="Freeform 4"/>
              <p:cNvSpPr/>
              <p:nvPr/>
            </p:nvSpPr>
            <p:spPr>
              <a:xfrm>
                <a:off x="0" y="0"/>
                <a:ext cx="1461890" cy="84096"/>
              </a:xfrm>
              <a:custGeom>
                <a:avLst/>
                <a:gdLst/>
                <a:ahLst/>
                <a:cxnLst/>
                <a:rect l="l" t="t" r="r" b="b"/>
                <a:pathLst>
                  <a:path w="1461890" h="84096">
                    <a:moveTo>
                      <a:pt x="0" y="0"/>
                    </a:moveTo>
                    <a:lnTo>
                      <a:pt x="1461890" y="0"/>
                    </a:lnTo>
                    <a:lnTo>
                      <a:pt x="1461890" y="84096"/>
                    </a:lnTo>
                    <a:lnTo>
                      <a:pt x="0" y="84096"/>
                    </a:lnTo>
                    <a:close/>
                  </a:path>
                </a:pathLst>
              </a:custGeom>
              <a:solidFill>
                <a:srgbClr val="004AAD"/>
              </a:solidFill>
            </p:spPr>
          </p:sp>
          <p:sp>
            <p:nvSpPr>
              <p:cNvPr id="5" name="TextBox 5"/>
              <p:cNvSpPr txBox="1"/>
              <p:nvPr/>
            </p:nvSpPr>
            <p:spPr>
              <a:xfrm>
                <a:off x="0" y="-47625"/>
                <a:ext cx="1461890" cy="131721"/>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77369" y="5763365"/>
              <a:ext cx="7258782" cy="836507"/>
            </a:xfrm>
            <a:prstGeom prst="rect">
              <a:avLst/>
            </a:prstGeom>
          </p:spPr>
          <p:txBody>
            <a:bodyPr lIns="0" tIns="0" rIns="0" bIns="0" rtlCol="0" anchor="t">
              <a:spAutoFit/>
            </a:bodyPr>
            <a:lstStyle/>
            <a:p>
              <a:pPr algn="l">
                <a:lnSpc>
                  <a:spcPts val="5320"/>
                </a:lnSpc>
                <a:spcBef>
                  <a:spcPct val="0"/>
                </a:spcBef>
              </a:pPr>
              <a:r>
                <a:rPr lang="en-US" sz="3800">
                  <a:solidFill>
                    <a:srgbClr val="0E0000"/>
                  </a:solidFill>
                  <a:latin typeface="Canva Sans"/>
                  <a:ea typeface="Canva Sans"/>
                  <a:cs typeface="Canva Sans"/>
                  <a:sym typeface="Canva Sans"/>
                </a:rPr>
                <a:t>→ EMPATHY</a:t>
              </a:r>
            </a:p>
          </p:txBody>
        </p:sp>
        <p:sp>
          <p:nvSpPr>
            <p:cNvPr id="7" name="TextBox 7"/>
            <p:cNvSpPr txBox="1"/>
            <p:nvPr/>
          </p:nvSpPr>
          <p:spPr>
            <a:xfrm>
              <a:off x="77369" y="7031671"/>
              <a:ext cx="7082289" cy="836507"/>
            </a:xfrm>
            <a:prstGeom prst="rect">
              <a:avLst/>
            </a:prstGeom>
          </p:spPr>
          <p:txBody>
            <a:bodyPr lIns="0" tIns="0" rIns="0" bIns="0" rtlCol="0" anchor="t">
              <a:spAutoFit/>
            </a:bodyPr>
            <a:lstStyle/>
            <a:p>
              <a:pPr algn="l">
                <a:lnSpc>
                  <a:spcPts val="5320"/>
                </a:lnSpc>
                <a:spcBef>
                  <a:spcPct val="0"/>
                </a:spcBef>
              </a:pPr>
              <a:r>
                <a:rPr lang="en-US" sz="3800">
                  <a:solidFill>
                    <a:srgbClr val="0E0000"/>
                  </a:solidFill>
                  <a:latin typeface="Canva Sans"/>
                  <a:ea typeface="Canva Sans"/>
                  <a:cs typeface="Canva Sans"/>
                  <a:sym typeface="Canva Sans"/>
                </a:rPr>
                <a:t>→ CURIOSITY</a:t>
              </a:r>
            </a:p>
          </p:txBody>
        </p:sp>
        <p:sp>
          <p:nvSpPr>
            <p:cNvPr id="8" name="TextBox 8"/>
            <p:cNvSpPr txBox="1"/>
            <p:nvPr/>
          </p:nvSpPr>
          <p:spPr>
            <a:xfrm>
              <a:off x="77369" y="4601594"/>
              <a:ext cx="7258782" cy="836507"/>
            </a:xfrm>
            <a:prstGeom prst="rect">
              <a:avLst/>
            </a:prstGeom>
          </p:spPr>
          <p:txBody>
            <a:bodyPr lIns="0" tIns="0" rIns="0" bIns="0" rtlCol="0" anchor="t">
              <a:spAutoFit/>
            </a:bodyPr>
            <a:lstStyle/>
            <a:p>
              <a:pPr algn="l">
                <a:lnSpc>
                  <a:spcPts val="5320"/>
                </a:lnSpc>
                <a:spcBef>
                  <a:spcPct val="0"/>
                </a:spcBef>
              </a:pPr>
              <a:r>
                <a:rPr lang="en-US" sz="3800">
                  <a:solidFill>
                    <a:srgbClr val="0E0000"/>
                  </a:solidFill>
                  <a:latin typeface="Canva Sans"/>
                  <a:ea typeface="Canva Sans"/>
                  <a:cs typeface="Canva Sans"/>
                  <a:sym typeface="Canva Sans"/>
                </a:rPr>
                <a:t>→ CONNECTION</a:t>
              </a:r>
            </a:p>
          </p:txBody>
        </p:sp>
        <p:sp>
          <p:nvSpPr>
            <p:cNvPr id="9" name="TextBox 9"/>
            <p:cNvSpPr txBox="1"/>
            <p:nvPr/>
          </p:nvSpPr>
          <p:spPr>
            <a:xfrm>
              <a:off x="64669" y="855405"/>
              <a:ext cx="7400819" cy="1820451"/>
            </a:xfrm>
            <a:prstGeom prst="rect">
              <a:avLst/>
            </a:prstGeom>
          </p:spPr>
          <p:txBody>
            <a:bodyPr lIns="0" tIns="0" rIns="0" bIns="0" rtlCol="0" anchor="t">
              <a:spAutoFit/>
            </a:bodyPr>
            <a:lstStyle/>
            <a:p>
              <a:pPr algn="l">
                <a:lnSpc>
                  <a:spcPts val="5599"/>
                </a:lnSpc>
              </a:pPr>
              <a:r>
                <a:rPr lang="en-US" sz="3999" b="1">
                  <a:solidFill>
                    <a:srgbClr val="3960D5"/>
                  </a:solidFill>
                  <a:latin typeface="League Spartan"/>
                  <a:ea typeface="League Spartan"/>
                  <a:cs typeface="League Spartan"/>
                  <a:sym typeface="League Spartan"/>
                </a:rPr>
                <a:t>EMOTIONAL RESONANCE IS KEY </a:t>
              </a:r>
            </a:p>
          </p:txBody>
        </p:sp>
        <p:sp>
          <p:nvSpPr>
            <p:cNvPr id="10" name="TextBox 10"/>
            <p:cNvSpPr txBox="1"/>
            <p:nvPr/>
          </p:nvSpPr>
          <p:spPr>
            <a:xfrm>
              <a:off x="77369" y="2934083"/>
              <a:ext cx="7400819" cy="1235711"/>
            </a:xfrm>
            <a:prstGeom prst="rect">
              <a:avLst/>
            </a:prstGeom>
          </p:spPr>
          <p:txBody>
            <a:bodyPr lIns="0" tIns="0" rIns="0" bIns="0" rtlCol="0" anchor="t">
              <a:spAutoFit/>
            </a:bodyPr>
            <a:lstStyle/>
            <a:p>
              <a:pPr algn="l">
                <a:lnSpc>
                  <a:spcPts val="3779"/>
                </a:lnSpc>
                <a:spcBef>
                  <a:spcPct val="0"/>
                </a:spcBef>
              </a:pPr>
              <a:r>
                <a:rPr lang="en-US" sz="2699">
                  <a:solidFill>
                    <a:srgbClr val="3960D5"/>
                  </a:solidFill>
                  <a:latin typeface="Canva Sans"/>
                  <a:ea typeface="Canva Sans"/>
                  <a:cs typeface="Canva Sans"/>
                  <a:sym typeface="Canva Sans"/>
                </a:rPr>
                <a:t>Images that drew the strongest reaction sparked feelings of:</a:t>
              </a:r>
            </a:p>
          </p:txBody>
        </p:sp>
        <p:sp>
          <p:nvSpPr>
            <p:cNvPr id="11" name="TextBox 11"/>
            <p:cNvSpPr txBox="1"/>
            <p:nvPr/>
          </p:nvSpPr>
          <p:spPr>
            <a:xfrm>
              <a:off x="64669" y="8299978"/>
              <a:ext cx="7082289" cy="836507"/>
            </a:xfrm>
            <a:prstGeom prst="rect">
              <a:avLst/>
            </a:prstGeom>
          </p:spPr>
          <p:txBody>
            <a:bodyPr lIns="0" tIns="0" rIns="0" bIns="0" rtlCol="0" anchor="t">
              <a:spAutoFit/>
            </a:bodyPr>
            <a:lstStyle/>
            <a:p>
              <a:pPr algn="l">
                <a:lnSpc>
                  <a:spcPts val="5320"/>
                </a:lnSpc>
                <a:spcBef>
                  <a:spcPct val="0"/>
                </a:spcBef>
              </a:pPr>
              <a:r>
                <a:rPr lang="en-US" sz="3800">
                  <a:solidFill>
                    <a:srgbClr val="0E0000"/>
                  </a:solidFill>
                  <a:latin typeface="Canva Sans"/>
                  <a:ea typeface="Canva Sans"/>
                  <a:cs typeface="Canva Sans"/>
                  <a:sym typeface="Canva Sans"/>
                </a:rPr>
                <a:t>→ CONCERN</a:t>
              </a:r>
            </a:p>
          </p:txBody>
        </p:sp>
        <p:sp>
          <p:nvSpPr>
            <p:cNvPr id="12" name="TextBox 12"/>
            <p:cNvSpPr txBox="1"/>
            <p:nvPr/>
          </p:nvSpPr>
          <p:spPr>
            <a:xfrm>
              <a:off x="77369" y="9568284"/>
              <a:ext cx="7082289" cy="836507"/>
            </a:xfrm>
            <a:prstGeom prst="rect">
              <a:avLst/>
            </a:prstGeom>
          </p:spPr>
          <p:txBody>
            <a:bodyPr lIns="0" tIns="0" rIns="0" bIns="0" rtlCol="0" anchor="t">
              <a:spAutoFit/>
            </a:bodyPr>
            <a:lstStyle/>
            <a:p>
              <a:pPr algn="l">
                <a:lnSpc>
                  <a:spcPts val="5320"/>
                </a:lnSpc>
                <a:spcBef>
                  <a:spcPct val="0"/>
                </a:spcBef>
              </a:pPr>
              <a:r>
                <a:rPr lang="en-US" sz="3800">
                  <a:solidFill>
                    <a:srgbClr val="0E0000"/>
                  </a:solidFill>
                  <a:latin typeface="Canva Sans"/>
                  <a:ea typeface="Canva Sans"/>
                  <a:cs typeface="Canva Sans"/>
                  <a:sym typeface="Canva Sans"/>
                </a:rPr>
                <a:t>→ HOPE</a:t>
              </a:r>
            </a:p>
          </p:txBody>
        </p:sp>
      </p:grpSp>
      <p:sp>
        <p:nvSpPr>
          <p:cNvPr id="13" name="TextBox 13"/>
          <p:cNvSpPr txBox="1"/>
          <p:nvPr/>
        </p:nvSpPr>
        <p:spPr>
          <a:xfrm>
            <a:off x="1028700" y="933450"/>
            <a:ext cx="9060139" cy="854054"/>
          </a:xfrm>
          <a:prstGeom prst="rect">
            <a:avLst/>
          </a:prstGeom>
        </p:spPr>
        <p:txBody>
          <a:bodyPr lIns="0" tIns="0" rIns="0" bIns="0" rtlCol="0" anchor="t">
            <a:spAutoFit/>
          </a:bodyPr>
          <a:lstStyle/>
          <a:p>
            <a:pPr algn="l">
              <a:lnSpc>
                <a:spcPts val="6999"/>
              </a:lnSpc>
            </a:pPr>
            <a:r>
              <a:rPr lang="en-US" sz="4999" b="1">
                <a:solidFill>
                  <a:srgbClr val="3960D5"/>
                </a:solidFill>
                <a:latin typeface="League Spartan"/>
                <a:ea typeface="League Spartan"/>
                <a:cs typeface="League Spartan"/>
                <a:sym typeface="League Spartan"/>
              </a:rPr>
              <a:t>CONCLUSION</a:t>
            </a:r>
          </a:p>
        </p:txBody>
      </p:sp>
      <p:sp>
        <p:nvSpPr>
          <p:cNvPr id="14" name="TextBox 14"/>
          <p:cNvSpPr txBox="1"/>
          <p:nvPr/>
        </p:nvSpPr>
        <p:spPr>
          <a:xfrm>
            <a:off x="1028700" y="1962858"/>
            <a:ext cx="9060139" cy="7646421"/>
          </a:xfrm>
          <a:prstGeom prst="rect">
            <a:avLst/>
          </a:prstGeom>
        </p:spPr>
        <p:txBody>
          <a:bodyPr lIns="0" tIns="0" rIns="0" bIns="0" rtlCol="0" anchor="t">
            <a:spAutoFit/>
          </a:bodyPr>
          <a:lstStyle/>
          <a:p>
            <a:pPr algn="l">
              <a:lnSpc>
                <a:spcPts val="4698"/>
              </a:lnSpc>
            </a:pPr>
            <a:r>
              <a:rPr lang="en-US" sz="2900" dirty="0">
                <a:solidFill>
                  <a:srgbClr val="000000"/>
                </a:solidFill>
                <a:latin typeface="Canva Sans"/>
                <a:ea typeface="Canva Sans"/>
                <a:cs typeface="Canva Sans"/>
                <a:sym typeface="Canva Sans"/>
              </a:rPr>
              <a:t>Balance </a:t>
            </a:r>
            <a:r>
              <a:rPr lang="en-US" sz="2900" b="1" dirty="0">
                <a:solidFill>
                  <a:srgbClr val="000000"/>
                </a:solidFill>
                <a:latin typeface="Canva Sans Bold"/>
                <a:ea typeface="Canva Sans Bold"/>
                <a:cs typeface="Canva Sans Bold"/>
                <a:sym typeface="Canva Sans Bold"/>
              </a:rPr>
              <a:t>urgency </a:t>
            </a:r>
            <a:r>
              <a:rPr lang="en-US" sz="2900" dirty="0">
                <a:solidFill>
                  <a:srgbClr val="000000"/>
                </a:solidFill>
                <a:latin typeface="Canva Sans"/>
                <a:ea typeface="Canva Sans"/>
                <a:cs typeface="Canva Sans"/>
                <a:sym typeface="Canva Sans"/>
              </a:rPr>
              <a:t>with </a:t>
            </a:r>
            <a:r>
              <a:rPr lang="en-US" sz="2900" b="1" dirty="0">
                <a:solidFill>
                  <a:srgbClr val="000000"/>
                </a:solidFill>
                <a:latin typeface="Canva Sans Bold"/>
                <a:ea typeface="Canva Sans Bold"/>
                <a:cs typeface="Canva Sans Bold"/>
                <a:sym typeface="Canva Sans Bold"/>
              </a:rPr>
              <a:t>agency → </a:t>
            </a:r>
            <a:r>
              <a:rPr lang="en-US" sz="2900" dirty="0">
                <a:solidFill>
                  <a:srgbClr val="000000"/>
                </a:solidFill>
                <a:latin typeface="Canva Sans"/>
                <a:ea typeface="Canva Sans"/>
                <a:cs typeface="Canva Sans"/>
                <a:sym typeface="Canva Sans"/>
              </a:rPr>
              <a:t>Motivating images do not just evoke pity but make viewers feel they can </a:t>
            </a:r>
            <a:r>
              <a:rPr lang="en-US" sz="2900" b="1" dirty="0">
                <a:solidFill>
                  <a:srgbClr val="000000"/>
                </a:solidFill>
                <a:latin typeface="Canva Sans Bold"/>
                <a:ea typeface="Canva Sans Bold"/>
                <a:cs typeface="Canva Sans Bold"/>
                <a:sym typeface="Canva Sans Bold"/>
              </a:rPr>
              <a:t>support in a meaningful </a:t>
            </a:r>
            <a:r>
              <a:rPr lang="en-US" sz="2900" dirty="0">
                <a:solidFill>
                  <a:srgbClr val="000000"/>
                </a:solidFill>
                <a:latin typeface="Canva Sans"/>
                <a:ea typeface="Canva Sans"/>
                <a:cs typeface="Canva Sans"/>
                <a:sym typeface="Canva Sans"/>
              </a:rPr>
              <a:t>way</a:t>
            </a:r>
          </a:p>
          <a:p>
            <a:pPr algn="l">
              <a:lnSpc>
                <a:spcPts val="1619"/>
              </a:lnSpc>
            </a:pPr>
            <a:endParaRPr lang="en-US" sz="2900" dirty="0">
              <a:solidFill>
                <a:srgbClr val="000000"/>
              </a:solidFill>
              <a:latin typeface="Canva Sans"/>
              <a:ea typeface="Canva Sans"/>
              <a:cs typeface="Canva Sans"/>
              <a:sym typeface="Canva Sans"/>
            </a:endParaRPr>
          </a:p>
          <a:p>
            <a:pPr algn="l">
              <a:lnSpc>
                <a:spcPts val="4698"/>
              </a:lnSpc>
            </a:pPr>
            <a:r>
              <a:rPr lang="en-US" sz="2900" dirty="0">
                <a:solidFill>
                  <a:srgbClr val="000000"/>
                </a:solidFill>
                <a:latin typeface="Canva Sans"/>
                <a:ea typeface="Canva Sans"/>
                <a:cs typeface="Canva Sans"/>
                <a:sym typeface="Canva Sans"/>
              </a:rPr>
              <a:t>Target real human experience expressed with emotion </a:t>
            </a:r>
          </a:p>
          <a:p>
            <a:pPr algn="l">
              <a:lnSpc>
                <a:spcPts val="1619"/>
              </a:lnSpc>
            </a:pPr>
            <a:endParaRPr lang="en-US" sz="2900" dirty="0">
              <a:solidFill>
                <a:srgbClr val="000000"/>
              </a:solidFill>
              <a:latin typeface="Canva Sans"/>
              <a:ea typeface="Canva Sans"/>
              <a:cs typeface="Canva Sans"/>
              <a:sym typeface="Canva Sans"/>
            </a:endParaRPr>
          </a:p>
          <a:p>
            <a:pPr algn="l">
              <a:lnSpc>
                <a:spcPts val="4698"/>
              </a:lnSpc>
            </a:pPr>
            <a:r>
              <a:rPr lang="en-US" sz="2900" b="1" dirty="0">
                <a:solidFill>
                  <a:srgbClr val="000000"/>
                </a:solidFill>
                <a:latin typeface="Canva Sans Bold"/>
                <a:ea typeface="Canva Sans Bold"/>
                <a:cs typeface="Canva Sans Bold"/>
                <a:sym typeface="Canva Sans Bold"/>
              </a:rPr>
              <a:t>Avoid tropes and stereotypes → </a:t>
            </a:r>
            <a:r>
              <a:rPr lang="en-US" sz="2900" dirty="0">
                <a:solidFill>
                  <a:srgbClr val="000000"/>
                </a:solidFill>
                <a:latin typeface="Canva Sans"/>
                <a:ea typeface="Canva Sans"/>
                <a:cs typeface="Canva Sans"/>
                <a:sym typeface="Canva Sans"/>
              </a:rPr>
              <a:t>We need arresting fresh imagery</a:t>
            </a:r>
          </a:p>
          <a:p>
            <a:pPr algn="l">
              <a:lnSpc>
                <a:spcPts val="1619"/>
              </a:lnSpc>
            </a:pPr>
            <a:endParaRPr lang="en-US" sz="2900" dirty="0">
              <a:solidFill>
                <a:srgbClr val="000000"/>
              </a:solidFill>
              <a:latin typeface="Canva Sans"/>
              <a:ea typeface="Canva Sans"/>
              <a:cs typeface="Canva Sans"/>
              <a:sym typeface="Canva Sans"/>
            </a:endParaRPr>
          </a:p>
          <a:p>
            <a:pPr algn="l">
              <a:lnSpc>
                <a:spcPts val="4698"/>
              </a:lnSpc>
            </a:pPr>
            <a:r>
              <a:rPr lang="en-US" sz="2900" b="1" dirty="0">
                <a:solidFill>
                  <a:srgbClr val="000000"/>
                </a:solidFill>
                <a:latin typeface="Canva Sans Bold"/>
                <a:ea typeface="Canva Sans Bold"/>
                <a:cs typeface="Canva Sans Bold"/>
                <a:sym typeface="Canva Sans Bold"/>
              </a:rPr>
              <a:t>Simplify </a:t>
            </a:r>
            <a:r>
              <a:rPr lang="en-US" sz="2900" dirty="0">
                <a:solidFill>
                  <a:srgbClr val="000000"/>
                </a:solidFill>
                <a:latin typeface="Canva Sans"/>
                <a:ea typeface="Canva Sans"/>
                <a:cs typeface="Canva Sans"/>
                <a:sym typeface="Canva Sans"/>
              </a:rPr>
              <a:t>our messaging and images to avoid unintended and distracting elements. </a:t>
            </a:r>
          </a:p>
          <a:p>
            <a:pPr algn="l">
              <a:lnSpc>
                <a:spcPts val="4698"/>
              </a:lnSpc>
            </a:pPr>
            <a:endParaRPr lang="en-US" sz="2900" dirty="0">
              <a:solidFill>
                <a:srgbClr val="000000"/>
              </a:solidFill>
              <a:latin typeface="Canva Sans"/>
              <a:ea typeface="Canva Sans"/>
              <a:cs typeface="Canva Sans"/>
              <a:sym typeface="Canva Sans"/>
            </a:endParaRPr>
          </a:p>
          <a:p>
            <a:pPr algn="l">
              <a:lnSpc>
                <a:spcPts val="4698"/>
              </a:lnSpc>
            </a:pPr>
            <a:endParaRPr lang="en-US" sz="2900" dirty="0">
              <a:solidFill>
                <a:srgbClr val="000000"/>
              </a:solidFill>
              <a:latin typeface="Canva Sans"/>
              <a:ea typeface="Canva Sans"/>
              <a:cs typeface="Canva Sans"/>
              <a:sym typeface="Canva Sans"/>
            </a:endParaRPr>
          </a:p>
          <a:p>
            <a:pPr algn="l">
              <a:lnSpc>
                <a:spcPts val="4698"/>
              </a:lnSpc>
            </a:pPr>
            <a:endParaRPr lang="en-US" sz="2900" dirty="0">
              <a:solidFill>
                <a:srgbClr val="000000"/>
              </a:solidFill>
              <a:latin typeface="Canva Sans"/>
              <a:ea typeface="Canva Sans"/>
              <a:cs typeface="Canva Sans"/>
              <a:sym typeface="Canva Sans"/>
            </a:endParaRPr>
          </a:p>
        </p:txBody>
      </p:sp>
      <p:sp>
        <p:nvSpPr>
          <p:cNvPr id="15" name="TextBox 15"/>
          <p:cNvSpPr txBox="1"/>
          <p:nvPr/>
        </p:nvSpPr>
        <p:spPr>
          <a:xfrm>
            <a:off x="1028700" y="8279887"/>
            <a:ext cx="8427011" cy="1047662"/>
          </a:xfrm>
          <a:prstGeom prst="rect">
            <a:avLst/>
          </a:prstGeom>
        </p:spPr>
        <p:txBody>
          <a:bodyPr lIns="0" tIns="0" rIns="0" bIns="0" rtlCol="0" anchor="t">
            <a:spAutoFit/>
          </a:bodyPr>
          <a:lstStyle/>
          <a:p>
            <a:pPr algn="l">
              <a:lnSpc>
                <a:spcPts val="4200"/>
              </a:lnSpc>
              <a:spcBef>
                <a:spcPct val="0"/>
              </a:spcBef>
            </a:pPr>
            <a:r>
              <a:rPr lang="en-US" sz="3000">
                <a:solidFill>
                  <a:srgbClr val="3960D5"/>
                </a:solidFill>
                <a:latin typeface="Canva Sans"/>
                <a:ea typeface="Canva Sans"/>
                <a:cs typeface="Canva Sans"/>
                <a:sym typeface="Canva Sans"/>
              </a:rPr>
              <a:t>Above all our focus should be on the individual and their experience.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4162" b="-4281"/>
            </a:stretch>
          </a:blipFill>
        </p:spPr>
      </p:sp>
      <p:grpSp>
        <p:nvGrpSpPr>
          <p:cNvPr id="3" name="Group 3"/>
          <p:cNvGrpSpPr/>
          <p:nvPr/>
        </p:nvGrpSpPr>
        <p:grpSpPr>
          <a:xfrm>
            <a:off x="7029789" y="2753404"/>
            <a:ext cx="4114800" cy="411480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69B92"/>
            </a:solidFill>
          </p:spPr>
        </p:sp>
        <p:sp>
          <p:nvSpPr>
            <p:cNvPr id="5" name="TextBox 5"/>
            <p:cNvSpPr txBox="1"/>
            <p:nvPr/>
          </p:nvSpPr>
          <p:spPr>
            <a:xfrm>
              <a:off x="76200" y="-9525"/>
              <a:ext cx="660400" cy="746125"/>
            </a:xfrm>
            <a:prstGeom prst="rect">
              <a:avLst/>
            </a:prstGeom>
          </p:spPr>
          <p:txBody>
            <a:bodyPr lIns="50800" tIns="50800" rIns="50800" bIns="50800" rtlCol="0" anchor="ctr"/>
            <a:lstStyle/>
            <a:p>
              <a:pPr algn="ctr">
                <a:lnSpc>
                  <a:spcPts val="3360"/>
                </a:lnSpc>
              </a:pPr>
              <a:endParaRPr/>
            </a:p>
          </p:txBody>
        </p:sp>
      </p:grpSp>
      <p:sp>
        <p:nvSpPr>
          <p:cNvPr id="6" name="Freeform 6"/>
          <p:cNvSpPr/>
          <p:nvPr/>
        </p:nvSpPr>
        <p:spPr>
          <a:xfrm>
            <a:off x="5455361" y="1950161"/>
            <a:ext cx="6507544" cy="5721287"/>
          </a:xfrm>
          <a:custGeom>
            <a:avLst/>
            <a:gdLst/>
            <a:ahLst/>
            <a:cxnLst/>
            <a:rect l="l" t="t" r="r" b="b"/>
            <a:pathLst>
              <a:path w="6507544" h="5721287">
                <a:moveTo>
                  <a:pt x="0" y="0"/>
                </a:moveTo>
                <a:lnTo>
                  <a:pt x="6507544" y="0"/>
                </a:lnTo>
                <a:lnTo>
                  <a:pt x="6507544" y="5721287"/>
                </a:lnTo>
                <a:lnTo>
                  <a:pt x="0" y="5721287"/>
                </a:lnTo>
                <a:lnTo>
                  <a:pt x="0" y="0"/>
                </a:lnTo>
                <a:close/>
              </a:path>
            </a:pathLst>
          </a:custGeom>
          <a:blipFill>
            <a:blip r:embed="rId4"/>
            <a:stretch>
              <a:fillRect l="-69925" t="-53080" r="-83309" b="-50465"/>
            </a:stretch>
          </a:blipFill>
        </p:spPr>
      </p:sp>
      <p:grpSp>
        <p:nvGrpSpPr>
          <p:cNvPr id="7" name="Group 7"/>
          <p:cNvGrpSpPr/>
          <p:nvPr/>
        </p:nvGrpSpPr>
        <p:grpSpPr>
          <a:xfrm>
            <a:off x="378996" y="626431"/>
            <a:ext cx="88634" cy="8631869"/>
            <a:chOff x="0" y="0"/>
            <a:chExt cx="118179" cy="11509158"/>
          </a:xfrm>
        </p:grpSpPr>
        <p:sp>
          <p:nvSpPr>
            <p:cNvPr id="8" name="AutoShape 8"/>
            <p:cNvSpPr/>
            <p:nvPr/>
          </p:nvSpPr>
          <p:spPr>
            <a:xfrm flipV="1">
              <a:off x="86429" y="4008175"/>
              <a:ext cx="0" cy="3492808"/>
            </a:xfrm>
            <a:prstGeom prst="line">
              <a:avLst/>
            </a:prstGeom>
            <a:ln w="63500" cap="flat">
              <a:solidFill>
                <a:srgbClr val="FFFFFF"/>
              </a:solidFill>
              <a:prstDash val="solid"/>
              <a:headEnd type="none" w="sm" len="sm"/>
              <a:tailEnd type="none" w="sm" len="sm"/>
            </a:ln>
          </p:spPr>
        </p:sp>
        <p:sp>
          <p:nvSpPr>
            <p:cNvPr id="9" name="AutoShape 9"/>
            <p:cNvSpPr/>
            <p:nvPr/>
          </p:nvSpPr>
          <p:spPr>
            <a:xfrm flipV="1">
              <a:off x="86429" y="0"/>
              <a:ext cx="0" cy="3492808"/>
            </a:xfrm>
            <a:prstGeom prst="line">
              <a:avLst/>
            </a:prstGeom>
            <a:ln w="63500" cap="flat">
              <a:solidFill>
                <a:srgbClr val="FFFFFF"/>
              </a:solidFill>
              <a:prstDash val="solid"/>
              <a:headEnd type="none" w="sm" len="sm"/>
              <a:tailEnd type="none" w="sm" len="sm"/>
            </a:ln>
          </p:spPr>
        </p:sp>
        <p:sp>
          <p:nvSpPr>
            <p:cNvPr id="10" name="AutoShape 10"/>
            <p:cNvSpPr/>
            <p:nvPr/>
          </p:nvSpPr>
          <p:spPr>
            <a:xfrm flipV="1">
              <a:off x="31750" y="8016350"/>
              <a:ext cx="0" cy="3492808"/>
            </a:xfrm>
            <a:prstGeom prst="line">
              <a:avLst/>
            </a:prstGeom>
            <a:ln w="63500" cap="flat">
              <a:solidFill>
                <a:srgbClr val="FFFFFF"/>
              </a:solidFill>
              <a:prstDash val="solid"/>
              <a:headEnd type="none" w="sm" len="sm"/>
              <a:tailEnd type="none" w="sm" len="sm"/>
            </a:ln>
          </p:spPr>
        </p:sp>
      </p:grpSp>
      <p:pic>
        <p:nvPicPr>
          <p:cNvPr id="11" name="Picture 11"/>
          <p:cNvPicPr>
            <a:picLocks noChangeAspect="1"/>
          </p:cNvPicPr>
          <p:nvPr/>
        </p:nvPicPr>
        <p:blipFill>
          <a:blip r:embed="rId5"/>
          <a:stretch>
            <a:fillRect/>
          </a:stretch>
        </p:blipFill>
        <p:spPr>
          <a:xfrm>
            <a:off x="1725067" y="4489207"/>
            <a:ext cx="3471535" cy="3471535"/>
          </a:xfrm>
          <a:prstGeom prst="rect">
            <a:avLst/>
          </a:prstGeom>
        </p:spPr>
      </p:pic>
      <p:pic>
        <p:nvPicPr>
          <p:cNvPr id="12" name="Picture 12"/>
          <p:cNvPicPr>
            <a:picLocks noChangeAspect="1"/>
          </p:cNvPicPr>
          <p:nvPr/>
        </p:nvPicPr>
        <p:blipFill>
          <a:blip r:embed="rId6"/>
          <a:stretch>
            <a:fillRect/>
          </a:stretch>
        </p:blipFill>
        <p:spPr>
          <a:xfrm>
            <a:off x="13156638" y="4489207"/>
            <a:ext cx="3471535" cy="3471535"/>
          </a:xfrm>
          <a:prstGeom prst="rect">
            <a:avLst/>
          </a:prstGeom>
        </p:spPr>
      </p:pic>
      <p:sp>
        <p:nvSpPr>
          <p:cNvPr id="13" name="TextBox 13"/>
          <p:cNvSpPr txBox="1"/>
          <p:nvPr/>
        </p:nvSpPr>
        <p:spPr>
          <a:xfrm>
            <a:off x="14189656" y="8881004"/>
            <a:ext cx="4535615" cy="701624"/>
          </a:xfrm>
          <a:prstGeom prst="rect">
            <a:avLst/>
          </a:prstGeom>
        </p:spPr>
        <p:txBody>
          <a:bodyPr lIns="0" tIns="0" rIns="0" bIns="0" rtlCol="0" anchor="t">
            <a:spAutoFit/>
          </a:bodyPr>
          <a:lstStyle/>
          <a:p>
            <a:pPr algn="just">
              <a:lnSpc>
                <a:spcPts val="2811"/>
              </a:lnSpc>
            </a:pPr>
            <a:r>
              <a:rPr lang="en-US" sz="2007" spc="200">
                <a:solidFill>
                  <a:srgbClr val="FFFFFF"/>
                </a:solidFill>
                <a:latin typeface="Inter"/>
                <a:ea typeface="Inter"/>
                <a:cs typeface="Inter"/>
                <a:sym typeface="Inter"/>
              </a:rPr>
              <a:t>LinkedIn: </a:t>
            </a:r>
            <a:r>
              <a:rPr lang="en-US" sz="2007" u="sng" spc="200">
                <a:solidFill>
                  <a:srgbClr val="FFFFFF"/>
                </a:solidFill>
                <a:latin typeface="Inter"/>
                <a:ea typeface="Inter"/>
                <a:cs typeface="Inter"/>
                <a:sym typeface="Inter"/>
                <a:hlinkClick r:id="rId7" tooltip="http://www.linkedin.com/in/claudia-lynch-031206275"/>
              </a:rPr>
              <a:t>Claudia Lynch</a:t>
            </a:r>
          </a:p>
          <a:p>
            <a:pPr marL="0" lvl="0" indent="0" algn="just">
              <a:lnSpc>
                <a:spcPts val="2811"/>
              </a:lnSpc>
              <a:spcBef>
                <a:spcPct val="0"/>
              </a:spcBef>
            </a:pPr>
            <a:r>
              <a:rPr lang="en-US" sz="2007" spc="200">
                <a:solidFill>
                  <a:srgbClr val="FFFFFF"/>
                </a:solidFill>
                <a:latin typeface="Inter"/>
                <a:ea typeface="Inter"/>
                <a:cs typeface="Inter"/>
                <a:sym typeface="Inter"/>
              </a:rPr>
              <a:t>Email:Claudia@dochas.ie</a:t>
            </a:r>
          </a:p>
        </p:txBody>
      </p:sp>
      <p:sp>
        <p:nvSpPr>
          <p:cNvPr id="14" name="TextBox 14"/>
          <p:cNvSpPr txBox="1"/>
          <p:nvPr/>
        </p:nvSpPr>
        <p:spPr>
          <a:xfrm>
            <a:off x="14189656" y="9807950"/>
            <a:ext cx="5014405" cy="286419"/>
          </a:xfrm>
          <a:prstGeom prst="rect">
            <a:avLst/>
          </a:prstGeom>
        </p:spPr>
        <p:txBody>
          <a:bodyPr lIns="0" tIns="0" rIns="0" bIns="0" rtlCol="0" anchor="t">
            <a:spAutoFit/>
          </a:bodyPr>
          <a:lstStyle/>
          <a:p>
            <a:pPr marL="0" lvl="0" indent="0" algn="l">
              <a:lnSpc>
                <a:spcPts val="2283"/>
              </a:lnSpc>
              <a:spcBef>
                <a:spcPct val="0"/>
              </a:spcBef>
            </a:pPr>
            <a:r>
              <a:rPr lang="en-US" sz="1630" spc="163">
                <a:solidFill>
                  <a:srgbClr val="FFFFFF"/>
                </a:solidFill>
                <a:latin typeface="Inter"/>
                <a:ea typeface="Inter"/>
                <a:cs typeface="Inter"/>
                <a:sym typeface="Inter"/>
              </a:rPr>
              <a:t>WORLDVIEW PROJECT MANAGER</a:t>
            </a:r>
          </a:p>
        </p:txBody>
      </p:sp>
      <p:sp>
        <p:nvSpPr>
          <p:cNvPr id="15" name="TextBox 15"/>
          <p:cNvSpPr txBox="1"/>
          <p:nvPr/>
        </p:nvSpPr>
        <p:spPr>
          <a:xfrm>
            <a:off x="1028700" y="3583079"/>
            <a:ext cx="5246895" cy="860557"/>
          </a:xfrm>
          <a:prstGeom prst="rect">
            <a:avLst/>
          </a:prstGeom>
        </p:spPr>
        <p:txBody>
          <a:bodyPr lIns="0" tIns="0" rIns="0" bIns="0" rtlCol="0" anchor="t">
            <a:spAutoFit/>
          </a:bodyPr>
          <a:lstStyle/>
          <a:p>
            <a:pPr marL="0" lvl="0" indent="0" algn="l">
              <a:lnSpc>
                <a:spcPts val="3499"/>
              </a:lnSpc>
              <a:spcBef>
                <a:spcPct val="0"/>
              </a:spcBef>
            </a:pPr>
            <a:r>
              <a:rPr lang="en-US" sz="2499" spc="249">
                <a:solidFill>
                  <a:srgbClr val="FFFFFF"/>
                </a:solidFill>
                <a:latin typeface="League Spartan"/>
                <a:ea typeface="League Spartan"/>
                <a:cs typeface="League Spartan"/>
                <a:sym typeface="League Spartan"/>
              </a:rPr>
              <a:t>VIEW THE LATEST WAVE 5 RESULTS:</a:t>
            </a:r>
          </a:p>
        </p:txBody>
      </p:sp>
      <p:sp>
        <p:nvSpPr>
          <p:cNvPr id="16" name="TextBox 16"/>
          <p:cNvSpPr txBox="1"/>
          <p:nvPr/>
        </p:nvSpPr>
        <p:spPr>
          <a:xfrm>
            <a:off x="12268959" y="3583079"/>
            <a:ext cx="5246895" cy="860557"/>
          </a:xfrm>
          <a:prstGeom prst="rect">
            <a:avLst/>
          </a:prstGeom>
        </p:spPr>
        <p:txBody>
          <a:bodyPr lIns="0" tIns="0" rIns="0" bIns="0" rtlCol="0" anchor="t">
            <a:spAutoFit/>
          </a:bodyPr>
          <a:lstStyle/>
          <a:p>
            <a:pPr marL="0" lvl="0" indent="0" algn="l">
              <a:lnSpc>
                <a:spcPts val="3499"/>
              </a:lnSpc>
              <a:spcBef>
                <a:spcPct val="0"/>
              </a:spcBef>
            </a:pPr>
            <a:r>
              <a:rPr lang="en-US" sz="2499" spc="249">
                <a:solidFill>
                  <a:srgbClr val="FFFFFF"/>
                </a:solidFill>
                <a:latin typeface="League Spartan"/>
                <a:ea typeface="League Spartan"/>
                <a:cs typeface="League Spartan"/>
                <a:sym typeface="League Spartan"/>
              </a:rPr>
              <a:t>VIEW THE NOVEL IMAGERY RESEARCH: </a:t>
            </a:r>
          </a:p>
        </p:txBody>
      </p:sp>
      <p:sp>
        <p:nvSpPr>
          <p:cNvPr id="17" name="AutoShape 17"/>
          <p:cNvSpPr/>
          <p:nvPr/>
        </p:nvSpPr>
        <p:spPr>
          <a:xfrm>
            <a:off x="14189656" y="9715978"/>
            <a:ext cx="3700347" cy="0"/>
          </a:xfrm>
          <a:prstGeom prst="line">
            <a:avLst/>
          </a:prstGeom>
          <a:ln w="38100" cap="flat">
            <a:solidFill>
              <a:srgbClr val="FFFFFF"/>
            </a:solidFill>
            <a:prstDash val="solid"/>
            <a:headEnd type="none" w="sm" len="sm"/>
            <a:tailEnd type="none" w="sm" len="sm"/>
          </a:ln>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66637" y="5304227"/>
            <a:ext cx="1838727" cy="1838727"/>
          </a:xfrm>
          <a:custGeom>
            <a:avLst/>
            <a:gdLst/>
            <a:ahLst/>
            <a:cxnLst/>
            <a:rect l="l" t="t" r="r" b="b"/>
            <a:pathLst>
              <a:path w="1838727" h="1838727">
                <a:moveTo>
                  <a:pt x="0" y="0"/>
                </a:moveTo>
                <a:lnTo>
                  <a:pt x="1838726" y="0"/>
                </a:lnTo>
                <a:lnTo>
                  <a:pt x="1838726" y="1838727"/>
                </a:lnTo>
                <a:lnTo>
                  <a:pt x="0" y="18387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397791" y="5279308"/>
            <a:ext cx="1888566" cy="1888566"/>
          </a:xfrm>
          <a:custGeom>
            <a:avLst/>
            <a:gdLst/>
            <a:ahLst/>
            <a:cxnLst/>
            <a:rect l="l" t="t" r="r" b="b"/>
            <a:pathLst>
              <a:path w="1888566" h="1888566">
                <a:moveTo>
                  <a:pt x="0" y="0"/>
                </a:moveTo>
                <a:lnTo>
                  <a:pt x="1888567" y="0"/>
                </a:lnTo>
                <a:lnTo>
                  <a:pt x="1888567" y="1888566"/>
                </a:lnTo>
                <a:lnTo>
                  <a:pt x="0" y="18885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4" name="Group 4"/>
          <p:cNvGrpSpPr/>
          <p:nvPr/>
        </p:nvGrpSpPr>
        <p:grpSpPr>
          <a:xfrm>
            <a:off x="7476983" y="5279308"/>
            <a:ext cx="1888566" cy="1888566"/>
            <a:chOff x="0" y="0"/>
            <a:chExt cx="2518088" cy="2518088"/>
          </a:xfrm>
        </p:grpSpPr>
        <p:sp>
          <p:nvSpPr>
            <p:cNvPr id="5" name="Freeform 5"/>
            <p:cNvSpPr/>
            <p:nvPr/>
          </p:nvSpPr>
          <p:spPr>
            <a:xfrm>
              <a:off x="54607" y="577990"/>
              <a:ext cx="2408874" cy="1362109"/>
            </a:xfrm>
            <a:custGeom>
              <a:avLst/>
              <a:gdLst/>
              <a:ahLst/>
              <a:cxnLst/>
              <a:rect l="l" t="t" r="r" b="b"/>
              <a:pathLst>
                <a:path w="2408874" h="1362109">
                  <a:moveTo>
                    <a:pt x="0" y="0"/>
                  </a:moveTo>
                  <a:lnTo>
                    <a:pt x="2408874" y="0"/>
                  </a:lnTo>
                  <a:lnTo>
                    <a:pt x="2408874" y="1362108"/>
                  </a:lnTo>
                  <a:lnTo>
                    <a:pt x="0" y="13621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0" y="0"/>
              <a:ext cx="2518088" cy="2518088"/>
            </a:xfrm>
            <a:custGeom>
              <a:avLst/>
              <a:gdLst/>
              <a:ahLst/>
              <a:cxnLst/>
              <a:rect l="l" t="t" r="r" b="b"/>
              <a:pathLst>
                <a:path w="2518088" h="2518088">
                  <a:moveTo>
                    <a:pt x="0" y="0"/>
                  </a:moveTo>
                  <a:lnTo>
                    <a:pt x="2518088" y="0"/>
                  </a:lnTo>
                  <a:lnTo>
                    <a:pt x="2518088" y="2518088"/>
                  </a:lnTo>
                  <a:lnTo>
                    <a:pt x="0" y="25180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
        <p:nvSpPr>
          <p:cNvPr id="10" name="TextBox 10"/>
          <p:cNvSpPr txBox="1"/>
          <p:nvPr/>
        </p:nvSpPr>
        <p:spPr>
          <a:xfrm>
            <a:off x="1107012" y="821056"/>
            <a:ext cx="9060139" cy="912849"/>
          </a:xfrm>
          <a:prstGeom prst="rect">
            <a:avLst/>
          </a:prstGeom>
        </p:spPr>
        <p:txBody>
          <a:bodyPr lIns="0" tIns="0" rIns="0" bIns="0" rtlCol="0" anchor="t">
            <a:spAutoFit/>
          </a:bodyPr>
          <a:lstStyle/>
          <a:p>
            <a:pPr algn="l">
              <a:lnSpc>
                <a:spcPts val="7431"/>
              </a:lnSpc>
            </a:pPr>
            <a:r>
              <a:rPr lang="en-US" sz="5308" b="1">
                <a:solidFill>
                  <a:srgbClr val="3960D5"/>
                </a:solidFill>
                <a:latin typeface="League Spartan"/>
                <a:ea typeface="League Spartan"/>
                <a:cs typeface="League Spartan"/>
                <a:sym typeface="League Spartan"/>
              </a:rPr>
              <a:t>ABOUT THE RESEARCH</a:t>
            </a:r>
          </a:p>
        </p:txBody>
      </p:sp>
      <p:sp>
        <p:nvSpPr>
          <p:cNvPr id="11" name="TextBox 11"/>
          <p:cNvSpPr txBox="1"/>
          <p:nvPr/>
        </p:nvSpPr>
        <p:spPr>
          <a:xfrm>
            <a:off x="1332104" y="7262367"/>
            <a:ext cx="1862122" cy="1054001"/>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 141 from 11 members submitted</a:t>
            </a:r>
          </a:p>
        </p:txBody>
      </p:sp>
      <p:sp>
        <p:nvSpPr>
          <p:cNvPr id="12" name="TextBox 12"/>
          <p:cNvSpPr txBox="1"/>
          <p:nvPr/>
        </p:nvSpPr>
        <p:spPr>
          <a:xfrm>
            <a:off x="3965751" y="7262367"/>
            <a:ext cx="2752647" cy="1758785"/>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70 selected for a range of different attributes - gender, age, emotion, eye contact etc</a:t>
            </a:r>
          </a:p>
        </p:txBody>
      </p:sp>
      <p:sp>
        <p:nvSpPr>
          <p:cNvPr id="13" name="TextBox 13"/>
          <p:cNvSpPr txBox="1"/>
          <p:nvPr/>
        </p:nvSpPr>
        <p:spPr>
          <a:xfrm>
            <a:off x="7172558" y="7264336"/>
            <a:ext cx="2497415" cy="1054001"/>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Each image was seen between 175-179 times</a:t>
            </a:r>
          </a:p>
        </p:txBody>
      </p:sp>
      <p:sp>
        <p:nvSpPr>
          <p:cNvPr id="17" name="TextBox 17"/>
          <p:cNvSpPr txBox="1"/>
          <p:nvPr/>
        </p:nvSpPr>
        <p:spPr>
          <a:xfrm>
            <a:off x="1107012" y="2001459"/>
            <a:ext cx="8562961" cy="3181747"/>
          </a:xfrm>
          <a:prstGeom prst="rect">
            <a:avLst/>
          </a:prstGeom>
        </p:spPr>
        <p:txBody>
          <a:bodyPr lIns="0" tIns="0" rIns="0" bIns="0" rtlCol="0" anchor="t">
            <a:spAutoFit/>
          </a:bodyPr>
          <a:lstStyle/>
          <a:p>
            <a:pPr algn="l">
              <a:lnSpc>
                <a:spcPts val="4200"/>
              </a:lnSpc>
            </a:pPr>
            <a:r>
              <a:rPr lang="en-US" sz="3000" i="1" dirty="0">
                <a:solidFill>
                  <a:srgbClr val="000000"/>
                </a:solidFill>
                <a:latin typeface="Canva Sans Italics"/>
                <a:ea typeface="Canva Sans Italics"/>
                <a:cs typeface="Canva Sans Italics"/>
                <a:sym typeface="Canva Sans Italics"/>
              </a:rPr>
              <a:t>Exploring </a:t>
            </a:r>
          </a:p>
          <a:p>
            <a:pPr marL="647700" lvl="1" indent="-323850" algn="l">
              <a:lnSpc>
                <a:spcPts val="4200"/>
              </a:lnSpc>
              <a:buFont typeface="Arial"/>
              <a:buChar char="•"/>
            </a:pPr>
            <a:r>
              <a:rPr lang="en-US" sz="3000" dirty="0">
                <a:solidFill>
                  <a:srgbClr val="000000"/>
                </a:solidFill>
                <a:latin typeface="Canva Sans"/>
                <a:ea typeface="Canva Sans"/>
                <a:cs typeface="Canva Sans"/>
                <a:sym typeface="Canva Sans"/>
              </a:rPr>
              <a:t>Which images </a:t>
            </a:r>
            <a:r>
              <a:rPr lang="en-US" sz="3000" b="1" dirty="0">
                <a:solidFill>
                  <a:srgbClr val="000000"/>
                </a:solidFill>
                <a:latin typeface="Canva Sans Bold"/>
                <a:ea typeface="Canva Sans Bold"/>
                <a:cs typeface="Canva Sans Bold"/>
                <a:sym typeface="Canva Sans Bold"/>
              </a:rPr>
              <a:t>motivate </a:t>
            </a:r>
            <a:r>
              <a:rPr lang="en-US" sz="3000" dirty="0">
                <a:solidFill>
                  <a:srgbClr val="000000"/>
                </a:solidFill>
                <a:latin typeface="Canva Sans"/>
                <a:ea typeface="Canva Sans"/>
                <a:cs typeface="Canva Sans"/>
                <a:sym typeface="Canva Sans"/>
              </a:rPr>
              <a:t>respondents to </a:t>
            </a:r>
            <a:r>
              <a:rPr lang="en-US" sz="3000" b="1" dirty="0">
                <a:solidFill>
                  <a:srgbClr val="000000"/>
                </a:solidFill>
                <a:latin typeface="Canva Sans Bold"/>
                <a:ea typeface="Canva Sans Bold"/>
                <a:cs typeface="Canva Sans Bold"/>
                <a:sym typeface="Canva Sans Bold"/>
              </a:rPr>
              <a:t>engage </a:t>
            </a:r>
            <a:r>
              <a:rPr lang="en-US" sz="3000" dirty="0">
                <a:solidFill>
                  <a:srgbClr val="000000"/>
                </a:solidFill>
                <a:latin typeface="Canva Sans"/>
                <a:ea typeface="Canva Sans"/>
                <a:cs typeface="Canva Sans"/>
                <a:sym typeface="Canva Sans"/>
              </a:rPr>
              <a:t>in an appeal </a:t>
            </a:r>
          </a:p>
          <a:p>
            <a:pPr marL="647700" lvl="1" indent="-323850" algn="l">
              <a:lnSpc>
                <a:spcPts val="4200"/>
              </a:lnSpc>
              <a:buFont typeface="Arial"/>
              <a:buChar char="•"/>
            </a:pPr>
            <a:r>
              <a:rPr lang="en-US" sz="3000" dirty="0">
                <a:solidFill>
                  <a:srgbClr val="000000"/>
                </a:solidFill>
                <a:latin typeface="Canva Sans"/>
                <a:ea typeface="Canva Sans"/>
                <a:cs typeface="Canva Sans"/>
                <a:sym typeface="Canva Sans"/>
              </a:rPr>
              <a:t>What </a:t>
            </a:r>
            <a:r>
              <a:rPr lang="en-US" sz="3000" b="1" dirty="0">
                <a:solidFill>
                  <a:srgbClr val="000000"/>
                </a:solidFill>
                <a:latin typeface="Canva Sans Bold"/>
                <a:ea typeface="Canva Sans Bold"/>
                <a:cs typeface="Canva Sans Bold"/>
                <a:sym typeface="Canva Sans Bold"/>
              </a:rPr>
              <a:t>emotions </a:t>
            </a:r>
            <a:r>
              <a:rPr lang="en-US" sz="3000" dirty="0">
                <a:solidFill>
                  <a:srgbClr val="000000"/>
                </a:solidFill>
                <a:latin typeface="Canva Sans"/>
                <a:ea typeface="Canva Sans"/>
                <a:cs typeface="Canva Sans"/>
                <a:sym typeface="Canva Sans"/>
              </a:rPr>
              <a:t>do images </a:t>
            </a:r>
            <a:r>
              <a:rPr lang="en-US" sz="3000" b="1" dirty="0">
                <a:solidFill>
                  <a:srgbClr val="000000"/>
                </a:solidFill>
                <a:latin typeface="Canva Sans Bold"/>
                <a:ea typeface="Canva Sans Bold"/>
                <a:cs typeface="Canva Sans Bold"/>
                <a:sym typeface="Canva Sans Bold"/>
              </a:rPr>
              <a:t>trigger </a:t>
            </a:r>
            <a:r>
              <a:rPr lang="en-US" sz="3000" dirty="0">
                <a:solidFill>
                  <a:srgbClr val="000000"/>
                </a:solidFill>
                <a:latin typeface="Canva Sans"/>
                <a:ea typeface="Canva Sans"/>
                <a:cs typeface="Canva Sans"/>
                <a:sym typeface="Canva Sans"/>
              </a:rPr>
              <a:t>and how does that matter for engagement</a:t>
            </a:r>
          </a:p>
          <a:p>
            <a:pPr algn="l">
              <a:lnSpc>
                <a:spcPts val="4200"/>
              </a:lnSpc>
            </a:pPr>
            <a:endParaRPr lang="en-US" sz="3000" dirty="0">
              <a:solidFill>
                <a:srgbClr val="000000"/>
              </a:solidFill>
              <a:latin typeface="Canva Sans"/>
              <a:ea typeface="Canva Sans"/>
              <a:cs typeface="Canva Sans"/>
              <a:sym typeface="Canva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51720" y="839573"/>
            <a:ext cx="5550614" cy="319302"/>
            <a:chOff x="0" y="0"/>
            <a:chExt cx="1461890" cy="84096"/>
          </a:xfrm>
        </p:grpSpPr>
        <p:sp>
          <p:nvSpPr>
            <p:cNvPr id="3" name="Freeform 3"/>
            <p:cNvSpPr/>
            <p:nvPr/>
          </p:nvSpPr>
          <p:spPr>
            <a:xfrm>
              <a:off x="0" y="0"/>
              <a:ext cx="1461890" cy="84096"/>
            </a:xfrm>
            <a:custGeom>
              <a:avLst/>
              <a:gdLst/>
              <a:ahLst/>
              <a:cxnLst/>
              <a:rect l="l" t="t" r="r" b="b"/>
              <a:pathLst>
                <a:path w="1461890" h="84096">
                  <a:moveTo>
                    <a:pt x="0" y="0"/>
                  </a:moveTo>
                  <a:lnTo>
                    <a:pt x="1461890" y="0"/>
                  </a:lnTo>
                  <a:lnTo>
                    <a:pt x="1461890" y="84096"/>
                  </a:lnTo>
                  <a:lnTo>
                    <a:pt x="0" y="84096"/>
                  </a:lnTo>
                  <a:close/>
                </a:path>
              </a:pathLst>
            </a:custGeom>
            <a:solidFill>
              <a:srgbClr val="004AAD"/>
            </a:solidFill>
          </p:spPr>
        </p:sp>
        <p:sp>
          <p:nvSpPr>
            <p:cNvPr id="4" name="TextBox 4"/>
            <p:cNvSpPr txBox="1"/>
            <p:nvPr/>
          </p:nvSpPr>
          <p:spPr>
            <a:xfrm>
              <a:off x="0" y="-47625"/>
              <a:ext cx="1461890" cy="13172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081406" y="4037408"/>
            <a:ext cx="1145137" cy="114513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C140"/>
            </a:solidFill>
          </p:spPr>
        </p:sp>
        <p:sp>
          <p:nvSpPr>
            <p:cNvPr id="7" name="TextBox 7"/>
            <p:cNvSpPr txBox="1"/>
            <p:nvPr/>
          </p:nvSpPr>
          <p:spPr>
            <a:xfrm>
              <a:off x="76200" y="28575"/>
              <a:ext cx="660400" cy="708025"/>
            </a:xfrm>
            <a:prstGeom prst="rect">
              <a:avLst/>
            </a:prstGeom>
          </p:spPr>
          <p:txBody>
            <a:bodyPr lIns="41496" tIns="41496" rIns="41496" bIns="41496" rtlCol="0" anchor="ctr"/>
            <a:lstStyle/>
            <a:p>
              <a:pPr algn="ctr">
                <a:lnSpc>
                  <a:spcPts val="2659"/>
                </a:lnSpc>
              </a:pPr>
              <a:endParaRPr/>
            </a:p>
          </p:txBody>
        </p:sp>
      </p:grpSp>
      <p:grpSp>
        <p:nvGrpSpPr>
          <p:cNvPr id="8" name="Group 8"/>
          <p:cNvGrpSpPr/>
          <p:nvPr/>
        </p:nvGrpSpPr>
        <p:grpSpPr>
          <a:xfrm>
            <a:off x="11110774" y="5799733"/>
            <a:ext cx="1086401" cy="1086401"/>
            <a:chOff x="0" y="0"/>
            <a:chExt cx="1448535" cy="1448535"/>
          </a:xfrm>
        </p:grpSpPr>
        <p:grpSp>
          <p:nvGrpSpPr>
            <p:cNvPr id="9" name="Group 9"/>
            <p:cNvGrpSpPr/>
            <p:nvPr/>
          </p:nvGrpSpPr>
          <p:grpSpPr>
            <a:xfrm>
              <a:off x="0" y="0"/>
              <a:ext cx="1448535" cy="144853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498"/>
              </a:solidFill>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88943" y="260943"/>
              <a:ext cx="1270650" cy="1003396"/>
            </a:xfrm>
            <a:prstGeom prst="rect">
              <a:avLst/>
            </a:prstGeom>
          </p:spPr>
          <p:txBody>
            <a:bodyPr lIns="0" tIns="0" rIns="0" bIns="0" rtlCol="0" anchor="t">
              <a:spAutoFit/>
            </a:bodyPr>
            <a:lstStyle/>
            <a:p>
              <a:pPr algn="ctr">
                <a:lnSpc>
                  <a:spcPts val="6398"/>
                </a:lnSpc>
              </a:pPr>
              <a:r>
                <a:rPr lang="en-US" sz="4570">
                  <a:solidFill>
                    <a:srgbClr val="000000"/>
                  </a:solidFill>
                  <a:latin typeface="League Spartan"/>
                  <a:ea typeface="League Spartan"/>
                  <a:cs typeface="League Spartan"/>
                  <a:sym typeface="League Spartan"/>
                </a:rPr>
                <a:t>2</a:t>
              </a:r>
            </a:p>
          </p:txBody>
        </p:sp>
      </p:grpSp>
      <p:grpSp>
        <p:nvGrpSpPr>
          <p:cNvPr id="13" name="Group 13"/>
          <p:cNvGrpSpPr/>
          <p:nvPr/>
        </p:nvGrpSpPr>
        <p:grpSpPr>
          <a:xfrm>
            <a:off x="11081406" y="7619559"/>
            <a:ext cx="1145137" cy="1145137"/>
            <a:chOff x="0" y="0"/>
            <a:chExt cx="1526849" cy="1526849"/>
          </a:xfrm>
        </p:grpSpPr>
        <p:grpSp>
          <p:nvGrpSpPr>
            <p:cNvPr id="14" name="Group 14"/>
            <p:cNvGrpSpPr/>
            <p:nvPr/>
          </p:nvGrpSpPr>
          <p:grpSpPr>
            <a:xfrm>
              <a:off x="0" y="0"/>
              <a:ext cx="1526849" cy="1526849"/>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A4E"/>
              </a:solidFill>
            </p:spPr>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93751" y="270160"/>
              <a:ext cx="1339346" cy="1062534"/>
            </a:xfrm>
            <a:prstGeom prst="rect">
              <a:avLst/>
            </a:prstGeom>
          </p:spPr>
          <p:txBody>
            <a:bodyPr lIns="0" tIns="0" rIns="0" bIns="0" rtlCol="0" anchor="t">
              <a:spAutoFit/>
            </a:bodyPr>
            <a:lstStyle/>
            <a:p>
              <a:pPr algn="ctr">
                <a:lnSpc>
                  <a:spcPts val="6744"/>
                </a:lnSpc>
              </a:pPr>
              <a:r>
                <a:rPr lang="en-US" sz="4817">
                  <a:solidFill>
                    <a:srgbClr val="000000"/>
                  </a:solidFill>
                  <a:latin typeface="League Spartan"/>
                  <a:ea typeface="League Spartan"/>
                  <a:cs typeface="League Spartan"/>
                  <a:sym typeface="League Spartan"/>
                </a:rPr>
                <a:t>3</a:t>
              </a:r>
            </a:p>
          </p:txBody>
        </p:sp>
      </p:grpSp>
      <p:sp>
        <p:nvSpPr>
          <p:cNvPr id="18" name="TextBox 18"/>
          <p:cNvSpPr txBox="1"/>
          <p:nvPr/>
        </p:nvSpPr>
        <p:spPr>
          <a:xfrm>
            <a:off x="1107012" y="821056"/>
            <a:ext cx="9060139" cy="912849"/>
          </a:xfrm>
          <a:prstGeom prst="rect">
            <a:avLst/>
          </a:prstGeom>
        </p:spPr>
        <p:txBody>
          <a:bodyPr lIns="0" tIns="0" rIns="0" bIns="0" rtlCol="0" anchor="t">
            <a:spAutoFit/>
          </a:bodyPr>
          <a:lstStyle/>
          <a:p>
            <a:pPr algn="l">
              <a:lnSpc>
                <a:spcPts val="7431"/>
              </a:lnSpc>
            </a:pPr>
            <a:r>
              <a:rPr lang="en-US" sz="5308" b="1">
                <a:solidFill>
                  <a:srgbClr val="3960D5"/>
                </a:solidFill>
                <a:latin typeface="League Spartan"/>
                <a:ea typeface="League Spartan"/>
                <a:cs typeface="League Spartan"/>
                <a:sym typeface="League Spartan"/>
              </a:rPr>
              <a:t>ABOUT THE RESEARCH</a:t>
            </a:r>
          </a:p>
        </p:txBody>
      </p:sp>
      <p:sp>
        <p:nvSpPr>
          <p:cNvPr id="19" name="TextBox 19"/>
          <p:cNvSpPr txBox="1"/>
          <p:nvPr/>
        </p:nvSpPr>
        <p:spPr>
          <a:xfrm>
            <a:off x="11151720" y="4249045"/>
            <a:ext cx="1004510" cy="820713"/>
          </a:xfrm>
          <a:prstGeom prst="rect">
            <a:avLst/>
          </a:prstGeom>
        </p:spPr>
        <p:txBody>
          <a:bodyPr lIns="0" tIns="0" rIns="0" bIns="0" rtlCol="0" anchor="t">
            <a:spAutoFit/>
          </a:bodyPr>
          <a:lstStyle/>
          <a:p>
            <a:pPr algn="ctr">
              <a:lnSpc>
                <a:spcPts val="6744"/>
              </a:lnSpc>
            </a:pPr>
            <a:r>
              <a:rPr lang="en-US" sz="4817">
                <a:solidFill>
                  <a:srgbClr val="000000"/>
                </a:solidFill>
                <a:latin typeface="League Spartan"/>
                <a:ea typeface="League Spartan"/>
                <a:cs typeface="League Spartan"/>
                <a:sym typeface="League Spartan"/>
              </a:rPr>
              <a:t>1</a:t>
            </a:r>
          </a:p>
        </p:txBody>
      </p:sp>
      <p:sp>
        <p:nvSpPr>
          <p:cNvPr id="20" name="TextBox 20"/>
          <p:cNvSpPr txBox="1"/>
          <p:nvPr/>
        </p:nvSpPr>
        <p:spPr>
          <a:xfrm>
            <a:off x="12523551" y="5989699"/>
            <a:ext cx="5444086" cy="687811"/>
          </a:xfrm>
          <a:prstGeom prst="rect">
            <a:avLst/>
          </a:prstGeom>
        </p:spPr>
        <p:txBody>
          <a:bodyPr lIns="0" tIns="0" rIns="0" bIns="0" rtlCol="0" anchor="t">
            <a:spAutoFit/>
          </a:bodyPr>
          <a:lstStyle/>
          <a:p>
            <a:pPr algn="l">
              <a:lnSpc>
                <a:spcPts val="5664"/>
              </a:lnSpc>
              <a:spcBef>
                <a:spcPct val="0"/>
              </a:spcBef>
            </a:pPr>
            <a:r>
              <a:rPr lang="en-US" sz="4045">
                <a:solidFill>
                  <a:srgbClr val="0E0000"/>
                </a:solidFill>
                <a:latin typeface="League Spartan"/>
                <a:ea typeface="League Spartan"/>
                <a:cs typeface="League Spartan"/>
                <a:sym typeface="League Spartan"/>
              </a:rPr>
              <a:t>AGENCY</a:t>
            </a:r>
          </a:p>
        </p:txBody>
      </p:sp>
      <p:sp>
        <p:nvSpPr>
          <p:cNvPr id="21" name="TextBox 21"/>
          <p:cNvSpPr txBox="1"/>
          <p:nvPr/>
        </p:nvSpPr>
        <p:spPr>
          <a:xfrm>
            <a:off x="12523551" y="7810122"/>
            <a:ext cx="5311717" cy="687811"/>
          </a:xfrm>
          <a:prstGeom prst="rect">
            <a:avLst/>
          </a:prstGeom>
        </p:spPr>
        <p:txBody>
          <a:bodyPr lIns="0" tIns="0" rIns="0" bIns="0" rtlCol="0" anchor="t">
            <a:spAutoFit/>
          </a:bodyPr>
          <a:lstStyle/>
          <a:p>
            <a:pPr algn="l">
              <a:lnSpc>
                <a:spcPts val="5664"/>
              </a:lnSpc>
              <a:spcBef>
                <a:spcPct val="0"/>
              </a:spcBef>
            </a:pPr>
            <a:r>
              <a:rPr lang="en-US" sz="4045">
                <a:solidFill>
                  <a:srgbClr val="0E0000"/>
                </a:solidFill>
                <a:latin typeface="League Spartan"/>
                <a:ea typeface="League Spartan"/>
                <a:cs typeface="League Spartan"/>
                <a:sym typeface="League Spartan"/>
              </a:rPr>
              <a:t>TRANSPARENCY</a:t>
            </a:r>
          </a:p>
        </p:txBody>
      </p:sp>
      <p:sp>
        <p:nvSpPr>
          <p:cNvPr id="22" name="TextBox 22"/>
          <p:cNvSpPr txBox="1"/>
          <p:nvPr/>
        </p:nvSpPr>
        <p:spPr>
          <a:xfrm>
            <a:off x="12523551" y="4227971"/>
            <a:ext cx="5444086" cy="687811"/>
          </a:xfrm>
          <a:prstGeom prst="rect">
            <a:avLst/>
          </a:prstGeom>
        </p:spPr>
        <p:txBody>
          <a:bodyPr lIns="0" tIns="0" rIns="0" bIns="0" rtlCol="0" anchor="t">
            <a:spAutoFit/>
          </a:bodyPr>
          <a:lstStyle/>
          <a:p>
            <a:pPr algn="l">
              <a:lnSpc>
                <a:spcPts val="5664"/>
              </a:lnSpc>
              <a:spcBef>
                <a:spcPct val="0"/>
              </a:spcBef>
            </a:pPr>
            <a:r>
              <a:rPr lang="en-US" sz="4045">
                <a:solidFill>
                  <a:srgbClr val="0E0000"/>
                </a:solidFill>
                <a:latin typeface="League Spartan"/>
                <a:ea typeface="League Spartan"/>
                <a:cs typeface="League Spartan"/>
                <a:sym typeface="League Spartan"/>
              </a:rPr>
              <a:t>PROGRESS</a:t>
            </a:r>
          </a:p>
        </p:txBody>
      </p:sp>
      <p:sp>
        <p:nvSpPr>
          <p:cNvPr id="23" name="TextBox 23"/>
          <p:cNvSpPr txBox="1"/>
          <p:nvPr/>
        </p:nvSpPr>
        <p:spPr>
          <a:xfrm>
            <a:off x="1332104" y="7262367"/>
            <a:ext cx="1862122" cy="1054001"/>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 141 from 11 members submitted</a:t>
            </a:r>
          </a:p>
        </p:txBody>
      </p:sp>
      <p:sp>
        <p:nvSpPr>
          <p:cNvPr id="24" name="TextBox 24"/>
          <p:cNvSpPr txBox="1"/>
          <p:nvPr/>
        </p:nvSpPr>
        <p:spPr>
          <a:xfrm>
            <a:off x="3965751" y="7262367"/>
            <a:ext cx="2752647" cy="1758785"/>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70 selected for a range of different attributes - gender, age, emotion, eye contact etc</a:t>
            </a:r>
          </a:p>
        </p:txBody>
      </p:sp>
      <p:sp>
        <p:nvSpPr>
          <p:cNvPr id="25" name="TextBox 25"/>
          <p:cNvSpPr txBox="1"/>
          <p:nvPr/>
        </p:nvSpPr>
        <p:spPr>
          <a:xfrm>
            <a:off x="7172558" y="7264336"/>
            <a:ext cx="2497415" cy="1054001"/>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Each image was seen between 175-179 times</a:t>
            </a:r>
          </a:p>
        </p:txBody>
      </p:sp>
      <p:sp>
        <p:nvSpPr>
          <p:cNvPr id="26" name="TextBox 26"/>
          <p:cNvSpPr txBox="1"/>
          <p:nvPr/>
        </p:nvSpPr>
        <p:spPr>
          <a:xfrm>
            <a:off x="11081406" y="1629130"/>
            <a:ext cx="6083077" cy="1855979"/>
          </a:xfrm>
          <a:prstGeom prst="rect">
            <a:avLst/>
          </a:prstGeom>
        </p:spPr>
        <p:txBody>
          <a:bodyPr lIns="0" tIns="0" rIns="0" bIns="0" rtlCol="0" anchor="t">
            <a:spAutoFit/>
          </a:bodyPr>
          <a:lstStyle/>
          <a:p>
            <a:pPr algn="l">
              <a:lnSpc>
                <a:spcPts val="7431"/>
              </a:lnSpc>
            </a:pPr>
            <a:r>
              <a:rPr lang="en-US" sz="5308" b="1">
                <a:solidFill>
                  <a:srgbClr val="3960D5"/>
                </a:solidFill>
                <a:latin typeface="League Spartan"/>
                <a:ea typeface="League Spartan"/>
                <a:cs typeface="League Spartan"/>
                <a:sym typeface="League Spartan"/>
              </a:rPr>
              <a:t>OVERARCHING THEMES</a:t>
            </a:r>
          </a:p>
        </p:txBody>
      </p:sp>
      <p:sp>
        <p:nvSpPr>
          <p:cNvPr id="27" name="Freeform 27"/>
          <p:cNvSpPr/>
          <p:nvPr/>
        </p:nvSpPr>
        <p:spPr>
          <a:xfrm>
            <a:off x="1366637" y="5304227"/>
            <a:ext cx="1838727" cy="1838727"/>
          </a:xfrm>
          <a:custGeom>
            <a:avLst/>
            <a:gdLst/>
            <a:ahLst/>
            <a:cxnLst/>
            <a:rect l="l" t="t" r="r" b="b"/>
            <a:pathLst>
              <a:path w="1838727" h="1838727">
                <a:moveTo>
                  <a:pt x="0" y="0"/>
                </a:moveTo>
                <a:lnTo>
                  <a:pt x="1838726" y="0"/>
                </a:lnTo>
                <a:lnTo>
                  <a:pt x="1838726" y="1838727"/>
                </a:lnTo>
                <a:lnTo>
                  <a:pt x="0" y="18387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Freeform 28"/>
          <p:cNvSpPr/>
          <p:nvPr/>
        </p:nvSpPr>
        <p:spPr>
          <a:xfrm>
            <a:off x="4397791" y="5279308"/>
            <a:ext cx="1888566" cy="1888566"/>
          </a:xfrm>
          <a:custGeom>
            <a:avLst/>
            <a:gdLst/>
            <a:ahLst/>
            <a:cxnLst/>
            <a:rect l="l" t="t" r="r" b="b"/>
            <a:pathLst>
              <a:path w="1888566" h="1888566">
                <a:moveTo>
                  <a:pt x="0" y="0"/>
                </a:moveTo>
                <a:lnTo>
                  <a:pt x="1888567" y="0"/>
                </a:lnTo>
                <a:lnTo>
                  <a:pt x="1888567" y="1888566"/>
                </a:lnTo>
                <a:lnTo>
                  <a:pt x="0" y="18885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29" name="Group 29"/>
          <p:cNvGrpSpPr/>
          <p:nvPr/>
        </p:nvGrpSpPr>
        <p:grpSpPr>
          <a:xfrm>
            <a:off x="7476983" y="5279308"/>
            <a:ext cx="1888566" cy="1888566"/>
            <a:chOff x="0" y="0"/>
            <a:chExt cx="2518088" cy="2518088"/>
          </a:xfrm>
        </p:grpSpPr>
        <p:sp>
          <p:nvSpPr>
            <p:cNvPr id="30" name="Freeform 30"/>
            <p:cNvSpPr/>
            <p:nvPr/>
          </p:nvSpPr>
          <p:spPr>
            <a:xfrm>
              <a:off x="54607" y="577990"/>
              <a:ext cx="2408874" cy="1362109"/>
            </a:xfrm>
            <a:custGeom>
              <a:avLst/>
              <a:gdLst/>
              <a:ahLst/>
              <a:cxnLst/>
              <a:rect l="l" t="t" r="r" b="b"/>
              <a:pathLst>
                <a:path w="2408874" h="1362109">
                  <a:moveTo>
                    <a:pt x="0" y="0"/>
                  </a:moveTo>
                  <a:lnTo>
                    <a:pt x="2408874" y="0"/>
                  </a:lnTo>
                  <a:lnTo>
                    <a:pt x="2408874" y="1362108"/>
                  </a:lnTo>
                  <a:lnTo>
                    <a:pt x="0" y="13621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1" name="Freeform 31"/>
            <p:cNvSpPr/>
            <p:nvPr/>
          </p:nvSpPr>
          <p:spPr>
            <a:xfrm>
              <a:off x="0" y="0"/>
              <a:ext cx="2518088" cy="2518088"/>
            </a:xfrm>
            <a:custGeom>
              <a:avLst/>
              <a:gdLst/>
              <a:ahLst/>
              <a:cxnLst/>
              <a:rect l="l" t="t" r="r" b="b"/>
              <a:pathLst>
                <a:path w="2518088" h="2518088">
                  <a:moveTo>
                    <a:pt x="0" y="0"/>
                  </a:moveTo>
                  <a:lnTo>
                    <a:pt x="2518088" y="0"/>
                  </a:lnTo>
                  <a:lnTo>
                    <a:pt x="2518088" y="2518088"/>
                  </a:lnTo>
                  <a:lnTo>
                    <a:pt x="0" y="25180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
        <p:nvSpPr>
          <p:cNvPr id="38" name="TextBox 38"/>
          <p:cNvSpPr txBox="1"/>
          <p:nvPr/>
        </p:nvSpPr>
        <p:spPr>
          <a:xfrm>
            <a:off x="1107012" y="2001459"/>
            <a:ext cx="8562961" cy="3181747"/>
          </a:xfrm>
          <a:prstGeom prst="rect">
            <a:avLst/>
          </a:prstGeom>
        </p:spPr>
        <p:txBody>
          <a:bodyPr lIns="0" tIns="0" rIns="0" bIns="0" rtlCol="0" anchor="t">
            <a:spAutoFit/>
          </a:bodyPr>
          <a:lstStyle/>
          <a:p>
            <a:pPr algn="l">
              <a:lnSpc>
                <a:spcPts val="4200"/>
              </a:lnSpc>
            </a:pPr>
            <a:r>
              <a:rPr lang="en-US" sz="3000" i="1">
                <a:solidFill>
                  <a:srgbClr val="000000"/>
                </a:solidFill>
                <a:latin typeface="Canva Sans Italics"/>
                <a:ea typeface="Canva Sans Italics"/>
                <a:cs typeface="Canva Sans Italics"/>
                <a:sym typeface="Canva Sans Italics"/>
              </a:rPr>
              <a:t>Exploring </a:t>
            </a:r>
          </a:p>
          <a:p>
            <a:pPr marL="647700" lvl="1" indent="-323850" algn="l">
              <a:lnSpc>
                <a:spcPts val="4200"/>
              </a:lnSpc>
              <a:buFont typeface="Arial"/>
              <a:buChar char="•"/>
            </a:pPr>
            <a:r>
              <a:rPr lang="en-US" sz="3000">
                <a:solidFill>
                  <a:srgbClr val="000000"/>
                </a:solidFill>
                <a:latin typeface="Canva Sans"/>
                <a:ea typeface="Canva Sans"/>
                <a:cs typeface="Canva Sans"/>
                <a:sym typeface="Canva Sans"/>
              </a:rPr>
              <a:t>Which images </a:t>
            </a:r>
            <a:r>
              <a:rPr lang="en-US" sz="3000" b="1">
                <a:solidFill>
                  <a:srgbClr val="000000"/>
                </a:solidFill>
                <a:latin typeface="Canva Sans Bold"/>
                <a:ea typeface="Canva Sans Bold"/>
                <a:cs typeface="Canva Sans Bold"/>
                <a:sym typeface="Canva Sans Bold"/>
              </a:rPr>
              <a:t>motivate </a:t>
            </a:r>
            <a:r>
              <a:rPr lang="en-US" sz="3000">
                <a:solidFill>
                  <a:srgbClr val="000000"/>
                </a:solidFill>
                <a:latin typeface="Canva Sans"/>
                <a:ea typeface="Canva Sans"/>
                <a:cs typeface="Canva Sans"/>
                <a:sym typeface="Canva Sans"/>
              </a:rPr>
              <a:t>respondents to </a:t>
            </a:r>
            <a:r>
              <a:rPr lang="en-US" sz="3000" b="1">
                <a:solidFill>
                  <a:srgbClr val="000000"/>
                </a:solidFill>
                <a:latin typeface="Canva Sans Bold"/>
                <a:ea typeface="Canva Sans Bold"/>
                <a:cs typeface="Canva Sans Bold"/>
                <a:sym typeface="Canva Sans Bold"/>
              </a:rPr>
              <a:t>engage </a:t>
            </a:r>
            <a:r>
              <a:rPr lang="en-US" sz="3000">
                <a:solidFill>
                  <a:srgbClr val="000000"/>
                </a:solidFill>
                <a:latin typeface="Canva Sans"/>
                <a:ea typeface="Canva Sans"/>
                <a:cs typeface="Canva Sans"/>
                <a:sym typeface="Canva Sans"/>
              </a:rPr>
              <a:t>in an appeal </a:t>
            </a:r>
          </a:p>
          <a:p>
            <a:pPr marL="647700" lvl="1" indent="-323850" algn="l">
              <a:lnSpc>
                <a:spcPts val="4200"/>
              </a:lnSpc>
              <a:buFont typeface="Arial"/>
              <a:buChar char="•"/>
            </a:pPr>
            <a:r>
              <a:rPr lang="en-US" sz="3000">
                <a:solidFill>
                  <a:srgbClr val="000000"/>
                </a:solidFill>
                <a:latin typeface="Canva Sans"/>
                <a:ea typeface="Canva Sans"/>
                <a:cs typeface="Canva Sans"/>
                <a:sym typeface="Canva Sans"/>
              </a:rPr>
              <a:t>What </a:t>
            </a:r>
            <a:r>
              <a:rPr lang="en-US" sz="3000" b="1">
                <a:solidFill>
                  <a:srgbClr val="000000"/>
                </a:solidFill>
                <a:latin typeface="Canva Sans Bold"/>
                <a:ea typeface="Canva Sans Bold"/>
                <a:cs typeface="Canva Sans Bold"/>
                <a:sym typeface="Canva Sans Bold"/>
              </a:rPr>
              <a:t>emotions </a:t>
            </a:r>
            <a:r>
              <a:rPr lang="en-US" sz="3000">
                <a:solidFill>
                  <a:srgbClr val="000000"/>
                </a:solidFill>
                <a:latin typeface="Canva Sans"/>
                <a:ea typeface="Canva Sans"/>
                <a:cs typeface="Canva Sans"/>
                <a:sym typeface="Canva Sans"/>
              </a:rPr>
              <a:t>do images </a:t>
            </a:r>
            <a:r>
              <a:rPr lang="en-US" sz="3000" b="1">
                <a:solidFill>
                  <a:srgbClr val="000000"/>
                </a:solidFill>
                <a:latin typeface="Canva Sans Bold"/>
                <a:ea typeface="Canva Sans Bold"/>
                <a:cs typeface="Canva Sans Bold"/>
                <a:sym typeface="Canva Sans Bold"/>
              </a:rPr>
              <a:t>trigger </a:t>
            </a:r>
            <a:r>
              <a:rPr lang="en-US" sz="3000">
                <a:solidFill>
                  <a:srgbClr val="000000"/>
                </a:solidFill>
                <a:latin typeface="Canva Sans"/>
                <a:ea typeface="Canva Sans"/>
                <a:cs typeface="Canva Sans"/>
                <a:sym typeface="Canva Sans"/>
              </a:rPr>
              <a:t>and how does that matter for engagement</a:t>
            </a:r>
          </a:p>
          <a:p>
            <a:pPr algn="l">
              <a:lnSpc>
                <a:spcPts val="4200"/>
              </a:lnSpc>
            </a:pPr>
            <a:endParaRPr lang="en-US" sz="3000">
              <a:solidFill>
                <a:srgbClr val="000000"/>
              </a:solidFill>
              <a:latin typeface="Canva Sans"/>
              <a:ea typeface="Canva Sans"/>
              <a:cs typeface="Canva Sans"/>
              <a:sym typeface="Canva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4162" b="-4281"/>
            </a:stretch>
          </a:blipFill>
        </p:spPr>
      </p:sp>
      <p:grpSp>
        <p:nvGrpSpPr>
          <p:cNvPr id="3" name="Group 3"/>
          <p:cNvGrpSpPr/>
          <p:nvPr/>
        </p:nvGrpSpPr>
        <p:grpSpPr>
          <a:xfrm>
            <a:off x="17635725" y="626431"/>
            <a:ext cx="88634" cy="8631869"/>
            <a:chOff x="0" y="0"/>
            <a:chExt cx="118179" cy="11509158"/>
          </a:xfrm>
        </p:grpSpPr>
        <p:sp>
          <p:nvSpPr>
            <p:cNvPr id="4" name="AutoShape 4"/>
            <p:cNvSpPr/>
            <p:nvPr/>
          </p:nvSpPr>
          <p:spPr>
            <a:xfrm flipV="1">
              <a:off x="86429" y="4008175"/>
              <a:ext cx="0" cy="3492808"/>
            </a:xfrm>
            <a:prstGeom prst="line">
              <a:avLst/>
            </a:prstGeom>
            <a:ln w="63500" cap="flat">
              <a:solidFill>
                <a:srgbClr val="FFFFFF"/>
              </a:solidFill>
              <a:prstDash val="solid"/>
              <a:headEnd type="none" w="sm" len="sm"/>
              <a:tailEnd type="none" w="sm" len="sm"/>
            </a:ln>
          </p:spPr>
        </p:sp>
        <p:sp>
          <p:nvSpPr>
            <p:cNvPr id="5" name="AutoShape 5"/>
            <p:cNvSpPr/>
            <p:nvPr/>
          </p:nvSpPr>
          <p:spPr>
            <a:xfrm flipV="1">
              <a:off x="86429" y="0"/>
              <a:ext cx="0" cy="3492808"/>
            </a:xfrm>
            <a:prstGeom prst="line">
              <a:avLst/>
            </a:prstGeom>
            <a:ln w="63500" cap="flat">
              <a:solidFill>
                <a:srgbClr val="FFFFFF"/>
              </a:solidFill>
              <a:prstDash val="solid"/>
              <a:headEnd type="none" w="sm" len="sm"/>
              <a:tailEnd type="none" w="sm" len="sm"/>
            </a:ln>
          </p:spPr>
        </p:sp>
        <p:sp>
          <p:nvSpPr>
            <p:cNvPr id="6" name="AutoShape 6"/>
            <p:cNvSpPr/>
            <p:nvPr/>
          </p:nvSpPr>
          <p:spPr>
            <a:xfrm flipV="1">
              <a:off x="31750" y="8016350"/>
              <a:ext cx="0" cy="3492808"/>
            </a:xfrm>
            <a:prstGeom prst="line">
              <a:avLst/>
            </a:prstGeom>
            <a:ln w="63500" cap="flat">
              <a:solidFill>
                <a:srgbClr val="FFFFFF"/>
              </a:solidFill>
              <a:prstDash val="solid"/>
              <a:headEnd type="none" w="sm" len="sm"/>
              <a:tailEnd type="none" w="sm" len="sm"/>
            </a:ln>
          </p:spPr>
        </p:sp>
      </p:grpSp>
      <p:sp>
        <p:nvSpPr>
          <p:cNvPr id="7" name="Freeform 7"/>
          <p:cNvSpPr/>
          <p:nvPr/>
        </p:nvSpPr>
        <p:spPr>
          <a:xfrm>
            <a:off x="893401" y="3425887"/>
            <a:ext cx="16365899" cy="4459707"/>
          </a:xfrm>
          <a:custGeom>
            <a:avLst/>
            <a:gdLst/>
            <a:ahLst/>
            <a:cxnLst/>
            <a:rect l="l" t="t" r="r" b="b"/>
            <a:pathLst>
              <a:path w="16365899" h="4459707">
                <a:moveTo>
                  <a:pt x="0" y="0"/>
                </a:moveTo>
                <a:lnTo>
                  <a:pt x="16365899" y="0"/>
                </a:lnTo>
                <a:lnTo>
                  <a:pt x="16365899" y="4459707"/>
                </a:lnTo>
                <a:lnTo>
                  <a:pt x="0" y="4459707"/>
                </a:lnTo>
                <a:lnTo>
                  <a:pt x="0" y="0"/>
                </a:lnTo>
                <a:close/>
              </a:path>
            </a:pathLst>
          </a:custGeom>
          <a:blipFill>
            <a:blip r:embed="rId4"/>
            <a:stretch>
              <a:fillRect/>
            </a:stretch>
          </a:blipFill>
        </p:spPr>
      </p:sp>
      <p:sp>
        <p:nvSpPr>
          <p:cNvPr id="8" name="TextBox 8"/>
          <p:cNvSpPr txBox="1"/>
          <p:nvPr/>
        </p:nvSpPr>
        <p:spPr>
          <a:xfrm>
            <a:off x="893401" y="927658"/>
            <a:ext cx="15380382" cy="906145"/>
          </a:xfrm>
          <a:prstGeom prst="rect">
            <a:avLst/>
          </a:prstGeom>
        </p:spPr>
        <p:txBody>
          <a:bodyPr lIns="0" tIns="0" rIns="0" bIns="0" rtlCol="0" anchor="t">
            <a:spAutoFit/>
          </a:bodyPr>
          <a:lstStyle/>
          <a:p>
            <a:pPr algn="l">
              <a:lnSpc>
                <a:spcPts val="6800"/>
              </a:lnSpc>
              <a:spcBef>
                <a:spcPct val="0"/>
              </a:spcBef>
            </a:pPr>
            <a:r>
              <a:rPr lang="en-US" sz="6800" spc="680">
                <a:solidFill>
                  <a:srgbClr val="FFFFFF"/>
                </a:solidFill>
                <a:latin typeface="League Spartan"/>
                <a:ea typeface="League Spartan"/>
                <a:cs typeface="League Spartan"/>
                <a:sym typeface="League Spartan"/>
              </a:rPr>
              <a:t>SURVEY IMAGE INSIGHTS</a:t>
            </a:r>
          </a:p>
        </p:txBody>
      </p:sp>
      <p:sp>
        <p:nvSpPr>
          <p:cNvPr id="9" name="TextBox 9"/>
          <p:cNvSpPr txBox="1"/>
          <p:nvPr/>
        </p:nvSpPr>
        <p:spPr>
          <a:xfrm>
            <a:off x="893401" y="1954056"/>
            <a:ext cx="14746044" cy="1471831"/>
          </a:xfrm>
          <a:prstGeom prst="rect">
            <a:avLst/>
          </a:prstGeom>
        </p:spPr>
        <p:txBody>
          <a:bodyPr lIns="0" tIns="0" rIns="0" bIns="0" rtlCol="0" anchor="t">
            <a:spAutoFit/>
          </a:bodyPr>
          <a:lstStyle/>
          <a:p>
            <a:pPr algn="l">
              <a:lnSpc>
                <a:spcPts val="3919"/>
              </a:lnSpc>
            </a:pPr>
            <a:r>
              <a:rPr lang="en-US" sz="2799" spc="279">
                <a:solidFill>
                  <a:srgbClr val="004AAD"/>
                </a:solidFill>
                <a:latin typeface="League Spartan"/>
                <a:ea typeface="League Spartan"/>
                <a:cs typeface="League Spartan"/>
                <a:sym typeface="League Spartan"/>
              </a:rPr>
              <a:t>TOP 10 IMAGES – MOST SELECTED FOR FINDING OUT MORE INFORMATION</a:t>
            </a:r>
          </a:p>
          <a:p>
            <a:pPr marL="0" lvl="0" indent="0" algn="l">
              <a:lnSpc>
                <a:spcPts val="3919"/>
              </a:lnSpc>
              <a:spcBef>
                <a:spcPct val="0"/>
              </a:spcBef>
            </a:pPr>
            <a:endParaRPr lang="en-US" sz="2799" spc="279">
              <a:solidFill>
                <a:srgbClr val="004AAD"/>
              </a:solidFill>
              <a:latin typeface="League Spartan"/>
              <a:ea typeface="League Spartan"/>
              <a:cs typeface="League Spartan"/>
              <a:sym typeface="League Spart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4162" b="-4281"/>
            </a:stretch>
          </a:blipFill>
        </p:spPr>
      </p:sp>
      <p:grpSp>
        <p:nvGrpSpPr>
          <p:cNvPr id="3" name="Group 3"/>
          <p:cNvGrpSpPr/>
          <p:nvPr/>
        </p:nvGrpSpPr>
        <p:grpSpPr>
          <a:xfrm>
            <a:off x="17635725" y="626431"/>
            <a:ext cx="88634" cy="8631869"/>
            <a:chOff x="0" y="0"/>
            <a:chExt cx="118179" cy="11509158"/>
          </a:xfrm>
        </p:grpSpPr>
        <p:sp>
          <p:nvSpPr>
            <p:cNvPr id="4" name="AutoShape 4"/>
            <p:cNvSpPr/>
            <p:nvPr/>
          </p:nvSpPr>
          <p:spPr>
            <a:xfrm flipV="1">
              <a:off x="86429" y="4008175"/>
              <a:ext cx="0" cy="3492808"/>
            </a:xfrm>
            <a:prstGeom prst="line">
              <a:avLst/>
            </a:prstGeom>
            <a:ln w="63500" cap="flat">
              <a:solidFill>
                <a:srgbClr val="FFFFFF"/>
              </a:solidFill>
              <a:prstDash val="solid"/>
              <a:headEnd type="none" w="sm" len="sm"/>
              <a:tailEnd type="none" w="sm" len="sm"/>
            </a:ln>
          </p:spPr>
        </p:sp>
        <p:sp>
          <p:nvSpPr>
            <p:cNvPr id="5" name="AutoShape 5"/>
            <p:cNvSpPr/>
            <p:nvPr/>
          </p:nvSpPr>
          <p:spPr>
            <a:xfrm flipV="1">
              <a:off x="86429" y="0"/>
              <a:ext cx="0" cy="3492808"/>
            </a:xfrm>
            <a:prstGeom prst="line">
              <a:avLst/>
            </a:prstGeom>
            <a:ln w="63500" cap="flat">
              <a:solidFill>
                <a:srgbClr val="FFFFFF"/>
              </a:solidFill>
              <a:prstDash val="solid"/>
              <a:headEnd type="none" w="sm" len="sm"/>
              <a:tailEnd type="none" w="sm" len="sm"/>
            </a:ln>
          </p:spPr>
        </p:sp>
        <p:sp>
          <p:nvSpPr>
            <p:cNvPr id="6" name="AutoShape 6"/>
            <p:cNvSpPr/>
            <p:nvPr/>
          </p:nvSpPr>
          <p:spPr>
            <a:xfrm flipV="1">
              <a:off x="31750" y="8016350"/>
              <a:ext cx="0" cy="3492808"/>
            </a:xfrm>
            <a:prstGeom prst="line">
              <a:avLst/>
            </a:prstGeom>
            <a:ln w="63500" cap="flat">
              <a:solidFill>
                <a:srgbClr val="FFFFFF"/>
              </a:solidFill>
              <a:prstDash val="solid"/>
              <a:headEnd type="none" w="sm" len="sm"/>
              <a:tailEnd type="none" w="sm" len="sm"/>
            </a:ln>
          </p:spPr>
        </p:sp>
      </p:grpSp>
      <p:sp>
        <p:nvSpPr>
          <p:cNvPr id="7" name="TextBox 7"/>
          <p:cNvSpPr txBox="1"/>
          <p:nvPr/>
        </p:nvSpPr>
        <p:spPr>
          <a:xfrm>
            <a:off x="893401" y="927658"/>
            <a:ext cx="15380382" cy="906145"/>
          </a:xfrm>
          <a:prstGeom prst="rect">
            <a:avLst/>
          </a:prstGeom>
        </p:spPr>
        <p:txBody>
          <a:bodyPr lIns="0" tIns="0" rIns="0" bIns="0" rtlCol="0" anchor="t">
            <a:spAutoFit/>
          </a:bodyPr>
          <a:lstStyle/>
          <a:p>
            <a:pPr algn="l">
              <a:lnSpc>
                <a:spcPts val="6800"/>
              </a:lnSpc>
              <a:spcBef>
                <a:spcPct val="0"/>
              </a:spcBef>
            </a:pPr>
            <a:r>
              <a:rPr lang="en-US" sz="6800" spc="680">
                <a:solidFill>
                  <a:srgbClr val="FFFFFF"/>
                </a:solidFill>
                <a:latin typeface="League Spartan"/>
                <a:ea typeface="League Spartan"/>
                <a:cs typeface="League Spartan"/>
                <a:sym typeface="League Spartan"/>
              </a:rPr>
              <a:t>SURVEY IMAGE INSIGHTS</a:t>
            </a:r>
          </a:p>
        </p:txBody>
      </p:sp>
      <p:grpSp>
        <p:nvGrpSpPr>
          <p:cNvPr id="8" name="Group 8"/>
          <p:cNvGrpSpPr/>
          <p:nvPr/>
        </p:nvGrpSpPr>
        <p:grpSpPr>
          <a:xfrm>
            <a:off x="893401" y="3425887"/>
            <a:ext cx="16474477" cy="4715819"/>
            <a:chOff x="0" y="0"/>
            <a:chExt cx="21965969" cy="6287759"/>
          </a:xfrm>
        </p:grpSpPr>
        <p:grpSp>
          <p:nvGrpSpPr>
            <p:cNvPr id="9" name="Group 9"/>
            <p:cNvGrpSpPr/>
            <p:nvPr/>
          </p:nvGrpSpPr>
          <p:grpSpPr>
            <a:xfrm>
              <a:off x="0" y="0"/>
              <a:ext cx="4078429" cy="2845603"/>
              <a:chOff x="0" y="0"/>
              <a:chExt cx="755784" cy="527326"/>
            </a:xfrm>
          </p:grpSpPr>
          <p:sp>
            <p:nvSpPr>
              <p:cNvPr id="10" name="Freeform 10"/>
              <p:cNvSpPr/>
              <p:nvPr/>
            </p:nvSpPr>
            <p:spPr>
              <a:xfrm>
                <a:off x="0" y="0"/>
                <a:ext cx="755784" cy="527326"/>
              </a:xfrm>
              <a:custGeom>
                <a:avLst/>
                <a:gdLst/>
                <a:ahLst/>
                <a:cxnLst/>
                <a:rect l="l" t="t" r="r" b="b"/>
                <a:pathLst>
                  <a:path w="755784" h="527326">
                    <a:moveTo>
                      <a:pt x="99238" y="0"/>
                    </a:moveTo>
                    <a:lnTo>
                      <a:pt x="656546" y="0"/>
                    </a:lnTo>
                    <a:cubicBezTo>
                      <a:pt x="682866" y="0"/>
                      <a:pt x="708107" y="10455"/>
                      <a:pt x="726718" y="29066"/>
                    </a:cubicBezTo>
                    <a:cubicBezTo>
                      <a:pt x="745328" y="47677"/>
                      <a:pt x="755784" y="72918"/>
                      <a:pt x="755784" y="99238"/>
                    </a:cubicBezTo>
                    <a:lnTo>
                      <a:pt x="755784" y="428088"/>
                    </a:lnTo>
                    <a:cubicBezTo>
                      <a:pt x="755784" y="454407"/>
                      <a:pt x="745328" y="479649"/>
                      <a:pt x="726718" y="498260"/>
                    </a:cubicBezTo>
                    <a:cubicBezTo>
                      <a:pt x="708107" y="516870"/>
                      <a:pt x="682866" y="527326"/>
                      <a:pt x="656546" y="527326"/>
                    </a:cubicBezTo>
                    <a:lnTo>
                      <a:pt x="99238" y="527326"/>
                    </a:lnTo>
                    <a:cubicBezTo>
                      <a:pt x="44430" y="527326"/>
                      <a:pt x="0" y="482895"/>
                      <a:pt x="0" y="428088"/>
                    </a:cubicBezTo>
                    <a:lnTo>
                      <a:pt x="0" y="99238"/>
                    </a:lnTo>
                    <a:cubicBezTo>
                      <a:pt x="0" y="44430"/>
                      <a:pt x="44430" y="0"/>
                      <a:pt x="99238" y="0"/>
                    </a:cubicBezTo>
                    <a:close/>
                  </a:path>
                </a:pathLst>
              </a:custGeom>
              <a:blipFill>
                <a:blip r:embed="rId4"/>
                <a:stretch>
                  <a:fillRect l="-2712" r="-2712"/>
                </a:stretch>
              </a:blipFill>
            </p:spPr>
          </p:sp>
        </p:grpSp>
        <p:grpSp>
          <p:nvGrpSpPr>
            <p:cNvPr id="11" name="Group 11"/>
            <p:cNvGrpSpPr/>
            <p:nvPr/>
          </p:nvGrpSpPr>
          <p:grpSpPr>
            <a:xfrm>
              <a:off x="0" y="3442156"/>
              <a:ext cx="4078429" cy="2845603"/>
              <a:chOff x="0" y="0"/>
              <a:chExt cx="755784" cy="527326"/>
            </a:xfrm>
          </p:grpSpPr>
          <p:sp>
            <p:nvSpPr>
              <p:cNvPr id="12" name="Freeform 12"/>
              <p:cNvSpPr/>
              <p:nvPr/>
            </p:nvSpPr>
            <p:spPr>
              <a:xfrm>
                <a:off x="0" y="0"/>
                <a:ext cx="755784" cy="527326"/>
              </a:xfrm>
              <a:custGeom>
                <a:avLst/>
                <a:gdLst/>
                <a:ahLst/>
                <a:cxnLst/>
                <a:rect l="l" t="t" r="r" b="b"/>
                <a:pathLst>
                  <a:path w="755784" h="527326">
                    <a:moveTo>
                      <a:pt x="99238" y="0"/>
                    </a:moveTo>
                    <a:lnTo>
                      <a:pt x="656546" y="0"/>
                    </a:lnTo>
                    <a:cubicBezTo>
                      <a:pt x="682866" y="0"/>
                      <a:pt x="708107" y="10455"/>
                      <a:pt x="726718" y="29066"/>
                    </a:cubicBezTo>
                    <a:cubicBezTo>
                      <a:pt x="745328" y="47677"/>
                      <a:pt x="755784" y="72918"/>
                      <a:pt x="755784" y="99238"/>
                    </a:cubicBezTo>
                    <a:lnTo>
                      <a:pt x="755784" y="428088"/>
                    </a:lnTo>
                    <a:cubicBezTo>
                      <a:pt x="755784" y="454407"/>
                      <a:pt x="745328" y="479649"/>
                      <a:pt x="726718" y="498260"/>
                    </a:cubicBezTo>
                    <a:cubicBezTo>
                      <a:pt x="708107" y="516870"/>
                      <a:pt x="682866" y="527326"/>
                      <a:pt x="656546" y="527326"/>
                    </a:cubicBezTo>
                    <a:lnTo>
                      <a:pt x="99238" y="527326"/>
                    </a:lnTo>
                    <a:cubicBezTo>
                      <a:pt x="44430" y="527326"/>
                      <a:pt x="0" y="482895"/>
                      <a:pt x="0" y="428088"/>
                    </a:cubicBezTo>
                    <a:lnTo>
                      <a:pt x="0" y="99238"/>
                    </a:lnTo>
                    <a:cubicBezTo>
                      <a:pt x="0" y="44430"/>
                      <a:pt x="44430" y="0"/>
                      <a:pt x="99238" y="0"/>
                    </a:cubicBezTo>
                    <a:close/>
                  </a:path>
                </a:pathLst>
              </a:custGeom>
              <a:blipFill>
                <a:blip r:embed="rId5"/>
                <a:stretch>
                  <a:fillRect t="-3681" b="-3681"/>
                </a:stretch>
              </a:blipFill>
            </p:spPr>
          </p:sp>
        </p:grpSp>
        <p:grpSp>
          <p:nvGrpSpPr>
            <p:cNvPr id="13" name="Group 13"/>
            <p:cNvGrpSpPr/>
            <p:nvPr/>
          </p:nvGrpSpPr>
          <p:grpSpPr>
            <a:xfrm>
              <a:off x="4641183" y="0"/>
              <a:ext cx="4078429" cy="2845603"/>
              <a:chOff x="0" y="0"/>
              <a:chExt cx="755784" cy="527326"/>
            </a:xfrm>
          </p:grpSpPr>
          <p:sp>
            <p:nvSpPr>
              <p:cNvPr id="14" name="Freeform 14"/>
              <p:cNvSpPr/>
              <p:nvPr/>
            </p:nvSpPr>
            <p:spPr>
              <a:xfrm>
                <a:off x="0" y="0"/>
                <a:ext cx="755784" cy="527326"/>
              </a:xfrm>
              <a:custGeom>
                <a:avLst/>
                <a:gdLst/>
                <a:ahLst/>
                <a:cxnLst/>
                <a:rect l="l" t="t" r="r" b="b"/>
                <a:pathLst>
                  <a:path w="755784" h="527326">
                    <a:moveTo>
                      <a:pt x="99238" y="0"/>
                    </a:moveTo>
                    <a:lnTo>
                      <a:pt x="656546" y="0"/>
                    </a:lnTo>
                    <a:cubicBezTo>
                      <a:pt x="682866" y="0"/>
                      <a:pt x="708107" y="10455"/>
                      <a:pt x="726718" y="29066"/>
                    </a:cubicBezTo>
                    <a:cubicBezTo>
                      <a:pt x="745328" y="47677"/>
                      <a:pt x="755784" y="72918"/>
                      <a:pt x="755784" y="99238"/>
                    </a:cubicBezTo>
                    <a:lnTo>
                      <a:pt x="755784" y="428088"/>
                    </a:lnTo>
                    <a:cubicBezTo>
                      <a:pt x="755784" y="454407"/>
                      <a:pt x="745328" y="479649"/>
                      <a:pt x="726718" y="498260"/>
                    </a:cubicBezTo>
                    <a:cubicBezTo>
                      <a:pt x="708107" y="516870"/>
                      <a:pt x="682866" y="527326"/>
                      <a:pt x="656546" y="527326"/>
                    </a:cubicBezTo>
                    <a:lnTo>
                      <a:pt x="99238" y="527326"/>
                    </a:lnTo>
                    <a:cubicBezTo>
                      <a:pt x="44430" y="527326"/>
                      <a:pt x="0" y="482895"/>
                      <a:pt x="0" y="428088"/>
                    </a:cubicBezTo>
                    <a:lnTo>
                      <a:pt x="0" y="99238"/>
                    </a:lnTo>
                    <a:cubicBezTo>
                      <a:pt x="0" y="44430"/>
                      <a:pt x="44430" y="0"/>
                      <a:pt x="99238" y="0"/>
                    </a:cubicBezTo>
                    <a:close/>
                  </a:path>
                </a:pathLst>
              </a:custGeom>
              <a:blipFill>
                <a:blip r:embed="rId6"/>
                <a:stretch>
                  <a:fillRect l="-2424" r="-2424"/>
                </a:stretch>
              </a:blipFill>
            </p:spPr>
          </p:sp>
        </p:grpSp>
        <p:grpSp>
          <p:nvGrpSpPr>
            <p:cNvPr id="15" name="Group 15"/>
            <p:cNvGrpSpPr/>
            <p:nvPr/>
          </p:nvGrpSpPr>
          <p:grpSpPr>
            <a:xfrm>
              <a:off x="4641183" y="3413861"/>
              <a:ext cx="4078429" cy="2845603"/>
              <a:chOff x="0" y="0"/>
              <a:chExt cx="755784" cy="527326"/>
            </a:xfrm>
          </p:grpSpPr>
          <p:sp>
            <p:nvSpPr>
              <p:cNvPr id="16" name="Freeform 16"/>
              <p:cNvSpPr/>
              <p:nvPr/>
            </p:nvSpPr>
            <p:spPr>
              <a:xfrm>
                <a:off x="0" y="0"/>
                <a:ext cx="755784" cy="527326"/>
              </a:xfrm>
              <a:custGeom>
                <a:avLst/>
                <a:gdLst/>
                <a:ahLst/>
                <a:cxnLst/>
                <a:rect l="l" t="t" r="r" b="b"/>
                <a:pathLst>
                  <a:path w="755784" h="527326">
                    <a:moveTo>
                      <a:pt x="99238" y="0"/>
                    </a:moveTo>
                    <a:lnTo>
                      <a:pt x="656546" y="0"/>
                    </a:lnTo>
                    <a:cubicBezTo>
                      <a:pt x="682866" y="0"/>
                      <a:pt x="708107" y="10455"/>
                      <a:pt x="726718" y="29066"/>
                    </a:cubicBezTo>
                    <a:cubicBezTo>
                      <a:pt x="745328" y="47677"/>
                      <a:pt x="755784" y="72918"/>
                      <a:pt x="755784" y="99238"/>
                    </a:cubicBezTo>
                    <a:lnTo>
                      <a:pt x="755784" y="428088"/>
                    </a:lnTo>
                    <a:cubicBezTo>
                      <a:pt x="755784" y="454407"/>
                      <a:pt x="745328" y="479649"/>
                      <a:pt x="726718" y="498260"/>
                    </a:cubicBezTo>
                    <a:cubicBezTo>
                      <a:pt x="708107" y="516870"/>
                      <a:pt x="682866" y="527326"/>
                      <a:pt x="656546" y="527326"/>
                    </a:cubicBezTo>
                    <a:lnTo>
                      <a:pt x="99238" y="527326"/>
                    </a:lnTo>
                    <a:cubicBezTo>
                      <a:pt x="44430" y="527326"/>
                      <a:pt x="0" y="482895"/>
                      <a:pt x="0" y="428088"/>
                    </a:cubicBezTo>
                    <a:lnTo>
                      <a:pt x="0" y="99238"/>
                    </a:lnTo>
                    <a:cubicBezTo>
                      <a:pt x="0" y="44430"/>
                      <a:pt x="44430" y="0"/>
                      <a:pt x="99238" y="0"/>
                    </a:cubicBezTo>
                    <a:close/>
                  </a:path>
                </a:pathLst>
              </a:custGeom>
              <a:blipFill>
                <a:blip r:embed="rId7"/>
                <a:stretch>
                  <a:fillRect l="-5615" r="-5615"/>
                </a:stretch>
              </a:blipFill>
            </p:spPr>
          </p:sp>
        </p:grpSp>
        <p:grpSp>
          <p:nvGrpSpPr>
            <p:cNvPr id="17" name="Group 17"/>
            <p:cNvGrpSpPr/>
            <p:nvPr/>
          </p:nvGrpSpPr>
          <p:grpSpPr>
            <a:xfrm>
              <a:off x="9067035" y="3413861"/>
              <a:ext cx="4078429" cy="2845603"/>
              <a:chOff x="0" y="0"/>
              <a:chExt cx="755784" cy="527326"/>
            </a:xfrm>
          </p:grpSpPr>
          <p:sp>
            <p:nvSpPr>
              <p:cNvPr id="18" name="Freeform 18"/>
              <p:cNvSpPr/>
              <p:nvPr/>
            </p:nvSpPr>
            <p:spPr>
              <a:xfrm>
                <a:off x="0" y="0"/>
                <a:ext cx="755784" cy="527326"/>
              </a:xfrm>
              <a:custGeom>
                <a:avLst/>
                <a:gdLst/>
                <a:ahLst/>
                <a:cxnLst/>
                <a:rect l="l" t="t" r="r" b="b"/>
                <a:pathLst>
                  <a:path w="755784" h="527326">
                    <a:moveTo>
                      <a:pt x="99238" y="0"/>
                    </a:moveTo>
                    <a:lnTo>
                      <a:pt x="656546" y="0"/>
                    </a:lnTo>
                    <a:cubicBezTo>
                      <a:pt x="682866" y="0"/>
                      <a:pt x="708107" y="10455"/>
                      <a:pt x="726718" y="29066"/>
                    </a:cubicBezTo>
                    <a:cubicBezTo>
                      <a:pt x="745328" y="47677"/>
                      <a:pt x="755784" y="72918"/>
                      <a:pt x="755784" y="99238"/>
                    </a:cubicBezTo>
                    <a:lnTo>
                      <a:pt x="755784" y="428088"/>
                    </a:lnTo>
                    <a:cubicBezTo>
                      <a:pt x="755784" y="454407"/>
                      <a:pt x="745328" y="479649"/>
                      <a:pt x="726718" y="498260"/>
                    </a:cubicBezTo>
                    <a:cubicBezTo>
                      <a:pt x="708107" y="516870"/>
                      <a:pt x="682866" y="527326"/>
                      <a:pt x="656546" y="527326"/>
                    </a:cubicBezTo>
                    <a:lnTo>
                      <a:pt x="99238" y="527326"/>
                    </a:lnTo>
                    <a:cubicBezTo>
                      <a:pt x="44430" y="527326"/>
                      <a:pt x="0" y="482895"/>
                      <a:pt x="0" y="428088"/>
                    </a:cubicBezTo>
                    <a:lnTo>
                      <a:pt x="0" y="99238"/>
                    </a:lnTo>
                    <a:cubicBezTo>
                      <a:pt x="0" y="44430"/>
                      <a:pt x="44430" y="0"/>
                      <a:pt x="99238" y="0"/>
                    </a:cubicBezTo>
                    <a:close/>
                  </a:path>
                </a:pathLst>
              </a:custGeom>
              <a:blipFill>
                <a:blip r:embed="rId8"/>
                <a:stretch>
                  <a:fillRect l="-2281" r="-2281"/>
                </a:stretch>
              </a:blipFill>
            </p:spPr>
          </p:sp>
        </p:grpSp>
        <p:grpSp>
          <p:nvGrpSpPr>
            <p:cNvPr id="19" name="Group 19"/>
            <p:cNvGrpSpPr/>
            <p:nvPr/>
          </p:nvGrpSpPr>
          <p:grpSpPr>
            <a:xfrm>
              <a:off x="9067035" y="0"/>
              <a:ext cx="4078429" cy="2845603"/>
              <a:chOff x="0" y="0"/>
              <a:chExt cx="755784" cy="527326"/>
            </a:xfrm>
          </p:grpSpPr>
          <p:sp>
            <p:nvSpPr>
              <p:cNvPr id="20" name="Freeform 20"/>
              <p:cNvSpPr/>
              <p:nvPr/>
            </p:nvSpPr>
            <p:spPr>
              <a:xfrm>
                <a:off x="0" y="0"/>
                <a:ext cx="755784" cy="527326"/>
              </a:xfrm>
              <a:custGeom>
                <a:avLst/>
                <a:gdLst/>
                <a:ahLst/>
                <a:cxnLst/>
                <a:rect l="l" t="t" r="r" b="b"/>
                <a:pathLst>
                  <a:path w="755784" h="527326">
                    <a:moveTo>
                      <a:pt x="99238" y="0"/>
                    </a:moveTo>
                    <a:lnTo>
                      <a:pt x="656546" y="0"/>
                    </a:lnTo>
                    <a:cubicBezTo>
                      <a:pt x="682866" y="0"/>
                      <a:pt x="708107" y="10455"/>
                      <a:pt x="726718" y="29066"/>
                    </a:cubicBezTo>
                    <a:cubicBezTo>
                      <a:pt x="745328" y="47677"/>
                      <a:pt x="755784" y="72918"/>
                      <a:pt x="755784" y="99238"/>
                    </a:cubicBezTo>
                    <a:lnTo>
                      <a:pt x="755784" y="428088"/>
                    </a:lnTo>
                    <a:cubicBezTo>
                      <a:pt x="755784" y="454407"/>
                      <a:pt x="745328" y="479649"/>
                      <a:pt x="726718" y="498260"/>
                    </a:cubicBezTo>
                    <a:cubicBezTo>
                      <a:pt x="708107" y="516870"/>
                      <a:pt x="682866" y="527326"/>
                      <a:pt x="656546" y="527326"/>
                    </a:cubicBezTo>
                    <a:lnTo>
                      <a:pt x="99238" y="527326"/>
                    </a:lnTo>
                    <a:cubicBezTo>
                      <a:pt x="44430" y="527326"/>
                      <a:pt x="0" y="482895"/>
                      <a:pt x="0" y="428088"/>
                    </a:cubicBezTo>
                    <a:lnTo>
                      <a:pt x="0" y="99238"/>
                    </a:lnTo>
                    <a:cubicBezTo>
                      <a:pt x="0" y="44430"/>
                      <a:pt x="44430" y="0"/>
                      <a:pt x="99238" y="0"/>
                    </a:cubicBezTo>
                    <a:close/>
                  </a:path>
                </a:pathLst>
              </a:custGeom>
              <a:blipFill>
                <a:blip r:embed="rId9"/>
                <a:stretch>
                  <a:fillRect l="-2424" r="-2424"/>
                </a:stretch>
              </a:blipFill>
            </p:spPr>
          </p:sp>
        </p:grpSp>
        <p:grpSp>
          <p:nvGrpSpPr>
            <p:cNvPr id="21" name="Group 21"/>
            <p:cNvGrpSpPr/>
            <p:nvPr/>
          </p:nvGrpSpPr>
          <p:grpSpPr>
            <a:xfrm>
              <a:off x="13495376" y="0"/>
              <a:ext cx="4078429" cy="2845603"/>
              <a:chOff x="0" y="0"/>
              <a:chExt cx="755784" cy="527326"/>
            </a:xfrm>
          </p:grpSpPr>
          <p:sp>
            <p:nvSpPr>
              <p:cNvPr id="22" name="Freeform 22"/>
              <p:cNvSpPr/>
              <p:nvPr/>
            </p:nvSpPr>
            <p:spPr>
              <a:xfrm>
                <a:off x="0" y="0"/>
                <a:ext cx="755784" cy="527326"/>
              </a:xfrm>
              <a:custGeom>
                <a:avLst/>
                <a:gdLst/>
                <a:ahLst/>
                <a:cxnLst/>
                <a:rect l="l" t="t" r="r" b="b"/>
                <a:pathLst>
                  <a:path w="755784" h="527326">
                    <a:moveTo>
                      <a:pt x="99238" y="0"/>
                    </a:moveTo>
                    <a:lnTo>
                      <a:pt x="656546" y="0"/>
                    </a:lnTo>
                    <a:cubicBezTo>
                      <a:pt x="682866" y="0"/>
                      <a:pt x="708107" y="10455"/>
                      <a:pt x="726718" y="29066"/>
                    </a:cubicBezTo>
                    <a:cubicBezTo>
                      <a:pt x="745328" y="47677"/>
                      <a:pt x="755784" y="72918"/>
                      <a:pt x="755784" y="99238"/>
                    </a:cubicBezTo>
                    <a:lnTo>
                      <a:pt x="755784" y="428088"/>
                    </a:lnTo>
                    <a:cubicBezTo>
                      <a:pt x="755784" y="454407"/>
                      <a:pt x="745328" y="479649"/>
                      <a:pt x="726718" y="498260"/>
                    </a:cubicBezTo>
                    <a:cubicBezTo>
                      <a:pt x="708107" y="516870"/>
                      <a:pt x="682866" y="527326"/>
                      <a:pt x="656546" y="527326"/>
                    </a:cubicBezTo>
                    <a:lnTo>
                      <a:pt x="99238" y="527326"/>
                    </a:lnTo>
                    <a:cubicBezTo>
                      <a:pt x="44430" y="527326"/>
                      <a:pt x="0" y="482895"/>
                      <a:pt x="0" y="428088"/>
                    </a:cubicBezTo>
                    <a:lnTo>
                      <a:pt x="0" y="99238"/>
                    </a:lnTo>
                    <a:cubicBezTo>
                      <a:pt x="0" y="44430"/>
                      <a:pt x="44430" y="0"/>
                      <a:pt x="99238" y="0"/>
                    </a:cubicBezTo>
                    <a:close/>
                  </a:path>
                </a:pathLst>
              </a:custGeom>
              <a:blipFill>
                <a:blip r:embed="rId10"/>
                <a:stretch>
                  <a:fillRect l="-2361" r="-2361"/>
                </a:stretch>
              </a:blipFill>
            </p:spPr>
          </p:sp>
        </p:grpSp>
        <p:grpSp>
          <p:nvGrpSpPr>
            <p:cNvPr id="23" name="Group 23"/>
            <p:cNvGrpSpPr/>
            <p:nvPr/>
          </p:nvGrpSpPr>
          <p:grpSpPr>
            <a:xfrm>
              <a:off x="13495376" y="3413861"/>
              <a:ext cx="4078429" cy="2845603"/>
              <a:chOff x="0" y="0"/>
              <a:chExt cx="755784" cy="527326"/>
            </a:xfrm>
          </p:grpSpPr>
          <p:sp>
            <p:nvSpPr>
              <p:cNvPr id="24" name="Freeform 24"/>
              <p:cNvSpPr/>
              <p:nvPr/>
            </p:nvSpPr>
            <p:spPr>
              <a:xfrm>
                <a:off x="0" y="0"/>
                <a:ext cx="755784" cy="527326"/>
              </a:xfrm>
              <a:custGeom>
                <a:avLst/>
                <a:gdLst/>
                <a:ahLst/>
                <a:cxnLst/>
                <a:rect l="l" t="t" r="r" b="b"/>
                <a:pathLst>
                  <a:path w="755784" h="527326">
                    <a:moveTo>
                      <a:pt x="99238" y="0"/>
                    </a:moveTo>
                    <a:lnTo>
                      <a:pt x="656546" y="0"/>
                    </a:lnTo>
                    <a:cubicBezTo>
                      <a:pt x="682866" y="0"/>
                      <a:pt x="708107" y="10455"/>
                      <a:pt x="726718" y="29066"/>
                    </a:cubicBezTo>
                    <a:cubicBezTo>
                      <a:pt x="745328" y="47677"/>
                      <a:pt x="755784" y="72918"/>
                      <a:pt x="755784" y="99238"/>
                    </a:cubicBezTo>
                    <a:lnTo>
                      <a:pt x="755784" y="428088"/>
                    </a:lnTo>
                    <a:cubicBezTo>
                      <a:pt x="755784" y="454407"/>
                      <a:pt x="745328" y="479649"/>
                      <a:pt x="726718" y="498260"/>
                    </a:cubicBezTo>
                    <a:cubicBezTo>
                      <a:pt x="708107" y="516870"/>
                      <a:pt x="682866" y="527326"/>
                      <a:pt x="656546" y="527326"/>
                    </a:cubicBezTo>
                    <a:lnTo>
                      <a:pt x="99238" y="527326"/>
                    </a:lnTo>
                    <a:cubicBezTo>
                      <a:pt x="44430" y="527326"/>
                      <a:pt x="0" y="482895"/>
                      <a:pt x="0" y="428088"/>
                    </a:cubicBezTo>
                    <a:lnTo>
                      <a:pt x="0" y="99238"/>
                    </a:lnTo>
                    <a:cubicBezTo>
                      <a:pt x="0" y="44430"/>
                      <a:pt x="44430" y="0"/>
                      <a:pt x="99238" y="0"/>
                    </a:cubicBezTo>
                    <a:close/>
                  </a:path>
                </a:pathLst>
              </a:custGeom>
              <a:blipFill>
                <a:blip r:embed="rId11"/>
                <a:stretch>
                  <a:fillRect l="-12094" r="-12094"/>
                </a:stretch>
              </a:blipFill>
            </p:spPr>
          </p:sp>
        </p:grpSp>
        <p:grpSp>
          <p:nvGrpSpPr>
            <p:cNvPr id="25" name="Group 25"/>
            <p:cNvGrpSpPr/>
            <p:nvPr/>
          </p:nvGrpSpPr>
          <p:grpSpPr>
            <a:xfrm>
              <a:off x="17887539" y="3413861"/>
              <a:ext cx="4078429" cy="2845603"/>
              <a:chOff x="0" y="0"/>
              <a:chExt cx="755784" cy="527326"/>
            </a:xfrm>
          </p:grpSpPr>
          <p:sp>
            <p:nvSpPr>
              <p:cNvPr id="26" name="Freeform 26"/>
              <p:cNvSpPr/>
              <p:nvPr/>
            </p:nvSpPr>
            <p:spPr>
              <a:xfrm>
                <a:off x="0" y="0"/>
                <a:ext cx="755784" cy="527326"/>
              </a:xfrm>
              <a:custGeom>
                <a:avLst/>
                <a:gdLst/>
                <a:ahLst/>
                <a:cxnLst/>
                <a:rect l="l" t="t" r="r" b="b"/>
                <a:pathLst>
                  <a:path w="755784" h="527326">
                    <a:moveTo>
                      <a:pt x="99238" y="0"/>
                    </a:moveTo>
                    <a:lnTo>
                      <a:pt x="656546" y="0"/>
                    </a:lnTo>
                    <a:cubicBezTo>
                      <a:pt x="682866" y="0"/>
                      <a:pt x="708107" y="10455"/>
                      <a:pt x="726718" y="29066"/>
                    </a:cubicBezTo>
                    <a:cubicBezTo>
                      <a:pt x="745328" y="47677"/>
                      <a:pt x="755784" y="72918"/>
                      <a:pt x="755784" y="99238"/>
                    </a:cubicBezTo>
                    <a:lnTo>
                      <a:pt x="755784" y="428088"/>
                    </a:lnTo>
                    <a:cubicBezTo>
                      <a:pt x="755784" y="454407"/>
                      <a:pt x="745328" y="479649"/>
                      <a:pt x="726718" y="498260"/>
                    </a:cubicBezTo>
                    <a:cubicBezTo>
                      <a:pt x="708107" y="516870"/>
                      <a:pt x="682866" y="527326"/>
                      <a:pt x="656546" y="527326"/>
                    </a:cubicBezTo>
                    <a:lnTo>
                      <a:pt x="99238" y="527326"/>
                    </a:lnTo>
                    <a:cubicBezTo>
                      <a:pt x="44430" y="527326"/>
                      <a:pt x="0" y="482895"/>
                      <a:pt x="0" y="428088"/>
                    </a:cubicBezTo>
                    <a:lnTo>
                      <a:pt x="0" y="99238"/>
                    </a:lnTo>
                    <a:cubicBezTo>
                      <a:pt x="0" y="44430"/>
                      <a:pt x="44430" y="0"/>
                      <a:pt x="99238" y="0"/>
                    </a:cubicBezTo>
                    <a:close/>
                  </a:path>
                </a:pathLst>
              </a:custGeom>
              <a:blipFill>
                <a:blip r:embed="rId12"/>
                <a:stretch>
                  <a:fillRect t="-11735" b="-103641"/>
                </a:stretch>
              </a:blipFill>
            </p:spPr>
          </p:sp>
        </p:grpSp>
        <p:grpSp>
          <p:nvGrpSpPr>
            <p:cNvPr id="27" name="Group 27"/>
            <p:cNvGrpSpPr/>
            <p:nvPr/>
          </p:nvGrpSpPr>
          <p:grpSpPr>
            <a:xfrm>
              <a:off x="17887539" y="0"/>
              <a:ext cx="4078429" cy="2845603"/>
              <a:chOff x="0" y="0"/>
              <a:chExt cx="755784" cy="527326"/>
            </a:xfrm>
          </p:grpSpPr>
          <p:sp>
            <p:nvSpPr>
              <p:cNvPr id="28" name="Freeform 28"/>
              <p:cNvSpPr/>
              <p:nvPr/>
            </p:nvSpPr>
            <p:spPr>
              <a:xfrm>
                <a:off x="0" y="0"/>
                <a:ext cx="755784" cy="527326"/>
              </a:xfrm>
              <a:custGeom>
                <a:avLst/>
                <a:gdLst/>
                <a:ahLst/>
                <a:cxnLst/>
                <a:rect l="l" t="t" r="r" b="b"/>
                <a:pathLst>
                  <a:path w="755784" h="527326">
                    <a:moveTo>
                      <a:pt x="99238" y="0"/>
                    </a:moveTo>
                    <a:lnTo>
                      <a:pt x="656546" y="0"/>
                    </a:lnTo>
                    <a:cubicBezTo>
                      <a:pt x="682866" y="0"/>
                      <a:pt x="708107" y="10455"/>
                      <a:pt x="726718" y="29066"/>
                    </a:cubicBezTo>
                    <a:cubicBezTo>
                      <a:pt x="745328" y="47677"/>
                      <a:pt x="755784" y="72918"/>
                      <a:pt x="755784" y="99238"/>
                    </a:cubicBezTo>
                    <a:lnTo>
                      <a:pt x="755784" y="428088"/>
                    </a:lnTo>
                    <a:cubicBezTo>
                      <a:pt x="755784" y="454407"/>
                      <a:pt x="745328" y="479649"/>
                      <a:pt x="726718" y="498260"/>
                    </a:cubicBezTo>
                    <a:cubicBezTo>
                      <a:pt x="708107" y="516870"/>
                      <a:pt x="682866" y="527326"/>
                      <a:pt x="656546" y="527326"/>
                    </a:cubicBezTo>
                    <a:lnTo>
                      <a:pt x="99238" y="527326"/>
                    </a:lnTo>
                    <a:cubicBezTo>
                      <a:pt x="44430" y="527326"/>
                      <a:pt x="0" y="482895"/>
                      <a:pt x="0" y="428088"/>
                    </a:cubicBezTo>
                    <a:lnTo>
                      <a:pt x="0" y="99238"/>
                    </a:lnTo>
                    <a:cubicBezTo>
                      <a:pt x="0" y="44430"/>
                      <a:pt x="44430" y="0"/>
                      <a:pt x="99238" y="0"/>
                    </a:cubicBezTo>
                    <a:close/>
                  </a:path>
                </a:pathLst>
              </a:custGeom>
              <a:blipFill>
                <a:blip r:embed="rId13"/>
                <a:stretch>
                  <a:fillRect t="-4463" b="-4463"/>
                </a:stretch>
              </a:blipFill>
            </p:spPr>
          </p:sp>
        </p:grpSp>
        <p:sp>
          <p:nvSpPr>
            <p:cNvPr id="29" name="Freeform 29"/>
            <p:cNvSpPr/>
            <p:nvPr/>
          </p:nvSpPr>
          <p:spPr>
            <a:xfrm>
              <a:off x="0" y="0"/>
              <a:ext cx="21965969" cy="6287759"/>
            </a:xfrm>
            <a:custGeom>
              <a:avLst/>
              <a:gdLst/>
              <a:ahLst/>
              <a:cxnLst/>
              <a:rect l="l" t="t" r="r" b="b"/>
              <a:pathLst>
                <a:path w="21965969" h="6287759">
                  <a:moveTo>
                    <a:pt x="0" y="0"/>
                  </a:moveTo>
                  <a:lnTo>
                    <a:pt x="21965969" y="0"/>
                  </a:lnTo>
                  <a:lnTo>
                    <a:pt x="21965969" y="6287759"/>
                  </a:lnTo>
                  <a:lnTo>
                    <a:pt x="0" y="6287759"/>
                  </a:lnTo>
                  <a:lnTo>
                    <a:pt x="0" y="0"/>
                  </a:lnTo>
                  <a:close/>
                </a:path>
              </a:pathLst>
            </a:custGeom>
            <a:blipFill>
              <a:blip r:embed="rId14"/>
              <a:stretch>
                <a:fillRect/>
              </a:stretch>
            </a:blipFill>
          </p:spPr>
        </p:sp>
      </p:grpSp>
      <p:sp>
        <p:nvSpPr>
          <p:cNvPr id="30" name="TextBox 30"/>
          <p:cNvSpPr txBox="1"/>
          <p:nvPr/>
        </p:nvSpPr>
        <p:spPr>
          <a:xfrm>
            <a:off x="893401" y="1954056"/>
            <a:ext cx="14746044" cy="1471831"/>
          </a:xfrm>
          <a:prstGeom prst="rect">
            <a:avLst/>
          </a:prstGeom>
        </p:spPr>
        <p:txBody>
          <a:bodyPr lIns="0" tIns="0" rIns="0" bIns="0" rtlCol="0" anchor="t">
            <a:spAutoFit/>
          </a:bodyPr>
          <a:lstStyle/>
          <a:p>
            <a:pPr algn="l">
              <a:lnSpc>
                <a:spcPts val="3919"/>
              </a:lnSpc>
            </a:pPr>
            <a:r>
              <a:rPr lang="en-US" sz="2799" spc="279">
                <a:solidFill>
                  <a:srgbClr val="004AAD"/>
                </a:solidFill>
                <a:latin typeface="League Spartan"/>
                <a:ea typeface="League Spartan"/>
                <a:cs typeface="League Spartan"/>
                <a:sym typeface="League Spartan"/>
              </a:rPr>
              <a:t>BOTTOM 10 IMAGES – LEAST SELECTED FOR FINDING OUT MORE INFORMATION</a:t>
            </a:r>
          </a:p>
          <a:p>
            <a:pPr marL="0" lvl="0" indent="0" algn="ctr">
              <a:lnSpc>
                <a:spcPts val="3919"/>
              </a:lnSpc>
              <a:spcBef>
                <a:spcPct val="0"/>
              </a:spcBef>
            </a:pPr>
            <a:endParaRPr lang="en-US" sz="2799" spc="279">
              <a:solidFill>
                <a:srgbClr val="004AAD"/>
              </a:solidFill>
              <a:latin typeface="League Spartan"/>
              <a:ea typeface="League Spartan"/>
              <a:cs typeface="League Spartan"/>
              <a:sym typeface="League Spart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72519" y="847596"/>
            <a:ext cx="7126509" cy="8410704"/>
            <a:chOff x="0" y="0"/>
            <a:chExt cx="1876941" cy="2215165"/>
          </a:xfrm>
        </p:grpSpPr>
        <p:sp>
          <p:nvSpPr>
            <p:cNvPr id="3" name="Freeform 3"/>
            <p:cNvSpPr/>
            <p:nvPr/>
          </p:nvSpPr>
          <p:spPr>
            <a:xfrm>
              <a:off x="0" y="0"/>
              <a:ext cx="1876940" cy="2215165"/>
            </a:xfrm>
            <a:custGeom>
              <a:avLst/>
              <a:gdLst/>
              <a:ahLst/>
              <a:cxnLst/>
              <a:rect l="l" t="t" r="r" b="b"/>
              <a:pathLst>
                <a:path w="1876940" h="2215165">
                  <a:moveTo>
                    <a:pt x="55404" y="0"/>
                  </a:moveTo>
                  <a:lnTo>
                    <a:pt x="1821536" y="0"/>
                  </a:lnTo>
                  <a:cubicBezTo>
                    <a:pt x="1852135" y="0"/>
                    <a:pt x="1876940" y="24805"/>
                    <a:pt x="1876940" y="55404"/>
                  </a:cubicBezTo>
                  <a:lnTo>
                    <a:pt x="1876940" y="2159761"/>
                  </a:lnTo>
                  <a:cubicBezTo>
                    <a:pt x="1876940" y="2174455"/>
                    <a:pt x="1871103" y="2188547"/>
                    <a:pt x="1860713" y="2198937"/>
                  </a:cubicBezTo>
                  <a:cubicBezTo>
                    <a:pt x="1850323" y="2209328"/>
                    <a:pt x="1836230" y="2215165"/>
                    <a:pt x="1821536" y="2215165"/>
                  </a:cubicBezTo>
                  <a:lnTo>
                    <a:pt x="55404" y="2215165"/>
                  </a:lnTo>
                  <a:cubicBezTo>
                    <a:pt x="24805" y="2215165"/>
                    <a:pt x="0" y="2190360"/>
                    <a:pt x="0" y="2159761"/>
                  </a:cubicBezTo>
                  <a:lnTo>
                    <a:pt x="0" y="55404"/>
                  </a:lnTo>
                  <a:cubicBezTo>
                    <a:pt x="0" y="24805"/>
                    <a:pt x="24805" y="0"/>
                    <a:pt x="55404" y="0"/>
                  </a:cubicBezTo>
                  <a:close/>
                </a:path>
              </a:pathLst>
            </a:custGeom>
            <a:solidFill>
              <a:srgbClr val="004AAD"/>
            </a:solidFill>
          </p:spPr>
        </p:sp>
        <p:sp>
          <p:nvSpPr>
            <p:cNvPr id="4" name="TextBox 4"/>
            <p:cNvSpPr txBox="1"/>
            <p:nvPr/>
          </p:nvSpPr>
          <p:spPr>
            <a:xfrm>
              <a:off x="0" y="-47625"/>
              <a:ext cx="1876941" cy="226279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147032" y="4694081"/>
            <a:ext cx="6348218" cy="763402"/>
          </a:xfrm>
          <a:prstGeom prst="rect">
            <a:avLst/>
          </a:prstGeom>
        </p:spPr>
        <p:txBody>
          <a:bodyPr lIns="0" tIns="0" rIns="0" bIns="0" rtlCol="0" anchor="t">
            <a:spAutoFit/>
          </a:bodyPr>
          <a:lstStyle/>
          <a:p>
            <a:pPr algn="l">
              <a:lnSpc>
                <a:spcPts val="3079"/>
              </a:lnSpc>
              <a:spcBef>
                <a:spcPct val="0"/>
              </a:spcBef>
            </a:pPr>
            <a:r>
              <a:rPr lang="en-US" sz="2199">
                <a:solidFill>
                  <a:srgbClr val="FFFFFF"/>
                </a:solidFill>
                <a:latin typeface="Canva Sans"/>
                <a:ea typeface="Canva Sans"/>
                <a:cs typeface="Canva Sans"/>
                <a:sym typeface="Canva Sans"/>
              </a:rPr>
              <a:t>Both positive (activated &amp; deactivated) and negative (activated) images </a:t>
            </a:r>
          </a:p>
        </p:txBody>
      </p:sp>
      <p:sp>
        <p:nvSpPr>
          <p:cNvPr id="6" name="TextBox 6"/>
          <p:cNvSpPr txBox="1"/>
          <p:nvPr/>
        </p:nvSpPr>
        <p:spPr>
          <a:xfrm>
            <a:off x="2211379" y="3090267"/>
            <a:ext cx="6158589" cy="1153994"/>
          </a:xfrm>
          <a:prstGeom prst="rect">
            <a:avLst/>
          </a:prstGeom>
        </p:spPr>
        <p:txBody>
          <a:bodyPr lIns="0" tIns="0" rIns="0" bIns="0" rtlCol="0" anchor="t">
            <a:spAutoFit/>
          </a:bodyPr>
          <a:lstStyle/>
          <a:p>
            <a:pPr algn="l">
              <a:lnSpc>
                <a:spcPts val="3079"/>
              </a:lnSpc>
              <a:spcBef>
                <a:spcPct val="0"/>
              </a:spcBef>
            </a:pPr>
            <a:r>
              <a:rPr lang="en-US" sz="2199">
                <a:solidFill>
                  <a:srgbClr val="FFFFFF"/>
                </a:solidFill>
                <a:latin typeface="Canva Sans"/>
                <a:ea typeface="Canva Sans"/>
                <a:cs typeface="Canva Sans"/>
                <a:sym typeface="Canva Sans"/>
              </a:rPr>
              <a:t>Images that elicit more extreme emotional responses are more likely to generate engagement</a:t>
            </a:r>
          </a:p>
        </p:txBody>
      </p:sp>
      <p:sp>
        <p:nvSpPr>
          <p:cNvPr id="7" name="TextBox 7"/>
          <p:cNvSpPr txBox="1"/>
          <p:nvPr/>
        </p:nvSpPr>
        <p:spPr>
          <a:xfrm>
            <a:off x="2211379" y="6204237"/>
            <a:ext cx="6348218" cy="1153994"/>
          </a:xfrm>
          <a:prstGeom prst="rect">
            <a:avLst/>
          </a:prstGeom>
        </p:spPr>
        <p:txBody>
          <a:bodyPr lIns="0" tIns="0" rIns="0" bIns="0" rtlCol="0" anchor="t">
            <a:spAutoFit/>
          </a:bodyPr>
          <a:lstStyle/>
          <a:p>
            <a:pPr algn="l">
              <a:lnSpc>
                <a:spcPts val="3079"/>
              </a:lnSpc>
              <a:spcBef>
                <a:spcPct val="0"/>
              </a:spcBef>
            </a:pPr>
            <a:r>
              <a:rPr lang="en-US" sz="2199">
                <a:solidFill>
                  <a:srgbClr val="FFFFFF"/>
                </a:solidFill>
                <a:latin typeface="Canva Sans"/>
                <a:ea typeface="Canva Sans"/>
                <a:cs typeface="Canva Sans"/>
                <a:sym typeface="Canva Sans"/>
              </a:rPr>
              <a:t>The top images selected nearly always involved children: half feature crisis/extreme need, and half are hopeful or show progress</a:t>
            </a:r>
          </a:p>
        </p:txBody>
      </p:sp>
      <p:sp>
        <p:nvSpPr>
          <p:cNvPr id="8" name="TextBox 8"/>
          <p:cNvSpPr txBox="1"/>
          <p:nvPr/>
        </p:nvSpPr>
        <p:spPr>
          <a:xfrm>
            <a:off x="2147032" y="1266411"/>
            <a:ext cx="5908024" cy="1429517"/>
          </a:xfrm>
          <a:prstGeom prst="rect">
            <a:avLst/>
          </a:prstGeom>
        </p:spPr>
        <p:txBody>
          <a:bodyPr lIns="0" tIns="0" rIns="0" bIns="0" rtlCol="0" anchor="t">
            <a:spAutoFit/>
          </a:bodyPr>
          <a:lstStyle/>
          <a:p>
            <a:pPr algn="l">
              <a:lnSpc>
                <a:spcPts val="5740"/>
              </a:lnSpc>
            </a:pPr>
            <a:r>
              <a:rPr lang="en-US" sz="4100" b="1">
                <a:solidFill>
                  <a:srgbClr val="FFFFFF"/>
                </a:solidFill>
                <a:latin typeface="League Spartan"/>
                <a:ea typeface="League Spartan"/>
                <a:cs typeface="League Spartan"/>
                <a:sym typeface="League Spartan"/>
              </a:rPr>
              <a:t>INCREASING IMAGE ENGAGEMENT</a:t>
            </a:r>
          </a:p>
        </p:txBody>
      </p:sp>
      <p:grpSp>
        <p:nvGrpSpPr>
          <p:cNvPr id="9" name="Group 9"/>
          <p:cNvGrpSpPr/>
          <p:nvPr/>
        </p:nvGrpSpPr>
        <p:grpSpPr>
          <a:xfrm>
            <a:off x="849585" y="3003396"/>
            <a:ext cx="1045868" cy="104586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C140"/>
            </a:solidFill>
          </p:spPr>
        </p:sp>
        <p:sp>
          <p:nvSpPr>
            <p:cNvPr id="11" name="TextBox 11"/>
            <p:cNvSpPr txBox="1"/>
            <p:nvPr/>
          </p:nvSpPr>
          <p:spPr>
            <a:xfrm>
              <a:off x="76200" y="28575"/>
              <a:ext cx="660400" cy="708025"/>
            </a:xfrm>
            <a:prstGeom prst="rect">
              <a:avLst/>
            </a:prstGeom>
          </p:spPr>
          <p:txBody>
            <a:bodyPr lIns="28438" tIns="28438" rIns="28438" bIns="28438" rtlCol="0" anchor="ctr"/>
            <a:lstStyle/>
            <a:p>
              <a:pPr algn="ctr">
                <a:lnSpc>
                  <a:spcPts val="2659"/>
                </a:lnSpc>
              </a:pPr>
              <a:endParaRPr/>
            </a:p>
          </p:txBody>
        </p:sp>
      </p:grpSp>
      <p:sp>
        <p:nvSpPr>
          <p:cNvPr id="12" name="TextBox 12"/>
          <p:cNvSpPr txBox="1"/>
          <p:nvPr/>
        </p:nvSpPr>
        <p:spPr>
          <a:xfrm>
            <a:off x="913803" y="3167971"/>
            <a:ext cx="917431" cy="748299"/>
          </a:xfrm>
          <a:prstGeom prst="rect">
            <a:avLst/>
          </a:prstGeom>
        </p:spPr>
        <p:txBody>
          <a:bodyPr lIns="0" tIns="0" rIns="0" bIns="0" rtlCol="0" anchor="t">
            <a:spAutoFit/>
          </a:bodyPr>
          <a:lstStyle/>
          <a:p>
            <a:pPr algn="ctr">
              <a:lnSpc>
                <a:spcPts val="6159"/>
              </a:lnSpc>
            </a:pPr>
            <a:r>
              <a:rPr lang="en-US" sz="4399">
                <a:solidFill>
                  <a:srgbClr val="000000"/>
                </a:solidFill>
                <a:latin typeface="League Spartan"/>
                <a:ea typeface="League Spartan"/>
                <a:cs typeface="League Spartan"/>
                <a:sym typeface="League Spartan"/>
              </a:rPr>
              <a:t>1</a:t>
            </a:r>
          </a:p>
        </p:txBody>
      </p:sp>
      <p:grpSp>
        <p:nvGrpSpPr>
          <p:cNvPr id="13" name="Group 13"/>
          <p:cNvGrpSpPr/>
          <p:nvPr/>
        </p:nvGrpSpPr>
        <p:grpSpPr>
          <a:xfrm>
            <a:off x="849585" y="4602914"/>
            <a:ext cx="1045868" cy="104586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498"/>
            </a:solidFill>
          </p:spPr>
        </p:sp>
        <p:sp>
          <p:nvSpPr>
            <p:cNvPr id="15" name="TextBox 15"/>
            <p:cNvSpPr txBox="1"/>
            <p:nvPr/>
          </p:nvSpPr>
          <p:spPr>
            <a:xfrm>
              <a:off x="76200" y="28575"/>
              <a:ext cx="660400" cy="708025"/>
            </a:xfrm>
            <a:prstGeom prst="rect">
              <a:avLst/>
            </a:prstGeom>
          </p:spPr>
          <p:txBody>
            <a:bodyPr lIns="28438" tIns="28438" rIns="28438" bIns="28438" rtlCol="0" anchor="ctr"/>
            <a:lstStyle/>
            <a:p>
              <a:pPr algn="ctr">
                <a:lnSpc>
                  <a:spcPts val="2659"/>
                </a:lnSpc>
              </a:pPr>
              <a:endParaRPr/>
            </a:p>
          </p:txBody>
        </p:sp>
      </p:grpSp>
      <p:sp>
        <p:nvSpPr>
          <p:cNvPr id="16" name="TextBox 16"/>
          <p:cNvSpPr txBox="1"/>
          <p:nvPr/>
        </p:nvSpPr>
        <p:spPr>
          <a:xfrm>
            <a:off x="913803" y="4767489"/>
            <a:ext cx="917431" cy="748299"/>
          </a:xfrm>
          <a:prstGeom prst="rect">
            <a:avLst/>
          </a:prstGeom>
        </p:spPr>
        <p:txBody>
          <a:bodyPr lIns="0" tIns="0" rIns="0" bIns="0" rtlCol="0" anchor="t">
            <a:spAutoFit/>
          </a:bodyPr>
          <a:lstStyle/>
          <a:p>
            <a:pPr algn="ctr">
              <a:lnSpc>
                <a:spcPts val="6159"/>
              </a:lnSpc>
            </a:pPr>
            <a:r>
              <a:rPr lang="en-US" sz="4399">
                <a:solidFill>
                  <a:srgbClr val="000000"/>
                </a:solidFill>
                <a:latin typeface="League Spartan"/>
                <a:ea typeface="League Spartan"/>
                <a:cs typeface="League Spartan"/>
                <a:sym typeface="League Spartan"/>
              </a:rPr>
              <a:t>2</a:t>
            </a:r>
          </a:p>
        </p:txBody>
      </p:sp>
      <p:grpSp>
        <p:nvGrpSpPr>
          <p:cNvPr id="17" name="Group 17"/>
          <p:cNvGrpSpPr/>
          <p:nvPr/>
        </p:nvGrpSpPr>
        <p:grpSpPr>
          <a:xfrm>
            <a:off x="849585" y="6334581"/>
            <a:ext cx="1045868" cy="1045868"/>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A4E"/>
            </a:solidFill>
          </p:spPr>
        </p:sp>
        <p:sp>
          <p:nvSpPr>
            <p:cNvPr id="19" name="TextBox 19"/>
            <p:cNvSpPr txBox="1"/>
            <p:nvPr/>
          </p:nvSpPr>
          <p:spPr>
            <a:xfrm>
              <a:off x="76200" y="28575"/>
              <a:ext cx="660400" cy="708025"/>
            </a:xfrm>
            <a:prstGeom prst="rect">
              <a:avLst/>
            </a:prstGeom>
          </p:spPr>
          <p:txBody>
            <a:bodyPr lIns="28438" tIns="28438" rIns="28438" bIns="28438" rtlCol="0" anchor="ctr"/>
            <a:lstStyle/>
            <a:p>
              <a:pPr algn="ctr">
                <a:lnSpc>
                  <a:spcPts val="2659"/>
                </a:lnSpc>
              </a:pPr>
              <a:endParaRPr/>
            </a:p>
          </p:txBody>
        </p:sp>
      </p:grpSp>
      <p:sp>
        <p:nvSpPr>
          <p:cNvPr id="20" name="TextBox 20"/>
          <p:cNvSpPr txBox="1"/>
          <p:nvPr/>
        </p:nvSpPr>
        <p:spPr>
          <a:xfrm>
            <a:off x="913803" y="6499157"/>
            <a:ext cx="917431" cy="748299"/>
          </a:xfrm>
          <a:prstGeom prst="rect">
            <a:avLst/>
          </a:prstGeom>
        </p:spPr>
        <p:txBody>
          <a:bodyPr lIns="0" tIns="0" rIns="0" bIns="0" rtlCol="0" anchor="t">
            <a:spAutoFit/>
          </a:bodyPr>
          <a:lstStyle/>
          <a:p>
            <a:pPr algn="ctr">
              <a:lnSpc>
                <a:spcPts val="6159"/>
              </a:lnSpc>
            </a:pPr>
            <a:r>
              <a:rPr lang="en-US" sz="4399">
                <a:solidFill>
                  <a:srgbClr val="000000"/>
                </a:solidFill>
                <a:latin typeface="League Spartan"/>
                <a:ea typeface="League Spartan"/>
                <a:cs typeface="League Spartan"/>
                <a:sym typeface="League Spartan"/>
              </a:rPr>
              <a:t>3</a:t>
            </a:r>
          </a:p>
        </p:txBody>
      </p:sp>
      <p:grpSp>
        <p:nvGrpSpPr>
          <p:cNvPr id="21" name="Group 21"/>
          <p:cNvGrpSpPr/>
          <p:nvPr/>
        </p:nvGrpSpPr>
        <p:grpSpPr>
          <a:xfrm>
            <a:off x="849585" y="7849751"/>
            <a:ext cx="1045868" cy="104586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AAD"/>
            </a:solidFill>
          </p:spPr>
        </p:sp>
        <p:sp>
          <p:nvSpPr>
            <p:cNvPr id="23" name="TextBox 23"/>
            <p:cNvSpPr txBox="1"/>
            <p:nvPr/>
          </p:nvSpPr>
          <p:spPr>
            <a:xfrm>
              <a:off x="76200" y="28575"/>
              <a:ext cx="660400" cy="708025"/>
            </a:xfrm>
            <a:prstGeom prst="rect">
              <a:avLst/>
            </a:prstGeom>
          </p:spPr>
          <p:txBody>
            <a:bodyPr lIns="28438" tIns="28438" rIns="28438" bIns="28438" rtlCol="0" anchor="ctr"/>
            <a:lstStyle/>
            <a:p>
              <a:pPr algn="ctr">
                <a:lnSpc>
                  <a:spcPts val="2659"/>
                </a:lnSpc>
              </a:pPr>
              <a:endParaRPr/>
            </a:p>
          </p:txBody>
        </p:sp>
      </p:grpSp>
      <p:sp>
        <p:nvSpPr>
          <p:cNvPr id="24" name="Freeform 24"/>
          <p:cNvSpPr/>
          <p:nvPr/>
        </p:nvSpPr>
        <p:spPr>
          <a:xfrm>
            <a:off x="913803" y="7924650"/>
            <a:ext cx="896070" cy="896070"/>
          </a:xfrm>
          <a:custGeom>
            <a:avLst/>
            <a:gdLst/>
            <a:ahLst/>
            <a:cxnLst/>
            <a:rect l="l" t="t" r="r" b="b"/>
            <a:pathLst>
              <a:path w="896070" h="896070">
                <a:moveTo>
                  <a:pt x="0" y="0"/>
                </a:moveTo>
                <a:lnTo>
                  <a:pt x="896070" y="0"/>
                </a:lnTo>
                <a:lnTo>
                  <a:pt x="896070" y="896070"/>
                </a:lnTo>
                <a:lnTo>
                  <a:pt x="0" y="8960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5" name="TextBox 25"/>
          <p:cNvSpPr txBox="1"/>
          <p:nvPr/>
        </p:nvSpPr>
        <p:spPr>
          <a:xfrm>
            <a:off x="2150809" y="7800759"/>
            <a:ext cx="6348218" cy="1153994"/>
          </a:xfrm>
          <a:prstGeom prst="rect">
            <a:avLst/>
          </a:prstGeom>
        </p:spPr>
        <p:txBody>
          <a:bodyPr lIns="0" tIns="0" rIns="0" bIns="0" rtlCol="0" anchor="t">
            <a:spAutoFit/>
          </a:bodyPr>
          <a:lstStyle/>
          <a:p>
            <a:pPr algn="l">
              <a:lnSpc>
                <a:spcPts val="3079"/>
              </a:lnSpc>
              <a:spcBef>
                <a:spcPct val="0"/>
              </a:spcBef>
            </a:pPr>
            <a:r>
              <a:rPr lang="en-US" sz="2199">
                <a:solidFill>
                  <a:srgbClr val="FFFFFF"/>
                </a:solidFill>
                <a:latin typeface="Canva Sans"/>
                <a:ea typeface="Canva Sans"/>
                <a:cs typeface="Canva Sans"/>
                <a:sym typeface="Canva Sans"/>
              </a:rPr>
              <a:t>Global Citizens, Multilateralists, and Community Champions are most likely to engage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72519" y="847596"/>
            <a:ext cx="7126509" cy="8410704"/>
            <a:chOff x="0" y="0"/>
            <a:chExt cx="1876941" cy="2215165"/>
          </a:xfrm>
        </p:grpSpPr>
        <p:sp>
          <p:nvSpPr>
            <p:cNvPr id="3" name="Freeform 3"/>
            <p:cNvSpPr/>
            <p:nvPr/>
          </p:nvSpPr>
          <p:spPr>
            <a:xfrm>
              <a:off x="0" y="0"/>
              <a:ext cx="1876940" cy="2215165"/>
            </a:xfrm>
            <a:custGeom>
              <a:avLst/>
              <a:gdLst/>
              <a:ahLst/>
              <a:cxnLst/>
              <a:rect l="l" t="t" r="r" b="b"/>
              <a:pathLst>
                <a:path w="1876940" h="2215165">
                  <a:moveTo>
                    <a:pt x="55404" y="0"/>
                  </a:moveTo>
                  <a:lnTo>
                    <a:pt x="1821536" y="0"/>
                  </a:lnTo>
                  <a:cubicBezTo>
                    <a:pt x="1852135" y="0"/>
                    <a:pt x="1876940" y="24805"/>
                    <a:pt x="1876940" y="55404"/>
                  </a:cubicBezTo>
                  <a:lnTo>
                    <a:pt x="1876940" y="2159761"/>
                  </a:lnTo>
                  <a:cubicBezTo>
                    <a:pt x="1876940" y="2174455"/>
                    <a:pt x="1871103" y="2188547"/>
                    <a:pt x="1860713" y="2198937"/>
                  </a:cubicBezTo>
                  <a:cubicBezTo>
                    <a:pt x="1850323" y="2209328"/>
                    <a:pt x="1836230" y="2215165"/>
                    <a:pt x="1821536" y="2215165"/>
                  </a:cubicBezTo>
                  <a:lnTo>
                    <a:pt x="55404" y="2215165"/>
                  </a:lnTo>
                  <a:cubicBezTo>
                    <a:pt x="24805" y="2215165"/>
                    <a:pt x="0" y="2190360"/>
                    <a:pt x="0" y="2159761"/>
                  </a:cubicBezTo>
                  <a:lnTo>
                    <a:pt x="0" y="55404"/>
                  </a:lnTo>
                  <a:cubicBezTo>
                    <a:pt x="0" y="24805"/>
                    <a:pt x="24805" y="0"/>
                    <a:pt x="55404" y="0"/>
                  </a:cubicBezTo>
                  <a:close/>
                </a:path>
              </a:pathLst>
            </a:custGeom>
            <a:solidFill>
              <a:srgbClr val="004AAD"/>
            </a:solidFill>
          </p:spPr>
        </p:sp>
        <p:sp>
          <p:nvSpPr>
            <p:cNvPr id="4" name="TextBox 4"/>
            <p:cNvSpPr txBox="1"/>
            <p:nvPr/>
          </p:nvSpPr>
          <p:spPr>
            <a:xfrm>
              <a:off x="0" y="-47625"/>
              <a:ext cx="1876941" cy="226279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147032" y="4694081"/>
            <a:ext cx="6348218" cy="763402"/>
          </a:xfrm>
          <a:prstGeom prst="rect">
            <a:avLst/>
          </a:prstGeom>
        </p:spPr>
        <p:txBody>
          <a:bodyPr lIns="0" tIns="0" rIns="0" bIns="0" rtlCol="0" anchor="t">
            <a:spAutoFit/>
          </a:bodyPr>
          <a:lstStyle/>
          <a:p>
            <a:pPr algn="l">
              <a:lnSpc>
                <a:spcPts val="3079"/>
              </a:lnSpc>
              <a:spcBef>
                <a:spcPct val="0"/>
              </a:spcBef>
            </a:pPr>
            <a:r>
              <a:rPr lang="en-US" sz="2199">
                <a:solidFill>
                  <a:srgbClr val="FFFFFF"/>
                </a:solidFill>
                <a:latin typeface="Canva Sans"/>
                <a:ea typeface="Canva Sans"/>
                <a:cs typeface="Canva Sans"/>
                <a:sym typeface="Canva Sans"/>
              </a:rPr>
              <a:t>Both positive (activated &amp; deactivated) and negative (activated) images </a:t>
            </a:r>
          </a:p>
        </p:txBody>
      </p:sp>
      <p:sp>
        <p:nvSpPr>
          <p:cNvPr id="6" name="TextBox 6"/>
          <p:cNvSpPr txBox="1"/>
          <p:nvPr/>
        </p:nvSpPr>
        <p:spPr>
          <a:xfrm>
            <a:off x="2211379" y="3090267"/>
            <a:ext cx="6158589" cy="1153994"/>
          </a:xfrm>
          <a:prstGeom prst="rect">
            <a:avLst/>
          </a:prstGeom>
        </p:spPr>
        <p:txBody>
          <a:bodyPr lIns="0" tIns="0" rIns="0" bIns="0" rtlCol="0" anchor="t">
            <a:spAutoFit/>
          </a:bodyPr>
          <a:lstStyle/>
          <a:p>
            <a:pPr algn="l">
              <a:lnSpc>
                <a:spcPts val="3079"/>
              </a:lnSpc>
              <a:spcBef>
                <a:spcPct val="0"/>
              </a:spcBef>
            </a:pPr>
            <a:r>
              <a:rPr lang="en-US" sz="2199">
                <a:solidFill>
                  <a:srgbClr val="FFFFFF"/>
                </a:solidFill>
                <a:latin typeface="Canva Sans"/>
                <a:ea typeface="Canva Sans"/>
                <a:cs typeface="Canva Sans"/>
                <a:sym typeface="Canva Sans"/>
              </a:rPr>
              <a:t>Images that elicit more extreme emotional responses are more likely to generate engagement</a:t>
            </a:r>
          </a:p>
        </p:txBody>
      </p:sp>
      <p:sp>
        <p:nvSpPr>
          <p:cNvPr id="7" name="TextBox 7"/>
          <p:cNvSpPr txBox="1"/>
          <p:nvPr/>
        </p:nvSpPr>
        <p:spPr>
          <a:xfrm>
            <a:off x="2211379" y="6204237"/>
            <a:ext cx="6348218" cy="1153994"/>
          </a:xfrm>
          <a:prstGeom prst="rect">
            <a:avLst/>
          </a:prstGeom>
        </p:spPr>
        <p:txBody>
          <a:bodyPr lIns="0" tIns="0" rIns="0" bIns="0" rtlCol="0" anchor="t">
            <a:spAutoFit/>
          </a:bodyPr>
          <a:lstStyle/>
          <a:p>
            <a:pPr algn="l">
              <a:lnSpc>
                <a:spcPts val="3079"/>
              </a:lnSpc>
              <a:spcBef>
                <a:spcPct val="0"/>
              </a:spcBef>
            </a:pPr>
            <a:r>
              <a:rPr lang="en-US" sz="2199">
                <a:solidFill>
                  <a:srgbClr val="FFFFFF"/>
                </a:solidFill>
                <a:latin typeface="Canva Sans"/>
                <a:ea typeface="Canva Sans"/>
                <a:cs typeface="Canva Sans"/>
                <a:sym typeface="Canva Sans"/>
              </a:rPr>
              <a:t>The top images selected nearly always involved children: half feature crisis/extreme need, and half are hopeful or show progress</a:t>
            </a:r>
          </a:p>
        </p:txBody>
      </p:sp>
      <p:sp>
        <p:nvSpPr>
          <p:cNvPr id="8" name="TextBox 8"/>
          <p:cNvSpPr txBox="1"/>
          <p:nvPr/>
        </p:nvSpPr>
        <p:spPr>
          <a:xfrm>
            <a:off x="2147032" y="1266411"/>
            <a:ext cx="5908024" cy="1429517"/>
          </a:xfrm>
          <a:prstGeom prst="rect">
            <a:avLst/>
          </a:prstGeom>
        </p:spPr>
        <p:txBody>
          <a:bodyPr lIns="0" tIns="0" rIns="0" bIns="0" rtlCol="0" anchor="t">
            <a:spAutoFit/>
          </a:bodyPr>
          <a:lstStyle/>
          <a:p>
            <a:pPr algn="l">
              <a:lnSpc>
                <a:spcPts val="5740"/>
              </a:lnSpc>
            </a:pPr>
            <a:r>
              <a:rPr lang="en-US" sz="4100" b="1">
                <a:solidFill>
                  <a:srgbClr val="FFFFFF"/>
                </a:solidFill>
                <a:latin typeface="League Spartan"/>
                <a:ea typeface="League Spartan"/>
                <a:cs typeface="League Spartan"/>
                <a:sym typeface="League Spartan"/>
              </a:rPr>
              <a:t>INCREASING IMAGE ENGAGEMENT</a:t>
            </a:r>
          </a:p>
        </p:txBody>
      </p:sp>
      <p:grpSp>
        <p:nvGrpSpPr>
          <p:cNvPr id="9" name="Group 9"/>
          <p:cNvGrpSpPr/>
          <p:nvPr/>
        </p:nvGrpSpPr>
        <p:grpSpPr>
          <a:xfrm>
            <a:off x="849585" y="3003396"/>
            <a:ext cx="1045868" cy="104586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C140"/>
            </a:solidFill>
          </p:spPr>
        </p:sp>
        <p:sp>
          <p:nvSpPr>
            <p:cNvPr id="11" name="TextBox 11"/>
            <p:cNvSpPr txBox="1"/>
            <p:nvPr/>
          </p:nvSpPr>
          <p:spPr>
            <a:xfrm>
              <a:off x="76200" y="28575"/>
              <a:ext cx="660400" cy="708025"/>
            </a:xfrm>
            <a:prstGeom prst="rect">
              <a:avLst/>
            </a:prstGeom>
          </p:spPr>
          <p:txBody>
            <a:bodyPr lIns="28438" tIns="28438" rIns="28438" bIns="28438" rtlCol="0" anchor="ctr"/>
            <a:lstStyle/>
            <a:p>
              <a:pPr algn="ctr">
                <a:lnSpc>
                  <a:spcPts val="2659"/>
                </a:lnSpc>
              </a:pPr>
              <a:endParaRPr/>
            </a:p>
          </p:txBody>
        </p:sp>
      </p:grpSp>
      <p:sp>
        <p:nvSpPr>
          <p:cNvPr id="12" name="TextBox 12"/>
          <p:cNvSpPr txBox="1"/>
          <p:nvPr/>
        </p:nvSpPr>
        <p:spPr>
          <a:xfrm>
            <a:off x="913803" y="3167971"/>
            <a:ext cx="917431" cy="748299"/>
          </a:xfrm>
          <a:prstGeom prst="rect">
            <a:avLst/>
          </a:prstGeom>
        </p:spPr>
        <p:txBody>
          <a:bodyPr lIns="0" tIns="0" rIns="0" bIns="0" rtlCol="0" anchor="t">
            <a:spAutoFit/>
          </a:bodyPr>
          <a:lstStyle/>
          <a:p>
            <a:pPr algn="ctr">
              <a:lnSpc>
                <a:spcPts val="6159"/>
              </a:lnSpc>
            </a:pPr>
            <a:r>
              <a:rPr lang="en-US" sz="4399">
                <a:solidFill>
                  <a:srgbClr val="000000"/>
                </a:solidFill>
                <a:latin typeface="League Spartan"/>
                <a:ea typeface="League Spartan"/>
                <a:cs typeface="League Spartan"/>
                <a:sym typeface="League Spartan"/>
              </a:rPr>
              <a:t>1</a:t>
            </a:r>
          </a:p>
        </p:txBody>
      </p:sp>
      <p:grpSp>
        <p:nvGrpSpPr>
          <p:cNvPr id="13" name="Group 13"/>
          <p:cNvGrpSpPr/>
          <p:nvPr/>
        </p:nvGrpSpPr>
        <p:grpSpPr>
          <a:xfrm>
            <a:off x="849585" y="4602914"/>
            <a:ext cx="1045868" cy="104586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498"/>
            </a:solidFill>
          </p:spPr>
        </p:sp>
        <p:sp>
          <p:nvSpPr>
            <p:cNvPr id="15" name="TextBox 15"/>
            <p:cNvSpPr txBox="1"/>
            <p:nvPr/>
          </p:nvSpPr>
          <p:spPr>
            <a:xfrm>
              <a:off x="76200" y="28575"/>
              <a:ext cx="660400" cy="708025"/>
            </a:xfrm>
            <a:prstGeom prst="rect">
              <a:avLst/>
            </a:prstGeom>
          </p:spPr>
          <p:txBody>
            <a:bodyPr lIns="28438" tIns="28438" rIns="28438" bIns="28438" rtlCol="0" anchor="ctr"/>
            <a:lstStyle/>
            <a:p>
              <a:pPr algn="ctr">
                <a:lnSpc>
                  <a:spcPts val="2659"/>
                </a:lnSpc>
              </a:pPr>
              <a:endParaRPr/>
            </a:p>
          </p:txBody>
        </p:sp>
      </p:grpSp>
      <p:sp>
        <p:nvSpPr>
          <p:cNvPr id="16" name="TextBox 16"/>
          <p:cNvSpPr txBox="1"/>
          <p:nvPr/>
        </p:nvSpPr>
        <p:spPr>
          <a:xfrm>
            <a:off x="913803" y="4767489"/>
            <a:ext cx="917431" cy="748299"/>
          </a:xfrm>
          <a:prstGeom prst="rect">
            <a:avLst/>
          </a:prstGeom>
        </p:spPr>
        <p:txBody>
          <a:bodyPr lIns="0" tIns="0" rIns="0" bIns="0" rtlCol="0" anchor="t">
            <a:spAutoFit/>
          </a:bodyPr>
          <a:lstStyle/>
          <a:p>
            <a:pPr algn="ctr">
              <a:lnSpc>
                <a:spcPts val="6159"/>
              </a:lnSpc>
            </a:pPr>
            <a:r>
              <a:rPr lang="en-US" sz="4399">
                <a:solidFill>
                  <a:srgbClr val="000000"/>
                </a:solidFill>
                <a:latin typeface="League Spartan"/>
                <a:ea typeface="League Spartan"/>
                <a:cs typeface="League Spartan"/>
                <a:sym typeface="League Spartan"/>
              </a:rPr>
              <a:t>2</a:t>
            </a:r>
          </a:p>
        </p:txBody>
      </p:sp>
      <p:grpSp>
        <p:nvGrpSpPr>
          <p:cNvPr id="17" name="Group 17"/>
          <p:cNvGrpSpPr/>
          <p:nvPr/>
        </p:nvGrpSpPr>
        <p:grpSpPr>
          <a:xfrm>
            <a:off x="849585" y="6334581"/>
            <a:ext cx="1045868" cy="1045868"/>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A4E"/>
            </a:solidFill>
          </p:spPr>
        </p:sp>
        <p:sp>
          <p:nvSpPr>
            <p:cNvPr id="19" name="TextBox 19"/>
            <p:cNvSpPr txBox="1"/>
            <p:nvPr/>
          </p:nvSpPr>
          <p:spPr>
            <a:xfrm>
              <a:off x="76200" y="28575"/>
              <a:ext cx="660400" cy="708025"/>
            </a:xfrm>
            <a:prstGeom prst="rect">
              <a:avLst/>
            </a:prstGeom>
          </p:spPr>
          <p:txBody>
            <a:bodyPr lIns="28438" tIns="28438" rIns="28438" bIns="28438" rtlCol="0" anchor="ctr"/>
            <a:lstStyle/>
            <a:p>
              <a:pPr algn="ctr">
                <a:lnSpc>
                  <a:spcPts val="2659"/>
                </a:lnSpc>
              </a:pPr>
              <a:endParaRPr/>
            </a:p>
          </p:txBody>
        </p:sp>
      </p:grpSp>
      <p:sp>
        <p:nvSpPr>
          <p:cNvPr id="20" name="TextBox 20"/>
          <p:cNvSpPr txBox="1"/>
          <p:nvPr/>
        </p:nvSpPr>
        <p:spPr>
          <a:xfrm>
            <a:off x="913803" y="6499157"/>
            <a:ext cx="917431" cy="748299"/>
          </a:xfrm>
          <a:prstGeom prst="rect">
            <a:avLst/>
          </a:prstGeom>
        </p:spPr>
        <p:txBody>
          <a:bodyPr lIns="0" tIns="0" rIns="0" bIns="0" rtlCol="0" anchor="t">
            <a:spAutoFit/>
          </a:bodyPr>
          <a:lstStyle/>
          <a:p>
            <a:pPr algn="ctr">
              <a:lnSpc>
                <a:spcPts val="6159"/>
              </a:lnSpc>
            </a:pPr>
            <a:r>
              <a:rPr lang="en-US" sz="4399">
                <a:solidFill>
                  <a:srgbClr val="000000"/>
                </a:solidFill>
                <a:latin typeface="League Spartan"/>
                <a:ea typeface="League Spartan"/>
                <a:cs typeface="League Spartan"/>
                <a:sym typeface="League Spartan"/>
              </a:rPr>
              <a:t>3</a:t>
            </a:r>
          </a:p>
        </p:txBody>
      </p:sp>
      <p:grpSp>
        <p:nvGrpSpPr>
          <p:cNvPr id="21" name="Group 21"/>
          <p:cNvGrpSpPr/>
          <p:nvPr/>
        </p:nvGrpSpPr>
        <p:grpSpPr>
          <a:xfrm>
            <a:off x="849585" y="7849751"/>
            <a:ext cx="1045868" cy="104586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AAD"/>
            </a:solidFill>
          </p:spPr>
        </p:sp>
        <p:sp>
          <p:nvSpPr>
            <p:cNvPr id="23" name="TextBox 23"/>
            <p:cNvSpPr txBox="1"/>
            <p:nvPr/>
          </p:nvSpPr>
          <p:spPr>
            <a:xfrm>
              <a:off x="76200" y="28575"/>
              <a:ext cx="660400" cy="708025"/>
            </a:xfrm>
            <a:prstGeom prst="rect">
              <a:avLst/>
            </a:prstGeom>
          </p:spPr>
          <p:txBody>
            <a:bodyPr lIns="28438" tIns="28438" rIns="28438" bIns="28438" rtlCol="0" anchor="ctr"/>
            <a:lstStyle/>
            <a:p>
              <a:pPr algn="ctr">
                <a:lnSpc>
                  <a:spcPts val="2659"/>
                </a:lnSpc>
              </a:pPr>
              <a:endParaRPr/>
            </a:p>
          </p:txBody>
        </p:sp>
      </p:grpSp>
      <p:sp>
        <p:nvSpPr>
          <p:cNvPr id="24" name="Freeform 24"/>
          <p:cNvSpPr/>
          <p:nvPr/>
        </p:nvSpPr>
        <p:spPr>
          <a:xfrm>
            <a:off x="913803" y="7924650"/>
            <a:ext cx="896070" cy="896070"/>
          </a:xfrm>
          <a:custGeom>
            <a:avLst/>
            <a:gdLst/>
            <a:ahLst/>
            <a:cxnLst/>
            <a:rect l="l" t="t" r="r" b="b"/>
            <a:pathLst>
              <a:path w="896070" h="896070">
                <a:moveTo>
                  <a:pt x="0" y="0"/>
                </a:moveTo>
                <a:lnTo>
                  <a:pt x="896070" y="0"/>
                </a:lnTo>
                <a:lnTo>
                  <a:pt x="896070" y="896070"/>
                </a:lnTo>
                <a:lnTo>
                  <a:pt x="0" y="8960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5" name="TextBox 25"/>
          <p:cNvSpPr txBox="1"/>
          <p:nvPr/>
        </p:nvSpPr>
        <p:spPr>
          <a:xfrm>
            <a:off x="2150809" y="7800759"/>
            <a:ext cx="6348218" cy="1153994"/>
          </a:xfrm>
          <a:prstGeom prst="rect">
            <a:avLst/>
          </a:prstGeom>
        </p:spPr>
        <p:txBody>
          <a:bodyPr lIns="0" tIns="0" rIns="0" bIns="0" rtlCol="0" anchor="t">
            <a:spAutoFit/>
          </a:bodyPr>
          <a:lstStyle/>
          <a:p>
            <a:pPr algn="l">
              <a:lnSpc>
                <a:spcPts val="3079"/>
              </a:lnSpc>
              <a:spcBef>
                <a:spcPct val="0"/>
              </a:spcBef>
            </a:pPr>
            <a:r>
              <a:rPr lang="en-US" sz="2199">
                <a:solidFill>
                  <a:srgbClr val="FFFFFF"/>
                </a:solidFill>
                <a:latin typeface="Canva Sans"/>
                <a:ea typeface="Canva Sans"/>
                <a:cs typeface="Canva Sans"/>
                <a:sym typeface="Canva Sans"/>
              </a:rPr>
              <a:t>Global Citizens, Multilateralists, and Community Champions are most likely to engage</a:t>
            </a:r>
          </a:p>
        </p:txBody>
      </p:sp>
      <p:grpSp>
        <p:nvGrpSpPr>
          <p:cNvPr id="26" name="Group 26"/>
          <p:cNvGrpSpPr/>
          <p:nvPr/>
        </p:nvGrpSpPr>
        <p:grpSpPr>
          <a:xfrm>
            <a:off x="10720015" y="2872928"/>
            <a:ext cx="6539285" cy="260935"/>
            <a:chOff x="0" y="0"/>
            <a:chExt cx="1722281" cy="68724"/>
          </a:xfrm>
        </p:grpSpPr>
        <p:sp>
          <p:nvSpPr>
            <p:cNvPr id="27" name="Freeform 27"/>
            <p:cNvSpPr/>
            <p:nvPr/>
          </p:nvSpPr>
          <p:spPr>
            <a:xfrm>
              <a:off x="0" y="0"/>
              <a:ext cx="1722281" cy="68724"/>
            </a:xfrm>
            <a:custGeom>
              <a:avLst/>
              <a:gdLst/>
              <a:ahLst/>
              <a:cxnLst/>
              <a:rect l="l" t="t" r="r" b="b"/>
              <a:pathLst>
                <a:path w="1722281" h="68724">
                  <a:moveTo>
                    <a:pt x="0" y="0"/>
                  </a:moveTo>
                  <a:lnTo>
                    <a:pt x="1722281" y="0"/>
                  </a:lnTo>
                  <a:lnTo>
                    <a:pt x="1722281" y="68724"/>
                  </a:lnTo>
                  <a:lnTo>
                    <a:pt x="0" y="68724"/>
                  </a:lnTo>
                  <a:close/>
                </a:path>
              </a:pathLst>
            </a:custGeom>
            <a:solidFill>
              <a:srgbClr val="004AAD"/>
            </a:solidFill>
          </p:spPr>
        </p:sp>
        <p:sp>
          <p:nvSpPr>
            <p:cNvPr id="28" name="TextBox 28"/>
            <p:cNvSpPr txBox="1"/>
            <p:nvPr/>
          </p:nvSpPr>
          <p:spPr>
            <a:xfrm>
              <a:off x="0" y="-47625"/>
              <a:ext cx="1722281" cy="116349"/>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10655797" y="3686313"/>
            <a:ext cx="1045868" cy="1045868"/>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C140"/>
            </a:solidFill>
          </p:spPr>
        </p:sp>
        <p:sp>
          <p:nvSpPr>
            <p:cNvPr id="31" name="TextBox 31"/>
            <p:cNvSpPr txBox="1"/>
            <p:nvPr/>
          </p:nvSpPr>
          <p:spPr>
            <a:xfrm>
              <a:off x="76200" y="28575"/>
              <a:ext cx="660400" cy="708025"/>
            </a:xfrm>
            <a:prstGeom prst="rect">
              <a:avLst/>
            </a:prstGeom>
          </p:spPr>
          <p:txBody>
            <a:bodyPr lIns="28438" tIns="28438" rIns="28438" bIns="28438" rtlCol="0" anchor="ctr"/>
            <a:lstStyle/>
            <a:p>
              <a:pPr algn="ctr">
                <a:lnSpc>
                  <a:spcPts val="2659"/>
                </a:lnSpc>
              </a:pPr>
              <a:endParaRPr/>
            </a:p>
          </p:txBody>
        </p:sp>
      </p:grpSp>
      <p:grpSp>
        <p:nvGrpSpPr>
          <p:cNvPr id="32" name="Group 32"/>
          <p:cNvGrpSpPr/>
          <p:nvPr/>
        </p:nvGrpSpPr>
        <p:grpSpPr>
          <a:xfrm>
            <a:off x="10655797" y="5285831"/>
            <a:ext cx="1045868" cy="1045868"/>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498"/>
            </a:solidFill>
          </p:spPr>
        </p:sp>
        <p:sp>
          <p:nvSpPr>
            <p:cNvPr id="34" name="TextBox 34"/>
            <p:cNvSpPr txBox="1"/>
            <p:nvPr/>
          </p:nvSpPr>
          <p:spPr>
            <a:xfrm>
              <a:off x="76200" y="28575"/>
              <a:ext cx="660400" cy="708025"/>
            </a:xfrm>
            <a:prstGeom prst="rect">
              <a:avLst/>
            </a:prstGeom>
          </p:spPr>
          <p:txBody>
            <a:bodyPr lIns="28438" tIns="28438" rIns="28438" bIns="28438" rtlCol="0" anchor="ctr"/>
            <a:lstStyle/>
            <a:p>
              <a:pPr algn="ctr">
                <a:lnSpc>
                  <a:spcPts val="2659"/>
                </a:lnSpc>
              </a:pPr>
              <a:endParaRPr/>
            </a:p>
          </p:txBody>
        </p:sp>
      </p:grpSp>
      <p:grpSp>
        <p:nvGrpSpPr>
          <p:cNvPr id="35" name="Group 35"/>
          <p:cNvGrpSpPr/>
          <p:nvPr/>
        </p:nvGrpSpPr>
        <p:grpSpPr>
          <a:xfrm>
            <a:off x="10655797" y="7075611"/>
            <a:ext cx="1045868" cy="1045868"/>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A4E"/>
            </a:solidFill>
          </p:spPr>
        </p:sp>
        <p:sp>
          <p:nvSpPr>
            <p:cNvPr id="37" name="TextBox 37"/>
            <p:cNvSpPr txBox="1"/>
            <p:nvPr/>
          </p:nvSpPr>
          <p:spPr>
            <a:xfrm>
              <a:off x="76200" y="28575"/>
              <a:ext cx="660400" cy="708025"/>
            </a:xfrm>
            <a:prstGeom prst="rect">
              <a:avLst/>
            </a:prstGeom>
          </p:spPr>
          <p:txBody>
            <a:bodyPr lIns="28438" tIns="28438" rIns="28438" bIns="28438" rtlCol="0" anchor="ctr"/>
            <a:lstStyle/>
            <a:p>
              <a:pPr algn="ctr">
                <a:lnSpc>
                  <a:spcPts val="2659"/>
                </a:lnSpc>
              </a:pPr>
              <a:endParaRPr/>
            </a:p>
          </p:txBody>
        </p:sp>
      </p:grpSp>
      <p:sp>
        <p:nvSpPr>
          <p:cNvPr id="38" name="TextBox 38"/>
          <p:cNvSpPr txBox="1"/>
          <p:nvPr/>
        </p:nvSpPr>
        <p:spPr>
          <a:xfrm>
            <a:off x="10814651" y="1266411"/>
            <a:ext cx="6280041" cy="1429302"/>
          </a:xfrm>
          <a:prstGeom prst="rect">
            <a:avLst/>
          </a:prstGeom>
        </p:spPr>
        <p:txBody>
          <a:bodyPr lIns="0" tIns="0" rIns="0" bIns="0" rtlCol="0" anchor="t">
            <a:spAutoFit/>
          </a:bodyPr>
          <a:lstStyle/>
          <a:p>
            <a:pPr algn="l">
              <a:lnSpc>
                <a:spcPts val="5751"/>
              </a:lnSpc>
            </a:pPr>
            <a:r>
              <a:rPr lang="en-US" sz="4108" b="1">
                <a:solidFill>
                  <a:srgbClr val="004AAD"/>
                </a:solidFill>
                <a:latin typeface="League Spartan"/>
                <a:ea typeface="League Spartan"/>
                <a:cs typeface="League Spartan"/>
                <a:sym typeface="League Spartan"/>
              </a:rPr>
              <a:t>LEAST EFFECTIVE IMAGES INCLUDED:</a:t>
            </a:r>
          </a:p>
        </p:txBody>
      </p:sp>
      <p:sp>
        <p:nvSpPr>
          <p:cNvPr id="39" name="TextBox 39"/>
          <p:cNvSpPr txBox="1"/>
          <p:nvPr/>
        </p:nvSpPr>
        <p:spPr>
          <a:xfrm>
            <a:off x="10720015" y="3850889"/>
            <a:ext cx="917431" cy="748299"/>
          </a:xfrm>
          <a:prstGeom prst="rect">
            <a:avLst/>
          </a:prstGeom>
        </p:spPr>
        <p:txBody>
          <a:bodyPr lIns="0" tIns="0" rIns="0" bIns="0" rtlCol="0" anchor="t">
            <a:spAutoFit/>
          </a:bodyPr>
          <a:lstStyle/>
          <a:p>
            <a:pPr algn="ctr">
              <a:lnSpc>
                <a:spcPts val="6159"/>
              </a:lnSpc>
            </a:pPr>
            <a:r>
              <a:rPr lang="en-US" sz="4399">
                <a:solidFill>
                  <a:srgbClr val="000000"/>
                </a:solidFill>
                <a:latin typeface="League Spartan"/>
                <a:ea typeface="League Spartan"/>
                <a:cs typeface="League Spartan"/>
                <a:sym typeface="League Spartan"/>
              </a:rPr>
              <a:t>1</a:t>
            </a:r>
          </a:p>
        </p:txBody>
      </p:sp>
      <p:sp>
        <p:nvSpPr>
          <p:cNvPr id="40" name="TextBox 40"/>
          <p:cNvSpPr txBox="1"/>
          <p:nvPr/>
        </p:nvSpPr>
        <p:spPr>
          <a:xfrm>
            <a:off x="10720015" y="5450407"/>
            <a:ext cx="917431" cy="748299"/>
          </a:xfrm>
          <a:prstGeom prst="rect">
            <a:avLst/>
          </a:prstGeom>
        </p:spPr>
        <p:txBody>
          <a:bodyPr lIns="0" tIns="0" rIns="0" bIns="0" rtlCol="0" anchor="t">
            <a:spAutoFit/>
          </a:bodyPr>
          <a:lstStyle/>
          <a:p>
            <a:pPr algn="ctr">
              <a:lnSpc>
                <a:spcPts val="6159"/>
              </a:lnSpc>
            </a:pPr>
            <a:r>
              <a:rPr lang="en-US" sz="4399">
                <a:solidFill>
                  <a:srgbClr val="000000"/>
                </a:solidFill>
                <a:latin typeface="League Spartan"/>
                <a:ea typeface="League Spartan"/>
                <a:cs typeface="League Spartan"/>
                <a:sym typeface="League Spartan"/>
              </a:rPr>
              <a:t>2</a:t>
            </a:r>
          </a:p>
        </p:txBody>
      </p:sp>
      <p:sp>
        <p:nvSpPr>
          <p:cNvPr id="41" name="TextBox 41"/>
          <p:cNvSpPr txBox="1"/>
          <p:nvPr/>
        </p:nvSpPr>
        <p:spPr>
          <a:xfrm>
            <a:off x="10720015" y="7240186"/>
            <a:ext cx="917431" cy="748299"/>
          </a:xfrm>
          <a:prstGeom prst="rect">
            <a:avLst/>
          </a:prstGeom>
        </p:spPr>
        <p:txBody>
          <a:bodyPr lIns="0" tIns="0" rIns="0" bIns="0" rtlCol="0" anchor="t">
            <a:spAutoFit/>
          </a:bodyPr>
          <a:lstStyle/>
          <a:p>
            <a:pPr algn="ctr">
              <a:lnSpc>
                <a:spcPts val="6159"/>
              </a:lnSpc>
            </a:pPr>
            <a:r>
              <a:rPr lang="en-US" sz="4399">
                <a:solidFill>
                  <a:srgbClr val="000000"/>
                </a:solidFill>
                <a:latin typeface="League Spartan"/>
                <a:ea typeface="League Spartan"/>
                <a:cs typeface="League Spartan"/>
                <a:sym typeface="League Spartan"/>
              </a:rPr>
              <a:t>3</a:t>
            </a:r>
          </a:p>
        </p:txBody>
      </p:sp>
      <p:sp>
        <p:nvSpPr>
          <p:cNvPr id="42" name="TextBox 42"/>
          <p:cNvSpPr txBox="1"/>
          <p:nvPr/>
        </p:nvSpPr>
        <p:spPr>
          <a:xfrm>
            <a:off x="11925838" y="5163249"/>
            <a:ext cx="5168854" cy="1661597"/>
          </a:xfrm>
          <a:prstGeom prst="rect">
            <a:avLst/>
          </a:prstGeom>
        </p:spPr>
        <p:txBody>
          <a:bodyPr lIns="0" tIns="0" rIns="0" bIns="0" rtlCol="0" anchor="t">
            <a:spAutoFit/>
          </a:bodyPr>
          <a:lstStyle/>
          <a:p>
            <a:pPr algn="l">
              <a:lnSpc>
                <a:spcPts val="4479"/>
              </a:lnSpc>
              <a:spcBef>
                <a:spcPct val="0"/>
              </a:spcBef>
            </a:pPr>
            <a:r>
              <a:rPr lang="en-US" sz="3199">
                <a:solidFill>
                  <a:srgbClr val="000000"/>
                </a:solidFill>
                <a:latin typeface="Canva Sans"/>
                <a:ea typeface="Canva Sans"/>
                <a:cs typeface="Canva Sans"/>
                <a:sym typeface="Canva Sans"/>
              </a:rPr>
              <a:t>Adults and rarely include young and/or distressed children</a:t>
            </a:r>
          </a:p>
        </p:txBody>
      </p:sp>
      <p:sp>
        <p:nvSpPr>
          <p:cNvPr id="43" name="TextBox 43"/>
          <p:cNvSpPr txBox="1"/>
          <p:nvPr/>
        </p:nvSpPr>
        <p:spPr>
          <a:xfrm>
            <a:off x="11925838" y="3911783"/>
            <a:ext cx="5168854" cy="537779"/>
          </a:xfrm>
          <a:prstGeom prst="rect">
            <a:avLst/>
          </a:prstGeom>
        </p:spPr>
        <p:txBody>
          <a:bodyPr lIns="0" tIns="0" rIns="0" bIns="0" rtlCol="0" anchor="t">
            <a:spAutoFit/>
          </a:bodyPr>
          <a:lstStyle/>
          <a:p>
            <a:pPr algn="l">
              <a:lnSpc>
                <a:spcPts val="4479"/>
              </a:lnSpc>
              <a:spcBef>
                <a:spcPct val="0"/>
              </a:spcBef>
            </a:pPr>
            <a:r>
              <a:rPr lang="en-US" sz="3199">
                <a:solidFill>
                  <a:srgbClr val="000000"/>
                </a:solidFill>
                <a:latin typeface="Canva Sans"/>
                <a:ea typeface="Canva Sans"/>
                <a:cs typeface="Canva Sans"/>
                <a:sym typeface="Canva Sans"/>
              </a:rPr>
              <a:t>Organisation’s members</a:t>
            </a:r>
          </a:p>
        </p:txBody>
      </p:sp>
      <p:sp>
        <p:nvSpPr>
          <p:cNvPr id="44" name="TextBox 44"/>
          <p:cNvSpPr txBox="1"/>
          <p:nvPr/>
        </p:nvSpPr>
        <p:spPr>
          <a:xfrm>
            <a:off x="11925838" y="7301080"/>
            <a:ext cx="5447260" cy="537779"/>
          </a:xfrm>
          <a:prstGeom prst="rect">
            <a:avLst/>
          </a:prstGeom>
        </p:spPr>
        <p:txBody>
          <a:bodyPr lIns="0" tIns="0" rIns="0" bIns="0" rtlCol="0" anchor="t">
            <a:spAutoFit/>
          </a:bodyPr>
          <a:lstStyle/>
          <a:p>
            <a:pPr algn="l">
              <a:lnSpc>
                <a:spcPts val="4479"/>
              </a:lnSpc>
              <a:spcBef>
                <a:spcPct val="0"/>
              </a:spcBef>
            </a:pPr>
            <a:r>
              <a:rPr lang="en-US" sz="3199">
                <a:solidFill>
                  <a:srgbClr val="000000"/>
                </a:solidFill>
                <a:latin typeface="Canva Sans"/>
                <a:ea typeface="Canva Sans"/>
                <a:cs typeface="Canva Sans"/>
                <a:sym typeface="Canva Sans"/>
              </a:rPr>
              <a:t>‘Empowered’ women/girls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818</TotalTime>
  <Words>2904</Words>
  <Application>Microsoft Office PowerPoint</Application>
  <PresentationFormat>Custom</PresentationFormat>
  <Paragraphs>421</Paragraphs>
  <Slides>32</Slides>
  <Notes>32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Inter</vt:lpstr>
      <vt:lpstr>Canva Sans</vt:lpstr>
      <vt:lpstr>Arial</vt:lpstr>
      <vt:lpstr>Helvetica Now Display Bold</vt:lpstr>
      <vt:lpstr>Roboto Bold</vt:lpstr>
      <vt:lpstr>Canva Sans Bold</vt:lpstr>
      <vt:lpstr>Calibri</vt:lpstr>
      <vt:lpstr>Canva Sans Italics</vt:lpstr>
      <vt:lpstr>Canva Sans Bold Italics</vt:lpstr>
      <vt:lpstr>Roboto</vt:lpstr>
      <vt:lpstr>League Spartan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Imagery slides</dc:title>
  <dc:creator>Claudia Lynch</dc:creator>
  <cp:lastModifiedBy>Claudia Lynch</cp:lastModifiedBy>
  <cp:revision>13</cp:revision>
  <dcterms:created xsi:type="dcterms:W3CDTF">2006-08-16T00:00:00Z</dcterms:created>
  <dcterms:modified xsi:type="dcterms:W3CDTF">2026-01-08T15:48:21Z</dcterms:modified>
  <dc:identifier>DAGp8Q4mQQ0</dc:identifier>
</cp:coreProperties>
</file>